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7" r:id="rId3"/>
    <p:sldId id="258" r:id="rId4"/>
    <p:sldId id="265" r:id="rId5"/>
    <p:sldId id="267" r:id="rId6"/>
    <p:sldId id="268" r:id="rId7"/>
    <p:sldId id="269" r:id="rId8"/>
    <p:sldId id="271" r:id="rId9"/>
    <p:sldId id="261" r:id="rId10"/>
    <p:sldId id="270" r:id="rId11"/>
    <p:sldId id="262" r:id="rId12"/>
    <p:sldId id="274" r:id="rId13"/>
    <p:sldId id="275" r:id="rId14"/>
    <p:sldId id="284" r:id="rId15"/>
    <p:sldId id="285" r:id="rId16"/>
    <p:sldId id="286" r:id="rId17"/>
    <p:sldId id="300" r:id="rId18"/>
    <p:sldId id="296" r:id="rId19"/>
    <p:sldId id="295" r:id="rId20"/>
    <p:sldId id="301" r:id="rId21"/>
    <p:sldId id="302" r:id="rId22"/>
    <p:sldId id="304" r:id="rId23"/>
    <p:sldId id="303" r:id="rId24"/>
    <p:sldId id="309" r:id="rId25"/>
    <p:sldId id="310" r:id="rId26"/>
    <p:sldId id="311" r:id="rId27"/>
    <p:sldId id="313" r:id="rId28"/>
    <p:sldId id="314" r:id="rId29"/>
    <p:sldId id="316" r:id="rId30"/>
    <p:sldId id="322" r:id="rId31"/>
    <p:sldId id="323" r:id="rId32"/>
    <p:sldId id="324" r:id="rId33"/>
    <p:sldId id="325" r:id="rId34"/>
    <p:sldId id="329" r:id="rId35"/>
    <p:sldId id="327" r:id="rId36"/>
    <p:sldId id="328" r:id="rId37"/>
    <p:sldId id="340" r:id="rId38"/>
    <p:sldId id="342" r:id="rId39"/>
    <p:sldId id="354" r:id="rId40"/>
    <p:sldId id="371" r:id="rId41"/>
    <p:sldId id="372" r:id="rId42"/>
    <p:sldId id="357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291" autoAdjust="0"/>
  </p:normalViewPr>
  <p:slideViewPr>
    <p:cSldViewPr>
      <p:cViewPr varScale="1">
        <p:scale>
          <a:sx n="72" d="100"/>
          <a:sy n="72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B833D8-DD54-4B1C-BF91-6C6B7569926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6827243-448A-4544-B2BC-F8B18783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E051-1F87-4F46-90CD-8D3013813B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6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27243-448A-4544-B2BC-F8B1878311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5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6612">
              <a:defRPr/>
            </a:pPr>
            <a:r>
              <a:rPr lang="en-US" dirty="0"/>
              <a:t>cannot be forgotten, difficult to forge, and provides a very strong access control security solution satisfying authentication, confidentiality, integrity, and non-repudiation.</a:t>
            </a:r>
          </a:p>
          <a:p>
            <a:pPr marL="0" lvl="1" defTabSz="966612">
              <a:defRPr/>
            </a:pPr>
            <a:endParaRPr lang="en-US" dirty="0"/>
          </a:p>
          <a:p>
            <a:r>
              <a:rPr lang="en-US" sz="1300" dirty="0"/>
              <a:t>Due to the rapid growth in sensing and computing technologies, biometric systems have become affordable and are easily embedded in a variety of consumer devices (e.g., mobile phones, key fobs, etc.), making this technology vulnerable to the malicious designs of terrorists and criminals.</a:t>
            </a:r>
            <a:endParaRPr lang="en-US" dirty="0"/>
          </a:p>
          <a:p>
            <a:pPr defTabSz="966612">
              <a:defRPr/>
            </a:pPr>
            <a:endParaRPr lang="en-US" dirty="0"/>
          </a:p>
          <a:p>
            <a:pPr defTabSz="966612">
              <a:defRPr/>
            </a:pPr>
            <a:r>
              <a:rPr lang="en-US" dirty="0"/>
              <a:t>A framework is proposed to solve this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27243-448A-4544-B2BC-F8B1878311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Transform biometric M, in a non-invertible manner, to generate ‘pseudo-identity (PI)’ using  user-specific secret information /auxiliary data,  AD.</a:t>
            </a:r>
          </a:p>
          <a:p>
            <a:pPr defTabSz="966612">
              <a:defRPr/>
            </a:pPr>
            <a:r>
              <a:rPr lang="en-US" dirty="0"/>
              <a:t>A new pseudo-identity can be regenerated by changing transformation function/parameters.</a:t>
            </a:r>
          </a:p>
          <a:p>
            <a:pPr defTabSz="966612">
              <a:defRPr/>
            </a:pPr>
            <a:r>
              <a:rPr lang="en-US" sz="1300" dirty="0"/>
              <a:t>Same biometric maps to different pseudo-identities for secure usage over multiple applications. </a:t>
            </a:r>
          </a:p>
          <a:p>
            <a:pPr defTabSz="966612">
              <a:defRPr/>
            </a:pPr>
            <a:r>
              <a:rPr lang="en-US" sz="1300" dirty="0"/>
              <a:t>This way user is free from intrusions, remains autonomous and retains control over the use of its biometric information.</a:t>
            </a:r>
          </a:p>
          <a:p>
            <a:pPr defTabSz="966612">
              <a:defRPr/>
            </a:pPr>
            <a:endParaRPr lang="en-US" sz="1300" dirty="0"/>
          </a:p>
          <a:p>
            <a:pPr defTabSz="966612">
              <a:defRPr/>
            </a:pPr>
            <a:endParaRPr lang="en-US" dirty="0"/>
          </a:p>
          <a:p>
            <a:pPr defTabSz="966612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7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GRAY-COMBO, transforms the Gabor features by circularly</a:t>
            </a:r>
          </a:p>
          <a:p>
            <a:r>
              <a:rPr lang="en-US" sz="1300" dirty="0"/>
              <a:t>shifting and adding rows at random. BIN-COMBO, the second</a:t>
            </a:r>
          </a:p>
          <a:p>
            <a:r>
              <a:rPr lang="en-US" sz="1300" dirty="0"/>
              <a:t>method, applies similar transformations on the iris codes by random</a:t>
            </a:r>
          </a:p>
          <a:p>
            <a:r>
              <a:rPr lang="en-US" sz="1300" dirty="0"/>
              <a:t>shifting and XOR-</a:t>
            </a:r>
            <a:r>
              <a:rPr lang="en-US" sz="1300" dirty="0" err="1"/>
              <a:t>ing</a:t>
            </a:r>
            <a:r>
              <a:rPr lang="en-US" sz="1300" dirty="0"/>
              <a:t>.</a:t>
            </a:r>
          </a:p>
          <a:p>
            <a:pPr marL="0" lvl="2" defTabSz="966612">
              <a:defRPr/>
            </a:pPr>
            <a:r>
              <a:rPr lang="en-US" dirty="0"/>
              <a:t>GRAY-SALTING,  BIN-SALTING</a:t>
            </a:r>
          </a:p>
          <a:p>
            <a:r>
              <a:rPr lang="en-US" sz="1300" dirty="0"/>
              <a:t>These methods add random</a:t>
            </a:r>
          </a:p>
          <a:p>
            <a:r>
              <a:rPr lang="en-US" sz="1300" dirty="0"/>
              <a:t>patterns or synthetic iris patterns to the Gabor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BED-6BD3-4B20-A4C0-BFAB0F56913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2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27243-448A-4544-B2BC-F8B187831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7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5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27243-448A-4544-B2BC-F8B1878311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3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r">
              <a:defRPr sz="1400"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1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8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algn="r"/>
            <a:r>
              <a:rPr lang="en-US">
                <a:solidFill>
                  <a:srgbClr val="DDE9EC"/>
                </a:solidFill>
              </a:rPr>
              <a:t>14/08/2017</a:t>
            </a:r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DDE9EC"/>
                </a:solidFill>
              </a:rPr>
              <a:t>Biometric template protection</a:t>
            </a:r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55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659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790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29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07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030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14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rgbClr val="DDE9EC"/>
                </a:solidFill>
              </a:rPr>
              <a:t>14/08/2017</a:t>
            </a:r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DDE9EC"/>
                </a:solidFill>
              </a:rPr>
              <a:t>Biometric template protection</a:t>
            </a:r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90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27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1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0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2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20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27.png"/><Relationship Id="rId5" Type="http://schemas.openxmlformats.org/officeDocument/2006/relationships/image" Target="../media/image63.png"/><Relationship Id="rId15" Type="http://schemas.openxmlformats.org/officeDocument/2006/relationships/image" Target="../media/image25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24.png"/><Relationship Id="rId22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5.png"/><Relationship Id="rId26" Type="http://schemas.openxmlformats.org/officeDocument/2006/relationships/image" Target="../media/image106.png"/><Relationship Id="rId3" Type="http://schemas.openxmlformats.org/officeDocument/2006/relationships/image" Target="../media/image20.png"/><Relationship Id="rId21" Type="http://schemas.openxmlformats.org/officeDocument/2006/relationships/image" Target="../media/image460.png"/><Relationship Id="rId7" Type="http://schemas.openxmlformats.org/officeDocument/2006/relationships/image" Target="../media/image101.png"/><Relationship Id="rId12" Type="http://schemas.openxmlformats.org/officeDocument/2006/relationships/image" Target="../media/image104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image" Target="../media/image19.png"/><Relationship Id="rId20" Type="http://schemas.openxmlformats.org/officeDocument/2006/relationships/image" Target="../media/image45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11" Type="http://schemas.openxmlformats.org/officeDocument/2006/relationships/image" Target="../media/image103.png"/><Relationship Id="rId24" Type="http://schemas.openxmlformats.org/officeDocument/2006/relationships/image" Target="../media/image24.png"/><Relationship Id="rId32" Type="http://schemas.openxmlformats.org/officeDocument/2006/relationships/image" Target="../media/image110.png"/><Relationship Id="rId5" Type="http://schemas.openxmlformats.org/officeDocument/2006/relationships/image" Target="../media/image99.png"/><Relationship Id="rId23" Type="http://schemas.openxmlformats.org/officeDocument/2006/relationships/image" Target="../media/image480.png"/><Relationship Id="rId28" Type="http://schemas.openxmlformats.org/officeDocument/2006/relationships/image" Target="../media/image26.png"/><Relationship Id="rId10" Type="http://schemas.openxmlformats.org/officeDocument/2006/relationships/image" Target="../media/image102.png"/><Relationship Id="rId19" Type="http://schemas.openxmlformats.org/officeDocument/2006/relationships/image" Target="../media/image440.png"/><Relationship Id="rId31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22" Type="http://schemas.openxmlformats.org/officeDocument/2006/relationships/image" Target="../media/image470.png"/><Relationship Id="rId27" Type="http://schemas.openxmlformats.org/officeDocument/2006/relationships/image" Target="../media/image107.png"/><Relationship Id="rId30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7.png"/><Relationship Id="rId18" Type="http://schemas.openxmlformats.org/officeDocument/2006/relationships/image" Target="../media/image120.png"/><Relationship Id="rId26" Type="http://schemas.openxmlformats.org/officeDocument/2006/relationships/image" Target="../media/image650.png"/><Relationship Id="rId3" Type="http://schemas.openxmlformats.org/officeDocument/2006/relationships/image" Target="../media/image20.png"/><Relationship Id="rId7" Type="http://schemas.openxmlformats.org/officeDocument/2006/relationships/image" Target="../media/image114.png"/><Relationship Id="rId12" Type="http://schemas.openxmlformats.org/officeDocument/2006/relationships/image" Target="../media/image104.png"/><Relationship Id="rId17" Type="http://schemas.openxmlformats.org/officeDocument/2006/relationships/image" Target="../media/image119.png"/><Relationship Id="rId25" Type="http://schemas.openxmlformats.org/officeDocument/2006/relationships/image" Target="../media/image640.png"/><Relationship Id="rId2" Type="http://schemas.openxmlformats.org/officeDocument/2006/relationships/image" Target="../media/image19.png"/><Relationship Id="rId16" Type="http://schemas.openxmlformats.org/officeDocument/2006/relationships/image" Target="../media/image118.png"/><Relationship Id="rId29" Type="http://schemas.openxmlformats.org/officeDocument/2006/relationships/image" Target="../media/image12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3.png"/><Relationship Id="rId11" Type="http://schemas.openxmlformats.org/officeDocument/2006/relationships/image" Target="../media/image116.png"/><Relationship Id="rId24" Type="http://schemas.openxmlformats.org/officeDocument/2006/relationships/image" Target="../media/image630.png"/><Relationship Id="rId5" Type="http://schemas.openxmlformats.org/officeDocument/2006/relationships/image" Target="../media/image112.png"/><Relationship Id="rId15" Type="http://schemas.openxmlformats.org/officeDocument/2006/relationships/image" Target="../media/image25.png"/><Relationship Id="rId23" Type="http://schemas.openxmlformats.org/officeDocument/2006/relationships/image" Target="../media/image122.png"/><Relationship Id="rId28" Type="http://schemas.openxmlformats.org/officeDocument/2006/relationships/image" Target="../media/image124.png"/><Relationship Id="rId10" Type="http://schemas.openxmlformats.org/officeDocument/2006/relationships/image" Target="../media/image115.png"/><Relationship Id="rId19" Type="http://schemas.openxmlformats.org/officeDocument/2006/relationships/image" Target="../media/image121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24.png"/><Relationship Id="rId22" Type="http://schemas.openxmlformats.org/officeDocument/2006/relationships/image" Target="../media/image610.png"/><Relationship Id="rId27" Type="http://schemas.openxmlformats.org/officeDocument/2006/relationships/image" Target="../media/image123.png"/><Relationship Id="rId30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32.png"/><Relationship Id="rId7" Type="http://schemas.openxmlformats.org/officeDocument/2006/relationships/image" Target="../media/image1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29.png"/><Relationship Id="rId5" Type="http://schemas.openxmlformats.org/officeDocument/2006/relationships/image" Target="../media/image36.png"/><Relationship Id="rId10" Type="http://schemas.openxmlformats.org/officeDocument/2006/relationships/image" Target="../media/image137.png"/><Relationship Id="rId4" Type="http://schemas.openxmlformats.org/officeDocument/2006/relationships/image" Target="../media/image33.png"/><Relationship Id="rId9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41147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Summer Internship at PDPM IIIT DM Jabalpur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4000" cap="none" dirty="0"/>
              <a:t>Biometric Template Protection using</a:t>
            </a:r>
            <a:br>
              <a:rPr lang="en-US" sz="4000" cap="none" dirty="0"/>
            </a:br>
            <a:r>
              <a:rPr lang="en-US" sz="4000" cap="none" dirty="0"/>
              <a:t>Cancelable Biometrics</a:t>
            </a:r>
            <a:br>
              <a:rPr lang="en-US" sz="4000" cap="none" dirty="0"/>
            </a:br>
            <a:r>
              <a:rPr lang="en-US" sz="2400" dirty="0"/>
              <a:t>This work is supported by BRNS, Dept. of Atomic Energy,</a:t>
            </a:r>
            <a:br>
              <a:rPr lang="en-US" sz="2400" dirty="0"/>
            </a:br>
            <a:r>
              <a:rPr lang="en-US" sz="2400" dirty="0"/>
              <a:t>Government of India.</a:t>
            </a:r>
            <a:endParaRPr lang="en-US" sz="3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038600"/>
            <a:ext cx="8001000" cy="26670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defRPr/>
            </a:pPr>
            <a:r>
              <a:rPr lang="en-US" sz="4300" cap="none" dirty="0">
                <a:solidFill>
                  <a:srgbClr val="0070C0"/>
                </a:solidFill>
              </a:rPr>
              <a:t>Presented By: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3600" cap="none" dirty="0">
                <a:solidFill>
                  <a:srgbClr val="0070C0"/>
                </a:solidFill>
              </a:rPr>
              <a:t>Arpita </a:t>
            </a:r>
            <a:r>
              <a:rPr lang="en-US" sz="3600" cap="none" dirty="0" err="1">
                <a:solidFill>
                  <a:srgbClr val="0070C0"/>
                </a:solidFill>
              </a:rPr>
              <a:t>Nema</a:t>
            </a:r>
            <a:endParaRPr lang="en-US" sz="3600" cap="none" dirty="0">
              <a:solidFill>
                <a:srgbClr val="0070C0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sz="3600" cap="none" dirty="0">
                <a:solidFill>
                  <a:srgbClr val="0070C0"/>
                </a:solidFill>
              </a:rPr>
              <a:t>(0201CS151016)</a:t>
            </a:r>
          </a:p>
          <a:p>
            <a:pPr algn="ctr">
              <a:spcBef>
                <a:spcPts val="0"/>
              </a:spcBef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endParaRPr lang="en-US" dirty="0"/>
          </a:p>
        </p:txBody>
      </p:sp>
      <p:pic>
        <p:nvPicPr>
          <p:cNvPr id="4" name="Picture 9" descr="Institute%20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0"/>
            <a:ext cx="97084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Contributions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10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686800" cy="51816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improve existing techniques</a:t>
            </a:r>
            <a:r>
              <a:rPr lang="en-US" dirty="0"/>
              <a:t> and to discover </a:t>
            </a:r>
            <a:r>
              <a:rPr lang="en-US" dirty="0">
                <a:solidFill>
                  <a:srgbClr val="0070C0"/>
                </a:solidFill>
              </a:rPr>
              <a:t>new transformation techniques</a:t>
            </a:r>
            <a:r>
              <a:rPr lang="en-US" dirty="0"/>
              <a:t> for generating  secure, privacy preserving, and revocable biometric templates with </a:t>
            </a:r>
            <a:r>
              <a:rPr lang="en-US" dirty="0">
                <a:solidFill>
                  <a:srgbClr val="0070C0"/>
                </a:solidFill>
              </a:rPr>
              <a:t>reduced dimensionality</a:t>
            </a:r>
            <a:r>
              <a:rPr lang="en-US" dirty="0"/>
              <a:t>.</a:t>
            </a:r>
          </a:p>
          <a:p>
            <a:r>
              <a:rPr lang="en-US" dirty="0"/>
              <a:t>Signal level transformations: </a:t>
            </a:r>
          </a:p>
          <a:p>
            <a:pPr lvl="1"/>
            <a:r>
              <a:rPr lang="en-US" sz="2400" i="1" dirty="0"/>
              <a:t>Random Project based template transformation</a:t>
            </a:r>
          </a:p>
          <a:p>
            <a:pPr>
              <a:spcBef>
                <a:spcPts val="1200"/>
              </a:spcBef>
            </a:pPr>
            <a:r>
              <a:rPr lang="en-US" dirty="0"/>
              <a:t>Feature level transformations:</a:t>
            </a:r>
          </a:p>
          <a:p>
            <a:pPr lvl="1"/>
            <a:r>
              <a:rPr lang="en-US" sz="2400" i="1" dirty="0"/>
              <a:t>XOR based template transformation</a:t>
            </a:r>
          </a:p>
          <a:p>
            <a:pPr lvl="1"/>
            <a:r>
              <a:rPr lang="en-US" sz="2400" i="1" dirty="0"/>
              <a:t>Random distance based template transformation</a:t>
            </a:r>
          </a:p>
          <a:p>
            <a:pPr lvl="1"/>
            <a:r>
              <a:rPr lang="en-US" sz="2400" i="1" dirty="0"/>
              <a:t>Random slope based template transformation</a:t>
            </a:r>
          </a:p>
          <a:p>
            <a:pPr lvl="1"/>
            <a:r>
              <a:rPr lang="en-US" sz="2400" i="1" dirty="0"/>
              <a:t>Polynomial based template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991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Matching Performance: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Verification (1:1):  Equal Error Rate (</a:t>
            </a:r>
            <a:r>
              <a:rPr lang="en-US" sz="2400" b="1" dirty="0"/>
              <a:t>EER</a:t>
            </a:r>
            <a:r>
              <a:rPr lang="en-US" sz="2400" dirty="0"/>
              <a:t>) and Decidability Index (</a:t>
            </a:r>
            <a:r>
              <a:rPr lang="en-US" sz="2400" b="1" dirty="0"/>
              <a:t>DI</a:t>
            </a:r>
            <a:r>
              <a:rPr lang="en-US" sz="2400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Identification (1:N):  Correct Recognition Rate (</a:t>
            </a:r>
            <a:r>
              <a:rPr lang="en-US" sz="2400" b="1" dirty="0"/>
              <a:t>RI</a:t>
            </a:r>
            <a:r>
              <a:rPr lang="en-US" sz="2400" dirty="0"/>
              <a:t>).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Desirable: (1) </a:t>
            </a:r>
            <a:r>
              <a:rPr lang="en-US" sz="2400" i="1" dirty="0"/>
              <a:t>low</a:t>
            </a:r>
            <a:r>
              <a:rPr lang="en-US" sz="2400" dirty="0"/>
              <a:t> </a:t>
            </a:r>
            <a:r>
              <a:rPr lang="en-US" sz="2400" b="1" dirty="0"/>
              <a:t>EER</a:t>
            </a:r>
            <a:r>
              <a:rPr lang="en-US" sz="2400" dirty="0"/>
              <a:t>, </a:t>
            </a:r>
            <a:r>
              <a:rPr lang="en-US" sz="2400" i="1" dirty="0"/>
              <a:t>high</a:t>
            </a:r>
            <a:r>
              <a:rPr lang="en-US" sz="2400" dirty="0"/>
              <a:t> </a:t>
            </a:r>
            <a:r>
              <a:rPr lang="en-US" sz="2400" b="1" dirty="0"/>
              <a:t>DI</a:t>
            </a:r>
            <a:r>
              <a:rPr lang="en-US" sz="2400" dirty="0"/>
              <a:t>, </a:t>
            </a:r>
            <a:r>
              <a:rPr lang="en-US" sz="2400" i="1" dirty="0"/>
              <a:t>high</a:t>
            </a:r>
            <a:r>
              <a:rPr lang="en-US" sz="2400" dirty="0"/>
              <a:t> </a:t>
            </a:r>
            <a:r>
              <a:rPr lang="en-US" sz="2400" b="1" dirty="0"/>
              <a:t>RI</a:t>
            </a:r>
            <a:r>
              <a:rPr lang="en-US" sz="2400" dirty="0"/>
              <a:t>; (2) worst-case performance must be </a:t>
            </a:r>
            <a:r>
              <a:rPr lang="en-US" sz="2400" dirty="0">
                <a:solidFill>
                  <a:srgbClr val="0070C0"/>
                </a:solidFill>
              </a:rPr>
              <a:t>comparable</a:t>
            </a:r>
            <a:r>
              <a:rPr lang="en-US" sz="2400" dirty="0"/>
              <a:t> to original; (3) Best-case </a:t>
            </a:r>
            <a:r>
              <a:rPr lang="en-US" sz="2400" dirty="0">
                <a:solidFill>
                  <a:srgbClr val="0070C0"/>
                </a:solidFill>
              </a:rPr>
              <a:t>better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Changeability Performance: 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Correlation Index (</a:t>
            </a:r>
            <a:r>
              <a:rPr lang="en-US" sz="2400" b="1" dirty="0"/>
              <a:t>CI</a:t>
            </a:r>
            <a:r>
              <a:rPr lang="en-US" sz="2400" dirty="0"/>
              <a:t>), </a:t>
            </a:r>
            <a:r>
              <a:rPr lang="en-US" sz="2400" i="1" dirty="0"/>
              <a:t>Cross-matching </a:t>
            </a:r>
            <a:r>
              <a:rPr lang="en-US" sz="2400" b="1" dirty="0"/>
              <a:t>EER,</a:t>
            </a:r>
            <a:r>
              <a:rPr lang="en-US" sz="2400" dirty="0"/>
              <a:t> and </a:t>
            </a:r>
            <a:r>
              <a:rPr lang="en-US" sz="2400" i="1" dirty="0"/>
              <a:t>genuine</a:t>
            </a:r>
            <a:r>
              <a:rPr lang="en-US" sz="2400" dirty="0"/>
              <a:t>, </a:t>
            </a:r>
            <a:r>
              <a:rPr lang="en-US" sz="2400" i="1" dirty="0"/>
              <a:t>impostor</a:t>
            </a:r>
            <a:r>
              <a:rPr lang="en-US" sz="2400" dirty="0"/>
              <a:t> and </a:t>
            </a:r>
            <a:r>
              <a:rPr lang="en-US" sz="2400" i="1" dirty="0"/>
              <a:t>pseudo-impostor</a:t>
            </a:r>
            <a:r>
              <a:rPr lang="en-US" sz="2400" dirty="0"/>
              <a:t> population distribution statistics.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Desirable: (1) </a:t>
            </a:r>
            <a:r>
              <a:rPr lang="en-US" sz="2400" i="1" dirty="0"/>
              <a:t>low</a:t>
            </a:r>
            <a:r>
              <a:rPr lang="en-US" sz="2400" dirty="0"/>
              <a:t> </a:t>
            </a:r>
            <a:r>
              <a:rPr lang="en-US" sz="2400" b="1" dirty="0"/>
              <a:t>CI</a:t>
            </a:r>
            <a:r>
              <a:rPr lang="en-US" sz="2400" dirty="0"/>
              <a:t>, </a:t>
            </a:r>
            <a:r>
              <a:rPr lang="en-US" sz="2400" i="1" dirty="0"/>
              <a:t>high</a:t>
            </a:r>
            <a:r>
              <a:rPr lang="en-US" sz="2400" dirty="0"/>
              <a:t> </a:t>
            </a:r>
            <a:r>
              <a:rPr lang="en-US" sz="2400" b="1" dirty="0"/>
              <a:t>EER</a:t>
            </a:r>
            <a:r>
              <a:rPr lang="en-US" sz="2400" dirty="0"/>
              <a:t>; (2) </a:t>
            </a:r>
            <a:r>
              <a:rPr lang="en-US" sz="2400" i="1" dirty="0"/>
              <a:t>Genuine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different</a:t>
            </a:r>
            <a:r>
              <a:rPr lang="en-US" sz="2400" dirty="0"/>
              <a:t> from </a:t>
            </a:r>
            <a:r>
              <a:rPr lang="en-US" sz="2400" i="1" dirty="0"/>
              <a:t>impostor</a:t>
            </a:r>
            <a:r>
              <a:rPr lang="en-US" sz="2400" dirty="0"/>
              <a:t> and </a:t>
            </a:r>
            <a:r>
              <a:rPr lang="en-US" sz="2400" i="1" dirty="0"/>
              <a:t>pseudo-impostor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resembles</a:t>
            </a:r>
            <a:r>
              <a:rPr lang="en-US" sz="2400" dirty="0"/>
              <a:t> </a:t>
            </a:r>
            <a:r>
              <a:rPr lang="en-US" sz="2400" i="1" dirty="0"/>
              <a:t>impostor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 Non-invertibility: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Separately analyzed for each approach.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11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used for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12</a:t>
            </a:fld>
            <a:endParaRPr 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9707724"/>
                  </p:ext>
                </p:extLst>
              </p:nvPr>
            </p:nvGraphicFramePr>
            <p:xfrm>
              <a:off x="838200" y="1371600"/>
              <a:ext cx="6990080" cy="3876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9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8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Modality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Database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No. of subjects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Samples / 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800" dirty="0"/>
                            <a:t>-fold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Visible</a:t>
                          </a:r>
                          <a:r>
                            <a:rPr lang="en-US" sz="1800" baseline="0" dirty="0"/>
                            <a:t> Face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ORL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CASIA</a:t>
                          </a:r>
                          <a:r>
                            <a:rPr lang="en-US" sz="1800" baseline="0" dirty="0"/>
                            <a:t> face V5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IR Face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CASIA</a:t>
                          </a:r>
                          <a:r>
                            <a:rPr lang="en-US" sz="1800" baseline="0" dirty="0"/>
                            <a:t> face NIR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IRIS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Palmprint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PolyU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CASIA</a:t>
                          </a:r>
                          <a:r>
                            <a:rPr lang="en-US" sz="1800" baseline="0" dirty="0"/>
                            <a:t> 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Palmvein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CASIA-MS  V1</a:t>
                          </a:r>
                        </a:p>
                        <a:p>
                          <a:r>
                            <a:rPr lang="en-US" sz="1800" dirty="0"/>
                            <a:t>(940 nm)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Fingervein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SDUMLA-HMT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9707724"/>
                  </p:ext>
                </p:extLst>
              </p:nvPr>
            </p:nvGraphicFramePr>
            <p:xfrm>
              <a:off x="838200" y="1371600"/>
              <a:ext cx="6990080" cy="3876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9870"/>
                    <a:gridCol w="2011680"/>
                    <a:gridCol w="1146810"/>
                    <a:gridCol w="1188720"/>
                    <a:gridCol w="11430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Modality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Database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No. of subjects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Samples / subject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3369" t="-4762" r="-535" b="-520000"/>
                          </a:stretch>
                        </a:blipFill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Visible</a:t>
                          </a:r>
                          <a:r>
                            <a:rPr lang="en-US" sz="1800" baseline="0" dirty="0" smtClean="0"/>
                            <a:t> Face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ORL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CASIA</a:t>
                          </a:r>
                          <a:r>
                            <a:rPr lang="en-US" sz="1800" baseline="0" dirty="0" smtClean="0"/>
                            <a:t> face V5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IR Face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CASIA</a:t>
                          </a:r>
                          <a:r>
                            <a:rPr lang="en-US" sz="1800" baseline="0" dirty="0" smtClean="0"/>
                            <a:t> face NIR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197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IRIS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39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 smtClean="0"/>
                            <a:t>Palmprint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PolyU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CASIA</a:t>
                          </a:r>
                          <a:r>
                            <a:rPr lang="en-US" sz="1800" baseline="0" dirty="0" smtClean="0"/>
                            <a:t> 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624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8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Palmvein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CASIA-MS  V1</a:t>
                          </a:r>
                        </a:p>
                        <a:p>
                          <a:r>
                            <a:rPr lang="en-US" sz="1800" dirty="0" smtClean="0"/>
                            <a:t>(940 nm)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 smtClean="0"/>
                            <a:t>Fingervein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SDUMLA-HMT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212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148" y="5171053"/>
                <a:ext cx="92202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300" dirty="0"/>
                  <a:t>Matching &amp; classification: </a:t>
                </a:r>
                <a:r>
                  <a:rPr lang="en-US" sz="2300" dirty="0">
                    <a:solidFill>
                      <a:srgbClr val="0070C0"/>
                    </a:solidFill>
                  </a:rPr>
                  <a:t>Kernel Discriminant Analysis </a:t>
                </a:r>
                <a:r>
                  <a:rPr lang="en-US" sz="2300" dirty="0"/>
                  <a:t>and </a:t>
                </a:r>
                <a:r>
                  <a:rPr lang="en-US" sz="2300" dirty="0">
                    <a:solidFill>
                      <a:srgbClr val="0070C0"/>
                    </a:solidFill>
                  </a:rPr>
                  <a:t>cosine distances</a:t>
                </a:r>
                <a:r>
                  <a:rPr lang="en-US" sz="2300" dirty="0"/>
                  <a:t>.  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2300" dirty="0"/>
                  <a:t>Results: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300" dirty="0"/>
                  <a:t>-fold-10-way cross validation, at 95% significance level.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" y="5171053"/>
                <a:ext cx="9220200" cy="1261884"/>
              </a:xfrm>
              <a:prstGeom prst="rect">
                <a:avLst/>
              </a:prstGeom>
              <a:blipFill>
                <a:blip r:embed="rId4"/>
                <a:stretch>
                  <a:fillRect l="-132" t="-3865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8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1. XOR based Template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609600" y="5124450"/>
            <a:ext cx="7467600" cy="895350"/>
          </a:xfrm>
        </p:spPr>
        <p:txBody>
          <a:bodyPr>
            <a:normAutofit/>
          </a:bodyPr>
          <a:lstStyle/>
          <a:p>
            <a:r>
              <a:rPr lang="en-US" sz="2400" dirty="0"/>
              <a:t>Motivation: A new salting approach competitive to RP with less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13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Log-Gabor Filters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14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0"/>
          </a:xfrm>
        </p:spPr>
        <p:txBody>
          <a:bodyPr/>
          <a:lstStyle/>
          <a:p>
            <a:r>
              <a:rPr lang="en-US" dirty="0"/>
              <a:t>Input image     Feature extraction    Feature transformation.</a:t>
            </a:r>
          </a:p>
          <a:p>
            <a:pPr>
              <a:spcAft>
                <a:spcPts val="600"/>
              </a:spcAft>
            </a:pPr>
            <a:r>
              <a:rPr lang="en-US" dirty="0"/>
              <a:t>Feature extraction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Log-Gabor filters at multiple scales (4) and orientations(6).</a:t>
            </a:r>
          </a:p>
          <a:p>
            <a:pPr lvl="1"/>
            <a:r>
              <a:rPr lang="en-US" dirty="0"/>
              <a:t>Significant increase in dimensionality of feature (24 times).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3050" y="1491343"/>
            <a:ext cx="2743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048000"/>
            <a:ext cx="742188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570821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 Sample images for log-Gabor filtering (a) Original image, (b)-(c) Log-Gabor magnitude and phase patterns at n=4 scales and m=6 orientations.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14913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7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1238071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Multi-level Distortions using Random Projections and XOR based Salting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57" y="5678269"/>
            <a:ext cx="828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H. </a:t>
            </a:r>
            <a:r>
              <a:rPr lang="en-US" dirty="0" err="1"/>
              <a:t>Kaur</a:t>
            </a:r>
            <a:r>
              <a:rPr lang="en-US" dirty="0"/>
              <a:t>, P. </a:t>
            </a:r>
            <a:r>
              <a:rPr lang="en-US" dirty="0" err="1"/>
              <a:t>Khanna</a:t>
            </a:r>
            <a:r>
              <a:rPr lang="en-US" dirty="0"/>
              <a:t>, “</a:t>
            </a:r>
            <a:r>
              <a:rPr lang="en-US" i="1" dirty="0"/>
              <a:t>Cancelable features using log-Gabor filters for biometric authentication</a:t>
            </a:r>
            <a:r>
              <a:rPr lang="en-US" dirty="0"/>
              <a:t>,” Multimedia Tools and Applications, vol. 76, no. 4, pp. 4673--4694, 2017. 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1518" y="338487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alibri" pitchFamily="34" charset="0"/>
              </a:rPr>
              <a:t>log-Gabor 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Calibri" pitchFamily="34" charset="0"/>
              </a:rPr>
              <a:t>filtering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62257" y="3944779"/>
            <a:ext cx="0" cy="72237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29512" y="4375475"/>
                <a:ext cx="1232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Calibri" pitchFamily="34" charset="0"/>
                  </a:rPr>
                  <a:t>   Key matrix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12" y="4375475"/>
                <a:ext cx="123274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380217" y="4678680"/>
            <a:ext cx="242316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50777" y="3396139"/>
                <a:ext cx="914400" cy="530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𝑅𝑃</m:t>
                          </m:r>
                        </m:sup>
                      </m:sSup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𝑅𝐼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7" y="3396139"/>
                <a:ext cx="914400" cy="5303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2209800" y="3683296"/>
            <a:ext cx="822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1886080" y="3335240"/>
            <a:ext cx="14336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prstClr val="black"/>
                </a:solidFill>
                <a:latin typeface="Calibri" pitchFamily="34" charset="0"/>
              </a:rPr>
              <a:t>Random</a:t>
            </a:r>
          </a:p>
          <a:p>
            <a:pPr algn="ctr"/>
            <a:r>
              <a:rPr lang="en-US" sz="1400" i="1" dirty="0">
                <a:solidFill>
                  <a:prstClr val="black"/>
                </a:solidFill>
                <a:latin typeface="Calibri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46521" y="3389407"/>
                <a:ext cx="847488" cy="5316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endParaRPr lang="en-US" sz="1400" i="1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𝑚𝑎𝑔</m:t>
                      </m:r>
                    </m:oMath>
                  </m:oMathPara>
                </a14:m>
                <a:endParaRPr lang="en-US" sz="1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𝑋𝑝h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/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21" y="3389407"/>
                <a:ext cx="847488" cy="53167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68067" y="4397341"/>
                <a:ext cx="640080" cy="530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endParaRPr lang="en-US" sz="1400" i="1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</m:sSubSup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/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67" y="4397341"/>
                <a:ext cx="640080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03377" y="4495800"/>
            <a:ext cx="73152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XOR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30327" y="4673403"/>
            <a:ext cx="233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6977" y="4375475"/>
                <a:ext cx="1765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Calibri" pitchFamily="34" charset="0"/>
                  </a:rPr>
                  <a:t>       Random Grid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𝑅𝐺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77" y="4375475"/>
                <a:ext cx="176544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5" idx="0"/>
            <a:endCxn id="51" idx="2"/>
          </p:cNvCxnSpPr>
          <p:nvPr/>
        </p:nvCxnSpPr>
        <p:spPr>
          <a:xfrm flipH="1" flipV="1">
            <a:off x="6083537" y="3916546"/>
            <a:ext cx="4570" cy="48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69398" y="3921077"/>
            <a:ext cx="7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Calibri" pitchFamily="34" charset="0"/>
              </a:rPr>
              <a:t>Median 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086600" y="3781250"/>
                <a:ext cx="621119" cy="5316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endParaRPr lang="en-US" sz="1400" i="1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</m:sSubSup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/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781250"/>
                <a:ext cx="621119" cy="531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/>
          <p:cNvSpPr/>
          <p:nvPr/>
        </p:nvSpPr>
        <p:spPr>
          <a:xfrm rot="5400000" flipH="1" flipV="1">
            <a:off x="3535680" y="4130040"/>
            <a:ext cx="182880" cy="192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 Box 37"/>
          <p:cNvSpPr txBox="1"/>
          <p:nvPr/>
        </p:nvSpPr>
        <p:spPr>
          <a:xfrm>
            <a:off x="2701866" y="5105400"/>
            <a:ext cx="1843390" cy="228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Signal level distortion</a:t>
            </a:r>
          </a:p>
        </p:txBody>
      </p:sp>
      <p:sp>
        <p:nvSpPr>
          <p:cNvPr id="27" name="Left Brace 26"/>
          <p:cNvSpPr/>
          <p:nvPr/>
        </p:nvSpPr>
        <p:spPr>
          <a:xfrm rot="5400000" flipH="1" flipV="1">
            <a:off x="5434449" y="4367648"/>
            <a:ext cx="182880" cy="1445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 Box 37"/>
          <p:cNvSpPr txBox="1"/>
          <p:nvPr/>
        </p:nvSpPr>
        <p:spPr>
          <a:xfrm>
            <a:off x="4648200" y="5096588"/>
            <a:ext cx="2092943" cy="2374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Feature level distortion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5560043" y="2315290"/>
            <a:ext cx="2362200" cy="686177"/>
          </a:xfrm>
          <a:prstGeom prst="wedgeRoundRectCallout">
            <a:avLst>
              <a:gd name="adj1" fmla="val 3273"/>
              <a:gd name="adj2" fmla="val 9052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De-sampling reduces dimensionality by 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50%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 at feature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"/>
              <p:cNvSpPr txBox="1"/>
              <p:nvPr/>
            </p:nvSpPr>
            <p:spPr>
              <a:xfrm>
                <a:off x="2334332" y="4727135"/>
                <a:ext cx="2578458" cy="139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i="1" dirty="0">
                    <a:solidFill>
                      <a:srgbClr val="1F497D"/>
                    </a:solidFill>
                    <a:latin typeface="Calibri" pitchFamily="34" charset="0"/>
                    <a:ea typeface="Calibri"/>
                    <a:cs typeface="Times New Roman"/>
                  </a:rPr>
                  <a:t>Input user-specific token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1F497D"/>
                        </a:solidFill>
                        <a:latin typeface="Cambria Math"/>
                        <a:ea typeface="Calibri"/>
                        <a:cs typeface="Times New Roman"/>
                      </a:rPr>
                      <m:t>𝑅</m:t>
                    </m:r>
                    <m:r>
                      <a:rPr lang="en-US" sz="1400" b="0" i="1" dirty="0" smtClean="0">
                        <a:solidFill>
                          <a:srgbClr val="1F497D"/>
                        </a:solidFill>
                        <a:latin typeface="Cambria Math"/>
                        <a:ea typeface="Calibri"/>
                        <a:cs typeface="Times New Roman"/>
                      </a:rPr>
                      <m:t> &amp;</m:t>
                    </m:r>
                  </m:oMath>
                </a14:m>
                <a:r>
                  <a:rPr lang="en-US" sz="1400" i="1" dirty="0">
                    <a:solidFill>
                      <a:srgbClr val="1F497D"/>
                    </a:solidFill>
                    <a:latin typeface="Calibri" pitchFamily="34" charset="0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1F497D"/>
                        </a:solidFill>
                        <a:latin typeface="Cambria Math"/>
                        <a:ea typeface="Calibri"/>
                        <a:cs typeface="Times New Roman"/>
                      </a:rPr>
                      <m:t>𝑅𝐺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32" y="4727135"/>
                <a:ext cx="2578458" cy="139700"/>
              </a:xfrm>
              <a:prstGeom prst="rect">
                <a:avLst/>
              </a:prstGeom>
              <a:blipFill rotWithShape="1">
                <a:blip r:embed="rId9"/>
                <a:stretch>
                  <a:fillRect l="-709" b="-17391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33"/>
          <p:cNvSpPr txBox="1"/>
          <p:nvPr/>
        </p:nvSpPr>
        <p:spPr>
          <a:xfrm>
            <a:off x="6403577" y="3343736"/>
            <a:ext cx="1213440" cy="5240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i="1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De-sampling</a:t>
            </a:r>
            <a:endParaRPr lang="en-US" sz="1400" dirty="0">
              <a:solidFill>
                <a:prstClr val="black"/>
              </a:solidFill>
              <a:latin typeface="Calibri" pitchFamily="34" charset="0"/>
              <a:ea typeface="Calibri"/>
              <a:cs typeface="Times New Roman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1806970" y="2315290"/>
            <a:ext cx="2296752" cy="797998"/>
          </a:xfrm>
          <a:prstGeom prst="wedgeRoundRectCallout">
            <a:avLst>
              <a:gd name="adj1" fmla="val -3962"/>
              <a:gd name="adj2" fmla="val 8929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Random Projection is used to reduce dimensionality by 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50%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/>
                <a:cs typeface="Times New Roman"/>
              </a:rPr>
              <a:t> at signal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763497" y="3384876"/>
                <a:ext cx="640080" cy="5316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endParaRPr lang="en-US" sz="1400" i="1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𝑓𝑚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</m:sSubSup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/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97" y="3384876"/>
                <a:ext cx="640080" cy="5316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cxnSpLocks/>
            <a:stCxn id="13" idx="2"/>
            <a:endCxn id="16" idx="0"/>
          </p:cNvCxnSpPr>
          <p:nvPr/>
        </p:nvCxnSpPr>
        <p:spPr>
          <a:xfrm flipH="1">
            <a:off x="5169137" y="3921077"/>
            <a:ext cx="101128" cy="574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90600" y="4419600"/>
            <a:ext cx="1374377" cy="55947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1F497D"/>
                </a:solidFill>
                <a:latin typeface="Calibri" pitchFamily="34" charset="0"/>
                <a:ea typeface="Calibri"/>
                <a:cs typeface="Times New Roman"/>
              </a:rPr>
              <a:t>user- specific  token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76669" y="4312920"/>
            <a:ext cx="2576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74714" y="3668332"/>
            <a:ext cx="868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021080" y="3200400"/>
                <a:ext cx="118872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black"/>
                    </a:solidFill>
                    <a:latin typeface="Calibri" pitchFamily="34" charset="0"/>
                  </a:rPr>
                  <a:t>Input template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prstClr val="black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rgbClr val="1F497D"/>
                    </a:solidFill>
                    <a:latin typeface="Calibri" pitchFamily="34" charset="0"/>
                    <a:ea typeface="Calibri"/>
                    <a:cs typeface="Times New Roman"/>
                  </a:rPr>
                  <a:t>(Original biometric)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3200400"/>
                <a:ext cx="1188720" cy="914400"/>
              </a:xfrm>
              <a:prstGeom prst="rect">
                <a:avLst/>
              </a:prstGeom>
              <a:blipFill rotWithShape="1">
                <a:blip r:embed="rId11"/>
                <a:stretch>
                  <a:fillRect t="-5229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559488" y="5084661"/>
            <a:ext cx="1593912" cy="32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1F497D"/>
                </a:solidFill>
                <a:latin typeface="Calibri" pitchFamily="34" charset="0"/>
                <a:ea typeface="Calibri"/>
                <a:cs typeface="Times New Roman"/>
              </a:rPr>
              <a:t>(Pseudo-biometric)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6680472" y="4510404"/>
                <a:ext cx="1351943" cy="640080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black"/>
                    </a:solidFill>
                    <a:latin typeface="Calibri" pitchFamily="34" charset="0"/>
                  </a:rPr>
                  <a:t>Transformed template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𝑇𝑓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472" y="4510404"/>
                <a:ext cx="1351943" cy="640080"/>
              </a:xfrm>
              <a:prstGeom prst="can">
                <a:avLst/>
              </a:prstGeom>
              <a:blipFill rotWithShape="1"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/>
          <p:cNvCxnSpPr>
            <a:stCxn id="51" idx="3"/>
            <a:endCxn id="24" idx="0"/>
          </p:cNvCxnSpPr>
          <p:nvPr/>
        </p:nvCxnSpPr>
        <p:spPr>
          <a:xfrm>
            <a:off x="6403577" y="3650711"/>
            <a:ext cx="993583" cy="1305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9" grpId="0" animBg="1"/>
      <p:bldP spid="11" grpId="0"/>
      <p:bldP spid="13" grpId="0" animBg="1"/>
      <p:bldP spid="15" grpId="0" animBg="1"/>
      <p:bldP spid="16" grpId="0" animBg="1"/>
      <p:bldP spid="20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33" grpId="0" animBg="1"/>
      <p:bldP spid="39" grpId="0"/>
      <p:bldP spid="40" grpId="0"/>
      <p:bldP spid="48" grpId="0" animBg="1"/>
      <p:bldP spid="51" grpId="0" animBg="1"/>
      <p:bldP spid="41" grpId="0" animBg="1"/>
      <p:bldP spid="49" grpId="0" animBg="1"/>
      <p:bldP spid="50" grpId="0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Non-invertibility using Median Filtering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Biometric template protection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90" y="1371600"/>
            <a:ext cx="4114800" cy="39935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1" y="5394592"/>
                <a:ext cx="8762999" cy="12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3.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dirty="0"/>
                  <a:t> row) :  Face image in (a) is </a:t>
                </a:r>
                <a:r>
                  <a:rPr lang="en-US" dirty="0" err="1"/>
                  <a:t>XORed</a:t>
                </a:r>
                <a:r>
                  <a:rPr lang="en-US" dirty="0"/>
                  <a:t> with random grid RG in (b) and results is (c);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dirty="0"/>
                  <a:t> row) :  output  in (c) when </a:t>
                </a:r>
                <a:r>
                  <a:rPr lang="en-US" dirty="0" err="1"/>
                  <a:t>XORed</a:t>
                </a:r>
                <a:r>
                  <a:rPr lang="en-US" dirty="0"/>
                  <a:t> with RG in (b), recovers the original image (a);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US" dirty="0"/>
                  <a:t> row) :  Median filtered output in (d) when  </a:t>
                </a:r>
                <a:r>
                  <a:rPr lang="en-US" dirty="0" err="1"/>
                  <a:t>XOred</a:t>
                </a:r>
                <a:r>
                  <a:rPr lang="en-US" dirty="0"/>
                  <a:t> with RG (b) recovers  </a:t>
                </a:r>
                <a:r>
                  <a:rPr lang="en-US" dirty="0" err="1"/>
                  <a:t>lossy</a:t>
                </a:r>
                <a:r>
                  <a:rPr lang="en-US" dirty="0"/>
                  <a:t> image (e).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5394592"/>
                <a:ext cx="8762999" cy="1210203"/>
              </a:xfrm>
              <a:prstGeom prst="rect">
                <a:avLst/>
              </a:prstGeom>
              <a:blipFill rotWithShape="1">
                <a:blip r:embed="rId4"/>
                <a:stretch>
                  <a:fillRect l="-556" t="-2525" r="-556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7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741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Dimensionality Reduction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Single-level (XOR): 50%,  Multi-level (RP-XOR):  75%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Matching Performance (worst-case):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XOR at 50% reduction - slightly less, comparable to original .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XOR - better than RP-XOR and </a:t>
            </a:r>
            <a:r>
              <a:rPr lang="en-US" sz="2200" dirty="0" err="1"/>
              <a:t>BioPhasor</a:t>
            </a:r>
            <a:r>
              <a:rPr lang="en-US" sz="22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XOR at 50% reduction - less than BH at no reduction.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XOR at 50% reduction - better than BH-50 at 50% reduction.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RP-XOR at 75% reduction - comparable to BH-50, </a:t>
            </a:r>
            <a:r>
              <a:rPr lang="en-US" sz="2200" dirty="0" err="1"/>
              <a:t>BioPhasor</a:t>
            </a:r>
            <a:r>
              <a:rPr lang="en-US" sz="2200" dirty="0"/>
              <a:t>,  and better than BH-75.</a:t>
            </a:r>
          </a:p>
          <a:p>
            <a:pPr>
              <a:lnSpc>
                <a:spcPct val="110000"/>
              </a:lnSpc>
            </a:pPr>
            <a:r>
              <a:rPr lang="en-US" dirty="0"/>
              <a:t>Matching Performance (best-case):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Nearly 0% EER, high DI (&gt;25) and, nearly 100% RI.</a:t>
            </a:r>
          </a:p>
          <a:p>
            <a:pPr>
              <a:lnSpc>
                <a:spcPct val="110000"/>
              </a:lnSpc>
            </a:pPr>
            <a:r>
              <a:rPr lang="en-US" dirty="0"/>
              <a:t>Changeability Performance: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CI – low, Cross-matching EER is high, nearly 50%, indicating no-match.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17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XOR based salting with median filtering fulfills the required criteria.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For an input image I of dimension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𝑁</m:t>
                    </m:r>
                    <m:r>
                      <a:rPr lang="en-US" sz="2400">
                        <a:latin typeface="Cambria Math"/>
                      </a:rPr>
                      <m:t>×</m:t>
                    </m:r>
                    <m:r>
                      <a:rPr lang="en-US" sz="240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Complexity of XOR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00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and RP-XOR is </a:t>
                </a:r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  <a:endParaRPr lang="en-US" sz="20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The approach reduces dimensionality  by using Random Projection or de-sampling.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No contribution of the transformation approach towards dimensionality reduction.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Need to develop a transformation approach that </a:t>
                </a:r>
                <a:r>
                  <a:rPr lang="en-US" sz="2400" dirty="0">
                    <a:solidFill>
                      <a:srgbClr val="0070C0"/>
                    </a:solidFill>
                  </a:rPr>
                  <a:t>reduces the dimensionality </a:t>
                </a:r>
                <a:r>
                  <a:rPr lang="en-US" sz="2400" dirty="0"/>
                  <a:t>while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simultaneously</a:t>
                </a:r>
                <a:r>
                  <a:rPr lang="en-US" sz="2400" dirty="0"/>
                  <a:t> fulfilling the </a:t>
                </a:r>
                <a:r>
                  <a:rPr lang="en-US" sz="2400" dirty="0" err="1"/>
                  <a:t>cancelability</a:t>
                </a:r>
                <a:r>
                  <a:rPr lang="en-US" sz="2400" dirty="0"/>
                  <a:t> requirements.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444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18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Random Distance Method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6858000" cy="971550"/>
          </a:xfrm>
        </p:spPr>
        <p:txBody>
          <a:bodyPr>
            <a:noAutofit/>
          </a:bodyPr>
          <a:lstStyle/>
          <a:p>
            <a:r>
              <a:rPr lang="en-US" sz="2800" dirty="0"/>
              <a:t>Motivation- Reduce Dimensionality without 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19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4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US" dirty="0"/>
              <a:t>Research Gap and Contributions</a:t>
            </a:r>
          </a:p>
          <a:p>
            <a:pPr>
              <a:spcAft>
                <a:spcPts val="600"/>
              </a:spcAft>
            </a:pPr>
            <a:r>
              <a:rPr lang="en-US" dirty="0"/>
              <a:t>Proposed Template Transformation Schemes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XOR based template transformation.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 Distances based template transformation.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 Slope based template transformation.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Polynomial based template transformation.</a:t>
            </a:r>
          </a:p>
          <a:p>
            <a:pPr>
              <a:spcAft>
                <a:spcPts val="600"/>
              </a:spcAft>
            </a:pPr>
            <a:r>
              <a:rPr lang="en-US" dirty="0"/>
              <a:t>Conclusions</a:t>
            </a:r>
          </a:p>
          <a:p>
            <a:pPr>
              <a:spcAft>
                <a:spcPts val="600"/>
              </a:spcAft>
            </a:pPr>
            <a:r>
              <a:rPr lang="en-US" dirty="0"/>
              <a:t>References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5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3873" y="1138910"/>
                <a:ext cx="8534400" cy="4343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Random Distance Method: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Let a feature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𝑓𝑣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be represented as a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in a Cartesian coordinate system. Then, instead of using original feature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𝑓𝑣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/>
                  <a:t>its distance from some random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can be used for matching purposes.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3873" y="1138910"/>
                <a:ext cx="8534400" cy="4343400"/>
              </a:xfrm>
              <a:blipFill rotWithShape="1">
                <a:blip r:embed="rId2"/>
                <a:stretch>
                  <a:fillRect l="-1286" t="-1264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20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60520" y="2926080"/>
            <a:ext cx="4831080" cy="3352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93920" y="3276600"/>
            <a:ext cx="0" cy="26517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114800" y="5931932"/>
            <a:ext cx="438912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5029200" y="5029200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35829" y="51054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5"/>
            <a:endCxn id="39" idx="2"/>
          </p:cNvCxnSpPr>
          <p:nvPr/>
        </p:nvCxnSpPr>
        <p:spPr>
          <a:xfrm>
            <a:off x="5146273" y="5146273"/>
            <a:ext cx="1660956" cy="2563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8689" y="5449884"/>
                <a:ext cx="141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89" y="5449884"/>
                <a:ext cx="1414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0" y="5105400"/>
                <a:ext cx="121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𝑟𝑝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05400"/>
                <a:ext cx="121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52400" y="2902843"/>
                <a:ext cx="3962400" cy="417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𝑓𝑣</m:t>
                    </m:r>
                    <m:r>
                      <m:rPr>
                        <m:nor/>
                      </m:rPr>
                      <a:rPr lang="en-US" sz="2000" dirty="0"/>
                      <m:t>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𝑓𝑣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belong to same user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𝑓𝑣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belong to different user.</a:t>
                </a:r>
              </a:p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/>
                  <a:t>Let random point 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𝑟𝑝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/>
                  <a:t>Then it is proved that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are transformed features which carry the discriminative information of original features.</a:t>
                </a:r>
              </a:p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endParaRPr lang="en-US" sz="21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2843"/>
                <a:ext cx="3962400" cy="4170372"/>
              </a:xfrm>
              <a:prstGeom prst="rect">
                <a:avLst/>
              </a:prstGeom>
              <a:blipFill rotWithShape="1">
                <a:blip r:embed="rId5"/>
                <a:stretch>
                  <a:fillRect l="-1231" t="-731" r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6807229" y="53340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69128" y="4659868"/>
                <a:ext cx="141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28" y="4659868"/>
                <a:ext cx="141483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189220" y="5059679"/>
            <a:ext cx="1958340" cy="1482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135091" y="353746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168390" y="3091934"/>
                <a:ext cx="141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90" y="3091934"/>
                <a:ext cx="1414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5128260" y="3674626"/>
            <a:ext cx="1182341" cy="134649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6297" y="5374786"/>
                <a:ext cx="5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97" y="5374786"/>
                <a:ext cx="53497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4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203411" y="4751454"/>
                <a:ext cx="5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11" y="4751454"/>
                <a:ext cx="53497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1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451941" y="3421380"/>
                <a:ext cx="5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41" y="3421380"/>
                <a:ext cx="53497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3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6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2" grpId="0"/>
      <p:bldP spid="33" grpId="0"/>
      <p:bldP spid="39" grpId="0" animBg="1"/>
      <p:bldP spid="40" grpId="0"/>
      <p:bldP spid="48" grpId="0" animBg="1"/>
      <p:bldP spid="49" grpId="0"/>
      <p:bldP spid="52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21</a:t>
            </a:fld>
            <a:endParaRPr lang="en-US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72" y="1379082"/>
            <a:ext cx="220999" cy="159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56" y="1392458"/>
            <a:ext cx="244475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87088" y="4068967"/>
            <a:ext cx="1507889" cy="814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key generation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8" y="3679923"/>
            <a:ext cx="212725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09949" y="1809681"/>
            <a:ext cx="1097280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r>
              <a:rPr lang="en-US" dirty="0"/>
              <a:t> template</a:t>
            </a:r>
          </a:p>
        </p:txBody>
      </p:sp>
      <p:cxnSp>
        <p:nvCxnSpPr>
          <p:cNvPr id="13" name="Straight Arrow Connector 12"/>
          <p:cNvCxnSpPr>
            <a:stCxn id="11" idx="3"/>
            <a:endCxn id="2050" idx="1"/>
          </p:cNvCxnSpPr>
          <p:nvPr/>
        </p:nvCxnSpPr>
        <p:spPr>
          <a:xfrm>
            <a:off x="1307229" y="2175441"/>
            <a:ext cx="1037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79289" y="1806714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feature extraction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0732" y="1842663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feature salting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196528"/>
            <a:ext cx="1005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2053" idx="1"/>
          </p:cNvCxnSpPr>
          <p:nvPr/>
        </p:nvCxnSpPr>
        <p:spPr>
          <a:xfrm>
            <a:off x="2794977" y="4476054"/>
            <a:ext cx="81621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07832" y="300059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32" y="3000595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4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300059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000595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67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61728" y="5282879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28" y="5282879"/>
                <a:ext cx="6858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52" idx="3"/>
          </p:cNvCxnSpPr>
          <p:nvPr/>
        </p:nvCxnSpPr>
        <p:spPr>
          <a:xfrm flipV="1">
            <a:off x="3746131" y="1847163"/>
            <a:ext cx="732074" cy="349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52" idx="3"/>
          </p:cNvCxnSpPr>
          <p:nvPr/>
        </p:nvCxnSpPr>
        <p:spPr>
          <a:xfrm>
            <a:off x="3746131" y="2196527"/>
            <a:ext cx="808274" cy="31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53" idx="3"/>
          </p:cNvCxnSpPr>
          <p:nvPr/>
        </p:nvCxnSpPr>
        <p:spPr>
          <a:xfrm flipV="1">
            <a:off x="3823913" y="4068967"/>
            <a:ext cx="722180" cy="40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53" idx="3"/>
          </p:cNvCxnSpPr>
          <p:nvPr/>
        </p:nvCxnSpPr>
        <p:spPr>
          <a:xfrm>
            <a:off x="3823913" y="4476055"/>
            <a:ext cx="722180" cy="40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05" y="1296794"/>
            <a:ext cx="174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03" y="2355563"/>
            <a:ext cx="174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75" y="3581400"/>
            <a:ext cx="234129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05" y="4740275"/>
            <a:ext cx="2286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14643" y="1422109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643" y="1422109"/>
                <a:ext cx="68580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7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43324" y="2647147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24" y="2647147"/>
                <a:ext cx="685800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30016" y="3679923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16" y="3679923"/>
                <a:ext cx="685800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265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47528" y="508752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28" y="5087520"/>
                <a:ext cx="6858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>
            <a:off x="4724400" y="1847163"/>
            <a:ext cx="381000" cy="35609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171927" y="2718745"/>
            <a:ext cx="896979" cy="3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15508"/>
            <a:ext cx="24094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15508"/>
            <a:ext cx="190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13" y="2225675"/>
            <a:ext cx="3048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029200" y="319115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91150"/>
                <a:ext cx="685800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770" t="-8197" r="-486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015742" y="2362200"/>
            <a:ext cx="1154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Compute distance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5872" y="1296794"/>
            <a:ext cx="24794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Dimensionality </a:t>
            </a:r>
            <a:r>
              <a:rPr lang="en-US" sz="2000" dirty="0">
                <a:solidFill>
                  <a:srgbClr val="0070C0"/>
                </a:solidFill>
              </a:rPr>
              <a:t>reduction</a:t>
            </a:r>
            <a:r>
              <a:rPr lang="en-US" dirty="0">
                <a:solidFill>
                  <a:srgbClr val="0070C0"/>
                </a:solidFill>
              </a:rPr>
              <a:t> by half=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934200" y="32004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200400"/>
                <a:ext cx="685800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5200228" y="3679923"/>
            <a:ext cx="3802381" cy="2582918"/>
            <a:chOff x="4433925" y="3437912"/>
            <a:chExt cx="4141459" cy="2582918"/>
          </a:xfrm>
        </p:grpSpPr>
        <p:sp>
          <p:nvSpPr>
            <p:cNvPr id="84" name="Rectangle 83"/>
            <p:cNvSpPr/>
            <p:nvPr/>
          </p:nvSpPr>
          <p:spPr>
            <a:xfrm>
              <a:off x="4433925" y="3437912"/>
              <a:ext cx="4141459" cy="25829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39253" y="3546436"/>
              <a:ext cx="3782504" cy="2397164"/>
              <a:chOff x="4432573" y="3534768"/>
              <a:chExt cx="3782504" cy="239716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flipV="1">
                <a:off x="4693920" y="3534768"/>
                <a:ext cx="0" cy="237744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4432573" y="5931932"/>
                <a:ext cx="3657600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029200" y="5029200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035829" y="3937321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572001" y="5265218"/>
                    <a:ext cx="1404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𝑟𝑝</m:t>
                        </m:r>
                      </m:oMath>
                    </a14:m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1" y="5265218"/>
                    <a:ext cx="1404750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4265" t="-8197" r="-47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800239" y="4210464"/>
                    <a:ext cx="14148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oMath>
                    </a14:m>
                    <a:r>
                      <a:rPr lang="en-US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39" y="4210464"/>
                    <a:ext cx="1414838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140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V="1">
                <a:off x="5189220" y="4074481"/>
                <a:ext cx="1846610" cy="9851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347494" y="4279499"/>
                    <a:ext cx="5349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7494" y="4279499"/>
                    <a:ext cx="534978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333" r="-75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791200" y="319115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191150"/>
                <a:ext cx="6858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1770" t="-8197" r="-477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620000" y="3050400"/>
                <a:ext cx="1365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Transformed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050400"/>
                <a:ext cx="1365914" cy="646331"/>
              </a:xfrm>
              <a:prstGeom prst="rect">
                <a:avLst/>
              </a:prstGeom>
              <a:blipFill rotWithShape="1">
                <a:blip r:embed="rId23"/>
                <a:stretch>
                  <a:fillRect l="-3571" t="-4717" r="-71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227827" y="2367363"/>
            <a:ext cx="1154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Median filtering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388727" y="2724091"/>
            <a:ext cx="822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143400"/>
            <a:ext cx="285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5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5" grpId="0"/>
      <p:bldP spid="20" grpId="0"/>
      <p:bldP spid="21" grpId="0"/>
      <p:bldP spid="26" grpId="0"/>
      <p:bldP spid="27" grpId="0"/>
      <p:bldP spid="40" grpId="0"/>
      <p:bldP spid="41" grpId="0"/>
      <p:bldP spid="42" grpId="0"/>
      <p:bldP spid="43" grpId="0"/>
      <p:bldP spid="32" grpId="0" animBg="1"/>
      <p:bldP spid="61" grpId="0"/>
      <p:bldP spid="63" grpId="0"/>
      <p:bldP spid="34" grpId="0"/>
      <p:bldP spid="34" grpId="1"/>
      <p:bldP spid="83" grpId="0"/>
      <p:bldP spid="105" grpId="0"/>
      <p:bldP spid="106" grpId="0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Non-invertibility using Median Filtering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40854"/>
            <a:ext cx="6126480" cy="334074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22</a:t>
            </a:fld>
            <a:endParaRPr 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5525869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Fig. 4 (a) Original feature, (b)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, (c) distance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, (e) filtered distance matrix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err="1" smtClean="0">
                        <a:latin typeface="Cambria Math"/>
                      </a:rPr>
                      <m:t>𝑇𝑓</m:t>
                    </m:r>
                  </m:oMath>
                </a14:m>
                <a:r>
                  <a:rPr lang="en-US" dirty="0"/>
                  <a:t>, (e) and (f) recovered templates in case(1), and (g) and (h) recovered templates in case(2).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25869"/>
                <a:ext cx="84582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33" t="-4673" r="-1154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09114" y="239446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41148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Case(2)</a:t>
            </a:r>
          </a:p>
        </p:txBody>
      </p:sp>
    </p:spTree>
    <p:extLst>
      <p:ext uri="{BB962C8B-B14F-4D97-AF65-F5344CB8AC3E}">
        <p14:creationId xmlns:p14="http://schemas.microsoft.com/office/powerpoint/2010/main" val="182949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74100" cy="5486400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sz="2000" dirty="0"/>
              <a:t>RDM reduces by 50%.</a:t>
            </a:r>
          </a:p>
          <a:p>
            <a:pPr>
              <a:spcBef>
                <a:spcPts val="1200"/>
              </a:spcBef>
            </a:pPr>
            <a:r>
              <a:rPr lang="en-US" dirty="0"/>
              <a:t>Matching Performance (worst-case):</a:t>
            </a:r>
          </a:p>
          <a:p>
            <a:pPr lvl="1"/>
            <a:r>
              <a:rPr lang="en-US" sz="2000" dirty="0"/>
              <a:t>RDM at 50% reduction - slightly less, comparable to original .</a:t>
            </a:r>
          </a:p>
          <a:p>
            <a:pPr lvl="1"/>
            <a:r>
              <a:rPr lang="en-US" sz="2000" dirty="0"/>
              <a:t>RDM at 50% reduction - better than XOR at 50% reduction and slightly less than BH at no reduction.</a:t>
            </a:r>
          </a:p>
          <a:p>
            <a:pPr lvl="1"/>
            <a:r>
              <a:rPr lang="en-US" sz="2000" dirty="0"/>
              <a:t>RDM at 50% reduction - better than BH-50 at 50% reduction.</a:t>
            </a:r>
          </a:p>
          <a:p>
            <a:pPr lvl="1"/>
            <a:r>
              <a:rPr lang="en-US" sz="2000" dirty="0"/>
              <a:t>RDM at 50% reduction - better than </a:t>
            </a:r>
            <a:r>
              <a:rPr lang="en-US" sz="2000" dirty="0" err="1"/>
              <a:t>BioPhasor</a:t>
            </a:r>
            <a:r>
              <a:rPr lang="en-US" sz="2000" dirty="0"/>
              <a:t> at no reduction.</a:t>
            </a:r>
          </a:p>
          <a:p>
            <a:pPr>
              <a:spcBef>
                <a:spcPts val="1200"/>
              </a:spcBef>
            </a:pPr>
            <a:r>
              <a:rPr lang="en-US" dirty="0"/>
              <a:t>Matching Performance (best-case):</a:t>
            </a:r>
          </a:p>
          <a:p>
            <a:pPr lvl="1"/>
            <a:r>
              <a:rPr lang="en-US" sz="2000" dirty="0"/>
              <a:t>Nearly 0% EER, high DI (&gt;25) and, nearly 100% RI.</a:t>
            </a:r>
          </a:p>
          <a:p>
            <a:pPr>
              <a:spcBef>
                <a:spcPts val="1200"/>
              </a:spcBef>
            </a:pPr>
            <a:r>
              <a:rPr lang="en-US" dirty="0"/>
              <a:t>Changeability Performance:</a:t>
            </a:r>
          </a:p>
          <a:p>
            <a:pPr lvl="1"/>
            <a:r>
              <a:rPr lang="en-US" sz="2000" dirty="0"/>
              <a:t>CI is low for the approach.</a:t>
            </a:r>
          </a:p>
          <a:p>
            <a:pPr lvl="1"/>
            <a:r>
              <a:rPr lang="en-US" sz="2000" dirty="0"/>
              <a:t>Cross-matching EER is high, nearly 50%, indicating no-match.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23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RDM based transform and reduces dimensionality by 50%.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Median filtering is required to achieve non-invertibility the required criteria.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For an input image I of dimension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𝑁</m:t>
                    </m:r>
                    <m:r>
                      <a:rPr lang="en-US">
                        <a:latin typeface="Cambria Math"/>
                      </a:rPr>
                      <m:t>×</m:t>
                    </m:r>
                    <m:r>
                      <a:rPr lang="en-US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Complexity of RDM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Euclidean distances and median filtering operations are still costly.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Reduction is only </a:t>
                </a:r>
                <a:r>
                  <a:rPr lang="en-US" dirty="0" err="1"/>
                  <a:t>upto</a:t>
                </a:r>
                <a:r>
                  <a:rPr lang="en-US" dirty="0"/>
                  <a:t> 50%, less than RP-XOR (75%)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Need to develop a transformation approach that reduces the </a:t>
                </a:r>
                <a:r>
                  <a:rPr lang="en-US" dirty="0">
                    <a:solidFill>
                      <a:srgbClr val="0070C0"/>
                    </a:solidFill>
                  </a:rPr>
                  <a:t>dimensionality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reduces complexity</a:t>
                </a:r>
                <a:r>
                  <a:rPr lang="en-US" dirty="0"/>
                  <a:t>, and </a:t>
                </a:r>
                <a:r>
                  <a:rPr lang="en-US" dirty="0">
                    <a:solidFill>
                      <a:srgbClr val="0070C0"/>
                    </a:solidFill>
                  </a:rPr>
                  <a:t>non-invertible</a:t>
                </a:r>
                <a:r>
                  <a:rPr lang="en-US" dirty="0"/>
                  <a:t> while simultaneously fulfilling the </a:t>
                </a:r>
                <a:r>
                  <a:rPr lang="en-US" dirty="0" err="1"/>
                  <a:t>cancelability</a:t>
                </a:r>
                <a:r>
                  <a:rPr lang="en-US" dirty="0"/>
                  <a:t> requirements.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05400"/>
              </a:xfrm>
              <a:blipFill rotWithShape="1">
                <a:blip r:embed="rId2"/>
                <a:stretch>
                  <a:fillRect l="-444" t="-955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24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2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Random Slope Method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6858000" cy="1295400"/>
          </a:xfrm>
        </p:spPr>
        <p:txBody>
          <a:bodyPr>
            <a:noAutofit/>
          </a:bodyPr>
          <a:lstStyle/>
          <a:p>
            <a:r>
              <a:rPr lang="en-US" sz="2400" dirty="0"/>
              <a:t>Motivation- Further reduction in Dimensionality, non-invertible without median filtering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25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5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3873" y="1138910"/>
                <a:ext cx="8534400" cy="213769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500" i="1" dirty="0">
                    <a:solidFill>
                      <a:schemeClr val="accent1"/>
                    </a:solidFill>
                  </a:rPr>
                  <a:t>Random Slope Concept</a:t>
                </a:r>
                <a:r>
                  <a:rPr lang="en-US" sz="25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500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𝑓𝑣</m:t>
                    </m:r>
                  </m:oMath>
                </a14:m>
                <a:r>
                  <a:rPr lang="en-US" sz="2400" dirty="0"/>
                  <a:t> be represented by as a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in a Cartesian coordinate system. Then, instead of using biometric feature vectors, the slope and intercepts of the line joining the feature point with some random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can be used for matching purposes.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3873" y="1138910"/>
                <a:ext cx="8534400" cy="2137690"/>
              </a:xfrm>
              <a:blipFill rotWithShape="1">
                <a:blip r:embed="rId2"/>
                <a:stretch>
                  <a:fillRect l="-1214" t="-2279" r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85794" y="2971800"/>
            <a:ext cx="4562887" cy="31672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399092" y="3215813"/>
            <a:ext cx="0" cy="26517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44838" y="5836166"/>
            <a:ext cx="438912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7130586" y="548036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16438" y="430800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36479" y="3858343"/>
            <a:ext cx="3447702" cy="21615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21238" y="5402302"/>
                <a:ext cx="1315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38" y="5402302"/>
                <a:ext cx="13152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86800" y="4010117"/>
                <a:ext cx="121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𝑟𝑝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00" y="4010117"/>
                <a:ext cx="121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52400" y="3200400"/>
                <a:ext cx="39624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𝑓𝑣</m:t>
                    </m:r>
                    <m:r>
                      <m:rPr>
                        <m:nor/>
                      </m:rPr>
                      <a:rPr lang="en-US" sz="2000" dirty="0"/>
                      <m:t>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𝑓𝑣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belong to same user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𝑓𝑣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belong to different user.</a:t>
                </a:r>
              </a:p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/>
                  <a:t>Let random point 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𝑟𝑝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pPr marL="114300" indent="-1143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/>
                  <a:t>Then it is proved that the slopes and intercepts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latin typeface="Cambria Math"/>
                      </a:rPr>
                      <m:t>;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dirty="0">
                        <a:latin typeface="Cambria Math"/>
                      </a:rPr>
                      <m:t>;</m:t>
                    </m:r>
                  </m:oMath>
                </a14:m>
                <a:r>
                  <a:rPr lang="en-US" sz="2000" dirty="0"/>
                  <a:t>  also carry the discriminative information of original features.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00400"/>
                <a:ext cx="3962400" cy="3693319"/>
              </a:xfrm>
              <a:prstGeom prst="rect">
                <a:avLst/>
              </a:prstGeom>
              <a:blipFill rotWithShape="1">
                <a:blip r:embed="rId5"/>
                <a:stretch>
                  <a:fillRect l="-1231" t="-825" r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7508182" y="546040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76762" y="5138043"/>
                <a:ext cx="141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62" y="5138043"/>
                <a:ext cx="141483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93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970004" y="3891132"/>
            <a:ext cx="2994470" cy="22722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02238" y="35307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98428" y="2996168"/>
                <a:ext cx="141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28" y="2996168"/>
                <a:ext cx="1414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6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4358465" y="3365500"/>
            <a:ext cx="2186616" cy="265435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99749" y="5005343"/>
                <a:ext cx="5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49" y="5005343"/>
                <a:ext cx="53497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31677" y="4861044"/>
                <a:ext cx="5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77" y="4861044"/>
                <a:ext cx="53497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44883" y="5364278"/>
                <a:ext cx="81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83" y="5364278"/>
                <a:ext cx="81214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 rot="15871124">
            <a:off x="7344149" y="5696880"/>
            <a:ext cx="465228" cy="245003"/>
          </a:xfrm>
          <a:prstGeom prst="arc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15871124">
            <a:off x="6917394" y="5657764"/>
            <a:ext cx="465228" cy="245003"/>
          </a:xfrm>
          <a:prstGeom prst="arc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2933807">
            <a:off x="4319830" y="5399622"/>
            <a:ext cx="699470" cy="314799"/>
          </a:xfrm>
          <a:prstGeom prst="arc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5159238" y="4194783"/>
            <a:ext cx="126343" cy="1624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5451773" y="4861044"/>
            <a:ext cx="233245" cy="919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25838" y="4308003"/>
                <a:ext cx="78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838" y="4308003"/>
                <a:ext cx="7822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16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50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29" grpId="0" animBg="1"/>
      <p:bldP spid="32" grpId="0"/>
      <p:bldP spid="33" grpId="0"/>
      <p:bldP spid="39" grpId="0" animBg="1"/>
      <p:bldP spid="40" grpId="0"/>
      <p:bldP spid="48" grpId="0" animBg="1"/>
      <p:bldP spid="49" grpId="0"/>
      <p:bldP spid="52" grpId="0"/>
      <p:bldP spid="53" grpId="0"/>
      <p:bldP spid="54" grpId="0"/>
      <p:bldP spid="34" grpId="0" animBg="1"/>
      <p:bldP spid="34" grpId="1" animBg="1"/>
      <p:bldP spid="47" grpId="0" animBg="1"/>
      <p:bldP spid="47" grpId="1" animBg="1"/>
      <p:bldP spid="55" grpId="0" animBg="1"/>
      <p:bldP spid="55" grpId="1" animBg="1"/>
      <p:bldP spid="60" grpId="0" animBg="1"/>
      <p:bldP spid="61" grpId="0" animBg="1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Approach-1/2 (RS-V1)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27</a:t>
            </a:fld>
            <a:endParaRPr lang="en-US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72" y="1379082"/>
            <a:ext cx="220999" cy="159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851" y="1392458"/>
            <a:ext cx="244475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87088" y="4068967"/>
            <a:ext cx="1507889" cy="814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Random key generation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83" y="3679923"/>
            <a:ext cx="212725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1447800" y="2196527"/>
            <a:ext cx="1097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2080" y="1878449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feature extraction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7089" y="1847163"/>
            <a:ext cx="1143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feature </a:t>
            </a:r>
            <a:r>
              <a:rPr lang="en-US" sz="2000" i="1" dirty="0"/>
              <a:t>salting</a:t>
            </a:r>
            <a:endParaRPr lang="en-US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13766" y="219652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2053" idx="1"/>
          </p:cNvCxnSpPr>
          <p:nvPr/>
        </p:nvCxnSpPr>
        <p:spPr>
          <a:xfrm>
            <a:off x="2794977" y="4476054"/>
            <a:ext cx="10624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8466" y="300059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66" y="3000595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4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80872" y="300059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72" y="3000595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6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52957" y="53340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57" y="5334000"/>
                <a:ext cx="6858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3992326" y="1939805"/>
            <a:ext cx="732074" cy="349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2326" y="2289169"/>
            <a:ext cx="808274" cy="31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53" idx="3"/>
          </p:cNvCxnSpPr>
          <p:nvPr/>
        </p:nvCxnSpPr>
        <p:spPr>
          <a:xfrm flipV="1">
            <a:off x="4070108" y="4068967"/>
            <a:ext cx="722180" cy="40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53" idx="3"/>
          </p:cNvCxnSpPr>
          <p:nvPr/>
        </p:nvCxnSpPr>
        <p:spPr>
          <a:xfrm>
            <a:off x="4070108" y="4476055"/>
            <a:ext cx="722180" cy="40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89436"/>
            <a:ext cx="174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98" y="2448205"/>
            <a:ext cx="174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70" y="3581400"/>
            <a:ext cx="234129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40275"/>
            <a:ext cx="2286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66672" y="1514751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72" y="1514751"/>
                <a:ext cx="68580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7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95353" y="2739789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53" y="2739789"/>
                <a:ext cx="685800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76211" y="3679923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11" y="3679923"/>
                <a:ext cx="685800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265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93723" y="508752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23" y="5087520"/>
                <a:ext cx="6858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>
            <a:off x="5029200" y="1847163"/>
            <a:ext cx="381000" cy="35609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306805" y="2133600"/>
            <a:ext cx="133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Normalized and added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429500" y="410672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4106723"/>
                <a:ext cx="685800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12124" y="1197114"/>
            <a:ext cx="2761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Dimensionality reduction by half= 50%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38133" y="3832323"/>
            <a:ext cx="3553467" cy="233987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361933" y="3836682"/>
            <a:ext cx="3718974" cy="2150626"/>
            <a:chOff x="14826" y="1844040"/>
            <a:chExt cx="3718974" cy="215062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1295400" y="1844040"/>
              <a:ext cx="0" cy="1737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74320" y="3569732"/>
              <a:ext cx="2926080" cy="1166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600200" y="31242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18280" y="266400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93842" y="2514600"/>
              <a:ext cx="2425558" cy="1295400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318962" y="2101334"/>
                  <a:ext cx="1414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𝑓𝑣</m:t>
                      </m:r>
                    </m:oMath>
                  </a14:m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962" y="2101334"/>
                  <a:ext cx="1414838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293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922068" y="3087469"/>
                  <a:ext cx="9735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068" y="3087469"/>
                  <a:ext cx="9735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5000" t="-8197" r="-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 76"/>
            <p:cNvSpPr/>
            <p:nvPr/>
          </p:nvSpPr>
          <p:spPr>
            <a:xfrm>
              <a:off x="1094198" y="3385066"/>
              <a:ext cx="76200" cy="42493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97388" y="3625334"/>
                  <a:ext cx="1396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88" y="3625334"/>
                  <a:ext cx="1396023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56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Left Brace 78"/>
            <p:cNvSpPr/>
            <p:nvPr/>
          </p:nvSpPr>
          <p:spPr>
            <a:xfrm flipH="1">
              <a:off x="1390434" y="3200400"/>
              <a:ext cx="228601" cy="36933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flipH="1" flipV="1">
              <a:off x="1056097" y="2744486"/>
              <a:ext cx="448637" cy="644861"/>
            </a:xfrm>
            <a:prstGeom prst="curvedConnector4">
              <a:avLst>
                <a:gd name="adj1" fmla="val -50954"/>
                <a:gd name="adj2" fmla="val 6431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4826" y="2463657"/>
                  <a:ext cx="1379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𝑖𝑛𝑡𝑒𝑟𝑐𝑒𝑝𝑡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6" y="2463657"/>
                  <a:ext cx="1379032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575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56"/>
          <p:cNvSpPr/>
          <p:nvPr/>
        </p:nvSpPr>
        <p:spPr>
          <a:xfrm>
            <a:off x="350520" y="1783079"/>
            <a:ext cx="1097280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sz="2000" dirty="0"/>
              <a:t>template</a:t>
            </a:r>
            <a:endParaRPr lang="en-US" dirty="0"/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58" y="1992393"/>
            <a:ext cx="24094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92393"/>
            <a:ext cx="190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72158" y="2968035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58" y="2968035"/>
                <a:ext cx="6858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l="-1770" t="-8333" r="-495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34158" y="2968035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58" y="2968035"/>
                <a:ext cx="685800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1770" t="-8333" r="-486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97075"/>
            <a:ext cx="3048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890847" y="2075538"/>
            <a:ext cx="115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Compute 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649906" y="2998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906" y="2998868"/>
                <a:ext cx="685800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778086" y="2935069"/>
                <a:ext cx="1365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Transformed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86" y="2935069"/>
                <a:ext cx="1365914" cy="646331"/>
              </a:xfrm>
              <a:prstGeom prst="rect">
                <a:avLst/>
              </a:prstGeom>
              <a:blipFill rotWithShape="1">
                <a:blip r:embed="rId30"/>
                <a:stretch>
                  <a:fillRect l="-4018" t="-4673" r="-669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06" y="1988385"/>
            <a:ext cx="285750" cy="104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082052" y="3020767"/>
                <a:ext cx="44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052" y="3020767"/>
                <a:ext cx="443821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23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>
            <a:off x="6019800" y="244820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89" y="2016738"/>
            <a:ext cx="238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Straight Arrow Connector 87"/>
          <p:cNvCxnSpPr/>
          <p:nvPr/>
        </p:nvCxnSpPr>
        <p:spPr>
          <a:xfrm flipV="1">
            <a:off x="7340518" y="2495630"/>
            <a:ext cx="1120525" cy="3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/>
      <p:bldP spid="21" grpId="0"/>
      <p:bldP spid="26" grpId="0"/>
      <p:bldP spid="27" grpId="0"/>
      <p:bldP spid="40" grpId="0"/>
      <p:bldP spid="41" grpId="0"/>
      <p:bldP spid="42" grpId="0"/>
      <p:bldP spid="43" grpId="0"/>
      <p:bldP spid="32" grpId="0" animBg="1"/>
      <p:bldP spid="63" grpId="0"/>
      <p:bldP spid="34" grpId="0"/>
      <p:bldP spid="57" grpId="0" animBg="1"/>
      <p:bldP spid="60" grpId="0"/>
      <p:bldP spid="65" grpId="0"/>
      <p:bldP spid="67" grpId="0"/>
      <p:bldP spid="68" grpId="0"/>
      <p:bldP spid="82" grpId="0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Approach- 2/2 (RS-V2)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28</a:t>
            </a:fld>
            <a:endParaRPr lang="en-US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72" y="1379082"/>
            <a:ext cx="220999" cy="159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851" y="1392458"/>
            <a:ext cx="244475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87088" y="4068967"/>
            <a:ext cx="1507889" cy="814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Random key generation</a:t>
            </a:r>
          </a:p>
        </p:txBody>
      </p:sp>
      <p:pic>
        <p:nvPicPr>
          <p:cNvPr id="2053" name="Picture 5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09" y="3927415"/>
            <a:ext cx="212725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" y="1878456"/>
            <a:ext cx="990600" cy="636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Sensor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47800" y="2166060"/>
            <a:ext cx="1097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4940" y="1812118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feature extraction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7089" y="1847163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feature salting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79489" y="219652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2053" idx="1"/>
          </p:cNvCxnSpPr>
          <p:nvPr/>
        </p:nvCxnSpPr>
        <p:spPr>
          <a:xfrm>
            <a:off x="2794977" y="4476054"/>
            <a:ext cx="105243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84189" y="300059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89" y="3000595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42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46595" y="300059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5" y="3000595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6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74789" y="4803343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89" y="4803343"/>
                <a:ext cx="6858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52" idx="3"/>
            <a:endCxn id="40" idx="3"/>
          </p:cNvCxnSpPr>
          <p:nvPr/>
        </p:nvCxnSpPr>
        <p:spPr>
          <a:xfrm flipV="1">
            <a:off x="3992326" y="1622164"/>
            <a:ext cx="825869" cy="57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52" idx="3"/>
          </p:cNvCxnSpPr>
          <p:nvPr/>
        </p:nvCxnSpPr>
        <p:spPr>
          <a:xfrm>
            <a:off x="3992326" y="2196527"/>
            <a:ext cx="732074" cy="4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53" idx="3"/>
          </p:cNvCxnSpPr>
          <p:nvPr/>
        </p:nvCxnSpPr>
        <p:spPr>
          <a:xfrm flipV="1">
            <a:off x="4060134" y="4316459"/>
            <a:ext cx="722180" cy="159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53" idx="3"/>
          </p:cNvCxnSpPr>
          <p:nvPr/>
        </p:nvCxnSpPr>
        <p:spPr>
          <a:xfrm>
            <a:off x="4060134" y="4476055"/>
            <a:ext cx="722180" cy="654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341120"/>
            <a:ext cx="17462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95" y="3864589"/>
            <a:ext cx="234129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32395" y="1422109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95" y="1422109"/>
                <a:ext cx="68580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7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61076" y="2647147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76" y="2647147"/>
                <a:ext cx="685800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76211" y="3679923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11" y="3679923"/>
                <a:ext cx="685800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265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82264" y="500794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64" y="5007945"/>
                <a:ext cx="6858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6575813" y="2514599"/>
            <a:ext cx="1381404" cy="1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8" y="1910859"/>
            <a:ext cx="24094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16112"/>
            <a:ext cx="190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59673" y="2783862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73" y="2783862"/>
                <a:ext cx="685800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7692" r="-531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425456" y="1872312"/>
            <a:ext cx="1647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Calculate angle between two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60754" y="1164426"/>
            <a:ext cx="247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Dimensionality reduction by ¼ = 75%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15327" y="1477831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27" y="1477831"/>
                <a:ext cx="685800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7576" r="-26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28599" y="2627677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99" y="2627677"/>
                <a:ext cx="685800" cy="400110"/>
              </a:xfrm>
              <a:prstGeom prst="rect">
                <a:avLst/>
              </a:prstGeom>
              <a:blipFill rotWithShape="1">
                <a:blip r:embed="rId1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6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86" y="2522366"/>
            <a:ext cx="17462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619959"/>
            <a:ext cx="174625" cy="50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09" y="2405115"/>
            <a:ext cx="17462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2052" idx="3"/>
            <a:endCxn id="56" idx="1"/>
          </p:cNvCxnSpPr>
          <p:nvPr/>
        </p:nvCxnSpPr>
        <p:spPr>
          <a:xfrm flipV="1">
            <a:off x="3992326" y="1872312"/>
            <a:ext cx="1392722" cy="32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52" idx="3"/>
            <a:endCxn id="54" idx="0"/>
          </p:cNvCxnSpPr>
          <p:nvPr/>
        </p:nvCxnSpPr>
        <p:spPr>
          <a:xfrm>
            <a:off x="3992326" y="2196527"/>
            <a:ext cx="1279173" cy="43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7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33" y="4725332"/>
            <a:ext cx="234129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259455" y="281775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55" y="2817750"/>
                <a:ext cx="685800" cy="400110"/>
              </a:xfrm>
              <a:prstGeom prst="rect">
                <a:avLst/>
              </a:prstGeom>
              <a:blipFill rotWithShape="1">
                <a:blip r:embed="rId19"/>
                <a:stretch>
                  <a:fillRect t="-7576" r="-62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4803" y="5503086"/>
                <a:ext cx="58557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=slope of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passing through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=slope of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passing through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" y="5503086"/>
                <a:ext cx="5855783" cy="923330"/>
              </a:xfrm>
              <a:prstGeom prst="rect">
                <a:avLst/>
              </a:prstGeom>
              <a:blipFill rotWithShape="1">
                <a:blip r:embed="rId22"/>
                <a:stretch>
                  <a:fillRect l="-938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486400" y="3534473"/>
            <a:ext cx="3443040" cy="2637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509397" y="3563747"/>
            <a:ext cx="3307080" cy="2561526"/>
            <a:chOff x="4541520" y="1371600"/>
            <a:chExt cx="3307080" cy="256152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5562600" y="1996440"/>
              <a:ext cx="0" cy="1737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541520" y="3722132"/>
              <a:ext cx="3307080" cy="1166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791200" y="32766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3086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610282" y="1459297"/>
                  <a:ext cx="1678536" cy="495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tan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282" y="1459297"/>
                  <a:ext cx="1678536" cy="495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208159" y="2120120"/>
                  <a:ext cx="1414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𝑓𝑣</m:t>
                      </m:r>
                    </m:oMath>
                  </a14:m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159" y="2120120"/>
                  <a:ext cx="141483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293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V="1">
              <a:off x="5561263" y="1371600"/>
              <a:ext cx="1068137" cy="2561526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541520" y="3051425"/>
              <a:ext cx="3123001" cy="38482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873393" y="3364468"/>
                  <a:ext cx="9735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93" y="3364468"/>
                  <a:ext cx="973531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5625" t="-8197" r="-1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6509043" y="1459297"/>
                  <a:ext cx="4282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043" y="1459297"/>
                  <a:ext cx="42825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7241585" y="3116779"/>
                  <a:ext cx="4229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585" y="3116779"/>
                  <a:ext cx="422936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c 82"/>
            <p:cNvSpPr/>
            <p:nvPr/>
          </p:nvSpPr>
          <p:spPr>
            <a:xfrm>
              <a:off x="5751816" y="2978029"/>
              <a:ext cx="416558" cy="53161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379475" y="4905230"/>
                <a:ext cx="141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𝑓𝑣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475" y="4905230"/>
                <a:ext cx="1414838" cy="369332"/>
              </a:xfrm>
              <a:prstGeom prst="rect">
                <a:avLst/>
              </a:prstGeom>
              <a:blipFill rotWithShape="1">
                <a:blip r:embed="rId28"/>
                <a:stretch>
                  <a:fillRect l="-1293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15200" y="2823331"/>
                <a:ext cx="1365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Transformed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823331"/>
                <a:ext cx="1365914" cy="646331"/>
              </a:xfrm>
              <a:prstGeom prst="rect">
                <a:avLst/>
              </a:prstGeom>
              <a:blipFill rotWithShape="1">
                <a:blip r:embed="rId29"/>
                <a:stretch>
                  <a:fillRect l="-3571" t="-4717" r="-71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703" y="1905000"/>
            <a:ext cx="238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8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5" grpId="0"/>
      <p:bldP spid="20" grpId="0"/>
      <p:bldP spid="21" grpId="0"/>
      <p:bldP spid="26" grpId="0"/>
      <p:bldP spid="27" grpId="0"/>
      <p:bldP spid="40" grpId="0"/>
      <p:bldP spid="41" grpId="0"/>
      <p:bldP spid="42" grpId="0"/>
      <p:bldP spid="43" grpId="0"/>
      <p:bldP spid="61" grpId="0"/>
      <p:bldP spid="63" grpId="0"/>
      <p:bldP spid="34" grpId="0"/>
      <p:bldP spid="53" grpId="0"/>
      <p:bldP spid="54" grpId="0"/>
      <p:bldP spid="68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741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sz="2200" dirty="0"/>
              <a:t>RS-V1 reduces by 50% and RS-V2 reduces by 75%.</a:t>
            </a:r>
          </a:p>
          <a:p>
            <a:pPr>
              <a:spcBef>
                <a:spcPts val="1200"/>
              </a:spcBef>
            </a:pPr>
            <a:r>
              <a:rPr lang="en-US" dirty="0"/>
              <a:t>Matching Performance (worst-case):</a:t>
            </a:r>
          </a:p>
          <a:p>
            <a:pPr lvl="1"/>
            <a:r>
              <a:rPr lang="en-US" sz="2200" dirty="0"/>
              <a:t>RS-V1 at 50% reduction - slightly less, comparable to original .</a:t>
            </a:r>
          </a:p>
          <a:p>
            <a:pPr lvl="1"/>
            <a:r>
              <a:rPr lang="en-US" sz="2200" dirty="0"/>
              <a:t>RS-V1 at 50% reduction - better than RDM and XOR at 50% and BH at no reduction.</a:t>
            </a:r>
          </a:p>
          <a:p>
            <a:pPr lvl="1"/>
            <a:r>
              <a:rPr lang="en-US" sz="2200" dirty="0"/>
              <a:t>RS-V2 at 75% reduction - comparable to XOR at 50% and better than BH-50 at 50% reduction.</a:t>
            </a:r>
          </a:p>
          <a:p>
            <a:pPr lvl="1"/>
            <a:r>
              <a:rPr lang="en-US" sz="2200" dirty="0"/>
              <a:t>RS-V1and RS-V2 - better than </a:t>
            </a:r>
            <a:r>
              <a:rPr lang="en-US" sz="2200" dirty="0" err="1"/>
              <a:t>BioPhasor</a:t>
            </a:r>
            <a:r>
              <a:rPr lang="en-US" sz="2200" dirty="0"/>
              <a:t> at no reduction.</a:t>
            </a:r>
          </a:p>
          <a:p>
            <a:pPr>
              <a:spcBef>
                <a:spcPts val="1200"/>
              </a:spcBef>
            </a:pPr>
            <a:r>
              <a:rPr lang="en-US" dirty="0"/>
              <a:t>Matching Performance (best-case):</a:t>
            </a:r>
          </a:p>
          <a:p>
            <a:pPr lvl="1"/>
            <a:r>
              <a:rPr lang="en-US" sz="2200" dirty="0"/>
              <a:t>Nearly 0% EER, high DI (&gt;25) and, nearly 100% RI.</a:t>
            </a:r>
          </a:p>
          <a:p>
            <a:pPr>
              <a:spcBef>
                <a:spcPts val="1200"/>
              </a:spcBef>
            </a:pPr>
            <a:r>
              <a:rPr lang="en-US" dirty="0"/>
              <a:t>Changeability Performance:</a:t>
            </a:r>
          </a:p>
          <a:p>
            <a:pPr lvl="1"/>
            <a:r>
              <a:rPr lang="en-US" sz="2200" dirty="0"/>
              <a:t>CI – low, Cross-matching EER is high, nearly 50%, indicating no-match.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29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 - A Double Edged Sword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Biometric template protection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Biometrics - the most advanced security solutions in the market.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Biometrics offers greater security and convenience than traditional methods of personal recognition.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Biometrics for security and security for biometrics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Risks - Leaking a Biometric is a Disaster 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Password leaked? </a:t>
            </a:r>
            <a:r>
              <a:rPr lang="en-US" sz="2100" dirty="0">
                <a:solidFill>
                  <a:srgbClr val="00B050"/>
                </a:solidFill>
              </a:rPr>
              <a:t>Fine, you can easily replace with a new one</a:t>
            </a:r>
            <a:r>
              <a:rPr lang="en-US" sz="2100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Fingerprint leaked?  </a:t>
            </a:r>
            <a:r>
              <a:rPr lang="en-US" sz="2100" dirty="0">
                <a:solidFill>
                  <a:srgbClr val="FF0000"/>
                </a:solidFill>
              </a:rPr>
              <a:t>Leaked for the rest of your life</a:t>
            </a:r>
            <a:r>
              <a:rPr lang="en-US" sz="21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Lack of general solutions leaves this as a challenging issue.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39301" y="5029200"/>
            <a:ext cx="7065398" cy="1203960"/>
            <a:chOff x="533401" y="2667000"/>
            <a:chExt cx="7065398" cy="1203960"/>
          </a:xfrm>
        </p:grpSpPr>
        <p:pic>
          <p:nvPicPr>
            <p:cNvPr id="8" name="Picture 7" descr="face_spoof.jpg"/>
            <p:cNvPicPr>
              <a:picLocks noChangeAspect="1"/>
            </p:cNvPicPr>
            <p:nvPr/>
          </p:nvPicPr>
          <p:blipFill>
            <a:blip r:embed="rId3" cstate="print"/>
            <a:srcRect t="12887" r="31467" b="17010"/>
            <a:stretch>
              <a:fillRect/>
            </a:stretch>
          </p:blipFill>
          <p:spPr>
            <a:xfrm>
              <a:off x="533401" y="2667000"/>
              <a:ext cx="1551455" cy="1188720"/>
            </a:xfrm>
            <a:prstGeom prst="rect">
              <a:avLst/>
            </a:prstGeom>
          </p:spPr>
        </p:pic>
        <p:pic>
          <p:nvPicPr>
            <p:cNvPr id="9" name="Picture 8" descr="fingerprint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600" y="2682240"/>
              <a:ext cx="1779642" cy="1188720"/>
            </a:xfrm>
            <a:prstGeom prst="rect">
              <a:avLst/>
            </a:prstGeom>
          </p:spPr>
        </p:pic>
        <p:pic>
          <p:nvPicPr>
            <p:cNvPr id="10" name="Picture 9" descr="latent.jpg"/>
            <p:cNvPicPr>
              <a:picLocks noChangeAspect="1"/>
            </p:cNvPicPr>
            <p:nvPr/>
          </p:nvPicPr>
          <p:blipFill>
            <a:blip r:embed="rId5" cstate="print"/>
            <a:srcRect r="9818" b="12568"/>
            <a:stretch>
              <a:fillRect/>
            </a:stretch>
          </p:blipFill>
          <p:spPr>
            <a:xfrm>
              <a:off x="3962400" y="2668475"/>
              <a:ext cx="1842517" cy="1188720"/>
            </a:xfrm>
            <a:prstGeom prst="rect">
              <a:avLst/>
            </a:prstGeom>
          </p:spPr>
        </p:pic>
        <p:pic>
          <p:nvPicPr>
            <p:cNvPr id="11" name="Picture 10" descr="Image-1.jpg"/>
            <p:cNvPicPr>
              <a:picLocks noChangeAspect="1"/>
            </p:cNvPicPr>
            <p:nvPr/>
          </p:nvPicPr>
          <p:blipFill rotWithShape="1">
            <a:blip r:embed="rId6" cstate="print"/>
            <a:srcRect l="29444" t="6319" r="11372" b="32826"/>
            <a:stretch/>
          </p:blipFill>
          <p:spPr>
            <a:xfrm>
              <a:off x="5867400" y="2682240"/>
              <a:ext cx="1731399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5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/>
                  <a:t>RS based transform and reduces dimensionality </a:t>
                </a:r>
                <a:r>
                  <a:rPr lang="en-US" sz="2400" dirty="0" err="1"/>
                  <a:t>upto</a:t>
                </a:r>
                <a:r>
                  <a:rPr lang="en-US" sz="2400" dirty="0"/>
                  <a:t> 75%.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/>
                  <a:t>Non-invertibility is also achieved.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/>
                  <a:t>For an input image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/>
                  <a:t> of dimension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𝑁</m:t>
                    </m:r>
                    <m:r>
                      <a:rPr lang="en-US" sz="2400">
                        <a:latin typeface="Cambria Math"/>
                      </a:rPr>
                      <m:t>×</m:t>
                    </m:r>
                    <m:r>
                      <a:rPr lang="en-US" sz="240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/>
                  <a:t>Complexity of RS-V1 and RS-V2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 err="1"/>
                  <a:t>Cancelability</a:t>
                </a:r>
                <a:r>
                  <a:rPr lang="en-US" sz="2400" dirty="0"/>
                  <a:t> requirements are also met.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/>
                  <a:t>Dimensionality is fixed for the existing approaches.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/>
                  <a:t>A common approach will </a:t>
                </a:r>
                <a:r>
                  <a:rPr lang="en-US" sz="2400" dirty="0">
                    <a:solidFill>
                      <a:srgbClr val="0070C0"/>
                    </a:solidFill>
                  </a:rPr>
                  <a:t>allows flexibility in dimensionality reduction</a:t>
                </a:r>
                <a:r>
                  <a:rPr lang="en-US" sz="2400" dirty="0"/>
                  <a:t> is developed next.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30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71600" y="3733800"/>
            <a:ext cx="6858000" cy="990600"/>
          </a:xfrm>
        </p:spPr>
        <p:txBody>
          <a:bodyPr>
            <a:noAutofit/>
          </a:bodyPr>
          <a:lstStyle/>
          <a:p>
            <a:r>
              <a:rPr lang="en-US" dirty="0"/>
              <a:t>4. Polynomial Transformation Method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6858000" cy="838200"/>
          </a:xfrm>
        </p:spPr>
        <p:txBody>
          <a:bodyPr>
            <a:noAutofit/>
          </a:bodyPr>
          <a:lstStyle/>
          <a:p>
            <a:r>
              <a:rPr lang="en-US" sz="2400" dirty="0"/>
              <a:t>Motivations- Flexible dimensionality reduction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31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52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32</a:t>
            </a:fld>
            <a:endParaRPr 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19200"/>
                <a:ext cx="85344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Polynomial Transformation Method: </a:t>
                </a:r>
              </a:p>
              <a:p>
                <a:pPr lvl="1"/>
                <a:r>
                  <a:rPr lang="en-US" dirty="0"/>
                  <a:t> A polynomial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sz="2400" dirty="0" smtClean="0">
                        <a:solidFill>
                          <a:srgbClr val="0070C0"/>
                        </a:solidFill>
                        <a:latin typeface="Cambria Math"/>
                      </a:rPr>
                      <m:t>() </m:t>
                    </m:r>
                  </m:oMath>
                </a14:m>
                <a:r>
                  <a:rPr lang="en-US" sz="2400" dirty="0"/>
                  <a:t>in variable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 and degree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𝜐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constructed such that its </a:t>
                </a:r>
                <a:r>
                  <a:rPr lang="en-US" dirty="0">
                    <a:solidFill>
                      <a:srgbClr val="0070C0"/>
                    </a:solidFill>
                  </a:rPr>
                  <a:t>coefficients are salted biometric features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It is then </a:t>
                </a:r>
                <a:r>
                  <a:rPr lang="en-US" dirty="0">
                    <a:solidFill>
                      <a:srgbClr val="0070C0"/>
                    </a:solidFill>
                  </a:rPr>
                  <a:t>evaluated at some random point </a:t>
                </a:r>
                <a:r>
                  <a:rPr lang="en-US" dirty="0"/>
                  <a:t>and the output value is taken as transformed quantity.</a:t>
                </a:r>
              </a:p>
              <a:p>
                <a:pPr lvl="1"/>
                <a:r>
                  <a:rPr lang="en-US" dirty="0"/>
                  <a:t>The evaluation matrix (consisting of random points) is provided to user in tokenized format.</a:t>
                </a:r>
              </a:p>
              <a:p>
                <a:pPr lvl="1"/>
                <a:r>
                  <a:rPr lang="en-US" dirty="0"/>
                  <a:t>The evaluated values are called ‘</a:t>
                </a:r>
                <a:r>
                  <a:rPr lang="en-US" dirty="0" err="1">
                    <a:solidFill>
                      <a:srgbClr val="0070C0"/>
                    </a:solidFill>
                  </a:rPr>
                  <a:t>PolyCodes</a:t>
                </a:r>
                <a:r>
                  <a:rPr lang="en-US" dirty="0"/>
                  <a:t>’</a:t>
                </a:r>
              </a:p>
              <a:p>
                <a:pPr lvl="1"/>
                <a:r>
                  <a:rPr lang="en-US" dirty="0"/>
                  <a:t>Apart from transformation, the approach offers </a:t>
                </a:r>
                <a:r>
                  <a:rPr lang="en-US" dirty="0">
                    <a:solidFill>
                      <a:srgbClr val="0070C0"/>
                    </a:solidFill>
                  </a:rPr>
                  <a:t>dimensionality reduction</a:t>
                </a:r>
                <a:r>
                  <a:rPr lang="en-US" dirty="0"/>
                  <a:t> by a factor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𝜌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24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>
                                  <a:latin typeface="Cambria Math"/>
                                </a:rPr>
                                <m:t>𝜐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/>
                                </a:rPr>
                                <m:t>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transformation functions can be generated by varying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𝜇</m:t>
                    </m:r>
                  </m:oMath>
                </a14:m>
                <a:r>
                  <a:rPr lang="en-US" sz="2000" dirty="0"/>
                  <a:t> and degree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𝜐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19200"/>
                <a:ext cx="8534400" cy="4953000"/>
              </a:xfrm>
              <a:blipFill>
                <a:blip r:embed="rId2"/>
                <a:stretch>
                  <a:fillRect l="-643" t="-184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7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PolyCodes-22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33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800" y="2362200"/>
            <a:ext cx="990600" cy="636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Sensor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95400" y="2314829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feature extraction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82000"/>
            <a:ext cx="11144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95" y="3891800"/>
            <a:ext cx="17049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895600" y="2362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salting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58" y="3924457"/>
            <a:ext cx="16097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5800"/>
            <a:ext cx="1000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39064"/>
            <a:ext cx="21717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>
            <a:stCxn id="51" idx="3"/>
          </p:cNvCxnSpPr>
          <p:nvPr/>
        </p:nvCxnSpPr>
        <p:spPr>
          <a:xfrm flipV="1">
            <a:off x="1295400" y="2680271"/>
            <a:ext cx="1143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485344" y="128189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44" y="1281890"/>
                <a:ext cx="6858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44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884158" y="128189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158" y="1281890"/>
                <a:ext cx="68580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6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2981325" y="2714655"/>
            <a:ext cx="1143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31847" y="2408367"/>
            <a:ext cx="127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Construct polynomial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563156" y="2756471"/>
            <a:ext cx="1143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21"/>
              <p:cNvSpPr txBox="1"/>
              <p:nvPr/>
            </p:nvSpPr>
            <p:spPr>
              <a:xfrm>
                <a:off x="5410200" y="3850900"/>
                <a:ext cx="3657599" cy="8326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/>
                          <a:ea typeface="Times New Roman"/>
                        </a:rPr>
                        <m:t>𝑇𝑓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e>
                      </m:d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X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j</m:t>
                              </m:r>
                            </m:e>
                          </m:d>
                          <m:r>
                            <a:rPr lang="en-US" sz="16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Y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j</m:t>
                              </m:r>
                            </m:e>
                          </m:d>
                        </m:e>
                      </m:d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p>
                      </m:sSubSup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effectLst/>
                  <a:latin typeface="Times New Roman"/>
                  <a:ea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𝑥𝑦</m:t>
                      </m:r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5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6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6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en-US" sz="16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850900"/>
                <a:ext cx="3657599" cy="832600"/>
              </a:xfrm>
              <a:prstGeom prst="rect">
                <a:avLst/>
              </a:prstGeom>
              <a:blipFill rotWithShape="1">
                <a:blip r:embed="rId9"/>
                <a:stretch>
                  <a:fillRect r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596986" y="4559234"/>
                <a:ext cx="1365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Transformed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86" y="4559234"/>
                <a:ext cx="1365914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3571" t="-4717" r="-71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03008"/>
            <a:ext cx="238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 flipV="1">
            <a:off x="7333570" y="2895600"/>
            <a:ext cx="1143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5799" y="5873000"/>
            <a:ext cx="801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PolyCodes-22: bi-variable polynomial in degree 2,  dimensionality reduction by 75%.</a:t>
            </a:r>
          </a:p>
        </p:txBody>
      </p:sp>
    </p:spTree>
    <p:extLst>
      <p:ext uri="{BB962C8B-B14F-4D97-AF65-F5344CB8AC3E}">
        <p14:creationId xmlns:p14="http://schemas.microsoft.com/office/powerpoint/2010/main" val="10306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6" grpId="0"/>
      <p:bldP spid="62" grpId="0"/>
      <p:bldP spid="63" grpId="0"/>
      <p:bldP spid="65" grpId="0"/>
      <p:bldP spid="67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Proposed Approach-Illustration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34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65261"/>
            <a:ext cx="68772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6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35</a:t>
            </a:fld>
            <a:endParaRPr 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approach is tested for different combinations of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𝜇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𝜐</m:t>
                    </m:r>
                  </m:oMath>
                </a14:m>
                <a:r>
                  <a:rPr lang="en-US" dirty="0"/>
                  <a:t> and output for each is known as ‘</a:t>
                </a:r>
                <a:r>
                  <a:rPr lang="en-US" dirty="0">
                    <a:solidFill>
                      <a:srgbClr val="0070C0"/>
                    </a:solidFill>
                  </a:rPr>
                  <a:t>PolyCodes-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𝜇𝜐</m:t>
                    </m:r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20882"/>
                  </p:ext>
                </p:extLst>
              </p:nvPr>
            </p:nvGraphicFramePr>
            <p:xfrm>
              <a:off x="914400" y="2362200"/>
              <a:ext cx="6949440" cy="3601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4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</a:t>
                          </a:r>
                          <a:r>
                            <a:rPr lang="en-US" baseline="0" dirty="0"/>
                            <a:t> of Variables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Degree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No.</a:t>
                          </a:r>
                          <a:r>
                            <a:rPr lang="en-US" baseline="0" dirty="0"/>
                            <a:t> of terms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/>
                                </a:rPr>
                                <m:t>𝜌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/>
                                </a:rPr>
                                <m:t>𝜇𝜐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</a:t>
                          </a:r>
                          <a:r>
                            <a:rPr lang="en-US" baseline="0" dirty="0"/>
                            <a:t> reduction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6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Uni-variable,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=1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𝜐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</a:rPr>
                                <m:t>12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66.66%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𝜐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</a:rPr>
                                <m:t>13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75.00%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800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Bi-variable,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=2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𝜐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</a:rPr>
                                <m:t>22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83.33%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19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𝜐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</a:rPr>
                                <m:t>23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90.00%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Tri-variable,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𝜐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</a:rPr>
                                <m:t>32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90.00%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𝜐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PolyCodes-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</a:rPr>
                                <m:t>33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95.00%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597929"/>
                  </p:ext>
                </p:extLst>
              </p:nvPr>
            </p:nvGraphicFramePr>
            <p:xfrm>
              <a:off x="914400" y="2362200"/>
              <a:ext cx="6949440" cy="3601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4480"/>
                    <a:gridCol w="1188720"/>
                    <a:gridCol w="1188720"/>
                    <a:gridCol w="1645920"/>
                    <a:gridCol w="1371600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</a:t>
                          </a:r>
                          <a:r>
                            <a:rPr lang="en-US" baseline="0" dirty="0" smtClean="0"/>
                            <a:t> of Variables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Degree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667" r="-25384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667" r="-8333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Dimension</a:t>
                          </a:r>
                          <a:r>
                            <a:rPr lang="en-US" baseline="0" dirty="0" smtClean="0"/>
                            <a:t> reduction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8768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6338" r="-347059" b="-2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0769" t="-188750" r="-353846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188750" r="-253846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188750" r="-83333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6667" t="-188750" b="-470000"/>
                          </a:stretch>
                        </a:blipFill>
                      </a:tcPr>
                    </a:tc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0769" t="-372581" r="-35384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372581" r="-25384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372581" r="-8333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6667" t="-372581" b="-506452"/>
                          </a:stretch>
                        </a:blipFill>
                      </a:tcPr>
                    </a:tc>
                  </a:tr>
                  <a:tr h="5080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87821" r="-347059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0769" t="-353012" r="-353846" b="-278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353012" r="-253846" b="-278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353012" r="-83333" b="-278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6667" t="-353012" b="-278313"/>
                          </a:stretch>
                        </a:blipFill>
                      </a:tcPr>
                    </a:tc>
                  </a:tr>
                  <a:tr h="4419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0769" t="-515068" r="-353846" b="-2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515068" r="-253846" b="-2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515068" r="-83333" b="-2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6667" t="-515068" b="-216438"/>
                          </a:stretch>
                        </a:blipFill>
                      </a:tcPr>
                    </a:tc>
                  </a:tr>
                  <a:tr h="497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16197" r="-347059" b="-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0769" t="-554321" r="-353846" b="-95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554321" r="-253846" b="-95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554321" r="-83333" b="-95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6667" t="-554321" b="-95062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0769" t="-868852" r="-35384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0769" t="-868852" r="-253846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38889" t="-868852" r="-8333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6667" t="-86885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488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74100" cy="5334000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sz="2000" dirty="0"/>
              <a:t>Flexible,  viable performance </a:t>
            </a:r>
            <a:r>
              <a:rPr lang="en-US" sz="2000" dirty="0" err="1"/>
              <a:t>upto</a:t>
            </a:r>
            <a:r>
              <a:rPr lang="en-US" sz="2000" dirty="0"/>
              <a:t> 90 % dimensionality reduction.</a:t>
            </a:r>
          </a:p>
          <a:p>
            <a:pPr>
              <a:spcBef>
                <a:spcPts val="1200"/>
              </a:spcBef>
            </a:pPr>
            <a:r>
              <a:rPr lang="en-US" dirty="0"/>
              <a:t>Matching Performance (worst-case):</a:t>
            </a:r>
          </a:p>
          <a:p>
            <a:pPr lvl="1"/>
            <a:r>
              <a:rPr lang="en-US" sz="2000" dirty="0"/>
              <a:t>PC-12 at 67% reduction - similar to RD at 50% and RS-V1 at 50%,  better than XOR at 50% .</a:t>
            </a:r>
          </a:p>
          <a:p>
            <a:pPr lvl="1"/>
            <a:r>
              <a:rPr lang="en-US" sz="2000" dirty="0"/>
              <a:t>PC-13 at 75% reduction -  similar to and RS-V at 75%, better  .</a:t>
            </a:r>
          </a:p>
          <a:p>
            <a:pPr lvl="1"/>
            <a:r>
              <a:rPr lang="en-US" sz="2000" dirty="0"/>
              <a:t>PC-22 at 83% reduction - comparable to BH-50 at 50% reduction.</a:t>
            </a:r>
          </a:p>
          <a:p>
            <a:pPr lvl="1"/>
            <a:r>
              <a:rPr lang="en-US" sz="2000" dirty="0"/>
              <a:t>PC-32 at 90% reduction - better than PC-23 at 90%.</a:t>
            </a:r>
          </a:p>
          <a:p>
            <a:pPr>
              <a:spcBef>
                <a:spcPts val="1200"/>
              </a:spcBef>
            </a:pPr>
            <a:r>
              <a:rPr lang="en-US" dirty="0"/>
              <a:t>Matching Performance (best-case):</a:t>
            </a:r>
          </a:p>
          <a:p>
            <a:pPr lvl="1"/>
            <a:r>
              <a:rPr lang="en-US" sz="2000" dirty="0"/>
              <a:t>Nearly 0% EER, high DI (&gt;30) and, nearly 100% RI.</a:t>
            </a:r>
          </a:p>
          <a:p>
            <a:r>
              <a:rPr lang="en-US" dirty="0"/>
              <a:t>Changeability Performance:</a:t>
            </a:r>
          </a:p>
          <a:p>
            <a:pPr lvl="1"/>
            <a:r>
              <a:rPr lang="en-US" sz="2000" dirty="0"/>
              <a:t>CI is low,  Cross-matching EER is high, nearly 50%, indicating no-match.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36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9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37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1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Comparisons for Feature Level Transforms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38</a:t>
            </a:fld>
            <a:endParaRPr lang="en-US" dirty="0">
              <a:solidFill>
                <a:srgbClr val="464653"/>
              </a:solidFill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761778"/>
              </p:ext>
            </p:extLst>
          </p:nvPr>
        </p:nvGraphicFramePr>
        <p:xfrm>
          <a:off x="1524000" y="1447800"/>
          <a:ext cx="579120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Dimension Reduction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Average</a:t>
                      </a:r>
                      <a:r>
                        <a:rPr lang="en-US" sz="1600" baseline="0" dirty="0"/>
                        <a:t> time in seconds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Performance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Rank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0.210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RS-V1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66.66%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Btw</a:t>
                      </a:r>
                      <a:r>
                        <a:rPr lang="en-US" sz="1600" baseline="0" dirty="0">
                          <a:solidFill>
                            <a:srgbClr val="0070C0"/>
                          </a:solidFill>
                        </a:rPr>
                        <a:t> 1-2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0" lang="en-US" sz="1600" i="0" kern="1200" dirty="0">
                          <a:solidFill>
                            <a:srgbClr val="005C2A"/>
                          </a:solidFill>
                          <a:latin typeface="+mn-lt"/>
                          <a:ea typeface="+mn-ea"/>
                          <a:cs typeface="+mn-cs"/>
                        </a:rPr>
                        <a:t>75.00%</a:t>
                      </a:r>
                      <a:endParaRPr kumimoji="0" lang="en-US" sz="1600" kern="1200" dirty="0">
                        <a:solidFill>
                          <a:srgbClr val="005C2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RS-V2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PC-13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0.468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0"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RP-XOR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0.220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5C2A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83.33%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>
                          <a:solidFill>
                            <a:srgbClr val="005C2A"/>
                          </a:solidFill>
                          <a:latin typeface="+mn-lt"/>
                          <a:ea typeface="+mn-ea"/>
                          <a:cs typeface="+mn-cs"/>
                        </a:rPr>
                        <a:t>Btw 1-2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90.00%</a:t>
                      </a:r>
                      <a:endParaRPr kumimoji="0" 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PC-23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</a:rPr>
                        <a:t>0.358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90.00%</a:t>
                      </a:r>
                      <a:endParaRPr kumimoji="0" 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PC-32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6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proposed approaches were experimentally found to successfully fulfill all important criteria: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</a:rPr>
              <a:t>Revocability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</a:rPr>
              <a:t>Diversity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</a:rPr>
              <a:t>Non-invertibility 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</a:rPr>
              <a:t>Performance</a:t>
            </a:r>
          </a:p>
          <a:p>
            <a:pPr>
              <a:spcAft>
                <a:spcPts val="600"/>
              </a:spcAft>
            </a:pPr>
            <a:r>
              <a:rPr lang="en-US" dirty="0"/>
              <a:t>The performance in </a:t>
            </a:r>
            <a:r>
              <a:rPr lang="en-US" dirty="0">
                <a:solidFill>
                  <a:srgbClr val="0070C0"/>
                </a:solidFill>
              </a:rPr>
              <a:t>worst-case</a:t>
            </a:r>
            <a:r>
              <a:rPr lang="en-US" dirty="0"/>
              <a:t> scenario is always found to be slightly less but </a:t>
            </a:r>
            <a:r>
              <a:rPr lang="en-US" dirty="0">
                <a:solidFill>
                  <a:srgbClr val="0070C0"/>
                </a:solidFill>
              </a:rPr>
              <a:t>comparable to original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The performance in </a:t>
            </a:r>
            <a:r>
              <a:rPr lang="en-US" dirty="0">
                <a:solidFill>
                  <a:srgbClr val="0070C0"/>
                </a:solidFill>
              </a:rPr>
              <a:t>best-case scenario </a:t>
            </a:r>
            <a:r>
              <a:rPr lang="en-US" dirty="0"/>
              <a:t>is always found to </a:t>
            </a:r>
            <a:r>
              <a:rPr lang="en-US" dirty="0">
                <a:solidFill>
                  <a:srgbClr val="0070C0"/>
                </a:solidFill>
              </a:rPr>
              <a:t>be better than original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Ideal performance </a:t>
            </a:r>
            <a:r>
              <a:rPr lang="en-US" dirty="0"/>
              <a:t>can be achieved in </a:t>
            </a:r>
            <a:r>
              <a:rPr lang="en-US" dirty="0">
                <a:solidFill>
                  <a:srgbClr val="0070C0"/>
                </a:solidFill>
              </a:rPr>
              <a:t>best-case</a:t>
            </a:r>
            <a:r>
              <a:rPr lang="en-US" dirty="0"/>
              <a:t>, i.e., </a:t>
            </a:r>
            <a:r>
              <a:rPr lang="en-US" dirty="0">
                <a:solidFill>
                  <a:srgbClr val="0070C0"/>
                </a:solidFill>
              </a:rPr>
              <a:t>EER 0%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RI 100%</a:t>
            </a:r>
            <a:r>
              <a:rPr lang="en-US" dirty="0"/>
              <a:t>, due to increase inter-user variations in transformed domain.</a:t>
            </a:r>
          </a:p>
          <a:p>
            <a:pPr>
              <a:spcAft>
                <a:spcPts val="600"/>
              </a:spcAft>
            </a:pPr>
            <a:r>
              <a:rPr lang="en-US" dirty="0"/>
              <a:t>The approaches are found suitable for </a:t>
            </a:r>
            <a:r>
              <a:rPr lang="en-US" dirty="0">
                <a:solidFill>
                  <a:srgbClr val="0070C0"/>
                </a:solidFill>
              </a:rPr>
              <a:t>multiple visible and thermal modalities</a:t>
            </a:r>
            <a:r>
              <a:rPr lang="en-US" dirty="0"/>
              <a:t>, i.e., </a:t>
            </a:r>
            <a:r>
              <a:rPr lang="en-US" i="1" dirty="0"/>
              <a:t>face</a:t>
            </a:r>
            <a:r>
              <a:rPr lang="en-US" dirty="0"/>
              <a:t>, </a:t>
            </a:r>
            <a:r>
              <a:rPr lang="en-US" i="1" dirty="0"/>
              <a:t>thermal face</a:t>
            </a:r>
            <a:r>
              <a:rPr lang="en-US" dirty="0"/>
              <a:t>, </a:t>
            </a:r>
            <a:r>
              <a:rPr lang="en-US" i="1" dirty="0" err="1"/>
              <a:t>palmprint</a:t>
            </a:r>
            <a:r>
              <a:rPr lang="en-US" dirty="0"/>
              <a:t>, </a:t>
            </a:r>
            <a:r>
              <a:rPr lang="en-US" i="1" dirty="0" err="1"/>
              <a:t>palmvein</a:t>
            </a:r>
            <a:r>
              <a:rPr lang="en-US" dirty="0"/>
              <a:t>, </a:t>
            </a:r>
            <a:r>
              <a:rPr lang="en-US" i="1" dirty="0" err="1"/>
              <a:t>fingervein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39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2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Template Protection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1219200"/>
            <a:ext cx="128016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Protection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120" y="1969213"/>
            <a:ext cx="13716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 level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86200" y="1981200"/>
            <a:ext cx="128016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 level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82840" y="1905000"/>
            <a:ext cx="128016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" y="2763748"/>
            <a:ext cx="1645920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Tamperproof h/w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Smartcard assisted h/w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Trusted platform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28800" y="2895600"/>
            <a:ext cx="13716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Cryptosystems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94760" y="2895600"/>
            <a:ext cx="1463040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Transformation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711575" y="2946628"/>
            <a:ext cx="1371600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Image Transformation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9560" y="4419600"/>
            <a:ext cx="1066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Key-binding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4397855"/>
            <a:ext cx="1066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Key-generation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931919" y="3657600"/>
            <a:ext cx="1188720" cy="533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Cancelable</a:t>
            </a:r>
            <a:r>
              <a:rPr lang="en-US" dirty="0"/>
              <a:t> </a:t>
            </a:r>
            <a:r>
              <a:rPr lang="en-US" sz="1400" dirty="0"/>
              <a:t>Biometrics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58000" y="4495800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Steganography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Watermarking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crypto-</a:t>
            </a:r>
            <a:r>
              <a:rPr lang="en-US" sz="1400" dirty="0" err="1">
                <a:solidFill>
                  <a:schemeClr val="tx1"/>
                </a:solidFill>
              </a:rPr>
              <a:t>graphy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0440" y="2575560"/>
            <a:ext cx="1737360" cy="146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Multi-party communication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 err="1"/>
              <a:t>Hommomorphic</a:t>
            </a:r>
            <a:r>
              <a:rPr lang="en-US" sz="1400" dirty="0"/>
              <a:t> communication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Private information retrieval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" y="5257800"/>
            <a:ext cx="146304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Biometric Encryption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Fuzzy vault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Fuzzy commitment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5266362"/>
            <a:ext cx="137160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dirty="0"/>
              <a:t>Quantization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400" dirty="0"/>
              <a:t>Fuzzy extractor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400" dirty="0"/>
              <a:t>Secure sketches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44240" y="4495800"/>
            <a:ext cx="1280160" cy="533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Biometric Salting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181600" y="4495800"/>
            <a:ext cx="1371600" cy="533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Non-invertible transforms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52800" y="5243245"/>
            <a:ext cx="146304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dirty="0"/>
              <a:t>Random projection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400" dirty="0"/>
              <a:t>Random con-</a:t>
            </a:r>
            <a:r>
              <a:rPr lang="en-US" sz="1400" dirty="0" err="1"/>
              <a:t>volution</a:t>
            </a:r>
            <a:endParaRPr lang="en-US" sz="1400" dirty="0"/>
          </a:p>
          <a:p>
            <a:pPr marL="174625" indent="-174625">
              <a:buFont typeface="Arial" pitchFamily="34" charset="0"/>
              <a:buChar char="•"/>
            </a:pPr>
            <a:r>
              <a:rPr lang="en-US" sz="1400" dirty="0"/>
              <a:t>Random noise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27320" y="5267218"/>
            <a:ext cx="128016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Surface folding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 err="1"/>
              <a:t>Biotokens</a:t>
            </a:r>
            <a:endParaRPr lang="en-US" sz="1400" dirty="0"/>
          </a:p>
          <a:p>
            <a:pPr marL="112713" indent="-112713">
              <a:buFont typeface="Arial" pitchFamily="34" charset="0"/>
              <a:buChar char="•"/>
            </a:pPr>
            <a:r>
              <a:rPr lang="en-US" sz="1400" dirty="0"/>
              <a:t>Block permutations</a:t>
            </a:r>
          </a:p>
        </p:txBody>
      </p:sp>
      <p:cxnSp>
        <p:nvCxnSpPr>
          <p:cNvPr id="29" name="Elbow Connector 28"/>
          <p:cNvCxnSpPr>
            <a:stCxn id="8" idx="2"/>
            <a:endCxn id="9" idx="0"/>
          </p:cNvCxnSpPr>
          <p:nvPr/>
        </p:nvCxnSpPr>
        <p:spPr>
          <a:xfrm rot="5400000">
            <a:off x="2558694" y="1626"/>
            <a:ext cx="292813" cy="3642360"/>
          </a:xfrm>
          <a:prstGeom prst="bentConnector3">
            <a:avLst>
              <a:gd name="adj1" fmla="val 4645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11" idx="0"/>
          </p:cNvCxnSpPr>
          <p:nvPr/>
        </p:nvCxnSpPr>
        <p:spPr>
          <a:xfrm rot="16200000" flipH="1">
            <a:off x="6210300" y="-7620"/>
            <a:ext cx="228600" cy="3596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>
            <a:off x="452628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2" idx="0"/>
          </p:cNvCxnSpPr>
          <p:nvPr/>
        </p:nvCxnSpPr>
        <p:spPr>
          <a:xfrm>
            <a:off x="883920" y="2426413"/>
            <a:ext cx="0" cy="337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</p:cNvCxnSpPr>
          <p:nvPr/>
        </p:nvCxnSpPr>
        <p:spPr>
          <a:xfrm>
            <a:off x="8122920" y="2362200"/>
            <a:ext cx="0" cy="23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4" idx="0"/>
          </p:cNvCxnSpPr>
          <p:nvPr/>
        </p:nvCxnSpPr>
        <p:spPr>
          <a:xfrm>
            <a:off x="4526280" y="2438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2"/>
            <a:endCxn id="13" idx="0"/>
          </p:cNvCxnSpPr>
          <p:nvPr/>
        </p:nvCxnSpPr>
        <p:spPr>
          <a:xfrm rot="5400000">
            <a:off x="3291840" y="1661160"/>
            <a:ext cx="457200" cy="2011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5" idx="0"/>
          </p:cNvCxnSpPr>
          <p:nvPr/>
        </p:nvCxnSpPr>
        <p:spPr>
          <a:xfrm rot="16200000" flipH="1">
            <a:off x="5207713" y="1756966"/>
            <a:ext cx="508228" cy="18710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3" idx="2"/>
            <a:endCxn id="16" idx="0"/>
          </p:cNvCxnSpPr>
          <p:nvPr/>
        </p:nvCxnSpPr>
        <p:spPr>
          <a:xfrm rot="5400000">
            <a:off x="1135380" y="3040380"/>
            <a:ext cx="1066800" cy="169164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3" idx="2"/>
            <a:endCxn id="18" idx="0"/>
          </p:cNvCxnSpPr>
          <p:nvPr/>
        </p:nvCxnSpPr>
        <p:spPr>
          <a:xfrm>
            <a:off x="2514600" y="3352800"/>
            <a:ext cx="0" cy="1045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5" idx="2"/>
            <a:endCxn id="20" idx="0"/>
          </p:cNvCxnSpPr>
          <p:nvPr/>
        </p:nvCxnSpPr>
        <p:spPr>
          <a:xfrm rot="16200000" flipH="1">
            <a:off x="6424601" y="3376601"/>
            <a:ext cx="1091972" cy="1146425"/>
          </a:xfrm>
          <a:prstGeom prst="bentConnector3">
            <a:avLst>
              <a:gd name="adj1" fmla="val 65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  <a:endCxn id="19" idx="0"/>
          </p:cNvCxnSpPr>
          <p:nvPr/>
        </p:nvCxnSpPr>
        <p:spPr>
          <a:xfrm flipH="1">
            <a:off x="4526279" y="3352800"/>
            <a:ext cx="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9" idx="2"/>
            <a:endCxn id="24" idx="0"/>
          </p:cNvCxnSpPr>
          <p:nvPr/>
        </p:nvCxnSpPr>
        <p:spPr>
          <a:xfrm rot="5400000">
            <a:off x="4152900" y="4122421"/>
            <a:ext cx="304800" cy="4419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9" idx="2"/>
            <a:endCxn id="25" idx="0"/>
          </p:cNvCxnSpPr>
          <p:nvPr/>
        </p:nvCxnSpPr>
        <p:spPr>
          <a:xfrm rot="16200000" flipH="1">
            <a:off x="5044439" y="3672839"/>
            <a:ext cx="304800" cy="13411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6" idx="2"/>
            <a:endCxn id="22" idx="0"/>
          </p:cNvCxnSpPr>
          <p:nvPr/>
        </p:nvCxnSpPr>
        <p:spPr>
          <a:xfrm>
            <a:off x="822960" y="495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8" idx="2"/>
            <a:endCxn id="23" idx="0"/>
          </p:cNvCxnSpPr>
          <p:nvPr/>
        </p:nvCxnSpPr>
        <p:spPr>
          <a:xfrm>
            <a:off x="2514600" y="4931255"/>
            <a:ext cx="0" cy="335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4" idx="2"/>
            <a:endCxn id="26" idx="0"/>
          </p:cNvCxnSpPr>
          <p:nvPr/>
        </p:nvCxnSpPr>
        <p:spPr>
          <a:xfrm>
            <a:off x="4084320" y="5029200"/>
            <a:ext cx="0" cy="214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2"/>
            <a:endCxn id="27" idx="0"/>
          </p:cNvCxnSpPr>
          <p:nvPr/>
        </p:nvCxnSpPr>
        <p:spPr>
          <a:xfrm>
            <a:off x="5867400" y="5029200"/>
            <a:ext cx="0" cy="238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59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Apart from transformation, proposed approaches are also helpful in </a:t>
            </a:r>
            <a:r>
              <a:rPr lang="en-US" dirty="0">
                <a:solidFill>
                  <a:srgbClr val="0070C0"/>
                </a:solidFill>
              </a:rPr>
              <a:t>reducing dimensionality </a:t>
            </a:r>
            <a:r>
              <a:rPr lang="en-US" dirty="0"/>
              <a:t>of transformed features thereby </a:t>
            </a:r>
            <a:r>
              <a:rPr lang="en-US" dirty="0">
                <a:solidFill>
                  <a:srgbClr val="0070C0"/>
                </a:solidFill>
              </a:rPr>
              <a:t>reducing storage costs </a:t>
            </a:r>
            <a:r>
              <a:rPr lang="en-US" dirty="0"/>
              <a:t>which indirectly also </a:t>
            </a:r>
            <a:r>
              <a:rPr lang="en-US" dirty="0">
                <a:solidFill>
                  <a:srgbClr val="0070C0"/>
                </a:solidFill>
              </a:rPr>
              <a:t>reduces matching time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Dimensionality reduced </a:t>
            </a:r>
            <a:r>
              <a:rPr lang="en-US" dirty="0" err="1">
                <a:solidFill>
                  <a:srgbClr val="0070C0"/>
                </a:solidFill>
              </a:rPr>
              <a:t>upto</a:t>
            </a:r>
            <a:r>
              <a:rPr lang="en-US" dirty="0">
                <a:solidFill>
                  <a:srgbClr val="0070C0"/>
                </a:solidFill>
              </a:rPr>
              <a:t> 90%, </a:t>
            </a:r>
            <a:r>
              <a:rPr lang="en-US" dirty="0"/>
              <a:t>while the system preserves the matching performance (</a:t>
            </a:r>
            <a:r>
              <a:rPr lang="en-US" dirty="0">
                <a:solidFill>
                  <a:srgbClr val="0070C0"/>
                </a:solidFill>
              </a:rPr>
              <a:t>worst-case</a:t>
            </a:r>
            <a:r>
              <a:rPr lang="en-US" dirty="0"/>
              <a:t>). Best case, the operations are as good as ideal.</a:t>
            </a:r>
          </a:p>
          <a:p>
            <a:pPr>
              <a:spcAft>
                <a:spcPts val="600"/>
              </a:spcAft>
            </a:pPr>
            <a:r>
              <a:rPr lang="en-US" dirty="0"/>
              <a:t>Advance template protection concept is helpful in preventing </a:t>
            </a:r>
            <a:r>
              <a:rPr lang="en-US" dirty="0">
                <a:solidFill>
                  <a:srgbClr val="0070C0"/>
                </a:solidFill>
              </a:rPr>
              <a:t>first-time compromise</a:t>
            </a:r>
            <a:r>
              <a:rPr lang="en-US" dirty="0"/>
              <a:t>, direct </a:t>
            </a:r>
            <a:r>
              <a:rPr lang="en-US" dirty="0">
                <a:solidFill>
                  <a:srgbClr val="0070C0"/>
                </a:solidFill>
              </a:rPr>
              <a:t>replay</a:t>
            </a:r>
            <a:r>
              <a:rPr lang="en-US" dirty="0"/>
              <a:t> and prevents </a:t>
            </a:r>
            <a:r>
              <a:rPr lang="en-US" dirty="0">
                <a:solidFill>
                  <a:srgbClr val="0070C0"/>
                </a:solidFill>
              </a:rPr>
              <a:t>statistical attacks </a:t>
            </a:r>
            <a:r>
              <a:rPr lang="en-US" dirty="0"/>
              <a:t>on loss of user-token.</a:t>
            </a:r>
          </a:p>
          <a:p>
            <a:pPr>
              <a:spcAft>
                <a:spcPts val="600"/>
              </a:spcAft>
            </a:pPr>
            <a:r>
              <a:rPr lang="en-US" dirty="0"/>
              <a:t>The remote architecture utilizes the </a:t>
            </a:r>
            <a:r>
              <a:rPr lang="en-US" dirty="0">
                <a:solidFill>
                  <a:srgbClr val="0070C0"/>
                </a:solidFill>
              </a:rPr>
              <a:t>benefits of cancelable biometrics</a:t>
            </a:r>
            <a:r>
              <a:rPr lang="en-US" dirty="0"/>
              <a:t> to generate different pseudo-identities for different multi-server applications.</a:t>
            </a:r>
          </a:p>
          <a:p>
            <a:pPr>
              <a:spcAft>
                <a:spcPts val="600"/>
              </a:spcAft>
            </a:pPr>
            <a:r>
              <a:rPr lang="en-US" dirty="0"/>
              <a:t>The secret sharing allows it all with a single-user token in a secure manner. </a:t>
            </a:r>
            <a:r>
              <a:rPr lang="en-US" dirty="0">
                <a:solidFill>
                  <a:srgbClr val="0070C0"/>
                </a:solidFill>
              </a:rPr>
              <a:t>NO</a:t>
            </a:r>
            <a:r>
              <a:rPr lang="en-US" dirty="0"/>
              <a:t> </a:t>
            </a:r>
            <a:r>
              <a:rPr lang="en-US" i="1" dirty="0"/>
              <a:t>need to carry different tokens for different applications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Overall many attacks are address to develop a </a:t>
            </a:r>
            <a:r>
              <a:rPr lang="en-US" dirty="0">
                <a:solidFill>
                  <a:srgbClr val="0070C0"/>
                </a:solidFill>
              </a:rPr>
              <a:t>secure biometric authentication environment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40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7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38160" cy="4800600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H. </a:t>
            </a:r>
            <a:r>
              <a:rPr lang="en-US" sz="2000" dirty="0" err="1"/>
              <a:t>Kaur</a:t>
            </a:r>
            <a:r>
              <a:rPr lang="en-US" sz="2000" dirty="0"/>
              <a:t>, P. </a:t>
            </a:r>
            <a:r>
              <a:rPr lang="en-US" sz="2000" dirty="0" err="1"/>
              <a:t>Khanna</a:t>
            </a:r>
            <a:r>
              <a:rPr lang="en-US" sz="2000" dirty="0"/>
              <a:t>, “</a:t>
            </a:r>
            <a:r>
              <a:rPr lang="en-US" sz="2000" i="1" dirty="0"/>
              <a:t>Biometric template protection using cancelable biometrics and visual cryptography techniques</a:t>
            </a:r>
            <a:r>
              <a:rPr lang="en-US" sz="2000" dirty="0"/>
              <a:t>,” Multimedia Tools and Applications, vol. 75, no. 23, pp. 16333–16361, 2016.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H. </a:t>
            </a:r>
            <a:r>
              <a:rPr lang="en-US" sz="2000" dirty="0" err="1"/>
              <a:t>Kaur</a:t>
            </a:r>
            <a:r>
              <a:rPr lang="en-US" sz="2000" dirty="0"/>
              <a:t>, P. </a:t>
            </a:r>
            <a:r>
              <a:rPr lang="en-US" sz="2000" dirty="0" err="1"/>
              <a:t>Khanna</a:t>
            </a:r>
            <a:r>
              <a:rPr lang="en-US" sz="2000" dirty="0"/>
              <a:t>, “</a:t>
            </a:r>
            <a:r>
              <a:rPr lang="en-US" sz="2000" i="1" dirty="0"/>
              <a:t>Cancelable features using log-Gabor filters for biometric authentication</a:t>
            </a:r>
            <a:r>
              <a:rPr lang="en-US" sz="2000" dirty="0"/>
              <a:t>,” Multimedia Tools and Applications, vol. 76, no. 4, pp. 4673--4694, 2017. 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H. </a:t>
            </a:r>
            <a:r>
              <a:rPr lang="en-US" sz="2000" dirty="0" err="1"/>
              <a:t>Kaur</a:t>
            </a:r>
            <a:r>
              <a:rPr lang="en-US" sz="2000" dirty="0"/>
              <a:t>, P. </a:t>
            </a:r>
            <a:r>
              <a:rPr lang="en-US" sz="2000" dirty="0" err="1"/>
              <a:t>Khanna</a:t>
            </a:r>
            <a:r>
              <a:rPr lang="en-US" sz="2000" dirty="0"/>
              <a:t>, “</a:t>
            </a:r>
            <a:r>
              <a:rPr lang="en-US" sz="2000" i="1" dirty="0"/>
              <a:t>Biometric Salting using Random Slope</a:t>
            </a:r>
            <a:r>
              <a:rPr lang="en-US" sz="2000" dirty="0"/>
              <a:t>,” Pattern Recognition Letters, Elsevier, 2017 (under peer review)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Clr>
                <a:srgbClr val="727CA3"/>
              </a:buClr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H. </a:t>
            </a:r>
            <a:r>
              <a:rPr lang="en-US" sz="2000" dirty="0" err="1">
                <a:solidFill>
                  <a:prstClr val="black"/>
                </a:solidFill>
              </a:rPr>
              <a:t>Kaur</a:t>
            </a:r>
            <a:r>
              <a:rPr lang="en-US" sz="2000" dirty="0">
                <a:solidFill>
                  <a:prstClr val="black"/>
                </a:solidFill>
              </a:rPr>
              <a:t>, P. Khanna, “</a:t>
            </a:r>
            <a:r>
              <a:rPr lang="en-US" sz="2000" i="1" dirty="0" err="1">
                <a:solidFill>
                  <a:prstClr val="black"/>
                </a:solidFill>
              </a:rPr>
              <a:t>PolyCodes</a:t>
            </a:r>
            <a:r>
              <a:rPr lang="en-US" sz="2000" i="1" dirty="0">
                <a:solidFill>
                  <a:prstClr val="black"/>
                </a:solidFill>
              </a:rPr>
              <a:t>: Generating Cancelable Biometric Features using Polynomial Transformation</a:t>
            </a:r>
            <a:r>
              <a:rPr lang="en-US" sz="2000" dirty="0">
                <a:solidFill>
                  <a:prstClr val="black"/>
                </a:solidFill>
              </a:rPr>
              <a:t>,” </a:t>
            </a:r>
            <a:r>
              <a:rPr lang="en-US" sz="2000" dirty="0"/>
              <a:t>IEEE Transactions on Information Forensics &amp; Security</a:t>
            </a:r>
            <a:r>
              <a:rPr lang="en-US" sz="2000" dirty="0">
                <a:solidFill>
                  <a:prstClr val="black"/>
                </a:solidFill>
              </a:rPr>
              <a:t>, 2017 (under peer review).</a:t>
            </a:r>
            <a:endParaRPr lang="en-US" sz="2200" dirty="0">
              <a:solidFill>
                <a:prstClr val="black"/>
              </a:solidFill>
            </a:endParaRP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200" b="0" dirty="0"/>
          </a:p>
          <a:p>
            <a:pPr marL="457200" lvl="0" indent="-457200">
              <a:buFont typeface="+mj-lt"/>
              <a:buAutoNum type="arabicPeriod"/>
            </a:pPr>
            <a:endParaRPr lang="en-US" b="0" dirty="0"/>
          </a:p>
          <a:p>
            <a:pPr marL="342900" lvl="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 algn="just"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41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00400"/>
            <a:ext cx="2590800" cy="30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transformation.JPG"/>
          <p:cNvPicPr>
            <a:picLocks noChangeAspect="1"/>
          </p:cNvPicPr>
          <p:nvPr/>
        </p:nvPicPr>
        <p:blipFill>
          <a:blip r:embed="rId4" cstate="print"/>
          <a:srcRect b="3619"/>
          <a:stretch>
            <a:fillRect/>
          </a:stretch>
        </p:blipFill>
        <p:spPr>
          <a:xfrm>
            <a:off x="1219200" y="3484617"/>
            <a:ext cx="4724400" cy="1696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Cancelable Biometrics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6000"/>
          </a:xfrm>
        </p:spPr>
        <p:txBody>
          <a:bodyPr>
            <a:normAutofit fontScale="92500"/>
          </a:bodyPr>
          <a:lstStyle/>
          <a:p>
            <a:pPr>
              <a:spcBef>
                <a:spcPts val="30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Regenerate biometrics like passwords.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Use ‘pseudo-identity’ PI instead of original biometric for storing, matching and other authentication tasks.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Assign a token to every enrollee which generates/lead to generate this user-specific secret information,  AD.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Biometric template protection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181600"/>
            <a:ext cx="6248400" cy="121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 case of a compromise only pseudo-identity PI is lost, which cannot be inverted to learn original biometric.</a:t>
            </a:r>
          </a:p>
        </p:txBody>
      </p:sp>
    </p:spTree>
    <p:extLst>
      <p:ext uri="{BB962C8B-B14F-4D97-AF65-F5344CB8AC3E}">
        <p14:creationId xmlns:p14="http://schemas.microsoft.com/office/powerpoint/2010/main" val="41081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9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0" y="3733800"/>
            <a:ext cx="906780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dirty="0"/>
              <a:t>Basic Cancelable Authentication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072715" y="1756409"/>
            <a:ext cx="1514794" cy="74485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Cancelable transformation</a:t>
            </a:r>
          </a:p>
        </p:txBody>
      </p:sp>
      <p:sp>
        <p:nvSpPr>
          <p:cNvPr id="15" name="Can 14"/>
          <p:cNvSpPr>
            <a:spLocks noChangeArrowheads="1"/>
          </p:cNvSpPr>
          <p:nvPr/>
        </p:nvSpPr>
        <p:spPr bwMode="auto">
          <a:xfrm>
            <a:off x="5562600" y="3274695"/>
            <a:ext cx="2162175" cy="687705"/>
          </a:xfrm>
          <a:prstGeom prst="can">
            <a:avLst>
              <a:gd name="adj" fmla="val 37491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chemeClr val="dk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Database Server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5047" y="4644706"/>
            <a:ext cx="1097280" cy="548640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31750">
            <a:solidFill>
              <a:schemeClr val="dk1">
                <a:lumMod val="100000"/>
                <a:lumOff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ea typeface="Calibri"/>
                <a:cs typeface="Times New Roman"/>
              </a:rPr>
              <a:t>Matcher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7648857" y="4380865"/>
            <a:ext cx="1249680" cy="914400"/>
          </a:xfrm>
          <a:prstGeom prst="wedgeRectCallout">
            <a:avLst>
              <a:gd name="adj1" fmla="val -85174"/>
              <a:gd name="adj2" fmla="val 2287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Matching without decryption</a:t>
            </a:r>
          </a:p>
        </p:txBody>
      </p:sp>
      <p:sp>
        <p:nvSpPr>
          <p:cNvPr id="18" name="Flowchart: Document 17"/>
          <p:cNvSpPr>
            <a:spLocks noChangeArrowheads="1"/>
          </p:cNvSpPr>
          <p:nvPr/>
        </p:nvSpPr>
        <p:spPr bwMode="auto">
          <a:xfrm>
            <a:off x="6156960" y="5572257"/>
            <a:ext cx="1005840" cy="731520"/>
          </a:xfrm>
          <a:prstGeom prst="flowChartDocumen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Accept/ Reject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6721787" y="1295400"/>
            <a:ext cx="2103120" cy="1097280"/>
          </a:xfrm>
          <a:prstGeom prst="wedgeRectCallout">
            <a:avLst>
              <a:gd name="adj1" fmla="val -98348"/>
              <a:gd name="adj2" fmla="val -611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Original biometric is discarded after generating pseudo-biometric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9712" y="2760344"/>
            <a:ext cx="1477010" cy="2705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solidFill>
                  <a:srgbClr val="1F497D"/>
                </a:solidFill>
                <a:effectLst/>
                <a:ea typeface="Calibri"/>
                <a:cs typeface="Times New Roman"/>
              </a:rPr>
              <a:t>Input biometric</a:t>
            </a:r>
            <a:endParaRPr lang="en-US" sz="1600" dirty="0">
              <a:effectLst/>
              <a:ea typeface="Calibri"/>
              <a:cs typeface="Times New Roman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0" y="5548427"/>
            <a:ext cx="1998027" cy="6999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solidFill>
                  <a:srgbClr val="1F497D"/>
                </a:solidFill>
                <a:effectLst/>
                <a:ea typeface="Calibri"/>
                <a:cs typeface="Times New Roman"/>
              </a:rPr>
              <a:t>Input biometric and user specific token</a:t>
            </a:r>
            <a:endParaRPr lang="en-US" sz="1600" dirty="0">
              <a:effectLst/>
              <a:ea typeface="Calibri"/>
              <a:cs typeface="Times New Roman"/>
            </a:endParaRP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2209800" y="2811144"/>
            <a:ext cx="1280160" cy="64008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71450" algn="l"/>
              </a:tabLst>
            </a:pPr>
            <a:r>
              <a:rPr lang="en-US" sz="1400" dirty="0">
                <a:effectLst/>
                <a:ea typeface="Calibri"/>
                <a:cs typeface="Times New Roman"/>
              </a:rPr>
              <a:t>Random Data Generation</a:t>
            </a: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2064488" y="1295400"/>
            <a:ext cx="179768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Process biometrics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pic>
        <p:nvPicPr>
          <p:cNvPr id="31" name="Pictu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405888"/>
            <a:ext cx="786765" cy="144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91" y="1590675"/>
            <a:ext cx="1447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Arrow Connector 33"/>
          <p:cNvCxnSpPr>
            <a:stCxn id="31" idx="3"/>
            <a:endCxn id="1026" idx="1"/>
          </p:cNvCxnSpPr>
          <p:nvPr/>
        </p:nvCxnSpPr>
        <p:spPr>
          <a:xfrm>
            <a:off x="1353502" y="2128836"/>
            <a:ext cx="80168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26" idx="3"/>
            <a:endCxn id="14" idx="1"/>
          </p:cNvCxnSpPr>
          <p:nvPr/>
        </p:nvCxnSpPr>
        <p:spPr>
          <a:xfrm flipV="1">
            <a:off x="3602991" y="2128837"/>
            <a:ext cx="4697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3"/>
            <a:endCxn id="14" idx="2"/>
          </p:cNvCxnSpPr>
          <p:nvPr/>
        </p:nvCxnSpPr>
        <p:spPr>
          <a:xfrm flipV="1">
            <a:off x="3489960" y="2501264"/>
            <a:ext cx="1340152" cy="629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73" y="2858135"/>
            <a:ext cx="1000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Elbow Connector 44"/>
          <p:cNvCxnSpPr>
            <a:stCxn id="14" idx="3"/>
            <a:endCxn id="15" idx="1"/>
          </p:cNvCxnSpPr>
          <p:nvPr/>
        </p:nvCxnSpPr>
        <p:spPr>
          <a:xfrm>
            <a:off x="5587509" y="2128837"/>
            <a:ext cx="1056179" cy="11458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6771405" y="2624771"/>
            <a:ext cx="1684020" cy="5416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Pseudo-biometric identity (PI)</a:t>
            </a: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4038600" y="4546599"/>
            <a:ext cx="1514794" cy="74485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Cancelable transformation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2057400" y="4118004"/>
            <a:ext cx="179768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Process biometrics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0" y="4196080"/>
            <a:ext cx="786765" cy="144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82" y="4380865"/>
            <a:ext cx="1447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396855" y="4919028"/>
            <a:ext cx="809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3"/>
            <a:endCxn id="58" idx="1"/>
          </p:cNvCxnSpPr>
          <p:nvPr/>
        </p:nvCxnSpPr>
        <p:spPr>
          <a:xfrm flipV="1">
            <a:off x="3654282" y="4919027"/>
            <a:ext cx="3843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95" idx="3"/>
            <a:endCxn id="58" idx="2"/>
          </p:cNvCxnSpPr>
          <p:nvPr/>
        </p:nvCxnSpPr>
        <p:spPr>
          <a:xfrm flipV="1">
            <a:off x="2625533" y="5291454"/>
            <a:ext cx="2170464" cy="5435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4"/>
              <p:cNvSpPr txBox="1">
                <a:spLocks noChangeArrowheads="1"/>
              </p:cNvSpPr>
              <p:nvPr/>
            </p:nvSpPr>
            <p:spPr bwMode="auto">
              <a:xfrm>
                <a:off x="1396855" y="1764176"/>
                <a:ext cx="601172" cy="2708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6855" y="1764176"/>
                <a:ext cx="601172" cy="270827"/>
              </a:xfrm>
              <a:prstGeom prst="rect">
                <a:avLst/>
              </a:prstGeom>
              <a:blipFill rotWithShape="1">
                <a:blip r:embed="rId5"/>
                <a:stretch>
                  <a:fillRect b="-5777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4"/>
              <p:cNvSpPr txBox="1">
                <a:spLocks noChangeArrowheads="1"/>
              </p:cNvSpPr>
              <p:nvPr/>
            </p:nvSpPr>
            <p:spPr bwMode="auto">
              <a:xfrm>
                <a:off x="1456228" y="4575065"/>
                <a:ext cx="601172" cy="2708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𝐵</m:t>
                    </m:r>
                  </m:oMath>
                </a14:m>
                <a:r>
                  <a:rPr lang="en-US" sz="1600" dirty="0">
                    <a:effectLst/>
                    <a:ea typeface="Calibri"/>
                    <a:cs typeface="Times New Roman"/>
                  </a:rPr>
                  <a:t>’</a:t>
                </a:r>
              </a:p>
            </p:txBody>
          </p:sp>
        </mc:Choice>
        <mc:Fallback xmlns="">
          <p:sp>
            <p:nvSpPr>
              <p:cNvPr id="6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6228" y="4575065"/>
                <a:ext cx="601172" cy="270827"/>
              </a:xfrm>
              <a:prstGeom prst="rect">
                <a:avLst/>
              </a:prstGeom>
              <a:blipFill rotWithShape="1">
                <a:blip r:embed="rId6"/>
                <a:stretch>
                  <a:fillRect b="-6136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15" idx="3"/>
            <a:endCxn id="16" idx="0"/>
          </p:cNvCxnSpPr>
          <p:nvPr/>
        </p:nvCxnSpPr>
        <p:spPr>
          <a:xfrm flipH="1">
            <a:off x="6643687" y="3962400"/>
            <a:ext cx="1" cy="682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3"/>
            <a:endCxn id="16" idx="1"/>
          </p:cNvCxnSpPr>
          <p:nvPr/>
        </p:nvCxnSpPr>
        <p:spPr>
          <a:xfrm flipV="1">
            <a:off x="5553394" y="4919026"/>
            <a:ext cx="5416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4"/>
              <p:cNvSpPr txBox="1">
                <a:spLocks noChangeArrowheads="1"/>
              </p:cNvSpPr>
              <p:nvPr/>
            </p:nvSpPr>
            <p:spPr bwMode="auto">
              <a:xfrm>
                <a:off x="6096000" y="3996373"/>
                <a:ext cx="510685" cy="2708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𝑃𝐼</m:t>
                      </m:r>
                    </m:oMath>
                  </m:oMathPara>
                </a14:m>
                <a:endParaRPr lang="en-US" sz="16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996373"/>
                <a:ext cx="510685" cy="270827"/>
              </a:xfrm>
              <a:prstGeom prst="rect">
                <a:avLst/>
              </a:prstGeom>
              <a:blipFill rotWithShape="1">
                <a:blip r:embed="rId7"/>
                <a:stretch>
                  <a:fillRect b="-6136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5578374" y="4605973"/>
                <a:ext cx="441426" cy="2708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𝑃𝐼</m:t>
                    </m:r>
                  </m:oMath>
                </a14:m>
                <a:r>
                  <a:rPr lang="en-US" sz="1600" dirty="0">
                    <a:effectLst/>
                    <a:ea typeface="Calibri"/>
                    <a:cs typeface="Times New Roman"/>
                  </a:rPr>
                  <a:t>’</a:t>
                </a:r>
              </a:p>
            </p:txBody>
          </p:sp>
        </mc:Choice>
        <mc:Fallback xmlns="">
          <p:sp>
            <p:nvSpPr>
              <p:cNvPr id="7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8374" y="4605973"/>
                <a:ext cx="441426" cy="270827"/>
              </a:xfrm>
              <a:prstGeom prst="rect">
                <a:avLst/>
              </a:prstGeom>
              <a:blipFill rotWithShape="1">
                <a:blip r:embed="rId8"/>
                <a:stretch>
                  <a:fillRect r="-17808" b="-6136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16" idx="2"/>
            <a:endCxn id="18" idx="0"/>
          </p:cNvCxnSpPr>
          <p:nvPr/>
        </p:nvCxnSpPr>
        <p:spPr>
          <a:xfrm>
            <a:off x="6643687" y="5193346"/>
            <a:ext cx="16193" cy="378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62400" y="1143000"/>
            <a:ext cx="169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ENROLLMENT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6600" y="3745468"/>
            <a:ext cx="22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AUTHENTICATION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8640" y="3124200"/>
            <a:ext cx="82296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token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02573" y="5665759"/>
            <a:ext cx="82296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token</a:t>
            </a: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19" y="5641975"/>
            <a:ext cx="1000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0" name="Elbow Connector 99"/>
          <p:cNvCxnSpPr>
            <a:stCxn id="1028" idx="2"/>
            <a:endCxn id="86" idx="2"/>
          </p:cNvCxnSpPr>
          <p:nvPr/>
        </p:nvCxnSpPr>
        <p:spPr>
          <a:xfrm rot="5400000">
            <a:off x="2481606" y="1784324"/>
            <a:ext cx="156944" cy="3199916"/>
          </a:xfrm>
          <a:prstGeom prst="bentConnector3">
            <a:avLst>
              <a:gd name="adj1" fmla="val 1982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4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49" grpId="0" animBg="1"/>
      <p:bldP spid="58" grpId="0" animBg="1"/>
      <p:bldP spid="59" grpId="0" animBg="1"/>
      <p:bldP spid="67" grpId="0" animBg="1"/>
      <p:bldP spid="68" grpId="0" animBg="1"/>
      <p:bldP spid="77" grpId="0" animBg="1"/>
      <p:bldP spid="78" grpId="0" animBg="1"/>
      <p:bldP spid="84" grpId="0"/>
      <p:bldP spid="88" grpId="0"/>
      <p:bldP spid="86" grpId="0" animBg="1"/>
      <p:bldP spid="86" grpId="1" animBg="1"/>
      <p:bldP spid="95" grpId="0" animBg="1"/>
      <p:bldP spid="9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Cancelable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763000" cy="3505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important requirements [8]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/>
              <a:t>Revocability :</a:t>
            </a:r>
            <a:r>
              <a:rPr lang="en-US" sz="2300" b="1" dirty="0"/>
              <a:t> </a:t>
            </a:r>
            <a:r>
              <a:rPr lang="en-US" sz="2200" dirty="0"/>
              <a:t>Straight forward revocation of a compromised template.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/>
              <a:t>Diversity:</a:t>
            </a:r>
            <a:r>
              <a:rPr lang="en-US" sz="2400" dirty="0"/>
              <a:t> </a:t>
            </a:r>
            <a:r>
              <a:rPr lang="en-US" sz="2200" dirty="0"/>
              <a:t>No correlation/cross-matching of pseudo-identities.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/>
              <a:t>Non-</a:t>
            </a:r>
            <a:r>
              <a:rPr lang="en-US" sz="2400" b="1" dirty="0" err="1"/>
              <a:t>invertibility</a:t>
            </a:r>
            <a:r>
              <a:rPr lang="en-US" sz="2400" b="1" dirty="0"/>
              <a:t>: </a:t>
            </a:r>
            <a:r>
              <a:rPr lang="en-US" sz="2200" dirty="0"/>
              <a:t>No possibility to recover original identity by inverting pseudo-identity.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/>
              <a:t>Performance: </a:t>
            </a:r>
            <a:r>
              <a:rPr lang="en-US" sz="2200" dirty="0"/>
              <a:t>Discriminative content of biometric template must be preserved. FAR/FRR must be low.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7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700" y="4648200"/>
            <a:ext cx="7848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Transforming a biometric template in a revocable manner such that it fulfills all the four criteria of </a:t>
            </a:r>
            <a:r>
              <a:rPr lang="en-US" sz="2400" i="1" dirty="0"/>
              <a:t>revocability</a:t>
            </a:r>
            <a:r>
              <a:rPr lang="en-US" sz="2400" dirty="0"/>
              <a:t>, </a:t>
            </a:r>
            <a:r>
              <a:rPr lang="en-US" sz="2400" i="1" dirty="0"/>
              <a:t>diversity</a:t>
            </a:r>
            <a:r>
              <a:rPr lang="en-US" sz="2400" dirty="0"/>
              <a:t>,</a:t>
            </a:r>
            <a:r>
              <a:rPr lang="en-US" sz="2400" i="1" dirty="0"/>
              <a:t> non-invertibility and performance</a:t>
            </a:r>
            <a:r>
              <a:rPr lang="en-US" sz="2400" dirty="0"/>
              <a:t> is a </a:t>
            </a:r>
            <a:r>
              <a:rPr lang="en-US" sz="2800" dirty="0">
                <a:solidFill>
                  <a:srgbClr val="0070C0"/>
                </a:solidFill>
              </a:rPr>
              <a:t>challenging task!</a:t>
            </a:r>
          </a:p>
        </p:txBody>
      </p:sp>
    </p:spTree>
    <p:extLst>
      <p:ext uri="{BB962C8B-B14F-4D97-AF65-F5344CB8AC3E}">
        <p14:creationId xmlns:p14="http://schemas.microsoft.com/office/powerpoint/2010/main" val="25033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Transformation Schemes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8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b="1" dirty="0"/>
              <a:t>Biometric salting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tx1"/>
                </a:solidFill>
              </a:rPr>
              <a:t>Random Projection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BioHashing</a:t>
            </a:r>
            <a:r>
              <a:rPr lang="en-US" sz="2200" dirty="0">
                <a:solidFill>
                  <a:schemeClr val="tx1"/>
                </a:solidFill>
              </a:rPr>
              <a:t> , Multiple Random Projections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tx1"/>
                </a:solidFill>
              </a:rPr>
              <a:t>Random Convolution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BioConvolving</a:t>
            </a:r>
            <a:r>
              <a:rPr lang="en-US" sz="2200" dirty="0">
                <a:solidFill>
                  <a:schemeClr val="tx1"/>
                </a:solidFill>
              </a:rPr>
              <a:t>, Random kernels, curtailed circular convolution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tx1"/>
                </a:solidFill>
              </a:rPr>
              <a:t>Random Permutations</a:t>
            </a:r>
            <a:r>
              <a:rPr lang="en-US" sz="2200" dirty="0">
                <a:solidFill>
                  <a:schemeClr val="tx1"/>
                </a:solidFill>
              </a:rPr>
              <a:t>: Block permutation,  GRAY/BIN-COMBO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tx1"/>
                </a:solidFill>
              </a:rPr>
              <a:t>Random Addition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BioPhasoring</a:t>
            </a:r>
            <a:r>
              <a:rPr lang="en-US" sz="2200" dirty="0">
                <a:solidFill>
                  <a:schemeClr val="tx1"/>
                </a:solidFill>
              </a:rPr>
              <a:t>,  GRAY/BIN-SALTING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b="1" dirty="0"/>
              <a:t>Non-invertible transforms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tx1"/>
                </a:solidFill>
              </a:rPr>
              <a:t>Geometric transforms- </a:t>
            </a:r>
            <a:r>
              <a:rPr lang="en-US" sz="2200" dirty="0">
                <a:solidFill>
                  <a:schemeClr val="tx1"/>
                </a:solidFill>
              </a:rPr>
              <a:t>Cartesian, Surface and Polar transforms [9]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tx1"/>
                </a:solidFill>
              </a:rPr>
              <a:t>Hash </a:t>
            </a:r>
            <a:r>
              <a:rPr lang="en-US" sz="2200" i="1">
                <a:solidFill>
                  <a:schemeClr val="tx1"/>
                </a:solidFill>
              </a:rPr>
              <a:t>functions </a:t>
            </a:r>
            <a:r>
              <a:rPr lang="en-US" sz="2200">
                <a:solidFill>
                  <a:schemeClr val="tx1"/>
                </a:solidFill>
              </a:rPr>
              <a:t>etc.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4174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exists many drawbacks for the schemes as analyzed during literature survey.</a:t>
            </a:r>
          </a:p>
        </p:txBody>
      </p:sp>
    </p:spTree>
    <p:extLst>
      <p:ext uri="{BB962C8B-B14F-4D97-AF65-F5344CB8AC3E}">
        <p14:creationId xmlns:p14="http://schemas.microsoft.com/office/powerpoint/2010/main" val="196729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Limited number of biometric salting techniques, many of which are susceptible to inverse.</a:t>
            </a:r>
          </a:p>
          <a:p>
            <a:r>
              <a:rPr lang="en-US" sz="2400" dirty="0"/>
              <a:t>Non-invertible transforms tend to trade-off discriminability.</a:t>
            </a:r>
          </a:p>
          <a:p>
            <a:r>
              <a:rPr lang="en-US" sz="2400" dirty="0"/>
              <a:t>Performance for most approaches are evaluated only for </a:t>
            </a:r>
            <a:r>
              <a:rPr lang="en-US" sz="2400" i="1" dirty="0"/>
              <a:t>best-case scenario</a:t>
            </a:r>
            <a:r>
              <a:rPr lang="en-US" sz="2400" dirty="0"/>
              <a:t>.</a:t>
            </a:r>
          </a:p>
          <a:p>
            <a:pPr lvl="1"/>
            <a:r>
              <a:rPr lang="en-US" sz="2400" i="1" dirty="0"/>
              <a:t>Best-case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different</a:t>
            </a:r>
            <a:r>
              <a:rPr lang="en-US" sz="2400" dirty="0"/>
              <a:t> tokenized data to each user</a:t>
            </a:r>
          </a:p>
          <a:p>
            <a:pPr lvl="1"/>
            <a:r>
              <a:rPr lang="en-US" sz="2400" i="1" dirty="0"/>
              <a:t>Worst-case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same</a:t>
            </a:r>
            <a:r>
              <a:rPr lang="en-US" sz="2400" dirty="0"/>
              <a:t> tokenized data to each user</a:t>
            </a:r>
          </a:p>
          <a:p>
            <a:r>
              <a:rPr lang="en-US" sz="2400" dirty="0"/>
              <a:t>Applicability of most transforms is restricted only to particular modalities.</a:t>
            </a:r>
          </a:p>
          <a:p>
            <a:r>
              <a:rPr lang="en-US" sz="2400" dirty="0"/>
              <a:t>In general, biometric recognition techniques have to deal with the problem of high storage requirements due to large template sizes</a:t>
            </a:r>
            <a:r>
              <a:rPr lang="en-US" sz="23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9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293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3487</Words>
  <Application>Microsoft Office PowerPoint</Application>
  <PresentationFormat>On-screen Show (4:3)</PresentationFormat>
  <Paragraphs>632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1_Office Theme</vt:lpstr>
      <vt:lpstr>2_Origin</vt:lpstr>
      <vt:lpstr>Summer Internship at PDPM IIIT DM Jabalpur  Biometric Template Protection using Cancelable Biometrics This work is supported by BRNS, Dept. of Atomic Energy, Government of India.</vt:lpstr>
      <vt:lpstr>Contents</vt:lpstr>
      <vt:lpstr>Biometrics - A Double Edged Sword</vt:lpstr>
      <vt:lpstr>Biometric Template Protection</vt:lpstr>
      <vt:lpstr>Cancelable Biometrics</vt:lpstr>
      <vt:lpstr>Basic Cancelable Authentication System</vt:lpstr>
      <vt:lpstr>Properties of Cancelable Transform</vt:lpstr>
      <vt:lpstr>Major Transformation Schemes</vt:lpstr>
      <vt:lpstr>Research Gap</vt:lpstr>
      <vt:lpstr>Objectives &amp; Contributions</vt:lpstr>
      <vt:lpstr>Performance Metrics</vt:lpstr>
      <vt:lpstr>Databases used for Experimentation</vt:lpstr>
      <vt:lpstr>1. XOR based Template Transformation </vt:lpstr>
      <vt:lpstr>Log-Gabor Filters</vt:lpstr>
      <vt:lpstr>Proposed Approach</vt:lpstr>
      <vt:lpstr>Non-invertibility using Median Filtering</vt:lpstr>
      <vt:lpstr>Performance Notes:</vt:lpstr>
      <vt:lpstr>Observations</vt:lpstr>
      <vt:lpstr>2. Random Distance Method</vt:lpstr>
      <vt:lpstr>Proposed Concept</vt:lpstr>
      <vt:lpstr>Proposed Approach</vt:lpstr>
      <vt:lpstr>Non-invertibility using Median Filtering</vt:lpstr>
      <vt:lpstr>Performance Notes</vt:lpstr>
      <vt:lpstr>Observations</vt:lpstr>
      <vt:lpstr>3. Random Slope Method</vt:lpstr>
      <vt:lpstr>Proposed Concept</vt:lpstr>
      <vt:lpstr>Proposed Approach-1/2 (RS-V1)</vt:lpstr>
      <vt:lpstr>Proposed Approach- 2/2 (RS-V2)</vt:lpstr>
      <vt:lpstr>Performance Notes</vt:lpstr>
      <vt:lpstr>Observations</vt:lpstr>
      <vt:lpstr>4. Polynomial Transformation Method</vt:lpstr>
      <vt:lpstr>Proposed Method</vt:lpstr>
      <vt:lpstr>PolyCodes-22</vt:lpstr>
      <vt:lpstr>Proposed Approach-Illustration</vt:lpstr>
      <vt:lpstr>Notes:</vt:lpstr>
      <vt:lpstr>Performance Notes</vt:lpstr>
      <vt:lpstr>Comparisons</vt:lpstr>
      <vt:lpstr>Comparisons for Feature Level Transforms</vt:lpstr>
      <vt:lpstr>Conclusions (1/2)</vt:lpstr>
      <vt:lpstr>Conclusions (2/2)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SEMINAR   Biometric Template Protection using Cancelable Biometrics and  Visual Cryptography</dc:title>
  <dc:creator>Pritee</dc:creator>
  <cp:lastModifiedBy>Arpita Nema</cp:lastModifiedBy>
  <cp:revision>303</cp:revision>
  <cp:lastPrinted>2018-08-11T01:13:32Z</cp:lastPrinted>
  <dcterms:created xsi:type="dcterms:W3CDTF">2006-08-16T00:00:00Z</dcterms:created>
  <dcterms:modified xsi:type="dcterms:W3CDTF">2018-10-11T13:09:14Z</dcterms:modified>
</cp:coreProperties>
</file>