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7" r:id="rId2"/>
    <p:sldId id="278" r:id="rId3"/>
    <p:sldId id="291" r:id="rId4"/>
    <p:sldId id="292" r:id="rId5"/>
    <p:sldId id="290" r:id="rId6"/>
    <p:sldId id="279" r:id="rId7"/>
    <p:sldId id="280" r:id="rId8"/>
    <p:sldId id="281" r:id="rId9"/>
    <p:sldId id="282" r:id="rId10"/>
    <p:sldId id="286" r:id="rId11"/>
    <p:sldId id="283" r:id="rId12"/>
    <p:sldId id="284" r:id="rId13"/>
    <p:sldId id="285" r:id="rId14"/>
    <p:sldId id="287" r:id="rId15"/>
    <p:sldId id="288" r:id="rId16"/>
    <p:sldId id="289" r:id="rId17"/>
    <p:sldId id="293" r:id="rId18"/>
    <p:sldId id="294" r:id="rId19"/>
    <p:sldId id="295" r:id="rId20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10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6D8AD-4605-49E5-86E3-24318288C0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02D4B-3798-4992-BC00-167A0A0C5527}">
      <dgm:prSet phldrT="[Text]"/>
      <dgm:spPr>
        <a:xfrm>
          <a:off x="3679033" y="1714500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Organizing Systems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9CCBEC3-53FF-4E31-AC94-0C293FA50842}" type="parTrans" cxnId="{6FFFD7C5-3725-4C00-B350-0665370698DA}">
      <dgm:prSet/>
      <dgm:spPr/>
      <dgm:t>
        <a:bodyPr/>
        <a:lstStyle/>
        <a:p>
          <a:endParaRPr lang="en-US"/>
        </a:p>
      </dgm:t>
    </dgm:pt>
    <dgm:pt modelId="{40543998-906D-48B2-A26D-DD6B588D0F3C}" type="sibTrans" cxnId="{6FFFD7C5-3725-4C00-B350-0665370698DA}">
      <dgm:prSet/>
      <dgm:spPr/>
      <dgm:t>
        <a:bodyPr/>
        <a:lstStyle/>
        <a:p>
          <a:endParaRPr lang="en-US"/>
        </a:p>
      </dgm:t>
    </dgm:pt>
    <dgm:pt modelId="{0AEF8D4F-0804-4B77-9482-438E7E0BA781}">
      <dgm:prSet phldrT="[Text]"/>
      <dgm:spPr>
        <a:xfrm>
          <a:off x="164600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Books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(Libraries)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5BFCC47-D49B-4728-A4D1-928DAD6EDA1C}" type="parTrans" cxnId="{5BC8F353-E9B9-45CB-BFC5-B0234E304D5C}">
      <dgm:prSet/>
      <dgm:spPr>
        <a:xfrm>
          <a:off x="730256" y="2484601"/>
          <a:ext cx="3514432" cy="516575"/>
        </a:xfrm>
        <a:custGeom>
          <a:avLst/>
          <a:gdLst/>
          <a:ahLst/>
          <a:cxnLst/>
          <a:rect l="0" t="0" r="0" b="0"/>
          <a:pathLst>
            <a:path>
              <a:moveTo>
                <a:pt x="3514432" y="0"/>
              </a:moveTo>
              <a:lnTo>
                <a:pt x="3514432" y="381828"/>
              </a:lnTo>
              <a:lnTo>
                <a:pt x="0" y="381828"/>
              </a:lnTo>
              <a:lnTo>
                <a:pt x="0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271CA522-E1D0-435E-A773-5352A6D8DFF8}" type="sibTrans" cxnId="{5BC8F353-E9B9-45CB-BFC5-B0234E304D5C}">
      <dgm:prSet/>
      <dgm:spPr/>
      <dgm:t>
        <a:bodyPr/>
        <a:lstStyle/>
        <a:p>
          <a:endParaRPr lang="en-US"/>
        </a:p>
      </dgm:t>
    </dgm:pt>
    <dgm:pt modelId="{08EDF17A-4E30-4BB0-8922-BCD92560FB9D}">
      <dgm:prSet phldrT="[Text]"/>
      <dgm:spPr>
        <a:xfrm>
          <a:off x="1942376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Art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(Museum)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1E78990-24BD-4666-972E-3F4EAF753E56}" type="parTrans" cxnId="{1C3F343A-B6F1-453C-B982-CDE68296EC3F}">
      <dgm:prSet/>
      <dgm:spPr>
        <a:xfrm>
          <a:off x="2508032" y="2484601"/>
          <a:ext cx="1736656" cy="516575"/>
        </a:xfrm>
        <a:custGeom>
          <a:avLst/>
          <a:gdLst/>
          <a:ahLst/>
          <a:cxnLst/>
          <a:rect l="0" t="0" r="0" b="0"/>
          <a:pathLst>
            <a:path>
              <a:moveTo>
                <a:pt x="1736656" y="0"/>
              </a:moveTo>
              <a:lnTo>
                <a:pt x="1736656" y="381828"/>
              </a:lnTo>
              <a:lnTo>
                <a:pt x="0" y="381828"/>
              </a:lnTo>
              <a:lnTo>
                <a:pt x="0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5A4773AD-2A1F-480C-B773-40D6D953E960}" type="sibTrans" cxnId="{1C3F343A-B6F1-453C-B982-CDE68296EC3F}">
      <dgm:prSet/>
      <dgm:spPr/>
      <dgm:t>
        <a:bodyPr/>
        <a:lstStyle/>
        <a:p>
          <a:endParaRPr lang="en-US"/>
        </a:p>
      </dgm:t>
    </dgm:pt>
    <dgm:pt modelId="{2B7E4A4F-A5D2-48DD-91F2-723A277B52DC}">
      <dgm:prSet phldrT="[Text]"/>
      <dgm:spPr>
        <a:xfrm>
          <a:off x="3720152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Documents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(Archive)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9B7451C-583A-49C7-949B-6195BC7991D5}" type="parTrans" cxnId="{CA11EECE-3A85-46C4-B6AC-0DA4A30DFCEE}">
      <dgm:prSet/>
      <dgm:spPr>
        <a:xfrm>
          <a:off x="4198969" y="2484601"/>
          <a:ext cx="91440" cy="516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828"/>
              </a:lnTo>
              <a:lnTo>
                <a:pt x="86839" y="381828"/>
              </a:lnTo>
              <a:lnTo>
                <a:pt x="86839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594F0FCB-59CA-45CC-A366-9FA16A794885}" type="sibTrans" cxnId="{CA11EECE-3A85-46C4-B6AC-0DA4A30DFCEE}">
      <dgm:prSet/>
      <dgm:spPr/>
      <dgm:t>
        <a:bodyPr/>
        <a:lstStyle/>
        <a:p>
          <a:endParaRPr lang="en-US"/>
        </a:p>
      </dgm:t>
    </dgm:pt>
    <dgm:pt modelId="{5BC44C68-2370-4F6D-A2C9-4F6484F1FD23}">
      <dgm:prSet phldrT="[Text]"/>
      <dgm:spPr>
        <a:xfrm>
          <a:off x="5497929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Data</a:t>
          </a:r>
        </a:p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(Repository)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90D139D-F662-49EB-804F-5C0181742AD9}" type="parTrans" cxnId="{C5263F84-733C-4479-AB2E-E12982062B4D}">
      <dgm:prSet/>
      <dgm:spPr>
        <a:xfrm>
          <a:off x="4244689" y="2484601"/>
          <a:ext cx="1818895" cy="51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"/>
              </a:lnTo>
              <a:lnTo>
                <a:pt x="1818895" y="381828"/>
              </a:lnTo>
              <a:lnTo>
                <a:pt x="1818895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44BF0AA7-30FA-49C0-85CC-42466BE2B17B}" type="sibTrans" cxnId="{C5263F84-733C-4479-AB2E-E12982062B4D}">
      <dgm:prSet/>
      <dgm:spPr/>
      <dgm:t>
        <a:bodyPr/>
        <a:lstStyle/>
        <a:p>
          <a:endParaRPr lang="en-US"/>
        </a:p>
      </dgm:t>
    </dgm:pt>
    <dgm:pt modelId="{6CDBAED6-F6A4-47AF-A312-A51C27DE6824}">
      <dgm:prSet phldrT="[Text]"/>
      <dgm:spPr>
        <a:xfrm>
          <a:off x="7275705" y="3154712"/>
          <a:ext cx="1454544" cy="92363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Collections of Spices (Pantry) …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B34158B-8E1E-468F-B115-1AE53D3B64ED}" type="parTrans" cxnId="{9BFB281B-29C8-4F29-9950-B6084E0E22D2}">
      <dgm:prSet/>
      <dgm:spPr>
        <a:xfrm>
          <a:off x="4244689" y="2484601"/>
          <a:ext cx="3596671" cy="51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"/>
              </a:lnTo>
              <a:lnTo>
                <a:pt x="3596671" y="381828"/>
              </a:lnTo>
              <a:lnTo>
                <a:pt x="3596671" y="516575"/>
              </a:lnTo>
            </a:path>
          </a:pathLst>
        </a:custGeom>
        <a:noFill/>
        <a:ln w="25400" cap="flat" cmpd="sng" algn="ctr">
          <a:solidFill>
            <a:srgbClr val="4F81BD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/>
        </a:p>
      </dgm:t>
    </dgm:pt>
    <dgm:pt modelId="{E22751CE-56CF-45FB-ACDE-AAB412B8D2EB}" type="sibTrans" cxnId="{9BFB281B-29C8-4F29-9950-B6084E0E22D2}">
      <dgm:prSet/>
      <dgm:spPr/>
      <dgm:t>
        <a:bodyPr/>
        <a:lstStyle/>
        <a:p>
          <a:endParaRPr lang="en-US"/>
        </a:p>
      </dgm:t>
    </dgm:pt>
    <dgm:pt modelId="{6B645544-047D-4D7A-885C-11D8694BF7D3}" type="pres">
      <dgm:prSet presAssocID="{34B6D8AD-4605-49E5-86E3-24318288C0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A5653A-66D3-44BD-95BA-301EA214F5D8}" type="pres">
      <dgm:prSet presAssocID="{60002D4B-3798-4992-BC00-167A0A0C5527}" presName="hierRoot1" presStyleCnt="0"/>
      <dgm:spPr/>
    </dgm:pt>
    <dgm:pt modelId="{CE0AA615-2196-4B21-A09A-8A4B2E94BC80}" type="pres">
      <dgm:prSet presAssocID="{60002D4B-3798-4992-BC00-167A0A0C5527}" presName="composite" presStyleCnt="0"/>
      <dgm:spPr/>
    </dgm:pt>
    <dgm:pt modelId="{013BE6EE-15B4-4DBC-958B-47D8DEC5815D}" type="pres">
      <dgm:prSet presAssocID="{60002D4B-3798-4992-BC00-167A0A0C5527}" presName="background" presStyleLbl="node0" presStyleIdx="0" presStyleCnt="1"/>
      <dgm:spPr>
        <a:xfrm>
          <a:off x="3517417" y="1560965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4849F0F7-DA9F-4272-93CD-C9CE48BC15B6}" type="pres">
      <dgm:prSet presAssocID="{60002D4B-3798-4992-BC00-167A0A0C5527}" presName="text" presStyleLbl="fgAcc0" presStyleIdx="0" presStyleCnt="1" custLinFactNeighborX="-2827" custLinFactNeighborY="-10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F190B1-1048-40A3-A643-23F66442B5D2}" type="pres">
      <dgm:prSet presAssocID="{60002D4B-3798-4992-BC00-167A0A0C5527}" presName="hierChild2" presStyleCnt="0"/>
      <dgm:spPr/>
    </dgm:pt>
    <dgm:pt modelId="{8460E617-07B5-4C96-9641-859301AF67A4}" type="pres">
      <dgm:prSet presAssocID="{25BFCC47-D49B-4728-A4D1-928DAD6EDA1C}" presName="Name10" presStyleLbl="parChTrans1D2" presStyleIdx="0" presStyleCnt="5"/>
      <dgm:spPr/>
      <dgm:t>
        <a:bodyPr/>
        <a:lstStyle/>
        <a:p>
          <a:endParaRPr lang="en-US"/>
        </a:p>
      </dgm:t>
    </dgm:pt>
    <dgm:pt modelId="{A154BD71-F0D1-49F7-BB9F-B1073DEE68E6}" type="pres">
      <dgm:prSet presAssocID="{0AEF8D4F-0804-4B77-9482-438E7E0BA781}" presName="hierRoot2" presStyleCnt="0"/>
      <dgm:spPr/>
    </dgm:pt>
    <dgm:pt modelId="{E0E47758-2654-4F58-BE21-2FC4C31338F0}" type="pres">
      <dgm:prSet presAssocID="{0AEF8D4F-0804-4B77-9482-438E7E0BA781}" presName="composite2" presStyleCnt="0"/>
      <dgm:spPr/>
    </dgm:pt>
    <dgm:pt modelId="{02B27B82-D6D9-40BC-A675-EA4DC7F022F1}" type="pres">
      <dgm:prSet presAssocID="{0AEF8D4F-0804-4B77-9482-438E7E0BA781}" presName="background2" presStyleLbl="node2" presStyleIdx="0" presStyleCnt="5"/>
      <dgm:spPr>
        <a:xfrm>
          <a:off x="2984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D9A38CFF-48FF-4153-B82C-34EF49E75E2C}" type="pres">
      <dgm:prSet presAssocID="{0AEF8D4F-0804-4B77-9482-438E7E0BA781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18E29F-C6DB-46E6-8AB9-2A5D8473CC98}" type="pres">
      <dgm:prSet presAssocID="{0AEF8D4F-0804-4B77-9482-438E7E0BA781}" presName="hierChild3" presStyleCnt="0"/>
      <dgm:spPr/>
    </dgm:pt>
    <dgm:pt modelId="{89BA7F33-8B0A-4C59-91F1-577079538722}" type="pres">
      <dgm:prSet presAssocID="{C1E78990-24BD-4666-972E-3F4EAF753E56}" presName="Name10" presStyleLbl="parChTrans1D2" presStyleIdx="1" presStyleCnt="5"/>
      <dgm:spPr/>
      <dgm:t>
        <a:bodyPr/>
        <a:lstStyle/>
        <a:p>
          <a:endParaRPr lang="en-US"/>
        </a:p>
      </dgm:t>
    </dgm:pt>
    <dgm:pt modelId="{0EB41974-06FD-4A02-8BFD-401E8399AC3A}" type="pres">
      <dgm:prSet presAssocID="{08EDF17A-4E30-4BB0-8922-BCD92560FB9D}" presName="hierRoot2" presStyleCnt="0"/>
      <dgm:spPr/>
    </dgm:pt>
    <dgm:pt modelId="{1BED8529-CBC9-4AE5-9335-A68BD0517A62}" type="pres">
      <dgm:prSet presAssocID="{08EDF17A-4E30-4BB0-8922-BCD92560FB9D}" presName="composite2" presStyleCnt="0"/>
      <dgm:spPr/>
    </dgm:pt>
    <dgm:pt modelId="{AEC884DB-79F6-419A-846A-0BADDF5F4BF8}" type="pres">
      <dgm:prSet presAssocID="{08EDF17A-4E30-4BB0-8922-BCD92560FB9D}" presName="background2" presStyleLbl="node2" presStyleIdx="1" presStyleCnt="5"/>
      <dgm:spPr>
        <a:xfrm>
          <a:off x="1780760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B5E1F34D-EDA4-4C1D-9F9B-254A9CCF58A4}" type="pres">
      <dgm:prSet presAssocID="{08EDF17A-4E30-4BB0-8922-BCD92560FB9D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3920E-178A-4EB9-B421-665BD2FC13F0}" type="pres">
      <dgm:prSet presAssocID="{08EDF17A-4E30-4BB0-8922-BCD92560FB9D}" presName="hierChild3" presStyleCnt="0"/>
      <dgm:spPr/>
    </dgm:pt>
    <dgm:pt modelId="{DC7D5DF0-10A0-43A5-AAEF-CABA2E71538E}" type="pres">
      <dgm:prSet presAssocID="{59B7451C-583A-49C7-949B-6195BC7991D5}" presName="Name10" presStyleLbl="parChTrans1D2" presStyleIdx="2" presStyleCnt="5"/>
      <dgm:spPr/>
      <dgm:t>
        <a:bodyPr/>
        <a:lstStyle/>
        <a:p>
          <a:endParaRPr lang="en-US"/>
        </a:p>
      </dgm:t>
    </dgm:pt>
    <dgm:pt modelId="{3C06C0AC-6A06-4BDB-AC0C-9981EB5E3722}" type="pres">
      <dgm:prSet presAssocID="{2B7E4A4F-A5D2-48DD-91F2-723A277B52DC}" presName="hierRoot2" presStyleCnt="0"/>
      <dgm:spPr/>
    </dgm:pt>
    <dgm:pt modelId="{74907F23-2650-4559-A7A6-CD37102FFC59}" type="pres">
      <dgm:prSet presAssocID="{2B7E4A4F-A5D2-48DD-91F2-723A277B52DC}" presName="composite2" presStyleCnt="0"/>
      <dgm:spPr/>
    </dgm:pt>
    <dgm:pt modelId="{EB7AC2DA-6EA9-4C9B-BCBA-3E8AA059B4CE}" type="pres">
      <dgm:prSet presAssocID="{2B7E4A4F-A5D2-48DD-91F2-723A277B52DC}" presName="background2" presStyleLbl="node2" presStyleIdx="2" presStyleCnt="5"/>
      <dgm:spPr>
        <a:xfrm>
          <a:off x="3558536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1D24A028-910C-4194-8016-B094AE899C27}" type="pres">
      <dgm:prSet presAssocID="{2B7E4A4F-A5D2-48DD-91F2-723A277B52D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1416D7-74F9-4D62-B0DC-C353EEC9C1D4}" type="pres">
      <dgm:prSet presAssocID="{2B7E4A4F-A5D2-48DD-91F2-723A277B52DC}" presName="hierChild3" presStyleCnt="0"/>
      <dgm:spPr/>
    </dgm:pt>
    <dgm:pt modelId="{882DDA5D-0E8E-43C0-AAC2-C1695B3591EE}" type="pres">
      <dgm:prSet presAssocID="{090D139D-F662-49EB-804F-5C0181742AD9}" presName="Name10" presStyleLbl="parChTrans1D2" presStyleIdx="3" presStyleCnt="5"/>
      <dgm:spPr/>
      <dgm:t>
        <a:bodyPr/>
        <a:lstStyle/>
        <a:p>
          <a:endParaRPr lang="en-US"/>
        </a:p>
      </dgm:t>
    </dgm:pt>
    <dgm:pt modelId="{838B42F8-41CB-480B-82C7-7E8FEAAE7BC8}" type="pres">
      <dgm:prSet presAssocID="{5BC44C68-2370-4F6D-A2C9-4F6484F1FD23}" presName="hierRoot2" presStyleCnt="0"/>
      <dgm:spPr/>
    </dgm:pt>
    <dgm:pt modelId="{C5CBB0F0-B9B9-411A-855B-C8961DA8F8E0}" type="pres">
      <dgm:prSet presAssocID="{5BC44C68-2370-4F6D-A2C9-4F6484F1FD23}" presName="composite2" presStyleCnt="0"/>
      <dgm:spPr/>
    </dgm:pt>
    <dgm:pt modelId="{DF1B5EA7-F1BE-4FA9-B3BB-C95BFEF15165}" type="pres">
      <dgm:prSet presAssocID="{5BC44C68-2370-4F6D-A2C9-4F6484F1FD23}" presName="background2" presStyleLbl="node2" presStyleIdx="3" presStyleCnt="5"/>
      <dgm:spPr>
        <a:xfrm>
          <a:off x="5336313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DE1FAF24-3C74-4061-BFE0-AD55FBB7B8AF}" type="pres">
      <dgm:prSet presAssocID="{5BC44C68-2370-4F6D-A2C9-4F6484F1FD23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1291A-24D5-4B6E-A756-03CD9ABEACE8}" type="pres">
      <dgm:prSet presAssocID="{5BC44C68-2370-4F6D-A2C9-4F6484F1FD23}" presName="hierChild3" presStyleCnt="0"/>
      <dgm:spPr/>
    </dgm:pt>
    <dgm:pt modelId="{C4FC9F86-BA50-4F0B-BE19-D3B648283E47}" type="pres">
      <dgm:prSet presAssocID="{DB34158B-8E1E-468F-B115-1AE53D3B64E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7D82D3E1-73F7-4D0B-9D25-0AE5894DB329}" type="pres">
      <dgm:prSet presAssocID="{6CDBAED6-F6A4-47AF-A312-A51C27DE6824}" presName="hierRoot2" presStyleCnt="0"/>
      <dgm:spPr/>
    </dgm:pt>
    <dgm:pt modelId="{40477F52-2B92-4A01-84CA-E92A7968C111}" type="pres">
      <dgm:prSet presAssocID="{6CDBAED6-F6A4-47AF-A312-A51C27DE6824}" presName="composite2" presStyleCnt="0"/>
      <dgm:spPr/>
    </dgm:pt>
    <dgm:pt modelId="{9203EF7C-4BC5-4CB3-BC7E-CEBBA2BBA6D7}" type="pres">
      <dgm:prSet presAssocID="{6CDBAED6-F6A4-47AF-A312-A51C27DE6824}" presName="background2" presStyleLbl="node2" presStyleIdx="4" presStyleCnt="5"/>
      <dgm:spPr>
        <a:xfrm>
          <a:off x="7114089" y="3001176"/>
          <a:ext cx="1454544" cy="92363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FB87A114-6784-402A-9413-4814663DED58}" type="pres">
      <dgm:prSet presAssocID="{6CDBAED6-F6A4-47AF-A312-A51C27DE682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9003A-00B5-4FDC-BF4A-091C9D0B7986}" type="pres">
      <dgm:prSet presAssocID="{6CDBAED6-F6A4-47AF-A312-A51C27DE6824}" presName="hierChild3" presStyleCnt="0"/>
      <dgm:spPr/>
    </dgm:pt>
  </dgm:ptLst>
  <dgm:cxnLst>
    <dgm:cxn modelId="{F27D03A1-708B-44C3-8FD9-DB660A8B249B}" type="presOf" srcId="{34B6D8AD-4605-49E5-86E3-24318288C0E4}" destId="{6B645544-047D-4D7A-885C-11D8694BF7D3}" srcOrd="0" destOrd="0" presId="urn:microsoft.com/office/officeart/2005/8/layout/hierarchy1"/>
    <dgm:cxn modelId="{0EF11270-10B1-499F-9CC2-20C3768DB15B}" type="presOf" srcId="{5BC44C68-2370-4F6D-A2C9-4F6484F1FD23}" destId="{DE1FAF24-3C74-4061-BFE0-AD55FBB7B8AF}" srcOrd="0" destOrd="0" presId="urn:microsoft.com/office/officeart/2005/8/layout/hierarchy1"/>
    <dgm:cxn modelId="{E044911F-197D-42BB-B905-29E62C1E97A2}" type="presOf" srcId="{0AEF8D4F-0804-4B77-9482-438E7E0BA781}" destId="{D9A38CFF-48FF-4153-B82C-34EF49E75E2C}" srcOrd="0" destOrd="0" presId="urn:microsoft.com/office/officeart/2005/8/layout/hierarchy1"/>
    <dgm:cxn modelId="{5BC8F353-E9B9-45CB-BFC5-B0234E304D5C}" srcId="{60002D4B-3798-4992-BC00-167A0A0C5527}" destId="{0AEF8D4F-0804-4B77-9482-438E7E0BA781}" srcOrd="0" destOrd="0" parTransId="{25BFCC47-D49B-4728-A4D1-928DAD6EDA1C}" sibTransId="{271CA522-E1D0-435E-A773-5352A6D8DFF8}"/>
    <dgm:cxn modelId="{1E2240B1-1DFB-41CB-ACAE-82DAA5486F9C}" type="presOf" srcId="{2B7E4A4F-A5D2-48DD-91F2-723A277B52DC}" destId="{1D24A028-910C-4194-8016-B094AE899C27}" srcOrd="0" destOrd="0" presId="urn:microsoft.com/office/officeart/2005/8/layout/hierarchy1"/>
    <dgm:cxn modelId="{D44E6A2A-1D3A-4941-8A61-472782B115FF}" type="presOf" srcId="{C1E78990-24BD-4666-972E-3F4EAF753E56}" destId="{89BA7F33-8B0A-4C59-91F1-577079538722}" srcOrd="0" destOrd="0" presId="urn:microsoft.com/office/officeart/2005/8/layout/hierarchy1"/>
    <dgm:cxn modelId="{B78E949D-3832-4031-9644-E34DBAD64806}" type="presOf" srcId="{6CDBAED6-F6A4-47AF-A312-A51C27DE6824}" destId="{FB87A114-6784-402A-9413-4814663DED58}" srcOrd="0" destOrd="0" presId="urn:microsoft.com/office/officeart/2005/8/layout/hierarchy1"/>
    <dgm:cxn modelId="{2268AB75-54AA-42A2-9DAB-729B0B00176E}" type="presOf" srcId="{25BFCC47-D49B-4728-A4D1-928DAD6EDA1C}" destId="{8460E617-07B5-4C96-9641-859301AF67A4}" srcOrd="0" destOrd="0" presId="urn:microsoft.com/office/officeart/2005/8/layout/hierarchy1"/>
    <dgm:cxn modelId="{6FFFD7C5-3725-4C00-B350-0665370698DA}" srcId="{34B6D8AD-4605-49E5-86E3-24318288C0E4}" destId="{60002D4B-3798-4992-BC00-167A0A0C5527}" srcOrd="0" destOrd="0" parTransId="{D9CCBEC3-53FF-4E31-AC94-0C293FA50842}" sibTransId="{40543998-906D-48B2-A26D-DD6B588D0F3C}"/>
    <dgm:cxn modelId="{06F0A56E-1E15-4C4C-839B-4B142DF0232C}" type="presOf" srcId="{08EDF17A-4E30-4BB0-8922-BCD92560FB9D}" destId="{B5E1F34D-EDA4-4C1D-9F9B-254A9CCF58A4}" srcOrd="0" destOrd="0" presId="urn:microsoft.com/office/officeart/2005/8/layout/hierarchy1"/>
    <dgm:cxn modelId="{C5263F84-733C-4479-AB2E-E12982062B4D}" srcId="{60002D4B-3798-4992-BC00-167A0A0C5527}" destId="{5BC44C68-2370-4F6D-A2C9-4F6484F1FD23}" srcOrd="3" destOrd="0" parTransId="{090D139D-F662-49EB-804F-5C0181742AD9}" sibTransId="{44BF0AA7-30FA-49C0-85CC-42466BE2B17B}"/>
    <dgm:cxn modelId="{E16E1C98-F509-46FE-8470-C0B49B94C711}" type="presOf" srcId="{090D139D-F662-49EB-804F-5C0181742AD9}" destId="{882DDA5D-0E8E-43C0-AAC2-C1695B3591EE}" srcOrd="0" destOrd="0" presId="urn:microsoft.com/office/officeart/2005/8/layout/hierarchy1"/>
    <dgm:cxn modelId="{CA11EECE-3A85-46C4-B6AC-0DA4A30DFCEE}" srcId="{60002D4B-3798-4992-BC00-167A0A0C5527}" destId="{2B7E4A4F-A5D2-48DD-91F2-723A277B52DC}" srcOrd="2" destOrd="0" parTransId="{59B7451C-583A-49C7-949B-6195BC7991D5}" sibTransId="{594F0FCB-59CA-45CC-A366-9FA16A794885}"/>
    <dgm:cxn modelId="{D375CEC3-91A6-4C4B-A6F8-9D63D130166F}" type="presOf" srcId="{59B7451C-583A-49C7-949B-6195BC7991D5}" destId="{DC7D5DF0-10A0-43A5-AAEF-CABA2E71538E}" srcOrd="0" destOrd="0" presId="urn:microsoft.com/office/officeart/2005/8/layout/hierarchy1"/>
    <dgm:cxn modelId="{9BFB281B-29C8-4F29-9950-B6084E0E22D2}" srcId="{60002D4B-3798-4992-BC00-167A0A0C5527}" destId="{6CDBAED6-F6A4-47AF-A312-A51C27DE6824}" srcOrd="4" destOrd="0" parTransId="{DB34158B-8E1E-468F-B115-1AE53D3B64ED}" sibTransId="{E22751CE-56CF-45FB-ACDE-AAB412B8D2EB}"/>
    <dgm:cxn modelId="{1C3F343A-B6F1-453C-B982-CDE68296EC3F}" srcId="{60002D4B-3798-4992-BC00-167A0A0C5527}" destId="{08EDF17A-4E30-4BB0-8922-BCD92560FB9D}" srcOrd="1" destOrd="0" parTransId="{C1E78990-24BD-4666-972E-3F4EAF753E56}" sibTransId="{5A4773AD-2A1F-480C-B773-40D6D953E960}"/>
    <dgm:cxn modelId="{84A44516-D497-4599-85FC-DA9D2757FF39}" type="presOf" srcId="{DB34158B-8E1E-468F-B115-1AE53D3B64ED}" destId="{C4FC9F86-BA50-4F0B-BE19-D3B648283E47}" srcOrd="0" destOrd="0" presId="urn:microsoft.com/office/officeart/2005/8/layout/hierarchy1"/>
    <dgm:cxn modelId="{96CEC0A8-1303-4447-AEE2-12EE0F91974A}" type="presOf" srcId="{60002D4B-3798-4992-BC00-167A0A0C5527}" destId="{4849F0F7-DA9F-4272-93CD-C9CE48BC15B6}" srcOrd="0" destOrd="0" presId="urn:microsoft.com/office/officeart/2005/8/layout/hierarchy1"/>
    <dgm:cxn modelId="{720779A0-46D6-43BE-81C1-EF4C0FF185AF}" type="presParOf" srcId="{6B645544-047D-4D7A-885C-11D8694BF7D3}" destId="{BEA5653A-66D3-44BD-95BA-301EA214F5D8}" srcOrd="0" destOrd="0" presId="urn:microsoft.com/office/officeart/2005/8/layout/hierarchy1"/>
    <dgm:cxn modelId="{AABA4988-B4AE-4D58-BCB7-ADC7F735E325}" type="presParOf" srcId="{BEA5653A-66D3-44BD-95BA-301EA214F5D8}" destId="{CE0AA615-2196-4B21-A09A-8A4B2E94BC80}" srcOrd="0" destOrd="0" presId="urn:microsoft.com/office/officeart/2005/8/layout/hierarchy1"/>
    <dgm:cxn modelId="{A718F7B5-8A44-4513-825B-13960F8989C8}" type="presParOf" srcId="{CE0AA615-2196-4B21-A09A-8A4B2E94BC80}" destId="{013BE6EE-15B4-4DBC-958B-47D8DEC5815D}" srcOrd="0" destOrd="0" presId="urn:microsoft.com/office/officeart/2005/8/layout/hierarchy1"/>
    <dgm:cxn modelId="{D1C62525-28D8-4E0D-BA51-51A37009B303}" type="presParOf" srcId="{CE0AA615-2196-4B21-A09A-8A4B2E94BC80}" destId="{4849F0F7-DA9F-4272-93CD-C9CE48BC15B6}" srcOrd="1" destOrd="0" presId="urn:microsoft.com/office/officeart/2005/8/layout/hierarchy1"/>
    <dgm:cxn modelId="{C32FBB3F-9BD3-4ABC-85C4-FE607D8B4960}" type="presParOf" srcId="{BEA5653A-66D3-44BD-95BA-301EA214F5D8}" destId="{2AF190B1-1048-40A3-A643-23F66442B5D2}" srcOrd="1" destOrd="0" presId="urn:microsoft.com/office/officeart/2005/8/layout/hierarchy1"/>
    <dgm:cxn modelId="{A03CBE5F-C74F-4C97-B0FB-EDB93EF297B6}" type="presParOf" srcId="{2AF190B1-1048-40A3-A643-23F66442B5D2}" destId="{8460E617-07B5-4C96-9641-859301AF67A4}" srcOrd="0" destOrd="0" presId="urn:microsoft.com/office/officeart/2005/8/layout/hierarchy1"/>
    <dgm:cxn modelId="{9BF51D79-18FA-4FBD-8A6B-2658681FF296}" type="presParOf" srcId="{2AF190B1-1048-40A3-A643-23F66442B5D2}" destId="{A154BD71-F0D1-49F7-BB9F-B1073DEE68E6}" srcOrd="1" destOrd="0" presId="urn:microsoft.com/office/officeart/2005/8/layout/hierarchy1"/>
    <dgm:cxn modelId="{5AF7911A-BAFE-48F1-8458-2F48D37A4727}" type="presParOf" srcId="{A154BD71-F0D1-49F7-BB9F-B1073DEE68E6}" destId="{E0E47758-2654-4F58-BE21-2FC4C31338F0}" srcOrd="0" destOrd="0" presId="urn:microsoft.com/office/officeart/2005/8/layout/hierarchy1"/>
    <dgm:cxn modelId="{804C2F10-498B-4EDB-B954-8ADD6D39A1A9}" type="presParOf" srcId="{E0E47758-2654-4F58-BE21-2FC4C31338F0}" destId="{02B27B82-D6D9-40BC-A675-EA4DC7F022F1}" srcOrd="0" destOrd="0" presId="urn:microsoft.com/office/officeart/2005/8/layout/hierarchy1"/>
    <dgm:cxn modelId="{99BBB174-437F-4444-BACA-D2505B2FAADB}" type="presParOf" srcId="{E0E47758-2654-4F58-BE21-2FC4C31338F0}" destId="{D9A38CFF-48FF-4153-B82C-34EF49E75E2C}" srcOrd="1" destOrd="0" presId="urn:microsoft.com/office/officeart/2005/8/layout/hierarchy1"/>
    <dgm:cxn modelId="{BBC458D5-8E32-43DE-8D8C-B2AAC4F3F818}" type="presParOf" srcId="{A154BD71-F0D1-49F7-BB9F-B1073DEE68E6}" destId="{0518E29F-C6DB-46E6-8AB9-2A5D8473CC98}" srcOrd="1" destOrd="0" presId="urn:microsoft.com/office/officeart/2005/8/layout/hierarchy1"/>
    <dgm:cxn modelId="{0290B516-78B7-49E0-B572-9AC5388360E2}" type="presParOf" srcId="{2AF190B1-1048-40A3-A643-23F66442B5D2}" destId="{89BA7F33-8B0A-4C59-91F1-577079538722}" srcOrd="2" destOrd="0" presId="urn:microsoft.com/office/officeart/2005/8/layout/hierarchy1"/>
    <dgm:cxn modelId="{EC939800-5CE5-484C-9341-F83115B7BE42}" type="presParOf" srcId="{2AF190B1-1048-40A3-A643-23F66442B5D2}" destId="{0EB41974-06FD-4A02-8BFD-401E8399AC3A}" srcOrd="3" destOrd="0" presId="urn:microsoft.com/office/officeart/2005/8/layout/hierarchy1"/>
    <dgm:cxn modelId="{E191AF4A-611D-45BA-8081-A5FA6207FCE3}" type="presParOf" srcId="{0EB41974-06FD-4A02-8BFD-401E8399AC3A}" destId="{1BED8529-CBC9-4AE5-9335-A68BD0517A62}" srcOrd="0" destOrd="0" presId="urn:microsoft.com/office/officeart/2005/8/layout/hierarchy1"/>
    <dgm:cxn modelId="{7B08647C-6E5A-42C1-A1C6-701F34477D57}" type="presParOf" srcId="{1BED8529-CBC9-4AE5-9335-A68BD0517A62}" destId="{AEC884DB-79F6-419A-846A-0BADDF5F4BF8}" srcOrd="0" destOrd="0" presId="urn:microsoft.com/office/officeart/2005/8/layout/hierarchy1"/>
    <dgm:cxn modelId="{963853D9-2F0E-4B33-B748-8CE2527B1906}" type="presParOf" srcId="{1BED8529-CBC9-4AE5-9335-A68BD0517A62}" destId="{B5E1F34D-EDA4-4C1D-9F9B-254A9CCF58A4}" srcOrd="1" destOrd="0" presId="urn:microsoft.com/office/officeart/2005/8/layout/hierarchy1"/>
    <dgm:cxn modelId="{058094EB-8DB9-43E7-8EB2-0941F7CEE949}" type="presParOf" srcId="{0EB41974-06FD-4A02-8BFD-401E8399AC3A}" destId="{70C3920E-178A-4EB9-B421-665BD2FC13F0}" srcOrd="1" destOrd="0" presId="urn:microsoft.com/office/officeart/2005/8/layout/hierarchy1"/>
    <dgm:cxn modelId="{8096F6B4-86E3-48E4-B1B5-D18A030F3811}" type="presParOf" srcId="{2AF190B1-1048-40A3-A643-23F66442B5D2}" destId="{DC7D5DF0-10A0-43A5-AAEF-CABA2E71538E}" srcOrd="4" destOrd="0" presId="urn:microsoft.com/office/officeart/2005/8/layout/hierarchy1"/>
    <dgm:cxn modelId="{E4641AAE-5C50-4708-AD61-039F78E81259}" type="presParOf" srcId="{2AF190B1-1048-40A3-A643-23F66442B5D2}" destId="{3C06C0AC-6A06-4BDB-AC0C-9981EB5E3722}" srcOrd="5" destOrd="0" presId="urn:microsoft.com/office/officeart/2005/8/layout/hierarchy1"/>
    <dgm:cxn modelId="{9D4C35D1-BC61-4A52-A2A8-FE38B8B4CCBC}" type="presParOf" srcId="{3C06C0AC-6A06-4BDB-AC0C-9981EB5E3722}" destId="{74907F23-2650-4559-A7A6-CD37102FFC59}" srcOrd="0" destOrd="0" presId="urn:microsoft.com/office/officeart/2005/8/layout/hierarchy1"/>
    <dgm:cxn modelId="{C4247DDC-D30E-4FD6-9610-810AF927572F}" type="presParOf" srcId="{74907F23-2650-4559-A7A6-CD37102FFC59}" destId="{EB7AC2DA-6EA9-4C9B-BCBA-3E8AA059B4CE}" srcOrd="0" destOrd="0" presId="urn:microsoft.com/office/officeart/2005/8/layout/hierarchy1"/>
    <dgm:cxn modelId="{2207F048-640D-4650-ACAC-8587779A9FCE}" type="presParOf" srcId="{74907F23-2650-4559-A7A6-CD37102FFC59}" destId="{1D24A028-910C-4194-8016-B094AE899C27}" srcOrd="1" destOrd="0" presId="urn:microsoft.com/office/officeart/2005/8/layout/hierarchy1"/>
    <dgm:cxn modelId="{ADA6A4EF-A76D-4813-AEC6-5146DDA07E22}" type="presParOf" srcId="{3C06C0AC-6A06-4BDB-AC0C-9981EB5E3722}" destId="{D81416D7-74F9-4D62-B0DC-C353EEC9C1D4}" srcOrd="1" destOrd="0" presId="urn:microsoft.com/office/officeart/2005/8/layout/hierarchy1"/>
    <dgm:cxn modelId="{3E96A536-4670-4CC9-A1C3-D61CC86C789D}" type="presParOf" srcId="{2AF190B1-1048-40A3-A643-23F66442B5D2}" destId="{882DDA5D-0E8E-43C0-AAC2-C1695B3591EE}" srcOrd="6" destOrd="0" presId="urn:microsoft.com/office/officeart/2005/8/layout/hierarchy1"/>
    <dgm:cxn modelId="{E595FE35-0ECC-444E-BE60-FE4F3FDA4537}" type="presParOf" srcId="{2AF190B1-1048-40A3-A643-23F66442B5D2}" destId="{838B42F8-41CB-480B-82C7-7E8FEAAE7BC8}" srcOrd="7" destOrd="0" presId="urn:microsoft.com/office/officeart/2005/8/layout/hierarchy1"/>
    <dgm:cxn modelId="{33373A58-7303-46F0-BE39-5EAB509FC620}" type="presParOf" srcId="{838B42F8-41CB-480B-82C7-7E8FEAAE7BC8}" destId="{C5CBB0F0-B9B9-411A-855B-C8961DA8F8E0}" srcOrd="0" destOrd="0" presId="urn:microsoft.com/office/officeart/2005/8/layout/hierarchy1"/>
    <dgm:cxn modelId="{8A57BFB0-76E1-4914-BFF6-B69A3FD6D40D}" type="presParOf" srcId="{C5CBB0F0-B9B9-411A-855B-C8961DA8F8E0}" destId="{DF1B5EA7-F1BE-4FA9-B3BB-C95BFEF15165}" srcOrd="0" destOrd="0" presId="urn:microsoft.com/office/officeart/2005/8/layout/hierarchy1"/>
    <dgm:cxn modelId="{31166E43-C752-47C3-9CF1-8030CE1F584E}" type="presParOf" srcId="{C5CBB0F0-B9B9-411A-855B-C8961DA8F8E0}" destId="{DE1FAF24-3C74-4061-BFE0-AD55FBB7B8AF}" srcOrd="1" destOrd="0" presId="urn:microsoft.com/office/officeart/2005/8/layout/hierarchy1"/>
    <dgm:cxn modelId="{6A2C0A23-1CDE-4BBF-AA18-122D79043658}" type="presParOf" srcId="{838B42F8-41CB-480B-82C7-7E8FEAAE7BC8}" destId="{B3B1291A-24D5-4B6E-A756-03CD9ABEACE8}" srcOrd="1" destOrd="0" presId="urn:microsoft.com/office/officeart/2005/8/layout/hierarchy1"/>
    <dgm:cxn modelId="{2F254821-A6C3-4B26-8957-CF8FE009D305}" type="presParOf" srcId="{2AF190B1-1048-40A3-A643-23F66442B5D2}" destId="{C4FC9F86-BA50-4F0B-BE19-D3B648283E47}" srcOrd="8" destOrd="0" presId="urn:microsoft.com/office/officeart/2005/8/layout/hierarchy1"/>
    <dgm:cxn modelId="{0ED606D2-466D-48B6-9C05-162C3648B3C8}" type="presParOf" srcId="{2AF190B1-1048-40A3-A643-23F66442B5D2}" destId="{7D82D3E1-73F7-4D0B-9D25-0AE5894DB329}" srcOrd="9" destOrd="0" presId="urn:microsoft.com/office/officeart/2005/8/layout/hierarchy1"/>
    <dgm:cxn modelId="{0B44BD8F-8DD6-478C-A653-0612A8C814C8}" type="presParOf" srcId="{7D82D3E1-73F7-4D0B-9D25-0AE5894DB329}" destId="{40477F52-2B92-4A01-84CA-E92A7968C111}" srcOrd="0" destOrd="0" presId="urn:microsoft.com/office/officeart/2005/8/layout/hierarchy1"/>
    <dgm:cxn modelId="{4BFA8DF5-ECB5-44CF-8577-ED0A3E5B42FB}" type="presParOf" srcId="{40477F52-2B92-4A01-84CA-E92A7968C111}" destId="{9203EF7C-4BC5-4CB3-BC7E-CEBBA2BBA6D7}" srcOrd="0" destOrd="0" presId="urn:microsoft.com/office/officeart/2005/8/layout/hierarchy1"/>
    <dgm:cxn modelId="{D6BF3A03-8963-429C-BCB4-5CEA4AE53689}" type="presParOf" srcId="{40477F52-2B92-4A01-84CA-E92A7968C111}" destId="{FB87A114-6784-402A-9413-4814663DED58}" srcOrd="1" destOrd="0" presId="urn:microsoft.com/office/officeart/2005/8/layout/hierarchy1"/>
    <dgm:cxn modelId="{F35987D8-0868-403D-A2C8-CB09A249D685}" type="presParOf" srcId="{7D82D3E1-73F7-4D0B-9D25-0AE5894DB329}" destId="{1CB9003A-00B5-4FDC-BF4A-091C9D0B79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24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E60D00DC-5D4B-4602-B1B5-437226065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D00DC-5D4B-4602-B1B5-43722606570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89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70464-6976-4A92-B645-81D49183D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7E0DB-6A49-43F5-9069-17F6FA559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33A87-CF9B-42B6-A81B-B8DDC4762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51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D2A67-12F1-48D6-B389-E007531D3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9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5FB9-DC0C-40BB-9E18-DA884E0DA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73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107E8-3BBD-460A-ABFB-1F4DF721D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D69E4-87B3-4AB7-A2EE-2A4865E3D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5DE6F-53F2-4059-80D1-FE9634467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9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BA231-841E-4D04-9F19-DFBF3879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3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6DCB9E-5093-4F70-90E6-679DE414B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9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EE6E4-2DFF-4F12-A5F6-822BF1908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D0ACAA2-4A34-4668-893C-488E9E4A40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(Introduction)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305800" cy="2514600"/>
          </a:xfrm>
        </p:spPr>
        <p:txBody>
          <a:bodyPr/>
          <a:lstStyle/>
          <a:p>
            <a:r>
              <a:rPr lang="en-US" dirty="0" err="1" smtClean="0"/>
              <a:t>Shaifu</a:t>
            </a:r>
            <a:r>
              <a:rPr lang="en-US" dirty="0" smtClean="0"/>
              <a:t> Gupta</a:t>
            </a:r>
          </a:p>
          <a:p>
            <a:r>
              <a:rPr lang="en-US" dirty="0" err="1"/>
              <a:t>Subhasis</a:t>
            </a:r>
            <a:r>
              <a:rPr lang="en-US" dirty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Computer 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26580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Other Organizing [Principles]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Categorization (Creating “equivalence classes” of resources that we treat the same)</a:t>
            </a:r>
          </a:p>
          <a:p>
            <a:r>
              <a:rPr lang="en-US" dirty="0"/>
              <a:t>Classification (Creating models for assigning resources to existing categories)</a:t>
            </a:r>
          </a:p>
          <a:p>
            <a:r>
              <a:rPr lang="en-US" dirty="0"/>
              <a:t>Integration (Combining categories)</a:t>
            </a:r>
          </a:p>
          <a:p>
            <a:r>
              <a:rPr lang="en-US" dirty="0"/>
              <a:t>Segmentation (Discovering categories </a:t>
            </a:r>
            <a:r>
              <a:rPr lang="en-US" dirty="0" smtClean="0"/>
              <a:t>computationally</a:t>
            </a:r>
            <a:r>
              <a:rPr lang="en-US" dirty="0"/>
              <a:t>, assigning resources to them)</a:t>
            </a:r>
          </a:p>
          <a:p>
            <a:r>
              <a:rPr lang="en-US" dirty="0"/>
              <a:t>Recommendation (Selecting resources according to explicit or implicit preferences)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4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Organization By Resource Type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8929975"/>
              </p:ext>
            </p:extLst>
          </p:nvPr>
        </p:nvGraphicFramePr>
        <p:xfrm>
          <a:off x="228600" y="1524000"/>
          <a:ext cx="8733234" cy="427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21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Organization By Purpose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2" y="1447800"/>
            <a:ext cx="8614395" cy="50355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88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5 Dimensions of </a:t>
            </a:r>
            <a:r>
              <a:rPr lang="en-US" sz="4000" dirty="0" smtClean="0"/>
              <a:t>an </a:t>
            </a:r>
            <a:r>
              <a:rPr lang="en-US" sz="4000" dirty="0"/>
              <a:t>Organizing System</a:t>
            </a:r>
            <a:endParaRPr lang="en-IN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What Is Being Organized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Data / Information</a:t>
            </a:r>
            <a:endParaRPr lang="en-US" dirty="0"/>
          </a:p>
          <a:p>
            <a:r>
              <a:rPr lang="en-US" dirty="0"/>
              <a:t>Why Is It Being Organized?</a:t>
            </a:r>
          </a:p>
          <a:p>
            <a:r>
              <a:rPr lang="en-US" dirty="0"/>
              <a:t>How Much Is It Being Organized?</a:t>
            </a:r>
          </a:p>
          <a:p>
            <a:r>
              <a:rPr lang="en-US" dirty="0"/>
              <a:t>When Is It Being Organized?</a:t>
            </a:r>
          </a:p>
          <a:p>
            <a:r>
              <a:rPr lang="en-US" dirty="0"/>
              <a:t>Who (or What) is Organizing It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Automated / Computing systems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45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Why Is It Being Organized?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Bringing like things together, differentiating unlike things</a:t>
            </a:r>
            <a:endParaRPr lang="en-US" dirty="0"/>
          </a:p>
          <a:p>
            <a:r>
              <a:rPr lang="en-US" dirty="0"/>
              <a:t>Interactions </a:t>
            </a:r>
            <a:r>
              <a:rPr lang="en-US" dirty="0" smtClean="0"/>
              <a:t>– can include </a:t>
            </a:r>
            <a:r>
              <a:rPr lang="en-US" dirty="0"/>
              <a:t>access, reuse, copying, transforming, translating, comparing, combining, visualizing, </a:t>
            </a:r>
            <a:r>
              <a:rPr lang="en-US" dirty="0" smtClean="0"/>
              <a:t>recommending</a:t>
            </a:r>
          </a:p>
          <a:p>
            <a:r>
              <a:rPr lang="en-US" dirty="0" smtClean="0"/>
              <a:t>We wouldn’t </a:t>
            </a:r>
            <a:r>
              <a:rPr lang="en-US" dirty="0"/>
              <a:t>organize anything </a:t>
            </a:r>
            <a:r>
              <a:rPr lang="en-US" dirty="0" smtClean="0"/>
              <a:t>that we do not </a:t>
            </a:r>
            <a:r>
              <a:rPr lang="en-US" dirty="0"/>
              <a:t>expect to access </a:t>
            </a:r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88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How Much Is It Being Organized?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</a:t>
            </a:r>
            <a:r>
              <a:rPr lang="en-US" altLang="en-US" dirty="0" smtClean="0"/>
              <a:t>verything may not be </a:t>
            </a:r>
            <a:r>
              <a:rPr lang="en-US" altLang="en-US" dirty="0" err="1" smtClean="0"/>
              <a:t>organizable</a:t>
            </a:r>
            <a:r>
              <a:rPr lang="en-US" altLang="en-US" dirty="0"/>
              <a:t>, because not everything is </a:t>
            </a:r>
            <a:r>
              <a:rPr lang="en-US" altLang="en-US" dirty="0" smtClean="0"/>
              <a:t>equally describable</a:t>
            </a:r>
            <a:endParaRPr lang="en-US" altLang="en-US" dirty="0"/>
          </a:p>
          <a:p>
            <a:r>
              <a:rPr lang="en-US" altLang="en-US" dirty="0" smtClean="0"/>
              <a:t>May not be expressible / categorized within limited vocabulary</a:t>
            </a:r>
            <a:endParaRPr lang="en-US" altLang="en-US" dirty="0"/>
          </a:p>
          <a:p>
            <a:r>
              <a:rPr lang="en-US" altLang="en-US" dirty="0"/>
              <a:t>Are you organizing the resources you have, or do you need to create an organizing system that can apply to resources that you have not yet collected?</a:t>
            </a:r>
          </a:p>
          <a:p>
            <a:r>
              <a:rPr lang="en-US" altLang="en-US" dirty="0"/>
              <a:t>The scope and size of a collection shapes how much it needs to be </a:t>
            </a:r>
            <a:r>
              <a:rPr lang="en-US" altLang="en-US" dirty="0" smtClean="0"/>
              <a:t>organized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87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/>
              <a:t>When Is It Being Organized?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When the resource is created</a:t>
            </a:r>
          </a:p>
          <a:p>
            <a:r>
              <a:rPr lang="en-US" altLang="en-US" dirty="0" smtClean="0"/>
              <a:t>When </a:t>
            </a:r>
            <a:r>
              <a:rPr lang="en-US" altLang="en-US" dirty="0"/>
              <a:t>it is added to some collection</a:t>
            </a:r>
          </a:p>
          <a:p>
            <a:r>
              <a:rPr lang="en-US" altLang="en-US" dirty="0" smtClean="0"/>
              <a:t>Never</a:t>
            </a:r>
            <a:endParaRPr lang="en-US" altLang="en-US" dirty="0"/>
          </a:p>
          <a:p>
            <a:r>
              <a:rPr lang="en-US" altLang="en-US" dirty="0" smtClean="0"/>
              <a:t>All </a:t>
            </a:r>
            <a:r>
              <a:rPr lang="en-US" altLang="en-US" dirty="0"/>
              <a:t>the time - continuous or incremental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6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 smtClean="0"/>
              <a:t>Organization Systems - Components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Information Architecture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Search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Maintenance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Update</a:t>
            </a:r>
            <a:endParaRPr lang="en-US" dirty="0">
              <a:cs typeface="Arial" pitchFamily="34" charset="0"/>
            </a:endParaRPr>
          </a:p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9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 smtClean="0"/>
              <a:t>Search in Data Organization &amp; Retrieval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Not an isolated interaction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Continuous process – multiple searches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Multiple category of searching</a:t>
            </a:r>
            <a:endParaRPr lang="en-US" dirty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Variety of outputs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Answers to specific questions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“about info”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not a single type of interaction</a:t>
            </a:r>
            <a:endParaRPr lang="en-US" dirty="0">
              <a:cs typeface="Arial" pitchFamily="34" charset="0"/>
            </a:endParaRPr>
          </a:p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95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838200"/>
          </a:xfrm>
        </p:spPr>
        <p:txBody>
          <a:bodyPr/>
          <a:lstStyle/>
          <a:p>
            <a:r>
              <a:rPr lang="en-US" sz="4000" dirty="0" smtClean="0"/>
              <a:t>Search Models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Classical model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Definitive answer type / exact search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Iterative models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system matches the descriptive features in the query against the features that describe the "</a:t>
            </a:r>
            <a:r>
              <a:rPr lang="en-US" dirty="0" smtClean="0"/>
              <a:t>documents“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cs typeface="Arial" pitchFamily="34" charset="0"/>
              </a:rPr>
              <a:t>Documents are retrieved when the degree of the match exceeds some measure of </a:t>
            </a:r>
            <a:r>
              <a:rPr lang="en-US" dirty="0" smtClean="0">
                <a:cs typeface="Arial" pitchFamily="34" charset="0"/>
              </a:rPr>
              <a:t>similarity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Accidentally / luckily – </a:t>
            </a:r>
            <a:r>
              <a:rPr lang="en-US" smtClean="0">
                <a:cs typeface="Arial" pitchFamily="34" charset="0"/>
              </a:rPr>
              <a:t>exact match</a:t>
            </a:r>
            <a:endParaRPr lang="en-US" dirty="0" smtClean="0"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Information foraging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 smtClean="0"/>
              <a:t>Data All Around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334000"/>
          </a:xfrm>
        </p:spPr>
        <p:txBody>
          <a:bodyPr/>
          <a:lstStyle/>
          <a:p>
            <a:r>
              <a:rPr lang="en-US" dirty="0"/>
              <a:t>Lots of data is being </a:t>
            </a:r>
            <a:r>
              <a:rPr lang="en-US" dirty="0" smtClean="0"/>
              <a:t>generated, collected and </a:t>
            </a:r>
            <a:r>
              <a:rPr lang="en-US" dirty="0"/>
              <a:t>warehoused</a:t>
            </a:r>
          </a:p>
          <a:p>
            <a:r>
              <a:rPr lang="en-US" dirty="0"/>
              <a:t>Scientific Experiments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Web data, e-commerce</a:t>
            </a:r>
          </a:p>
          <a:p>
            <a:r>
              <a:rPr lang="en-US" dirty="0"/>
              <a:t>Financial transactions, bank/credit transactions</a:t>
            </a:r>
          </a:p>
          <a:p>
            <a:r>
              <a:rPr lang="en-US" dirty="0"/>
              <a:t>Online trading and purchasing</a:t>
            </a:r>
          </a:p>
          <a:p>
            <a:r>
              <a:rPr lang="en-US" dirty="0"/>
              <a:t>Social Network</a:t>
            </a:r>
          </a:p>
          <a:p>
            <a:r>
              <a:rPr lang="en-US" dirty="0"/>
              <a:t>……many more!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80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What To Do With </a:t>
            </a:r>
            <a:r>
              <a:rPr lang="en-US" spc="-5" dirty="0"/>
              <a:t>These</a:t>
            </a:r>
            <a:r>
              <a:rPr lang="en-US" spc="-140" dirty="0"/>
              <a:t> </a:t>
            </a:r>
            <a:r>
              <a:rPr lang="en-US" dirty="0"/>
              <a:t>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334000"/>
          </a:xfrm>
        </p:spPr>
        <p:txBody>
          <a:bodyPr/>
          <a:lstStyle/>
          <a:p>
            <a:r>
              <a:rPr lang="en-US" sz="2400" dirty="0"/>
              <a:t>Aggregation and Statistics</a:t>
            </a:r>
          </a:p>
          <a:p>
            <a:pPr lvl="1"/>
            <a:r>
              <a:rPr lang="en-US" sz="2400" dirty="0"/>
              <a:t>Data warehousing and OLAP</a:t>
            </a:r>
          </a:p>
          <a:p>
            <a:r>
              <a:rPr lang="en-US" sz="2400" dirty="0"/>
              <a:t>Indexing, Searching, and Querying</a:t>
            </a:r>
          </a:p>
          <a:p>
            <a:pPr lvl="1"/>
            <a:r>
              <a:rPr lang="en-US" sz="2400" dirty="0"/>
              <a:t>Keyword based search</a:t>
            </a:r>
          </a:p>
          <a:p>
            <a:pPr lvl="1"/>
            <a:r>
              <a:rPr lang="en-US" sz="2400" dirty="0"/>
              <a:t>Pattern matching (XML/RDF)</a:t>
            </a:r>
          </a:p>
          <a:p>
            <a:r>
              <a:rPr lang="en-US" sz="2400" dirty="0"/>
              <a:t>Knowledge discovery</a:t>
            </a:r>
          </a:p>
          <a:p>
            <a:pPr lvl="1"/>
            <a:r>
              <a:rPr lang="en-US" sz="2400" dirty="0"/>
              <a:t>Data Mining</a:t>
            </a:r>
          </a:p>
          <a:p>
            <a:pPr lvl="1"/>
            <a:r>
              <a:rPr lang="en-US" sz="2400" dirty="0"/>
              <a:t>Statistical Modeling</a:t>
            </a:r>
          </a:p>
          <a:p>
            <a:r>
              <a:rPr lang="en-US" sz="2400" dirty="0"/>
              <a:t>Data Driven</a:t>
            </a:r>
          </a:p>
          <a:p>
            <a:pPr lvl="1"/>
            <a:r>
              <a:rPr lang="en-US" sz="2400" dirty="0"/>
              <a:t>Predictive Analytics</a:t>
            </a:r>
          </a:p>
          <a:p>
            <a:pPr lvl="1"/>
            <a:r>
              <a:rPr lang="en-US" sz="2400" dirty="0"/>
              <a:t>Deep Learning</a:t>
            </a:r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9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IN" dirty="0"/>
              <a:t>What is Data</a:t>
            </a:r>
            <a:r>
              <a:rPr lang="en-IN" spc="-105" dirty="0"/>
              <a:t> </a:t>
            </a:r>
            <a:r>
              <a:rPr lang="en-IN" dirty="0"/>
              <a:t>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334000"/>
          </a:xfrm>
        </p:spPr>
        <p:txBody>
          <a:bodyPr/>
          <a:lstStyle/>
          <a:p>
            <a:pPr marL="12700" marR="5080" lvl="0" indent="0" eaLnBrk="1" fontAlgn="auto" hangingPunct="1">
              <a:spcBef>
                <a:spcPts val="95"/>
              </a:spcBef>
              <a:spcAft>
                <a:spcPts val="0"/>
              </a:spcAft>
              <a:buClrTx/>
              <a:buNone/>
              <a:tabLst>
                <a:tab pos="354965" algn="l"/>
                <a:tab pos="355600" algn="l"/>
              </a:tabLst>
            </a:pP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Theories and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techniques from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many fields and 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disciplines are used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to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investigate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and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analyze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a  large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amount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of data to help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decision makers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in  many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industries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such as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science,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engineering, 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economics, politics, finance, </a:t>
            </a:r>
            <a:r>
              <a:rPr lang="en-US" sz="2800" kern="1200" spc="-5" dirty="0">
                <a:solidFill>
                  <a:prstClr val="black"/>
                </a:solidFill>
                <a:cs typeface="Arial"/>
              </a:rPr>
              <a:t>and</a:t>
            </a:r>
            <a:r>
              <a:rPr lang="en-US" sz="2800" kern="1200" spc="-2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kern="1200" dirty="0">
                <a:solidFill>
                  <a:prstClr val="black"/>
                </a:solidFill>
                <a:cs typeface="Arial"/>
              </a:rPr>
              <a:t>education</a:t>
            </a:r>
          </a:p>
          <a:p>
            <a:pPr marL="756285" lvl="1" indent="-287020" eaLnBrk="1" fontAlgn="auto" hangingPunct="1">
              <a:spcBef>
                <a:spcPts val="595"/>
              </a:spcBef>
              <a:spcAft>
                <a:spcPts val="0"/>
              </a:spcAft>
              <a:buClrTx/>
              <a:buFontTx/>
              <a:buChar char="–"/>
              <a:tabLst>
                <a:tab pos="756920" algn="l"/>
              </a:tabLst>
            </a:pPr>
            <a:r>
              <a:rPr lang="en-US" sz="2400" kern="1200" spc="-5" dirty="0">
                <a:solidFill>
                  <a:prstClr val="black"/>
                </a:solidFill>
                <a:ea typeface="+mn-ea"/>
                <a:cs typeface="Arial"/>
              </a:rPr>
              <a:t>Computer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sz="2400" kern="1200" spc="-5" dirty="0">
                <a:solidFill>
                  <a:prstClr val="black"/>
                </a:solidFill>
                <a:ea typeface="+mn-ea"/>
                <a:cs typeface="Arial"/>
              </a:rPr>
              <a:t>Science</a:t>
            </a:r>
            <a:endParaRPr lang="en-US" sz="2400" kern="1200" dirty="0">
              <a:solidFill>
                <a:prstClr val="black"/>
              </a:solidFill>
              <a:ea typeface="+mn-ea"/>
              <a:cs typeface="Arial"/>
            </a:endParaRPr>
          </a:p>
          <a:p>
            <a:pPr marL="1155065" marR="380365" lvl="2" eaLnBrk="1" fontAlgn="auto" hangingPunct="1">
              <a:spcBef>
                <a:spcPts val="484"/>
              </a:spcBef>
              <a:spcAft>
                <a:spcPts val="0"/>
              </a:spcAft>
              <a:buClrTx/>
              <a:tabLst>
                <a:tab pos="1155065" algn="l"/>
                <a:tab pos="1155700" algn="l"/>
              </a:tabLst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Pattern recognition, visualization, data warehousing,</a:t>
            </a:r>
            <a:r>
              <a:rPr lang="en-US" sz="2000" kern="1200" spc="-170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High  performance computing, Databases,</a:t>
            </a:r>
            <a:r>
              <a:rPr lang="en-US" sz="2000" kern="1200" spc="-145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AI</a:t>
            </a:r>
          </a:p>
          <a:p>
            <a:pPr marL="756285" lvl="1" indent="-287020" eaLnBrk="1" fontAlgn="auto" hangingPunct="1">
              <a:spcBef>
                <a:spcPts val="575"/>
              </a:spcBef>
              <a:spcAft>
                <a:spcPts val="0"/>
              </a:spcAft>
              <a:buClrTx/>
              <a:buFontTx/>
              <a:buChar char="–"/>
              <a:tabLst>
                <a:tab pos="756920" algn="l"/>
              </a:tabLst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Arial"/>
              </a:rPr>
              <a:t>Mathematics</a:t>
            </a:r>
          </a:p>
          <a:p>
            <a:pPr marL="1155065" lvl="2" indent="-229235" eaLnBrk="1" fontAlgn="auto" hangingPunct="1">
              <a:spcBef>
                <a:spcPts val="484"/>
              </a:spcBef>
              <a:spcAft>
                <a:spcPts val="0"/>
              </a:spcAft>
              <a:buClrTx/>
              <a:tabLst>
                <a:tab pos="1155065" algn="l"/>
                <a:tab pos="1155700" algn="l"/>
              </a:tabLst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Mathematical</a:t>
            </a:r>
            <a:r>
              <a:rPr lang="en-US" sz="2000" kern="1200" spc="-50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Modeling</a:t>
            </a:r>
          </a:p>
          <a:p>
            <a:pPr marL="756285" lvl="1" indent="-287020" eaLnBrk="1" fontAlgn="auto" hangingPunct="1">
              <a:spcBef>
                <a:spcPts val="570"/>
              </a:spcBef>
              <a:spcAft>
                <a:spcPts val="0"/>
              </a:spcAft>
              <a:buClrTx/>
              <a:buFontTx/>
              <a:buChar char="–"/>
              <a:tabLst>
                <a:tab pos="756920" algn="l"/>
              </a:tabLst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Arial"/>
              </a:rPr>
              <a:t>Statistics</a:t>
            </a:r>
          </a:p>
          <a:p>
            <a:pPr marL="1155065" lvl="2" indent="-229235" eaLnBrk="1" fontAlgn="auto" hangingPunct="1">
              <a:spcBef>
                <a:spcPts val="484"/>
              </a:spcBef>
              <a:spcAft>
                <a:spcPts val="0"/>
              </a:spcAft>
              <a:buClrTx/>
              <a:tabLst>
                <a:tab pos="1155065" algn="l"/>
                <a:tab pos="1155700" algn="l"/>
              </a:tabLst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Statistical and Stochastic modeling,</a:t>
            </a:r>
            <a:r>
              <a:rPr lang="en-US" sz="2000" kern="1200" spc="-85" dirty="0">
                <a:solidFill>
                  <a:prstClr val="black"/>
                </a:solidFill>
                <a:ea typeface="+mn-ea"/>
                <a:cs typeface="Arial"/>
              </a:rPr>
              <a:t> </a:t>
            </a: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Probability.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13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 smtClean="0"/>
              <a:t>Organization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334000"/>
          </a:xfrm>
        </p:spPr>
        <p:txBody>
          <a:bodyPr/>
          <a:lstStyle/>
          <a:p>
            <a:r>
              <a:rPr lang="en-US" dirty="0"/>
              <a:t>“Organizing” is a fundamental </a:t>
            </a:r>
            <a:r>
              <a:rPr lang="en-US" dirty="0" smtClean="0"/>
              <a:t>activity. </a:t>
            </a:r>
            <a:endParaRPr lang="en-US" dirty="0"/>
          </a:p>
          <a:p>
            <a:r>
              <a:rPr lang="en-US" dirty="0" smtClean="0"/>
              <a:t>“Information” </a:t>
            </a:r>
            <a:r>
              <a:rPr lang="en-US" dirty="0"/>
              <a:t>is just one type of resource to organize: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organize </a:t>
            </a:r>
            <a:r>
              <a:rPr lang="en-US" dirty="0" smtClean="0"/>
              <a:t>things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organize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organize information about </a:t>
            </a:r>
            <a:r>
              <a:rPr lang="en-US" dirty="0" smtClean="0"/>
              <a:t>things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organize information about information. </a:t>
            </a:r>
          </a:p>
          <a:p>
            <a:r>
              <a:rPr lang="en-US" dirty="0" smtClean="0"/>
              <a:t>An </a:t>
            </a:r>
            <a:r>
              <a:rPr lang="en-US" dirty="0"/>
              <a:t>Organizing System is </a:t>
            </a:r>
            <a:r>
              <a:rPr lang="en-US" b="1" i="1" dirty="0"/>
              <a:t>an intentionally arranged collection of resources and the interactions they support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1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 smtClean="0"/>
              <a:t>Organization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801100" cy="5334000"/>
          </a:xfrm>
        </p:spPr>
        <p:txBody>
          <a:bodyPr/>
          <a:lstStyle/>
          <a:p>
            <a:r>
              <a:rPr lang="en-US" dirty="0"/>
              <a:t>To organize is to create capabilities by intentionally imposing order and structure </a:t>
            </a:r>
          </a:p>
          <a:p>
            <a:r>
              <a:rPr lang="en-US" dirty="0" smtClean="0"/>
              <a:t>We </a:t>
            </a:r>
            <a:r>
              <a:rPr lang="en-US" dirty="0"/>
              <a:t>select, organize, interact with, and maintain resources</a:t>
            </a:r>
          </a:p>
          <a:p>
            <a:r>
              <a:rPr lang="en-US" dirty="0"/>
              <a:t>We organize resources as individuals, </a:t>
            </a:r>
            <a:r>
              <a:rPr lang="en-US" dirty="0" smtClean="0"/>
              <a:t>their </a:t>
            </a:r>
            <a:r>
              <a:rPr lang="en-US" dirty="0"/>
              <a:t>association with other </a:t>
            </a:r>
            <a:r>
              <a:rPr lang="en-US" dirty="0" smtClean="0"/>
              <a:t>individuals</a:t>
            </a:r>
            <a:endParaRPr lang="en-US" dirty="0"/>
          </a:p>
          <a:p>
            <a:r>
              <a:rPr lang="en-US" dirty="0" smtClean="0"/>
              <a:t>Structures, Methods, </a:t>
            </a:r>
            <a:r>
              <a:rPr lang="en-US" dirty="0"/>
              <a:t>and the tradeoffs </a:t>
            </a:r>
            <a:r>
              <a:rPr lang="en-US" dirty="0" smtClean="0"/>
              <a:t>vary significantly </a:t>
            </a:r>
            <a:r>
              <a:rPr lang="en-US" dirty="0"/>
              <a:t>in different domains and </a:t>
            </a:r>
            <a:r>
              <a:rPr lang="en-US" dirty="0" smtClean="0"/>
              <a:t>contexts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5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Organization examples in Real Life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Libraries, museums, </a:t>
            </a:r>
            <a:r>
              <a:rPr lang="en-US" dirty="0" smtClean="0"/>
              <a:t>retail stores, medicine shops</a:t>
            </a:r>
          </a:p>
          <a:p>
            <a:r>
              <a:rPr lang="en-US" dirty="0"/>
              <a:t>B</a:t>
            </a:r>
            <a:r>
              <a:rPr lang="en-US" dirty="0" smtClean="0"/>
              <a:t>usiness information, banking data, scientific </a:t>
            </a:r>
            <a:r>
              <a:rPr lang="en-US" dirty="0"/>
              <a:t>data… and other institutional resource collections</a:t>
            </a:r>
          </a:p>
          <a:p>
            <a:r>
              <a:rPr lang="en-US" dirty="0"/>
              <a:t>Different types of documents – from narrative to transactional – which have characteristic content, structures, and presentations</a:t>
            </a:r>
          </a:p>
          <a:p>
            <a:r>
              <a:rPr lang="en-US" dirty="0"/>
              <a:t>Personal information and artifacts of all kinds in our kitchens, closets, personal computers, </a:t>
            </a:r>
            <a:r>
              <a:rPr lang="en-US" dirty="0" smtClean="0"/>
              <a:t>music collections, …</a:t>
            </a:r>
            <a:endParaRPr lang="en-US" dirty="0"/>
          </a:p>
          <a:p>
            <a:r>
              <a:rPr lang="en-US" dirty="0"/>
              <a:t>Finally, Apps in your smartphones..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16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>
                <a:sym typeface="UC Berkeley OS Sign"/>
              </a:rPr>
              <a:t>Organizing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 collection of resources</a:t>
            </a:r>
          </a:p>
          <a:p>
            <a:r>
              <a:rPr lang="en-US" dirty="0" smtClean="0"/>
              <a:t>Intentionally </a:t>
            </a:r>
            <a:r>
              <a:rPr lang="en-US" dirty="0"/>
              <a:t>arranged</a:t>
            </a:r>
          </a:p>
          <a:p>
            <a:r>
              <a:rPr lang="en-US" dirty="0"/>
              <a:t>To enable some set of interactions</a:t>
            </a:r>
          </a:p>
          <a:p>
            <a:endParaRPr lang="en-US" dirty="0" smtClean="0"/>
          </a:p>
          <a:p>
            <a:r>
              <a:rPr lang="en-US" dirty="0" smtClean="0"/>
              <a:t>Organization &amp; Retrieval works “hand in hand”</a:t>
            </a:r>
          </a:p>
          <a:p>
            <a:pPr lvl="1"/>
            <a:r>
              <a:rPr lang="en-US" dirty="0" smtClean="0"/>
              <a:t>What to retrieve ?</a:t>
            </a:r>
          </a:p>
          <a:p>
            <a:pPr lvl="1"/>
            <a:r>
              <a:rPr lang="en-US" dirty="0" smtClean="0"/>
              <a:t>How to retrieve ?</a:t>
            </a:r>
          </a:p>
          <a:p>
            <a:pPr lvl="1"/>
            <a:r>
              <a:rPr lang="en-US" dirty="0" smtClean="0"/>
              <a:t>From where to retrieve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58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r>
              <a:rPr lang="en-US" dirty="0" smtClean="0"/>
              <a:t>Organizing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1100" cy="5334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Typical </a:t>
            </a:r>
            <a:r>
              <a:rPr lang="en-US" dirty="0"/>
              <a:t>arrangements are based on ownership, origin, taxonomic, </a:t>
            </a:r>
            <a:r>
              <a:rPr lang="en-US" dirty="0" smtClean="0"/>
              <a:t>(</a:t>
            </a:r>
            <a:r>
              <a:rPr lang="en-US" dirty="0"/>
              <a:t>usage frequency, correlated usage) </a:t>
            </a:r>
          </a:p>
          <a:p>
            <a:r>
              <a:rPr lang="en-US" dirty="0"/>
              <a:t> Any resource with a orderable name or identifier can have alphabetic or numeric ordering</a:t>
            </a:r>
          </a:p>
          <a:p>
            <a:r>
              <a:rPr lang="en-US" dirty="0"/>
              <a:t>Any resource with an associated date (creation, acquisition) can have chronological ordering</a:t>
            </a:r>
          </a:p>
          <a:p>
            <a:r>
              <a:rPr lang="en-US" dirty="0">
                <a:solidFill>
                  <a:srgbClr val="7030A0"/>
                </a:solidFill>
              </a:rPr>
              <a:t>Principles should be expressed logically in a way that doesn’t assume an </a:t>
            </a:r>
            <a:r>
              <a:rPr lang="en-US" dirty="0" smtClean="0">
                <a:solidFill>
                  <a:srgbClr val="7030A0"/>
                </a:solidFill>
              </a:rPr>
              <a:t>implementation (as much as possible)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DOR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A67-12F1-48D6-B389-E007531D38B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0234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8067</TotalTime>
  <Words>908</Words>
  <Application>Microsoft Office PowerPoint</Application>
  <PresentationFormat>On-screen Show (4:3)</PresentationFormat>
  <Paragraphs>165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UC Berkeley OS Sign</vt:lpstr>
      <vt:lpstr>Wingdings</vt:lpstr>
      <vt:lpstr>Blank Presentation</vt:lpstr>
      <vt:lpstr>Data Organization and Retrieval (Introduction)</vt:lpstr>
      <vt:lpstr>Data All Around</vt:lpstr>
      <vt:lpstr>What To Do With These Data?</vt:lpstr>
      <vt:lpstr>What is Data Science?</vt:lpstr>
      <vt:lpstr>Organization Philosophy</vt:lpstr>
      <vt:lpstr>Organization Philosophy</vt:lpstr>
      <vt:lpstr>Organization examples in Real Life</vt:lpstr>
      <vt:lpstr>Organizing System</vt:lpstr>
      <vt:lpstr>Organizing Principles</vt:lpstr>
      <vt:lpstr>Other Organizing [Principles]</vt:lpstr>
      <vt:lpstr>Organization By Resource Type</vt:lpstr>
      <vt:lpstr>Organization By Purpose</vt:lpstr>
      <vt:lpstr>5 Dimensions of an Organizing System</vt:lpstr>
      <vt:lpstr>Why Is It Being Organized?</vt:lpstr>
      <vt:lpstr>How Much Is It Being Organized?</vt:lpstr>
      <vt:lpstr>When Is It Being Organized?</vt:lpstr>
      <vt:lpstr>Organization Systems - Components</vt:lpstr>
      <vt:lpstr>Search in Data Organization &amp; Retrieval</vt:lpstr>
      <vt:lpstr>Search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339</cp:revision>
  <cp:lastPrinted>2000-03-30T20:56:41Z</cp:lastPrinted>
  <dcterms:created xsi:type="dcterms:W3CDTF">1995-06-17T23:31:02Z</dcterms:created>
  <dcterms:modified xsi:type="dcterms:W3CDTF">2021-09-15T16:23:44Z</dcterms:modified>
</cp:coreProperties>
</file>