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7" r:id="rId2"/>
    <p:sldId id="320" r:id="rId3"/>
    <p:sldId id="278" r:id="rId4"/>
    <p:sldId id="291" r:id="rId5"/>
    <p:sldId id="292" r:id="rId6"/>
    <p:sldId id="299" r:id="rId7"/>
    <p:sldId id="315" r:id="rId8"/>
    <p:sldId id="316" r:id="rId9"/>
    <p:sldId id="298" r:id="rId10"/>
    <p:sldId id="300" r:id="rId11"/>
    <p:sldId id="301" r:id="rId12"/>
    <p:sldId id="302" r:id="rId13"/>
    <p:sldId id="303" r:id="rId14"/>
    <p:sldId id="297" r:id="rId15"/>
    <p:sldId id="304" r:id="rId16"/>
    <p:sldId id="305" r:id="rId17"/>
    <p:sldId id="307" r:id="rId18"/>
    <p:sldId id="306" r:id="rId19"/>
    <p:sldId id="310" r:id="rId20"/>
    <p:sldId id="317" r:id="rId21"/>
    <p:sldId id="319" r:id="rId22"/>
    <p:sldId id="318" r:id="rId23"/>
    <p:sldId id="309" r:id="rId24"/>
    <p:sldId id="308" r:id="rId25"/>
    <p:sldId id="312" r:id="rId26"/>
    <p:sldId id="311" r:id="rId27"/>
    <p:sldId id="313" r:id="rId28"/>
    <p:sldId id="314" r:id="rId29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75" autoAdjust="0"/>
    <p:restoredTop sz="90929"/>
  </p:normalViewPr>
  <p:slideViewPr>
    <p:cSldViewPr>
      <p:cViewPr>
        <p:scale>
          <a:sx n="53" d="100"/>
          <a:sy n="53" d="100"/>
        </p:scale>
        <p:origin x="2274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-516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4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E60D00DC-5D4B-4602-B1B5-437226065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5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00DC-5D4B-4602-B1B5-43722606570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0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464-6976-4A92-B645-81D49183D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7E0DB-6A49-43F5-9069-17F6FA559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33A87-CF9B-42B6-A81B-B8DDC4762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1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2A67-12F1-48D6-B389-E007531D3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9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5FB9-DC0C-40BB-9E18-DA884E0DA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107E8-3BBD-460A-ABFB-1F4DF721D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7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69E4-87B3-4AB7-A2EE-2A4865E3D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5DE6F-53F2-4059-80D1-FE9634467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BA231-841E-4D04-9F19-DFBF3879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CB9E-5093-4F70-90E6-679DE414B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E6E4-2DFF-4F12-A5F6-822BF1908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D0ACAA2-4A34-4668-893C-488E9E4A40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685800"/>
            <a:ext cx="7772400" cy="2209800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latin typeface="Arial" pitchFamily="34" charset="0"/>
                <a:cs typeface="Arial" pitchFamily="34" charset="0"/>
              </a:rPr>
              <a:t>Data Structures as Data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Organization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305800" cy="25146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0464-6976-4A92-B645-81D49183D15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0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Operations on a container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pPr marL="514350" indent="-457200"/>
            <a:r>
              <a:rPr lang="en-US" dirty="0">
                <a:ea typeface="+mn-ea"/>
                <a:cs typeface="+mn-cs"/>
              </a:rPr>
              <a:t>Create </a:t>
            </a:r>
            <a:r>
              <a:rPr lang="en-US" dirty="0">
                <a:ea typeface="+mn-ea"/>
                <a:cs typeface="+mn-cs"/>
              </a:rPr>
              <a:t>a new container</a:t>
            </a:r>
          </a:p>
          <a:p>
            <a:pPr marL="514350" indent="-457200"/>
            <a:r>
              <a:rPr lang="en-US" dirty="0">
                <a:ea typeface="+mn-ea"/>
                <a:cs typeface="+mn-cs"/>
              </a:rPr>
              <a:t>Copy or destroy an existing container</a:t>
            </a:r>
          </a:p>
          <a:p>
            <a:pPr marL="514350" indent="-457200"/>
            <a:r>
              <a:rPr lang="en-US" dirty="0">
                <a:ea typeface="+mn-ea"/>
                <a:cs typeface="+mn-cs"/>
              </a:rPr>
              <a:t>Empty a container</a:t>
            </a:r>
          </a:p>
          <a:p>
            <a:pPr marL="514350" indent="-457200"/>
            <a:r>
              <a:rPr lang="en-US" dirty="0">
                <a:ea typeface="+mn-ea"/>
                <a:cs typeface="+mn-cs"/>
              </a:rPr>
              <a:t>Query how many objects are in a container</a:t>
            </a:r>
          </a:p>
          <a:p>
            <a:pPr marL="514350" indent="-457200"/>
            <a:r>
              <a:rPr lang="en-US" dirty="0">
                <a:ea typeface="+mn-ea"/>
                <a:cs typeface="+mn-cs"/>
              </a:rPr>
              <a:t>Query what is the maximum number of objects a container can hold</a:t>
            </a:r>
          </a:p>
          <a:p>
            <a:pPr marL="514350" indent="-457200"/>
            <a:r>
              <a:rPr lang="en-US" dirty="0">
                <a:ea typeface="+mn-ea"/>
                <a:cs typeface="+mn-cs"/>
              </a:rPr>
              <a:t>Given two containers:</a:t>
            </a:r>
          </a:p>
          <a:p>
            <a:pPr marL="971550" lvl="1" indent="-457200"/>
            <a:r>
              <a:rPr lang="en-US" sz="3200" dirty="0">
                <a:ea typeface="+mn-ea"/>
                <a:cs typeface="+mn-cs"/>
              </a:rPr>
              <a:t>Find the union (merge), or</a:t>
            </a:r>
          </a:p>
          <a:p>
            <a:pPr marL="971550" lvl="1" indent="-457200"/>
            <a:r>
              <a:rPr lang="en-US" sz="3200" dirty="0">
                <a:ea typeface="+mn-ea"/>
                <a:cs typeface="+mn-cs"/>
              </a:rPr>
              <a:t>Find the intersection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5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Usual operations on a container in STL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11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79537"/>
              </p:ext>
            </p:extLst>
          </p:nvPr>
        </p:nvGraphicFramePr>
        <p:xfrm>
          <a:off x="420076" y="1025144"/>
          <a:ext cx="8114324" cy="2966720"/>
        </p:xfrm>
        <a:graphic>
          <a:graphicData uri="http://schemas.openxmlformats.org/drawingml/2006/table">
            <a:tbl>
              <a:tblPr firstRow="1" bandRow="1"/>
              <a:tblGrid>
                <a:gridCol w="3289788"/>
                <a:gridCol w="482453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Constructor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Container()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Copy Constructor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Container( Container const &amp; )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Destructor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~Container()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Empty it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clear()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How many objects are in it?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size() const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Is it</a:t>
                      </a:r>
                      <a:r>
                        <a:rPr lang="en-CA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empty?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empty() const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How many objects can it</a:t>
                      </a:r>
                      <a:r>
                        <a:rPr lang="en-CA" baseline="0" dirty="0" smtClean="0">
                          <a:latin typeface="Arial" pitchFamily="34" charset="0"/>
                          <a:cs typeface="Arial" pitchFamily="34" charset="0"/>
                        </a:rPr>
                        <a:t> hold?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max_size</a:t>
                      </a:r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n-CA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const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Merge with</a:t>
                      </a:r>
                      <a:r>
                        <a:rPr lang="en-CA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another container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r>
                        <a:rPr lang="en-CA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insert( Container const &amp; )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30316"/>
              </p:ext>
            </p:extLst>
          </p:nvPr>
        </p:nvGraphicFramePr>
        <p:xfrm>
          <a:off x="381000" y="4223512"/>
          <a:ext cx="86183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2963"/>
                <a:gridCol w="424541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Insert an object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r>
                        <a:rPr lang="en-CA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insert( Type</a:t>
                      </a:r>
                      <a:r>
                        <a:rPr lang="en-CA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const &amp; )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Erase an object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erase(</a:t>
                      </a:r>
                      <a:r>
                        <a:rPr lang="en-CA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 const &amp; )</a:t>
                      </a:r>
                      <a:endParaRPr lang="en-CA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r>
                        <a:rPr lang="en-CA" baseline="0" dirty="0" smtClean="0">
                          <a:latin typeface="Arial" pitchFamily="34" charset="0"/>
                          <a:cs typeface="Arial" pitchFamily="34" charset="0"/>
                        </a:rPr>
                        <a:t> or access an object</a:t>
                      </a:r>
                      <a:endParaRPr lang="en-CA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iterator</a:t>
                      </a:r>
                      <a:r>
                        <a:rPr lang="en-CA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find( Type const &amp; 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Count the number of copies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count( Type const &amp; )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Arial" pitchFamily="34" charset="0"/>
                          <a:cs typeface="Arial" pitchFamily="34" charset="0"/>
                        </a:rPr>
                        <a:t>Iterate through the</a:t>
                      </a:r>
                      <a:r>
                        <a:rPr lang="en-CA" baseline="0" dirty="0" smtClean="0">
                          <a:latin typeface="Arial" pitchFamily="34" charset="0"/>
                          <a:cs typeface="Arial" pitchFamily="34" charset="0"/>
                        </a:rPr>
                        <a:t> objects in a container</a:t>
                      </a:r>
                      <a:endParaRPr lang="en-CA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iterator begin() const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Handling duplicate data in a container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pPr marL="514350" indent="-457200"/>
            <a:r>
              <a:rPr lang="en-US" dirty="0"/>
              <a:t>Require that all objects in the container are unique, or</a:t>
            </a:r>
          </a:p>
          <a:p>
            <a:pPr marL="514350" indent="-457200"/>
            <a:r>
              <a:rPr lang="en-US" dirty="0"/>
              <a:t>Allow duplicate </a:t>
            </a:r>
            <a:r>
              <a:rPr lang="en-US" dirty="0" smtClean="0"/>
              <a:t>objects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Generally, unique data – but duplicate </a:t>
            </a:r>
            <a:r>
              <a:rPr lang="en-US" dirty="0"/>
              <a:t>objects is often just additional, and sometimes subtle,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1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Storing Data and Relationship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/>
              <a:t>Need </a:t>
            </a:r>
            <a:r>
              <a:rPr lang="en-US" dirty="0"/>
              <a:t>to store not only objects, but </a:t>
            </a:r>
            <a:r>
              <a:rPr lang="en-US" dirty="0" smtClean="0"/>
              <a:t>relationships between </a:t>
            </a:r>
            <a:r>
              <a:rPr lang="en-US" dirty="0"/>
              <a:t>the </a:t>
            </a:r>
            <a:r>
              <a:rPr lang="en-US" dirty="0"/>
              <a:t>objects</a:t>
            </a:r>
          </a:p>
          <a:p>
            <a:r>
              <a:rPr lang="en-US" dirty="0"/>
              <a:t>Consequently</a:t>
            </a:r>
            <a:r>
              <a:rPr lang="en-US" dirty="0"/>
              <a:t>, we may have additional operations based on the </a:t>
            </a:r>
            <a:r>
              <a:rPr lang="en-US" dirty="0"/>
              <a:t>relationships</a:t>
            </a:r>
          </a:p>
          <a:p>
            <a:r>
              <a:rPr lang="en-US" dirty="0"/>
              <a:t>Consider </a:t>
            </a:r>
            <a:r>
              <a:rPr lang="en-US" dirty="0"/>
              <a:t>a genealogical database</a:t>
            </a:r>
          </a:p>
          <a:p>
            <a:pPr lvl="2"/>
            <a:r>
              <a:rPr lang="en-US" sz="3200" dirty="0">
                <a:ea typeface="+mn-ea"/>
                <a:cs typeface="+mn-cs"/>
              </a:rPr>
              <a:t>We don’t only want to store the people, but we want to also make queries about the relationships between the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 smtClean="0"/>
              <a:t>Ordering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572500" cy="5334000"/>
          </a:xfrm>
        </p:spPr>
        <p:txBody>
          <a:bodyPr/>
          <a:lstStyle/>
          <a:p>
            <a:r>
              <a:rPr lang="en-US" dirty="0" smtClean="0"/>
              <a:t>Linear ordering</a:t>
            </a:r>
          </a:p>
          <a:p>
            <a:pPr lvl="1"/>
            <a:r>
              <a:rPr lang="en-US" dirty="0" smtClean="0"/>
              <a:t>Implicitly defined (sorted list)</a:t>
            </a:r>
          </a:p>
          <a:p>
            <a:pPr lvl="1"/>
            <a:r>
              <a:rPr lang="en-US" dirty="0" smtClean="0"/>
              <a:t>Explicitly defined (creation of linked list, queue, etc.)</a:t>
            </a:r>
          </a:p>
          <a:p>
            <a:r>
              <a:rPr lang="en-US" dirty="0" smtClean="0"/>
              <a:t>Hierarchical ordering</a:t>
            </a:r>
          </a:p>
          <a:p>
            <a:r>
              <a:rPr lang="en-US" dirty="0" smtClean="0"/>
              <a:t>Adjacency relation</a:t>
            </a:r>
          </a:p>
          <a:p>
            <a:r>
              <a:rPr lang="en-US" dirty="0" smtClean="0"/>
              <a:t>Partial ordering</a:t>
            </a:r>
          </a:p>
          <a:p>
            <a:r>
              <a:rPr lang="en-US" dirty="0" smtClean="0"/>
              <a:t>Equivalence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12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/>
              <a:t>Operations on Linear Orderings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 smtClean="0"/>
              <a:t>Queries:</a:t>
            </a:r>
            <a:endParaRPr lang="en-US" dirty="0"/>
          </a:p>
          <a:p>
            <a:pPr lvl="1"/>
            <a:r>
              <a:rPr lang="en-US" dirty="0"/>
              <a:t>What are the first and last objects </a:t>
            </a:r>
            <a:r>
              <a:rPr lang="en-US" dirty="0" smtClean="0"/>
              <a:t>(front and </a:t>
            </a:r>
            <a:r>
              <a:rPr lang="en-US" dirty="0"/>
              <a:t>back)?</a:t>
            </a:r>
          </a:p>
          <a:p>
            <a:pPr lvl="1"/>
            <a:r>
              <a:rPr lang="en-US" dirty="0"/>
              <a:t>What is the kth object?</a:t>
            </a:r>
          </a:p>
          <a:p>
            <a:pPr lvl="1"/>
            <a:r>
              <a:rPr lang="en-US" dirty="0"/>
              <a:t>What are all objects on a given interval [a, b]</a:t>
            </a:r>
          </a:p>
          <a:p>
            <a:pPr lvl="1"/>
            <a:r>
              <a:rPr lang="en-US" dirty="0"/>
              <a:t>Given a reference to one object in the container:</a:t>
            </a:r>
          </a:p>
          <a:p>
            <a:pPr lvl="2"/>
            <a:r>
              <a:rPr lang="en-US" dirty="0"/>
              <a:t>What are the previous and next objects?</a:t>
            </a:r>
          </a:p>
          <a:p>
            <a:r>
              <a:rPr lang="en-US" dirty="0" smtClean="0"/>
              <a:t>Operations </a:t>
            </a:r>
            <a:r>
              <a:rPr lang="en-US" dirty="0"/>
              <a:t>that may be performed as a result:</a:t>
            </a:r>
          </a:p>
          <a:p>
            <a:pPr lvl="1"/>
            <a:r>
              <a:rPr lang="en-US" dirty="0"/>
              <a:t>Insert an object into a sorted list</a:t>
            </a:r>
          </a:p>
          <a:p>
            <a:pPr lvl="1"/>
            <a:r>
              <a:rPr lang="en-US" dirty="0"/>
              <a:t>Insert an object at either </a:t>
            </a:r>
            <a:r>
              <a:rPr lang="en-US" dirty="0" smtClean="0"/>
              <a:t>front / back / kth </a:t>
            </a:r>
            <a:r>
              <a:rPr lang="en-US" dirty="0"/>
              <a:t>position</a:t>
            </a:r>
          </a:p>
          <a:p>
            <a:pPr lvl="1"/>
            <a:r>
              <a:rPr lang="en-US" dirty="0"/>
              <a:t>Sort a collection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8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Hierarchical Orderings (example 1)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23622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/>
              <a:t>Consider directories in a file system:</a:t>
            </a:r>
          </a:p>
          <a:p>
            <a:pPr algn="ctr">
              <a:buFontTx/>
              <a:buNone/>
            </a:pPr>
            <a:r>
              <a:rPr lang="en-US" i="1" dirty="0" smtClean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contains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/>
              <a:t> within one of its subdirectories</a:t>
            </a:r>
            <a:endParaRPr lang="en-US" i="1" dirty="0">
              <a:latin typeface="Times New Roman" pitchFamily="18" charset="0"/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In Unix, there is a single root director </a:t>
            </a:r>
            <a:r>
              <a:rPr lang="en-US" dirty="0" smtClean="0">
                <a:solidFill>
                  <a:prstClr val="black"/>
                </a:solidFill>
              </a:rPr>
              <a:t>/</a:t>
            </a:r>
            <a:endParaRPr lang="en-US" i="1" dirty="0" smtClean="0">
              <a:latin typeface="Times New Roman" pitchFamily="18" charset="0"/>
            </a:endParaRPr>
          </a:p>
          <a:p>
            <a:pPr lvl="1"/>
            <a:r>
              <a:rPr lang="en-US" dirty="0" smtClean="0"/>
              <a:t>Such </a:t>
            </a:r>
            <a:r>
              <a:rPr lang="en-US" dirty="0"/>
              <a:t>structures allow us to organize </a:t>
            </a:r>
            <a:r>
              <a:rPr lang="en-US" dirty="0" smtClean="0"/>
              <a:t>information</a:t>
            </a:r>
            <a:endParaRPr lang="en-US" dirty="0"/>
          </a:p>
        </p:txBody>
      </p:sp>
      <p:pic>
        <p:nvPicPr>
          <p:cNvPr id="7" name="Picture 4" descr="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450766"/>
            <a:ext cx="3193633" cy="285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4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Hierarchical Orderings (example 2)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8" name="Picture 7" descr="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346369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8772" y="1524000"/>
            <a:ext cx="3857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Java Object Hierarchy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6" descr="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863" y="2886075"/>
            <a:ext cx="2141537" cy="30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19927" y="1524000"/>
            <a:ext cx="3757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Hierarchy of Variables in C Program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Operations on Hierarchical Orderings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/>
              <a:t>If the hierarchical order is explicitly defined (the usual case), given two objects in the container, we may ask:</a:t>
            </a:r>
          </a:p>
          <a:p>
            <a:pPr lvl="1"/>
            <a:r>
              <a:rPr lang="en-US" dirty="0"/>
              <a:t>Does one object precede the other?</a:t>
            </a:r>
          </a:p>
          <a:p>
            <a:pPr lvl="1"/>
            <a:r>
              <a:rPr lang="en-US" dirty="0"/>
              <a:t>Are both objects at the same depth?</a:t>
            </a:r>
          </a:p>
          <a:p>
            <a:pPr lvl="1"/>
            <a:r>
              <a:rPr lang="en-US" dirty="0"/>
              <a:t>What is the nearest common predecessor?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9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Operations on Hierarchical Orderings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/>
              <a:t>If the hierarchical order is explicitly defined (the usual case), given two objects in the container, we may ask:</a:t>
            </a:r>
          </a:p>
          <a:p>
            <a:pPr lvl="1"/>
            <a:r>
              <a:rPr lang="en-US" dirty="0"/>
              <a:t>Does one object precede the other?</a:t>
            </a:r>
          </a:p>
          <a:p>
            <a:pPr lvl="1"/>
            <a:r>
              <a:rPr lang="en-US" dirty="0"/>
              <a:t>Are both objects at the same depth?</a:t>
            </a:r>
          </a:p>
          <a:p>
            <a:pPr lvl="1"/>
            <a:r>
              <a:rPr lang="en-US" dirty="0"/>
              <a:t>What is the nearest common predecessor?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5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48700" cy="5486400"/>
          </a:xfrm>
        </p:spPr>
        <p:txBody>
          <a:bodyPr/>
          <a:lstStyle/>
          <a:p>
            <a:r>
              <a:rPr lang="en-US" sz="2800" dirty="0" smtClean="0"/>
              <a:t>Data structures concepts</a:t>
            </a:r>
          </a:p>
          <a:p>
            <a:pPr lvl="1"/>
            <a:r>
              <a:rPr lang="en-US" sz="2400" dirty="0" smtClean="0"/>
              <a:t>ADT</a:t>
            </a:r>
          </a:p>
          <a:p>
            <a:r>
              <a:rPr lang="en-US" sz="2800" dirty="0" smtClean="0"/>
              <a:t>Concept of Container</a:t>
            </a:r>
          </a:p>
          <a:p>
            <a:r>
              <a:rPr lang="en-US" sz="2800" dirty="0" smtClean="0"/>
              <a:t>Ordering of data</a:t>
            </a:r>
          </a:p>
          <a:p>
            <a:r>
              <a:rPr lang="en-US" sz="2800" dirty="0" smtClean="0"/>
              <a:t>Relations among data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03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Adjacency Relation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2514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i="1" dirty="0" smtClean="0">
                <a:latin typeface="Times New Roman" pitchFamily="18" charset="0"/>
              </a:rPr>
              <a:t>x </a:t>
            </a:r>
            <a:r>
              <a:rPr lang="en-CA" sz="2800" dirty="0"/>
              <a:t>↔</a:t>
            </a:r>
            <a:r>
              <a:rPr lang="en-US" sz="2800" dirty="0"/>
              <a:t> </a:t>
            </a:r>
            <a:r>
              <a:rPr lang="en-US" sz="2800" i="1" dirty="0">
                <a:latin typeface="Times New Roman" pitchFamily="18" charset="0"/>
              </a:rPr>
              <a:t>y </a:t>
            </a:r>
            <a:r>
              <a:rPr lang="en-US" sz="2800" dirty="0"/>
              <a:t>if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/>
              <a:t> are friends</a:t>
            </a:r>
          </a:p>
          <a:p>
            <a:pPr>
              <a:buFont typeface="Arial" pitchFamily="34" charset="0"/>
              <a:buNone/>
            </a:pPr>
            <a:r>
              <a:rPr lang="en-US" sz="2800" dirty="0" smtClean="0"/>
              <a:t>Like </a:t>
            </a:r>
            <a:r>
              <a:rPr lang="en-US" sz="2800" dirty="0"/>
              <a:t>a tree, </a:t>
            </a:r>
            <a:r>
              <a:rPr lang="en-US" sz="2800" dirty="0" smtClean="0"/>
              <a:t>such </a:t>
            </a:r>
            <a:r>
              <a:rPr lang="en-US" sz="2800" dirty="0"/>
              <a:t>a relationship </a:t>
            </a:r>
            <a:r>
              <a:rPr lang="en-US" sz="2800" dirty="0" smtClean="0"/>
              <a:t>is displayed by </a:t>
            </a:r>
            <a:r>
              <a:rPr lang="en-US" sz="2800" dirty="0"/>
              <a:t>a line connecting two individuals if they are friends (a </a:t>
            </a:r>
            <a:r>
              <a:rPr lang="en-US" sz="2800" i="1" dirty="0" smtClean="0"/>
              <a:t>graph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None/>
            </a:pPr>
            <a:r>
              <a:rPr lang="en-US" sz="2800" i="1" dirty="0" smtClean="0"/>
              <a:t>E</a:t>
            </a:r>
            <a:r>
              <a:rPr lang="en-US" sz="2800" dirty="0" smtClean="0"/>
              <a:t>.</a:t>
            </a:r>
            <a:r>
              <a:rPr lang="en-US" sz="2800" i="1" dirty="0" smtClean="0"/>
              <a:t>g</a:t>
            </a:r>
            <a:r>
              <a:rPr lang="en-US" sz="2800" dirty="0"/>
              <a:t>., Jane and Ryan are friends, Elizabeth and Jane are friends</a:t>
            </a:r>
            <a:r>
              <a:rPr lang="en-US" sz="2800" dirty="0" smtClean="0"/>
              <a:t>, but </a:t>
            </a:r>
            <a:r>
              <a:rPr lang="en-US" sz="2800" dirty="0"/>
              <a:t>Elizabeth thinks Ryan is a little odd...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Picture 4" descr="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799" y="4084383"/>
            <a:ext cx="3584561" cy="193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5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Adjacency Relation (example 2)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Two </a:t>
            </a:r>
            <a:r>
              <a:rPr lang="en-US" sz="2800" dirty="0"/>
              <a:t>individuals who are related are also said to </a:t>
            </a:r>
            <a:r>
              <a:rPr lang="en-US" sz="2800" dirty="0" smtClean="0"/>
              <a:t>be </a:t>
            </a:r>
            <a:r>
              <a:rPr lang="en-US" sz="2800" i="1" dirty="0" smtClean="0"/>
              <a:t>adjacent </a:t>
            </a:r>
            <a:r>
              <a:rPr lang="en-US" sz="2800" dirty="0" smtClean="0"/>
              <a:t>to </a:t>
            </a:r>
            <a:r>
              <a:rPr lang="en-US" sz="2800" dirty="0"/>
              <a:t>each </a:t>
            </a:r>
            <a:r>
              <a:rPr lang="en-US" sz="2800" dirty="0" smtClean="0"/>
              <a:t>other</a:t>
            </a:r>
          </a:p>
          <a:p>
            <a:pPr marL="0" indent="0">
              <a:buNone/>
            </a:pPr>
            <a:r>
              <a:rPr lang="en-US" sz="2800" dirty="0" err="1"/>
              <a:t>e</a:t>
            </a:r>
            <a:r>
              <a:rPr lang="en-US" sz="2800" dirty="0" err="1" smtClean="0"/>
              <a:t>g</a:t>
            </a:r>
            <a:r>
              <a:rPr lang="en-US" sz="2800" dirty="0" smtClean="0"/>
              <a:t>, hockey team and some of their friends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Picture 4" descr="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038" y="2974975"/>
            <a:ext cx="4856162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0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Operations on Adjacency Relation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 smtClean="0"/>
              <a:t>Who are adjacent to a node ?</a:t>
            </a:r>
          </a:p>
          <a:p>
            <a:r>
              <a:rPr lang="en-US" dirty="0" smtClean="0"/>
              <a:t>Who are all connected to a node ?</a:t>
            </a:r>
          </a:p>
          <a:p>
            <a:r>
              <a:rPr lang="en-US" dirty="0" smtClean="0"/>
              <a:t>What are two end nodes of an adjacency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8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772400" cy="2286000"/>
          </a:xfrm>
        </p:spPr>
        <p:txBody>
          <a:bodyPr/>
          <a:lstStyle/>
          <a:p>
            <a:r>
              <a:rPr lang="en-US" dirty="0" smtClean="0"/>
              <a:t>Not in Syllabus</a:t>
            </a:r>
            <a:br>
              <a:rPr lang="en-US" dirty="0" smtClean="0"/>
            </a:br>
            <a:r>
              <a:rPr lang="en-US" dirty="0" smtClean="0"/>
              <a:t>(Partial Ordering,</a:t>
            </a:r>
            <a:br>
              <a:rPr lang="en-US" dirty="0" smtClean="0"/>
            </a:br>
            <a:r>
              <a:rPr lang="en-US" dirty="0" smtClean="0"/>
              <a:t>Equivalence Relation)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0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819400"/>
            <a:ext cx="6629400" cy="394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Partial Ordering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1557196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400" i="1" dirty="0" smtClean="0">
                <a:latin typeface="Times New Roman" pitchFamily="18" charset="0"/>
              </a:rPr>
              <a:t>x </a:t>
            </a:r>
            <a:r>
              <a:rPr lang="en-CA" sz="2400" dirty="0"/>
              <a:t>≺</a:t>
            </a:r>
            <a:r>
              <a:rPr lang="en-US" sz="2400" dirty="0"/>
              <a:t> </a:t>
            </a:r>
            <a:r>
              <a:rPr lang="en-US" sz="2400" i="1" dirty="0">
                <a:latin typeface="Times New Roman" pitchFamily="18" charset="0"/>
              </a:rPr>
              <a:t>y </a:t>
            </a:r>
            <a:r>
              <a:rPr lang="en-US" sz="2400" dirty="0"/>
              <a:t>if 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dirty="0"/>
              <a:t> is a prerequisite of </a:t>
            </a:r>
            <a:r>
              <a:rPr lang="en-US" sz="2400" i="1" dirty="0">
                <a:latin typeface="Times New Roman" pitchFamily="18" charset="0"/>
              </a:rPr>
              <a:t>y</a:t>
            </a:r>
          </a:p>
          <a:p>
            <a:r>
              <a:rPr lang="en-US" sz="2400" dirty="0" smtClean="0"/>
              <a:t>Not a </a:t>
            </a:r>
            <a:r>
              <a:rPr lang="en-US" sz="2400" dirty="0"/>
              <a:t>hierarchy, as </a:t>
            </a:r>
            <a:r>
              <a:rPr lang="en-US" sz="2400" dirty="0" smtClean="0"/>
              <a:t>there are </a:t>
            </a:r>
            <a:r>
              <a:rPr lang="en-US" sz="2400" dirty="0"/>
              <a:t>multiple </a:t>
            </a:r>
            <a:r>
              <a:rPr lang="en-US" sz="2400" dirty="0" smtClean="0"/>
              <a:t>starting points and </a:t>
            </a:r>
            <a:r>
              <a:rPr lang="en-US" sz="2400" dirty="0"/>
              <a:t>one class may </a:t>
            </a:r>
            <a:r>
              <a:rPr lang="en-US" sz="2400" dirty="0" smtClean="0"/>
              <a:t>have multiple prerequisites</a:t>
            </a:r>
          </a:p>
          <a:p>
            <a:r>
              <a:rPr lang="en-US" sz="2400" dirty="0"/>
              <a:t>Arrows </a:t>
            </a:r>
            <a:r>
              <a:rPr lang="en-US" sz="2400" dirty="0" smtClean="0"/>
              <a:t>indicate </a:t>
            </a:r>
            <a:r>
              <a:rPr lang="en-US" sz="2400" dirty="0"/>
              <a:t>the </a:t>
            </a:r>
            <a:r>
              <a:rPr lang="en-US" sz="2400" dirty="0" smtClean="0"/>
              <a:t>direction, &amp; no loops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Partial Ordering (example 2)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487416" cy="3429000"/>
          </a:xfrm>
        </p:spPr>
        <p:txBody>
          <a:bodyPr/>
          <a:lstStyle/>
          <a:p>
            <a:r>
              <a:rPr lang="en-US" sz="2400" dirty="0"/>
              <a:t>C++ classes (multiple </a:t>
            </a:r>
            <a:r>
              <a:rPr lang="en-US" sz="2400" dirty="0" smtClean="0"/>
              <a:t>inheritance – a </a:t>
            </a:r>
            <a:r>
              <a:rPr lang="en-US" sz="2400" dirty="0"/>
              <a:t>class can </a:t>
            </a:r>
            <a:r>
              <a:rPr lang="en-US" sz="2400" dirty="0" smtClean="0"/>
              <a:t>inherit from </a:t>
            </a:r>
            <a:r>
              <a:rPr lang="en-US" sz="2400" dirty="0"/>
              <a:t>more than one class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A number of tasks which must be </a:t>
            </a:r>
            <a:r>
              <a:rPr lang="en-US" sz="2400" dirty="0" smtClean="0"/>
              <a:t>completed where </a:t>
            </a:r>
            <a:r>
              <a:rPr lang="en-US" sz="2400" dirty="0"/>
              <a:t>particular tasks must be </a:t>
            </a:r>
            <a:r>
              <a:rPr lang="en-US" sz="2400" dirty="0" smtClean="0"/>
              <a:t>completed before </a:t>
            </a:r>
            <a:r>
              <a:rPr lang="en-US" sz="2400" dirty="0"/>
              <a:t>other tasks may be performed</a:t>
            </a:r>
          </a:p>
          <a:p>
            <a:pPr lvl="1"/>
            <a:r>
              <a:rPr lang="en-US" sz="2400" dirty="0"/>
              <a:t>Compilation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6" name="Picture 1" descr="C:\Users\dwharder\Desktop\x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722" y="1226840"/>
            <a:ext cx="4309770" cy="48691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4744292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All partial orderings are anti-reflexive, anti-symmetric and transitive</a:t>
            </a: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Operations on Partial Ordering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Partial orders are similar to hierarchical orders; consequently, some operations are similar:</a:t>
            </a:r>
          </a:p>
          <a:p>
            <a:r>
              <a:rPr lang="en-US" dirty="0"/>
              <a:t>Given two objects, does one precede the other?</a:t>
            </a:r>
          </a:p>
          <a:p>
            <a:r>
              <a:rPr lang="en-US" dirty="0"/>
              <a:t>Which objects have no predecessors?</a:t>
            </a:r>
          </a:p>
          <a:p>
            <a:pPr lvl="1"/>
            <a:r>
              <a:rPr lang="en-US" dirty="0"/>
              <a:t>Not unique (unlike a hierarchy)</a:t>
            </a:r>
          </a:p>
          <a:p>
            <a:r>
              <a:rPr lang="en-US" dirty="0"/>
              <a:t>Which objects immediate precede an object?</a:t>
            </a:r>
          </a:p>
          <a:p>
            <a:pPr lvl="1"/>
            <a:r>
              <a:rPr lang="en-US" dirty="0"/>
              <a:t>A hierarchical order has only one immediate predecessor</a:t>
            </a:r>
          </a:p>
          <a:p>
            <a:r>
              <a:rPr lang="en-US" dirty="0"/>
              <a:t>Which objects immediately succeed an object?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8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Equivalence Relation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/>
              <a:t>Consider the relationship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~ y if x and y are of the same gender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relationship is </a:t>
            </a:r>
            <a:r>
              <a:rPr lang="en-US" dirty="0" smtClean="0"/>
              <a:t>reflexive, symmetric </a:t>
            </a:r>
            <a:r>
              <a:rPr lang="en-US" dirty="0"/>
              <a:t>and </a:t>
            </a:r>
            <a:r>
              <a:rPr lang="en-US" dirty="0" smtClean="0"/>
              <a:t>transitive: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Operations on Equivalence Relation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two objects related?</a:t>
            </a:r>
          </a:p>
          <a:p>
            <a:r>
              <a:rPr lang="en-US" dirty="0"/>
              <a:t>Iterate through all objects related to one particular object</a:t>
            </a:r>
          </a:p>
          <a:p>
            <a:r>
              <a:rPr lang="en-US" dirty="0"/>
              <a:t>Count the number of objects related to one particular object</a:t>
            </a:r>
          </a:p>
          <a:p>
            <a:r>
              <a:rPr lang="en-US" dirty="0"/>
              <a:t>Given two objects x and y which are not currently related, make them related (union)</a:t>
            </a:r>
          </a:p>
          <a:p>
            <a:pPr lvl="1"/>
            <a:r>
              <a:rPr lang="en-US" dirty="0"/>
              <a:t>Not so easy:  everything related to x must now be related to everything related to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8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Conceptual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334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cs typeface="Arial" charset="0"/>
              </a:rPr>
              <a:t>Data structures</a:t>
            </a:r>
            <a:r>
              <a:rPr lang="en-US" dirty="0">
                <a:latin typeface="Arial" charset="0"/>
                <a:cs typeface="Arial" charset="0"/>
              </a:rPr>
              <a:t> for efficiently storing, accessing, and modifying data</a:t>
            </a:r>
          </a:p>
          <a:p>
            <a:pPr eaLnBrk="1" hangingPunct="1"/>
            <a:r>
              <a:rPr lang="en-US" i="1" dirty="0">
                <a:latin typeface="Arial" charset="0"/>
                <a:cs typeface="Arial" charset="0"/>
              </a:rPr>
              <a:t>Algorithms</a:t>
            </a:r>
            <a:r>
              <a:rPr lang="en-US" dirty="0">
                <a:latin typeface="Arial" charset="0"/>
                <a:cs typeface="Arial" charset="0"/>
              </a:rPr>
              <a:t> for solving problems efficiently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All data structures have trade-offs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There is no </a:t>
            </a:r>
            <a:r>
              <a:rPr lang="en-US" i="1" dirty="0">
                <a:latin typeface="Arial" charset="0"/>
                <a:cs typeface="Arial" charset="0"/>
              </a:rPr>
              <a:t>ultimate</a:t>
            </a:r>
            <a:r>
              <a:rPr lang="en-US" dirty="0">
                <a:latin typeface="Arial" charset="0"/>
                <a:cs typeface="Arial" charset="0"/>
              </a:rPr>
              <a:t> data structure...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choice depends on our requirements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80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Example Trade-offs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latin typeface="Arial" charset="0"/>
                <a:cs typeface="Arial" charset="0"/>
              </a:rPr>
              <a:t>Consider accessing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30000" dirty="0">
                <a:latin typeface="Arial" charset="0"/>
                <a:cs typeface="Arial" charset="0"/>
              </a:rPr>
              <a:t>th</a:t>
            </a:r>
            <a:r>
              <a:rPr lang="en-US" sz="2400" dirty="0">
                <a:latin typeface="Arial" charset="0"/>
                <a:cs typeface="Arial" charset="0"/>
              </a:rPr>
              <a:t> entry in an array or linked list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In an array, we can access it using an index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array[k]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We must step through the first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1 </a:t>
            </a:r>
            <a:r>
              <a:rPr lang="en-US" sz="2400" dirty="0">
                <a:latin typeface="Arial" charset="0"/>
                <a:cs typeface="Arial" charset="0"/>
              </a:rPr>
              <a:t>nodes in a linked </a:t>
            </a:r>
            <a:r>
              <a:rPr lang="en-US" sz="2400" dirty="0" smtClean="0">
                <a:latin typeface="Arial" charset="0"/>
                <a:cs typeface="Arial" charset="0"/>
              </a:rPr>
              <a:t>list</a:t>
            </a:r>
            <a:endParaRPr lang="en-US" sz="2400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Arial" charset="0"/>
                <a:cs typeface="Arial" charset="0"/>
              </a:rPr>
              <a:t>Consider searching for an entry in a sorted array or linked list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In a sorted array, we use a fast binary search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Very fast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We must step through all entries less than the entry we’re looking for</a:t>
            </a:r>
          </a:p>
          <a:p>
            <a:pPr lvl="2" eaLnBrk="1" hangingPunct="1"/>
            <a:r>
              <a:rPr lang="en-US" dirty="0" smtClean="0">
                <a:latin typeface="Arial" charset="0"/>
                <a:cs typeface="Arial" charset="0"/>
              </a:rPr>
              <a:t>Slow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9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Example </a:t>
            </a:r>
            <a:r>
              <a:rPr lang="en-CA" dirty="0" smtClean="0">
                <a:latin typeface="Arial" charset="0"/>
                <a:cs typeface="Arial" charset="0"/>
              </a:rPr>
              <a:t>Trade-offs (contd.)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98220"/>
            <a:ext cx="8229600" cy="517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spcBef>
                <a:spcPct val="20000"/>
              </a:spcBef>
              <a:buClr>
                <a:schemeClr val="tx2"/>
              </a:buClr>
              <a:buNone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lvl="2" indent="-228600" eaLnBrk="1" hangingPunct="1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However, consider inserting a new entry to the start of an array or a linked list</a:t>
            </a:r>
          </a:p>
          <a:p>
            <a:pPr lvl="1"/>
            <a:r>
              <a:rPr lang="en-US" dirty="0"/>
              <a:t>An array requires that you copy all the elements in the array over</a:t>
            </a:r>
          </a:p>
          <a:p>
            <a:pPr lvl="2"/>
            <a:r>
              <a:rPr lang="en-US" dirty="0"/>
              <a:t>Slow for large arrays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linked list allows you to make the insertion very quickly</a:t>
            </a:r>
          </a:p>
          <a:p>
            <a:pPr lvl="2"/>
            <a:r>
              <a:rPr lang="en-US" dirty="0"/>
              <a:t>Very fast regardless of size</a:t>
            </a:r>
          </a:p>
          <a:p>
            <a:endParaRPr lang="en-CA" dirty="0"/>
          </a:p>
        </p:txBody>
      </p:sp>
      <p:pic>
        <p:nvPicPr>
          <p:cNvPr id="8" name="Picture 5" descr="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60928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81295"/>
            <a:ext cx="60928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1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Fundamental Components of Data Structures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48700" cy="5486400"/>
          </a:xfrm>
        </p:spPr>
        <p:txBody>
          <a:bodyPr/>
          <a:lstStyle/>
          <a:p>
            <a:r>
              <a:rPr lang="en-US" sz="2800" dirty="0" smtClean="0"/>
              <a:t>Storage of objects / data</a:t>
            </a:r>
          </a:p>
          <a:p>
            <a:r>
              <a:rPr lang="en-US" sz="2800" dirty="0" smtClean="0"/>
              <a:t>Ordering of data</a:t>
            </a:r>
          </a:p>
          <a:p>
            <a:r>
              <a:rPr lang="en-US" sz="2800" dirty="0" smtClean="0"/>
              <a:t>Creation / initialization</a:t>
            </a:r>
            <a:endParaRPr lang="en-US" sz="2800" dirty="0" smtClean="0"/>
          </a:p>
          <a:p>
            <a:r>
              <a:rPr lang="en-US" sz="2800" dirty="0" smtClean="0"/>
              <a:t>Accessing of stored data</a:t>
            </a:r>
          </a:p>
          <a:p>
            <a:r>
              <a:rPr lang="en-US" sz="2800" dirty="0" smtClean="0"/>
              <a:t>Adding / Updating of data</a:t>
            </a:r>
          </a:p>
          <a:p>
            <a:r>
              <a:rPr lang="en-US" sz="2800" dirty="0" smtClean="0"/>
              <a:t>Removing / deleting of data</a:t>
            </a:r>
          </a:p>
          <a:p>
            <a:r>
              <a:rPr lang="en-US" sz="2800" dirty="0" smtClean="0"/>
              <a:t>Union / Merge of data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Finally, how efficiently each item / all items are done.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Efficiently =&gt; time, space, simplicity, robustness, scalability, performance</a:t>
            </a:r>
          </a:p>
          <a:p>
            <a:pPr marL="0" indent="0">
              <a:buNone/>
            </a:pPr>
            <a:r>
              <a:rPr lang="en-US" sz="2800" b="1" dirty="0" smtClean="0"/>
              <a:t>Abstract Data Type: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Not concern about implementation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Abstract Data Type (ADT)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48700" cy="5486400"/>
          </a:xfrm>
        </p:spPr>
        <p:txBody>
          <a:bodyPr/>
          <a:lstStyle/>
          <a:p>
            <a:r>
              <a:rPr lang="en-US" sz="2800" dirty="0"/>
              <a:t>In engineering, we tend to see certain patterns that occur over and over in applications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these circumstances, we first name these patterns and then proceed to define certain standard solutions or implementations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toring </a:t>
            </a:r>
            <a:r>
              <a:rPr lang="en-US" sz="2800" dirty="0"/>
              <a:t>objects and relationships in containers, there are reoccurring containers of objects and associated relationships where the actual queries and operations are restricted</a:t>
            </a:r>
          </a:p>
          <a:p>
            <a:pPr lvl="1"/>
            <a:r>
              <a:rPr lang="en-US" dirty="0"/>
              <a:t>We model such containers by </a:t>
            </a:r>
            <a:r>
              <a:rPr lang="en-US" i="1" dirty="0"/>
              <a:t>Abstract Data Types</a:t>
            </a:r>
            <a:r>
              <a:rPr lang="en-US" dirty="0"/>
              <a:t> or ADTs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01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Abstract Data Type (ADT) - Designing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48700" cy="5486400"/>
          </a:xfrm>
        </p:spPr>
        <p:txBody>
          <a:bodyPr/>
          <a:lstStyle/>
          <a:p>
            <a:r>
              <a:rPr lang="en-US" sz="2800" dirty="0" smtClean="0"/>
              <a:t>What </a:t>
            </a:r>
            <a:r>
              <a:rPr lang="en-US" sz="2800" dirty="0"/>
              <a:t>are the relationships on the objects?</a:t>
            </a:r>
          </a:p>
          <a:p>
            <a:r>
              <a:rPr lang="en-US" sz="2800" dirty="0"/>
              <a:t>What queries will be made about the objects in the container?</a:t>
            </a:r>
          </a:p>
          <a:p>
            <a:r>
              <a:rPr lang="en-US" sz="2800" dirty="0"/>
              <a:t>What operations will be performed on the objects in the container?</a:t>
            </a:r>
          </a:p>
          <a:p>
            <a:r>
              <a:rPr lang="en-US" sz="2800" dirty="0"/>
              <a:t>What operations may be performed on the container as a whole?</a:t>
            </a:r>
          </a:p>
          <a:p>
            <a:r>
              <a:rPr lang="en-US" sz="2800" dirty="0"/>
              <a:t>What queries will be made about the relationships between the objects in the container?</a:t>
            </a:r>
          </a:p>
          <a:p>
            <a:r>
              <a:rPr lang="en-US" sz="2800" dirty="0"/>
              <a:t>What operations may be made on the relationships themselves between the objects in the container?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93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48700" cy="838200"/>
          </a:xfrm>
        </p:spPr>
        <p:txBody>
          <a:bodyPr/>
          <a:lstStyle/>
          <a:p>
            <a:r>
              <a:rPr lang="en-US" sz="3600" dirty="0" smtClean="0"/>
              <a:t>Storage of data in Data Structures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487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ata </a:t>
            </a:r>
            <a:r>
              <a:rPr lang="en-US" sz="2800" dirty="0"/>
              <a:t>must be stored in and accessed from </a:t>
            </a:r>
            <a:endParaRPr lang="en-US" sz="2800" dirty="0" smtClean="0"/>
          </a:p>
          <a:p>
            <a:r>
              <a:rPr lang="en-US" sz="2800" dirty="0"/>
              <a:t>M</a:t>
            </a:r>
            <a:r>
              <a:rPr lang="en-US" sz="2800" dirty="0" smtClean="0"/>
              <a:t>ain memory (RAM)</a:t>
            </a:r>
            <a:endParaRPr lang="en-US" sz="2800" dirty="0"/>
          </a:p>
          <a:p>
            <a:r>
              <a:rPr lang="en-US" sz="2800" dirty="0" smtClean="0"/>
              <a:t>Secondary memory (Hard Drive)</a:t>
            </a:r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b="1" dirty="0"/>
              <a:t>container</a:t>
            </a:r>
            <a:r>
              <a:rPr lang="en-US" sz="2800" dirty="0"/>
              <a:t> describes structures that store and give access to objects</a:t>
            </a:r>
          </a:p>
          <a:p>
            <a:pPr marL="0" indent="0">
              <a:buNone/>
            </a:pPr>
            <a:r>
              <a:rPr lang="en-US" sz="2800" dirty="0" smtClean="0"/>
              <a:t>If stored in Secondary Memory =&gt;</a:t>
            </a:r>
          </a:p>
          <a:p>
            <a:r>
              <a:rPr lang="en-US" sz="2800" dirty="0" smtClean="0"/>
              <a:t>Bring some / all data into RAM</a:t>
            </a:r>
          </a:p>
          <a:p>
            <a:r>
              <a:rPr lang="en-US" sz="2800" dirty="0" smtClean="0"/>
              <a:t>Process / resolve query or question</a:t>
            </a:r>
          </a:p>
          <a:p>
            <a:r>
              <a:rPr lang="en-US" sz="2800" dirty="0" smtClean="0"/>
              <a:t>Update data if needed</a:t>
            </a:r>
          </a:p>
          <a:p>
            <a:r>
              <a:rPr lang="en-US" sz="2800" dirty="0" smtClean="0"/>
              <a:t>And so on…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6618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8598</TotalTime>
  <Words>1375</Words>
  <Application>Microsoft Office PowerPoint</Application>
  <PresentationFormat>On-screen Show (4:3)</PresentationFormat>
  <Paragraphs>219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Consolas</vt:lpstr>
      <vt:lpstr>Times New Roman</vt:lpstr>
      <vt:lpstr>Wingdings</vt:lpstr>
      <vt:lpstr>Blank Presentation</vt:lpstr>
      <vt:lpstr>Data Organization and Retrieval (Data Structures as Data Organization)</vt:lpstr>
      <vt:lpstr>Outline</vt:lpstr>
      <vt:lpstr>Conceptual framework</vt:lpstr>
      <vt:lpstr>Example Trade-offs</vt:lpstr>
      <vt:lpstr>Example Trade-offs (contd.)</vt:lpstr>
      <vt:lpstr>Fundamental Components of Data Structures</vt:lpstr>
      <vt:lpstr>Abstract Data Type (ADT)</vt:lpstr>
      <vt:lpstr>Abstract Data Type (ADT) - Designing</vt:lpstr>
      <vt:lpstr>Storage of data in Data Structures</vt:lpstr>
      <vt:lpstr>Operations on a container</vt:lpstr>
      <vt:lpstr>Usual operations on a container in STL</vt:lpstr>
      <vt:lpstr>Handling duplicate data in a container</vt:lpstr>
      <vt:lpstr>Storing Data and Relationship</vt:lpstr>
      <vt:lpstr>Ordering of Data</vt:lpstr>
      <vt:lpstr>Operations on Linear Orderings</vt:lpstr>
      <vt:lpstr>Hierarchical Orderings (example 1)</vt:lpstr>
      <vt:lpstr>Hierarchical Orderings (example 2)</vt:lpstr>
      <vt:lpstr>Operations on Hierarchical Orderings</vt:lpstr>
      <vt:lpstr>Operations on Hierarchical Orderings</vt:lpstr>
      <vt:lpstr>Adjacency Relation</vt:lpstr>
      <vt:lpstr>Adjacency Relation (example 2)</vt:lpstr>
      <vt:lpstr>Operations on Adjacency Relation</vt:lpstr>
      <vt:lpstr>Not in Syllabus (Partial Ordering, Equivalence Relation)</vt:lpstr>
      <vt:lpstr>Partial Ordering</vt:lpstr>
      <vt:lpstr>Partial Ordering (example 2)</vt:lpstr>
      <vt:lpstr>Operations on Partial Ordering</vt:lpstr>
      <vt:lpstr>Equivalence Relation</vt:lpstr>
      <vt:lpstr>Operations on Equivalence Relation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371</cp:revision>
  <cp:lastPrinted>2000-03-30T20:56:41Z</cp:lastPrinted>
  <dcterms:created xsi:type="dcterms:W3CDTF">1995-06-17T23:31:02Z</dcterms:created>
  <dcterms:modified xsi:type="dcterms:W3CDTF">2021-09-25T06:44:54Z</dcterms:modified>
</cp:coreProperties>
</file>