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7" r:id="rId2"/>
    <p:sldId id="320" r:id="rId3"/>
    <p:sldId id="314" r:id="rId4"/>
    <p:sldId id="329" r:id="rId5"/>
    <p:sldId id="328" r:id="rId6"/>
    <p:sldId id="330" r:id="rId7"/>
    <p:sldId id="331" r:id="rId8"/>
    <p:sldId id="340" r:id="rId9"/>
    <p:sldId id="339" r:id="rId10"/>
    <p:sldId id="321" r:id="rId11"/>
    <p:sldId id="341" r:id="rId12"/>
    <p:sldId id="325" r:id="rId13"/>
    <p:sldId id="326" r:id="rId14"/>
    <p:sldId id="327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22" r:id="rId23"/>
    <p:sldId id="323" r:id="rId24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288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00"/>
    <a:srgbClr val="336600"/>
    <a:srgbClr val="FFFFFF"/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5" autoAdjust="0"/>
    <p:restoredTop sz="90929"/>
  </p:normalViewPr>
  <p:slideViewPr>
    <p:cSldViewPr>
      <p:cViewPr varScale="1">
        <p:scale>
          <a:sx n="55" d="100"/>
          <a:sy n="55" d="100"/>
        </p:scale>
        <p:origin x="78" y="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notesViewPr>
    <p:cSldViewPr>
      <p:cViewPr varScale="1">
        <p:scale>
          <a:sx n="35" d="100"/>
          <a:sy n="35" d="100"/>
        </p:scale>
        <p:origin x="-1025" y="-86"/>
      </p:cViewPr>
      <p:guideLst>
        <p:guide orient="horz" pos="2159"/>
        <p:guide pos="288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247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21213" cy="3465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380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380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</a:defRPr>
            </a:lvl1pPr>
          </a:lstStyle>
          <a:p>
            <a:fld id="{E60D00DC-5D4B-4602-B1B5-4372260657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592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70464-6976-4A92-B645-81D49183D1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91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7E0DB-6A49-43F5-9069-17F6FA5597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95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33A87-CF9B-42B6-A81B-B8DDC47621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51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D2A67-12F1-48D6-B389-E007531D38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96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705FB9-DC0C-40BB-9E18-DA884E0DA9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73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F107E8-3BBD-460A-ABFB-1F4DF721DE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77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D69E4-87B3-4AB7-A2EE-2A4865E3D4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2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5DE6F-53F2-4059-80D1-FE9634467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99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BA231-841E-4D04-9F19-DFBF38791B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35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DCB9E-5093-4F70-90E6-679DE414B1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92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EE6E4-2DFF-4F12-A5F6-822BF1908D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1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BD0ACAA2-4A34-4668-893C-488E9E4A403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685800"/>
            <a:ext cx="7772400" cy="2209800"/>
          </a:xfrm>
        </p:spPr>
        <p:txBody>
          <a:bodyPr/>
          <a:lstStyle/>
          <a:p>
            <a:r>
              <a:rPr lang="en-US" dirty="0" smtClean="0"/>
              <a:t>Data Organization and Retrieval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Basic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Linear Data Structures)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[ 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Review ]</a:t>
            </a: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8305800" cy="2514600"/>
          </a:xfrm>
        </p:spPr>
        <p:txBody>
          <a:bodyPr/>
          <a:lstStyle/>
          <a:p>
            <a:r>
              <a:rPr lang="en-US" dirty="0" err="1" smtClean="0"/>
              <a:t>Subhasis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Computer Science &amp; Engineering, IIT Jammu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0464-6976-4A92-B645-81D49183D15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80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Stack Implementation by Linked-List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1371600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Operations at the front of a singly linked list are all </a:t>
            </a:r>
            <a:r>
              <a:rPr lang="en-CA" sz="2400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The </a:t>
            </a:r>
            <a:r>
              <a:rPr lang="en-US" sz="2400" dirty="0">
                <a:latin typeface="Arial" charset="0"/>
                <a:cs typeface="Arial" charset="0"/>
              </a:rPr>
              <a:t>desired </a:t>
            </a:r>
            <a:r>
              <a:rPr lang="en-US" sz="2400" dirty="0" err="1">
                <a:latin typeface="Arial" charset="0"/>
                <a:cs typeface="Arial" charset="0"/>
              </a:rPr>
              <a:t>behaviour</a:t>
            </a:r>
            <a:r>
              <a:rPr lang="en-US" sz="2400" dirty="0">
                <a:latin typeface="Arial" charset="0"/>
                <a:cs typeface="Arial" charset="0"/>
              </a:rPr>
              <a:t> of </a:t>
            </a:r>
            <a:r>
              <a:rPr lang="en-US" sz="2400" dirty="0" smtClean="0">
                <a:latin typeface="Arial" charset="0"/>
                <a:cs typeface="Arial" charset="0"/>
              </a:rPr>
              <a:t>Stack by </a:t>
            </a:r>
            <a:r>
              <a:rPr lang="en-US" sz="2400" dirty="0">
                <a:latin typeface="Arial" charset="0"/>
                <a:cs typeface="Arial" charset="0"/>
              </a:rPr>
              <a:t>performing all operations at the </a:t>
            </a:r>
            <a:r>
              <a:rPr lang="en-US" sz="2400" dirty="0" smtClean="0">
                <a:latin typeface="Arial" charset="0"/>
                <a:cs typeface="Arial" charset="0"/>
              </a:rPr>
              <a:t>front / top</a:t>
            </a:r>
            <a:endParaRPr lang="en-CA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5" name="Picture 5" descr="C:\Users\dwharder\Desktop\l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1038" y="2627312"/>
            <a:ext cx="5357812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07149"/>
              </p:ext>
            </p:extLst>
          </p:nvPr>
        </p:nvGraphicFramePr>
        <p:xfrm>
          <a:off x="2743200" y="3651066"/>
          <a:ext cx="3962400" cy="1911533"/>
        </p:xfrm>
        <a:graphic>
          <a:graphicData uri="http://schemas.openxmlformats.org/drawingml/2006/table">
            <a:tbl>
              <a:tblPr/>
              <a:tblGrid>
                <a:gridCol w="1017778"/>
                <a:gridCol w="1526667"/>
                <a:gridCol w="1417955"/>
              </a:tblGrid>
              <a:tr h="478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Front/</a:t>
                      </a:r>
                      <a:r>
                        <a:rPr kumimoji="0" lang="en-C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CA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</a:t>
                      </a:r>
                      <a:r>
                        <a:rPr kumimoji="0" lang="en-C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Back/</a:t>
                      </a:r>
                      <a:r>
                        <a:rPr kumimoji="0" lang="en-CA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3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</a:t>
                      </a:r>
                      <a:endParaRPr kumimoji="0" lang="en-CA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Erase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8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Stack Implementation by Array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798511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For one-ended arrays, all operations at the back are </a:t>
            </a:r>
            <a:r>
              <a:rPr lang="en-CA" sz="2400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7" name="Picture 9" descr="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1438" y="2205038"/>
            <a:ext cx="4090987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63925"/>
              </p:ext>
            </p:extLst>
          </p:nvPr>
        </p:nvGraphicFramePr>
        <p:xfrm>
          <a:off x="2586038" y="3384550"/>
          <a:ext cx="4576763" cy="2054223"/>
        </p:xfrm>
        <a:graphic>
          <a:graphicData uri="http://schemas.openxmlformats.org/drawingml/2006/table">
            <a:tbl>
              <a:tblPr/>
              <a:tblGrid>
                <a:gridCol w="1525001"/>
                <a:gridCol w="1526761"/>
                <a:gridCol w="1525001"/>
              </a:tblGrid>
              <a:tr h="51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Front/</a:t>
                      </a:r>
                      <a:r>
                        <a:rPr kumimoji="0" lang="en-C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CA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</a:t>
                      </a:r>
                      <a:r>
                        <a:rPr kumimoji="0" lang="en-C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Back/</a:t>
                      </a:r>
                      <a:r>
                        <a:rPr kumimoji="0" lang="en-CA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</a:t>
                      </a:r>
                      <a:endParaRPr kumimoji="0" lang="en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9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</a:t>
                      </a:r>
                      <a:endParaRPr kumimoji="0" lang="en-CA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Erase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05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Queue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5334000"/>
          </a:xfrm>
        </p:spPr>
        <p:txBody>
          <a:bodyPr/>
          <a:lstStyle/>
          <a:p>
            <a:r>
              <a:rPr lang="en-US" dirty="0" smtClean="0"/>
              <a:t>Uses </a:t>
            </a:r>
            <a:r>
              <a:rPr lang="en-US" dirty="0"/>
              <a:t>a explicit linear ordering</a:t>
            </a:r>
          </a:p>
          <a:p>
            <a:r>
              <a:rPr lang="en-US" dirty="0" smtClean="0"/>
              <a:t>There </a:t>
            </a:r>
            <a:r>
              <a:rPr lang="en-US" dirty="0"/>
              <a:t>are no restrictions on objects inserted into (pushed onto) the </a:t>
            </a:r>
            <a:r>
              <a:rPr lang="en-US" dirty="0" smtClean="0"/>
              <a:t>queue - that </a:t>
            </a:r>
            <a:r>
              <a:rPr lang="en-US" dirty="0"/>
              <a:t>object is designated the </a:t>
            </a:r>
            <a:r>
              <a:rPr lang="en-US" b="1" dirty="0"/>
              <a:t>back</a:t>
            </a:r>
            <a:r>
              <a:rPr lang="en-US" dirty="0"/>
              <a:t> of the queue</a:t>
            </a:r>
          </a:p>
          <a:p>
            <a:r>
              <a:rPr lang="en-US" dirty="0"/>
              <a:t>The object designated as the </a:t>
            </a:r>
            <a:r>
              <a:rPr lang="en-US" b="1" dirty="0"/>
              <a:t>front</a:t>
            </a:r>
            <a:r>
              <a:rPr lang="en-US" dirty="0"/>
              <a:t> of the queue is the object which was in the queue the longest</a:t>
            </a:r>
          </a:p>
          <a:p>
            <a:r>
              <a:rPr lang="en-US" dirty="0"/>
              <a:t>The remove operation (popping from the queue) removes the current </a:t>
            </a:r>
            <a:r>
              <a:rPr lang="en-US" b="1" dirty="0"/>
              <a:t>front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smtClean="0"/>
              <a:t>queue</a:t>
            </a:r>
          </a:p>
          <a:p>
            <a:r>
              <a:rPr lang="en-US" i="1" dirty="0">
                <a:cs typeface="Arial" charset="0"/>
              </a:rPr>
              <a:t>first-in–first-out </a:t>
            </a:r>
            <a:r>
              <a:rPr lang="en-US" dirty="0">
                <a:cs typeface="Arial" charset="0"/>
              </a:rPr>
              <a:t>(FIFO) data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5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Queue Pictorially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13</a:t>
            </a:fld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1295400" y="1447800"/>
            <a:ext cx="6400800" cy="4419600"/>
            <a:chOff x="2393950" y="2349500"/>
            <a:chExt cx="4448175" cy="3001963"/>
          </a:xfrm>
        </p:grpSpPr>
        <p:pic>
          <p:nvPicPr>
            <p:cNvPr id="7" name="Picture 8" descr="C:\Users\dwharder\Desktop\q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93950" y="2349500"/>
              <a:ext cx="4448175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9" descr="C:\Users\dwharder\Desktop\q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93950" y="4437063"/>
              <a:ext cx="4448175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0" descr="C:\Users\dwharder\Desktop\q3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93950" y="3357563"/>
              <a:ext cx="4448175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8856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Queue Pictorially – contd.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10" name="Picture 11" descr="C:\Users\dwharder\Desktop\q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784474"/>
            <a:ext cx="70326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97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Queue - Implementation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53340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Two implementations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Singly </a:t>
            </a:r>
            <a:r>
              <a:rPr lang="en-US" dirty="0">
                <a:latin typeface="Arial" charset="0"/>
                <a:cs typeface="Arial" charset="0"/>
              </a:rPr>
              <a:t>linked lists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Circular arrays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Requirements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All queue operations must run in </a:t>
            </a:r>
            <a:r>
              <a:rPr lang="en-CA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4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Queue Implemented by Linked-List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66800" y="1170372"/>
            <a:ext cx="6383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Removal is only possible at the front with </a:t>
            </a:r>
            <a:r>
              <a:rPr lang="en-CA" sz="2000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sz="2000" dirty="0">
                <a:solidFill>
                  <a:srgbClr val="000000"/>
                </a:solidFill>
                <a:cs typeface="Times New Roman" pitchFamily="18" charset="0"/>
              </a:rPr>
              <a:t>(1)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run 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time</a:t>
            </a:r>
            <a:endParaRPr lang="en-CA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7" name="Picture 5" descr="C:\Users\dwharder\Desktop\l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47030"/>
            <a:ext cx="5357812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02740"/>
              </p:ext>
            </p:extLst>
          </p:nvPr>
        </p:nvGraphicFramePr>
        <p:xfrm>
          <a:off x="1905000" y="2899945"/>
          <a:ext cx="4900612" cy="2205454"/>
        </p:xfrm>
        <a:graphic>
          <a:graphicData uri="http://schemas.openxmlformats.org/drawingml/2006/table">
            <a:tbl>
              <a:tblPr/>
              <a:tblGrid>
                <a:gridCol w="1632909"/>
                <a:gridCol w="1634794"/>
                <a:gridCol w="1632909"/>
              </a:tblGrid>
              <a:tr h="5519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Front/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CA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Back/</a:t>
                      </a:r>
                      <a:r>
                        <a:rPr kumimoji="0" lang="en-CA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5495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</a:t>
                      </a:r>
                      <a:endParaRPr kumimoji="0" lang="en-CA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519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519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8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Queue Implemented by Array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1170372"/>
            <a:ext cx="7965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A one-ended array does not allow all operations to occur in </a:t>
            </a:r>
            <a:r>
              <a:rPr lang="en-CA" sz="2000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sz="2000" dirty="0">
                <a:solidFill>
                  <a:srgbClr val="000000"/>
                </a:solidFill>
                <a:cs typeface="Times New Roman" pitchFamily="18" charset="0"/>
              </a:rPr>
              <a:t>(1)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time</a:t>
            </a:r>
            <a:endParaRPr lang="en-CA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8" name="Picture 9" descr="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057400"/>
            <a:ext cx="4090987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36552"/>
              </p:ext>
            </p:extLst>
          </p:nvPr>
        </p:nvGraphicFramePr>
        <p:xfrm>
          <a:off x="1747838" y="3276600"/>
          <a:ext cx="4805362" cy="2025650"/>
        </p:xfrm>
        <a:graphic>
          <a:graphicData uri="http://schemas.openxmlformats.org/drawingml/2006/table">
            <a:tbl>
              <a:tblPr/>
              <a:tblGrid>
                <a:gridCol w="1601171"/>
                <a:gridCol w="1603020"/>
                <a:gridCol w="1601171"/>
              </a:tblGrid>
              <a:tr h="5069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Front/</a:t>
                      </a: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CA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</a:t>
                      </a: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Back/</a:t>
                      </a:r>
                      <a:r>
                        <a:rPr kumimoji="0" lang="en-CA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5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</a:t>
                      </a:r>
                      <a:endParaRPr kumimoji="0" lang="en-CA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069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069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6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Queue Implemented by two-ended Array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1170372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Using a two-ended array, </a:t>
            </a:r>
            <a:r>
              <a:rPr lang="en-CA" sz="2000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sz="2000" dirty="0">
                <a:solidFill>
                  <a:srgbClr val="000000"/>
                </a:solidFill>
                <a:cs typeface="Times New Roman" pitchFamily="18" charset="0"/>
              </a:rPr>
              <a:t>(1)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are possible by pushing at the back and popping from the front</a:t>
            </a:r>
            <a:endParaRPr lang="en-CA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7" name="Picture 8" descr="x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356521"/>
            <a:ext cx="563245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53675"/>
              </p:ext>
            </p:extLst>
          </p:nvPr>
        </p:nvGraphicFramePr>
        <p:xfrm>
          <a:off x="2133600" y="3389189"/>
          <a:ext cx="4646612" cy="1976191"/>
        </p:xfrm>
        <a:graphic>
          <a:graphicData uri="http://schemas.openxmlformats.org/drawingml/2006/table">
            <a:tbl>
              <a:tblPr/>
              <a:tblGrid>
                <a:gridCol w="1548275"/>
                <a:gridCol w="1550062"/>
                <a:gridCol w="1548275"/>
              </a:tblGrid>
              <a:tr h="4945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Front/</a:t>
                      </a: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CA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</a:t>
                      </a: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Back/</a:t>
                      </a:r>
                      <a:r>
                        <a:rPr kumimoji="0" lang="en-CA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924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</a:t>
                      </a:r>
                      <a:endParaRPr kumimoji="0" lang="en-CA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945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945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Remove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1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Queue Implemented by [ Circular ] Array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1170372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CA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Considering the array as circular i.e. a[</a:t>
            </a:r>
            <a:r>
              <a:rPr lang="en-CA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a[</a:t>
            </a:r>
            <a:r>
              <a:rPr lang="en-CA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 n] </a:t>
            </a:r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62200"/>
            <a:ext cx="489557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5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Outline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48700" cy="5486400"/>
          </a:xfrm>
        </p:spPr>
        <p:txBody>
          <a:bodyPr/>
          <a:lstStyle/>
          <a:p>
            <a:r>
              <a:rPr lang="en-US" sz="2800" dirty="0" smtClean="0"/>
              <a:t>Lists</a:t>
            </a:r>
          </a:p>
          <a:p>
            <a:r>
              <a:rPr lang="en-US" sz="2800" dirty="0" smtClean="0"/>
              <a:t>Stack</a:t>
            </a:r>
          </a:p>
          <a:p>
            <a:r>
              <a:rPr lang="en-US" sz="2800" dirty="0" smtClean="0"/>
              <a:t>Queue</a:t>
            </a:r>
          </a:p>
          <a:p>
            <a:pPr lvl="1"/>
            <a:r>
              <a:rPr lang="en-US" sz="2400" dirty="0" err="1" smtClean="0"/>
              <a:t>Deque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103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Capacity Enhancement in Q </a:t>
            </a:r>
            <a:r>
              <a:rPr lang="en-US" sz="3600" dirty="0" smtClean="0"/>
              <a:t>[Circular Array]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6" name="Picture 7" descr="du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6518" y="2791619"/>
            <a:ext cx="6392863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66949" y="18288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direct copy does not work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Capacity Enhancement in Q – Two Solutions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33400" y="1257340"/>
            <a:ext cx="601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those beyond the front to the end of the array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6" descr="du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123" y="1912467"/>
            <a:ext cx="6389688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du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6518" y="4821238"/>
            <a:ext cx="6392863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485900" y="4192528"/>
            <a:ext cx="601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the front back at position 0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39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err="1" smtClean="0"/>
              <a:t>Deques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18288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Abstract </a:t>
            </a:r>
            <a:r>
              <a:rPr lang="en-US" altLang="en-US" sz="2400" dirty="0" err="1">
                <a:latin typeface="Arial" charset="0"/>
                <a:cs typeface="Arial" charset="0"/>
              </a:rPr>
              <a:t>Deque</a:t>
            </a:r>
            <a:r>
              <a:rPr lang="en-US" altLang="en-US" sz="2400" dirty="0">
                <a:latin typeface="Arial" charset="0"/>
                <a:cs typeface="Arial" charset="0"/>
              </a:rPr>
              <a:t>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operations</a:t>
            </a:r>
            <a:r>
              <a:rPr lang="en-US" altLang="en-US" sz="2400" dirty="0">
                <a:latin typeface="Arial" charset="0"/>
                <a:cs typeface="Arial" charset="0"/>
              </a:rPr>
              <a:t>:</a:t>
            </a:r>
          </a:p>
          <a:p>
            <a:r>
              <a:rPr lang="en-US" altLang="en-US" sz="2400" dirty="0">
                <a:latin typeface="Arial" charset="0"/>
                <a:cs typeface="Arial" charset="0"/>
              </a:rPr>
              <a:t>Uses a explicit linear ordering</a:t>
            </a:r>
          </a:p>
          <a:p>
            <a:r>
              <a:rPr lang="en-US" altLang="en-US" sz="2400" dirty="0">
                <a:latin typeface="Arial" charset="0"/>
                <a:cs typeface="Arial" charset="0"/>
              </a:rPr>
              <a:t>Insertions and removals are performed individually</a:t>
            </a:r>
          </a:p>
          <a:p>
            <a:r>
              <a:rPr lang="en-US" altLang="en-US" sz="2400" dirty="0">
                <a:latin typeface="Arial" charset="0"/>
                <a:cs typeface="Arial" charset="0"/>
              </a:rPr>
              <a:t>Allows insertions at both the front and back of the </a:t>
            </a:r>
            <a:r>
              <a:rPr lang="en-US" altLang="en-US" sz="2400" dirty="0" err="1">
                <a:latin typeface="Arial" charset="0"/>
                <a:cs typeface="Arial" charset="0"/>
              </a:rPr>
              <a:t>deque</a:t>
            </a:r>
            <a:endParaRPr lang="en-US" altLang="en-US" sz="2400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5" name="Picture 5" descr="C:\Users\dwharder\Desktop\d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5572125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3850" y="5023990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Can be implemented using a </a:t>
            </a:r>
            <a:r>
              <a:rPr lang="en-US" alt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doubly linked list or a circular array</a:t>
            </a:r>
          </a:p>
        </p:txBody>
      </p:sp>
    </p:spTree>
    <p:extLst>
      <p:ext uri="{BB962C8B-B14F-4D97-AF65-F5344CB8AC3E}">
        <p14:creationId xmlns:p14="http://schemas.microsoft.com/office/powerpoint/2010/main" val="40620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err="1" smtClean="0"/>
              <a:t>Deque</a:t>
            </a:r>
            <a:r>
              <a:rPr lang="en-US" sz="3600" dirty="0" smtClean="0"/>
              <a:t> Operations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5105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The operations will be called</a:t>
            </a:r>
          </a:p>
          <a:p>
            <a:pPr algn="ctr">
              <a:buFont typeface="Arial" charset="0"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front     back</a:t>
            </a:r>
          </a:p>
          <a:p>
            <a:pPr algn="ctr">
              <a:buFont typeface="Arial" charset="0"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push_front</a:t>
            </a:r>
            <a:r>
              <a:rPr lang="en-US" altLang="en-US" dirty="0">
                <a:latin typeface="Consolas" pitchFamily="49" charset="0"/>
                <a:cs typeface="Arial" charset="0"/>
              </a:rPr>
              <a:t>    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push_back</a:t>
            </a:r>
            <a:endParaRPr lang="en-US" altLang="en-US" dirty="0">
              <a:latin typeface="Consolas" pitchFamily="49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pop_front</a:t>
            </a:r>
            <a:r>
              <a:rPr lang="en-US" altLang="en-US" dirty="0">
                <a:latin typeface="Consolas" pitchFamily="49" charset="0"/>
                <a:cs typeface="Arial" charset="0"/>
              </a:rPr>
              <a:t>    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pop_back</a:t>
            </a:r>
            <a:endParaRPr lang="en-US" altLang="en-US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6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List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5334000"/>
          </a:xfrm>
        </p:spPr>
        <p:txBody>
          <a:bodyPr/>
          <a:lstStyle/>
          <a:p>
            <a:r>
              <a:rPr lang="en-US" altLang="en-US" sz="2400" dirty="0" smtClean="0">
                <a:latin typeface="Arial" charset="0"/>
                <a:cs typeface="Arial" charset="0"/>
              </a:rPr>
              <a:t>List </a:t>
            </a:r>
            <a:r>
              <a:rPr lang="en-US" altLang="en-US" sz="2400" dirty="0">
                <a:latin typeface="Arial" charset="0"/>
                <a:cs typeface="Arial" charset="0"/>
              </a:rPr>
              <a:t>(or List ADT)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is explicit linear </a:t>
            </a:r>
            <a:r>
              <a:rPr lang="en-US" altLang="en-US" sz="2400" dirty="0">
                <a:latin typeface="Arial" charset="0"/>
                <a:cs typeface="Arial" charset="0"/>
              </a:rPr>
              <a:t>ordered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data</a:t>
            </a:r>
            <a:endParaRPr lang="en-US" altLang="en-US" sz="2400" dirty="0">
              <a:latin typeface="Arial" charset="0"/>
              <a:cs typeface="Arial" charset="0"/>
            </a:endParaRPr>
          </a:p>
          <a:p>
            <a:r>
              <a:rPr lang="en-US" altLang="en-US" sz="2400" dirty="0" smtClean="0">
                <a:latin typeface="Arial" charset="0"/>
                <a:cs typeface="Arial" charset="0"/>
              </a:rPr>
              <a:t>The </a:t>
            </a:r>
            <a:r>
              <a:rPr lang="en-US" altLang="en-US" sz="2400" dirty="0">
                <a:latin typeface="Arial" charset="0"/>
                <a:cs typeface="Arial" charset="0"/>
              </a:rPr>
              <a:t>most obvious implementation is to use either an array or linked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list</a:t>
            </a:r>
          </a:p>
          <a:p>
            <a:r>
              <a:rPr lang="en-CA" altLang="en-US" sz="2400" dirty="0">
                <a:latin typeface="Arial" charset="0"/>
                <a:cs typeface="Arial" charset="0"/>
              </a:rPr>
              <a:t>finding, inserting new entries before or after, or erasing entries at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first location (the </a:t>
            </a:r>
            <a:r>
              <a:rPr lang="en-CA" altLang="en-US" i="1" dirty="0">
                <a:latin typeface="Arial" charset="0"/>
                <a:cs typeface="Arial" charset="0"/>
              </a:rPr>
              <a:t>front</a:t>
            </a:r>
            <a:r>
              <a:rPr lang="en-CA" altLang="en-US" dirty="0" smtClean="0">
                <a:latin typeface="Arial" charset="0"/>
                <a:cs typeface="Arial" charset="0"/>
              </a:rPr>
              <a:t>) – runtime </a:t>
            </a:r>
            <a:r>
              <a:rPr lang="en-CA" dirty="0" smtClean="0">
                <a:solidFill>
                  <a:srgbClr val="000000"/>
                </a:solidFill>
                <a:latin typeface="Symbol"/>
                <a:ea typeface="Calibri"/>
                <a:cs typeface="Times New Roman"/>
              </a:rPr>
              <a:t>Q</a:t>
            </a:r>
            <a:r>
              <a:rPr lang="en-US" dirty="0">
                <a:solidFill>
                  <a:srgbClr val="000000"/>
                </a:solidFill>
                <a:ea typeface="Calibri"/>
                <a:cs typeface="Arial"/>
              </a:rPr>
              <a:t>(1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Arial"/>
              </a:rPr>
              <a:t>)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an arbitrary (</a:t>
            </a:r>
            <a:r>
              <a:rPr lang="en-CA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altLang="en-US" baseline="30000" dirty="0">
                <a:latin typeface="Arial" charset="0"/>
                <a:cs typeface="Arial" charset="0"/>
              </a:rPr>
              <a:t>th</a:t>
            </a:r>
            <a:r>
              <a:rPr lang="en-CA" altLang="en-US" dirty="0">
                <a:latin typeface="Arial" charset="0"/>
                <a:cs typeface="Arial" charset="0"/>
              </a:rPr>
              <a:t>) </a:t>
            </a:r>
            <a:r>
              <a:rPr lang="en-CA" altLang="en-US" dirty="0" smtClean="0">
                <a:latin typeface="Arial" charset="0"/>
                <a:cs typeface="Arial" charset="0"/>
              </a:rPr>
              <a:t>location – </a:t>
            </a:r>
            <a:r>
              <a:rPr lang="en-CA" altLang="en-US" dirty="0">
                <a:latin typeface="Arial" charset="0"/>
                <a:cs typeface="Arial" charset="0"/>
              </a:rPr>
              <a:t>runtime </a:t>
            </a:r>
            <a:r>
              <a:rPr lang="en-US" dirty="0">
                <a:solidFill>
                  <a:srgbClr val="000000"/>
                </a:solidFill>
                <a:ea typeface="Calibri"/>
                <a:cs typeface="Arial"/>
              </a:rPr>
              <a:t>O(</a:t>
            </a:r>
            <a:r>
              <a:rPr lang="en-US" i="1" dirty="0">
                <a:solidFill>
                  <a:srgbClr val="000000"/>
                </a:solidFill>
                <a:ea typeface="Calibri"/>
                <a:cs typeface="Arial"/>
              </a:rPr>
              <a:t>n</a:t>
            </a:r>
            <a:r>
              <a:rPr lang="en-US" dirty="0">
                <a:solidFill>
                  <a:srgbClr val="000000"/>
                </a:solidFill>
                <a:ea typeface="Calibri"/>
                <a:cs typeface="Arial"/>
              </a:rPr>
              <a:t>)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last location (</a:t>
            </a:r>
            <a:r>
              <a:rPr lang="en-CA" altLang="en-US" dirty="0" smtClean="0">
                <a:latin typeface="Arial" charset="0"/>
                <a:cs typeface="Arial" charset="0"/>
              </a:rPr>
              <a:t>the </a:t>
            </a:r>
            <a:r>
              <a:rPr lang="en-CA" altLang="en-US" i="1" dirty="0">
                <a:latin typeface="Arial" charset="0"/>
                <a:cs typeface="Arial" charset="0"/>
              </a:rPr>
              <a:t>back</a:t>
            </a:r>
            <a:r>
              <a:rPr lang="en-CA" altLang="en-US" dirty="0">
                <a:latin typeface="Arial" charset="0"/>
                <a:cs typeface="Arial" charset="0"/>
              </a:rPr>
              <a:t> or </a:t>
            </a:r>
            <a:r>
              <a:rPr lang="en-CA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altLang="en-US" baseline="30000" dirty="0">
                <a:latin typeface="Arial" charset="0"/>
                <a:cs typeface="Arial" charset="0"/>
              </a:rPr>
              <a:t>th</a:t>
            </a:r>
            <a:r>
              <a:rPr lang="en-CA" altLang="en-US" dirty="0" smtClean="0">
                <a:latin typeface="Arial" charset="0"/>
                <a:cs typeface="Arial" charset="0"/>
              </a:rPr>
              <a:t>) </a:t>
            </a:r>
            <a:r>
              <a:rPr lang="en-CA" altLang="en-US" dirty="0">
                <a:latin typeface="Arial" charset="0"/>
                <a:cs typeface="Arial" charset="0"/>
              </a:rPr>
              <a:t>– runtime </a:t>
            </a:r>
            <a:r>
              <a:rPr lang="en-CA" dirty="0">
                <a:solidFill>
                  <a:srgbClr val="000000"/>
                </a:solidFill>
                <a:latin typeface="Symbol"/>
                <a:ea typeface="Calibri"/>
                <a:cs typeface="Times New Roman"/>
              </a:rPr>
              <a:t>Q</a:t>
            </a:r>
            <a:r>
              <a:rPr lang="en-US" dirty="0">
                <a:solidFill>
                  <a:srgbClr val="000000"/>
                </a:solidFill>
                <a:ea typeface="Calibri"/>
                <a:cs typeface="Arial"/>
              </a:rPr>
              <a:t>(</a:t>
            </a:r>
            <a:r>
              <a:rPr lang="en-US" i="1" dirty="0">
                <a:solidFill>
                  <a:srgbClr val="000000"/>
                </a:solidFill>
                <a:ea typeface="Calibri"/>
                <a:cs typeface="Arial"/>
              </a:rPr>
              <a:t>n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Arial"/>
              </a:rPr>
              <a:t>)</a:t>
            </a:r>
          </a:p>
          <a:p>
            <a:r>
              <a:rPr lang="en-US" altLang="en-US" sz="2400" dirty="0">
                <a:latin typeface="Arial" charset="0"/>
                <a:cs typeface="Arial" charset="0"/>
              </a:rPr>
              <a:t>Concatenating two linked lists can be done in </a:t>
            </a:r>
            <a:r>
              <a:rPr lang="en-CA" sz="2400" dirty="0">
                <a:solidFill>
                  <a:srgbClr val="000000"/>
                </a:solidFill>
                <a:latin typeface="Symbol"/>
                <a:ea typeface="Calibri"/>
                <a:cs typeface="Times New Roman"/>
              </a:rPr>
              <a:t>Q</a:t>
            </a:r>
            <a:r>
              <a:rPr lang="en-US" sz="2400" dirty="0">
                <a:solidFill>
                  <a:srgbClr val="000000"/>
                </a:solidFill>
                <a:ea typeface="Calibri"/>
                <a:cs typeface="Arial"/>
              </a:rPr>
              <a:t>(</a:t>
            </a:r>
            <a:r>
              <a:rPr lang="en-US" sz="2400" i="1" dirty="0">
                <a:solidFill>
                  <a:srgbClr val="000000"/>
                </a:solidFill>
                <a:ea typeface="Calibri"/>
                <a:cs typeface="Arial"/>
              </a:rPr>
              <a:t>n</a:t>
            </a:r>
            <a:r>
              <a:rPr lang="en-US" sz="2400" dirty="0">
                <a:solidFill>
                  <a:srgbClr val="000000"/>
                </a:solidFill>
                <a:ea typeface="Calibri"/>
                <a:cs typeface="Arial"/>
              </a:rPr>
              <a:t>)</a:t>
            </a:r>
            <a:endParaRPr lang="en-CA" alt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altLang="en-US" sz="2400" b="1" dirty="0" smtClean="0">
                <a:latin typeface="Arial" charset="0"/>
                <a:cs typeface="Arial" charset="0"/>
              </a:rPr>
              <a:t>With tail pointer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</a:t>
            </a:r>
            <a:r>
              <a:rPr lang="en-CA" altLang="en-US" sz="2400" dirty="0">
                <a:latin typeface="Arial" charset="0"/>
                <a:cs typeface="Arial" charset="0"/>
              </a:rPr>
              <a:t>– runtime </a:t>
            </a:r>
            <a:r>
              <a:rPr lang="en-CA" sz="2400" dirty="0">
                <a:solidFill>
                  <a:srgbClr val="000000"/>
                </a:solidFill>
                <a:latin typeface="Symbol"/>
                <a:ea typeface="Calibri"/>
                <a:cs typeface="Times New Roman"/>
              </a:rPr>
              <a:t>Q</a:t>
            </a:r>
            <a:r>
              <a:rPr lang="en-US" sz="2400" dirty="0">
                <a:solidFill>
                  <a:srgbClr val="000000"/>
                </a:solidFill>
                <a:ea typeface="Calibri"/>
                <a:cs typeface="Arial"/>
              </a:rPr>
              <a:t>(1)</a:t>
            </a:r>
          </a:p>
          <a:p>
            <a:r>
              <a:rPr lang="en-CA" altLang="en-US" sz="2400" dirty="0">
                <a:latin typeface="Arial" charset="0"/>
                <a:cs typeface="Arial" charset="0"/>
              </a:rPr>
              <a:t>Allocation and deallocating the memory requires </a:t>
            </a:r>
            <a:r>
              <a:rPr lang="en-CA" sz="2400" dirty="0">
                <a:latin typeface="Symbol"/>
                <a:ea typeface="Times New Roman"/>
                <a:cs typeface="Times New Roman"/>
              </a:rPr>
              <a:t>Q</a:t>
            </a:r>
            <a:r>
              <a:rPr lang="en-CA" sz="2400" dirty="0">
                <a:ea typeface="Times New Roman"/>
              </a:rPr>
              <a:t>(</a:t>
            </a:r>
            <a:r>
              <a:rPr lang="en-CA" sz="2400" i="1" dirty="0">
                <a:ea typeface="Times New Roman"/>
              </a:rPr>
              <a:t>n</a:t>
            </a:r>
            <a:r>
              <a:rPr lang="en-CA" sz="2400" dirty="0">
                <a:ea typeface="Times New Roman"/>
              </a:rPr>
              <a:t>)</a:t>
            </a:r>
            <a:r>
              <a:rPr lang="en-CA" altLang="en-US" sz="2400" dirty="0">
                <a:latin typeface="Arial" charset="0"/>
                <a:cs typeface="Arial" charset="0"/>
              </a:rPr>
              <a:t> time</a:t>
            </a:r>
            <a:endParaRPr lang="en-US" altLang="en-US" sz="2400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8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Types / Number / Direction of Link in List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5334000"/>
          </a:xfrm>
        </p:spPr>
        <p:txBody>
          <a:bodyPr/>
          <a:lstStyle/>
          <a:p>
            <a:r>
              <a:rPr lang="en-US" dirty="0" smtClean="0"/>
              <a:t>Singly linked list</a:t>
            </a:r>
          </a:p>
          <a:p>
            <a:r>
              <a:rPr lang="en-US" dirty="0" smtClean="0"/>
              <a:t>Doubly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8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Singly Linked List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9" name="Picture 5" descr="C:\Users\dwharder\Desktop\l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07" y="5281223"/>
            <a:ext cx="7044615" cy="75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61917"/>
              </p:ext>
            </p:extLst>
          </p:nvPr>
        </p:nvGraphicFramePr>
        <p:xfrm>
          <a:off x="533400" y="1447800"/>
          <a:ext cx="7776864" cy="2804160"/>
        </p:xfrm>
        <a:graphic>
          <a:graphicData uri="http://schemas.openxmlformats.org/drawingml/2006/table">
            <a:tbl>
              <a:tblPr/>
              <a:tblGrid>
                <a:gridCol w="1842266"/>
                <a:gridCol w="1958310"/>
                <a:gridCol w="1960064"/>
                <a:gridCol w="2016224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Front/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node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i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CA" sz="20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CA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CA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node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Back/</a:t>
                      </a:r>
                      <a:r>
                        <a:rPr lang="en-CA" sz="200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node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Find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ymbol"/>
                          <a:ea typeface="Times New Roman"/>
                          <a:cs typeface="Times New Roman"/>
                        </a:rPr>
                        <a:t>O(</a:t>
                      </a:r>
                      <a:r>
                        <a:rPr kumimoji="0" lang="en-CA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kumimoji="0" lang="en-CA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kumimoji="0" lang="en-CA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Before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Q(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O(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 smtClean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After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</a:t>
                      </a:r>
                      <a:r>
                        <a:rPr lang="en-CA" sz="20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Replace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</a:t>
                      </a:r>
                      <a:r>
                        <a:rPr lang="en-CA" sz="20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Erase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en-CA" sz="2000" kern="12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 smtClean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Next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</a:t>
                      </a:r>
                      <a:r>
                        <a:rPr lang="en-CA" sz="20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Previous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 smtClean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4800" y="4509120"/>
            <a:ext cx="8699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CA" sz="2400" baseline="30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*</a:t>
            </a:r>
            <a:r>
              <a:rPr lang="en-CA" sz="2000" baseline="30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CA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These assume we have already accessed the </a:t>
            </a:r>
            <a:r>
              <a:rPr lang="en-CA" sz="2000" i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k</a:t>
            </a:r>
            <a:r>
              <a:rPr lang="en-CA" sz="2000" baseline="30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</a:t>
            </a:r>
            <a:r>
              <a:rPr lang="en-CA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entry—an </a:t>
            </a:r>
            <a:r>
              <a:rPr lang="en-CA" sz="2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O(</a:t>
            </a:r>
            <a:r>
              <a:rPr lang="en-CA" sz="2000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CA" sz="2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r>
              <a:rPr lang="en-CA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operation</a:t>
            </a:r>
            <a:endParaRPr lang="en-C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1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Doubly Linked List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13" name="Picture 6" descr="C:\Users\dwharder\Desktop\l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7" y="4941168"/>
            <a:ext cx="7044617" cy="109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10350"/>
              </p:ext>
            </p:extLst>
          </p:nvPr>
        </p:nvGraphicFramePr>
        <p:xfrm>
          <a:off x="605136" y="1371600"/>
          <a:ext cx="7776864" cy="2804160"/>
        </p:xfrm>
        <a:graphic>
          <a:graphicData uri="http://schemas.openxmlformats.org/drawingml/2006/table">
            <a:tbl>
              <a:tblPr/>
              <a:tblGrid>
                <a:gridCol w="1842266"/>
                <a:gridCol w="1958310"/>
                <a:gridCol w="1960064"/>
                <a:gridCol w="2016224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Front/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node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i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CA" sz="20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CA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CA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node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Back/</a:t>
                      </a:r>
                      <a:r>
                        <a:rPr lang="en-CA" sz="200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node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Find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ymbol"/>
                          <a:ea typeface="Times New Roman"/>
                          <a:cs typeface="Times New Roman"/>
                        </a:rPr>
                        <a:t>O(</a:t>
                      </a:r>
                      <a:r>
                        <a:rPr kumimoji="0" lang="en-CA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kumimoji="0" lang="en-CA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kumimoji="0" lang="en-CA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Before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Q(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 smtClean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 smtClean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 smtClean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 smtClean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 smtClean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 smtClean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 smtClean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 smtClean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 smtClean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After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</a:t>
                      </a:r>
                      <a:r>
                        <a:rPr lang="en-CA" sz="20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Replace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</a:t>
                      </a:r>
                      <a:r>
                        <a:rPr lang="en-CA" sz="20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Erase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kern="1200" dirty="0" smtClean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 smtClean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 smtClean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 smtClean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 smtClean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en-CA" sz="2000" kern="12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 smtClean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 smtClean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 smtClean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 smtClean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Next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</a:t>
                      </a:r>
                      <a:r>
                        <a:rPr lang="en-CA" sz="20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Previous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 smtClean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 smtClean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 smtClean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 smtClean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 smtClean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 smtClean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 smtClean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 smtClean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 smtClean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4800" y="4419600"/>
            <a:ext cx="8699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CA" sz="2400" baseline="30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*</a:t>
            </a:r>
            <a:r>
              <a:rPr lang="en-CA" sz="2000" baseline="30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CA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These assume we have already accessed the </a:t>
            </a:r>
            <a:r>
              <a:rPr lang="en-CA" sz="2000" i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k</a:t>
            </a:r>
            <a:r>
              <a:rPr lang="en-CA" sz="2000" baseline="30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</a:t>
            </a:r>
            <a:r>
              <a:rPr lang="en-CA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entry—an </a:t>
            </a:r>
            <a:r>
              <a:rPr lang="en-CA" sz="2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O(</a:t>
            </a:r>
            <a:r>
              <a:rPr lang="en-CA" sz="2000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CA" sz="2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r>
              <a:rPr lang="en-CA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operation</a:t>
            </a:r>
            <a:endParaRPr lang="en-C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Doubly Linked List – contd.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314095"/>
              </p:ext>
            </p:extLst>
          </p:nvPr>
        </p:nvGraphicFramePr>
        <p:xfrm>
          <a:off x="2771800" y="1780895"/>
          <a:ext cx="3593490" cy="2453640"/>
        </p:xfrm>
        <a:graphic>
          <a:graphicData uri="http://schemas.openxmlformats.org/drawingml/2006/table">
            <a:tbl>
              <a:tblPr/>
              <a:tblGrid>
                <a:gridCol w="2096807"/>
                <a:gridCol w="1496683"/>
              </a:tblGrid>
              <a:tr h="3024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CA" sz="20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CA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node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4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Before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 smtClean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 smtClean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4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After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4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Replace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4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Erase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 smtClean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 smtClean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4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Next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4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Previous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 smtClean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 smtClean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5007" y="1268760"/>
            <a:ext cx="4238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CA" sz="24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Accessing the</a:t>
            </a:r>
            <a:r>
              <a:rPr lang="en-CA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CA" sz="2400" i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k</a:t>
            </a:r>
            <a:r>
              <a:rPr lang="en-CA" sz="2400" baseline="30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</a:t>
            </a:r>
            <a:r>
              <a:rPr lang="en-CA" sz="24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entry is </a:t>
            </a:r>
            <a:r>
              <a:rPr lang="en-CA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O(</a:t>
            </a:r>
            <a:r>
              <a:rPr lang="en-CA" sz="2400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CA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endParaRPr lang="en-CA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12" name="Picture 6" descr="C:\Users\dwharder\Desktop\l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7" y="4941168"/>
            <a:ext cx="7044617" cy="109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72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Stack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5334000"/>
          </a:xfrm>
        </p:spPr>
        <p:txBody>
          <a:bodyPr/>
          <a:lstStyle/>
          <a:p>
            <a:r>
              <a:rPr lang="en-US" altLang="en-US" sz="2800" dirty="0" smtClean="0">
                <a:latin typeface="Arial" charset="0"/>
                <a:cs typeface="Arial" charset="0"/>
              </a:rPr>
              <a:t>Stack provides operations</a:t>
            </a:r>
            <a:r>
              <a:rPr lang="en-US" altLang="en-US" sz="2800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Uses a explicit linear ordering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Insertions and removals are performed individually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Inserted objects are pushed onto the stack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</a:t>
            </a:r>
            <a:r>
              <a:rPr lang="en-US" altLang="en-US" b="1" dirty="0">
                <a:latin typeface="Arial" charset="0"/>
                <a:cs typeface="Arial" charset="0"/>
              </a:rPr>
              <a:t>top</a:t>
            </a:r>
            <a:r>
              <a:rPr lang="en-US" altLang="en-US" dirty="0">
                <a:latin typeface="Arial" charset="0"/>
                <a:cs typeface="Arial" charset="0"/>
              </a:rPr>
              <a:t> of the stack is the most recently object pushed onto the stack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When an object is popped from the stack, the current </a:t>
            </a:r>
            <a:r>
              <a:rPr lang="en-US" altLang="en-US" b="1" dirty="0">
                <a:latin typeface="Arial" charset="0"/>
                <a:cs typeface="Arial" charset="0"/>
              </a:rPr>
              <a:t>top</a:t>
            </a:r>
            <a:r>
              <a:rPr lang="en-US" altLang="en-US" dirty="0">
                <a:latin typeface="Arial" charset="0"/>
                <a:cs typeface="Arial" charset="0"/>
              </a:rPr>
              <a:t> is erased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7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Stack / </a:t>
            </a:r>
            <a:r>
              <a:rPr lang="en-US" sz="3600" i="1" dirty="0" smtClean="0">
                <a:latin typeface="Arial" charset="0"/>
                <a:cs typeface="Arial" charset="0"/>
              </a:rPr>
              <a:t>last-in–first-out </a:t>
            </a:r>
            <a:r>
              <a:rPr lang="en-US" sz="3600" dirty="0">
                <a:latin typeface="Arial" charset="0"/>
                <a:cs typeface="Arial" charset="0"/>
              </a:rPr>
              <a:t>(LIFO</a:t>
            </a:r>
            <a:r>
              <a:rPr lang="en-US" sz="3600" dirty="0" smtClean="0">
                <a:latin typeface="Arial" charset="0"/>
                <a:cs typeface="Arial" charset="0"/>
              </a:rPr>
              <a:t>)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 descr="C:\Users\dwharder\Desktop\s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63" y="3270250"/>
            <a:ext cx="2447925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dwharder\Desktop\s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1575" y="3387725"/>
            <a:ext cx="1614488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dwharder\Desktop\s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7888" y="3273425"/>
            <a:ext cx="1757362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487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cs typeface="Arial" charset="0"/>
              </a:rPr>
              <a:t>Implementation can be using: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Singly </a:t>
            </a:r>
            <a:r>
              <a:rPr lang="en-US" dirty="0">
                <a:latin typeface="Arial" charset="0"/>
                <a:cs typeface="Arial" charset="0"/>
              </a:rPr>
              <a:t>linked lists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One-ended </a:t>
            </a:r>
            <a:r>
              <a:rPr lang="en-US" dirty="0" smtClean="0">
                <a:latin typeface="Arial" charset="0"/>
                <a:cs typeface="Arial" charset="0"/>
              </a:rPr>
              <a:t>arrays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8703</TotalTime>
  <Words>804</Words>
  <Application>Microsoft Office PowerPoint</Application>
  <PresentationFormat>On-screen Show (4:3)</PresentationFormat>
  <Paragraphs>236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Symbol</vt:lpstr>
      <vt:lpstr>Times New Roman</vt:lpstr>
      <vt:lpstr>Wingdings</vt:lpstr>
      <vt:lpstr>Blank Presentation</vt:lpstr>
      <vt:lpstr>Data Organization and Retrieval (Basic Linear Data Structures) [ Review ]</vt:lpstr>
      <vt:lpstr>Outline</vt:lpstr>
      <vt:lpstr>List</vt:lpstr>
      <vt:lpstr>Types / Number / Direction of Link in List</vt:lpstr>
      <vt:lpstr>Singly Linked List</vt:lpstr>
      <vt:lpstr>Doubly Linked List</vt:lpstr>
      <vt:lpstr>Doubly Linked List – contd.</vt:lpstr>
      <vt:lpstr>Stack</vt:lpstr>
      <vt:lpstr>Stack / last-in–first-out (LIFO)</vt:lpstr>
      <vt:lpstr>Stack Implementation by Linked-List</vt:lpstr>
      <vt:lpstr>Stack Implementation by Array</vt:lpstr>
      <vt:lpstr>Queue</vt:lpstr>
      <vt:lpstr>Queue Pictorially</vt:lpstr>
      <vt:lpstr>Queue Pictorially – contd.</vt:lpstr>
      <vt:lpstr>Queue - Implementation</vt:lpstr>
      <vt:lpstr>Queue Implemented by Linked-List</vt:lpstr>
      <vt:lpstr>Queue Implemented by Array</vt:lpstr>
      <vt:lpstr>Queue Implemented by two-ended Array</vt:lpstr>
      <vt:lpstr>Queue Implemented by [ Circular ] Array</vt:lpstr>
      <vt:lpstr>Capacity Enhancement in Q [Circular Array]</vt:lpstr>
      <vt:lpstr>Capacity Enhancement in Q – Two Solutions</vt:lpstr>
      <vt:lpstr>Deques</vt:lpstr>
      <vt:lpstr>Deque Operations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Methods</dc:title>
  <dc:creator>Preferred Customer</dc:creator>
  <cp:lastModifiedBy>SUBHASIS B</cp:lastModifiedBy>
  <cp:revision>398</cp:revision>
  <cp:lastPrinted>2000-03-30T20:56:41Z</cp:lastPrinted>
  <dcterms:created xsi:type="dcterms:W3CDTF">1995-06-17T23:31:02Z</dcterms:created>
  <dcterms:modified xsi:type="dcterms:W3CDTF">2021-09-25T20:07:56Z</dcterms:modified>
</cp:coreProperties>
</file>