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320" r:id="rId3"/>
    <p:sldId id="314" r:id="rId4"/>
    <p:sldId id="321" r:id="rId5"/>
    <p:sldId id="325" r:id="rId6"/>
    <p:sldId id="328" r:id="rId7"/>
    <p:sldId id="324" r:id="rId8"/>
    <p:sldId id="329" r:id="rId9"/>
    <p:sldId id="330" r:id="rId10"/>
    <p:sldId id="331" r:id="rId11"/>
    <p:sldId id="333" r:id="rId12"/>
    <p:sldId id="332" r:id="rId13"/>
    <p:sldId id="334" r:id="rId14"/>
    <p:sldId id="335" r:id="rId15"/>
    <p:sldId id="336" r:id="rId16"/>
    <p:sldId id="337" r:id="rId17"/>
    <p:sldId id="338" r:id="rId18"/>
    <p:sldId id="339" r:id="rId19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5" autoAdjust="0"/>
    <p:restoredTop sz="90929"/>
  </p:normalViewPr>
  <p:slideViewPr>
    <p:cSldViewPr>
      <p:cViewPr varScale="1">
        <p:scale>
          <a:sx n="84" d="100"/>
          <a:sy n="84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E60D00DC-5D4B-4602-B1B5-437226065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D0ACAA2-4A34-4668-893C-488E9E4A40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85800"/>
            <a:ext cx="7772400" cy="2209800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Memory / Container Implementation</a:t>
            </a:r>
            <a:r>
              <a:rPr lang="en-US" sz="3600" dirty="0" smtClean="0"/>
              <a:t>)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464-6976-4A92-B645-81D49183D1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0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2286000"/>
          </a:xfrm>
        </p:spPr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The linked list can be used to store linearly ordered </a:t>
            </a:r>
            <a:r>
              <a:rPr lang="en-US" sz="2800" dirty="0" smtClean="0">
                <a:latin typeface="Arial" charset="0"/>
                <a:cs typeface="Arial" charset="0"/>
              </a:rPr>
              <a:t>data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What </a:t>
            </a:r>
            <a:r>
              <a:rPr lang="en-US" sz="2400" dirty="0">
                <a:latin typeface="Arial" charset="0"/>
                <a:cs typeface="Arial" charset="0"/>
              </a:rPr>
              <a:t>if we have multiple </a:t>
            </a:r>
            <a:r>
              <a:rPr lang="en-US" sz="2400" i="1" dirty="0">
                <a:latin typeface="Arial" charset="0"/>
                <a:cs typeface="Arial" charset="0"/>
              </a:rPr>
              <a:t>next</a:t>
            </a:r>
            <a:r>
              <a:rPr lang="en-US" sz="2400" dirty="0">
                <a:latin typeface="Arial" charset="0"/>
                <a:cs typeface="Arial" charset="0"/>
              </a:rPr>
              <a:t> pointers?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 </a:t>
            </a:r>
            <a:r>
              <a:rPr lang="en-US" sz="2800" dirty="0">
                <a:latin typeface="Arial" charset="0"/>
                <a:cs typeface="Arial" charset="0"/>
              </a:rPr>
              <a:t>rooted tree </a:t>
            </a:r>
            <a:r>
              <a:rPr lang="en-US" sz="2800" dirty="0" smtClean="0">
                <a:latin typeface="Arial" charset="0"/>
                <a:cs typeface="Arial" charset="0"/>
              </a:rPr>
              <a:t>is similar to </a:t>
            </a:r>
            <a:r>
              <a:rPr lang="en-US" sz="2800" dirty="0">
                <a:latin typeface="Arial" charset="0"/>
                <a:cs typeface="Arial" charset="0"/>
              </a:rPr>
              <a:t>a linked list but with multiple </a:t>
            </a:r>
            <a:r>
              <a:rPr lang="en-US" sz="2800" dirty="0" smtClean="0">
                <a:latin typeface="Arial" charset="0"/>
                <a:cs typeface="Arial" charset="0"/>
              </a:rPr>
              <a:t>next pointers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4" descr="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71912"/>
            <a:ext cx="352375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7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Allocation for Tree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tree is a variation on a linked </a:t>
            </a:r>
            <a:r>
              <a:rPr lang="en-US" dirty="0" smtClean="0">
                <a:latin typeface="Arial" charset="0"/>
                <a:cs typeface="Arial" charset="0"/>
              </a:rPr>
              <a:t>list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Each node points to an arbitrary number of subsequent nodes</a:t>
            </a:r>
          </a:p>
          <a:p>
            <a:r>
              <a:rPr lang="en-US" dirty="0">
                <a:latin typeface="Arial" charset="0"/>
                <a:cs typeface="Arial" charset="0"/>
              </a:rPr>
              <a:t>Useful for storing hierarchical data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Usually </a:t>
            </a:r>
            <a:r>
              <a:rPr lang="en-US" dirty="0">
                <a:latin typeface="Arial" charset="0"/>
                <a:cs typeface="Arial" charset="0"/>
              </a:rPr>
              <a:t>we will restrict ourselves to trees where each node points to </a:t>
            </a:r>
            <a:r>
              <a:rPr lang="en-US" dirty="0" smtClean="0">
                <a:latin typeface="Arial" charset="0"/>
                <a:cs typeface="Arial" charset="0"/>
              </a:rPr>
              <a:t>a fixed number of other nodes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Two-three-four tree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B-tree, B+-tree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905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Suppose we allow arbitrary relations </a:t>
            </a:r>
            <a:r>
              <a:rPr lang="en-US" sz="2400" dirty="0" smtClean="0">
                <a:latin typeface="Arial" charset="0"/>
                <a:cs typeface="Arial" charset="0"/>
              </a:rPr>
              <a:t>between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any </a:t>
            </a:r>
            <a:r>
              <a:rPr lang="en-US" sz="2400" dirty="0">
                <a:latin typeface="Arial" charset="0"/>
                <a:cs typeface="Arial" charset="0"/>
              </a:rPr>
              <a:t>two objects in a container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Given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charset="0"/>
                <a:cs typeface="Arial" charset="0"/>
              </a:rPr>
              <a:t> objects, there are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charset="0"/>
                <a:cs typeface="Arial" charset="0"/>
              </a:rPr>
              <a:t> possible relations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If we allow symmetry, this reduces to </a:t>
            </a: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n)/2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3" descr="C:\Users\dwharder\Desktop\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42597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3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for Graph – 2D Array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9144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Using </a:t>
            </a:r>
            <a:r>
              <a:rPr lang="en-US" sz="2400" dirty="0">
                <a:latin typeface="Arial" charset="0"/>
                <a:cs typeface="Arial" charset="0"/>
              </a:rPr>
              <a:t>a two-dimensional </a:t>
            </a:r>
            <a:r>
              <a:rPr lang="en-US" sz="2400" dirty="0" smtClean="0">
                <a:latin typeface="Arial" charset="0"/>
                <a:cs typeface="Arial" charset="0"/>
              </a:rPr>
              <a:t>array (contiguous memory)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Row-Major or Column-Major order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3" descr="C:\Users\dwharder\Desktop\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42597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6805"/>
              </p:ext>
            </p:extLst>
          </p:nvPr>
        </p:nvGraphicFramePr>
        <p:xfrm>
          <a:off x="4755028" y="2209800"/>
          <a:ext cx="3931772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  <a:gridCol w="302444"/>
              </a:tblGrid>
              <a:tr h="188010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C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E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F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J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K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 smtClean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C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E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F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 smtClean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 smtClean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J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K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L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×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8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for Graph – Array of Linked Lists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Using </a:t>
            </a:r>
            <a:r>
              <a:rPr lang="en-US" sz="2400" dirty="0">
                <a:latin typeface="Arial" charset="0"/>
                <a:cs typeface="Arial" charset="0"/>
              </a:rPr>
              <a:t>a </a:t>
            </a:r>
            <a:r>
              <a:rPr lang="en-US" sz="2400" dirty="0" smtClean="0">
                <a:latin typeface="Arial" charset="0"/>
                <a:cs typeface="Arial" charset="0"/>
              </a:rPr>
              <a:t>hybrid: an </a:t>
            </a:r>
            <a:r>
              <a:rPr lang="en-US" sz="2400" dirty="0">
                <a:latin typeface="Arial" charset="0"/>
                <a:cs typeface="Arial" charset="0"/>
              </a:rPr>
              <a:t>array of linked </a:t>
            </a:r>
            <a:r>
              <a:rPr lang="en-US" sz="2400" dirty="0" smtClean="0">
                <a:latin typeface="Arial" charset="0"/>
                <a:cs typeface="Arial" charset="0"/>
              </a:rPr>
              <a:t>lists (hybrid of contiguous memory and linked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3" descr="C:\Users\dwharder\Desktop\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42597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2880"/>
              </p:ext>
            </p:extLst>
          </p:nvPr>
        </p:nvGraphicFramePr>
        <p:xfrm>
          <a:off x="5011738" y="1892300"/>
          <a:ext cx="604888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44"/>
                <a:gridCol w="302444"/>
              </a:tblGrid>
              <a:tr h="188010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C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E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F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J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K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80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L</a:t>
                      </a:r>
                      <a:endParaRPr lang="en-CA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Picture 2" descr="C:\Users\dwharder\Desktop\a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209800"/>
            <a:ext cx="3240088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02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Memory Allocations – Unix – 1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  <a:cs typeface="Arial" charset="0"/>
              </a:rPr>
              <a:t>The Unix </a:t>
            </a:r>
            <a:r>
              <a:rPr lang="en-US" sz="2400" b="1" dirty="0" err="1">
                <a:latin typeface="Arial" charset="0"/>
                <a:cs typeface="Arial" charset="0"/>
              </a:rPr>
              <a:t>inode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is </a:t>
            </a:r>
            <a:r>
              <a:rPr lang="en-US" sz="2400" dirty="0">
                <a:latin typeface="Arial" charset="0"/>
                <a:cs typeface="Arial" charset="0"/>
              </a:rPr>
              <a:t>used to store information about large </a:t>
            </a:r>
            <a:r>
              <a:rPr lang="en-US" sz="2400" dirty="0" smtClean="0">
                <a:latin typeface="Arial" charset="0"/>
                <a:cs typeface="Arial" charset="0"/>
              </a:rPr>
              <a:t>files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The </a:t>
            </a:r>
            <a:r>
              <a:rPr lang="en-US" sz="2000" dirty="0">
                <a:latin typeface="Arial" charset="0"/>
                <a:cs typeface="Arial" charset="0"/>
              </a:rPr>
              <a:t>first twelve entries can reference the first twelve blocks (48 KiB)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9" name="Picture 6" descr="C:\Users\dwharder\Desktop\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63750"/>
            <a:ext cx="7619586" cy="426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7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Memory Allocations – Unix – 2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  <a:cs typeface="Arial" charset="0"/>
              </a:rPr>
              <a:t>The next entry is a pointer to an array that stores the next 1024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 descr="C:\Users\dwharder\Desktop\d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814" y="2063750"/>
            <a:ext cx="7619586" cy="426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3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Memory Allocations – Unix – 3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  <a:cs typeface="Arial" charset="0"/>
              </a:rPr>
              <a:t>The next entry has two levels of indirection for files up to 4 </a:t>
            </a:r>
            <a:r>
              <a:rPr lang="en-US" sz="2400" dirty="0" err="1">
                <a:latin typeface="Arial" charset="0"/>
                <a:cs typeface="Arial" charset="0"/>
              </a:rPr>
              <a:t>GiB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 descr="C:\Users\dwharder\Desktop\d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05135"/>
            <a:ext cx="7619586" cy="426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27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Memory Allocations – Unix – 4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  <a:cs typeface="Arial" charset="0"/>
              </a:rPr>
              <a:t>The last entry has three levels of indirection </a:t>
            </a:r>
            <a:r>
              <a:rPr lang="en-US" sz="2400" dirty="0" smtClean="0">
                <a:latin typeface="Arial" charset="0"/>
                <a:cs typeface="Arial" charset="0"/>
              </a:rPr>
              <a:t>- files </a:t>
            </a:r>
            <a:r>
              <a:rPr lang="en-US" sz="2400" dirty="0">
                <a:latin typeface="Arial" charset="0"/>
                <a:cs typeface="Arial" charset="0"/>
              </a:rPr>
              <a:t>up to </a:t>
            </a:r>
            <a:r>
              <a:rPr lang="en-US" sz="2400" dirty="0" smtClean="0">
                <a:latin typeface="Arial" charset="0"/>
                <a:cs typeface="Arial" charset="0"/>
              </a:rPr>
              <a:t>4TiB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2" descr="C:\Users\dwharder\Desktop\d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7619586" cy="426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79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48700" cy="5486400"/>
          </a:xfrm>
        </p:spPr>
        <p:txBody>
          <a:bodyPr/>
          <a:lstStyle/>
          <a:p>
            <a:r>
              <a:rPr lang="en-US" sz="2800" dirty="0" smtClean="0"/>
              <a:t>Storage / Memory for data structures</a:t>
            </a:r>
            <a:endParaRPr lang="en-US" sz="2800" dirty="0"/>
          </a:p>
          <a:p>
            <a:r>
              <a:rPr lang="en-US" sz="2800" dirty="0" smtClean="0"/>
              <a:t>Basic </a:t>
            </a:r>
            <a:r>
              <a:rPr lang="en-US" sz="2800" dirty="0"/>
              <a:t>forms of memory allocation</a:t>
            </a:r>
          </a:p>
          <a:p>
            <a:pPr lvl="1"/>
            <a:r>
              <a:rPr lang="en-US" sz="2400" dirty="0"/>
              <a:t>Contiguous</a:t>
            </a:r>
          </a:p>
          <a:p>
            <a:pPr lvl="1"/>
            <a:r>
              <a:rPr lang="en-US" sz="2400" dirty="0"/>
              <a:t>Linked</a:t>
            </a:r>
          </a:p>
          <a:p>
            <a:pPr lvl="1"/>
            <a:r>
              <a:rPr lang="en-US" sz="2400" dirty="0"/>
              <a:t>Indexed</a:t>
            </a:r>
          </a:p>
          <a:p>
            <a:r>
              <a:rPr lang="en-US" sz="2800" dirty="0" smtClean="0"/>
              <a:t>Prototypical </a:t>
            </a:r>
            <a:r>
              <a:rPr lang="en-US" sz="2800" dirty="0"/>
              <a:t>examples of these:  arrays and linked lists</a:t>
            </a:r>
          </a:p>
          <a:p>
            <a:r>
              <a:rPr lang="en-US" sz="2800" dirty="0"/>
              <a:t>Other data structures:</a:t>
            </a:r>
          </a:p>
          <a:p>
            <a:pPr lvl="1"/>
            <a:r>
              <a:rPr lang="en-US" sz="2400" dirty="0"/>
              <a:t>Trees</a:t>
            </a:r>
          </a:p>
          <a:p>
            <a:pPr lvl="1"/>
            <a:r>
              <a:rPr lang="en-US" sz="2400" dirty="0"/>
              <a:t>Hybrids</a:t>
            </a:r>
          </a:p>
          <a:p>
            <a:pPr lvl="1"/>
            <a:r>
              <a:rPr lang="en-US" sz="2400" dirty="0"/>
              <a:t>Higher-dimensional arrays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03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Memory Allocation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Memory allocation can be classified as either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Contiguous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Linked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Indexed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Prototypical </a:t>
            </a:r>
            <a:r>
              <a:rPr lang="en-US" dirty="0">
                <a:latin typeface="Arial" charset="0"/>
                <a:cs typeface="Arial" charset="0"/>
              </a:rPr>
              <a:t>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Contiguous allocation:	arrays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Linked allocation:		linked lists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8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Contiguous Allocation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981200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An array stores </a:t>
            </a:r>
            <a:r>
              <a:rPr lang="en-US" sz="2400" i="1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objects in a single </a:t>
            </a:r>
            <a:r>
              <a:rPr lang="en-US" sz="2400" dirty="0" smtClean="0">
                <a:cs typeface="Arial" charset="0"/>
              </a:rPr>
              <a:t>contiguous </a:t>
            </a:r>
            <a:r>
              <a:rPr lang="en-US" sz="2400" dirty="0">
                <a:cs typeface="Arial" charset="0"/>
              </a:rPr>
              <a:t>space of memory</a:t>
            </a:r>
          </a:p>
          <a:p>
            <a:r>
              <a:rPr lang="en-US" sz="2400" dirty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f </a:t>
            </a:r>
            <a:r>
              <a:rPr lang="en-US" sz="2400" dirty="0">
                <a:cs typeface="Arial" charset="0"/>
              </a:rPr>
              <a:t>more memory is required, </a:t>
            </a:r>
            <a:r>
              <a:rPr lang="en-US" sz="2400" dirty="0" smtClean="0">
                <a:cs typeface="Arial" charset="0"/>
              </a:rPr>
              <a:t>a request </a:t>
            </a:r>
            <a:r>
              <a:rPr lang="en-US" sz="2400" dirty="0">
                <a:cs typeface="Arial" charset="0"/>
              </a:rPr>
              <a:t>for new memory usually requires copying all information into the new </a:t>
            </a:r>
            <a:r>
              <a:rPr lang="en-US" sz="2400" dirty="0" smtClean="0">
                <a:cs typeface="Arial" charset="0"/>
              </a:rPr>
              <a:t>memory</a:t>
            </a:r>
          </a:p>
          <a:p>
            <a:pPr lvl="1"/>
            <a:r>
              <a:rPr lang="en-US" sz="2000" dirty="0" smtClean="0">
                <a:cs typeface="Arial" charset="0"/>
              </a:rPr>
              <a:t>In </a:t>
            </a:r>
            <a:r>
              <a:rPr lang="en-US" sz="2000" dirty="0">
                <a:cs typeface="Arial" charset="0"/>
              </a:rPr>
              <a:t>general, you cannot request for the </a:t>
            </a:r>
            <a:r>
              <a:rPr lang="en-US" sz="2000" dirty="0" smtClean="0">
                <a:cs typeface="Arial" charset="0"/>
              </a:rPr>
              <a:t>operating system </a:t>
            </a:r>
            <a:r>
              <a:rPr lang="en-US" sz="2000" dirty="0">
                <a:cs typeface="Arial" charset="0"/>
              </a:rPr>
              <a:t>to allocate to you the next </a:t>
            </a:r>
            <a:r>
              <a:rPr lang="en-US" sz="2000" i="1" dirty="0">
                <a:cs typeface="Arial" charset="0"/>
              </a:rPr>
              <a:t>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memory locations</a:t>
            </a:r>
            <a:endParaRPr lang="en-US" sz="2000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2" descr="C:\Users\dwharder\Desktop\b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287" y="3289300"/>
            <a:ext cx="164782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58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Linked Allocation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2209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Linked storage </a:t>
            </a:r>
            <a:r>
              <a:rPr lang="en-US" dirty="0" smtClean="0">
                <a:latin typeface="Arial" charset="0"/>
                <a:cs typeface="Arial" charset="0"/>
              </a:rPr>
              <a:t>of two </a:t>
            </a:r>
            <a:r>
              <a:rPr lang="en-US" dirty="0">
                <a:latin typeface="Arial" charset="0"/>
                <a:cs typeface="Arial" charset="0"/>
              </a:rPr>
              <a:t>pieces of </a:t>
            </a:r>
            <a:r>
              <a:rPr lang="en-US" dirty="0" smtClean="0">
                <a:latin typeface="Arial" charset="0"/>
                <a:cs typeface="Arial" charset="0"/>
              </a:rPr>
              <a:t>data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object itself, and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reference to the next item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In C++ that reference is the address of the next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2" descr="C:\Users\dwharder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886200"/>
            <a:ext cx="46634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65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Indexed Allocation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981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A</a:t>
            </a:r>
            <a:r>
              <a:rPr lang="en-US" sz="2400" dirty="0" smtClean="0">
                <a:latin typeface="Arial" charset="0"/>
                <a:cs typeface="Arial" charset="0"/>
              </a:rPr>
              <a:t>n </a:t>
            </a:r>
            <a:r>
              <a:rPr lang="en-US" sz="2400" dirty="0">
                <a:latin typeface="Arial" charset="0"/>
                <a:cs typeface="Arial" charset="0"/>
              </a:rPr>
              <a:t>array of </a:t>
            </a:r>
            <a:r>
              <a:rPr lang="en-US" sz="2400" dirty="0" smtClean="0">
                <a:latin typeface="Arial" charset="0"/>
                <a:cs typeface="Arial" charset="0"/>
              </a:rPr>
              <a:t>pointers (</a:t>
            </a:r>
            <a:r>
              <a:rPr lang="en-US" sz="2400" dirty="0">
                <a:latin typeface="Arial" charset="0"/>
                <a:cs typeface="Arial" charset="0"/>
              </a:rPr>
              <a:t>possibly NULL) link to a sequence of </a:t>
            </a:r>
            <a:r>
              <a:rPr lang="en-US" sz="2400" dirty="0" smtClean="0">
                <a:latin typeface="Arial" charset="0"/>
                <a:cs typeface="Arial" charset="0"/>
              </a:rPr>
              <a:t>allocated memory </a:t>
            </a:r>
            <a:r>
              <a:rPr lang="en-US" sz="2400" dirty="0">
                <a:latin typeface="Arial" charset="0"/>
                <a:cs typeface="Arial" charset="0"/>
              </a:rPr>
              <a:t>locations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Used </a:t>
            </a:r>
            <a:r>
              <a:rPr lang="en-US" sz="2400" dirty="0">
                <a:latin typeface="Arial" charset="0"/>
                <a:cs typeface="Arial" charset="0"/>
              </a:rPr>
              <a:t>in the C++ standard template library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Page table, Cache table in operating systems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2" descr="C:\Users\dwharder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22947"/>
            <a:ext cx="2205571" cy="3025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90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Indexed </a:t>
            </a:r>
            <a:r>
              <a:rPr lang="en-US" sz="3600" dirty="0" smtClean="0">
                <a:latin typeface="Arial" charset="0"/>
                <a:cs typeface="Arial" charset="0"/>
              </a:rPr>
              <a:t>Allocation (example)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Matrix </a:t>
            </a:r>
            <a:r>
              <a:rPr lang="en-US" sz="2800" dirty="0">
                <a:latin typeface="Arial" charset="0"/>
                <a:cs typeface="Arial" charset="0"/>
              </a:rPr>
              <a:t>can be </a:t>
            </a:r>
            <a:r>
              <a:rPr lang="en-US" sz="2800" dirty="0" smtClean="0">
                <a:latin typeface="Arial" charset="0"/>
                <a:cs typeface="Arial" charset="0"/>
              </a:rPr>
              <a:t>implemented </a:t>
            </a:r>
            <a:r>
              <a:rPr lang="en-US" sz="2800" dirty="0">
                <a:latin typeface="Arial" charset="0"/>
                <a:cs typeface="Arial" charset="0"/>
              </a:rPr>
              <a:t>using indexed </a:t>
            </a:r>
            <a:r>
              <a:rPr lang="en-US" sz="2800" dirty="0" smtClean="0">
                <a:latin typeface="Arial" charset="0"/>
                <a:cs typeface="Arial" charset="0"/>
              </a:rPr>
              <a:t>allocation: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53843"/>
              </p:ext>
            </p:extLst>
          </p:nvPr>
        </p:nvGraphicFramePr>
        <p:xfrm>
          <a:off x="457200" y="2895600"/>
          <a:ext cx="15128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660240" imgH="431640" progId="Equation.DSMT4">
                  <p:embed/>
                </p:oleObj>
              </mc:Choice>
              <mc:Fallback>
                <p:oleObj name="Equation" r:id="rId3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1512887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C:\Users\dwharder\Desktop\a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590800"/>
            <a:ext cx="6443273" cy="2602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9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Indexed </a:t>
            </a:r>
            <a:r>
              <a:rPr lang="en-US" sz="3600" dirty="0" smtClean="0">
                <a:latin typeface="Arial" charset="0"/>
                <a:cs typeface="Arial" charset="0"/>
              </a:rPr>
              <a:t>Allocation (Matrix)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Generally matrices </a:t>
            </a:r>
            <a:r>
              <a:rPr lang="en-US" sz="2800" dirty="0">
                <a:latin typeface="Arial" charset="0"/>
                <a:cs typeface="Arial" charset="0"/>
              </a:rPr>
              <a:t>(or higher-dimensional arrays) use indices pointing into a single contiguous block of </a:t>
            </a:r>
            <a:r>
              <a:rPr lang="en-US" sz="2800" dirty="0" smtClean="0">
                <a:latin typeface="Arial" charset="0"/>
                <a:cs typeface="Arial" charset="0"/>
              </a:rPr>
              <a:t>memory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53843"/>
              </p:ext>
            </p:extLst>
          </p:nvPr>
        </p:nvGraphicFramePr>
        <p:xfrm>
          <a:off x="457200" y="2895600"/>
          <a:ext cx="15128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660240" imgH="431640" progId="Equation.DSMT4">
                  <p:embed/>
                </p:oleObj>
              </mc:Choice>
              <mc:Fallback>
                <p:oleObj name="Equation" r:id="rId3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1512887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565830" y="2614246"/>
            <a:ext cx="5974432" cy="3046532"/>
            <a:chOff x="2483768" y="2897068"/>
            <a:chExt cx="5475056" cy="2764180"/>
          </a:xfrm>
        </p:grpSpPr>
        <p:pic>
          <p:nvPicPr>
            <p:cNvPr id="14" name="Picture 8" descr="C:\Users\dwharder\Desktop\a2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19363" y="2941886"/>
              <a:ext cx="5439461" cy="219661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2483768" y="2906360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CA" sz="18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Row-major order </a:t>
              </a:r>
              <a:endParaRPr lang="en-CA" sz="18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92080" y="2897068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CA" sz="18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Column-major order </a:t>
              </a:r>
              <a:endParaRPr lang="en-CA" sz="18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8489" y="5291916"/>
              <a:ext cx="1197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/>
              <a:r>
                <a:rPr lang="en-CA" sz="18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C, Python</a:t>
              </a:r>
              <a:endParaRPr lang="en-CA" sz="18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67800" y="5282624"/>
              <a:ext cx="1749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/>
              <a:r>
                <a:rPr lang="en-CA" sz="18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Matlab, Fortran</a:t>
              </a:r>
              <a:endParaRPr lang="en-CA" sz="18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6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Other Allocation Formats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S</a:t>
            </a:r>
            <a:r>
              <a:rPr lang="en-US" sz="2800" dirty="0" smtClean="0">
                <a:latin typeface="Arial" charset="0"/>
                <a:cs typeface="Arial" charset="0"/>
              </a:rPr>
              <a:t>ome </a:t>
            </a:r>
            <a:r>
              <a:rPr lang="en-US" sz="2800" dirty="0">
                <a:latin typeface="Arial" charset="0"/>
                <a:cs typeface="Arial" charset="0"/>
              </a:rPr>
              <a:t>variations or </a:t>
            </a:r>
            <a:r>
              <a:rPr lang="en-US" sz="2800" dirty="0" smtClean="0">
                <a:latin typeface="Arial" charset="0"/>
                <a:cs typeface="Arial" charset="0"/>
              </a:rPr>
              <a:t>hybrid </a:t>
            </a:r>
            <a:r>
              <a:rPr lang="en-US" sz="2800" dirty="0">
                <a:latin typeface="Arial" charset="0"/>
                <a:cs typeface="Arial" charset="0"/>
              </a:rPr>
              <a:t>of </a:t>
            </a:r>
            <a:r>
              <a:rPr lang="en-US" sz="2800" dirty="0" smtClean="0">
                <a:latin typeface="Arial" charset="0"/>
                <a:cs typeface="Arial" charset="0"/>
              </a:rPr>
              <a:t>memory allocations:</a:t>
            </a:r>
            <a:endParaRPr lang="en-US" sz="2800" dirty="0">
              <a:latin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Trees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Graphs</a:t>
            </a:r>
          </a:p>
          <a:p>
            <a:r>
              <a:rPr lang="en-US" sz="2800" dirty="0" err="1">
                <a:latin typeface="Arial" charset="0"/>
                <a:cs typeface="Arial" charset="0"/>
              </a:rPr>
              <a:t>Deques</a:t>
            </a:r>
            <a:r>
              <a:rPr lang="en-US" sz="2800" dirty="0">
                <a:latin typeface="Arial" charset="0"/>
                <a:cs typeface="Arial" charset="0"/>
              </a:rPr>
              <a:t> (linked arrays)</a:t>
            </a:r>
          </a:p>
          <a:p>
            <a:r>
              <a:rPr lang="en-US" sz="2800" dirty="0" err="1" smtClean="0">
                <a:latin typeface="Arial" charset="0"/>
                <a:cs typeface="Arial" charset="0"/>
              </a:rPr>
              <a:t>inodes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8749</TotalTime>
  <Words>603</Words>
  <Application>Microsoft Office PowerPoint</Application>
  <PresentationFormat>On-screen Show (4:3)</PresentationFormat>
  <Paragraphs>174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Wingdings</vt:lpstr>
      <vt:lpstr>Blank Presentation</vt:lpstr>
      <vt:lpstr>Equation</vt:lpstr>
      <vt:lpstr>Data Organization and Retrieval (Memory / Container Implementation)</vt:lpstr>
      <vt:lpstr>Outline</vt:lpstr>
      <vt:lpstr>Memory Allocation</vt:lpstr>
      <vt:lpstr>Contiguous Allocation</vt:lpstr>
      <vt:lpstr>Linked Allocation</vt:lpstr>
      <vt:lpstr>Indexed Allocation</vt:lpstr>
      <vt:lpstr>Indexed Allocation (example)</vt:lpstr>
      <vt:lpstr>Indexed Allocation (Matrix)</vt:lpstr>
      <vt:lpstr>Other Allocation Formats</vt:lpstr>
      <vt:lpstr>Tree</vt:lpstr>
      <vt:lpstr>Memory Allocation for Tree</vt:lpstr>
      <vt:lpstr>Graph</vt:lpstr>
      <vt:lpstr>Memory for Graph – 2D Array </vt:lpstr>
      <vt:lpstr>Memory for Graph – Array of Linked Lists</vt:lpstr>
      <vt:lpstr>Hybrid Memory Allocations – Unix – 1</vt:lpstr>
      <vt:lpstr>Hybrid Memory Allocations – Unix – 2</vt:lpstr>
      <vt:lpstr>Hybrid Memory Allocations – Unix – 3</vt:lpstr>
      <vt:lpstr>Hybrid Memory Allocations – Unix –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399</cp:revision>
  <cp:lastPrinted>2000-03-30T20:56:41Z</cp:lastPrinted>
  <dcterms:created xsi:type="dcterms:W3CDTF">1995-06-17T23:31:02Z</dcterms:created>
  <dcterms:modified xsi:type="dcterms:W3CDTF">2021-09-25T18:39:10Z</dcterms:modified>
</cp:coreProperties>
</file>