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795" r:id="rId2"/>
  </p:sldMasterIdLst>
  <p:notesMasterIdLst>
    <p:notesMasterId r:id="rId113"/>
  </p:notesMasterIdLst>
  <p:handoutMasterIdLst>
    <p:handoutMasterId r:id="rId114"/>
  </p:handoutMasterIdLst>
  <p:sldIdLst>
    <p:sldId id="1555" r:id="rId3"/>
    <p:sldId id="1550" r:id="rId4"/>
    <p:sldId id="1534" r:id="rId5"/>
    <p:sldId id="1539" r:id="rId6"/>
    <p:sldId id="1548" r:id="rId7"/>
    <p:sldId id="1556" r:id="rId8"/>
    <p:sldId id="1557" r:id="rId9"/>
    <p:sldId id="1558" r:id="rId10"/>
    <p:sldId id="1559" r:id="rId11"/>
    <p:sldId id="1560" r:id="rId12"/>
    <p:sldId id="1561" r:id="rId13"/>
    <p:sldId id="1562" r:id="rId14"/>
    <p:sldId id="1563" r:id="rId15"/>
    <p:sldId id="1564" r:id="rId16"/>
    <p:sldId id="1565" r:id="rId17"/>
    <p:sldId id="1566" r:id="rId18"/>
    <p:sldId id="1567" r:id="rId19"/>
    <p:sldId id="1568" r:id="rId20"/>
    <p:sldId id="1569" r:id="rId21"/>
    <p:sldId id="1570" r:id="rId22"/>
    <p:sldId id="1571" r:id="rId23"/>
    <p:sldId id="1572" r:id="rId24"/>
    <p:sldId id="1573" r:id="rId25"/>
    <p:sldId id="1574" r:id="rId26"/>
    <p:sldId id="1575" r:id="rId27"/>
    <p:sldId id="1576" r:id="rId28"/>
    <p:sldId id="1577" r:id="rId29"/>
    <p:sldId id="1578" r:id="rId30"/>
    <p:sldId id="1579" r:id="rId31"/>
    <p:sldId id="1580" r:id="rId32"/>
    <p:sldId id="1581" r:id="rId33"/>
    <p:sldId id="1582" r:id="rId34"/>
    <p:sldId id="1583" r:id="rId35"/>
    <p:sldId id="1584" r:id="rId36"/>
    <p:sldId id="1585" r:id="rId37"/>
    <p:sldId id="1586" r:id="rId38"/>
    <p:sldId id="1587" r:id="rId39"/>
    <p:sldId id="1588" r:id="rId40"/>
    <p:sldId id="1589" r:id="rId41"/>
    <p:sldId id="1590" r:id="rId42"/>
    <p:sldId id="1591" r:id="rId43"/>
    <p:sldId id="1592" r:id="rId44"/>
    <p:sldId id="1593" r:id="rId45"/>
    <p:sldId id="1594" r:id="rId46"/>
    <p:sldId id="1595" r:id="rId47"/>
    <p:sldId id="1596" r:id="rId48"/>
    <p:sldId id="1597" r:id="rId49"/>
    <p:sldId id="1598" r:id="rId50"/>
    <p:sldId id="1599" r:id="rId51"/>
    <p:sldId id="1600" r:id="rId52"/>
    <p:sldId id="1601" r:id="rId53"/>
    <p:sldId id="1602" r:id="rId54"/>
    <p:sldId id="1603" r:id="rId55"/>
    <p:sldId id="1604" r:id="rId56"/>
    <p:sldId id="1605" r:id="rId57"/>
    <p:sldId id="1606" r:id="rId58"/>
    <p:sldId id="1607" r:id="rId59"/>
    <p:sldId id="1608" r:id="rId60"/>
    <p:sldId id="1609" r:id="rId61"/>
    <p:sldId id="1610" r:id="rId62"/>
    <p:sldId id="1611" r:id="rId63"/>
    <p:sldId id="1612" r:id="rId64"/>
    <p:sldId id="1613" r:id="rId65"/>
    <p:sldId id="1614" r:id="rId66"/>
    <p:sldId id="1615" r:id="rId67"/>
    <p:sldId id="1616" r:id="rId68"/>
    <p:sldId id="1617" r:id="rId69"/>
    <p:sldId id="1618" r:id="rId70"/>
    <p:sldId id="1619" r:id="rId71"/>
    <p:sldId id="1620" r:id="rId72"/>
    <p:sldId id="1621" r:id="rId73"/>
    <p:sldId id="1622" r:id="rId74"/>
    <p:sldId id="1623" r:id="rId75"/>
    <p:sldId id="1624" r:id="rId76"/>
    <p:sldId id="1625" r:id="rId77"/>
    <p:sldId id="1626" r:id="rId78"/>
    <p:sldId id="1627" r:id="rId79"/>
    <p:sldId id="1630" r:id="rId80"/>
    <p:sldId id="1631" r:id="rId81"/>
    <p:sldId id="1632" r:id="rId82"/>
    <p:sldId id="1633" r:id="rId83"/>
    <p:sldId id="1641" r:id="rId84"/>
    <p:sldId id="1642" r:id="rId85"/>
    <p:sldId id="1643" r:id="rId86"/>
    <p:sldId id="1644" r:id="rId87"/>
    <p:sldId id="1645" r:id="rId88"/>
    <p:sldId id="1646" r:id="rId89"/>
    <p:sldId id="1647" r:id="rId90"/>
    <p:sldId id="1648" r:id="rId91"/>
    <p:sldId id="1649" r:id="rId92"/>
    <p:sldId id="1650" r:id="rId93"/>
    <p:sldId id="1679" r:id="rId94"/>
    <p:sldId id="1658" r:id="rId95"/>
    <p:sldId id="1659" r:id="rId96"/>
    <p:sldId id="1660" r:id="rId97"/>
    <p:sldId id="1661" r:id="rId98"/>
    <p:sldId id="1662" r:id="rId99"/>
    <p:sldId id="1663" r:id="rId100"/>
    <p:sldId id="1664" r:id="rId101"/>
    <p:sldId id="1665" r:id="rId102"/>
    <p:sldId id="1666" r:id="rId103"/>
    <p:sldId id="1667" r:id="rId104"/>
    <p:sldId id="1668" r:id="rId105"/>
    <p:sldId id="1669" r:id="rId106"/>
    <p:sldId id="1670" r:id="rId107"/>
    <p:sldId id="1680" r:id="rId108"/>
    <p:sldId id="1681" r:id="rId109"/>
    <p:sldId id="1682" r:id="rId110"/>
    <p:sldId id="1651" r:id="rId111"/>
    <p:sldId id="1652" r:id="rId1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0C0C0"/>
    <a:srgbClr val="3333C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4" autoAdjust="0"/>
    <p:restoredTop sz="94660"/>
  </p:normalViewPr>
  <p:slideViewPr>
    <p:cSldViewPr>
      <p:cViewPr varScale="1">
        <p:scale>
          <a:sx n="87" d="100"/>
          <a:sy n="87" d="100"/>
        </p:scale>
        <p:origin x="147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theme" Target="theme/theme1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slide" Target="slides/slide108.xml"/><Relationship Id="rId115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notesMaster" Target="notesMasters/notesMaster1.xml"/><Relationship Id="rId118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1D05F-76A2-421B-A126-F64222430152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D52A5-79FC-4849-88F2-F12F5BD4F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6637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19B588C-5F64-4A7E-A9D5-0F4F343FCB3D}" type="datetimeFigureOut">
              <a:rPr lang="en-US"/>
              <a:pPr>
                <a:defRPr/>
              </a:pPr>
              <a:t>9/25/2021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C9C89CB-F400-4317-937D-CCB9628B738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85073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671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AE6D1B4-0612-4F65-93D9-F0C991C2B078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752496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422354339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227304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605101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544930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572024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533305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366375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609173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42536717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731372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142263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2890663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885633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9842798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8190123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643957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5482630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1254014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8320099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1764926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5024275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150960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1862063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9234512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9787031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4603331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8064191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4409333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0401225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4931071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2908061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8401845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451734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9335997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41284627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1898338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42343313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8345479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5966296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40829811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42007863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8026018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9929695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320589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5885623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412791334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3213176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69322003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77438886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402149240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5584473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90595131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16763987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4931465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601205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82012586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5987994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59158241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60422498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94208209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63724738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70084562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85116022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11336332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5825500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289430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46939844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75721967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15724297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416634962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65909204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91371654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39923271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7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8281793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98749749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9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44741397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160567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08797086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82969300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61597806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41342418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65939130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47716745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45910472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42068794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2835113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11428645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46406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92750528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81926771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9350530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03466650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55308834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86413634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73061229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42161294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4157643755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47463699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Interval heap recommendation assumes 8-bytes/node (I.e., 4-bytes/element) or larger cache line.</a:t>
            </a:r>
          </a:p>
        </p:txBody>
      </p:sp>
    </p:spTree>
    <p:extLst>
      <p:ext uri="{BB962C8B-B14F-4D97-AF65-F5344CB8AC3E}">
        <p14:creationId xmlns:p14="http://schemas.microsoft.com/office/powerpoint/2010/main" val="3817656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863" y="6373813"/>
            <a:ext cx="6794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412170" y="2023872"/>
            <a:ext cx="7211568" cy="13291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92799" y="4156363"/>
            <a:ext cx="3084137" cy="256770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6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6DCB9E-5093-4F70-90E6-679DE414B18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29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2EE6E4-2DFF-4F12-A5F6-822BF1908D0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199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87E0DB-6A49-43F5-9069-17F6FA55979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644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33A87-CF9B-42B6-A81B-B8DDC476215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02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493125" y="387350"/>
            <a:ext cx="400050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fld id="{F57C3612-C79F-4E61-8688-55F08B1EA6A9}" type="slidenum">
              <a:rPr lang="en-CA" sz="14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defRPr/>
              </a:pPr>
              <a:t>‹#›</a:t>
            </a:fld>
            <a:endParaRPr lang="en-CA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030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270464-6976-4A92-B645-81D49183D15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51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CD2A67-12F1-48D6-B389-E007531D38B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04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705FB9-DC0C-40BB-9E18-DA884E0DA93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35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F107E8-3BBD-460A-ABFB-1F4DF721DE0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98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1D69E4-87B3-4AB7-A2EE-2A4865E3D49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14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5DE6F-53F2-4059-80D1-FE963446713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806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CBA231-841E-4D04-9F19-DFBF38791BC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49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CA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CA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 eaLnBrk="0" hangingPunct="0">
              <a:defRPr/>
            </a:pPr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 eaLnBrk="0" hangingPunct="0">
              <a:defRPr/>
            </a:pPr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eaLnBrk="0" hangingPunct="0"/>
            <a:fld id="{BD0ACAA2-4A34-4668-893C-488E9E4A4038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pPr eaLnBrk="0" hangingPunct="0"/>
              <a:t>‹#›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118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6.xml"/><Relationship Id="rId7" Type="http://schemas.openxmlformats.org/officeDocument/2006/relationships/image" Target="../media/image7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2.bin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0.wmf"/><Relationship Id="rId4" Type="http://schemas.openxmlformats.org/officeDocument/2006/relationships/oleObject" Target="../embeddings/oleObject4.bin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3.wmf"/><Relationship Id="rId4" Type="http://schemas.openxmlformats.org/officeDocument/2006/relationships/oleObject" Target="../embeddings/oleObject1.bin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/>
          <a:lstStyle/>
          <a:p>
            <a:r>
              <a:rPr lang="en-US" dirty="0" smtClean="0"/>
              <a:t>Data Organization and Retrieval</a:t>
            </a:r>
            <a:br>
              <a:rPr lang="en-US" dirty="0" smtClean="0"/>
            </a:br>
            <a:r>
              <a:rPr lang="en-US" dirty="0" smtClean="0"/>
              <a:t>(Priority Queue &amp; Heap)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00400"/>
            <a:ext cx="8305800" cy="2514600"/>
          </a:xfrm>
        </p:spPr>
        <p:txBody>
          <a:bodyPr/>
          <a:lstStyle/>
          <a:p>
            <a:r>
              <a:rPr lang="en-US" dirty="0" err="1" smtClean="0"/>
              <a:t>Subhasis</a:t>
            </a:r>
            <a:r>
              <a:rPr lang="en-US" dirty="0" smtClean="0"/>
              <a:t> </a:t>
            </a:r>
            <a:r>
              <a:rPr lang="en-US" dirty="0" err="1" smtClean="0"/>
              <a:t>Bhattacharjee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Computer Science &amp; Engineering, IIT Jammu</a:t>
            </a:r>
          </a:p>
        </p:txBody>
      </p:sp>
    </p:spTree>
    <p:extLst>
      <p:ext uri="{BB962C8B-B14F-4D97-AF65-F5344CB8AC3E}">
        <p14:creationId xmlns:p14="http://schemas.microsoft.com/office/powerpoint/2010/main" val="3896423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Operations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2400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We will consider three operations: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Top (get top element – i.e., min or max element)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Remove / Pop / Delete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Insert / Push / Add</a:t>
            </a:r>
          </a:p>
        </p:txBody>
      </p:sp>
    </p:spTree>
    <p:extLst>
      <p:ext uri="{BB962C8B-B14F-4D97-AF65-F5344CB8AC3E}">
        <p14:creationId xmlns:p14="http://schemas.microsoft.com/office/powerpoint/2010/main" val="375524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 same 18 elements in a ternary min-heap:</a:t>
            </a:r>
          </a:p>
        </p:txBody>
      </p:sp>
      <p:pic>
        <p:nvPicPr>
          <p:cNvPr id="16388" name="Picture 8" descr="b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2379663"/>
            <a:ext cx="6524625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79388" y="4581525"/>
          <a:ext cx="8785224" cy="700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8068"/>
                <a:gridCol w="488068"/>
                <a:gridCol w="488068"/>
                <a:gridCol w="488068"/>
                <a:gridCol w="488068"/>
                <a:gridCol w="488068"/>
                <a:gridCol w="488068"/>
                <a:gridCol w="488068"/>
                <a:gridCol w="488068"/>
                <a:gridCol w="488068"/>
                <a:gridCol w="488068"/>
                <a:gridCol w="488068"/>
                <a:gridCol w="488068"/>
                <a:gridCol w="488068"/>
                <a:gridCol w="488068"/>
                <a:gridCol w="488068"/>
                <a:gridCol w="488068"/>
                <a:gridCol w="488068"/>
              </a:tblGrid>
              <a:tr h="304386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2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3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4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5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6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7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8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9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10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11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12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13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14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15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16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17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5702"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2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11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4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5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12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17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14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18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31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27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7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9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35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23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16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15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26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42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36946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In a quaternary </a:t>
            </a:r>
            <a:r>
              <a:rPr lang="en-US" altLang="en-US" dirty="0">
                <a:latin typeface="Arial" charset="0"/>
                <a:cs typeface="Arial" charset="0"/>
              </a:rPr>
              <a:t>min-</a:t>
            </a:r>
            <a:r>
              <a:rPr lang="en-US" altLang="en-US" dirty="0" smtClean="0">
                <a:latin typeface="Arial" charset="0"/>
                <a:cs typeface="Arial" charset="0"/>
              </a:rPr>
              <a:t>heap:</a:t>
            </a:r>
          </a:p>
        </p:txBody>
      </p:sp>
      <p:pic>
        <p:nvPicPr>
          <p:cNvPr id="17412" name="Picture 8" descr="b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213" y="2357438"/>
            <a:ext cx="4173537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79388" y="4581525"/>
          <a:ext cx="8785224" cy="700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8068"/>
                <a:gridCol w="488068"/>
                <a:gridCol w="488068"/>
                <a:gridCol w="488068"/>
                <a:gridCol w="488068"/>
                <a:gridCol w="488068"/>
                <a:gridCol w="488068"/>
                <a:gridCol w="488068"/>
                <a:gridCol w="488068"/>
                <a:gridCol w="488068"/>
                <a:gridCol w="488068"/>
                <a:gridCol w="488068"/>
                <a:gridCol w="488068"/>
                <a:gridCol w="488068"/>
                <a:gridCol w="488068"/>
                <a:gridCol w="488068"/>
                <a:gridCol w="488068"/>
                <a:gridCol w="488068"/>
              </a:tblGrid>
              <a:tr h="304386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2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3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4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5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6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7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8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9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10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11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12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13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14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15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16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17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5702"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2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16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4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7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12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26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14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18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31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27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5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9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35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23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11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15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17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42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92992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And a quinary heap:</a:t>
            </a:r>
          </a:p>
        </p:txBody>
      </p:sp>
      <p:pic>
        <p:nvPicPr>
          <p:cNvPr id="18436" name="Picture 5" descr="b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38" y="2357438"/>
            <a:ext cx="66198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79388" y="4581525"/>
          <a:ext cx="8785224" cy="700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8068"/>
                <a:gridCol w="488068"/>
                <a:gridCol w="488068"/>
                <a:gridCol w="488068"/>
                <a:gridCol w="488068"/>
                <a:gridCol w="488068"/>
                <a:gridCol w="488068"/>
                <a:gridCol w="488068"/>
                <a:gridCol w="488068"/>
                <a:gridCol w="488068"/>
                <a:gridCol w="488068"/>
                <a:gridCol w="488068"/>
                <a:gridCol w="488068"/>
                <a:gridCol w="488068"/>
                <a:gridCol w="488068"/>
                <a:gridCol w="488068"/>
                <a:gridCol w="488068"/>
                <a:gridCol w="488068"/>
              </a:tblGrid>
              <a:tr h="304386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2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3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4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5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6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7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8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9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10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11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12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13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14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15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16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17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5702"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2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5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4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7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12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26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16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18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31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27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14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9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35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23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11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15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17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42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41460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Properties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 properties of a complete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d</a:t>
            </a:r>
            <a:r>
              <a:rPr lang="en-US" altLang="en-US" dirty="0" smtClean="0">
                <a:latin typeface="Arial" charset="0"/>
                <a:cs typeface="Arial" charset="0"/>
              </a:rPr>
              <a:t>-</a:t>
            </a:r>
            <a:r>
              <a:rPr lang="en-US" altLang="en-US" dirty="0" err="1" smtClean="0">
                <a:latin typeface="Arial" charset="0"/>
                <a:cs typeface="Arial" charset="0"/>
              </a:rPr>
              <a:t>ary</a:t>
            </a:r>
            <a:r>
              <a:rPr lang="en-US" altLang="en-US" dirty="0" smtClean="0">
                <a:latin typeface="Arial" charset="0"/>
                <a:cs typeface="Arial" charset="0"/>
              </a:rPr>
              <a:t> heap are: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average depth of a node is given by the formula</a:t>
            </a: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proportion of leaf nodes to the full number of nodes is approximately</a:t>
            </a:r>
          </a:p>
          <a:p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924300" y="2349500"/>
          <a:ext cx="1223963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4" imgW="596880" imgH="393480" progId="Equation.3">
                  <p:embed/>
                </p:oleObj>
              </mc:Choice>
              <mc:Fallback>
                <p:oleObj name="Equation" r:id="rId4" imgW="596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349500"/>
                        <a:ext cx="1223963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4249738" y="3716338"/>
          <a:ext cx="755650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6" imgW="368280" imgH="393480" progId="Equation.3">
                  <p:embed/>
                </p:oleObj>
              </mc:Choice>
              <mc:Fallback>
                <p:oleObj name="Equation" r:id="rId6" imgW="368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738" y="3716338"/>
                        <a:ext cx="755650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847638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Properties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For example, in a complete quaternary heap: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average height of a node is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– ⅓</a:t>
            </a:r>
            <a:r>
              <a:rPr lang="en-US" altLang="en-US" dirty="0" smtClean="0">
                <a:latin typeface="Arial" charset="0"/>
                <a:cs typeface="Arial" charset="0"/>
              </a:rPr>
              <a:t>, and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leaf nodes comprise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¾</a:t>
            </a:r>
            <a:r>
              <a:rPr lang="en-US" altLang="en-US" dirty="0" smtClean="0">
                <a:latin typeface="Arial" charset="0"/>
                <a:cs typeface="Arial" charset="0"/>
              </a:rPr>
              <a:t> of all nodes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Therefore: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A push will require approximately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1⅓</a:t>
            </a:r>
            <a:r>
              <a:rPr lang="en-US" altLang="en-US" dirty="0" smtClean="0">
                <a:latin typeface="Arial" charset="0"/>
                <a:cs typeface="Arial" charset="0"/>
              </a:rPr>
              <a:t> comparisons and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⅓</a:t>
            </a:r>
            <a:r>
              <a:rPr lang="en-US" altLang="en-US" dirty="0" smtClean="0">
                <a:latin typeface="Arial" charset="0"/>
                <a:cs typeface="Arial" charset="0"/>
              </a:rPr>
              <a:t> copies</a:t>
            </a: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 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A pop will require almost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4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 smtClean="0">
                <a:latin typeface="Arial" charset="0"/>
                <a:cs typeface="Arial" charset="0"/>
              </a:rPr>
              <a:t> comparisons (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= (3 + 1)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 smtClean="0">
                <a:latin typeface="Arial" charset="0"/>
                <a:cs typeface="Arial" charset="0"/>
              </a:rPr>
              <a:t>) and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 smtClean="0">
                <a:latin typeface="Arial" charset="0"/>
                <a:cs typeface="Arial" charset="0"/>
              </a:rPr>
              <a:t> copies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563938" y="3716338"/>
          <a:ext cx="2087562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4" imgW="1295280" imgH="469800" progId="Equation.3">
                  <p:embed/>
                </p:oleObj>
              </mc:Choice>
              <mc:Fallback>
                <p:oleObj name="Equation" r:id="rId4" imgW="12952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716338"/>
                        <a:ext cx="2087562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54344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Relative Speed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In general,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d</a:t>
            </a:r>
            <a:r>
              <a:rPr lang="en-US" altLang="en-US" smtClean="0">
                <a:latin typeface="Arial" charset="0"/>
                <a:cs typeface="Arial" charset="0"/>
              </a:rPr>
              <a:t>-ary heaps have different performance versus binary heaps: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A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d</a:t>
            </a:r>
            <a:r>
              <a:rPr lang="en-US" altLang="en-US" smtClean="0">
                <a:latin typeface="Arial" charset="0"/>
                <a:cs typeface="Arial" charset="0"/>
              </a:rPr>
              <a:t>-ary heap makes 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i="1" baseline="-2500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smtClean="0">
                <a:latin typeface="Arial" charset="0"/>
                <a:cs typeface="Arial" charset="0"/>
              </a:rPr>
              <a:t> comparisons for each push (worst case)</a:t>
            </a:r>
          </a:p>
          <a:p>
            <a:pPr lvl="2"/>
            <a:r>
              <a:rPr lang="en-US" altLang="en-US" smtClean="0">
                <a:latin typeface="Arial" charset="0"/>
                <a:cs typeface="Arial" charset="0"/>
              </a:rPr>
              <a:t>Percolating up compares only the parent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A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d</a:t>
            </a:r>
            <a:r>
              <a:rPr lang="en-US" altLang="en-US" smtClean="0">
                <a:latin typeface="Arial" charset="0"/>
                <a:cs typeface="Arial" charset="0"/>
              </a:rPr>
              <a:t>-ary heap must, however, make 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 log</a:t>
            </a:r>
            <a:r>
              <a:rPr lang="en-US" altLang="en-US" i="1" baseline="-2500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smtClean="0">
                <a:latin typeface="Arial" charset="0"/>
                <a:cs typeface="Arial" charset="0"/>
              </a:rPr>
              <a:t> comparisons for each pop</a:t>
            </a:r>
          </a:p>
          <a:p>
            <a:pPr lvl="2"/>
            <a:r>
              <a:rPr lang="en-US" altLang="en-US" smtClean="0">
                <a:latin typeface="Arial" charset="0"/>
                <a:cs typeface="Arial" charset="0"/>
              </a:rPr>
              <a:t>Percolating down compares a node with all 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 smtClean="0">
                <a:latin typeface="Arial" charset="0"/>
                <a:cs typeface="Arial" charset="0"/>
              </a:rPr>
              <a:t> children</a:t>
            </a:r>
          </a:p>
          <a:p>
            <a:pPr>
              <a:buFont typeface="Arial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Assuming an equal number of pushes and pops:</a:t>
            </a:r>
          </a:p>
          <a:p>
            <a:pPr algn="ctr">
              <a:buFont typeface="Arial" charset="0"/>
              <a:buNone/>
            </a:pPr>
            <a:r>
              <a:rPr lang="en-US" altLang="en-US" sz="1800" smtClean="0">
                <a:latin typeface="Times New Roman" pitchFamily="18" charset="0"/>
                <a:cs typeface="Times New Roman" pitchFamily="18" charset="0"/>
              </a:rPr>
              <a:t>       log</a:t>
            </a:r>
            <a:r>
              <a:rPr lang="en-US" altLang="en-US" sz="1800" i="1" baseline="-25000" smtClean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altLang="en-US" sz="18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1800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1800" smtClean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altLang="en-US" sz="1800" i="1" smtClean="0">
                <a:latin typeface="Times New Roman" pitchFamily="18" charset="0"/>
                <a:cs typeface="Arial" charset="0"/>
              </a:rPr>
              <a:t>d</a:t>
            </a:r>
            <a:r>
              <a:rPr lang="en-US" altLang="en-US" sz="1800" smtClean="0">
                <a:latin typeface="Times New Roman" pitchFamily="18" charset="0"/>
                <a:cs typeface="Times New Roman" pitchFamily="18" charset="0"/>
              </a:rPr>
              <a:t> log</a:t>
            </a:r>
            <a:r>
              <a:rPr lang="en-US" altLang="en-US" sz="1800" i="1" baseline="-25000" smtClean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altLang="en-US" sz="18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1800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1800" smtClean="0">
                <a:latin typeface="Times New Roman" pitchFamily="18" charset="0"/>
                <a:cs typeface="Times New Roman" pitchFamily="18" charset="0"/>
              </a:rPr>
              <a:t>) = (</a:t>
            </a:r>
            <a:r>
              <a:rPr lang="en-US" altLang="en-US" sz="1800" i="1" smtClean="0">
                <a:latin typeface="Times New Roman" pitchFamily="18" charset="0"/>
                <a:cs typeface="Arial" charset="0"/>
              </a:rPr>
              <a:t>d</a:t>
            </a:r>
            <a:r>
              <a:rPr lang="en-US" altLang="en-US" sz="1800" smtClean="0">
                <a:latin typeface="Times New Roman" pitchFamily="18" charset="0"/>
                <a:cs typeface="Arial" charset="0"/>
              </a:rPr>
              <a:t> + 1)</a:t>
            </a:r>
            <a:r>
              <a:rPr lang="en-US" altLang="en-US" sz="1800" smtClean="0">
                <a:latin typeface="Times New Roman" pitchFamily="18" charset="0"/>
                <a:cs typeface="Times New Roman" pitchFamily="18" charset="0"/>
              </a:rPr>
              <a:t> log</a:t>
            </a:r>
            <a:r>
              <a:rPr lang="en-US" altLang="en-US" sz="1800" i="1" baseline="-2500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 sz="18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1800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180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9625139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d-ary Heap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pPr eaLnBrk="1" hangingPunct="1"/>
            <a:r>
              <a:rPr lang="en-US" altLang="en-US" smtClean="0"/>
              <a:t>Complete </a:t>
            </a:r>
            <a:r>
              <a:rPr lang="en-US" altLang="en-US" smtClean="0">
                <a:solidFill>
                  <a:srgbClr val="FF3300"/>
                </a:solidFill>
              </a:rPr>
              <a:t>n</a:t>
            </a:r>
            <a:r>
              <a:rPr lang="en-US" altLang="en-US" smtClean="0"/>
              <a:t> node tree whose degree is </a:t>
            </a:r>
            <a:r>
              <a:rPr lang="en-US" altLang="en-US" smtClean="0">
                <a:solidFill>
                  <a:srgbClr val="FF3300"/>
                </a:solidFill>
              </a:rPr>
              <a:t>d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/>
              <a:t>Min (max) tree.</a:t>
            </a:r>
          </a:p>
          <a:p>
            <a:pPr eaLnBrk="1" hangingPunct="1"/>
            <a:r>
              <a:rPr lang="en-US" altLang="en-US" smtClean="0"/>
              <a:t>Number nodes in breadth-first manner with root being numbered </a:t>
            </a:r>
            <a:r>
              <a:rPr lang="en-US" altLang="en-US" smtClean="0">
                <a:solidFill>
                  <a:srgbClr val="FF3300"/>
                </a:solidFill>
              </a:rPr>
              <a:t>1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>
                <a:solidFill>
                  <a:srgbClr val="FF3300"/>
                </a:solidFill>
              </a:rPr>
              <a:t>Parent(i) = ceil((i – 1)/d)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/>
              <a:t>Children are </a:t>
            </a:r>
            <a:r>
              <a:rPr lang="en-US" altLang="en-US" smtClean="0">
                <a:solidFill>
                  <a:srgbClr val="FF3300"/>
                </a:solidFill>
              </a:rPr>
              <a:t>d*(i – 1) + 2</a:t>
            </a:r>
            <a:r>
              <a:rPr lang="en-US" altLang="en-US" smtClean="0"/>
              <a:t>, …, </a:t>
            </a:r>
            <a:r>
              <a:rPr lang="en-US" altLang="en-US" smtClean="0">
                <a:solidFill>
                  <a:srgbClr val="FF3300"/>
                </a:solidFill>
              </a:rPr>
              <a:t>min{d*i + 1, n}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/>
              <a:t>Height is </a:t>
            </a:r>
            <a:r>
              <a:rPr lang="en-US" altLang="en-US" smtClean="0">
                <a:solidFill>
                  <a:srgbClr val="FF3300"/>
                </a:solidFill>
              </a:rPr>
              <a:t>log</a:t>
            </a:r>
            <a:r>
              <a:rPr lang="en-US" altLang="en-US" baseline="-25000" smtClean="0">
                <a:solidFill>
                  <a:srgbClr val="FF3300"/>
                </a:solidFill>
              </a:rPr>
              <a:t>d</a:t>
            </a:r>
            <a:r>
              <a:rPr lang="en-US" altLang="en-US" smtClean="0">
                <a:solidFill>
                  <a:srgbClr val="FF3300"/>
                </a:solidFill>
              </a:rPr>
              <a:t>n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/>
              <a:t>Height of </a:t>
            </a:r>
            <a:r>
              <a:rPr lang="en-US" altLang="en-US" smtClean="0">
                <a:solidFill>
                  <a:srgbClr val="FF3300"/>
                </a:solidFill>
              </a:rPr>
              <a:t>4</a:t>
            </a:r>
            <a:r>
              <a:rPr lang="en-US" altLang="en-US" smtClean="0"/>
              <a:t>-ary heap is half that of </a:t>
            </a:r>
            <a:r>
              <a:rPr lang="en-US" altLang="en-US" smtClean="0">
                <a:solidFill>
                  <a:srgbClr val="FF3300"/>
                </a:solidFill>
              </a:rPr>
              <a:t>2</a:t>
            </a:r>
            <a:r>
              <a:rPr lang="en-US" altLang="en-US" smtClean="0"/>
              <a:t>-ary heap.</a:t>
            </a:r>
          </a:p>
        </p:txBody>
      </p:sp>
    </p:spTree>
    <p:extLst>
      <p:ext uri="{BB962C8B-B14F-4D97-AF65-F5344CB8AC3E}">
        <p14:creationId xmlns:p14="http://schemas.microsoft.com/office/powerpoint/2010/main" val="281398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7" grpId="0" build="p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 = 4, 4-Heap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105400"/>
          </a:xfrm>
        </p:spPr>
        <p:txBody>
          <a:bodyPr/>
          <a:lstStyle/>
          <a:p>
            <a:pPr eaLnBrk="1" hangingPunct="1"/>
            <a:r>
              <a:rPr lang="en-US" altLang="en-US" smtClean="0"/>
              <a:t>Worst-case insert moves up half as many levels as when </a:t>
            </a:r>
            <a:r>
              <a:rPr lang="en-US" altLang="en-US" smtClean="0">
                <a:solidFill>
                  <a:srgbClr val="FF3300"/>
                </a:solidFill>
              </a:rPr>
              <a:t>d = 2</a:t>
            </a:r>
            <a:r>
              <a:rPr lang="en-US" altLang="en-US" smtClean="0"/>
              <a:t>.</a:t>
            </a:r>
          </a:p>
          <a:p>
            <a:pPr lvl="1" eaLnBrk="1" hangingPunct="1"/>
            <a:r>
              <a:rPr lang="en-US" altLang="en-US" smtClean="0"/>
              <a:t>Average remains at about </a:t>
            </a:r>
            <a:r>
              <a:rPr lang="en-US" altLang="en-US" smtClean="0">
                <a:solidFill>
                  <a:srgbClr val="FF3300"/>
                </a:solidFill>
              </a:rPr>
              <a:t>1.6</a:t>
            </a:r>
            <a:r>
              <a:rPr lang="en-US" altLang="en-US" smtClean="0"/>
              <a:t> levels.</a:t>
            </a:r>
          </a:p>
          <a:p>
            <a:pPr eaLnBrk="1" hangingPunct="1"/>
            <a:r>
              <a:rPr lang="en-US" altLang="en-US" smtClean="0"/>
              <a:t>Remove-min operations now do </a:t>
            </a:r>
            <a:r>
              <a:rPr lang="en-US" altLang="en-US" smtClean="0">
                <a:solidFill>
                  <a:srgbClr val="FF3300"/>
                </a:solidFill>
              </a:rPr>
              <a:t>4</a:t>
            </a:r>
            <a:r>
              <a:rPr lang="en-US" altLang="en-US" smtClean="0"/>
              <a:t> compares per level rather than </a:t>
            </a:r>
            <a:r>
              <a:rPr lang="en-US" altLang="en-US" smtClean="0">
                <a:solidFill>
                  <a:srgbClr val="FF3300"/>
                </a:solidFill>
              </a:rPr>
              <a:t>2</a:t>
            </a:r>
            <a:r>
              <a:rPr lang="en-US" altLang="en-US" smtClean="0"/>
              <a:t> (determine smallest child and see if this child is smaller than element being relocated).</a:t>
            </a:r>
          </a:p>
          <a:p>
            <a:pPr lvl="1" eaLnBrk="1" hangingPunct="1"/>
            <a:r>
              <a:rPr lang="en-US" altLang="en-US" smtClean="0"/>
              <a:t>But, number of levels is half.</a:t>
            </a:r>
          </a:p>
          <a:p>
            <a:pPr lvl="1" eaLnBrk="1" hangingPunct="1"/>
            <a:r>
              <a:rPr lang="en-US" altLang="en-US" smtClean="0"/>
              <a:t>Other operations associated with remove min are halved (move small element up, loop iterations, etc.)</a:t>
            </a:r>
          </a:p>
        </p:txBody>
      </p:sp>
    </p:spTree>
    <p:extLst>
      <p:ext uri="{BB962C8B-B14F-4D97-AF65-F5344CB8AC3E}">
        <p14:creationId xmlns:p14="http://schemas.microsoft.com/office/powerpoint/2010/main" val="155142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build="p" bldLvl="2" autoUpdateAnimBg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d-ary Heap Performance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Speedup of about </a:t>
            </a:r>
            <a:r>
              <a:rPr lang="en-US" altLang="en-US" smtClean="0">
                <a:solidFill>
                  <a:srgbClr val="FF3300"/>
                </a:solidFill>
              </a:rPr>
              <a:t>1.5</a:t>
            </a:r>
            <a:r>
              <a:rPr lang="en-US" altLang="en-US" smtClean="0"/>
              <a:t> to </a:t>
            </a:r>
            <a:r>
              <a:rPr lang="en-US" altLang="en-US" smtClean="0">
                <a:solidFill>
                  <a:srgbClr val="FF3300"/>
                </a:solidFill>
              </a:rPr>
              <a:t>1.8</a:t>
            </a:r>
            <a:r>
              <a:rPr lang="en-US" altLang="en-US" smtClean="0"/>
              <a:t> when sorting </a:t>
            </a:r>
            <a:r>
              <a:rPr lang="en-US" altLang="en-US" smtClean="0">
                <a:solidFill>
                  <a:srgbClr val="FF3300"/>
                </a:solidFill>
              </a:rPr>
              <a:t>1</a:t>
            </a:r>
            <a:r>
              <a:rPr lang="en-US" altLang="en-US" smtClean="0"/>
              <a:t> million elements using heapsort and cache-aligned </a:t>
            </a:r>
            <a:r>
              <a:rPr lang="en-US" altLang="en-US" smtClean="0">
                <a:solidFill>
                  <a:srgbClr val="FF3300"/>
                </a:solidFill>
              </a:rPr>
              <a:t>4</a:t>
            </a:r>
            <a:r>
              <a:rPr lang="en-US" altLang="en-US" smtClean="0"/>
              <a:t>-heap vs. </a:t>
            </a:r>
            <a:r>
              <a:rPr lang="en-US" altLang="en-US" smtClean="0">
                <a:solidFill>
                  <a:srgbClr val="FF3300"/>
                </a:solidFill>
              </a:rPr>
              <a:t>2</a:t>
            </a:r>
            <a:r>
              <a:rPr lang="en-US" altLang="en-US" smtClean="0"/>
              <a:t>-heap that begins at array position </a:t>
            </a:r>
            <a:r>
              <a:rPr lang="en-US" altLang="en-US" smtClean="0">
                <a:solidFill>
                  <a:srgbClr val="FF3300"/>
                </a:solidFill>
              </a:rPr>
              <a:t>0</a:t>
            </a:r>
            <a:r>
              <a:rPr lang="en-US" altLang="en-US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Cache-aligned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  <a:r>
              <a:rPr lang="en-US" altLang="en-US" smtClean="0">
                <a:solidFill>
                  <a:srgbClr val="FF3300"/>
                </a:solidFill>
              </a:rPr>
              <a:t>4</a:t>
            </a:r>
            <a:r>
              <a:rPr lang="en-US" altLang="en-US" smtClean="0"/>
              <a:t>-heap generally performs as well as, or better, than other d-heaps.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Use degree </a:t>
            </a:r>
            <a:r>
              <a:rPr lang="en-US" altLang="en-US" smtClean="0">
                <a:solidFill>
                  <a:srgbClr val="FF3300"/>
                </a:solidFill>
              </a:rPr>
              <a:t>4</a:t>
            </a:r>
            <a:r>
              <a:rPr lang="en-US" altLang="en-US" smtClean="0"/>
              <a:t> complete tree for interval heaps instead of degree </a:t>
            </a:r>
            <a:r>
              <a:rPr lang="en-US" altLang="en-US" smtClean="0">
                <a:solidFill>
                  <a:srgbClr val="FF3300"/>
                </a:solidFill>
              </a:rPr>
              <a:t>2</a:t>
            </a:r>
            <a:r>
              <a:rPr lang="en-US" altLang="en-US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61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9" grpId="0" build="p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Lexicographical Priority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Priority may also depend on multiple variables: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Two values specify a priority: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,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b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A pair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,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b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 smtClean="0">
                <a:latin typeface="Arial" charset="0"/>
                <a:cs typeface="Arial" charset="0"/>
              </a:rPr>
              <a:t> has higher priority than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c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,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d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 smtClean="0">
                <a:latin typeface="Arial" charset="0"/>
                <a:cs typeface="Arial" charset="0"/>
              </a:rPr>
              <a:t> if:</a:t>
            </a:r>
          </a:p>
          <a:p>
            <a:pPr lvl="2"/>
            <a:r>
              <a:rPr lang="en-US" altLang="en-US" i="1" dirty="0" smtClean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&lt;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c</a:t>
            </a:r>
            <a:r>
              <a:rPr lang="en-US" altLang="en-US" dirty="0" smtClean="0">
                <a:latin typeface="Arial" charset="0"/>
                <a:cs typeface="Arial" charset="0"/>
              </a:rPr>
              <a:t>, or</a:t>
            </a:r>
          </a:p>
          <a:p>
            <a:pPr lvl="2"/>
            <a:r>
              <a:rPr lang="en-US" altLang="en-US" i="1" dirty="0" smtClean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c</a:t>
            </a:r>
            <a:r>
              <a:rPr lang="en-US" altLang="en-US" dirty="0" smtClean="0">
                <a:latin typeface="Arial" charset="0"/>
                <a:cs typeface="Arial" charset="0"/>
              </a:rPr>
              <a:t> and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b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&lt;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d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For example,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(5, 19), (13, 1), (13, 24), and (15, 0) all have </a:t>
            </a:r>
            <a:r>
              <a:rPr lang="en-US" altLang="en-US" i="1" dirty="0" smtClean="0">
                <a:latin typeface="Arial" charset="0"/>
                <a:cs typeface="Arial" charset="0"/>
              </a:rPr>
              <a:t>higher</a:t>
            </a:r>
            <a:r>
              <a:rPr lang="en-US" altLang="en-US" dirty="0" smtClean="0">
                <a:latin typeface="Arial" charset="0"/>
                <a:cs typeface="Arial" charset="0"/>
              </a:rPr>
              <a:t> priority than (15, 7)</a:t>
            </a:r>
          </a:p>
        </p:txBody>
      </p:sp>
    </p:spTree>
    <p:extLst>
      <p:ext uri="{BB962C8B-B14F-4D97-AF65-F5344CB8AC3E}">
        <p14:creationId xmlns:p14="http://schemas.microsoft.com/office/powerpoint/2010/main" val="299636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We can find the top object in </a:t>
            </a:r>
            <a:r>
              <a:rPr lang="en-US" altLang="en-US" b="1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(1)</a:t>
            </a:r>
            <a:r>
              <a:rPr lang="en-US" altLang="en-US" smtClean="0">
                <a:latin typeface="Arial" charset="0"/>
                <a:cs typeface="Arial" charset="0"/>
              </a:rPr>
              <a:t> time:  3</a:t>
            </a:r>
          </a:p>
        </p:txBody>
      </p:sp>
      <p:pic>
        <p:nvPicPr>
          <p:cNvPr id="11268" name="Picture 4" descr="heap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388" y="2636838"/>
            <a:ext cx="3451225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81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Implementations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Our goal is to make the run time of each operation as close to </a:t>
            </a:r>
            <a:r>
              <a:rPr lang="en-US" altLang="en-US" b="1" dirty="0" smtClean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en-US" dirty="0" smtClean="0">
                <a:latin typeface="Arial" charset="0"/>
                <a:cs typeface="Arial" charset="0"/>
              </a:rPr>
              <a:t> as possible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We will look at two implementations using data structures we already know:</a:t>
            </a:r>
          </a:p>
          <a:p>
            <a:pPr lvl="1"/>
            <a:r>
              <a:rPr lang="en-US" altLang="en-US" b="1" dirty="0" smtClean="0">
                <a:latin typeface="Arial" charset="0"/>
                <a:cs typeface="Arial" charset="0"/>
              </a:rPr>
              <a:t>Multiple queues—one for each priority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02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Pop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To remove the minimum object: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Promote the node of the sub-tree which has the least value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Recurs down the sub-tree from which we promoted the least value</a:t>
            </a:r>
          </a:p>
        </p:txBody>
      </p:sp>
    </p:spTree>
    <p:extLst>
      <p:ext uri="{BB962C8B-B14F-4D97-AF65-F5344CB8AC3E}">
        <p14:creationId xmlns:p14="http://schemas.microsoft.com/office/powerpoint/2010/main" val="134658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Pop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Using our example, we remove 3:</a:t>
            </a:r>
          </a:p>
        </p:txBody>
      </p:sp>
      <p:pic>
        <p:nvPicPr>
          <p:cNvPr id="13316" name="Picture 4" descr="heap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420938"/>
            <a:ext cx="3451225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784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5" descr="heap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420938"/>
            <a:ext cx="3451225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Pop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We promote 7 (the minimum of 7 and 12) to the root:</a:t>
            </a:r>
          </a:p>
        </p:txBody>
      </p:sp>
    </p:spTree>
    <p:extLst>
      <p:ext uri="{BB962C8B-B14F-4D97-AF65-F5344CB8AC3E}">
        <p14:creationId xmlns:p14="http://schemas.microsoft.com/office/powerpoint/2010/main" val="264742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6" descr="heap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420938"/>
            <a:ext cx="3451225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Pop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In the left sub-tree, we promote 9:</a:t>
            </a:r>
          </a:p>
        </p:txBody>
      </p:sp>
    </p:spTree>
    <p:extLst>
      <p:ext uri="{BB962C8B-B14F-4D97-AF65-F5344CB8AC3E}">
        <p14:creationId xmlns:p14="http://schemas.microsoft.com/office/powerpoint/2010/main" val="68897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7" descr="heap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420938"/>
            <a:ext cx="3451225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Pop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Recursively, we promote 19:</a:t>
            </a:r>
          </a:p>
        </p:txBody>
      </p:sp>
    </p:spTree>
    <p:extLst>
      <p:ext uri="{BB962C8B-B14F-4D97-AF65-F5344CB8AC3E}">
        <p14:creationId xmlns:p14="http://schemas.microsoft.com/office/powerpoint/2010/main" val="75415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8" descr="heap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420938"/>
            <a:ext cx="3451225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Pop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Finally, 55 is a leaf node, so we promote it and delete the leaf</a:t>
            </a:r>
          </a:p>
        </p:txBody>
      </p:sp>
    </p:spTree>
    <p:extLst>
      <p:ext uri="{BB962C8B-B14F-4D97-AF65-F5344CB8AC3E}">
        <p14:creationId xmlns:p14="http://schemas.microsoft.com/office/powerpoint/2010/main" val="253097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Pop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Repeating this operation again, we can remove 7:</a:t>
            </a:r>
          </a:p>
        </p:txBody>
      </p:sp>
      <p:pic>
        <p:nvPicPr>
          <p:cNvPr id="18436" name="Picture 9" descr="heap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420938"/>
            <a:ext cx="3451225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971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Pop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If we remove 9, we must now promote from the right sub-tree:</a:t>
            </a:r>
          </a:p>
        </p:txBody>
      </p:sp>
      <p:pic>
        <p:nvPicPr>
          <p:cNvPr id="19460" name="Picture 5" descr="heap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8" y="2420938"/>
            <a:ext cx="3451225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828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Background</a:t>
            </a:r>
            <a:endParaRPr lang="en-US" altLang="en-US" sz="4400" smtClean="0">
              <a:latin typeface="Arial" charset="0"/>
              <a:cs typeface="Arial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We have discussed Abstract Lists with explicit linear orders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Arrays, linked lists, strings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We saw three cases which restricted the operations: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Stacks, queues, </a:t>
            </a:r>
            <a:r>
              <a:rPr lang="en-US" altLang="en-US" dirty="0" err="1" smtClean="0">
                <a:latin typeface="Arial" charset="0"/>
                <a:cs typeface="Arial" charset="0"/>
              </a:rPr>
              <a:t>deques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Following this, we looked at search trees for storing implicit linear orders:  Abstract Sorted Lists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Run times were generally </a:t>
            </a:r>
            <a:r>
              <a:rPr lang="en-US" alt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(ln(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We will now look at a restriction on an implicit linear ordering: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Priority queues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Push</a:t>
            </a:r>
            <a:endParaRPr lang="en-US" altLang="en-US" sz="4400" smtClean="0">
              <a:latin typeface="Arial" charset="0"/>
              <a:cs typeface="Arial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Inserting into a heap may be done either: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At a leaf (move it up if it is smaller than the parent)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At the root (insert the larger object into one of the </a:t>
            </a:r>
            <a:r>
              <a:rPr lang="en-US" altLang="en-US" dirty="0" err="1" smtClean="0">
                <a:latin typeface="Arial" charset="0"/>
                <a:cs typeface="Arial" charset="0"/>
              </a:rPr>
              <a:t>subtrees</a:t>
            </a:r>
            <a:r>
              <a:rPr lang="en-US" altLang="en-US" dirty="0" smtClean="0">
                <a:latin typeface="Arial" charset="0"/>
                <a:cs typeface="Arial" charset="0"/>
              </a:rPr>
              <a:t>)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We will use the first approach with binary heaps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Other heaps use the second</a:t>
            </a: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26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Push</a:t>
            </a:r>
            <a:endParaRPr lang="en-US" altLang="en-US" sz="4400" smtClean="0">
              <a:latin typeface="Arial" charset="0"/>
              <a:cs typeface="Arial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Inserting 17 into the last heap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Select an arbitrary node to insert a new leaf node:</a:t>
            </a:r>
          </a:p>
        </p:txBody>
      </p:sp>
      <p:pic>
        <p:nvPicPr>
          <p:cNvPr id="21508" name="Picture 8" descr="heap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388" y="2492375"/>
            <a:ext cx="3451225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924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9" descr="heap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388" y="2492375"/>
            <a:ext cx="3451225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Push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The node 17 is less than the node 32, so we swap them</a:t>
            </a:r>
          </a:p>
        </p:txBody>
      </p:sp>
    </p:spTree>
    <p:extLst>
      <p:ext uri="{BB962C8B-B14F-4D97-AF65-F5344CB8AC3E}">
        <p14:creationId xmlns:p14="http://schemas.microsoft.com/office/powerpoint/2010/main" val="219398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0" descr="heap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388" y="2492375"/>
            <a:ext cx="3451225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Push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The node 17 is less than the node 31; swap them</a:t>
            </a:r>
          </a:p>
        </p:txBody>
      </p:sp>
    </p:spTree>
    <p:extLst>
      <p:ext uri="{BB962C8B-B14F-4D97-AF65-F5344CB8AC3E}">
        <p14:creationId xmlns:p14="http://schemas.microsoft.com/office/powerpoint/2010/main" val="369066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1" descr="heap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388" y="2492375"/>
            <a:ext cx="3451225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Push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The node 17 is less than the node 19; swap them</a:t>
            </a:r>
          </a:p>
        </p:txBody>
      </p:sp>
    </p:spTree>
    <p:extLst>
      <p:ext uri="{BB962C8B-B14F-4D97-AF65-F5344CB8AC3E}">
        <p14:creationId xmlns:p14="http://schemas.microsoft.com/office/powerpoint/2010/main" val="254597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Push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The node 17 is greater than 12 so we are finished</a:t>
            </a:r>
          </a:p>
          <a:p>
            <a:pPr>
              <a:buFontTx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pic>
        <p:nvPicPr>
          <p:cNvPr id="25604" name="Picture 4" descr="heap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388" y="2492375"/>
            <a:ext cx="3451225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785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Push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Observation:  both the left and right subtrees of 19 were greater than 19, thus we are guaranteed that we don’t have to send the new node down</a:t>
            </a:r>
          </a:p>
          <a:p>
            <a:pPr>
              <a:buFont typeface="Arial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This process is called </a:t>
            </a:r>
            <a:r>
              <a:rPr lang="en-US" altLang="en-US" i="1" smtClean="0">
                <a:latin typeface="Arial" charset="0"/>
                <a:cs typeface="Arial" charset="0"/>
              </a:rPr>
              <a:t>percolation</a:t>
            </a:r>
            <a:r>
              <a:rPr lang="en-US" altLang="en-US" smtClean="0">
                <a:latin typeface="Arial" charset="0"/>
                <a:cs typeface="Arial" charset="0"/>
              </a:rPr>
              <a:t>, that is, the lighter (smaller) objects move up from the bottom of the min-heap</a:t>
            </a:r>
          </a:p>
          <a:p>
            <a:pPr>
              <a:buFontTx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47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Implementations</a:t>
            </a:r>
            <a:endParaRPr lang="en-US" altLang="en-US" sz="4400" smtClean="0">
              <a:latin typeface="Arial" charset="0"/>
              <a:cs typeface="Arial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With binary search trees, we introduced the concept of </a:t>
            </a:r>
            <a:r>
              <a:rPr lang="en-US" altLang="en-US" i="1" smtClean="0">
                <a:latin typeface="Arial" charset="0"/>
                <a:cs typeface="Arial" charset="0"/>
              </a:rPr>
              <a:t>balance</a:t>
            </a: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From this, we looked at: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AVL Trees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B-Trees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Red-black Trees (not course material)</a:t>
            </a:r>
          </a:p>
          <a:p>
            <a:pPr>
              <a:buFont typeface="Arial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How can we determine where to insert so as to keep balance?</a:t>
            </a:r>
          </a:p>
        </p:txBody>
      </p:sp>
    </p:spTree>
    <p:extLst>
      <p:ext uri="{BB962C8B-B14F-4D97-AF65-F5344CB8AC3E}">
        <p14:creationId xmlns:p14="http://schemas.microsoft.com/office/powerpoint/2010/main" val="402469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Implementations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There are multiple means of keeping balance with binary heaps: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Complete binary trees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Leftist heaps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Skew heaps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We will look at using complete binary trees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In has optimal memory characteristics but sub-optimal run-time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6554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Complete Trees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By using complete binary trees, we will be able to maintain, with minimal effort, the complete tree structure</a:t>
            </a:r>
          </a:p>
          <a:p>
            <a:pPr>
              <a:buFont typeface="Arial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We have already seen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It is easy to store a complete tree as an array</a:t>
            </a:r>
          </a:p>
          <a:p>
            <a:pPr>
              <a:buFont typeface="Arial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If we can store a heap of size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mtClean="0">
                <a:latin typeface="Arial" charset="0"/>
                <a:cs typeface="Arial" charset="0"/>
              </a:rPr>
              <a:t> as an array of size </a:t>
            </a:r>
            <a:r>
              <a:rPr lang="en-US" altLang="en-US" b="1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)</a:t>
            </a:r>
            <a:r>
              <a:rPr lang="en-US" altLang="en-US" smtClean="0">
                <a:latin typeface="Arial" charset="0"/>
                <a:cs typeface="Arial" charset="0"/>
              </a:rPr>
              <a:t>, this would be great!</a:t>
            </a:r>
          </a:p>
        </p:txBody>
      </p:sp>
    </p:spTree>
    <p:extLst>
      <p:ext uri="{BB962C8B-B14F-4D97-AF65-F5344CB8AC3E}">
        <p14:creationId xmlns:p14="http://schemas.microsoft.com/office/powerpoint/2010/main" val="119980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Definition</a:t>
            </a:r>
            <a:endParaRPr lang="en-US" altLang="en-US" sz="4400" smtClean="0">
              <a:latin typeface="Arial" charset="0"/>
              <a:cs typeface="Arial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With queues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The order may be summarized by </a:t>
            </a:r>
            <a:r>
              <a:rPr lang="en-US" altLang="en-US" i="1" smtClean="0">
                <a:latin typeface="Arial" charset="0"/>
                <a:cs typeface="Arial" charset="0"/>
              </a:rPr>
              <a:t>first in, first out</a:t>
            </a: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If each object is associated with a priority, we may wish to pop that object which has highest priority</a:t>
            </a:r>
          </a:p>
          <a:p>
            <a:pPr>
              <a:buFont typeface="Arial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With each pushed object, we will associate a nonnegative integer (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mtClean="0">
                <a:latin typeface="Arial" charset="0"/>
                <a:cs typeface="Arial" charset="0"/>
              </a:rPr>
              <a:t>, 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1</a:t>
            </a:r>
            <a:r>
              <a:rPr lang="en-US" altLang="en-US" smtClean="0">
                <a:latin typeface="Arial" charset="0"/>
                <a:cs typeface="Arial" charset="0"/>
              </a:rPr>
              <a:t>, 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2</a:t>
            </a:r>
            <a:r>
              <a:rPr lang="en-US" altLang="en-US" smtClean="0">
                <a:latin typeface="Arial" charset="0"/>
                <a:cs typeface="Arial" charset="0"/>
              </a:rPr>
              <a:t>, ...) where: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The value 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mtClean="0">
                <a:latin typeface="Arial" charset="0"/>
                <a:cs typeface="Arial" charset="0"/>
              </a:rPr>
              <a:t> has the </a:t>
            </a:r>
            <a:r>
              <a:rPr lang="en-US" altLang="en-US" i="1" smtClean="0">
                <a:latin typeface="Arial" charset="0"/>
                <a:cs typeface="Arial" charset="0"/>
              </a:rPr>
              <a:t>highest</a:t>
            </a:r>
            <a:r>
              <a:rPr lang="en-US" altLang="en-US" smtClean="0">
                <a:latin typeface="Arial" charset="0"/>
                <a:cs typeface="Arial" charset="0"/>
              </a:rPr>
              <a:t> priority, and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The higher the number, the lower the priority</a:t>
            </a:r>
          </a:p>
          <a:p>
            <a:endParaRPr lang="en-US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Complete Trees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For example, the previous heap may be represented as the following (non-unique!) complete tree:</a:t>
            </a:r>
          </a:p>
        </p:txBody>
      </p:sp>
      <p:pic>
        <p:nvPicPr>
          <p:cNvPr id="30724" name="Picture 4" descr="heap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563" y="2565400"/>
            <a:ext cx="4462462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44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Complete Trees:  Push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If we insert into a complete tree, we need only place the new node as a leaf node in the appropriate location and percolate up</a:t>
            </a:r>
          </a:p>
        </p:txBody>
      </p:sp>
      <p:pic>
        <p:nvPicPr>
          <p:cNvPr id="31748" name="Picture 4" descr="heap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563" y="2565400"/>
            <a:ext cx="4462462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Oval 7"/>
          <p:cNvSpPr>
            <a:spLocks noChangeArrowheads="1"/>
          </p:cNvSpPr>
          <p:nvPr/>
        </p:nvSpPr>
        <p:spPr bwMode="auto">
          <a:xfrm>
            <a:off x="2644718" y="4722813"/>
            <a:ext cx="287337" cy="2889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/>
          </a:p>
        </p:txBody>
      </p:sp>
    </p:spTree>
    <p:extLst>
      <p:ext uri="{BB962C8B-B14F-4D97-AF65-F5344CB8AC3E}">
        <p14:creationId xmlns:p14="http://schemas.microsoft.com/office/powerpoint/2010/main" val="313109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Complete Trees:  Push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For example, push 25:</a:t>
            </a:r>
          </a:p>
        </p:txBody>
      </p:sp>
      <p:pic>
        <p:nvPicPr>
          <p:cNvPr id="32772" name="Picture 4" descr="heap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563" y="2565400"/>
            <a:ext cx="4462462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5" descr="heap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563" y="2565400"/>
            <a:ext cx="4462462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14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8" descr="C:\Users\dwharder\Desktop\a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2565400"/>
            <a:ext cx="4462462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Complete Trees:  Push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We have to percolate 25 up into its appropriate location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The resulting heap is still a complete tree</a:t>
            </a:r>
          </a:p>
        </p:txBody>
      </p:sp>
    </p:spTree>
    <p:extLst>
      <p:ext uri="{BB962C8B-B14F-4D97-AF65-F5344CB8AC3E}">
        <p14:creationId xmlns:p14="http://schemas.microsoft.com/office/powerpoint/2010/main" val="12997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>
                <a:latin typeface="Arial" charset="0"/>
                <a:cs typeface="Arial" charset="0"/>
              </a:rPr>
              <a:t>Complete Trees:  Pop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smtClean="0">
                <a:latin typeface="Arial" charset="0"/>
                <a:cs typeface="Arial" charset="0"/>
              </a:rPr>
              <a:t>	Suppose we want to pop the top entry:  12</a:t>
            </a:r>
          </a:p>
        </p:txBody>
      </p:sp>
      <p:pic>
        <p:nvPicPr>
          <p:cNvPr id="34820" name="Picture 10" descr="C:\Users\dwharder\Desktop\x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2565400"/>
            <a:ext cx="4462462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36048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Complete Trees:  Pop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Percolating up creates a hole leading to a non-complete tree</a:t>
            </a:r>
          </a:p>
        </p:txBody>
      </p:sp>
      <p:pic>
        <p:nvPicPr>
          <p:cNvPr id="35844" name="Picture 9" descr="C:\Users\dwharder\Desktop\az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38" y="2276475"/>
            <a:ext cx="4462462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296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Complete Trees:  Pop</a:t>
            </a:r>
            <a:endParaRPr lang="en-CA" altLang="en-US" smtClean="0">
              <a:latin typeface="Arial" charset="0"/>
              <a:cs typeface="Arial" charset="0"/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smtClean="0">
                <a:latin typeface="Arial" charset="0"/>
                <a:cs typeface="Arial" charset="0"/>
              </a:rPr>
              <a:t>	Alternatively, copy the last entry in the heap to the root</a:t>
            </a:r>
          </a:p>
        </p:txBody>
      </p:sp>
      <p:pic>
        <p:nvPicPr>
          <p:cNvPr id="36868" name="Picture 7" descr="C:\Users\dwharder\Desktop\a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2279650"/>
            <a:ext cx="4462462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65366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8" descr="C:\Users\dwharder\Desktop\a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2279650"/>
            <a:ext cx="4462462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Complete Trees:  Pop</a:t>
            </a:r>
            <a:endParaRPr lang="en-CA" altLang="en-US" smtClean="0">
              <a:latin typeface="Arial" charset="0"/>
              <a:cs typeface="Arial" charset="0"/>
            </a:endParaRPr>
          </a:p>
        </p:txBody>
      </p:sp>
      <p:sp>
        <p:nvSpPr>
          <p:cNvPr id="3789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smtClean="0">
                <a:latin typeface="Arial" charset="0"/>
                <a:cs typeface="Arial" charset="0"/>
              </a:rPr>
              <a:t>	Now, percolate 36 down swapping it with the smallest of its children</a:t>
            </a:r>
          </a:p>
          <a:p>
            <a:pPr lvl="1"/>
            <a:r>
              <a:rPr lang="en-CA" altLang="en-US" smtClean="0">
                <a:latin typeface="Arial" charset="0"/>
                <a:cs typeface="Arial" charset="0"/>
              </a:rPr>
              <a:t>We halt when both children are larger</a:t>
            </a:r>
          </a:p>
        </p:txBody>
      </p:sp>
    </p:spTree>
    <p:extLst>
      <p:ext uri="{BB962C8B-B14F-4D97-AF65-F5344CB8AC3E}">
        <p14:creationId xmlns:p14="http://schemas.microsoft.com/office/powerpoint/2010/main" val="1099781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Complete Trees:  Pop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The resulting tree is now still a complete tree:</a:t>
            </a:r>
          </a:p>
        </p:txBody>
      </p:sp>
      <p:pic>
        <p:nvPicPr>
          <p:cNvPr id="38916" name="Picture 11" descr="C:\Users\dwharder\Desktop\aa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2279650"/>
            <a:ext cx="4462462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69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Complete Trees:  Pop</a:t>
            </a:r>
            <a:endParaRPr lang="en-CA" altLang="en-US" smtClean="0">
              <a:latin typeface="Arial" charset="0"/>
              <a:cs typeface="Arial" charset="0"/>
            </a:endParaRP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smtClean="0">
                <a:latin typeface="Arial" charset="0"/>
                <a:cs typeface="Arial" charset="0"/>
              </a:rPr>
              <a:t>	Again, popping 15, copy up the last entry:  88</a:t>
            </a:r>
          </a:p>
        </p:txBody>
      </p:sp>
      <p:pic>
        <p:nvPicPr>
          <p:cNvPr id="39940" name="Picture 9" descr="C:\Users\dwharder\Desktop\a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2279650"/>
            <a:ext cx="4462462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563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9" descr="a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88" y="4508500"/>
            <a:ext cx="489585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8" descr="a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88" y="2924175"/>
            <a:ext cx="4897437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10" descr="a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88" y="1557338"/>
            <a:ext cx="489585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The top of a priority queue is the object with highest priority</a:t>
            </a:r>
          </a:p>
          <a:p>
            <a:endParaRPr lang="en-US" altLang="en-US" smtClean="0">
              <a:latin typeface="Arial" charset="0"/>
              <a:cs typeface="Arial" charset="0"/>
            </a:endParaRPr>
          </a:p>
          <a:p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Popping from a priority queue removes the current highest priority object:</a:t>
            </a:r>
          </a:p>
          <a:p>
            <a:endParaRPr lang="en-US" altLang="en-US" smtClean="0">
              <a:latin typeface="Arial" charset="0"/>
              <a:cs typeface="Arial" charset="0"/>
            </a:endParaRPr>
          </a:p>
          <a:p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Push places a new object into the appropriate place</a:t>
            </a:r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Operations</a:t>
            </a:r>
            <a:endParaRPr lang="en-US" altLang="en-US" sz="44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Complete Trees:  Pop</a:t>
            </a:r>
            <a:endParaRPr lang="en-CA" altLang="en-US" smtClean="0">
              <a:latin typeface="Arial" charset="0"/>
              <a:cs typeface="Arial" charset="0"/>
            </a:endParaRP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smtClean="0">
                <a:latin typeface="Arial" charset="0"/>
                <a:cs typeface="Arial" charset="0"/>
              </a:rPr>
              <a:t>	This time, it gets percolated down to the point where it has no children</a:t>
            </a:r>
          </a:p>
        </p:txBody>
      </p:sp>
      <p:pic>
        <p:nvPicPr>
          <p:cNvPr id="40964" name="Picture 10" descr="C:\Users\dwharder\Desktop\a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2279650"/>
            <a:ext cx="4462462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5294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Complete Trees:  Pop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In popping 17, 53 is moved to the top</a:t>
            </a:r>
          </a:p>
        </p:txBody>
      </p:sp>
      <p:pic>
        <p:nvPicPr>
          <p:cNvPr id="41988" name="Picture 12" descr="C:\Users\dwharder\Desktop\aa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2279650"/>
            <a:ext cx="4462462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098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Complete Trees:  Pop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And percolated down, again to the deepest level</a:t>
            </a:r>
          </a:p>
        </p:txBody>
      </p:sp>
      <p:pic>
        <p:nvPicPr>
          <p:cNvPr id="43012" name="Picture 13" descr="C:\Users\dwharder\Desktop\a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2279650"/>
            <a:ext cx="4462462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590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Complete Trees:  Pop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Popping 19 copies up 39</a:t>
            </a:r>
          </a:p>
        </p:txBody>
      </p:sp>
      <p:pic>
        <p:nvPicPr>
          <p:cNvPr id="44036" name="Picture 14" descr="C:\Users\dwharder\Desktop\aa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2279650"/>
            <a:ext cx="4462462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55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Complete Trees:  Pop</a:t>
            </a:r>
            <a:endParaRPr lang="en-CA" altLang="en-US" smtClean="0">
              <a:latin typeface="Arial" charset="0"/>
              <a:cs typeface="Arial" charset="0"/>
            </a:endParaRP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smtClean="0">
                <a:latin typeface="Arial" charset="0"/>
                <a:cs typeface="Arial" charset="0"/>
              </a:rPr>
              <a:t>	Which is then percolated down to the second deepest level</a:t>
            </a:r>
          </a:p>
        </p:txBody>
      </p:sp>
      <p:pic>
        <p:nvPicPr>
          <p:cNvPr id="45060" name="Picture 6" descr="C:\Users\dwharder\Desktop\aa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2279650"/>
            <a:ext cx="4462462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87923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Complete Tree</a:t>
            </a:r>
            <a:endParaRPr lang="en-US" altLang="en-US" sz="4400" smtClean="0">
              <a:latin typeface="Arial" charset="0"/>
              <a:cs typeface="Arial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Therefore, we can maintain the complete-tree shape of a heap</a:t>
            </a:r>
          </a:p>
          <a:p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We may store a complete tree using an array: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A complete tree is filled in breadth-first traversal order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The array is filled using breadth-first traversal</a:t>
            </a:r>
          </a:p>
        </p:txBody>
      </p:sp>
    </p:spTree>
    <p:extLst>
      <p:ext uri="{BB962C8B-B14F-4D97-AF65-F5344CB8AC3E}">
        <p14:creationId xmlns:p14="http://schemas.microsoft.com/office/powerpoint/2010/main" val="164414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4" descr="heap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773238"/>
            <a:ext cx="4462462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Array Implementation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For the heap</a:t>
            </a:r>
          </a:p>
          <a:p>
            <a:endParaRPr lang="en-US" altLang="en-US" smtClean="0">
              <a:latin typeface="Arial" charset="0"/>
              <a:cs typeface="Arial" charset="0"/>
            </a:endParaRPr>
          </a:p>
          <a:p>
            <a:endParaRPr lang="en-US" altLang="en-US" smtClean="0">
              <a:latin typeface="Arial" charset="0"/>
              <a:cs typeface="Arial" charset="0"/>
            </a:endParaRPr>
          </a:p>
          <a:p>
            <a:endParaRPr lang="en-US" altLang="en-US" smtClean="0">
              <a:latin typeface="Arial" charset="0"/>
              <a:cs typeface="Arial" charset="0"/>
            </a:endParaRPr>
          </a:p>
          <a:p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</a:t>
            </a:r>
          </a:p>
          <a:p>
            <a:pPr>
              <a:buFontTx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</a:t>
            </a:r>
          </a:p>
          <a:p>
            <a:pPr>
              <a:buFontTx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a breadth-first traversal yields:</a:t>
            </a:r>
          </a:p>
        </p:txBody>
      </p:sp>
      <p:pic>
        <p:nvPicPr>
          <p:cNvPr id="47109" name="Picture 45" descr="hash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4868863"/>
            <a:ext cx="35274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Rectangle 5"/>
          <p:cNvSpPr>
            <a:spLocks noChangeArrowheads="1"/>
          </p:cNvSpPr>
          <p:nvPr/>
        </p:nvSpPr>
        <p:spPr bwMode="auto">
          <a:xfrm>
            <a:off x="2535768" y="4899415"/>
            <a:ext cx="201003" cy="213224"/>
          </a:xfrm>
          <a:prstGeom prst="rect">
            <a:avLst/>
          </a:prstGeom>
          <a:noFill/>
          <a:ln w="22225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13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Array Implementation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Recall that If we associate an index–starting at 1–with each entry in the breadth-first traversal, we get:</a:t>
            </a:r>
          </a:p>
          <a:p>
            <a:endParaRPr lang="en-US" altLang="en-US" dirty="0" smtClean="0">
              <a:latin typeface="Arial" charset="0"/>
              <a:cs typeface="Arial" charset="0"/>
            </a:endParaRPr>
          </a:p>
          <a:p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Given the entry at index k, it follows that: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</a:t>
            </a:r>
            <a:r>
              <a:rPr lang="en-US" altLang="en-US" dirty="0">
                <a:latin typeface="Arial" charset="0"/>
                <a:cs typeface="Arial" charset="0"/>
              </a:rPr>
              <a:t>parent of node </a:t>
            </a:r>
            <a:r>
              <a:rPr lang="en-US" altLang="en-US" dirty="0" smtClean="0">
                <a:latin typeface="Arial" charset="0"/>
                <a:cs typeface="Arial" charset="0"/>
              </a:rPr>
              <a:t>is a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/2		</a:t>
            </a:r>
            <a:r>
              <a:rPr lang="en-US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parent = k &gt;&gt; 1;</a:t>
            </a:r>
            <a:endParaRPr lang="en-US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children are at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+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	</a:t>
            </a:r>
            <a:r>
              <a:rPr lang="en-US" alt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left_child</a:t>
            </a:r>
            <a:r>
              <a:rPr lang="en-US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k </a:t>
            </a:r>
            <a:r>
              <a:rPr lang="en-US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alt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right_child</a:t>
            </a:r>
            <a:r>
              <a:rPr lang="en-US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left_child</a:t>
            </a:r>
            <a:r>
              <a:rPr lang="en-US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| 1;</a:t>
            </a:r>
            <a:endParaRPr lang="en-US" altLang="en-US" sz="1600" dirty="0" smtClean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Cost (trivial): start array at position 1 instead of position 0</a:t>
            </a:r>
          </a:p>
        </p:txBody>
      </p:sp>
      <p:pic>
        <p:nvPicPr>
          <p:cNvPr id="48132" name="Picture 4" descr="heap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349500"/>
            <a:ext cx="352425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2527300" y="2644775"/>
            <a:ext cx="215900" cy="2159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/>
          </a:p>
        </p:txBody>
      </p:sp>
    </p:spTree>
    <p:extLst>
      <p:ext uri="{BB962C8B-B14F-4D97-AF65-F5344CB8AC3E}">
        <p14:creationId xmlns:p14="http://schemas.microsoft.com/office/powerpoint/2010/main" val="416007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2" descr="heap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060575"/>
            <a:ext cx="4462462" cy="262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Array Implementation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The children of 15 are 17 and 32:</a:t>
            </a:r>
          </a:p>
        </p:txBody>
      </p:sp>
      <p:sp>
        <p:nvSpPr>
          <p:cNvPr id="49157" name="Rectangle 45"/>
          <p:cNvSpPr>
            <a:spLocks noChangeArrowheads="1"/>
          </p:cNvSpPr>
          <p:nvPr/>
        </p:nvSpPr>
        <p:spPr bwMode="auto">
          <a:xfrm>
            <a:off x="2555875" y="4437063"/>
            <a:ext cx="215900" cy="2159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/>
          </a:p>
        </p:txBody>
      </p:sp>
    </p:spTree>
    <p:extLst>
      <p:ext uri="{BB962C8B-B14F-4D97-AF65-F5344CB8AC3E}">
        <p14:creationId xmlns:p14="http://schemas.microsoft.com/office/powerpoint/2010/main" val="296785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6" descr="hash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060575"/>
            <a:ext cx="4462462" cy="262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Array Implementation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The children of 17 are 25 and 19: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55875" y="4437063"/>
            <a:ext cx="215900" cy="2159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/>
          </a:p>
        </p:txBody>
      </p:sp>
    </p:spTree>
    <p:extLst>
      <p:ext uri="{BB962C8B-B14F-4D97-AF65-F5344CB8AC3E}">
        <p14:creationId xmlns:p14="http://schemas.microsoft.com/office/powerpoint/2010/main" val="396361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Heaps</a:t>
            </a:r>
            <a:endParaRPr lang="en-US" altLang="en-US" sz="4400" smtClean="0">
              <a:latin typeface="Arial" charset="0"/>
              <a:cs typeface="Arial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Can we do better?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That is, can we reduce some (or all) of the operations down to </a:t>
            </a:r>
            <a:r>
              <a:rPr lang="en-US" alt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(1)</a:t>
            </a:r>
            <a:r>
              <a:rPr lang="en-US" altLang="en-US" dirty="0" smtClean="0">
                <a:latin typeface="Arial" charset="0"/>
                <a:cs typeface="Arial" charset="0"/>
              </a:rPr>
              <a:t>?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 next topic defines a </a:t>
            </a:r>
            <a:r>
              <a:rPr lang="en-US" altLang="en-US" i="1" dirty="0" smtClean="0">
                <a:latin typeface="Arial" charset="0"/>
                <a:cs typeface="Arial" charset="0"/>
              </a:rPr>
              <a:t>heap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A tree with the top object at the root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We will look at binary heaps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Numerous other heaps exists:</a:t>
            </a:r>
          </a:p>
          <a:p>
            <a:pPr lvl="2"/>
            <a:r>
              <a:rPr lang="en-US" altLang="en-US" i="1" dirty="0" smtClean="0">
                <a:latin typeface="Times New Roman" pitchFamily="18" charset="0"/>
                <a:cs typeface="Arial" charset="0"/>
              </a:rPr>
              <a:t>d</a:t>
            </a:r>
            <a:r>
              <a:rPr lang="en-US" altLang="en-US" dirty="0" smtClean="0">
                <a:latin typeface="Arial" charset="0"/>
                <a:cs typeface="Arial" charset="0"/>
              </a:rPr>
              <a:t>-</a:t>
            </a:r>
            <a:r>
              <a:rPr lang="en-US" altLang="en-US" dirty="0" err="1" smtClean="0">
                <a:latin typeface="Arial" charset="0"/>
                <a:cs typeface="Arial" charset="0"/>
              </a:rPr>
              <a:t>ary</a:t>
            </a:r>
            <a:r>
              <a:rPr lang="en-US" altLang="en-US" dirty="0" smtClean="0">
                <a:latin typeface="Arial" charset="0"/>
                <a:cs typeface="Arial" charset="0"/>
              </a:rPr>
              <a:t> heaps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Leftist heaps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Skew heaps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Binomial heaps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Fibonacci heaps 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Bi-parental heaps</a:t>
            </a:r>
          </a:p>
          <a:p>
            <a:pPr lvl="2"/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18436" name="Picture 5" descr="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50" y="3284538"/>
            <a:ext cx="2743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The children of 32 are 41 and 36:</a:t>
            </a:r>
          </a:p>
        </p:txBody>
      </p:sp>
      <p:pic>
        <p:nvPicPr>
          <p:cNvPr id="51203" name="Picture 7" descr="heap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060575"/>
            <a:ext cx="4462462" cy="262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Array Implementation</a:t>
            </a:r>
          </a:p>
        </p:txBody>
      </p:sp>
      <p:sp>
        <p:nvSpPr>
          <p:cNvPr id="51205" name="Rectangle 8"/>
          <p:cNvSpPr>
            <a:spLocks noChangeArrowheads="1"/>
          </p:cNvSpPr>
          <p:nvPr/>
        </p:nvSpPr>
        <p:spPr bwMode="auto">
          <a:xfrm>
            <a:off x="2555875" y="4437063"/>
            <a:ext cx="215900" cy="2159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/>
          </a:p>
        </p:txBody>
      </p:sp>
    </p:spTree>
    <p:extLst>
      <p:ext uri="{BB962C8B-B14F-4D97-AF65-F5344CB8AC3E}">
        <p14:creationId xmlns:p14="http://schemas.microsoft.com/office/powerpoint/2010/main" val="279232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Array Implementation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The children of 25 are 33 and 55:</a:t>
            </a:r>
          </a:p>
        </p:txBody>
      </p:sp>
      <p:pic>
        <p:nvPicPr>
          <p:cNvPr id="52228" name="Picture 4" descr="heap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060575"/>
            <a:ext cx="4462462" cy="262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Rectangle 8"/>
          <p:cNvSpPr>
            <a:spLocks noChangeArrowheads="1"/>
          </p:cNvSpPr>
          <p:nvPr/>
        </p:nvSpPr>
        <p:spPr bwMode="auto">
          <a:xfrm>
            <a:off x="2555875" y="4437063"/>
            <a:ext cx="215900" cy="2159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/>
          </a:p>
        </p:txBody>
      </p:sp>
    </p:spTree>
    <p:extLst>
      <p:ext uri="{BB962C8B-B14F-4D97-AF65-F5344CB8AC3E}">
        <p14:creationId xmlns:p14="http://schemas.microsoft.com/office/powerpoint/2010/main" val="502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Array Implementation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If the heap-as-array has </a:t>
            </a:r>
            <a:r>
              <a:rPr lang="en-US" altLang="en-US" b="1" smtClean="0">
                <a:latin typeface="Consolas" pitchFamily="49" charset="0"/>
                <a:cs typeface="Consolas" pitchFamily="49" charset="0"/>
              </a:rPr>
              <a:t>count</a:t>
            </a:r>
            <a:r>
              <a:rPr lang="en-US" altLang="en-US" smtClean="0">
                <a:latin typeface="Arial" charset="0"/>
                <a:cs typeface="Arial" charset="0"/>
              </a:rPr>
              <a:t> entries, then the next empty node in the corresponding complete tree is at location </a:t>
            </a:r>
            <a:r>
              <a:rPr lang="en-US" altLang="en-US" b="1" smtClean="0">
                <a:latin typeface="Consolas" pitchFamily="49" charset="0"/>
                <a:cs typeface="Consolas" pitchFamily="49" charset="0"/>
              </a:rPr>
              <a:t>posn = count + 1</a:t>
            </a:r>
            <a:endParaRPr lang="en-US" altLang="en-US" smtClean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We compare the item at location </a:t>
            </a:r>
            <a:r>
              <a:rPr lang="en-US" altLang="en-US" b="1" smtClean="0">
                <a:latin typeface="Consolas" pitchFamily="49" charset="0"/>
                <a:cs typeface="Consolas" pitchFamily="49" charset="0"/>
              </a:rPr>
              <a:t>posn</a:t>
            </a:r>
            <a:r>
              <a:rPr lang="en-US" altLang="en-US" smtClean="0">
                <a:latin typeface="Arial" charset="0"/>
                <a:cs typeface="Arial" charset="0"/>
              </a:rPr>
              <a:t> with the item at </a:t>
            </a:r>
            <a:r>
              <a:rPr lang="en-US" altLang="en-US" b="1" smtClean="0">
                <a:latin typeface="Consolas" pitchFamily="49" charset="0"/>
                <a:cs typeface="Consolas" pitchFamily="49" charset="0"/>
              </a:rPr>
              <a:t>posn/2</a:t>
            </a:r>
          </a:p>
          <a:p>
            <a:pPr>
              <a:buFont typeface="Arial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If they are out of order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Swap them, set </a:t>
            </a:r>
            <a:r>
              <a:rPr lang="en-US" altLang="en-US" b="1" smtClean="0">
                <a:latin typeface="Courier New" pitchFamily="49" charset="0"/>
                <a:cs typeface="Arial" charset="0"/>
              </a:rPr>
              <a:t>posn /= 2</a:t>
            </a:r>
            <a:r>
              <a:rPr lang="en-US" altLang="en-US" smtClean="0">
                <a:latin typeface="Arial" charset="0"/>
                <a:cs typeface="Arial" charset="0"/>
              </a:rPr>
              <a:t> and repeat</a:t>
            </a:r>
          </a:p>
        </p:txBody>
      </p:sp>
    </p:spTree>
    <p:extLst>
      <p:ext uri="{BB962C8B-B14F-4D97-AF65-F5344CB8AC3E}">
        <p14:creationId xmlns:p14="http://schemas.microsoft.com/office/powerpoint/2010/main" val="408945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Consider the following heap, both as a tree and in its array representation</a:t>
            </a:r>
          </a:p>
        </p:txBody>
      </p:sp>
      <p:pic>
        <p:nvPicPr>
          <p:cNvPr id="54275" name="Picture 11" descr="heap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2420938"/>
            <a:ext cx="3524250" cy="20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Array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19570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Array Implementation:  Push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Inserting 26 requires no changes</a:t>
            </a:r>
          </a:p>
        </p:txBody>
      </p:sp>
      <p:pic>
        <p:nvPicPr>
          <p:cNvPr id="55300" name="Picture 9" descr="heap7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2420938"/>
            <a:ext cx="3524250" cy="20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45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Array Implementation:  Push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Inserting 8 requires a few percolations: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Swap 8 and 23</a:t>
            </a:r>
          </a:p>
        </p:txBody>
      </p:sp>
      <p:sp>
        <p:nvSpPr>
          <p:cNvPr id="56324" name="Picture 8" descr="heap72"/>
          <p:cNvSpPr>
            <a:spLocks noChangeAspect="1" noChangeArrowheads="1"/>
          </p:cNvSpPr>
          <p:nvPr/>
        </p:nvSpPr>
        <p:spPr bwMode="auto">
          <a:xfrm>
            <a:off x="2809875" y="2420938"/>
            <a:ext cx="3524250" cy="20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50390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Array Implementation:  Push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Swap 8 and 12</a:t>
            </a:r>
          </a:p>
        </p:txBody>
      </p:sp>
      <p:pic>
        <p:nvPicPr>
          <p:cNvPr id="57348" name="Picture 9" descr="heap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408" y="2420938"/>
            <a:ext cx="3524250" cy="20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184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Array Implementation:  Push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At this point, it is greater than its parent, so we are finished</a:t>
            </a:r>
          </a:p>
        </p:txBody>
      </p:sp>
      <p:pic>
        <p:nvPicPr>
          <p:cNvPr id="58372" name="Picture 9" descr="heap7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408" y="2420938"/>
            <a:ext cx="3524250" cy="20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388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As before, popping the top has us copy the last entry to the top</a:t>
            </a:r>
          </a:p>
        </p:txBody>
      </p:sp>
      <p:pic>
        <p:nvPicPr>
          <p:cNvPr id="59395" name="Picture 8" descr="x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938" y="2314575"/>
            <a:ext cx="3525837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Array Implementation:  Pop</a:t>
            </a:r>
          </a:p>
        </p:txBody>
      </p:sp>
    </p:spTree>
    <p:extLst>
      <p:ext uri="{BB962C8B-B14F-4D97-AF65-F5344CB8AC3E}">
        <p14:creationId xmlns:p14="http://schemas.microsoft.com/office/powerpoint/2010/main" val="291518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Array Implementation:  Pop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Instead, consider this strategy: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Copy the last object, 23, to the root</a:t>
            </a:r>
          </a:p>
        </p:txBody>
      </p:sp>
      <p:pic>
        <p:nvPicPr>
          <p:cNvPr id="60420" name="Picture 5" descr="x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938" y="2314575"/>
            <a:ext cx="3525837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52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Definition</a:t>
            </a:r>
            <a:endParaRPr lang="en-US" altLang="en-US" sz="4400" smtClean="0">
              <a:latin typeface="Arial" charset="0"/>
              <a:cs typeface="Arial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A non-empty binary tree is a min-heap if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The key associated with the root is less than or equal to the keys associated with either of the sub-trees (if any)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Both of the sub-trees (if any) are also binary min-heaps</a:t>
            </a:r>
          </a:p>
          <a:p>
            <a:pPr lvl="1"/>
            <a:endParaRPr lang="en-US" altLang="en-US" smtClean="0">
              <a:latin typeface="Arial" charset="0"/>
              <a:cs typeface="Arial" charset="0"/>
            </a:endParaRPr>
          </a:p>
          <a:p>
            <a:pPr lvl="1"/>
            <a:endParaRPr lang="en-US" altLang="en-US" smtClean="0">
              <a:latin typeface="Arial" charset="0"/>
              <a:cs typeface="Arial" charset="0"/>
            </a:endParaRPr>
          </a:p>
          <a:p>
            <a:pPr lvl="1"/>
            <a:endParaRPr lang="en-US" altLang="en-US" smtClean="0">
              <a:latin typeface="Arial" charset="0"/>
              <a:cs typeface="Arial" charset="0"/>
            </a:endParaRPr>
          </a:p>
          <a:p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From this definition: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A single node is a min-heap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All keys in either sub-tree are greater than the root key</a:t>
            </a:r>
          </a:p>
        </p:txBody>
      </p:sp>
      <p:pic>
        <p:nvPicPr>
          <p:cNvPr id="6148" name="Picture 6" descr="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997200"/>
            <a:ext cx="4173538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88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Array Implementation:  Pop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Now percolate down</a:t>
            </a:r>
          </a:p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Compare Node 1 with its children:  Nodes 2 and 3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Swap 23 and 6</a:t>
            </a:r>
          </a:p>
        </p:txBody>
      </p:sp>
      <p:pic>
        <p:nvPicPr>
          <p:cNvPr id="61444" name="Picture 4" descr="x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938" y="2314575"/>
            <a:ext cx="3525837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618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Array Implementation:  Pop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Compare Node 2 with its children:  Nodes 4 and 5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Swap 23 and 9</a:t>
            </a:r>
          </a:p>
        </p:txBody>
      </p:sp>
      <p:pic>
        <p:nvPicPr>
          <p:cNvPr id="62468" name="Picture 4" descr="x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938" y="2314575"/>
            <a:ext cx="3525837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065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Array Implementation:  Pop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Compare Node 4 with its children:  Nodes 8 and 9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Swap 23 and 10</a:t>
            </a:r>
          </a:p>
        </p:txBody>
      </p:sp>
      <p:pic>
        <p:nvPicPr>
          <p:cNvPr id="63492" name="Picture 9" descr="x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938" y="2314575"/>
            <a:ext cx="3525837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83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Array Implementation:  Pop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The children of Node 8 are beyond the end of the array: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Stop</a:t>
            </a:r>
          </a:p>
        </p:txBody>
      </p:sp>
      <p:pic>
        <p:nvPicPr>
          <p:cNvPr id="64516" name="Picture 4" descr="x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938" y="2314575"/>
            <a:ext cx="3525837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136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Array Implementation:  Pop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The result is a binary min-heap</a:t>
            </a:r>
          </a:p>
        </p:txBody>
      </p:sp>
      <p:pic>
        <p:nvPicPr>
          <p:cNvPr id="65540" name="Picture 4" descr="x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938" y="2314575"/>
            <a:ext cx="3525837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029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Array Implementation:  Pop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Dequeuing the minimum again: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Copy 26 to the root</a:t>
            </a:r>
          </a:p>
        </p:txBody>
      </p:sp>
      <p:pic>
        <p:nvPicPr>
          <p:cNvPr id="66564" name="Picture 5" descr="x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938" y="2314575"/>
            <a:ext cx="3525837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918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Array Implementation:  Pop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Compare Node 1 with its children:  Nodes 2 and 3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Swap 26 and 8</a:t>
            </a:r>
          </a:p>
        </p:txBody>
      </p:sp>
      <p:pic>
        <p:nvPicPr>
          <p:cNvPr id="67588" name="Picture 5" descr="x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938" y="2314575"/>
            <a:ext cx="3525837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98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Array Implementation:  Pop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Compare Node 3 with its children:  Nodes 6 and 7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Swap 26 and 12</a:t>
            </a:r>
          </a:p>
        </p:txBody>
      </p:sp>
      <p:pic>
        <p:nvPicPr>
          <p:cNvPr id="68612" name="Picture 6" descr="x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938" y="2314575"/>
            <a:ext cx="3525837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88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Array Implementation:  Pop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The children of Node 6, Nodes 12 and 13 are unoccupied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Currently, </a:t>
            </a:r>
            <a:r>
              <a:rPr lang="en-US" altLang="en-US" smtClean="0">
                <a:latin typeface="Consolas" pitchFamily="49" charset="0"/>
                <a:cs typeface="Arial" charset="0"/>
              </a:rPr>
              <a:t>count == 11</a:t>
            </a:r>
          </a:p>
        </p:txBody>
      </p:sp>
      <p:pic>
        <p:nvPicPr>
          <p:cNvPr id="69636" name="Picture 4" descr="x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938" y="2314575"/>
            <a:ext cx="3525837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02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Array Implementation:  Pop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The result is a min-heap</a:t>
            </a:r>
          </a:p>
        </p:txBody>
      </p:sp>
      <p:pic>
        <p:nvPicPr>
          <p:cNvPr id="70660" name="Picture 4" descr="x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938" y="2314575"/>
            <a:ext cx="3525837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63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Important:</a:t>
            </a:r>
          </a:p>
          <a:p>
            <a:pPr algn="ctr">
              <a:buFontTx/>
              <a:buNone/>
            </a:pPr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THERE IS NO OTHER RELATIONSHIP BETWEEN</a:t>
            </a:r>
          </a:p>
          <a:p>
            <a:pPr algn="ctr">
              <a:buFontTx/>
              <a:buNone/>
            </a:pPr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THE ELEMENTS IN THE TWO SUBTREES</a:t>
            </a:r>
          </a:p>
          <a:p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683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Array Implementation:  Pop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Dequeuing the minimum a third time: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Copy 15 to the root</a:t>
            </a:r>
          </a:p>
        </p:txBody>
      </p:sp>
      <p:pic>
        <p:nvPicPr>
          <p:cNvPr id="71684" name="Picture 6" descr="x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938" y="2314575"/>
            <a:ext cx="3525837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685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Array Implementation:  Pop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Compare Node 1 with its children:  Nodes 2 and 3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Swap 15 and 9</a:t>
            </a:r>
          </a:p>
        </p:txBody>
      </p:sp>
      <p:pic>
        <p:nvPicPr>
          <p:cNvPr id="72708" name="Picture 6" descr="x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938" y="2314575"/>
            <a:ext cx="3525837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690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Array Implementation:  Pop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Compare Node 2 with its children:  Nodes 4 and 5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Swap 15 and 10</a:t>
            </a:r>
          </a:p>
        </p:txBody>
      </p:sp>
      <p:pic>
        <p:nvPicPr>
          <p:cNvPr id="73732" name="Picture 4" descr="x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938" y="2314575"/>
            <a:ext cx="3525837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828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Array Implementation:  Pop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Compare Node 4 with its children:  Nodes 8 and 9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15 &lt; 23 and 15 &lt; 25 so stop</a:t>
            </a:r>
          </a:p>
        </p:txBody>
      </p:sp>
      <p:pic>
        <p:nvPicPr>
          <p:cNvPr id="74756" name="Picture 5" descr="x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938" y="2314575"/>
            <a:ext cx="3525837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032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Array Implementation:  Pop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The result is a properly formed binary min-heap</a:t>
            </a:r>
          </a:p>
        </p:txBody>
      </p:sp>
      <p:pic>
        <p:nvPicPr>
          <p:cNvPr id="75780" name="Picture 7" descr="x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938" y="2314575"/>
            <a:ext cx="3525837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878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Array Implementation:  Pop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After all our modifications, the final heap is</a:t>
            </a:r>
          </a:p>
        </p:txBody>
      </p:sp>
      <p:pic>
        <p:nvPicPr>
          <p:cNvPr id="76804" name="Picture 4" descr="heap8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492375"/>
            <a:ext cx="3524250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5" name="Picture 5" descr="heap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2492375"/>
            <a:ext cx="3524250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067175" y="3213100"/>
            <a:ext cx="100965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44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Run-time Analysis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Accessing the top object is </a:t>
            </a:r>
            <a:r>
              <a:rPr lang="en-US" alt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(1)</a:t>
            </a: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Popping the top object is </a:t>
            </a:r>
            <a:r>
              <a:rPr lang="en-US" alt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(ln(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))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We copy something that is already in the lowest depth—it will likely be moved back to the lowest depth</a:t>
            </a:r>
            <a:endParaRPr lang="en-US" altLang="en-US" dirty="0" smtClean="0">
              <a:latin typeface="Times New Roman" pitchFamily="18" charset="0"/>
              <a:cs typeface="Arial" charset="0"/>
            </a:endParaRPr>
          </a:p>
          <a:p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9189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Run-time Analysis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If we are inserting an object less than the root (at the front), then the run time will be </a:t>
            </a:r>
            <a:r>
              <a:rPr lang="en-US" alt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(ln(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))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If we insert at the back (greater than any object) then the run time will be </a:t>
            </a:r>
            <a:r>
              <a:rPr lang="en-US" alt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(1)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8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Run-time Analysis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Thus, our grid of run times is given by:</a:t>
            </a:r>
          </a:p>
          <a:p>
            <a:endParaRPr lang="en-US" altLang="en-US" smtClean="0">
              <a:latin typeface="Arial" charset="0"/>
              <a:cs typeface="Arial" charset="0"/>
            </a:endParaRPr>
          </a:p>
          <a:p>
            <a:endParaRPr lang="en-US" altLang="en-US" smtClean="0">
              <a:latin typeface="Arial" charset="0"/>
              <a:cs typeface="Arial" charset="0"/>
            </a:endParaRPr>
          </a:p>
        </p:txBody>
      </p:sp>
      <p:pic>
        <p:nvPicPr>
          <p:cNvPr id="81924" name="Picture 5" descr="heap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708275"/>
            <a:ext cx="4176712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56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Run-time Analysis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Some observations: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Continuously inserting at the front of the heap (</a:t>
            </a:r>
            <a:r>
              <a:rPr lang="en-US" altLang="en-US" i="1" smtClean="0">
                <a:latin typeface="Arial" charset="0"/>
                <a:cs typeface="Arial" charset="0"/>
              </a:rPr>
              <a:t>i</a:t>
            </a:r>
            <a:r>
              <a:rPr lang="en-US" altLang="en-US" smtClean="0">
                <a:latin typeface="Arial" charset="0"/>
                <a:cs typeface="Arial" charset="0"/>
              </a:rPr>
              <a:t>.</a:t>
            </a:r>
            <a:r>
              <a:rPr lang="en-US" altLang="en-US" i="1" smtClean="0">
                <a:latin typeface="Arial" charset="0"/>
                <a:cs typeface="Arial" charset="0"/>
              </a:rPr>
              <a:t>e</a:t>
            </a:r>
            <a:r>
              <a:rPr lang="en-US" altLang="en-US" smtClean="0">
                <a:latin typeface="Arial" charset="0"/>
                <a:cs typeface="Arial" charset="0"/>
              </a:rPr>
              <a:t>., the new object being pushed is less than everything in the heap) causes the run-time to drop to </a:t>
            </a:r>
            <a:r>
              <a:rPr lang="en-US" altLang="en-US" b="1" smtClean="0">
                <a:latin typeface="Times New Roman" pitchFamily="18" charset="0"/>
                <a:cs typeface="Arial" charset="0"/>
              </a:rPr>
              <a:t>O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(ln(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))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If the objects are coming in order of priority, use a regular queue with swapping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Merging two binary heaps of size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mtClean="0">
                <a:latin typeface="Arial" charset="0"/>
                <a:cs typeface="Arial" charset="0"/>
              </a:rPr>
              <a:t> is a </a:t>
            </a:r>
            <a:r>
              <a:rPr lang="en-US" altLang="en-US" b="1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)</a:t>
            </a:r>
            <a:r>
              <a:rPr lang="en-US" altLang="en-US" smtClean="0">
                <a:latin typeface="Arial" charset="0"/>
                <a:cs typeface="Arial" charset="0"/>
              </a:rPr>
              <a:t> operation</a:t>
            </a:r>
          </a:p>
        </p:txBody>
      </p:sp>
    </p:spTree>
    <p:extLst>
      <p:ext uri="{BB962C8B-B14F-4D97-AF65-F5344CB8AC3E}">
        <p14:creationId xmlns:p14="http://schemas.microsoft.com/office/powerpoint/2010/main" val="253046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This is a binary min-heap:</a:t>
            </a:r>
          </a:p>
        </p:txBody>
      </p:sp>
      <p:pic>
        <p:nvPicPr>
          <p:cNvPr id="8196" name="Picture 4" descr="heap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388" y="2636838"/>
            <a:ext cx="3451225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485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Run-time Analysis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Other heaps have better run-time characteristics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Leftist, skew, binomial and Fibonacci heaps all use a node-based implementation requiring </a:t>
            </a:r>
            <a:r>
              <a:rPr lang="en-US" alt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 smtClean="0">
                <a:latin typeface="Arial" charset="0"/>
                <a:cs typeface="Arial" charset="0"/>
              </a:rPr>
              <a:t> additional memory</a:t>
            </a:r>
            <a:endParaRPr lang="en-US" altLang="en-US" dirty="0" smtClean="0">
              <a:latin typeface="Times New Roman" pitchFamily="18" charset="0"/>
              <a:cs typeface="Arial" charset="0"/>
            </a:endParaRP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For Fibonacci heaps, the run-time of all operations (including merging two Fibonacci heaps) except pop are </a:t>
            </a:r>
            <a:r>
              <a:rPr lang="en-US" alt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(1)</a:t>
            </a:r>
          </a:p>
          <a:p>
            <a:pPr lvl="1"/>
            <a:endParaRPr lang="en-US" altLang="en-US" dirty="0">
              <a:latin typeface="Times New Roman" pitchFamily="18" charset="0"/>
              <a:cs typeface="Arial" charset="0"/>
            </a:endParaRPr>
          </a:p>
          <a:p>
            <a:pPr lvl="1"/>
            <a:r>
              <a:rPr lang="en-US" altLang="en-US" b="1" dirty="0" smtClean="0">
                <a:latin typeface="Times New Roman" pitchFamily="18" charset="0"/>
                <a:cs typeface="Arial" charset="0"/>
              </a:rPr>
              <a:t>We will study Interval Heaps, Leftist Tree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24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Binary Max Heaps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A binary max-heap is identical to a binary min-heap except that the parent is always larger than either of the children</a:t>
            </a:r>
          </a:p>
          <a:p>
            <a:pPr>
              <a:buFont typeface="Arial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For example, the same data as before stored as a max-heap yields</a:t>
            </a:r>
            <a:endParaRPr lang="en-US" altLang="en-US" smtClean="0">
              <a:latin typeface="Times New Roman" pitchFamily="18" charset="0"/>
              <a:cs typeface="Arial" charset="0"/>
            </a:endParaRPr>
          </a:p>
        </p:txBody>
      </p:sp>
      <p:pic>
        <p:nvPicPr>
          <p:cNvPr id="84996" name="Picture 4" descr="hea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3284538"/>
            <a:ext cx="3525837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72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Priority Queues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Now, does using a heap ensure that that object in the heap which: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has the highest priority, and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of that highest priority, has been in the heap the longest</a:t>
            </a:r>
          </a:p>
          <a:p>
            <a:pPr>
              <a:buFont typeface="Arial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Consider inserting seven objects, all of the same priority (colour indicates order):</a:t>
            </a:r>
          </a:p>
          <a:p>
            <a:pPr algn="ctr">
              <a:buFontTx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2, </a:t>
            </a:r>
            <a:r>
              <a:rPr lang="en-US" altLang="en-US" smtClean="0">
                <a:solidFill>
                  <a:srgbClr val="663300"/>
                </a:solidFill>
                <a:latin typeface="Arial" charset="0"/>
                <a:cs typeface="Arial" charset="0"/>
              </a:rPr>
              <a:t>2</a:t>
            </a:r>
            <a:r>
              <a:rPr lang="en-US" altLang="en-US" smtClean="0">
                <a:latin typeface="Arial" charset="0"/>
                <a:cs typeface="Arial" charset="0"/>
              </a:rPr>
              <a:t>, </a:t>
            </a:r>
            <a:r>
              <a:rPr lang="en-US" alt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2</a:t>
            </a:r>
            <a:r>
              <a:rPr lang="en-US" altLang="en-US" smtClean="0">
                <a:latin typeface="Arial" charset="0"/>
                <a:cs typeface="Arial" charset="0"/>
              </a:rPr>
              <a:t>, </a:t>
            </a:r>
            <a:r>
              <a:rPr lang="en-US" altLang="en-US" smtClean="0">
                <a:solidFill>
                  <a:srgbClr val="FF6600"/>
                </a:solidFill>
                <a:latin typeface="Arial" charset="0"/>
                <a:cs typeface="Arial" charset="0"/>
              </a:rPr>
              <a:t>2</a:t>
            </a:r>
            <a:r>
              <a:rPr lang="en-US" altLang="en-US" smtClean="0">
                <a:latin typeface="Arial" charset="0"/>
                <a:cs typeface="Arial" charset="0"/>
              </a:rPr>
              <a:t>, </a:t>
            </a:r>
            <a:r>
              <a:rPr lang="en-US" altLang="en-US" smtClean="0">
                <a:solidFill>
                  <a:srgbClr val="FF9900"/>
                </a:solidFill>
                <a:latin typeface="Arial" charset="0"/>
                <a:cs typeface="Arial" charset="0"/>
              </a:rPr>
              <a:t>2</a:t>
            </a:r>
            <a:r>
              <a:rPr lang="en-US" altLang="en-US" smtClean="0">
                <a:latin typeface="Arial" charset="0"/>
                <a:cs typeface="Arial" charset="0"/>
              </a:rPr>
              <a:t>, </a:t>
            </a:r>
            <a:r>
              <a:rPr lang="en-US" altLang="en-US" smtClean="0">
                <a:solidFill>
                  <a:srgbClr val="008000"/>
                </a:solidFill>
                <a:latin typeface="Arial" charset="0"/>
                <a:cs typeface="Arial" charset="0"/>
              </a:rPr>
              <a:t>2</a:t>
            </a:r>
            <a:r>
              <a:rPr lang="en-US" altLang="en-US" smtClean="0">
                <a:latin typeface="Arial" charset="0"/>
                <a:cs typeface="Arial" charset="0"/>
              </a:rPr>
              <a:t>, </a:t>
            </a:r>
            <a:r>
              <a:rPr lang="en-US" altLang="en-US" smtClean="0">
                <a:solidFill>
                  <a:srgbClr val="00B0F0"/>
                </a:solidFill>
                <a:latin typeface="Arial" charset="0"/>
                <a:cs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1160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Priority Queues</a:t>
            </a:r>
            <a:endParaRPr lang="en-US" altLang="en-US" sz="3600" smtClean="0">
              <a:latin typeface="Arial" charset="0"/>
              <a:cs typeface="Arial" charset="0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Whatever algorithm we use for promoting must ensure that the first object remains in the root position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Thus, we must use an insertion technique where we only percolate up if the priority is lower</a:t>
            </a:r>
          </a:p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The result:</a:t>
            </a:r>
          </a:p>
          <a:p>
            <a:endParaRPr lang="en-US" altLang="en-US" smtClean="0">
              <a:latin typeface="Arial" charset="0"/>
              <a:cs typeface="Arial" charset="0"/>
            </a:endParaRPr>
          </a:p>
          <a:p>
            <a:endParaRPr lang="en-US" altLang="en-US" smtClean="0">
              <a:latin typeface="Arial" charset="0"/>
              <a:cs typeface="Arial" charset="0"/>
            </a:endParaRPr>
          </a:p>
          <a:p>
            <a:endParaRPr lang="en-US" altLang="en-US" smtClean="0">
              <a:latin typeface="Arial" charset="0"/>
              <a:cs typeface="Arial" charset="0"/>
            </a:endParaRPr>
          </a:p>
          <a:p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Challenge: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Come up with an algorithm which removes all seven objects in the original order</a:t>
            </a:r>
          </a:p>
          <a:p>
            <a:pPr>
              <a:buFontTx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pic>
        <p:nvPicPr>
          <p:cNvPr id="88068" name="Picture 7" descr="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924175"/>
            <a:ext cx="3527425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4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Lexicographical Ordering</a:t>
            </a:r>
            <a:endParaRPr lang="en-US" altLang="en-US" sz="3600" smtClean="0">
              <a:latin typeface="Arial" charset="0"/>
              <a:cs typeface="Arial" charset="0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A better solution is to modify the priority: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Track the number of insertions with a counter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dirty="0" smtClean="0">
                <a:latin typeface="Arial" charset="0"/>
                <a:cs typeface="Arial" charset="0"/>
              </a:rPr>
              <a:t> (initially 0)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For each insertion with priority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, create a hybrid priority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,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 smtClean="0">
                <a:latin typeface="Arial" charset="0"/>
                <a:cs typeface="Arial" charset="0"/>
              </a:rPr>
              <a:t> where:</a:t>
            </a:r>
          </a:p>
          <a:p>
            <a:pPr lvl="2">
              <a:buFontTx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-25000" dirty="0" smtClean="0"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,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baseline="-25000" dirty="0" smtClean="0"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 &lt; 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-25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,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baseline="-25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 smtClean="0">
                <a:latin typeface="Arial" charset="0"/>
                <a:cs typeface="Arial" charset="0"/>
              </a:rPr>
              <a:t> if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-25000" dirty="0" smtClean="0"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&lt;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-25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 smtClean="0">
                <a:latin typeface="Arial" charset="0"/>
                <a:cs typeface="Arial" charset="0"/>
              </a:rPr>
              <a:t> or 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-25000" dirty="0" smtClean="0"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-25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 smtClean="0">
                <a:latin typeface="Arial" charset="0"/>
                <a:cs typeface="Arial" charset="0"/>
              </a:rPr>
              <a:t> and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baseline="-25000" dirty="0" smtClean="0"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&lt;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baseline="-25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 smtClean="0">
                <a:latin typeface="Arial" charset="0"/>
                <a:cs typeface="Arial" charset="0"/>
              </a:rPr>
              <a:t>)</a:t>
            </a:r>
          </a:p>
        </p:txBody>
      </p:sp>
      <p:pic>
        <p:nvPicPr>
          <p:cNvPr id="6" name="Picture 6" descr="a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2962275"/>
            <a:ext cx="302577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165630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6" descr="a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2962275"/>
            <a:ext cx="302577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Priority Queues</a:t>
            </a:r>
            <a:endParaRPr lang="en-US" altLang="en-US" sz="3600" smtClean="0">
              <a:latin typeface="Arial" charset="0"/>
              <a:cs typeface="Arial" charset="0"/>
            </a:endParaRP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Removing the objects would be in the following order:</a:t>
            </a:r>
          </a:p>
        </p:txBody>
      </p:sp>
    </p:spTree>
    <p:extLst>
      <p:ext uri="{BB962C8B-B14F-4D97-AF65-F5344CB8AC3E}">
        <p14:creationId xmlns:p14="http://schemas.microsoft.com/office/powerpoint/2010/main" val="33850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7" descr="a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2962275"/>
            <a:ext cx="302577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Priority Queues</a:t>
            </a:r>
            <a:endParaRPr lang="en-US" altLang="en-US" sz="3600" smtClean="0">
              <a:latin typeface="Arial" charset="0"/>
              <a:cs typeface="Arial" charset="0"/>
            </a:endParaRP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Popped:  2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First, (2,1) &lt; (2, 2) and (2, 3) &lt; (2, 4)</a:t>
            </a:r>
          </a:p>
          <a:p>
            <a:endParaRPr lang="en-US" alt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02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8" descr="a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2962275"/>
            <a:ext cx="302577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Priority Queues</a:t>
            </a:r>
            <a:endParaRPr lang="en-US" altLang="en-US" sz="3600" smtClean="0">
              <a:latin typeface="Arial" charset="0"/>
              <a:cs typeface="Arial" charset="0"/>
            </a:endParaRP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Removing the objects would be in the following order:</a:t>
            </a:r>
          </a:p>
        </p:txBody>
      </p:sp>
    </p:spTree>
    <p:extLst>
      <p:ext uri="{BB962C8B-B14F-4D97-AF65-F5344CB8AC3E}">
        <p14:creationId xmlns:p14="http://schemas.microsoft.com/office/powerpoint/2010/main" val="53837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9" descr="a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2962275"/>
            <a:ext cx="3024188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Priority Queues</a:t>
            </a:r>
            <a:endParaRPr lang="en-US" altLang="en-US" sz="3600" smtClean="0">
              <a:latin typeface="Arial" charset="0"/>
              <a:cs typeface="Arial" charset="0"/>
            </a:endParaRP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Removing the objects would be in the following order:</a:t>
            </a:r>
          </a:p>
        </p:txBody>
      </p:sp>
    </p:spTree>
    <p:extLst>
      <p:ext uri="{BB962C8B-B14F-4D97-AF65-F5344CB8AC3E}">
        <p14:creationId xmlns:p14="http://schemas.microsoft.com/office/powerpoint/2010/main" val="126202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4" descr="a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2962275"/>
            <a:ext cx="302577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Priority Queues</a:t>
            </a:r>
            <a:endParaRPr lang="en-US" altLang="en-US" sz="4000" b="1" smtClean="0">
              <a:latin typeface="Arial" charset="0"/>
              <a:cs typeface="Arial" charset="0"/>
            </a:endParaRP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Removing the objects would be in the following order:</a:t>
            </a:r>
          </a:p>
        </p:txBody>
      </p:sp>
    </p:spTree>
    <p:extLst>
      <p:ext uri="{BB962C8B-B14F-4D97-AF65-F5344CB8AC3E}">
        <p14:creationId xmlns:p14="http://schemas.microsoft.com/office/powerpoint/2010/main" val="349523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Adding colour, we observe 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The left subtree has the smallest (</a:t>
            </a:r>
            <a:r>
              <a:rPr lang="en-US" alt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7</a:t>
            </a:r>
            <a:r>
              <a:rPr lang="en-US" altLang="en-US" smtClean="0">
                <a:latin typeface="Arial" charset="0"/>
                <a:cs typeface="Arial" charset="0"/>
              </a:rPr>
              <a:t>) and the largest (</a:t>
            </a:r>
            <a:r>
              <a:rPr lang="en-US" altLang="en-US" smtClean="0">
                <a:solidFill>
                  <a:srgbClr val="800080"/>
                </a:solidFill>
                <a:latin typeface="Arial" charset="0"/>
                <a:cs typeface="Arial" charset="0"/>
              </a:rPr>
              <a:t>89</a:t>
            </a:r>
            <a:r>
              <a:rPr lang="en-US" altLang="en-US" smtClean="0">
                <a:latin typeface="Arial" charset="0"/>
                <a:cs typeface="Arial" charset="0"/>
              </a:rPr>
              <a:t>) objects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No relationship between items with similar priority</a:t>
            </a:r>
            <a:endParaRPr lang="en-US" altLang="en-US" b="1" smtClean="0">
              <a:latin typeface="Courier New" pitchFamily="49" charset="0"/>
              <a:cs typeface="Arial" charset="0"/>
            </a:endParaRPr>
          </a:p>
          <a:p>
            <a:pPr lvl="1"/>
            <a:endParaRPr lang="en-US" altLang="en-US" smtClean="0">
              <a:latin typeface="Arial" charset="0"/>
              <a:cs typeface="Arial" charset="0"/>
            </a:endParaRPr>
          </a:p>
        </p:txBody>
      </p:sp>
      <p:pic>
        <p:nvPicPr>
          <p:cNvPr id="9220" name="Picture 4" descr="heap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636838"/>
            <a:ext cx="3451225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27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5" descr="a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2962275"/>
            <a:ext cx="302577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Priority Queues</a:t>
            </a:r>
            <a:endParaRPr lang="en-US" altLang="en-US" sz="4000" b="1" smtClean="0">
              <a:latin typeface="Arial" charset="0"/>
              <a:cs typeface="Arial" charset="0"/>
            </a:endParaRP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Removing the objects would be in the following order:</a:t>
            </a:r>
          </a:p>
        </p:txBody>
      </p:sp>
    </p:spTree>
    <p:extLst>
      <p:ext uri="{BB962C8B-B14F-4D97-AF65-F5344CB8AC3E}">
        <p14:creationId xmlns:p14="http://schemas.microsoft.com/office/powerpoint/2010/main" val="364719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Summary</a:t>
            </a:r>
            <a:endParaRPr lang="en-US" altLang="en-US" sz="4000" smtClean="0">
              <a:latin typeface="Arial" charset="0"/>
              <a:cs typeface="Arial" charset="0"/>
            </a:endParaRPr>
          </a:p>
        </p:txBody>
      </p:sp>
      <p:sp>
        <p:nvSpPr>
          <p:cNvPr id="96259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In this talk, we have: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Discussed binary heaps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Looked at an implementation using arrays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Analyzed the run time:</a:t>
            </a:r>
          </a:p>
          <a:p>
            <a:pPr lvl="2"/>
            <a:r>
              <a:rPr lang="en-US" altLang="en-US" smtClean="0">
                <a:latin typeface="Arial" charset="0"/>
                <a:cs typeface="Arial" charset="0"/>
              </a:rPr>
              <a:t>Head			</a:t>
            </a:r>
            <a:r>
              <a:rPr lang="en-US" altLang="en-US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(1)</a:t>
            </a:r>
          </a:p>
          <a:p>
            <a:pPr lvl="2"/>
            <a:r>
              <a:rPr lang="en-US" altLang="en-US" smtClean="0">
                <a:latin typeface="Arial" charset="0"/>
                <a:cs typeface="Arial" charset="0"/>
              </a:rPr>
              <a:t>Push			</a:t>
            </a:r>
            <a:r>
              <a:rPr lang="en-US" altLang="en-US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(1)</a:t>
            </a:r>
            <a:r>
              <a:rPr lang="en-US" altLang="en-US" smtClean="0">
                <a:latin typeface="Arial" charset="0"/>
                <a:cs typeface="Arial" charset="0"/>
              </a:rPr>
              <a:t> average</a:t>
            </a:r>
          </a:p>
          <a:p>
            <a:pPr lvl="2"/>
            <a:r>
              <a:rPr lang="en-US" altLang="en-US" smtClean="0">
                <a:latin typeface="Arial" charset="0"/>
                <a:cs typeface="Arial" charset="0"/>
              </a:rPr>
              <a:t>Pop			</a:t>
            </a:r>
            <a:r>
              <a:rPr lang="en-US" altLang="en-US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O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(ln(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))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Discussed implementing priority queues using binary heaps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The use of a lexicographical ordering</a:t>
            </a:r>
          </a:p>
        </p:txBody>
      </p:sp>
    </p:spTree>
    <p:extLst>
      <p:ext uri="{BB962C8B-B14F-4D97-AF65-F5344CB8AC3E}">
        <p14:creationId xmlns:p14="http://schemas.microsoft.com/office/powerpoint/2010/main" val="222058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916832"/>
            <a:ext cx="8229600" cy="1143000"/>
          </a:xfrm>
        </p:spPr>
        <p:txBody>
          <a:bodyPr/>
          <a:lstStyle/>
          <a:p>
            <a:r>
              <a:rPr lang="en-IN" dirty="0"/>
              <a:t>d-</a:t>
            </a:r>
            <a:r>
              <a:rPr lang="en-IN" dirty="0" err="1"/>
              <a:t>ary</a:t>
            </a:r>
            <a:r>
              <a:rPr lang="en-IN" dirty="0"/>
              <a:t> </a:t>
            </a:r>
            <a:r>
              <a:rPr lang="en-IN" dirty="0" smtClean="0"/>
              <a:t>heaps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052792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Outline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In this topic, we will: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Definition of a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d</a:t>
            </a:r>
            <a:r>
              <a:rPr lang="en-US" altLang="en-US" smtClean="0">
                <a:latin typeface="Arial" charset="0"/>
                <a:cs typeface="Arial" charset="0"/>
              </a:rPr>
              <a:t>-ary min heap 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Implementation as a complete tree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Examples of binary, ternary, quaternary, and quinary min heaps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Properties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Relative speeds</a:t>
            </a:r>
          </a:p>
          <a:p>
            <a:pPr lvl="2"/>
            <a:r>
              <a:rPr lang="en-US" altLang="en-US" smtClean="0">
                <a:latin typeface="Arial" charset="0"/>
                <a:cs typeface="Arial" charset="0"/>
              </a:rPr>
              <a:t>Optimal choice is a quaternary heap</a:t>
            </a:r>
          </a:p>
          <a:p>
            <a:pPr lvl="1"/>
            <a:endParaRPr lang="en-US" alt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6880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 relationship between a binary min heap and a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d</a:t>
            </a:r>
            <a:r>
              <a:rPr lang="en-US" altLang="en-US" dirty="0" smtClean="0">
                <a:latin typeface="Arial" charset="0"/>
                <a:cs typeface="Arial" charset="0"/>
              </a:rPr>
              <a:t>-</a:t>
            </a:r>
            <a:r>
              <a:rPr lang="en-US" altLang="en-US" dirty="0" err="1" smtClean="0">
                <a:latin typeface="Arial" charset="0"/>
                <a:cs typeface="Arial" charset="0"/>
              </a:rPr>
              <a:t>ary</a:t>
            </a:r>
            <a:r>
              <a:rPr lang="en-US" altLang="en-US" dirty="0" smtClean="0">
                <a:latin typeface="Arial" charset="0"/>
                <a:cs typeface="Arial" charset="0"/>
              </a:rPr>
              <a:t> min heap is the same as a binary tree and an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-</a:t>
            </a:r>
            <a:r>
              <a:rPr lang="en-US" altLang="en-US" dirty="0" err="1" smtClean="0">
                <a:latin typeface="Arial" charset="0"/>
                <a:cs typeface="Arial" charset="0"/>
              </a:rPr>
              <a:t>ary</a:t>
            </a:r>
            <a:r>
              <a:rPr lang="en-US" altLang="en-US" dirty="0" smtClean="0">
                <a:latin typeface="Arial" charset="0"/>
                <a:cs typeface="Arial" charset="0"/>
              </a:rPr>
              <a:t> tree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Every node has up to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 dirty="0" smtClean="0">
                <a:latin typeface="Arial" charset="0"/>
                <a:cs typeface="Arial" charset="0"/>
              </a:rPr>
              <a:t> children</a:t>
            </a: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 relationship is the same—all children are greater than their parent</a:t>
            </a:r>
          </a:p>
        </p:txBody>
      </p:sp>
    </p:spTree>
    <p:extLst>
      <p:ext uri="{BB962C8B-B14F-4D97-AF65-F5344CB8AC3E}">
        <p14:creationId xmlns:p14="http://schemas.microsoft.com/office/powerpoint/2010/main" val="253499604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>
                <a:latin typeface="Times New Roman" pitchFamily="18" charset="0"/>
                <a:cs typeface="Arial" charset="0"/>
              </a:rPr>
              <a:t>d</a:t>
            </a:r>
            <a:r>
              <a:rPr lang="en-US" altLang="en-US" dirty="0">
                <a:latin typeface="Arial" charset="0"/>
                <a:cs typeface="Arial" charset="0"/>
              </a:rPr>
              <a:t>-</a:t>
            </a:r>
            <a:r>
              <a:rPr lang="en-US" altLang="en-US" dirty="0" err="1">
                <a:latin typeface="Arial" charset="0"/>
                <a:cs typeface="Arial" charset="0"/>
              </a:rPr>
              <a:t>ary</a:t>
            </a:r>
            <a:r>
              <a:rPr lang="en-US" altLang="en-US" dirty="0">
                <a:latin typeface="Arial" charset="0"/>
                <a:cs typeface="Arial" charset="0"/>
              </a:rPr>
              <a:t> heaps as complete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-</a:t>
            </a:r>
            <a:r>
              <a:rPr lang="en-US" altLang="en-US" dirty="0" err="1">
                <a:latin typeface="Arial" charset="0"/>
                <a:cs typeface="Arial" charset="0"/>
              </a:rPr>
              <a:t>ary</a:t>
            </a:r>
            <a:r>
              <a:rPr lang="en-US" altLang="en-US" dirty="0">
                <a:latin typeface="Arial" charset="0"/>
                <a:cs typeface="Arial" charset="0"/>
              </a:rPr>
              <a:t> trees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 implementation of a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d</a:t>
            </a:r>
            <a:r>
              <a:rPr lang="en-US" altLang="en-US" dirty="0" smtClean="0">
                <a:latin typeface="Arial" charset="0"/>
                <a:cs typeface="Arial" charset="0"/>
              </a:rPr>
              <a:t>-</a:t>
            </a:r>
            <a:r>
              <a:rPr lang="en-US" altLang="en-US" dirty="0" err="1" smtClean="0">
                <a:latin typeface="Arial" charset="0"/>
                <a:cs typeface="Arial" charset="0"/>
              </a:rPr>
              <a:t>ary</a:t>
            </a:r>
            <a:r>
              <a:rPr lang="en-US" altLang="en-US" dirty="0" smtClean="0">
                <a:latin typeface="Arial" charset="0"/>
                <a:cs typeface="Arial" charset="0"/>
              </a:rPr>
              <a:t> heap is similar to that of a binary heap:  use a complete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-</a:t>
            </a:r>
            <a:r>
              <a:rPr lang="en-US" altLang="en-US" dirty="0" err="1" smtClean="0">
                <a:latin typeface="Arial" charset="0"/>
                <a:cs typeface="Arial" charset="0"/>
              </a:rPr>
              <a:t>ary</a:t>
            </a:r>
            <a:r>
              <a:rPr lang="en-US" altLang="en-US" dirty="0" smtClean="0">
                <a:latin typeface="Arial" charset="0"/>
                <a:cs typeface="Arial" charset="0"/>
              </a:rPr>
              <a:t> tree which can be stored as an array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Observation: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With binary heaps, we started at index 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, and for the entry at index 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altLang="en-US" dirty="0" smtClean="0">
                <a:latin typeface="Arial" charset="0"/>
                <a:cs typeface="Arial" charset="0"/>
              </a:rPr>
              <a:t>: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The parent is at 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k/2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T</a:t>
            </a:r>
            <a:r>
              <a:rPr lang="en-US" altLang="en-US" dirty="0" smtClean="0">
                <a:latin typeface="Arial" charset="0"/>
                <a:cs typeface="Arial" charset="0"/>
              </a:rPr>
              <a:t>he children are at 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2*k</a:t>
            </a:r>
            <a:r>
              <a:rPr lang="en-US" altLang="en-US" dirty="0" smtClean="0">
                <a:latin typeface="Arial" charset="0"/>
                <a:cs typeface="Arial" charset="0"/>
              </a:rPr>
              <a:t> and 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2*k + 1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Recall the form: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parent = k &gt;&gt; 1;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left_child</a:t>
            </a:r>
            <a:r>
              <a:rPr lang="en-US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k &lt;&lt; 1;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right_child</a:t>
            </a:r>
            <a:r>
              <a:rPr lang="en-US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left_child</a:t>
            </a:r>
            <a:r>
              <a:rPr lang="en-US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| 1;</a:t>
            </a:r>
          </a:p>
        </p:txBody>
      </p:sp>
    </p:spTree>
    <p:extLst>
      <p:ext uri="{BB962C8B-B14F-4D97-AF65-F5344CB8AC3E}">
        <p14:creationId xmlns:p14="http://schemas.microsoft.com/office/powerpoint/2010/main" val="166727433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 smtClean="0">
                <a:latin typeface="Times New Roman" pitchFamily="18" charset="0"/>
                <a:cs typeface="Arial" charset="0"/>
              </a:rPr>
              <a:t>d</a:t>
            </a:r>
            <a:r>
              <a:rPr lang="en-US" altLang="en-US" dirty="0" smtClean="0">
                <a:latin typeface="Arial" charset="0"/>
                <a:cs typeface="Arial" charset="0"/>
              </a:rPr>
              <a:t>-</a:t>
            </a:r>
            <a:r>
              <a:rPr lang="en-US" altLang="en-US" dirty="0" err="1" smtClean="0">
                <a:latin typeface="Arial" charset="0"/>
                <a:cs typeface="Arial" charset="0"/>
              </a:rPr>
              <a:t>ary</a:t>
            </a:r>
            <a:r>
              <a:rPr lang="en-US" altLang="en-US" dirty="0" smtClean="0">
                <a:latin typeface="Arial" charset="0"/>
                <a:cs typeface="Arial" charset="0"/>
              </a:rPr>
              <a:t> heaps as complete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-</a:t>
            </a:r>
            <a:r>
              <a:rPr lang="en-US" altLang="en-US" dirty="0" err="1" smtClean="0">
                <a:latin typeface="Arial" charset="0"/>
                <a:cs typeface="Arial" charset="0"/>
              </a:rPr>
              <a:t>ary</a:t>
            </a:r>
            <a:r>
              <a:rPr lang="en-US" altLang="en-US" dirty="0" smtClean="0">
                <a:latin typeface="Arial" charset="0"/>
                <a:cs typeface="Arial" charset="0"/>
              </a:rPr>
              <a:t> trees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endParaRPr lang="en-US" alt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683568" y="1268760"/>
          <a:ext cx="7560840" cy="530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096"/>
                <a:gridCol w="3816424"/>
                <a:gridCol w="28803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Initial index</a:t>
                      </a:r>
                      <a:endParaRPr lang="en-CA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Calculations</a:t>
                      </a:r>
                      <a:endParaRPr lang="en-CA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Operations</a:t>
                      </a:r>
                      <a:endParaRPr lang="en-CA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/>
                      <a:endParaRPr lang="en-CA" sz="12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1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parent = (k - 2) &gt;&gt; 2;</a:t>
                      </a:r>
                    </a:p>
                    <a:p>
                      <a:r>
                        <a:rPr lang="en-CA" sz="1600" b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third_child</a:t>
                      </a:r>
                      <a:r>
                        <a:rPr lang="en-CA" sz="16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k &lt;&lt; 2;</a:t>
                      </a:r>
                    </a:p>
                    <a:p>
                      <a:r>
                        <a:rPr lang="en-CA" sz="1600" b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first_child</a:t>
                      </a:r>
                      <a:r>
                        <a:rPr lang="en-CA" sz="16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CA" sz="1600" b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third_child</a:t>
                      </a:r>
                      <a:r>
                        <a:rPr lang="en-CA" sz="16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- 2;</a:t>
                      </a:r>
                    </a:p>
                    <a:p>
                      <a:r>
                        <a:rPr lang="en-CA" sz="1600" b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second_child</a:t>
                      </a:r>
                      <a:r>
                        <a:rPr lang="en-CA" sz="16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CA" sz="1600" b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third_child</a:t>
                      </a:r>
                      <a:r>
                        <a:rPr lang="en-CA" sz="16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- 1;</a:t>
                      </a:r>
                    </a:p>
                    <a:p>
                      <a:r>
                        <a:rPr lang="en-CA" sz="1600" b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fourth_child</a:t>
                      </a:r>
                      <a:r>
                        <a:rPr lang="en-CA" sz="16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CA" sz="1600" b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third_child</a:t>
                      </a:r>
                      <a:r>
                        <a:rPr lang="en-CA" sz="16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| 1;</a:t>
                      </a:r>
                    </a:p>
                    <a:p>
                      <a:endParaRPr lang="en-CA" sz="1600" b="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arithmetic</a:t>
                      </a:r>
                    </a:p>
                    <a:p>
                      <a:r>
                        <a:rPr lang="en-CA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logic</a:t>
                      </a:r>
                    </a:p>
                    <a:p>
                      <a:endParaRPr lang="en-CA" sz="1600" b="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/>
                      <a:endParaRPr lang="en-CA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parent = (k - 1) &gt;&gt; 2;</a:t>
                      </a:r>
                    </a:p>
                    <a:p>
                      <a:r>
                        <a:rPr lang="en-CA" sz="1600" b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first_child</a:t>
                      </a:r>
                      <a:r>
                        <a:rPr lang="en-CA" sz="16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k &lt;&lt; 2;</a:t>
                      </a:r>
                    </a:p>
                    <a:p>
                      <a:r>
                        <a:rPr lang="en-CA" sz="1600" b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second_child</a:t>
                      </a:r>
                      <a:r>
                        <a:rPr lang="en-CA" sz="16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CA" sz="1600" b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first_child</a:t>
                      </a:r>
                      <a:r>
                        <a:rPr lang="en-CA" sz="16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| 2;</a:t>
                      </a:r>
                    </a:p>
                    <a:p>
                      <a:r>
                        <a:rPr lang="en-CA" sz="1600" b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third_child</a:t>
                      </a:r>
                      <a:r>
                        <a:rPr lang="en-CA" sz="16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= </a:t>
                      </a:r>
                      <a:r>
                        <a:rPr lang="en-CA" sz="1600" b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first_child</a:t>
                      </a:r>
                      <a:r>
                        <a:rPr lang="en-CA" sz="16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| 3;</a:t>
                      </a:r>
                    </a:p>
                    <a:p>
                      <a:r>
                        <a:rPr lang="en-CA" sz="1600" b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fourth_child</a:t>
                      </a:r>
                      <a:r>
                        <a:rPr lang="en-CA" sz="16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CA" sz="1600" b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first_child</a:t>
                      </a:r>
                      <a:r>
                        <a:rPr lang="en-CA" sz="16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+ 4;</a:t>
                      </a:r>
                    </a:p>
                    <a:p>
                      <a:r>
                        <a:rPr lang="en-CA" sz="1600" b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first_child</a:t>
                      </a:r>
                      <a:r>
                        <a:rPr lang="en-CA" sz="16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|= 1;</a:t>
                      </a:r>
                    </a:p>
                    <a:p>
                      <a:endParaRPr lang="en-CA" sz="1600" b="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arithmetic</a:t>
                      </a:r>
                    </a:p>
                    <a:p>
                      <a:r>
                        <a:rPr lang="en-CA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logic</a:t>
                      </a:r>
                    </a:p>
                    <a:p>
                      <a:endParaRPr lang="en-CA" sz="1600" b="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/>
                      <a:endParaRPr lang="en-CA" sz="12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parent = (k &lt;&lt; 4) - </a:t>
                      </a:r>
                      <a:r>
                        <a:rPr lang="en-CA" sz="1600" b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CA" sz="16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CA" sz="1600" b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first_child</a:t>
                      </a:r>
                      <a:r>
                        <a:rPr lang="en-CA" sz="16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(k + 1) &gt;&gt; 2;</a:t>
                      </a:r>
                    </a:p>
                    <a:p>
                      <a:r>
                        <a:rPr lang="en-CA" sz="1600" b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second_child</a:t>
                      </a:r>
                      <a:r>
                        <a:rPr lang="en-CA" sz="16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CA" sz="1600" b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first_child</a:t>
                      </a:r>
                      <a:r>
                        <a:rPr lang="en-CA" sz="16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| 1;</a:t>
                      </a:r>
                    </a:p>
                    <a:p>
                      <a:r>
                        <a:rPr lang="en-CA" sz="1600" b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third_child</a:t>
                      </a:r>
                      <a:r>
                        <a:rPr lang="en-CA" sz="16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 </a:t>
                      </a:r>
                      <a:r>
                        <a:rPr lang="en-CA" sz="1600" b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first_child</a:t>
                      </a:r>
                      <a:r>
                        <a:rPr lang="en-CA" sz="16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| 2;</a:t>
                      </a:r>
                    </a:p>
                    <a:p>
                      <a:r>
                        <a:rPr lang="en-CA" sz="1600" b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fourth_child</a:t>
                      </a:r>
                      <a:r>
                        <a:rPr lang="en-CA" sz="16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CA" sz="1600" b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first_child</a:t>
                      </a:r>
                      <a:r>
                        <a:rPr lang="en-CA" sz="16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| 3;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arithmetic</a:t>
                      </a:r>
                    </a:p>
                    <a:p>
                      <a:r>
                        <a:rPr lang="en-CA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logic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90373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>
                <a:latin typeface="Times New Roman" pitchFamily="18" charset="0"/>
                <a:cs typeface="Arial" charset="0"/>
              </a:rPr>
              <a:t>d</a:t>
            </a:r>
            <a:r>
              <a:rPr lang="en-US" altLang="en-US" dirty="0">
                <a:latin typeface="Arial" charset="0"/>
                <a:cs typeface="Arial" charset="0"/>
              </a:rPr>
              <a:t>-</a:t>
            </a:r>
            <a:r>
              <a:rPr lang="en-US" altLang="en-US" dirty="0" err="1">
                <a:latin typeface="Arial" charset="0"/>
                <a:cs typeface="Arial" charset="0"/>
              </a:rPr>
              <a:t>ary</a:t>
            </a:r>
            <a:r>
              <a:rPr lang="en-US" altLang="en-US" dirty="0">
                <a:latin typeface="Arial" charset="0"/>
                <a:cs typeface="Arial" charset="0"/>
              </a:rPr>
              <a:t> heaps as complete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-</a:t>
            </a:r>
            <a:r>
              <a:rPr lang="en-US" altLang="en-US" dirty="0" err="1">
                <a:latin typeface="Arial" charset="0"/>
                <a:cs typeface="Arial" charset="0"/>
              </a:rPr>
              <a:t>ary</a:t>
            </a:r>
            <a:r>
              <a:rPr lang="en-US" altLang="en-US" dirty="0">
                <a:latin typeface="Arial" charset="0"/>
                <a:cs typeface="Arial" charset="0"/>
              </a:rPr>
              <a:t> trees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Finally, if we start at 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altLang="en-US" dirty="0" smtClean="0">
                <a:latin typeface="Arial" charset="0"/>
                <a:cs typeface="Arial" charset="0"/>
              </a:rPr>
              <a:t>, our calculations are:</a:t>
            </a:r>
          </a:p>
          <a:p>
            <a:pPr marL="457200" lvl="1" indent="0">
              <a:buNone/>
            </a:pPr>
            <a:r>
              <a:rPr lang="en-US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parent = (k &lt; 4 ? -1 : k &lt;&lt; 4;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first_child</a:t>
            </a:r>
            <a:r>
              <a:rPr lang="en-US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(k + 1) &gt;&gt; 2;</a:t>
            </a:r>
            <a:endParaRPr lang="en-US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second_child</a:t>
            </a:r>
            <a:r>
              <a:rPr lang="en-US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first_child</a:t>
            </a:r>
            <a:r>
              <a:rPr lang="en-US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| 1;</a:t>
            </a:r>
            <a:endParaRPr lang="en-US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third_child</a:t>
            </a:r>
            <a:r>
              <a:rPr lang="en-US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first_child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| 1;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fourth_child</a:t>
            </a:r>
            <a:r>
              <a:rPr lang="en-US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first_child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| 1;</a:t>
            </a: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Now, if we start at index 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en-US" dirty="0" smtClean="0">
                <a:latin typeface="Arial" charset="0"/>
                <a:cs typeface="Arial" charset="0"/>
              </a:rPr>
              <a:t>, our calculations are:</a:t>
            </a:r>
            <a:endParaRPr lang="en-US" altLang="en-US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parent = (k - </a:t>
            </a:r>
            <a:r>
              <a:rPr lang="en-US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1) 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&gt;&gt; 2;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first_child</a:t>
            </a:r>
            <a:r>
              <a:rPr lang="en-US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k &lt;&lt; 2;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second_child</a:t>
            </a:r>
            <a:r>
              <a:rPr lang="en-US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first_child</a:t>
            </a:r>
            <a:r>
              <a:rPr lang="en-US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2;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third_child</a:t>
            </a:r>
            <a:r>
              <a:rPr lang="en-US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= </a:t>
            </a:r>
            <a:r>
              <a:rPr lang="en-US" alt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first_child</a:t>
            </a:r>
            <a:r>
              <a:rPr lang="en-US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| 3;</a:t>
            </a:r>
            <a:endParaRPr lang="en-US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fourth_child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first_child</a:t>
            </a:r>
            <a:r>
              <a:rPr lang="en-US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+ 4;</a:t>
            </a:r>
            <a:endParaRPr lang="en-US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first_child</a:t>
            </a:r>
            <a:r>
              <a:rPr lang="en-US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|= 1;</a:t>
            </a:r>
            <a:endParaRPr lang="en-US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3820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>
                <a:latin typeface="Times New Roman" pitchFamily="18" charset="0"/>
                <a:cs typeface="Arial" charset="0"/>
              </a:rPr>
              <a:t>d</a:t>
            </a:r>
            <a:r>
              <a:rPr lang="en-US" altLang="en-US" dirty="0">
                <a:latin typeface="Arial" charset="0"/>
                <a:cs typeface="Arial" charset="0"/>
              </a:rPr>
              <a:t>-</a:t>
            </a:r>
            <a:r>
              <a:rPr lang="en-US" altLang="en-US" dirty="0" err="1">
                <a:latin typeface="Arial" charset="0"/>
                <a:cs typeface="Arial" charset="0"/>
              </a:rPr>
              <a:t>ary</a:t>
            </a:r>
            <a:r>
              <a:rPr lang="en-US" altLang="en-US" dirty="0">
                <a:latin typeface="Arial" charset="0"/>
                <a:cs typeface="Arial" charset="0"/>
              </a:rPr>
              <a:t> heaps as complete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-</a:t>
            </a:r>
            <a:r>
              <a:rPr lang="en-US" altLang="en-US" dirty="0" err="1">
                <a:latin typeface="Arial" charset="0"/>
                <a:cs typeface="Arial" charset="0"/>
              </a:rPr>
              <a:t>ary</a:t>
            </a:r>
            <a:r>
              <a:rPr lang="en-US" altLang="en-US" dirty="0">
                <a:latin typeface="Arial" charset="0"/>
                <a:cs typeface="Arial" charset="0"/>
              </a:rPr>
              <a:t> trees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 implementation of a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d</a:t>
            </a:r>
            <a:r>
              <a:rPr lang="en-US" altLang="en-US" dirty="0" smtClean="0">
                <a:latin typeface="Arial" charset="0"/>
                <a:cs typeface="Arial" charset="0"/>
              </a:rPr>
              <a:t>-</a:t>
            </a:r>
            <a:r>
              <a:rPr lang="en-US" altLang="en-US" dirty="0" err="1" smtClean="0">
                <a:latin typeface="Arial" charset="0"/>
                <a:cs typeface="Arial" charset="0"/>
              </a:rPr>
              <a:t>ary</a:t>
            </a:r>
            <a:r>
              <a:rPr lang="en-US" altLang="en-US" dirty="0" smtClean="0">
                <a:latin typeface="Arial" charset="0"/>
                <a:cs typeface="Arial" charset="0"/>
              </a:rPr>
              <a:t> heap is similar to that of a binary heap:  we use a complete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-</a:t>
            </a:r>
            <a:r>
              <a:rPr lang="en-US" altLang="en-US" dirty="0" err="1" smtClean="0">
                <a:latin typeface="Arial" charset="0"/>
                <a:cs typeface="Arial" charset="0"/>
              </a:rPr>
              <a:t>ary</a:t>
            </a:r>
            <a:r>
              <a:rPr lang="en-US" altLang="en-US" dirty="0" smtClean="0">
                <a:latin typeface="Arial" charset="0"/>
                <a:cs typeface="Arial" charset="0"/>
              </a:rPr>
              <a:t> tree which can be stored as an array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To find the root, children, and parent: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root is at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 smtClean="0">
                <a:latin typeface="Arial" charset="0"/>
                <a:cs typeface="Arial" charset="0"/>
              </a:rPr>
              <a:t> (not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 like a binary heap)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children of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dirty="0" smtClean="0">
                <a:latin typeface="Arial" charset="0"/>
                <a:cs typeface="Arial" charset="0"/>
              </a:rPr>
              <a:t> are at:</a:t>
            </a:r>
          </a:p>
          <a:p>
            <a:pPr lvl="1">
              <a:buFontTx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		</a:t>
            </a:r>
            <a:r>
              <a:rPr lang="en-US" altLang="en-US" i="1" dirty="0" err="1" smtClean="0">
                <a:latin typeface="Times New Roman" pitchFamily="18" charset="0"/>
                <a:cs typeface="Arial" charset="0"/>
              </a:rPr>
              <a:t>dk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+ 1, </a:t>
            </a:r>
            <a:r>
              <a:rPr lang="en-US" altLang="en-US" i="1" dirty="0" err="1" smtClean="0">
                <a:latin typeface="Times New Roman" pitchFamily="18" charset="0"/>
                <a:cs typeface="Arial" charset="0"/>
              </a:rPr>
              <a:t>dk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+ 2, ..., </a:t>
            </a:r>
            <a:r>
              <a:rPr lang="en-US" altLang="en-US" i="1" dirty="0" err="1" smtClean="0">
                <a:latin typeface="Times New Roman" pitchFamily="18" charset="0"/>
                <a:cs typeface="Arial" charset="0"/>
              </a:rPr>
              <a:t>dk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+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d</a:t>
            </a:r>
            <a:endParaRPr lang="en-US" altLang="en-US" dirty="0" smtClean="0">
              <a:latin typeface="Times New Roman" pitchFamily="18" charset="0"/>
              <a:cs typeface="Arial" charset="0"/>
            </a:endParaRP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parent of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dirty="0" smtClean="0">
                <a:latin typeface="Arial" charset="0"/>
                <a:cs typeface="Arial" charset="0"/>
              </a:rPr>
              <a:t> is at          for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&gt; 0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extLst/>
          </p:nvPr>
        </p:nvGraphicFramePr>
        <p:xfrm>
          <a:off x="3386138" y="4487914"/>
          <a:ext cx="5334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4" imgW="317160" imgH="368280" progId="Equation.DSMT4">
                  <p:embed/>
                </p:oleObj>
              </mc:Choice>
              <mc:Fallback>
                <p:oleObj name="Equation" r:id="rId4" imgW="3171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138" y="4487914"/>
                        <a:ext cx="5334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466098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Example of a binary </a:t>
            </a:r>
            <a:r>
              <a:rPr lang="en-US" altLang="en-US" dirty="0">
                <a:latin typeface="Arial" charset="0"/>
                <a:cs typeface="Arial" charset="0"/>
              </a:rPr>
              <a:t>min-</a:t>
            </a:r>
            <a:r>
              <a:rPr lang="en-US" altLang="en-US" dirty="0" smtClean="0">
                <a:latin typeface="Arial" charset="0"/>
                <a:cs typeface="Arial" charset="0"/>
              </a:rPr>
              <a:t>heap:</a:t>
            </a:r>
          </a:p>
        </p:txBody>
      </p:sp>
      <p:pic>
        <p:nvPicPr>
          <p:cNvPr id="15364" name="Picture 8" descr="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357438"/>
            <a:ext cx="4462463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79388" y="4581525"/>
          <a:ext cx="8785224" cy="700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8068"/>
                <a:gridCol w="488068"/>
                <a:gridCol w="488068"/>
                <a:gridCol w="488068"/>
                <a:gridCol w="488068"/>
                <a:gridCol w="488068"/>
                <a:gridCol w="488068"/>
                <a:gridCol w="488068"/>
                <a:gridCol w="488068"/>
                <a:gridCol w="488068"/>
                <a:gridCol w="488068"/>
                <a:gridCol w="488068"/>
                <a:gridCol w="488068"/>
                <a:gridCol w="488068"/>
                <a:gridCol w="488068"/>
                <a:gridCol w="488068"/>
                <a:gridCol w="488068"/>
                <a:gridCol w="488068"/>
              </a:tblGrid>
              <a:tr h="304386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2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3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4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5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6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7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8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9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10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11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12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13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14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15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16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17</a:t>
                      </a:r>
                      <a:endParaRPr lang="en-CA" sz="14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5702"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2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5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4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16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7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9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11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15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31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27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12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26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35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23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14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18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17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42</a:t>
                      </a:r>
                      <a:endParaRPr lang="en-CA" sz="2000" dirty="0"/>
                    </a:p>
                  </a:txBody>
                  <a:tcPr marL="91443" marR="91443" marT="45658" marB="4565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52658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0000FF"/>
      </a:lt1>
      <a:dk2>
        <a:srgbClr val="000099"/>
      </a:dk2>
      <a:lt2>
        <a:srgbClr val="000000"/>
      </a:lt2>
      <a:accent1>
        <a:srgbClr val="FF9900"/>
      </a:accent1>
      <a:accent2>
        <a:srgbClr val="00FFFF"/>
      </a:accent2>
      <a:accent3>
        <a:srgbClr val="AAAA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11346</TotalTime>
  <Words>778</Words>
  <Application>Microsoft Office PowerPoint</Application>
  <PresentationFormat>On-screen Show (4:3)</PresentationFormat>
  <Paragraphs>649</Paragraphs>
  <Slides>110</Slides>
  <Notes>101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21" baseType="lpstr">
      <vt:lpstr>Arial</vt:lpstr>
      <vt:lpstr>Calibri</vt:lpstr>
      <vt:lpstr>Consolas</vt:lpstr>
      <vt:lpstr>Courier New</vt:lpstr>
      <vt:lpstr>Symbol</vt:lpstr>
      <vt:lpstr>Tahoma</vt:lpstr>
      <vt:lpstr>Times New Roman</vt:lpstr>
      <vt:lpstr>Wingdings</vt:lpstr>
      <vt:lpstr>Custom Design</vt:lpstr>
      <vt:lpstr>Blank Presentation</vt:lpstr>
      <vt:lpstr>Equation</vt:lpstr>
      <vt:lpstr>Data Organization and Retrieval (Priority Queue &amp; Heap)</vt:lpstr>
      <vt:lpstr>Background</vt:lpstr>
      <vt:lpstr>Definition</vt:lpstr>
      <vt:lpstr>Operations</vt:lpstr>
      <vt:lpstr>Heaps</vt:lpstr>
      <vt:lpstr>Definition</vt:lpstr>
      <vt:lpstr>Definition</vt:lpstr>
      <vt:lpstr>Example</vt:lpstr>
      <vt:lpstr>Example</vt:lpstr>
      <vt:lpstr>Operations</vt:lpstr>
      <vt:lpstr>Example</vt:lpstr>
      <vt:lpstr>Pop</vt:lpstr>
      <vt:lpstr>Pop</vt:lpstr>
      <vt:lpstr>Pop</vt:lpstr>
      <vt:lpstr>Pop</vt:lpstr>
      <vt:lpstr>Pop</vt:lpstr>
      <vt:lpstr>Pop</vt:lpstr>
      <vt:lpstr>Pop</vt:lpstr>
      <vt:lpstr>Pop</vt:lpstr>
      <vt:lpstr>Push</vt:lpstr>
      <vt:lpstr>Push</vt:lpstr>
      <vt:lpstr>Push</vt:lpstr>
      <vt:lpstr>Push</vt:lpstr>
      <vt:lpstr>Push</vt:lpstr>
      <vt:lpstr>Push</vt:lpstr>
      <vt:lpstr>Push</vt:lpstr>
      <vt:lpstr>Implementations</vt:lpstr>
      <vt:lpstr>Implementations</vt:lpstr>
      <vt:lpstr>Complete Trees</vt:lpstr>
      <vt:lpstr>Complete Trees</vt:lpstr>
      <vt:lpstr>Complete Trees:  Push</vt:lpstr>
      <vt:lpstr>Complete Trees:  Push</vt:lpstr>
      <vt:lpstr>Complete Trees:  Push</vt:lpstr>
      <vt:lpstr>Complete Trees:  Pop</vt:lpstr>
      <vt:lpstr>Complete Trees:  Pop</vt:lpstr>
      <vt:lpstr>Complete Trees:  Pop</vt:lpstr>
      <vt:lpstr>Complete Trees:  Pop</vt:lpstr>
      <vt:lpstr>Complete Trees:  Pop</vt:lpstr>
      <vt:lpstr>Complete Trees:  Pop</vt:lpstr>
      <vt:lpstr>Complete Trees:  Pop</vt:lpstr>
      <vt:lpstr>Complete Trees:  Pop</vt:lpstr>
      <vt:lpstr>Complete Trees:  Pop</vt:lpstr>
      <vt:lpstr>Complete Trees:  Pop</vt:lpstr>
      <vt:lpstr>Complete Trees:  Pop</vt:lpstr>
      <vt:lpstr>Complete Tree</vt:lpstr>
      <vt:lpstr>Array Implementation</vt:lpstr>
      <vt:lpstr>Array Implementation</vt:lpstr>
      <vt:lpstr>Array Implementation</vt:lpstr>
      <vt:lpstr>Array Implementation</vt:lpstr>
      <vt:lpstr>Array Implementation</vt:lpstr>
      <vt:lpstr>Array Implementation</vt:lpstr>
      <vt:lpstr>Array Implementation</vt:lpstr>
      <vt:lpstr>Array Implementation</vt:lpstr>
      <vt:lpstr>Array Implementation:  Push</vt:lpstr>
      <vt:lpstr>Array Implementation:  Push</vt:lpstr>
      <vt:lpstr>Array Implementation:  Push</vt:lpstr>
      <vt:lpstr>Array Implementation:  Push</vt:lpstr>
      <vt:lpstr>Array Implementation:  Pop</vt:lpstr>
      <vt:lpstr>Array Implementation:  Pop</vt:lpstr>
      <vt:lpstr>Array Implementation:  Pop</vt:lpstr>
      <vt:lpstr>Array Implementation:  Pop</vt:lpstr>
      <vt:lpstr>Array Implementation:  Pop</vt:lpstr>
      <vt:lpstr>Array Implementation:  Pop</vt:lpstr>
      <vt:lpstr>Array Implementation:  Pop</vt:lpstr>
      <vt:lpstr>Array Implementation:  Pop</vt:lpstr>
      <vt:lpstr>Array Implementation:  Pop</vt:lpstr>
      <vt:lpstr>Array Implementation:  Pop</vt:lpstr>
      <vt:lpstr>Array Implementation:  Pop</vt:lpstr>
      <vt:lpstr>Array Implementation:  Pop</vt:lpstr>
      <vt:lpstr>Array Implementation:  Pop</vt:lpstr>
      <vt:lpstr>Array Implementation:  Pop</vt:lpstr>
      <vt:lpstr>Array Implementation:  Pop</vt:lpstr>
      <vt:lpstr>Array Implementation:  Pop</vt:lpstr>
      <vt:lpstr>Array Implementation:  Pop</vt:lpstr>
      <vt:lpstr>Array Implementation:  Pop</vt:lpstr>
      <vt:lpstr>Run-time Analysis</vt:lpstr>
      <vt:lpstr>Run-time Analysis</vt:lpstr>
      <vt:lpstr>Run-time Analysis</vt:lpstr>
      <vt:lpstr>Run-time Analysis</vt:lpstr>
      <vt:lpstr>Run-time Analysis</vt:lpstr>
      <vt:lpstr>Binary Max Heaps</vt:lpstr>
      <vt:lpstr>Priority Queues</vt:lpstr>
      <vt:lpstr>Priority Queues</vt:lpstr>
      <vt:lpstr>Lexicographical Ordering</vt:lpstr>
      <vt:lpstr>Priority Queues</vt:lpstr>
      <vt:lpstr>Priority Queues</vt:lpstr>
      <vt:lpstr>Priority Queues</vt:lpstr>
      <vt:lpstr>Priority Queues</vt:lpstr>
      <vt:lpstr>Priority Queues</vt:lpstr>
      <vt:lpstr>Priority Queues</vt:lpstr>
      <vt:lpstr>Summary</vt:lpstr>
      <vt:lpstr>d-ary heaps</vt:lpstr>
      <vt:lpstr>Outline</vt:lpstr>
      <vt:lpstr>Definition</vt:lpstr>
      <vt:lpstr>d-ary heaps as complete N-ary trees</vt:lpstr>
      <vt:lpstr>d-ary heaps as complete N-ary trees</vt:lpstr>
      <vt:lpstr>d-ary heaps as complete N-ary trees</vt:lpstr>
      <vt:lpstr>d-ary heaps as complete N-ary trees</vt:lpstr>
      <vt:lpstr>Examples</vt:lpstr>
      <vt:lpstr>Examples</vt:lpstr>
      <vt:lpstr>Examples</vt:lpstr>
      <vt:lpstr>Examples</vt:lpstr>
      <vt:lpstr>Properties</vt:lpstr>
      <vt:lpstr>Properties</vt:lpstr>
      <vt:lpstr>Relative Speed</vt:lpstr>
      <vt:lpstr>d-ary Heap</vt:lpstr>
      <vt:lpstr>d = 4, 4-Heap</vt:lpstr>
      <vt:lpstr>d-ary Heap Performance</vt:lpstr>
      <vt:lpstr>Lexicographical Priority</vt:lpstr>
      <vt:lpstr>Implementations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SUBHASIS B</cp:lastModifiedBy>
  <cp:revision>143</cp:revision>
  <dcterms:created xsi:type="dcterms:W3CDTF">2009-09-11T23:00:44Z</dcterms:created>
  <dcterms:modified xsi:type="dcterms:W3CDTF">2021-09-25T09:25:32Z</dcterms:modified>
</cp:coreProperties>
</file>