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9"/>
  </p:notesMasterIdLst>
  <p:handoutMasterIdLst>
    <p:handoutMasterId r:id="rId20"/>
  </p:handoutMasterIdLst>
  <p:sldIdLst>
    <p:sldId id="272" r:id="rId2"/>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Lst>
  <p:sldSz cx="9144000" cy="6858000" type="screen4x3"/>
  <p:notesSz cx="6994525" cy="9278938"/>
  <p:defaultTextStyle>
    <a:defPPr>
      <a:defRPr lang="en-US"/>
    </a:defPPr>
    <a:lvl1pPr algn="l" rtl="0" eaLnBrk="0" fontAlgn="base" hangingPunct="0">
      <a:spcBef>
        <a:spcPct val="0"/>
      </a:spcBef>
      <a:spcAft>
        <a:spcPct val="0"/>
      </a:spcAft>
      <a:defRPr sz="3200" kern="1200">
        <a:solidFill>
          <a:srgbClr val="FFFF00"/>
        </a:solidFill>
        <a:latin typeface="Times New Roman" panose="02020603050405020304" pitchFamily="18" charset="0"/>
        <a:ea typeface="+mn-ea"/>
        <a:cs typeface="+mn-cs"/>
      </a:defRPr>
    </a:lvl1pPr>
    <a:lvl2pPr marL="457200" algn="l" rtl="0" eaLnBrk="0" fontAlgn="base" hangingPunct="0">
      <a:spcBef>
        <a:spcPct val="0"/>
      </a:spcBef>
      <a:spcAft>
        <a:spcPct val="0"/>
      </a:spcAft>
      <a:defRPr sz="3200" kern="1200">
        <a:solidFill>
          <a:srgbClr val="FFFF00"/>
        </a:solidFill>
        <a:latin typeface="Times New Roman" panose="02020603050405020304" pitchFamily="18" charset="0"/>
        <a:ea typeface="+mn-ea"/>
        <a:cs typeface="+mn-cs"/>
      </a:defRPr>
    </a:lvl2pPr>
    <a:lvl3pPr marL="914400" algn="l" rtl="0" eaLnBrk="0" fontAlgn="base" hangingPunct="0">
      <a:spcBef>
        <a:spcPct val="0"/>
      </a:spcBef>
      <a:spcAft>
        <a:spcPct val="0"/>
      </a:spcAft>
      <a:defRPr sz="3200" kern="1200">
        <a:solidFill>
          <a:srgbClr val="FFFF00"/>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3200" kern="1200">
        <a:solidFill>
          <a:srgbClr val="FFFF00"/>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3200" kern="1200">
        <a:solidFill>
          <a:srgbClr val="FFFF00"/>
        </a:solidFill>
        <a:latin typeface="Times New Roman" panose="02020603050405020304" pitchFamily="18" charset="0"/>
        <a:ea typeface="+mn-ea"/>
        <a:cs typeface="+mn-cs"/>
      </a:defRPr>
    </a:lvl5pPr>
    <a:lvl6pPr marL="2286000" algn="l" defTabSz="914400" rtl="0" eaLnBrk="1" latinLnBrk="0" hangingPunct="1">
      <a:defRPr sz="3200" kern="1200">
        <a:solidFill>
          <a:srgbClr val="FFFF00"/>
        </a:solidFill>
        <a:latin typeface="Times New Roman" panose="02020603050405020304" pitchFamily="18" charset="0"/>
        <a:ea typeface="+mn-ea"/>
        <a:cs typeface="+mn-cs"/>
      </a:defRPr>
    </a:lvl6pPr>
    <a:lvl7pPr marL="2743200" algn="l" defTabSz="914400" rtl="0" eaLnBrk="1" latinLnBrk="0" hangingPunct="1">
      <a:defRPr sz="3200" kern="1200">
        <a:solidFill>
          <a:srgbClr val="FFFF00"/>
        </a:solidFill>
        <a:latin typeface="Times New Roman" panose="02020603050405020304" pitchFamily="18" charset="0"/>
        <a:ea typeface="+mn-ea"/>
        <a:cs typeface="+mn-cs"/>
      </a:defRPr>
    </a:lvl7pPr>
    <a:lvl8pPr marL="3200400" algn="l" defTabSz="914400" rtl="0" eaLnBrk="1" latinLnBrk="0" hangingPunct="1">
      <a:defRPr sz="3200" kern="1200">
        <a:solidFill>
          <a:srgbClr val="FFFF00"/>
        </a:solidFill>
        <a:latin typeface="Times New Roman" panose="02020603050405020304" pitchFamily="18" charset="0"/>
        <a:ea typeface="+mn-ea"/>
        <a:cs typeface="+mn-cs"/>
      </a:defRPr>
    </a:lvl8pPr>
    <a:lvl9pPr marL="3657600" algn="l" defTabSz="914400" rtl="0" eaLnBrk="1" latinLnBrk="0" hangingPunct="1">
      <a:defRPr sz="3200" kern="1200">
        <a:solidFill>
          <a:srgbClr val="FFFF00"/>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159">
          <p15:clr>
            <a:srgbClr val="A4A3A4"/>
          </p15:clr>
        </p15:guide>
        <p15:guide id="2" pos="2883">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33"/>
    <a:srgbClr val="FFCC00"/>
    <a:srgbClr val="336600"/>
    <a:srgbClr val="FFFFFF"/>
    <a:srgbClr val="FFFF00"/>
    <a:srgbClr val="33CC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2787"/>
    <p:restoredTop sz="90929"/>
  </p:normalViewPr>
  <p:slideViewPr>
    <p:cSldViewPr>
      <p:cViewPr varScale="1">
        <p:scale>
          <a:sx n="46" d="100"/>
          <a:sy n="46" d="100"/>
        </p:scale>
        <p:origin x="48" y="6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330"/>
    </p:cViewPr>
  </p:sorterViewPr>
  <p:notesViewPr>
    <p:cSldViewPr>
      <p:cViewPr varScale="1">
        <p:scale>
          <a:sx n="35" d="100"/>
          <a:sy n="35" d="100"/>
        </p:scale>
        <p:origin x="-1025" y="-86"/>
      </p:cViewPr>
      <p:guideLst>
        <p:guide orient="horz" pos="2159"/>
        <p:guide pos="2883"/>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31613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1588"/>
            <a:ext cx="3032125" cy="465138"/>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defRPr sz="1000" i="1">
                <a:solidFill>
                  <a:schemeClr val="tx1"/>
                </a:solidFill>
                <a:latin typeface="Times New Roman" charset="0"/>
              </a:defRPr>
            </a:lvl1pPr>
          </a:lstStyle>
          <a:p>
            <a:pPr>
              <a:defRPr/>
            </a:pPr>
            <a:endParaRPr lang="en-US"/>
          </a:p>
        </p:txBody>
      </p:sp>
      <p:sp>
        <p:nvSpPr>
          <p:cNvPr id="2051" name="Rectangle 3"/>
          <p:cNvSpPr>
            <a:spLocks noGrp="1" noChangeArrowheads="1"/>
          </p:cNvSpPr>
          <p:nvPr>
            <p:ph type="dt" idx="1"/>
          </p:nvPr>
        </p:nvSpPr>
        <p:spPr bwMode="auto">
          <a:xfrm>
            <a:off x="3962400" y="-1588"/>
            <a:ext cx="3032125" cy="465138"/>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a:defRPr sz="1000" i="1">
                <a:solidFill>
                  <a:schemeClr val="tx1"/>
                </a:solidFill>
                <a:latin typeface="Times New Roman" charset="0"/>
              </a:defRPr>
            </a:lvl1pPr>
          </a:lstStyle>
          <a:p>
            <a:pPr>
              <a:defRPr/>
            </a:pPr>
            <a:endParaRPr lang="en-US"/>
          </a:p>
        </p:txBody>
      </p:sp>
      <p:sp>
        <p:nvSpPr>
          <p:cNvPr id="18436" name="Rectangle 4"/>
          <p:cNvSpPr>
            <a:spLocks noGrp="1" noRot="1" noChangeAspect="1" noChangeArrowheads="1" noTextEdit="1"/>
          </p:cNvSpPr>
          <p:nvPr>
            <p:ph type="sldImg" idx="2"/>
          </p:nvPr>
        </p:nvSpPr>
        <p:spPr bwMode="auto">
          <a:xfrm>
            <a:off x="1187450" y="701675"/>
            <a:ext cx="4621213" cy="3465513"/>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2053" name="Rectangle 5"/>
          <p:cNvSpPr>
            <a:spLocks noGrp="1" noChangeArrowheads="1"/>
          </p:cNvSpPr>
          <p:nvPr>
            <p:ph type="body" sz="quarter" idx="3"/>
          </p:nvPr>
        </p:nvSpPr>
        <p:spPr bwMode="auto">
          <a:xfrm>
            <a:off x="933450" y="4406900"/>
            <a:ext cx="5127625" cy="4175125"/>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054" name="Rectangle 6"/>
          <p:cNvSpPr>
            <a:spLocks noGrp="1" noChangeArrowheads="1"/>
          </p:cNvSpPr>
          <p:nvPr>
            <p:ph type="ftr" sz="quarter" idx="4"/>
          </p:nvPr>
        </p:nvSpPr>
        <p:spPr bwMode="auto">
          <a:xfrm>
            <a:off x="0" y="8813800"/>
            <a:ext cx="3032125" cy="465138"/>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defRPr sz="1000" i="1">
                <a:solidFill>
                  <a:schemeClr val="tx1"/>
                </a:solidFill>
                <a:latin typeface="Times New Roman" charset="0"/>
              </a:defRPr>
            </a:lvl1pPr>
          </a:lstStyle>
          <a:p>
            <a:pPr>
              <a:defRPr/>
            </a:pPr>
            <a:endParaRPr lang="en-US"/>
          </a:p>
        </p:txBody>
      </p:sp>
      <p:sp>
        <p:nvSpPr>
          <p:cNvPr id="2055" name="Rectangle 7"/>
          <p:cNvSpPr>
            <a:spLocks noGrp="1" noChangeArrowheads="1"/>
          </p:cNvSpPr>
          <p:nvPr>
            <p:ph type="sldNum" sz="quarter" idx="5"/>
          </p:nvPr>
        </p:nvSpPr>
        <p:spPr bwMode="auto">
          <a:xfrm>
            <a:off x="3962400" y="8813800"/>
            <a:ext cx="3032125" cy="465138"/>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a:defRPr sz="1000" i="1">
                <a:solidFill>
                  <a:schemeClr val="tx1"/>
                </a:solidFill>
              </a:defRPr>
            </a:lvl1pPr>
          </a:lstStyle>
          <a:p>
            <a:fld id="{6510F7E4-3961-4245-97D3-C834E9FD9282}" type="slidenum">
              <a:rPr lang="en-US" altLang="en-US"/>
              <a:pPr/>
              <a:t>‹#›</a:t>
            </a:fld>
            <a:endParaRPr lang="en-US" altLang="en-US"/>
          </a:p>
        </p:txBody>
      </p:sp>
    </p:spTree>
    <p:extLst>
      <p:ext uri="{BB962C8B-B14F-4D97-AF65-F5344CB8AC3E}">
        <p14:creationId xmlns:p14="http://schemas.microsoft.com/office/powerpoint/2010/main" val="271545503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6510F7E4-3961-4245-97D3-C834E9FD9282}" type="slidenum">
              <a:rPr lang="en-US" altLang="en-US" smtClean="0"/>
              <a:pPr/>
              <a:t>1</a:t>
            </a:fld>
            <a:endParaRPr lang="en-US" altLang="en-US"/>
          </a:p>
        </p:txBody>
      </p:sp>
    </p:spTree>
    <p:extLst>
      <p:ext uri="{BB962C8B-B14F-4D97-AF65-F5344CB8AC3E}">
        <p14:creationId xmlns:p14="http://schemas.microsoft.com/office/powerpoint/2010/main" val="25180885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fld id="{62B4E34D-7DDC-4A52-8CEE-C27748F5ABDD}" type="slidenum">
              <a:rPr lang="en-US" altLang="en-US" sz="1000">
                <a:solidFill>
                  <a:schemeClr val="tx1"/>
                </a:solidFill>
              </a:rPr>
              <a:pPr/>
              <a:t>2</a:t>
            </a:fld>
            <a:endParaRPr lang="en-US" altLang="en-US" sz="1000">
              <a:solidFill>
                <a:schemeClr val="tx1"/>
              </a:solidFill>
            </a:endParaRPr>
          </a:p>
        </p:txBody>
      </p:sp>
      <p:sp>
        <p:nvSpPr>
          <p:cNvPr id="19459" name="Rectangle 1026"/>
          <p:cNvSpPr>
            <a:spLocks noGrp="1" noRot="1" noChangeAspect="1" noChangeArrowheads="1" noTextEdit="1"/>
          </p:cNvSpPr>
          <p:nvPr>
            <p:ph type="sldImg"/>
          </p:nvPr>
        </p:nvSpPr>
        <p:spPr>
          <a:ln/>
        </p:spPr>
      </p:sp>
      <p:sp>
        <p:nvSpPr>
          <p:cNvPr id="19460"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Times New Roman" panose="02020603050405020304" pitchFamily="18" charset="0"/>
              </a:rPr>
              <a:t>Find min and max.</a:t>
            </a:r>
          </a:p>
        </p:txBody>
      </p:sp>
    </p:spTree>
    <p:extLst>
      <p:ext uri="{BB962C8B-B14F-4D97-AF65-F5344CB8AC3E}">
        <p14:creationId xmlns:p14="http://schemas.microsoft.com/office/powerpoint/2010/main" val="16033960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fld id="{B3FE853E-24C5-4967-98D7-918836C38BDA}" type="slidenum">
              <a:rPr lang="en-US" altLang="en-US" sz="1000">
                <a:solidFill>
                  <a:schemeClr val="tx1"/>
                </a:solidFill>
              </a:rPr>
              <a:pPr/>
              <a:t>9</a:t>
            </a:fld>
            <a:endParaRPr lang="en-US" altLang="en-US" sz="1000">
              <a:solidFill>
                <a:schemeClr val="tx1"/>
              </a:solidFill>
            </a:endParaRPr>
          </a:p>
        </p:txBody>
      </p:sp>
      <p:sp>
        <p:nvSpPr>
          <p:cNvPr id="20483" name="Rectangle 2"/>
          <p:cNvSpPr>
            <a:spLocks noGrp="1" noRot="1" noChangeAspect="1" noChangeArrowheads="1" noTextEdit="1"/>
          </p:cNvSpPr>
          <p:nvPr>
            <p:ph type="sldImg"/>
          </p:nvPr>
        </p:nvSpPr>
        <p:spPr>
          <a:xfrm>
            <a:off x="1187450" y="703263"/>
            <a:ext cx="4621213" cy="3465512"/>
          </a:xfrm>
          <a:solidFill>
            <a:srgbClr val="FFFFFF"/>
          </a:solidFill>
          <a:ln/>
        </p:spPr>
      </p:sp>
      <p:sp>
        <p:nvSpPr>
          <p:cNvPr id="20484" name="Rectangle 3"/>
          <p:cNvSpPr>
            <a:spLocks noGrp="1" noChangeArrowheads="1"/>
          </p:cNvSpPr>
          <p:nvPr>
            <p:ph type="body" idx="1"/>
          </p:nvPr>
        </p:nvSpPr>
        <p:spPr>
          <a:solidFill>
            <a:srgbClr val="FFFFFF"/>
          </a:solidFill>
          <a:ln>
            <a:solidFill>
              <a:srgbClr val="000000"/>
            </a:solidFill>
          </a:ln>
        </p:spPr>
        <p:txBody>
          <a:bodyPr/>
          <a:lstStyle/>
          <a:p>
            <a:r>
              <a:rPr lang="en-US" altLang="en-US" smtClean="0">
                <a:latin typeface="Times New Roman" panose="02020603050405020304" pitchFamily="18" charset="0"/>
              </a:rPr>
              <a:t>Overall min element is either in the buffer or in the root of the min heap.</a:t>
            </a:r>
          </a:p>
        </p:txBody>
      </p:sp>
    </p:spTree>
    <p:extLst>
      <p:ext uri="{BB962C8B-B14F-4D97-AF65-F5344CB8AC3E}">
        <p14:creationId xmlns:p14="http://schemas.microsoft.com/office/powerpoint/2010/main" val="18829602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fld id="{7C850885-38AF-45F4-873E-A352304B6004}" type="slidenum">
              <a:rPr lang="en-US" altLang="en-US" sz="1000">
                <a:solidFill>
                  <a:schemeClr val="tx1"/>
                </a:solidFill>
              </a:rPr>
              <a:pPr/>
              <a:t>11</a:t>
            </a:fld>
            <a:endParaRPr lang="en-US" altLang="en-US" sz="1000">
              <a:solidFill>
                <a:schemeClr val="tx1"/>
              </a:solidFill>
            </a:endParaRPr>
          </a:p>
        </p:txBody>
      </p:sp>
      <p:sp>
        <p:nvSpPr>
          <p:cNvPr id="21507" name="Rectangle 2"/>
          <p:cNvSpPr>
            <a:spLocks noGrp="1" noRot="1" noChangeAspect="1" noChangeArrowheads="1" noTextEdit="1"/>
          </p:cNvSpPr>
          <p:nvPr>
            <p:ph type="sldImg"/>
          </p:nvPr>
        </p:nvSpPr>
        <p:spPr>
          <a:xfrm>
            <a:off x="1187450" y="703263"/>
            <a:ext cx="4621213" cy="3465512"/>
          </a:xfrm>
          <a:solidFill>
            <a:srgbClr val="FFFFFF"/>
          </a:solidFill>
          <a:ln/>
        </p:spPr>
      </p:sp>
      <p:sp>
        <p:nvSpPr>
          <p:cNvPr id="21508" name="Rectangle 3"/>
          <p:cNvSpPr>
            <a:spLocks noGrp="1" noChangeArrowheads="1"/>
          </p:cNvSpPr>
          <p:nvPr>
            <p:ph type="body" idx="1"/>
          </p:nvPr>
        </p:nvSpPr>
        <p:spPr>
          <a:solidFill>
            <a:srgbClr val="FFFFFF"/>
          </a:solidFill>
          <a:ln>
            <a:solidFill>
              <a:srgbClr val="000000"/>
            </a:solidFill>
          </a:ln>
        </p:spPr>
        <p:txBody>
          <a:bodyPr/>
          <a:lstStyle/>
          <a:p>
            <a:r>
              <a:rPr lang="en-US" altLang="en-US" smtClean="0">
                <a:latin typeface="Times New Roman" panose="02020603050405020304" pitchFamily="18" charset="0"/>
              </a:rPr>
              <a:t>Can be done as change key (of min and max) operations. Change 1 to 2 and 2 to 12. Or, if buffer is &lt;= corresponding element, do not remove corresponding element from maxPQ; just do a changeMin on min element in minPQ.</a:t>
            </a:r>
          </a:p>
        </p:txBody>
      </p:sp>
    </p:spTree>
    <p:extLst>
      <p:ext uri="{BB962C8B-B14F-4D97-AF65-F5344CB8AC3E}">
        <p14:creationId xmlns:p14="http://schemas.microsoft.com/office/powerpoint/2010/main" val="36602281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fld id="{977C080E-4F4B-4EAE-8D72-B817C91015FF}" type="slidenum">
              <a:rPr lang="en-US" altLang="en-US" sz="1000">
                <a:solidFill>
                  <a:schemeClr val="tx1"/>
                </a:solidFill>
              </a:rPr>
              <a:pPr/>
              <a:t>13</a:t>
            </a:fld>
            <a:endParaRPr lang="en-US" altLang="en-US" sz="1000">
              <a:solidFill>
                <a:schemeClr val="tx1"/>
              </a:solidFill>
            </a:endParaRPr>
          </a:p>
        </p:txBody>
      </p:sp>
      <p:sp>
        <p:nvSpPr>
          <p:cNvPr id="22531" name="Rectangle 1026"/>
          <p:cNvSpPr>
            <a:spLocks noGrp="1" noRot="1" noChangeAspect="1" noChangeArrowheads="1" noTextEdit="1"/>
          </p:cNvSpPr>
          <p:nvPr>
            <p:ph type="sldImg"/>
          </p:nvPr>
        </p:nvSpPr>
        <p:spPr>
          <a:ln/>
        </p:spPr>
      </p:sp>
      <p:sp>
        <p:nvSpPr>
          <p:cNvPr id="22532"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Times New Roman" panose="02020603050405020304" pitchFamily="18" charset="0"/>
              </a:rPr>
              <a:t>Note that in restriction 2, we are talking about an arbitrary delete (not necessarily the deletion of the min or max element).</a:t>
            </a:r>
          </a:p>
        </p:txBody>
      </p:sp>
    </p:spTree>
    <p:extLst>
      <p:ext uri="{BB962C8B-B14F-4D97-AF65-F5344CB8AC3E}">
        <p14:creationId xmlns:p14="http://schemas.microsoft.com/office/powerpoint/2010/main" val="26245756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fld id="{C4609316-5440-4E81-AB8E-8D29A92D9F63}" type="slidenum">
              <a:rPr lang="en-US" altLang="en-US" sz="1000">
                <a:solidFill>
                  <a:schemeClr val="tx1"/>
                </a:solidFill>
              </a:rPr>
              <a:pPr/>
              <a:t>15</a:t>
            </a:fld>
            <a:endParaRPr lang="en-US" altLang="en-US" sz="1000">
              <a:solidFill>
                <a:schemeClr val="tx1"/>
              </a:solidFill>
            </a:endParaRPr>
          </a:p>
        </p:txBody>
      </p:sp>
      <p:sp>
        <p:nvSpPr>
          <p:cNvPr id="23555" name="Rectangle 2"/>
          <p:cNvSpPr>
            <a:spLocks noGrp="1" noRot="1" noChangeAspect="1" noChangeArrowheads="1" noTextEdit="1"/>
          </p:cNvSpPr>
          <p:nvPr>
            <p:ph type="sldImg"/>
          </p:nvPr>
        </p:nvSpPr>
        <p:spPr>
          <a:xfrm>
            <a:off x="1187450" y="703263"/>
            <a:ext cx="4621213" cy="3465512"/>
          </a:xfrm>
          <a:solidFill>
            <a:srgbClr val="FFFFFF"/>
          </a:solidFill>
          <a:ln/>
        </p:spPr>
      </p:sp>
      <p:sp>
        <p:nvSpPr>
          <p:cNvPr id="23556" name="Rectangle 3"/>
          <p:cNvSpPr>
            <a:spLocks noGrp="1" noChangeArrowheads="1"/>
          </p:cNvSpPr>
          <p:nvPr>
            <p:ph type="body" idx="1"/>
          </p:nvPr>
        </p:nvSpPr>
        <p:spPr>
          <a:solidFill>
            <a:srgbClr val="FFFFFF"/>
          </a:solidFill>
          <a:ln>
            <a:solidFill>
              <a:srgbClr val="000000"/>
            </a:solidFill>
          </a:ln>
        </p:spPr>
        <p:txBody>
          <a:bodyPr/>
          <a:lstStyle/>
          <a:p>
            <a:r>
              <a:rPr lang="en-US" altLang="en-US" smtClean="0">
                <a:latin typeface="Times New Roman" panose="02020603050405020304" pitchFamily="18" charset="0"/>
              </a:rPr>
              <a:t>In the insert, if the smaller element is not a leaf following the insertion, the larger element is left in the buffer. When the smaller element is a leaf, the larger is inserted into the max PQ and correspondence pointers set between the two inserted elements. </a:t>
            </a:r>
          </a:p>
          <a:p>
            <a:r>
              <a:rPr lang="en-US" altLang="en-US" smtClean="0">
                <a:latin typeface="Times New Roman" panose="02020603050405020304" pitchFamily="18" charset="0"/>
              </a:rPr>
              <a:t>This doesn’t work always for min and max heaps, because they do not satisfy the restrictions for the simple insert operation on leaf correspondence DEPQs. When the min and max heaps have an odd number of elements each prior to the insert a non-leaf cannot become a leaf. So we are OK. When each has an even number of elements prior to the insert, a new right child node is added in each heap. So, a non-leaf can become a leaf. Note that min and max heaps may have different size!</a:t>
            </a:r>
          </a:p>
        </p:txBody>
      </p:sp>
    </p:spTree>
    <p:extLst>
      <p:ext uri="{BB962C8B-B14F-4D97-AF65-F5344CB8AC3E}">
        <p14:creationId xmlns:p14="http://schemas.microsoft.com/office/powerpoint/2010/main" val="27011752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fld id="{A06E17DA-9B8A-41F6-A6F3-BFFA7F1C9B9F}" type="slidenum">
              <a:rPr lang="en-US" altLang="en-US" sz="1000">
                <a:solidFill>
                  <a:schemeClr val="tx1"/>
                </a:solidFill>
              </a:rPr>
              <a:pPr/>
              <a:t>16</a:t>
            </a:fld>
            <a:endParaRPr lang="en-US" altLang="en-US" sz="1000">
              <a:solidFill>
                <a:schemeClr val="tx1"/>
              </a:solidFill>
            </a:endParaRPr>
          </a:p>
        </p:txBody>
      </p:sp>
      <p:sp>
        <p:nvSpPr>
          <p:cNvPr id="24579" name="Rectangle 2"/>
          <p:cNvSpPr>
            <a:spLocks noGrp="1" noRot="1" noChangeAspect="1" noChangeArrowheads="1" noTextEdit="1"/>
          </p:cNvSpPr>
          <p:nvPr>
            <p:ph type="sldImg"/>
          </p:nvPr>
        </p:nvSpPr>
        <p:spPr>
          <a:xfrm>
            <a:off x="1187450" y="703263"/>
            <a:ext cx="4621213" cy="3465512"/>
          </a:xfrm>
          <a:solidFill>
            <a:srgbClr val="FFFFFF"/>
          </a:solidFill>
          <a:ln/>
        </p:spPr>
      </p:sp>
      <p:sp>
        <p:nvSpPr>
          <p:cNvPr id="24580"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35269548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fld id="{31ADD2FA-93CD-42F3-9AB2-A38674BFE53F}" type="slidenum">
              <a:rPr lang="en-US" altLang="en-US" sz="1000">
                <a:solidFill>
                  <a:schemeClr val="tx1"/>
                </a:solidFill>
              </a:rPr>
              <a:pPr/>
              <a:t>17</a:t>
            </a:fld>
            <a:endParaRPr lang="en-US" altLang="en-US" sz="1000">
              <a:solidFill>
                <a:schemeClr val="tx1"/>
              </a:solidFill>
            </a:endParaRPr>
          </a:p>
        </p:txBody>
      </p:sp>
      <p:sp>
        <p:nvSpPr>
          <p:cNvPr id="25603" name="Rectangle 2"/>
          <p:cNvSpPr>
            <a:spLocks noGrp="1" noRot="1" noChangeAspect="1" noChangeArrowheads="1" noTextEdit="1"/>
          </p:cNvSpPr>
          <p:nvPr>
            <p:ph type="sldImg"/>
          </p:nvPr>
        </p:nvSpPr>
        <p:spPr>
          <a:xfrm>
            <a:off x="1187450" y="703263"/>
            <a:ext cx="4621213" cy="3465512"/>
          </a:xfrm>
          <a:solidFill>
            <a:srgbClr val="FFFFFF"/>
          </a:solidFill>
          <a:ln/>
        </p:spPr>
      </p:sp>
      <p:sp>
        <p:nvSpPr>
          <p:cNvPr id="25604" name="Rectangle 3"/>
          <p:cNvSpPr>
            <a:spLocks noGrp="1" noChangeArrowheads="1"/>
          </p:cNvSpPr>
          <p:nvPr>
            <p:ph type="body" idx="1"/>
          </p:nvPr>
        </p:nvSpPr>
        <p:spPr>
          <a:solidFill>
            <a:srgbClr val="FFFFFF"/>
          </a:solidFill>
          <a:ln>
            <a:solidFill>
              <a:srgbClr val="000000"/>
            </a:solidFill>
          </a:ln>
        </p:spPr>
        <p:txBody>
          <a:bodyPr/>
          <a:lstStyle/>
          <a:p>
            <a:r>
              <a:rPr lang="en-US" altLang="en-US" smtClean="0">
                <a:latin typeface="Times New Roman" panose="02020603050405020304" pitchFamily="18" charset="0"/>
              </a:rPr>
              <a:t>Once again. The remove min operation is more involved for DEPQs based on heaps than for DEPQs based on other single ended PQ structures, because heaps do not satisfy the stated restrictions. Breaks into cases depending on whether the buffer is empty or not and further on whether the buffer has the min element. Some optimization is possible and is done in the paper. For example, if buffer &lt;= corresponding element, may avoid deleting from max heap and just insert buffer into min heap.</a:t>
            </a:r>
          </a:p>
          <a:p>
            <a:endParaRPr lang="en-US" altLang="en-US" smtClean="0">
              <a:latin typeface="Times New Roman" panose="02020603050405020304" pitchFamily="18" charset="0"/>
            </a:endParaRPr>
          </a:p>
          <a:p>
            <a:r>
              <a:rPr lang="en-US" altLang="en-US" smtClean="0">
                <a:latin typeface="Times New Roman" panose="02020603050405020304" pitchFamily="18" charset="0"/>
              </a:rPr>
              <a:t>E.g., 18 has a left child 4 and 1 corresponds with 6. When 1 is deleted, 6 must also be deleted. 6 gets replaced with 4 and 18 becomes a new leaf.</a:t>
            </a:r>
          </a:p>
        </p:txBody>
      </p:sp>
    </p:spTree>
    <p:extLst>
      <p:ext uri="{BB962C8B-B14F-4D97-AF65-F5344CB8AC3E}">
        <p14:creationId xmlns:p14="http://schemas.microsoft.com/office/powerpoint/2010/main" val="1071782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DOR - D-E Priority Queue</a:t>
            </a:r>
            <a:endParaRPr lang="en-US"/>
          </a:p>
        </p:txBody>
      </p:sp>
      <p:sp>
        <p:nvSpPr>
          <p:cNvPr id="6" name="Rectangle 6"/>
          <p:cNvSpPr>
            <a:spLocks noGrp="1" noChangeArrowheads="1"/>
          </p:cNvSpPr>
          <p:nvPr>
            <p:ph type="sldNum" sz="quarter" idx="12"/>
          </p:nvPr>
        </p:nvSpPr>
        <p:spPr>
          <a:ln/>
        </p:spPr>
        <p:txBody>
          <a:bodyPr/>
          <a:lstStyle>
            <a:lvl1pPr>
              <a:defRPr/>
            </a:lvl1pPr>
          </a:lstStyle>
          <a:p>
            <a:fld id="{B458E2D7-D9B9-48FE-B198-FB8859F5BA1A}" type="slidenum">
              <a:rPr lang="en-US" altLang="en-US"/>
              <a:pPr/>
              <a:t>‹#›</a:t>
            </a:fld>
            <a:endParaRPr lang="en-US" altLang="en-US"/>
          </a:p>
        </p:txBody>
      </p:sp>
    </p:spTree>
    <p:extLst>
      <p:ext uri="{BB962C8B-B14F-4D97-AF65-F5344CB8AC3E}">
        <p14:creationId xmlns:p14="http://schemas.microsoft.com/office/powerpoint/2010/main" val="27963667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DOR - D-E Priority Queue</a:t>
            </a:r>
            <a:endParaRPr lang="en-US"/>
          </a:p>
        </p:txBody>
      </p:sp>
      <p:sp>
        <p:nvSpPr>
          <p:cNvPr id="6" name="Rectangle 6"/>
          <p:cNvSpPr>
            <a:spLocks noGrp="1" noChangeArrowheads="1"/>
          </p:cNvSpPr>
          <p:nvPr>
            <p:ph type="sldNum" sz="quarter" idx="12"/>
          </p:nvPr>
        </p:nvSpPr>
        <p:spPr>
          <a:ln/>
        </p:spPr>
        <p:txBody>
          <a:bodyPr/>
          <a:lstStyle>
            <a:lvl1pPr>
              <a:defRPr/>
            </a:lvl1pPr>
          </a:lstStyle>
          <a:p>
            <a:fld id="{F219233A-5B8E-43C2-AED0-2FE9EBF98EF2}" type="slidenum">
              <a:rPr lang="en-US" altLang="en-US"/>
              <a:pPr/>
              <a:t>‹#›</a:t>
            </a:fld>
            <a:endParaRPr lang="en-US" altLang="en-US"/>
          </a:p>
        </p:txBody>
      </p:sp>
    </p:spTree>
    <p:extLst>
      <p:ext uri="{BB962C8B-B14F-4D97-AF65-F5344CB8AC3E}">
        <p14:creationId xmlns:p14="http://schemas.microsoft.com/office/powerpoint/2010/main" val="40312700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152400"/>
            <a:ext cx="1943100" cy="5943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152400"/>
            <a:ext cx="5676900" cy="5943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DOR - D-E Priority Queue</a:t>
            </a:r>
            <a:endParaRPr lang="en-US"/>
          </a:p>
        </p:txBody>
      </p:sp>
      <p:sp>
        <p:nvSpPr>
          <p:cNvPr id="6" name="Rectangle 6"/>
          <p:cNvSpPr>
            <a:spLocks noGrp="1" noChangeArrowheads="1"/>
          </p:cNvSpPr>
          <p:nvPr>
            <p:ph type="sldNum" sz="quarter" idx="12"/>
          </p:nvPr>
        </p:nvSpPr>
        <p:spPr>
          <a:ln/>
        </p:spPr>
        <p:txBody>
          <a:bodyPr/>
          <a:lstStyle>
            <a:lvl1pPr>
              <a:defRPr/>
            </a:lvl1pPr>
          </a:lstStyle>
          <a:p>
            <a:fld id="{4C799BD7-799B-4D13-BB94-0F575659F2E6}" type="slidenum">
              <a:rPr lang="en-US" altLang="en-US"/>
              <a:pPr/>
              <a:t>‹#›</a:t>
            </a:fld>
            <a:endParaRPr lang="en-US" altLang="en-US"/>
          </a:p>
        </p:txBody>
      </p:sp>
    </p:spTree>
    <p:extLst>
      <p:ext uri="{BB962C8B-B14F-4D97-AF65-F5344CB8AC3E}">
        <p14:creationId xmlns:p14="http://schemas.microsoft.com/office/powerpoint/2010/main" val="30120559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DOR - D-E Priority Queue</a:t>
            </a:r>
            <a:endParaRPr lang="en-US"/>
          </a:p>
        </p:txBody>
      </p:sp>
      <p:sp>
        <p:nvSpPr>
          <p:cNvPr id="6" name="Rectangle 6"/>
          <p:cNvSpPr>
            <a:spLocks noGrp="1" noChangeArrowheads="1"/>
          </p:cNvSpPr>
          <p:nvPr>
            <p:ph type="sldNum" sz="quarter" idx="12"/>
          </p:nvPr>
        </p:nvSpPr>
        <p:spPr>
          <a:ln/>
        </p:spPr>
        <p:txBody>
          <a:bodyPr/>
          <a:lstStyle>
            <a:lvl1pPr>
              <a:defRPr/>
            </a:lvl1pPr>
          </a:lstStyle>
          <a:p>
            <a:fld id="{AD881189-43C4-4691-B8EE-ABE1B902DE45}" type="slidenum">
              <a:rPr lang="en-US" altLang="en-US"/>
              <a:pPr/>
              <a:t>‹#›</a:t>
            </a:fld>
            <a:endParaRPr lang="en-US" altLang="en-US"/>
          </a:p>
        </p:txBody>
      </p:sp>
    </p:spTree>
    <p:extLst>
      <p:ext uri="{BB962C8B-B14F-4D97-AF65-F5344CB8AC3E}">
        <p14:creationId xmlns:p14="http://schemas.microsoft.com/office/powerpoint/2010/main" val="6415698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DOR - D-E Priority Queue</a:t>
            </a:r>
            <a:endParaRPr lang="en-US"/>
          </a:p>
        </p:txBody>
      </p:sp>
      <p:sp>
        <p:nvSpPr>
          <p:cNvPr id="6" name="Rectangle 6"/>
          <p:cNvSpPr>
            <a:spLocks noGrp="1" noChangeArrowheads="1"/>
          </p:cNvSpPr>
          <p:nvPr>
            <p:ph type="sldNum" sz="quarter" idx="12"/>
          </p:nvPr>
        </p:nvSpPr>
        <p:spPr>
          <a:ln/>
        </p:spPr>
        <p:txBody>
          <a:bodyPr/>
          <a:lstStyle>
            <a:lvl1pPr>
              <a:defRPr/>
            </a:lvl1pPr>
          </a:lstStyle>
          <a:p>
            <a:fld id="{C3C2E5AB-90ED-4ADA-B97C-EFCAFE0F998F}" type="slidenum">
              <a:rPr lang="en-US" altLang="en-US"/>
              <a:pPr/>
              <a:t>‹#›</a:t>
            </a:fld>
            <a:endParaRPr lang="en-US" altLang="en-US"/>
          </a:p>
        </p:txBody>
      </p:sp>
    </p:spTree>
    <p:extLst>
      <p:ext uri="{BB962C8B-B14F-4D97-AF65-F5344CB8AC3E}">
        <p14:creationId xmlns:p14="http://schemas.microsoft.com/office/powerpoint/2010/main" val="2288853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smtClean="0"/>
              <a:t>DOR - D-E Priority Queue</a:t>
            </a:r>
            <a:endParaRPr lang="en-US"/>
          </a:p>
        </p:txBody>
      </p:sp>
      <p:sp>
        <p:nvSpPr>
          <p:cNvPr id="7" name="Rectangle 6"/>
          <p:cNvSpPr>
            <a:spLocks noGrp="1" noChangeArrowheads="1"/>
          </p:cNvSpPr>
          <p:nvPr>
            <p:ph type="sldNum" sz="quarter" idx="12"/>
          </p:nvPr>
        </p:nvSpPr>
        <p:spPr>
          <a:ln/>
        </p:spPr>
        <p:txBody>
          <a:bodyPr/>
          <a:lstStyle>
            <a:lvl1pPr>
              <a:defRPr/>
            </a:lvl1pPr>
          </a:lstStyle>
          <a:p>
            <a:fld id="{B0BF8211-753B-4E86-84F5-DF24D4808651}" type="slidenum">
              <a:rPr lang="en-US" altLang="en-US"/>
              <a:pPr/>
              <a:t>‹#›</a:t>
            </a:fld>
            <a:endParaRPr lang="en-US" altLang="en-US"/>
          </a:p>
        </p:txBody>
      </p:sp>
    </p:spTree>
    <p:extLst>
      <p:ext uri="{BB962C8B-B14F-4D97-AF65-F5344CB8AC3E}">
        <p14:creationId xmlns:p14="http://schemas.microsoft.com/office/powerpoint/2010/main" val="19721782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r>
              <a:rPr lang="en-US" smtClean="0"/>
              <a:t>DOR - D-E Priority Queue</a:t>
            </a:r>
            <a:endParaRPr lang="en-US"/>
          </a:p>
        </p:txBody>
      </p:sp>
      <p:sp>
        <p:nvSpPr>
          <p:cNvPr id="9" name="Rectangle 6"/>
          <p:cNvSpPr>
            <a:spLocks noGrp="1" noChangeArrowheads="1"/>
          </p:cNvSpPr>
          <p:nvPr>
            <p:ph type="sldNum" sz="quarter" idx="12"/>
          </p:nvPr>
        </p:nvSpPr>
        <p:spPr>
          <a:ln/>
        </p:spPr>
        <p:txBody>
          <a:bodyPr/>
          <a:lstStyle>
            <a:lvl1pPr>
              <a:defRPr/>
            </a:lvl1pPr>
          </a:lstStyle>
          <a:p>
            <a:fld id="{B8906B35-4925-46A2-9383-125AAA1FC6A7}" type="slidenum">
              <a:rPr lang="en-US" altLang="en-US"/>
              <a:pPr/>
              <a:t>‹#›</a:t>
            </a:fld>
            <a:endParaRPr lang="en-US" altLang="en-US"/>
          </a:p>
        </p:txBody>
      </p:sp>
    </p:spTree>
    <p:extLst>
      <p:ext uri="{BB962C8B-B14F-4D97-AF65-F5344CB8AC3E}">
        <p14:creationId xmlns:p14="http://schemas.microsoft.com/office/powerpoint/2010/main" val="24749462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r>
              <a:rPr lang="en-US" smtClean="0"/>
              <a:t>DOR - D-E Priority Queue</a:t>
            </a:r>
            <a:endParaRPr lang="en-US"/>
          </a:p>
        </p:txBody>
      </p:sp>
      <p:sp>
        <p:nvSpPr>
          <p:cNvPr id="5" name="Rectangle 6"/>
          <p:cNvSpPr>
            <a:spLocks noGrp="1" noChangeArrowheads="1"/>
          </p:cNvSpPr>
          <p:nvPr>
            <p:ph type="sldNum" sz="quarter" idx="12"/>
          </p:nvPr>
        </p:nvSpPr>
        <p:spPr>
          <a:ln/>
        </p:spPr>
        <p:txBody>
          <a:bodyPr/>
          <a:lstStyle>
            <a:lvl1pPr>
              <a:defRPr/>
            </a:lvl1pPr>
          </a:lstStyle>
          <a:p>
            <a:fld id="{5352F307-C3F6-4893-B4E5-90A8E91BD017}" type="slidenum">
              <a:rPr lang="en-US" altLang="en-US"/>
              <a:pPr/>
              <a:t>‹#›</a:t>
            </a:fld>
            <a:endParaRPr lang="en-US" altLang="en-US"/>
          </a:p>
        </p:txBody>
      </p:sp>
    </p:spTree>
    <p:extLst>
      <p:ext uri="{BB962C8B-B14F-4D97-AF65-F5344CB8AC3E}">
        <p14:creationId xmlns:p14="http://schemas.microsoft.com/office/powerpoint/2010/main" val="11596018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r>
              <a:rPr lang="en-US" smtClean="0"/>
              <a:t>DOR - D-E Priority Queue</a:t>
            </a:r>
            <a:endParaRPr lang="en-US"/>
          </a:p>
        </p:txBody>
      </p:sp>
      <p:sp>
        <p:nvSpPr>
          <p:cNvPr id="4" name="Rectangle 6"/>
          <p:cNvSpPr>
            <a:spLocks noGrp="1" noChangeArrowheads="1"/>
          </p:cNvSpPr>
          <p:nvPr>
            <p:ph type="sldNum" sz="quarter" idx="12"/>
          </p:nvPr>
        </p:nvSpPr>
        <p:spPr>
          <a:ln/>
        </p:spPr>
        <p:txBody>
          <a:bodyPr/>
          <a:lstStyle>
            <a:lvl1pPr>
              <a:defRPr/>
            </a:lvl1pPr>
          </a:lstStyle>
          <a:p>
            <a:fld id="{A0E715E9-BAEE-4E59-B85F-9626C85346E8}" type="slidenum">
              <a:rPr lang="en-US" altLang="en-US"/>
              <a:pPr/>
              <a:t>‹#›</a:t>
            </a:fld>
            <a:endParaRPr lang="en-US" altLang="en-US"/>
          </a:p>
        </p:txBody>
      </p:sp>
    </p:spTree>
    <p:extLst>
      <p:ext uri="{BB962C8B-B14F-4D97-AF65-F5344CB8AC3E}">
        <p14:creationId xmlns:p14="http://schemas.microsoft.com/office/powerpoint/2010/main" val="41999253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smtClean="0"/>
              <a:t>DOR - D-E Priority Queue</a:t>
            </a:r>
            <a:endParaRPr lang="en-US"/>
          </a:p>
        </p:txBody>
      </p:sp>
      <p:sp>
        <p:nvSpPr>
          <p:cNvPr id="7" name="Rectangle 6"/>
          <p:cNvSpPr>
            <a:spLocks noGrp="1" noChangeArrowheads="1"/>
          </p:cNvSpPr>
          <p:nvPr>
            <p:ph type="sldNum" sz="quarter" idx="12"/>
          </p:nvPr>
        </p:nvSpPr>
        <p:spPr>
          <a:ln/>
        </p:spPr>
        <p:txBody>
          <a:bodyPr/>
          <a:lstStyle>
            <a:lvl1pPr>
              <a:defRPr/>
            </a:lvl1pPr>
          </a:lstStyle>
          <a:p>
            <a:fld id="{265B2035-D453-421B-B783-3FAB5BD42625}" type="slidenum">
              <a:rPr lang="en-US" altLang="en-US"/>
              <a:pPr/>
              <a:t>‹#›</a:t>
            </a:fld>
            <a:endParaRPr lang="en-US" altLang="en-US"/>
          </a:p>
        </p:txBody>
      </p:sp>
    </p:spTree>
    <p:extLst>
      <p:ext uri="{BB962C8B-B14F-4D97-AF65-F5344CB8AC3E}">
        <p14:creationId xmlns:p14="http://schemas.microsoft.com/office/powerpoint/2010/main" val="28229415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smtClean="0"/>
              <a:t>DOR - D-E Priority Queue</a:t>
            </a:r>
            <a:endParaRPr lang="en-US"/>
          </a:p>
        </p:txBody>
      </p:sp>
      <p:sp>
        <p:nvSpPr>
          <p:cNvPr id="7" name="Rectangle 6"/>
          <p:cNvSpPr>
            <a:spLocks noGrp="1" noChangeArrowheads="1"/>
          </p:cNvSpPr>
          <p:nvPr>
            <p:ph type="sldNum" sz="quarter" idx="12"/>
          </p:nvPr>
        </p:nvSpPr>
        <p:spPr>
          <a:ln/>
        </p:spPr>
        <p:txBody>
          <a:bodyPr/>
          <a:lstStyle>
            <a:lvl1pPr>
              <a:defRPr/>
            </a:lvl1pPr>
          </a:lstStyle>
          <a:p>
            <a:fld id="{03EE37A7-16ED-46D8-A1CE-89EA7FF59FC2}" type="slidenum">
              <a:rPr lang="en-US" altLang="en-US"/>
              <a:pPr/>
              <a:t>‹#›</a:t>
            </a:fld>
            <a:endParaRPr lang="en-US" altLang="en-US"/>
          </a:p>
        </p:txBody>
      </p:sp>
    </p:spTree>
    <p:extLst>
      <p:ext uri="{BB962C8B-B14F-4D97-AF65-F5344CB8AC3E}">
        <p14:creationId xmlns:p14="http://schemas.microsoft.com/office/powerpoint/2010/main" val="48161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1524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defRPr sz="1400">
                <a:solidFill>
                  <a:schemeClr val="tx1"/>
                </a:solidFill>
                <a:latin typeface="Times New Roman" charset="0"/>
              </a:defRPr>
            </a:lvl1pPr>
          </a:lstStyle>
          <a:p>
            <a:pPr>
              <a:defRPr/>
            </a:pPr>
            <a:endParaRPr 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ctr">
              <a:defRPr sz="1400">
                <a:solidFill>
                  <a:schemeClr val="tx1"/>
                </a:solidFill>
                <a:latin typeface="Times New Roman" charset="0"/>
              </a:defRPr>
            </a:lvl1pPr>
          </a:lstStyle>
          <a:p>
            <a:pPr>
              <a:defRPr/>
            </a:pPr>
            <a:r>
              <a:rPr lang="en-US" smtClean="0"/>
              <a:t>DOR - D-E Priority Queue</a:t>
            </a:r>
            <a:endParaRPr 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r">
              <a:defRPr sz="1400">
                <a:solidFill>
                  <a:schemeClr val="tx1"/>
                </a:solidFill>
              </a:defRPr>
            </a:lvl1pPr>
          </a:lstStyle>
          <a:p>
            <a:fld id="{5F80AF7E-369F-416A-AE15-57845102E7E5}"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charset="0"/>
        </a:defRPr>
      </a:lvl2pPr>
      <a:lvl3pPr algn="ctr" rtl="0" eaLnBrk="0" fontAlgn="base" hangingPunct="0">
        <a:spcBef>
          <a:spcPct val="0"/>
        </a:spcBef>
        <a:spcAft>
          <a:spcPct val="0"/>
        </a:spcAft>
        <a:defRPr sz="4400">
          <a:solidFill>
            <a:schemeClr val="tx2"/>
          </a:solidFill>
          <a:latin typeface="Times New Roman" charset="0"/>
        </a:defRPr>
      </a:lvl3pPr>
      <a:lvl4pPr algn="ctr" rtl="0" eaLnBrk="0" fontAlgn="base" hangingPunct="0">
        <a:spcBef>
          <a:spcPct val="0"/>
        </a:spcBef>
        <a:spcAft>
          <a:spcPct val="0"/>
        </a:spcAft>
        <a:defRPr sz="4400">
          <a:solidFill>
            <a:schemeClr val="tx2"/>
          </a:solidFill>
          <a:latin typeface="Times New Roman" charset="0"/>
        </a:defRPr>
      </a:lvl4pPr>
      <a:lvl5pPr algn="ctr" rtl="0" eaLnBrk="0" fontAlgn="base" hangingPunct="0">
        <a:spcBef>
          <a:spcPct val="0"/>
        </a:spcBef>
        <a:spcAft>
          <a:spcPct val="0"/>
        </a:spcAft>
        <a:defRPr sz="4400">
          <a:solidFill>
            <a:schemeClr val="tx2"/>
          </a:solidFill>
          <a:latin typeface="Times New Roman" charset="0"/>
        </a:defRPr>
      </a:lvl5pPr>
      <a:lvl6pPr marL="457200" algn="ctr" rtl="0" eaLnBrk="0" fontAlgn="base" hangingPunct="0">
        <a:spcBef>
          <a:spcPct val="0"/>
        </a:spcBef>
        <a:spcAft>
          <a:spcPct val="0"/>
        </a:spcAft>
        <a:defRPr sz="4400">
          <a:solidFill>
            <a:schemeClr val="tx2"/>
          </a:solidFill>
          <a:latin typeface="Times New Roman" charset="0"/>
        </a:defRPr>
      </a:lvl6pPr>
      <a:lvl7pPr marL="914400" algn="ctr" rtl="0" eaLnBrk="0" fontAlgn="base" hangingPunct="0">
        <a:spcBef>
          <a:spcPct val="0"/>
        </a:spcBef>
        <a:spcAft>
          <a:spcPct val="0"/>
        </a:spcAft>
        <a:defRPr sz="4400">
          <a:solidFill>
            <a:schemeClr val="tx2"/>
          </a:solidFill>
          <a:latin typeface="Times New Roman" charset="0"/>
        </a:defRPr>
      </a:lvl7pPr>
      <a:lvl8pPr marL="1371600" algn="ctr" rtl="0" eaLnBrk="0" fontAlgn="base" hangingPunct="0">
        <a:spcBef>
          <a:spcPct val="0"/>
        </a:spcBef>
        <a:spcAft>
          <a:spcPct val="0"/>
        </a:spcAft>
        <a:defRPr sz="4400">
          <a:solidFill>
            <a:schemeClr val="tx2"/>
          </a:solidFill>
          <a:latin typeface="Times New Roman" charset="0"/>
        </a:defRPr>
      </a:lvl8pPr>
      <a:lvl9pPr marL="1828800" algn="ctr" rtl="0" eaLnBrk="0" fontAlgn="base" hangingPunct="0">
        <a:spcBef>
          <a:spcPct val="0"/>
        </a:spcBef>
        <a:spcAft>
          <a:spcPct val="0"/>
        </a:spcAft>
        <a:defRPr sz="4400">
          <a:solidFill>
            <a:schemeClr val="tx2"/>
          </a:solidFill>
          <a:latin typeface="Times New Roman" charset="0"/>
        </a:defRPr>
      </a:lvl9pPr>
    </p:titleStyle>
    <p:bodyStyle>
      <a:lvl1pPr marL="342900" indent="-342900" algn="l" rtl="0" eaLnBrk="0" fontAlgn="base" hangingPunct="0">
        <a:spcBef>
          <a:spcPct val="20000"/>
        </a:spcBef>
        <a:spcAft>
          <a:spcPct val="0"/>
        </a:spcAft>
        <a:buClr>
          <a:schemeClr val="tx2"/>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chemeClr val="folHlink"/>
        </a:buClr>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990600"/>
            <a:ext cx="7772400" cy="1470025"/>
          </a:xfrm>
        </p:spPr>
        <p:txBody>
          <a:bodyPr/>
          <a:lstStyle/>
          <a:p>
            <a:r>
              <a:rPr lang="en-US" dirty="0" smtClean="0"/>
              <a:t>Data Organization and Retrieval</a:t>
            </a:r>
            <a:br>
              <a:rPr lang="en-US" dirty="0" smtClean="0"/>
            </a:br>
            <a:r>
              <a:rPr lang="en-US" dirty="0" smtClean="0"/>
              <a:t>(Double-Ended Priority Queue)</a:t>
            </a:r>
            <a:endParaRPr lang="en-IN" dirty="0"/>
          </a:p>
        </p:txBody>
      </p:sp>
      <p:sp>
        <p:nvSpPr>
          <p:cNvPr id="3" name="Subtitle 2"/>
          <p:cNvSpPr>
            <a:spLocks noGrp="1"/>
          </p:cNvSpPr>
          <p:nvPr>
            <p:ph type="subTitle" idx="1"/>
          </p:nvPr>
        </p:nvSpPr>
        <p:spPr>
          <a:xfrm>
            <a:off x="533400" y="3200400"/>
            <a:ext cx="8305800" cy="2514600"/>
          </a:xfrm>
        </p:spPr>
        <p:txBody>
          <a:bodyPr/>
          <a:lstStyle/>
          <a:p>
            <a:r>
              <a:rPr lang="en-US" dirty="0" err="1" smtClean="0"/>
              <a:t>Subhasis</a:t>
            </a:r>
            <a:r>
              <a:rPr lang="en-US" dirty="0" smtClean="0"/>
              <a:t> </a:t>
            </a:r>
            <a:r>
              <a:rPr lang="en-US" dirty="0" err="1" smtClean="0"/>
              <a:t>Bhattacharjee</a:t>
            </a:r>
            <a:r>
              <a:rPr lang="en-US" dirty="0" smtClean="0"/>
              <a:t> </a:t>
            </a:r>
          </a:p>
          <a:p>
            <a:endParaRPr lang="en-US" dirty="0"/>
          </a:p>
          <a:p>
            <a:r>
              <a:rPr lang="en-US" dirty="0" smtClean="0"/>
              <a:t>Computer Science &amp; Engineering, IIT Jammu</a:t>
            </a:r>
          </a:p>
        </p:txBody>
      </p:sp>
    </p:spTree>
    <p:extLst>
      <p:ext uri="{BB962C8B-B14F-4D97-AF65-F5344CB8AC3E}">
        <p14:creationId xmlns:p14="http://schemas.microsoft.com/office/powerpoint/2010/main" val="31929242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685800" y="0"/>
            <a:ext cx="7772400" cy="838200"/>
          </a:xfrm>
        </p:spPr>
        <p:txBody>
          <a:bodyPr/>
          <a:lstStyle/>
          <a:p>
            <a:r>
              <a:rPr lang="en-US" altLang="en-US" smtClean="0"/>
              <a:t>Insert</a:t>
            </a:r>
          </a:p>
        </p:txBody>
      </p:sp>
      <p:sp>
        <p:nvSpPr>
          <p:cNvPr id="354307" name="Rectangle 3"/>
          <p:cNvSpPr>
            <a:spLocks noGrp="1" noChangeArrowheads="1"/>
          </p:cNvSpPr>
          <p:nvPr>
            <p:ph type="body" idx="1"/>
          </p:nvPr>
        </p:nvSpPr>
        <p:spPr>
          <a:xfrm>
            <a:off x="381000" y="4343400"/>
            <a:ext cx="8305800" cy="2133600"/>
          </a:xfrm>
        </p:spPr>
        <p:txBody>
          <a:bodyPr/>
          <a:lstStyle/>
          <a:p>
            <a:r>
              <a:rPr lang="en-US" altLang="en-US" sz="2800" dirty="0" smtClean="0"/>
              <a:t>Buffer empty</a:t>
            </a:r>
            <a:r>
              <a:rPr lang="en-US" altLang="en-US" sz="2800" dirty="0" smtClean="0">
                <a:solidFill>
                  <a:schemeClr val="hlink"/>
                </a:solidFill>
              </a:rPr>
              <a:t> =&gt;</a:t>
            </a:r>
            <a:r>
              <a:rPr lang="en-US" altLang="en-US" sz="2800" dirty="0" smtClean="0"/>
              <a:t> place in buffer.</a:t>
            </a:r>
          </a:p>
          <a:p>
            <a:r>
              <a:rPr lang="en-US" altLang="en-US" sz="2800" dirty="0" smtClean="0"/>
              <a:t>Else, insert smaller of new and buffer elements into min priority queue and larger into max priority queue; establish correspondence between the </a:t>
            </a:r>
            <a:r>
              <a:rPr lang="en-US" altLang="en-US" sz="2800" dirty="0" smtClean="0">
                <a:solidFill>
                  <a:schemeClr val="hlink"/>
                </a:solidFill>
              </a:rPr>
              <a:t>2</a:t>
            </a:r>
            <a:r>
              <a:rPr lang="en-US" altLang="en-US" sz="2800" dirty="0" smtClean="0"/>
              <a:t> elements.</a:t>
            </a:r>
          </a:p>
        </p:txBody>
      </p:sp>
      <p:grpSp>
        <p:nvGrpSpPr>
          <p:cNvPr id="2" name="Group 4"/>
          <p:cNvGrpSpPr>
            <a:grpSpLocks/>
          </p:cNvGrpSpPr>
          <p:nvPr/>
        </p:nvGrpSpPr>
        <p:grpSpPr bwMode="auto">
          <a:xfrm>
            <a:off x="1143000" y="838200"/>
            <a:ext cx="6191250" cy="3292475"/>
            <a:chOff x="768" y="1056"/>
            <a:chExt cx="3900" cy="2074"/>
          </a:xfrm>
        </p:grpSpPr>
        <p:grpSp>
          <p:nvGrpSpPr>
            <p:cNvPr id="10245" name="Group 5"/>
            <p:cNvGrpSpPr>
              <a:grpSpLocks/>
            </p:cNvGrpSpPr>
            <p:nvPr/>
          </p:nvGrpSpPr>
          <p:grpSpPr bwMode="auto">
            <a:xfrm>
              <a:off x="768" y="1056"/>
              <a:ext cx="1240" cy="1786"/>
              <a:chOff x="768" y="1056"/>
              <a:chExt cx="1240" cy="1786"/>
            </a:xfrm>
          </p:grpSpPr>
          <p:sp>
            <p:nvSpPr>
              <p:cNvPr id="10268" name="Oval 6"/>
              <p:cNvSpPr>
                <a:spLocks noChangeArrowheads="1"/>
              </p:cNvSpPr>
              <p:nvPr/>
            </p:nvSpPr>
            <p:spPr bwMode="auto">
              <a:xfrm>
                <a:off x="1392" y="1056"/>
                <a:ext cx="280" cy="280"/>
              </a:xfrm>
              <a:prstGeom prst="ellipse">
                <a:avLst/>
              </a:prstGeom>
              <a:solidFill>
                <a:schemeClr val="accent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10269" name="Rectangle 7"/>
              <p:cNvSpPr>
                <a:spLocks noChangeArrowheads="1"/>
              </p:cNvSpPr>
              <p:nvPr/>
            </p:nvSpPr>
            <p:spPr bwMode="auto">
              <a:xfrm>
                <a:off x="1426" y="1071"/>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r>
                  <a:rPr lang="en-US" altLang="en-US" sz="2000">
                    <a:solidFill>
                      <a:schemeClr val="bg2"/>
                    </a:solidFill>
                  </a:rPr>
                  <a:t>1</a:t>
                </a:r>
              </a:p>
            </p:txBody>
          </p:sp>
          <p:sp>
            <p:nvSpPr>
              <p:cNvPr id="10270" name="Oval 8"/>
              <p:cNvSpPr>
                <a:spLocks noChangeArrowheads="1"/>
              </p:cNvSpPr>
              <p:nvPr/>
            </p:nvSpPr>
            <p:spPr bwMode="auto">
              <a:xfrm>
                <a:off x="1012" y="1636"/>
                <a:ext cx="280" cy="280"/>
              </a:xfrm>
              <a:prstGeom prst="ellipse">
                <a:avLst/>
              </a:prstGeom>
              <a:solidFill>
                <a:schemeClr val="accent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10271" name="Rectangle 9"/>
              <p:cNvSpPr>
                <a:spLocks noChangeArrowheads="1"/>
              </p:cNvSpPr>
              <p:nvPr/>
            </p:nvSpPr>
            <p:spPr bwMode="auto">
              <a:xfrm>
                <a:off x="1046" y="1651"/>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r>
                  <a:rPr lang="en-US" altLang="en-US" sz="2000">
                    <a:solidFill>
                      <a:schemeClr val="bg2"/>
                    </a:solidFill>
                  </a:rPr>
                  <a:t>5</a:t>
                </a:r>
              </a:p>
            </p:txBody>
          </p:sp>
          <p:sp>
            <p:nvSpPr>
              <p:cNvPr id="10272" name="Oval 10"/>
              <p:cNvSpPr>
                <a:spLocks noChangeArrowheads="1"/>
              </p:cNvSpPr>
              <p:nvPr/>
            </p:nvSpPr>
            <p:spPr bwMode="auto">
              <a:xfrm>
                <a:off x="1728" y="1632"/>
                <a:ext cx="280" cy="280"/>
              </a:xfrm>
              <a:prstGeom prst="ellipse">
                <a:avLst/>
              </a:prstGeom>
              <a:solidFill>
                <a:schemeClr val="accent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10273" name="Rectangle 11"/>
              <p:cNvSpPr>
                <a:spLocks noChangeArrowheads="1"/>
              </p:cNvSpPr>
              <p:nvPr/>
            </p:nvSpPr>
            <p:spPr bwMode="auto">
              <a:xfrm>
                <a:off x="1762" y="1647"/>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r>
                  <a:rPr lang="en-US" altLang="en-US" sz="2000">
                    <a:solidFill>
                      <a:schemeClr val="bg2"/>
                    </a:solidFill>
                  </a:rPr>
                  <a:t>9</a:t>
                </a:r>
              </a:p>
            </p:txBody>
          </p:sp>
          <p:sp>
            <p:nvSpPr>
              <p:cNvPr id="10274" name="Oval 12"/>
              <p:cNvSpPr>
                <a:spLocks noChangeArrowheads="1"/>
              </p:cNvSpPr>
              <p:nvPr/>
            </p:nvSpPr>
            <p:spPr bwMode="auto">
              <a:xfrm>
                <a:off x="768" y="2112"/>
                <a:ext cx="280" cy="280"/>
              </a:xfrm>
              <a:prstGeom prst="ellipse">
                <a:avLst/>
              </a:prstGeom>
              <a:solidFill>
                <a:schemeClr val="accent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10275" name="Rectangle 13"/>
              <p:cNvSpPr>
                <a:spLocks noChangeArrowheads="1"/>
              </p:cNvSpPr>
              <p:nvPr/>
            </p:nvSpPr>
            <p:spPr bwMode="auto">
              <a:xfrm>
                <a:off x="768" y="2112"/>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r>
                  <a:rPr lang="en-US" altLang="en-US" sz="2000">
                    <a:solidFill>
                      <a:schemeClr val="bg2"/>
                    </a:solidFill>
                  </a:rPr>
                  <a:t>14</a:t>
                </a:r>
              </a:p>
            </p:txBody>
          </p:sp>
          <p:sp>
            <p:nvSpPr>
              <p:cNvPr id="10276" name="Oval 14"/>
              <p:cNvSpPr>
                <a:spLocks noChangeArrowheads="1"/>
              </p:cNvSpPr>
              <p:nvPr/>
            </p:nvSpPr>
            <p:spPr bwMode="auto">
              <a:xfrm>
                <a:off x="1296" y="2112"/>
                <a:ext cx="280" cy="280"/>
              </a:xfrm>
              <a:prstGeom prst="ellipse">
                <a:avLst/>
              </a:prstGeom>
              <a:solidFill>
                <a:schemeClr val="accent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10277" name="Rectangle 15"/>
              <p:cNvSpPr>
                <a:spLocks noChangeArrowheads="1"/>
              </p:cNvSpPr>
              <p:nvPr/>
            </p:nvSpPr>
            <p:spPr bwMode="auto">
              <a:xfrm>
                <a:off x="1296" y="2112"/>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r>
                  <a:rPr lang="en-US" altLang="en-US" sz="2000">
                    <a:solidFill>
                      <a:schemeClr val="bg2"/>
                    </a:solidFill>
                  </a:rPr>
                  <a:t>17</a:t>
                </a:r>
              </a:p>
            </p:txBody>
          </p:sp>
          <p:sp>
            <p:nvSpPr>
              <p:cNvPr id="10278" name="Line 16"/>
              <p:cNvSpPr>
                <a:spLocks noChangeShapeType="1"/>
              </p:cNvSpPr>
              <p:nvPr/>
            </p:nvSpPr>
            <p:spPr bwMode="auto">
              <a:xfrm flipH="1">
                <a:off x="1200" y="1296"/>
                <a:ext cx="240" cy="336"/>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0279" name="Line 17"/>
              <p:cNvSpPr>
                <a:spLocks noChangeShapeType="1"/>
              </p:cNvSpPr>
              <p:nvPr/>
            </p:nvSpPr>
            <p:spPr bwMode="auto">
              <a:xfrm>
                <a:off x="1584" y="1296"/>
                <a:ext cx="192" cy="384"/>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0280" name="Line 18"/>
              <p:cNvSpPr>
                <a:spLocks noChangeShapeType="1"/>
              </p:cNvSpPr>
              <p:nvPr/>
            </p:nvSpPr>
            <p:spPr bwMode="auto">
              <a:xfrm flipH="1">
                <a:off x="864" y="1824"/>
                <a:ext cx="192" cy="336"/>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0281" name="Line 19"/>
              <p:cNvSpPr>
                <a:spLocks noChangeShapeType="1"/>
              </p:cNvSpPr>
              <p:nvPr/>
            </p:nvSpPr>
            <p:spPr bwMode="auto">
              <a:xfrm>
                <a:off x="1248" y="1872"/>
                <a:ext cx="192" cy="24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0282" name="Text Box 20"/>
              <p:cNvSpPr txBox="1">
                <a:spLocks noChangeArrowheads="1"/>
              </p:cNvSpPr>
              <p:nvPr/>
            </p:nvSpPr>
            <p:spPr bwMode="auto">
              <a:xfrm>
                <a:off x="816" y="2592"/>
                <a:ext cx="100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a:spcBef>
                    <a:spcPct val="50000"/>
                  </a:spcBef>
                </a:pPr>
                <a:r>
                  <a:rPr lang="en-US" altLang="en-US" sz="2000">
                    <a:solidFill>
                      <a:schemeClr val="bg1"/>
                    </a:solidFill>
                  </a:rPr>
                  <a:t>Min Heap</a:t>
                </a:r>
              </a:p>
            </p:txBody>
          </p:sp>
        </p:grpSp>
        <p:grpSp>
          <p:nvGrpSpPr>
            <p:cNvPr id="10246" name="Group 21"/>
            <p:cNvGrpSpPr>
              <a:grpSpLocks/>
            </p:cNvGrpSpPr>
            <p:nvPr/>
          </p:nvGrpSpPr>
          <p:grpSpPr bwMode="auto">
            <a:xfrm>
              <a:off x="3312" y="1056"/>
              <a:ext cx="1356" cy="1786"/>
              <a:chOff x="3312" y="1056"/>
              <a:chExt cx="1356" cy="1786"/>
            </a:xfrm>
          </p:grpSpPr>
          <p:sp>
            <p:nvSpPr>
              <p:cNvPr id="10253" name="Oval 22"/>
              <p:cNvSpPr>
                <a:spLocks noChangeArrowheads="1"/>
              </p:cNvSpPr>
              <p:nvPr/>
            </p:nvSpPr>
            <p:spPr bwMode="auto">
              <a:xfrm>
                <a:off x="3936" y="1056"/>
                <a:ext cx="280" cy="280"/>
              </a:xfrm>
              <a:prstGeom prst="ellipse">
                <a:avLst/>
              </a:prstGeom>
              <a:solidFill>
                <a:srgbClr val="FFFF00"/>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10254" name="Rectangle 23"/>
              <p:cNvSpPr>
                <a:spLocks noChangeArrowheads="1"/>
              </p:cNvSpPr>
              <p:nvPr/>
            </p:nvSpPr>
            <p:spPr bwMode="auto">
              <a:xfrm>
                <a:off x="3936" y="1056"/>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r>
                  <a:rPr lang="en-US" altLang="en-US" sz="2000">
                    <a:solidFill>
                      <a:schemeClr val="bg2"/>
                    </a:solidFill>
                  </a:rPr>
                  <a:t>20</a:t>
                </a:r>
              </a:p>
            </p:txBody>
          </p:sp>
          <p:sp>
            <p:nvSpPr>
              <p:cNvPr id="10255" name="Oval 24"/>
              <p:cNvSpPr>
                <a:spLocks noChangeArrowheads="1"/>
              </p:cNvSpPr>
              <p:nvPr/>
            </p:nvSpPr>
            <p:spPr bwMode="auto">
              <a:xfrm>
                <a:off x="3556" y="1636"/>
                <a:ext cx="280" cy="280"/>
              </a:xfrm>
              <a:prstGeom prst="ellipse">
                <a:avLst/>
              </a:prstGeom>
              <a:solidFill>
                <a:srgbClr val="FFFF00"/>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10256" name="Rectangle 25"/>
              <p:cNvSpPr>
                <a:spLocks noChangeArrowheads="1"/>
              </p:cNvSpPr>
              <p:nvPr/>
            </p:nvSpPr>
            <p:spPr bwMode="auto">
              <a:xfrm>
                <a:off x="3564" y="1632"/>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r>
                  <a:rPr lang="en-US" altLang="en-US" sz="2000">
                    <a:solidFill>
                      <a:schemeClr val="bg2"/>
                    </a:solidFill>
                  </a:rPr>
                  <a:t>10</a:t>
                </a:r>
              </a:p>
            </p:txBody>
          </p:sp>
          <p:sp>
            <p:nvSpPr>
              <p:cNvPr id="10257" name="Oval 26"/>
              <p:cNvSpPr>
                <a:spLocks noChangeArrowheads="1"/>
              </p:cNvSpPr>
              <p:nvPr/>
            </p:nvSpPr>
            <p:spPr bwMode="auto">
              <a:xfrm>
                <a:off x="4272" y="1632"/>
                <a:ext cx="280" cy="280"/>
              </a:xfrm>
              <a:prstGeom prst="ellipse">
                <a:avLst/>
              </a:prstGeom>
              <a:solidFill>
                <a:srgbClr val="FFFF00"/>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10258" name="Rectangle 27"/>
              <p:cNvSpPr>
                <a:spLocks noChangeArrowheads="1"/>
              </p:cNvSpPr>
              <p:nvPr/>
            </p:nvSpPr>
            <p:spPr bwMode="auto">
              <a:xfrm>
                <a:off x="4272" y="1632"/>
                <a:ext cx="3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r>
                  <a:rPr lang="en-US" altLang="en-US" sz="2000">
                    <a:solidFill>
                      <a:schemeClr val="bg2"/>
                    </a:solidFill>
                  </a:rPr>
                  <a:t>18   </a:t>
                </a:r>
              </a:p>
            </p:txBody>
          </p:sp>
          <p:sp>
            <p:nvSpPr>
              <p:cNvPr id="10259" name="Oval 28"/>
              <p:cNvSpPr>
                <a:spLocks noChangeArrowheads="1"/>
              </p:cNvSpPr>
              <p:nvPr/>
            </p:nvSpPr>
            <p:spPr bwMode="auto">
              <a:xfrm>
                <a:off x="3312" y="2112"/>
                <a:ext cx="280" cy="280"/>
              </a:xfrm>
              <a:prstGeom prst="ellipse">
                <a:avLst/>
              </a:prstGeom>
              <a:solidFill>
                <a:srgbClr val="FFFF00"/>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10260" name="Rectangle 29"/>
              <p:cNvSpPr>
                <a:spLocks noChangeArrowheads="1"/>
              </p:cNvSpPr>
              <p:nvPr/>
            </p:nvSpPr>
            <p:spPr bwMode="auto">
              <a:xfrm>
                <a:off x="3346" y="2127"/>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r>
                  <a:rPr lang="en-US" altLang="en-US" sz="2000">
                    <a:solidFill>
                      <a:schemeClr val="bg2"/>
                    </a:solidFill>
                  </a:rPr>
                  <a:t>2</a:t>
                </a:r>
              </a:p>
            </p:txBody>
          </p:sp>
          <p:sp>
            <p:nvSpPr>
              <p:cNvPr id="10261" name="Oval 30"/>
              <p:cNvSpPr>
                <a:spLocks noChangeArrowheads="1"/>
              </p:cNvSpPr>
              <p:nvPr/>
            </p:nvSpPr>
            <p:spPr bwMode="auto">
              <a:xfrm>
                <a:off x="3840" y="2112"/>
                <a:ext cx="280" cy="280"/>
              </a:xfrm>
              <a:prstGeom prst="ellipse">
                <a:avLst/>
              </a:prstGeom>
              <a:solidFill>
                <a:srgbClr val="FFFF00"/>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10262" name="Rectangle 31"/>
              <p:cNvSpPr>
                <a:spLocks noChangeArrowheads="1"/>
              </p:cNvSpPr>
              <p:nvPr/>
            </p:nvSpPr>
            <p:spPr bwMode="auto">
              <a:xfrm>
                <a:off x="3874" y="2127"/>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r>
                  <a:rPr lang="en-US" altLang="en-US" sz="2000">
                    <a:solidFill>
                      <a:schemeClr val="bg2"/>
                    </a:solidFill>
                  </a:rPr>
                  <a:t>7</a:t>
                </a:r>
              </a:p>
            </p:txBody>
          </p:sp>
          <p:sp>
            <p:nvSpPr>
              <p:cNvPr id="10263" name="Line 32"/>
              <p:cNvSpPr>
                <a:spLocks noChangeShapeType="1"/>
              </p:cNvSpPr>
              <p:nvPr/>
            </p:nvSpPr>
            <p:spPr bwMode="auto">
              <a:xfrm flipH="1">
                <a:off x="3744" y="1296"/>
                <a:ext cx="240" cy="336"/>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0264" name="Line 33"/>
              <p:cNvSpPr>
                <a:spLocks noChangeShapeType="1"/>
              </p:cNvSpPr>
              <p:nvPr/>
            </p:nvSpPr>
            <p:spPr bwMode="auto">
              <a:xfrm>
                <a:off x="4176" y="1296"/>
                <a:ext cx="192" cy="336"/>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0265" name="Line 34"/>
              <p:cNvSpPr>
                <a:spLocks noChangeShapeType="1"/>
              </p:cNvSpPr>
              <p:nvPr/>
            </p:nvSpPr>
            <p:spPr bwMode="auto">
              <a:xfrm flipH="1">
                <a:off x="3408" y="1824"/>
                <a:ext cx="192" cy="336"/>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0266" name="Line 35"/>
              <p:cNvSpPr>
                <a:spLocks noChangeShapeType="1"/>
              </p:cNvSpPr>
              <p:nvPr/>
            </p:nvSpPr>
            <p:spPr bwMode="auto">
              <a:xfrm>
                <a:off x="3792" y="1872"/>
                <a:ext cx="192" cy="24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0267" name="Text Box 36"/>
              <p:cNvSpPr txBox="1">
                <a:spLocks noChangeArrowheads="1"/>
              </p:cNvSpPr>
              <p:nvPr/>
            </p:nvSpPr>
            <p:spPr bwMode="auto">
              <a:xfrm>
                <a:off x="3600" y="2592"/>
                <a:ext cx="100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a:spcBef>
                    <a:spcPct val="50000"/>
                  </a:spcBef>
                </a:pPr>
                <a:r>
                  <a:rPr lang="en-US" altLang="en-US" sz="2000">
                    <a:solidFill>
                      <a:schemeClr val="bg1"/>
                    </a:solidFill>
                  </a:rPr>
                  <a:t>Max Heap</a:t>
                </a:r>
              </a:p>
            </p:txBody>
          </p:sp>
        </p:grpSp>
        <p:sp>
          <p:nvSpPr>
            <p:cNvPr id="10247" name="Line 37"/>
            <p:cNvSpPr>
              <a:spLocks noChangeShapeType="1"/>
            </p:cNvSpPr>
            <p:nvPr/>
          </p:nvSpPr>
          <p:spPr bwMode="auto">
            <a:xfrm>
              <a:off x="1296" y="1824"/>
              <a:ext cx="2592" cy="528"/>
            </a:xfrm>
            <a:prstGeom prst="line">
              <a:avLst/>
            </a:prstGeom>
            <a:noFill/>
            <a:ln w="57150">
              <a:solidFill>
                <a:schemeClr val="hlink"/>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0248" name="Line 38"/>
            <p:cNvSpPr>
              <a:spLocks noChangeShapeType="1"/>
            </p:cNvSpPr>
            <p:nvPr/>
          </p:nvSpPr>
          <p:spPr bwMode="auto">
            <a:xfrm>
              <a:off x="1680" y="1200"/>
              <a:ext cx="1632" cy="1008"/>
            </a:xfrm>
            <a:prstGeom prst="line">
              <a:avLst/>
            </a:prstGeom>
            <a:noFill/>
            <a:ln w="57150">
              <a:solidFill>
                <a:schemeClr val="hlink"/>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0249" name="Line 39"/>
            <p:cNvSpPr>
              <a:spLocks noChangeShapeType="1"/>
            </p:cNvSpPr>
            <p:nvPr/>
          </p:nvSpPr>
          <p:spPr bwMode="auto">
            <a:xfrm>
              <a:off x="2016" y="1776"/>
              <a:ext cx="1536" cy="0"/>
            </a:xfrm>
            <a:prstGeom prst="line">
              <a:avLst/>
            </a:prstGeom>
            <a:noFill/>
            <a:ln w="57150">
              <a:solidFill>
                <a:schemeClr val="hlink"/>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0250" name="Line 40"/>
            <p:cNvSpPr>
              <a:spLocks noChangeShapeType="1"/>
            </p:cNvSpPr>
            <p:nvPr/>
          </p:nvSpPr>
          <p:spPr bwMode="auto">
            <a:xfrm flipV="1">
              <a:off x="1056" y="1824"/>
              <a:ext cx="3216" cy="528"/>
            </a:xfrm>
            <a:prstGeom prst="line">
              <a:avLst/>
            </a:prstGeom>
            <a:noFill/>
            <a:ln w="57150">
              <a:solidFill>
                <a:schemeClr val="hlink"/>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0251" name="Line 41"/>
            <p:cNvSpPr>
              <a:spLocks noChangeShapeType="1"/>
            </p:cNvSpPr>
            <p:nvPr/>
          </p:nvSpPr>
          <p:spPr bwMode="auto">
            <a:xfrm flipV="1">
              <a:off x="1392" y="1200"/>
              <a:ext cx="2544" cy="912"/>
            </a:xfrm>
            <a:prstGeom prst="line">
              <a:avLst/>
            </a:prstGeom>
            <a:noFill/>
            <a:ln w="57150">
              <a:solidFill>
                <a:schemeClr val="hlink"/>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0252" name="Text Box 42"/>
            <p:cNvSpPr txBox="1">
              <a:spLocks noChangeArrowheads="1"/>
            </p:cNvSpPr>
            <p:nvPr/>
          </p:nvSpPr>
          <p:spPr bwMode="auto">
            <a:xfrm>
              <a:off x="2112" y="2880"/>
              <a:ext cx="100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a:spcBef>
                  <a:spcPct val="50000"/>
                </a:spcBef>
              </a:pPr>
              <a:r>
                <a:rPr lang="en-US" altLang="en-US" sz="2000" dirty="0">
                  <a:solidFill>
                    <a:schemeClr val="bg1"/>
                  </a:solidFill>
                </a:rPr>
                <a:t>Buffer = 12</a:t>
              </a:r>
            </a:p>
          </p:txBody>
        </p:sp>
      </p:grpSp>
      <p:sp>
        <p:nvSpPr>
          <p:cNvPr id="3" name="Footer Placeholder 2"/>
          <p:cNvSpPr>
            <a:spLocks noGrp="1"/>
          </p:cNvSpPr>
          <p:nvPr>
            <p:ph type="ftr" sz="quarter" idx="11"/>
          </p:nvPr>
        </p:nvSpPr>
        <p:spPr/>
        <p:txBody>
          <a:bodyPr/>
          <a:lstStyle/>
          <a:p>
            <a:pPr>
              <a:defRPr/>
            </a:pPr>
            <a:r>
              <a:rPr lang="en-US" smtClean="0"/>
              <a:t>DOR - D-E Priority Queue</a:t>
            </a:r>
            <a:endParaRPr lang="en-US"/>
          </a:p>
        </p:txBody>
      </p:sp>
      <p:sp>
        <p:nvSpPr>
          <p:cNvPr id="4" name="Slide Number Placeholder 3"/>
          <p:cNvSpPr>
            <a:spLocks noGrp="1"/>
          </p:cNvSpPr>
          <p:nvPr>
            <p:ph type="sldNum" sz="quarter" idx="12"/>
          </p:nvPr>
        </p:nvSpPr>
        <p:spPr/>
        <p:txBody>
          <a:bodyPr/>
          <a:lstStyle/>
          <a:p>
            <a:fld id="{AD881189-43C4-4691-B8EE-ABE1B902DE45}" type="slidenum">
              <a:rPr lang="en-US" altLang="en-US" smtClean="0"/>
              <a:pPr/>
              <a:t>10</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54307">
                                            <p:txEl>
                                              <p:pRg st="0" end="0"/>
                                            </p:txEl>
                                          </p:spTgt>
                                        </p:tgtEl>
                                        <p:attrNameLst>
                                          <p:attrName>style.visibility</p:attrName>
                                        </p:attrNameLst>
                                      </p:cBhvr>
                                      <p:to>
                                        <p:strVal val="visible"/>
                                      </p:to>
                                    </p:set>
                                    <p:anim calcmode="lin" valueType="num">
                                      <p:cBhvr additive="base">
                                        <p:cTn id="13" dur="500" fill="hold"/>
                                        <p:tgtEl>
                                          <p:spTgt spid="354307">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5430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54307">
                                            <p:txEl>
                                              <p:pRg st="1" end="1"/>
                                            </p:txEl>
                                          </p:spTgt>
                                        </p:tgtEl>
                                        <p:attrNameLst>
                                          <p:attrName>style.visibility</p:attrName>
                                        </p:attrNameLst>
                                      </p:cBhvr>
                                      <p:to>
                                        <p:strVal val="visible"/>
                                      </p:to>
                                    </p:set>
                                    <p:anim calcmode="lin" valueType="num">
                                      <p:cBhvr additive="base">
                                        <p:cTn id="19" dur="500" fill="hold"/>
                                        <p:tgtEl>
                                          <p:spTgt spid="354307">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54307">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4307" grpId="0" build="p"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685800" y="0"/>
            <a:ext cx="7772400" cy="838200"/>
          </a:xfrm>
        </p:spPr>
        <p:txBody>
          <a:bodyPr/>
          <a:lstStyle/>
          <a:p>
            <a:r>
              <a:rPr lang="en-US" altLang="en-US" smtClean="0"/>
              <a:t>Remove Min</a:t>
            </a:r>
          </a:p>
        </p:txBody>
      </p:sp>
      <p:sp>
        <p:nvSpPr>
          <p:cNvPr id="355331" name="Rectangle 3"/>
          <p:cNvSpPr>
            <a:spLocks noGrp="1" noChangeArrowheads="1"/>
          </p:cNvSpPr>
          <p:nvPr>
            <p:ph type="body" idx="1"/>
          </p:nvPr>
        </p:nvSpPr>
        <p:spPr>
          <a:xfrm>
            <a:off x="419100" y="4261485"/>
            <a:ext cx="8305800" cy="2133600"/>
          </a:xfrm>
        </p:spPr>
        <p:txBody>
          <a:bodyPr/>
          <a:lstStyle/>
          <a:p>
            <a:pPr>
              <a:lnSpc>
                <a:spcPct val="90000"/>
              </a:lnSpc>
            </a:pPr>
            <a:r>
              <a:rPr lang="en-US" altLang="en-US" dirty="0" smtClean="0"/>
              <a:t>Buffer is min</a:t>
            </a:r>
            <a:r>
              <a:rPr lang="en-US" altLang="en-US" dirty="0" smtClean="0">
                <a:solidFill>
                  <a:schemeClr val="hlink"/>
                </a:solidFill>
              </a:rPr>
              <a:t> =&gt;</a:t>
            </a:r>
            <a:r>
              <a:rPr lang="en-US" altLang="en-US" dirty="0" smtClean="0"/>
              <a:t> empty buffer.</a:t>
            </a:r>
          </a:p>
          <a:p>
            <a:pPr>
              <a:lnSpc>
                <a:spcPct val="90000"/>
              </a:lnSpc>
            </a:pPr>
            <a:r>
              <a:rPr lang="en-US" altLang="en-US" dirty="0" smtClean="0"/>
              <a:t>Else, remove min from min PQ as well as corresponding element from max PQ; reinsert corresponding element.</a:t>
            </a:r>
          </a:p>
        </p:txBody>
      </p:sp>
      <p:grpSp>
        <p:nvGrpSpPr>
          <p:cNvPr id="2" name="Group 4"/>
          <p:cNvGrpSpPr>
            <a:grpSpLocks/>
          </p:cNvGrpSpPr>
          <p:nvPr/>
        </p:nvGrpSpPr>
        <p:grpSpPr bwMode="auto">
          <a:xfrm>
            <a:off x="1143000" y="762000"/>
            <a:ext cx="6191250" cy="3292475"/>
            <a:chOff x="768" y="1056"/>
            <a:chExt cx="3900" cy="2074"/>
          </a:xfrm>
        </p:grpSpPr>
        <p:grpSp>
          <p:nvGrpSpPr>
            <p:cNvPr id="11269" name="Group 5"/>
            <p:cNvGrpSpPr>
              <a:grpSpLocks/>
            </p:cNvGrpSpPr>
            <p:nvPr/>
          </p:nvGrpSpPr>
          <p:grpSpPr bwMode="auto">
            <a:xfrm>
              <a:off x="768" y="1056"/>
              <a:ext cx="1240" cy="1786"/>
              <a:chOff x="768" y="1056"/>
              <a:chExt cx="1240" cy="1786"/>
            </a:xfrm>
          </p:grpSpPr>
          <p:sp>
            <p:nvSpPr>
              <p:cNvPr id="11292" name="Oval 6"/>
              <p:cNvSpPr>
                <a:spLocks noChangeArrowheads="1"/>
              </p:cNvSpPr>
              <p:nvPr/>
            </p:nvSpPr>
            <p:spPr bwMode="auto">
              <a:xfrm>
                <a:off x="1392" y="1056"/>
                <a:ext cx="280" cy="280"/>
              </a:xfrm>
              <a:prstGeom prst="ellipse">
                <a:avLst/>
              </a:prstGeom>
              <a:solidFill>
                <a:schemeClr val="accent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11293" name="Rectangle 7"/>
              <p:cNvSpPr>
                <a:spLocks noChangeArrowheads="1"/>
              </p:cNvSpPr>
              <p:nvPr/>
            </p:nvSpPr>
            <p:spPr bwMode="auto">
              <a:xfrm>
                <a:off x="1426" y="1071"/>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r>
                  <a:rPr lang="en-US" altLang="en-US" sz="2000">
                    <a:solidFill>
                      <a:schemeClr val="bg2"/>
                    </a:solidFill>
                  </a:rPr>
                  <a:t>1</a:t>
                </a:r>
              </a:p>
            </p:txBody>
          </p:sp>
          <p:sp>
            <p:nvSpPr>
              <p:cNvPr id="11294" name="Oval 8"/>
              <p:cNvSpPr>
                <a:spLocks noChangeArrowheads="1"/>
              </p:cNvSpPr>
              <p:nvPr/>
            </p:nvSpPr>
            <p:spPr bwMode="auto">
              <a:xfrm>
                <a:off x="1012" y="1636"/>
                <a:ext cx="280" cy="280"/>
              </a:xfrm>
              <a:prstGeom prst="ellipse">
                <a:avLst/>
              </a:prstGeom>
              <a:solidFill>
                <a:schemeClr val="accent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11295" name="Rectangle 9"/>
              <p:cNvSpPr>
                <a:spLocks noChangeArrowheads="1"/>
              </p:cNvSpPr>
              <p:nvPr/>
            </p:nvSpPr>
            <p:spPr bwMode="auto">
              <a:xfrm>
                <a:off x="1046" y="1651"/>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r>
                  <a:rPr lang="en-US" altLang="en-US" sz="2000">
                    <a:solidFill>
                      <a:schemeClr val="bg2"/>
                    </a:solidFill>
                  </a:rPr>
                  <a:t>5</a:t>
                </a:r>
              </a:p>
            </p:txBody>
          </p:sp>
          <p:sp>
            <p:nvSpPr>
              <p:cNvPr id="11296" name="Oval 10"/>
              <p:cNvSpPr>
                <a:spLocks noChangeArrowheads="1"/>
              </p:cNvSpPr>
              <p:nvPr/>
            </p:nvSpPr>
            <p:spPr bwMode="auto">
              <a:xfrm>
                <a:off x="1728" y="1632"/>
                <a:ext cx="280" cy="280"/>
              </a:xfrm>
              <a:prstGeom prst="ellipse">
                <a:avLst/>
              </a:prstGeom>
              <a:solidFill>
                <a:schemeClr val="accent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11297" name="Rectangle 11"/>
              <p:cNvSpPr>
                <a:spLocks noChangeArrowheads="1"/>
              </p:cNvSpPr>
              <p:nvPr/>
            </p:nvSpPr>
            <p:spPr bwMode="auto">
              <a:xfrm>
                <a:off x="1762" y="1647"/>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r>
                  <a:rPr lang="en-US" altLang="en-US" sz="2000">
                    <a:solidFill>
                      <a:schemeClr val="bg2"/>
                    </a:solidFill>
                  </a:rPr>
                  <a:t>9</a:t>
                </a:r>
              </a:p>
            </p:txBody>
          </p:sp>
          <p:sp>
            <p:nvSpPr>
              <p:cNvPr id="11298" name="Oval 12"/>
              <p:cNvSpPr>
                <a:spLocks noChangeArrowheads="1"/>
              </p:cNvSpPr>
              <p:nvPr/>
            </p:nvSpPr>
            <p:spPr bwMode="auto">
              <a:xfrm>
                <a:off x="768" y="2112"/>
                <a:ext cx="280" cy="280"/>
              </a:xfrm>
              <a:prstGeom prst="ellipse">
                <a:avLst/>
              </a:prstGeom>
              <a:solidFill>
                <a:schemeClr val="accent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11299" name="Rectangle 13"/>
              <p:cNvSpPr>
                <a:spLocks noChangeArrowheads="1"/>
              </p:cNvSpPr>
              <p:nvPr/>
            </p:nvSpPr>
            <p:spPr bwMode="auto">
              <a:xfrm>
                <a:off x="768" y="2112"/>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r>
                  <a:rPr lang="en-US" altLang="en-US" sz="2000">
                    <a:solidFill>
                      <a:schemeClr val="bg2"/>
                    </a:solidFill>
                  </a:rPr>
                  <a:t>14</a:t>
                </a:r>
              </a:p>
            </p:txBody>
          </p:sp>
          <p:sp>
            <p:nvSpPr>
              <p:cNvPr id="11300" name="Oval 14"/>
              <p:cNvSpPr>
                <a:spLocks noChangeArrowheads="1"/>
              </p:cNvSpPr>
              <p:nvPr/>
            </p:nvSpPr>
            <p:spPr bwMode="auto">
              <a:xfrm>
                <a:off x="1296" y="2112"/>
                <a:ext cx="280" cy="280"/>
              </a:xfrm>
              <a:prstGeom prst="ellipse">
                <a:avLst/>
              </a:prstGeom>
              <a:solidFill>
                <a:schemeClr val="accent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11301" name="Rectangle 15"/>
              <p:cNvSpPr>
                <a:spLocks noChangeArrowheads="1"/>
              </p:cNvSpPr>
              <p:nvPr/>
            </p:nvSpPr>
            <p:spPr bwMode="auto">
              <a:xfrm>
                <a:off x="1296" y="2112"/>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r>
                  <a:rPr lang="en-US" altLang="en-US" sz="2000">
                    <a:solidFill>
                      <a:schemeClr val="bg2"/>
                    </a:solidFill>
                  </a:rPr>
                  <a:t>17</a:t>
                </a:r>
              </a:p>
            </p:txBody>
          </p:sp>
          <p:sp>
            <p:nvSpPr>
              <p:cNvPr id="11302" name="Line 16"/>
              <p:cNvSpPr>
                <a:spLocks noChangeShapeType="1"/>
              </p:cNvSpPr>
              <p:nvPr/>
            </p:nvSpPr>
            <p:spPr bwMode="auto">
              <a:xfrm flipH="1">
                <a:off x="1200" y="1296"/>
                <a:ext cx="240" cy="336"/>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1303" name="Line 17"/>
              <p:cNvSpPr>
                <a:spLocks noChangeShapeType="1"/>
              </p:cNvSpPr>
              <p:nvPr/>
            </p:nvSpPr>
            <p:spPr bwMode="auto">
              <a:xfrm>
                <a:off x="1584" y="1296"/>
                <a:ext cx="192" cy="384"/>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1304" name="Line 18"/>
              <p:cNvSpPr>
                <a:spLocks noChangeShapeType="1"/>
              </p:cNvSpPr>
              <p:nvPr/>
            </p:nvSpPr>
            <p:spPr bwMode="auto">
              <a:xfrm flipH="1">
                <a:off x="864" y="1824"/>
                <a:ext cx="192" cy="336"/>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1305" name="Line 19"/>
              <p:cNvSpPr>
                <a:spLocks noChangeShapeType="1"/>
              </p:cNvSpPr>
              <p:nvPr/>
            </p:nvSpPr>
            <p:spPr bwMode="auto">
              <a:xfrm>
                <a:off x="1248" y="1872"/>
                <a:ext cx="192" cy="24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1306" name="Text Box 20"/>
              <p:cNvSpPr txBox="1">
                <a:spLocks noChangeArrowheads="1"/>
              </p:cNvSpPr>
              <p:nvPr/>
            </p:nvSpPr>
            <p:spPr bwMode="auto">
              <a:xfrm>
                <a:off x="816" y="2592"/>
                <a:ext cx="100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a:spcBef>
                    <a:spcPct val="50000"/>
                  </a:spcBef>
                </a:pPr>
                <a:r>
                  <a:rPr lang="en-US" altLang="en-US" sz="2000">
                    <a:solidFill>
                      <a:schemeClr val="bg1"/>
                    </a:solidFill>
                  </a:rPr>
                  <a:t>Min Heap</a:t>
                </a:r>
              </a:p>
            </p:txBody>
          </p:sp>
        </p:grpSp>
        <p:grpSp>
          <p:nvGrpSpPr>
            <p:cNvPr id="11270" name="Group 21"/>
            <p:cNvGrpSpPr>
              <a:grpSpLocks/>
            </p:cNvGrpSpPr>
            <p:nvPr/>
          </p:nvGrpSpPr>
          <p:grpSpPr bwMode="auto">
            <a:xfrm>
              <a:off x="3312" y="1056"/>
              <a:ext cx="1356" cy="1786"/>
              <a:chOff x="3312" y="1056"/>
              <a:chExt cx="1356" cy="1786"/>
            </a:xfrm>
          </p:grpSpPr>
          <p:sp>
            <p:nvSpPr>
              <p:cNvPr id="11277" name="Oval 22"/>
              <p:cNvSpPr>
                <a:spLocks noChangeArrowheads="1"/>
              </p:cNvSpPr>
              <p:nvPr/>
            </p:nvSpPr>
            <p:spPr bwMode="auto">
              <a:xfrm>
                <a:off x="3936" y="1056"/>
                <a:ext cx="280" cy="280"/>
              </a:xfrm>
              <a:prstGeom prst="ellipse">
                <a:avLst/>
              </a:prstGeom>
              <a:solidFill>
                <a:srgbClr val="FFFF00"/>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11278" name="Rectangle 23"/>
              <p:cNvSpPr>
                <a:spLocks noChangeArrowheads="1"/>
              </p:cNvSpPr>
              <p:nvPr/>
            </p:nvSpPr>
            <p:spPr bwMode="auto">
              <a:xfrm>
                <a:off x="3936" y="1056"/>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r>
                  <a:rPr lang="en-US" altLang="en-US" sz="2000">
                    <a:solidFill>
                      <a:schemeClr val="bg2"/>
                    </a:solidFill>
                  </a:rPr>
                  <a:t>20</a:t>
                </a:r>
              </a:p>
            </p:txBody>
          </p:sp>
          <p:sp>
            <p:nvSpPr>
              <p:cNvPr id="11279" name="Oval 24"/>
              <p:cNvSpPr>
                <a:spLocks noChangeArrowheads="1"/>
              </p:cNvSpPr>
              <p:nvPr/>
            </p:nvSpPr>
            <p:spPr bwMode="auto">
              <a:xfrm>
                <a:off x="3556" y="1636"/>
                <a:ext cx="280" cy="280"/>
              </a:xfrm>
              <a:prstGeom prst="ellipse">
                <a:avLst/>
              </a:prstGeom>
              <a:solidFill>
                <a:srgbClr val="FFFF00"/>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11280" name="Rectangle 25"/>
              <p:cNvSpPr>
                <a:spLocks noChangeArrowheads="1"/>
              </p:cNvSpPr>
              <p:nvPr/>
            </p:nvSpPr>
            <p:spPr bwMode="auto">
              <a:xfrm>
                <a:off x="3564" y="1632"/>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r>
                  <a:rPr lang="en-US" altLang="en-US" sz="2000">
                    <a:solidFill>
                      <a:schemeClr val="bg2"/>
                    </a:solidFill>
                  </a:rPr>
                  <a:t>10</a:t>
                </a:r>
              </a:p>
            </p:txBody>
          </p:sp>
          <p:sp>
            <p:nvSpPr>
              <p:cNvPr id="11281" name="Oval 26"/>
              <p:cNvSpPr>
                <a:spLocks noChangeArrowheads="1"/>
              </p:cNvSpPr>
              <p:nvPr/>
            </p:nvSpPr>
            <p:spPr bwMode="auto">
              <a:xfrm>
                <a:off x="4272" y="1632"/>
                <a:ext cx="280" cy="280"/>
              </a:xfrm>
              <a:prstGeom prst="ellipse">
                <a:avLst/>
              </a:prstGeom>
              <a:solidFill>
                <a:srgbClr val="FFFF00"/>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11282" name="Rectangle 27"/>
              <p:cNvSpPr>
                <a:spLocks noChangeArrowheads="1"/>
              </p:cNvSpPr>
              <p:nvPr/>
            </p:nvSpPr>
            <p:spPr bwMode="auto">
              <a:xfrm>
                <a:off x="4272" y="1632"/>
                <a:ext cx="3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r>
                  <a:rPr lang="en-US" altLang="en-US" sz="2000">
                    <a:solidFill>
                      <a:schemeClr val="bg2"/>
                    </a:solidFill>
                  </a:rPr>
                  <a:t>18   </a:t>
                </a:r>
              </a:p>
            </p:txBody>
          </p:sp>
          <p:sp>
            <p:nvSpPr>
              <p:cNvPr id="11283" name="Oval 28"/>
              <p:cNvSpPr>
                <a:spLocks noChangeArrowheads="1"/>
              </p:cNvSpPr>
              <p:nvPr/>
            </p:nvSpPr>
            <p:spPr bwMode="auto">
              <a:xfrm>
                <a:off x="3312" y="2112"/>
                <a:ext cx="280" cy="280"/>
              </a:xfrm>
              <a:prstGeom prst="ellipse">
                <a:avLst/>
              </a:prstGeom>
              <a:solidFill>
                <a:srgbClr val="FFFF00"/>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11284" name="Rectangle 29"/>
              <p:cNvSpPr>
                <a:spLocks noChangeArrowheads="1"/>
              </p:cNvSpPr>
              <p:nvPr/>
            </p:nvSpPr>
            <p:spPr bwMode="auto">
              <a:xfrm>
                <a:off x="3346" y="2127"/>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r>
                  <a:rPr lang="en-US" altLang="en-US" sz="2000">
                    <a:solidFill>
                      <a:schemeClr val="bg2"/>
                    </a:solidFill>
                  </a:rPr>
                  <a:t>2</a:t>
                </a:r>
              </a:p>
            </p:txBody>
          </p:sp>
          <p:sp>
            <p:nvSpPr>
              <p:cNvPr id="11285" name="Oval 30"/>
              <p:cNvSpPr>
                <a:spLocks noChangeArrowheads="1"/>
              </p:cNvSpPr>
              <p:nvPr/>
            </p:nvSpPr>
            <p:spPr bwMode="auto">
              <a:xfrm>
                <a:off x="3840" y="2112"/>
                <a:ext cx="280" cy="280"/>
              </a:xfrm>
              <a:prstGeom prst="ellipse">
                <a:avLst/>
              </a:prstGeom>
              <a:solidFill>
                <a:srgbClr val="FFFF00"/>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11286" name="Rectangle 31"/>
              <p:cNvSpPr>
                <a:spLocks noChangeArrowheads="1"/>
              </p:cNvSpPr>
              <p:nvPr/>
            </p:nvSpPr>
            <p:spPr bwMode="auto">
              <a:xfrm>
                <a:off x="3874" y="2127"/>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r>
                  <a:rPr lang="en-US" altLang="en-US" sz="2000">
                    <a:solidFill>
                      <a:schemeClr val="bg2"/>
                    </a:solidFill>
                  </a:rPr>
                  <a:t>7</a:t>
                </a:r>
              </a:p>
            </p:txBody>
          </p:sp>
          <p:sp>
            <p:nvSpPr>
              <p:cNvPr id="11287" name="Line 32"/>
              <p:cNvSpPr>
                <a:spLocks noChangeShapeType="1"/>
              </p:cNvSpPr>
              <p:nvPr/>
            </p:nvSpPr>
            <p:spPr bwMode="auto">
              <a:xfrm flipH="1">
                <a:off x="3744" y="1296"/>
                <a:ext cx="240" cy="336"/>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1288" name="Line 33"/>
              <p:cNvSpPr>
                <a:spLocks noChangeShapeType="1"/>
              </p:cNvSpPr>
              <p:nvPr/>
            </p:nvSpPr>
            <p:spPr bwMode="auto">
              <a:xfrm>
                <a:off x="4176" y="1296"/>
                <a:ext cx="192" cy="336"/>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1289" name="Line 34"/>
              <p:cNvSpPr>
                <a:spLocks noChangeShapeType="1"/>
              </p:cNvSpPr>
              <p:nvPr/>
            </p:nvSpPr>
            <p:spPr bwMode="auto">
              <a:xfrm flipH="1">
                <a:off x="3408" y="1824"/>
                <a:ext cx="192" cy="336"/>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1290" name="Line 35"/>
              <p:cNvSpPr>
                <a:spLocks noChangeShapeType="1"/>
              </p:cNvSpPr>
              <p:nvPr/>
            </p:nvSpPr>
            <p:spPr bwMode="auto">
              <a:xfrm>
                <a:off x="3792" y="1872"/>
                <a:ext cx="192" cy="24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1291" name="Text Box 36"/>
              <p:cNvSpPr txBox="1">
                <a:spLocks noChangeArrowheads="1"/>
              </p:cNvSpPr>
              <p:nvPr/>
            </p:nvSpPr>
            <p:spPr bwMode="auto">
              <a:xfrm>
                <a:off x="3600" y="2592"/>
                <a:ext cx="100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a:spcBef>
                    <a:spcPct val="50000"/>
                  </a:spcBef>
                </a:pPr>
                <a:r>
                  <a:rPr lang="en-US" altLang="en-US" sz="2000">
                    <a:solidFill>
                      <a:schemeClr val="bg1"/>
                    </a:solidFill>
                  </a:rPr>
                  <a:t>Max Heap</a:t>
                </a:r>
              </a:p>
            </p:txBody>
          </p:sp>
        </p:grpSp>
        <p:sp>
          <p:nvSpPr>
            <p:cNvPr id="11271" name="Line 37"/>
            <p:cNvSpPr>
              <a:spLocks noChangeShapeType="1"/>
            </p:cNvSpPr>
            <p:nvPr/>
          </p:nvSpPr>
          <p:spPr bwMode="auto">
            <a:xfrm>
              <a:off x="1296" y="1824"/>
              <a:ext cx="2592" cy="528"/>
            </a:xfrm>
            <a:prstGeom prst="line">
              <a:avLst/>
            </a:prstGeom>
            <a:noFill/>
            <a:ln w="57150">
              <a:solidFill>
                <a:schemeClr val="hlink"/>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1272" name="Line 38"/>
            <p:cNvSpPr>
              <a:spLocks noChangeShapeType="1"/>
            </p:cNvSpPr>
            <p:nvPr/>
          </p:nvSpPr>
          <p:spPr bwMode="auto">
            <a:xfrm>
              <a:off x="1680" y="1200"/>
              <a:ext cx="1632" cy="1008"/>
            </a:xfrm>
            <a:prstGeom prst="line">
              <a:avLst/>
            </a:prstGeom>
            <a:noFill/>
            <a:ln w="57150">
              <a:solidFill>
                <a:schemeClr val="hlink"/>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1273" name="Line 39"/>
            <p:cNvSpPr>
              <a:spLocks noChangeShapeType="1"/>
            </p:cNvSpPr>
            <p:nvPr/>
          </p:nvSpPr>
          <p:spPr bwMode="auto">
            <a:xfrm>
              <a:off x="2016" y="1776"/>
              <a:ext cx="1536" cy="0"/>
            </a:xfrm>
            <a:prstGeom prst="line">
              <a:avLst/>
            </a:prstGeom>
            <a:noFill/>
            <a:ln w="57150">
              <a:solidFill>
                <a:schemeClr val="hlink"/>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1274" name="Line 40"/>
            <p:cNvSpPr>
              <a:spLocks noChangeShapeType="1"/>
            </p:cNvSpPr>
            <p:nvPr/>
          </p:nvSpPr>
          <p:spPr bwMode="auto">
            <a:xfrm flipV="1">
              <a:off x="1056" y="1824"/>
              <a:ext cx="3216" cy="528"/>
            </a:xfrm>
            <a:prstGeom prst="line">
              <a:avLst/>
            </a:prstGeom>
            <a:noFill/>
            <a:ln w="57150">
              <a:solidFill>
                <a:schemeClr val="hlink"/>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1275" name="Line 41"/>
            <p:cNvSpPr>
              <a:spLocks noChangeShapeType="1"/>
            </p:cNvSpPr>
            <p:nvPr/>
          </p:nvSpPr>
          <p:spPr bwMode="auto">
            <a:xfrm flipV="1">
              <a:off x="1392" y="1200"/>
              <a:ext cx="2544" cy="912"/>
            </a:xfrm>
            <a:prstGeom prst="line">
              <a:avLst/>
            </a:prstGeom>
            <a:noFill/>
            <a:ln w="57150">
              <a:solidFill>
                <a:schemeClr val="hlink"/>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1276" name="Text Box 42"/>
            <p:cNvSpPr txBox="1">
              <a:spLocks noChangeArrowheads="1"/>
            </p:cNvSpPr>
            <p:nvPr/>
          </p:nvSpPr>
          <p:spPr bwMode="auto">
            <a:xfrm>
              <a:off x="2112" y="2880"/>
              <a:ext cx="100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a:spcBef>
                  <a:spcPct val="50000"/>
                </a:spcBef>
              </a:pPr>
              <a:r>
                <a:rPr lang="en-US" altLang="en-US" sz="2000">
                  <a:solidFill>
                    <a:schemeClr val="bg1"/>
                  </a:solidFill>
                </a:rPr>
                <a:t>Buffer = 12</a:t>
              </a:r>
            </a:p>
          </p:txBody>
        </p:sp>
      </p:grpSp>
      <p:sp>
        <p:nvSpPr>
          <p:cNvPr id="3" name="Footer Placeholder 2"/>
          <p:cNvSpPr>
            <a:spLocks noGrp="1"/>
          </p:cNvSpPr>
          <p:nvPr>
            <p:ph type="ftr" sz="quarter" idx="11"/>
          </p:nvPr>
        </p:nvSpPr>
        <p:spPr/>
        <p:txBody>
          <a:bodyPr/>
          <a:lstStyle/>
          <a:p>
            <a:pPr>
              <a:defRPr/>
            </a:pPr>
            <a:r>
              <a:rPr lang="en-US" smtClean="0"/>
              <a:t>DOR - D-E Priority Queue</a:t>
            </a:r>
            <a:endParaRPr lang="en-US"/>
          </a:p>
        </p:txBody>
      </p:sp>
      <p:sp>
        <p:nvSpPr>
          <p:cNvPr id="4" name="Slide Number Placeholder 3"/>
          <p:cNvSpPr>
            <a:spLocks noGrp="1"/>
          </p:cNvSpPr>
          <p:nvPr>
            <p:ph type="sldNum" sz="quarter" idx="12"/>
          </p:nvPr>
        </p:nvSpPr>
        <p:spPr/>
        <p:txBody>
          <a:bodyPr/>
          <a:lstStyle/>
          <a:p>
            <a:fld id="{AD881189-43C4-4691-B8EE-ABE1B902DE45}" type="slidenum">
              <a:rPr lang="en-US" altLang="en-US" smtClean="0"/>
              <a:pPr/>
              <a:t>11</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55331">
                                            <p:txEl>
                                              <p:pRg st="0" end="0"/>
                                            </p:txEl>
                                          </p:spTgt>
                                        </p:tgtEl>
                                        <p:attrNameLst>
                                          <p:attrName>style.visibility</p:attrName>
                                        </p:attrNameLst>
                                      </p:cBhvr>
                                      <p:to>
                                        <p:strVal val="visible"/>
                                      </p:to>
                                    </p:set>
                                    <p:anim calcmode="lin" valueType="num">
                                      <p:cBhvr additive="base">
                                        <p:cTn id="13" dur="500" fill="hold"/>
                                        <p:tgtEl>
                                          <p:spTgt spid="355331">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5533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55331">
                                            <p:txEl>
                                              <p:pRg st="1" end="1"/>
                                            </p:txEl>
                                          </p:spTgt>
                                        </p:tgtEl>
                                        <p:attrNameLst>
                                          <p:attrName>style.visibility</p:attrName>
                                        </p:attrNameLst>
                                      </p:cBhvr>
                                      <p:to>
                                        <p:strVal val="visible"/>
                                      </p:to>
                                    </p:set>
                                    <p:anim calcmode="lin" valueType="num">
                                      <p:cBhvr additive="base">
                                        <p:cTn id="19" dur="500" fill="hold"/>
                                        <p:tgtEl>
                                          <p:spTgt spid="355331">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55331">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5331" grpId="0" build="p"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ltLang="en-US" smtClean="0"/>
              <a:t>Leaf Correspondence</a:t>
            </a:r>
          </a:p>
        </p:txBody>
      </p:sp>
      <p:sp>
        <p:nvSpPr>
          <p:cNvPr id="357379" name="Rectangle 3"/>
          <p:cNvSpPr>
            <a:spLocks noGrp="1" noChangeArrowheads="1"/>
          </p:cNvSpPr>
          <p:nvPr>
            <p:ph type="body" idx="1"/>
          </p:nvPr>
        </p:nvSpPr>
        <p:spPr>
          <a:xfrm>
            <a:off x="533400" y="2133600"/>
            <a:ext cx="7772400" cy="3276600"/>
          </a:xfrm>
        </p:spPr>
        <p:txBody>
          <a:bodyPr/>
          <a:lstStyle/>
          <a:p>
            <a:r>
              <a:rPr lang="en-US" altLang="en-US" smtClean="0"/>
              <a:t>Each </a:t>
            </a:r>
            <a:r>
              <a:rPr lang="en-US" altLang="en-US" smtClean="0">
                <a:solidFill>
                  <a:schemeClr val="hlink"/>
                </a:solidFill>
              </a:rPr>
              <a:t>leaf</a:t>
            </a:r>
            <a:r>
              <a:rPr lang="en-US" altLang="en-US" smtClean="0"/>
              <a:t> element of the min priority queue is paired with a different and </a:t>
            </a:r>
            <a:r>
              <a:rPr lang="en-US" altLang="en-US" smtClean="0">
                <a:solidFill>
                  <a:schemeClr val="hlink"/>
                </a:solidFill>
              </a:rPr>
              <a:t>&gt;=</a:t>
            </a:r>
            <a:r>
              <a:rPr lang="en-US" altLang="en-US" smtClean="0"/>
              <a:t> element in the max priority queue.</a:t>
            </a:r>
          </a:p>
          <a:p>
            <a:r>
              <a:rPr lang="en-US" altLang="en-US" smtClean="0"/>
              <a:t>Each </a:t>
            </a:r>
            <a:r>
              <a:rPr lang="en-US" altLang="en-US" smtClean="0">
                <a:solidFill>
                  <a:schemeClr val="hlink"/>
                </a:solidFill>
              </a:rPr>
              <a:t>leaf</a:t>
            </a:r>
            <a:r>
              <a:rPr lang="en-US" altLang="en-US" smtClean="0"/>
              <a:t> element of the max priority queue is paired with a different and </a:t>
            </a:r>
            <a:r>
              <a:rPr lang="en-US" altLang="en-US" smtClean="0">
                <a:solidFill>
                  <a:schemeClr val="hlink"/>
                </a:solidFill>
              </a:rPr>
              <a:t>&lt;=</a:t>
            </a:r>
            <a:r>
              <a:rPr lang="en-US" altLang="en-US" smtClean="0"/>
              <a:t> element in the min priority queue.</a:t>
            </a:r>
          </a:p>
          <a:p>
            <a:pPr>
              <a:buFontTx/>
              <a:buNone/>
            </a:pPr>
            <a:endParaRPr lang="en-US" altLang="en-US" smtClean="0"/>
          </a:p>
        </p:txBody>
      </p:sp>
      <p:sp>
        <p:nvSpPr>
          <p:cNvPr id="2" name="Footer Placeholder 1"/>
          <p:cNvSpPr>
            <a:spLocks noGrp="1"/>
          </p:cNvSpPr>
          <p:nvPr>
            <p:ph type="ftr" sz="quarter" idx="11"/>
          </p:nvPr>
        </p:nvSpPr>
        <p:spPr/>
        <p:txBody>
          <a:bodyPr/>
          <a:lstStyle/>
          <a:p>
            <a:pPr>
              <a:defRPr/>
            </a:pPr>
            <a:r>
              <a:rPr lang="en-US" smtClean="0"/>
              <a:t>DOR - D-E Priority Queue</a:t>
            </a:r>
            <a:endParaRPr lang="en-US"/>
          </a:p>
        </p:txBody>
      </p:sp>
      <p:sp>
        <p:nvSpPr>
          <p:cNvPr id="3" name="Slide Number Placeholder 2"/>
          <p:cNvSpPr>
            <a:spLocks noGrp="1"/>
          </p:cNvSpPr>
          <p:nvPr>
            <p:ph type="sldNum" sz="quarter" idx="12"/>
          </p:nvPr>
        </p:nvSpPr>
        <p:spPr/>
        <p:txBody>
          <a:bodyPr/>
          <a:lstStyle/>
          <a:p>
            <a:fld id="{AD881189-43C4-4691-B8EE-ABE1B902DE45}" type="slidenum">
              <a:rPr lang="en-US" altLang="en-US" smtClean="0"/>
              <a:pPr/>
              <a:t>12</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57379">
                                            <p:txEl>
                                              <p:pRg st="0" end="0"/>
                                            </p:txEl>
                                          </p:spTgt>
                                        </p:tgtEl>
                                        <p:attrNameLst>
                                          <p:attrName>style.visibility</p:attrName>
                                        </p:attrNameLst>
                                      </p:cBhvr>
                                      <p:to>
                                        <p:strVal val="visible"/>
                                      </p:to>
                                    </p:set>
                                    <p:anim calcmode="lin" valueType="num">
                                      <p:cBhvr additive="base">
                                        <p:cTn id="7" dur="500" fill="hold"/>
                                        <p:tgtEl>
                                          <p:spTgt spid="35737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5737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57379">
                                            <p:txEl>
                                              <p:pRg st="1" end="1"/>
                                            </p:txEl>
                                          </p:spTgt>
                                        </p:tgtEl>
                                        <p:attrNameLst>
                                          <p:attrName>style.visibility</p:attrName>
                                        </p:attrNameLst>
                                      </p:cBhvr>
                                      <p:to>
                                        <p:strVal val="visible"/>
                                      </p:to>
                                    </p:set>
                                    <p:anim calcmode="lin" valueType="num">
                                      <p:cBhvr additive="base">
                                        <p:cTn id="13" dur="500" fill="hold"/>
                                        <p:tgtEl>
                                          <p:spTgt spid="35737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57379">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7379" grpId="0" build="p"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ltLang="en-US" smtClean="0"/>
              <a:t>Added Restrictions </a:t>
            </a:r>
          </a:p>
        </p:txBody>
      </p:sp>
      <p:sp>
        <p:nvSpPr>
          <p:cNvPr id="358403" name="Rectangle 3"/>
          <p:cNvSpPr>
            <a:spLocks noGrp="1" noChangeArrowheads="1"/>
          </p:cNvSpPr>
          <p:nvPr>
            <p:ph type="body" idx="1"/>
          </p:nvPr>
        </p:nvSpPr>
        <p:spPr>
          <a:xfrm>
            <a:off x="457200" y="1524000"/>
            <a:ext cx="8382000" cy="4800600"/>
          </a:xfrm>
        </p:spPr>
        <p:txBody>
          <a:bodyPr/>
          <a:lstStyle/>
          <a:p>
            <a:r>
              <a:rPr lang="en-US" altLang="en-US" smtClean="0"/>
              <a:t>When an element is inserted into a single-ended PQ, only the newly inserted element can become a new leaf.</a:t>
            </a:r>
          </a:p>
          <a:p>
            <a:r>
              <a:rPr lang="en-US" altLang="en-US" smtClean="0"/>
              <a:t>When an element is deleted from a single-ended PQ, only the parent of the deleted element can become a new leaf.</a:t>
            </a:r>
          </a:p>
          <a:p>
            <a:r>
              <a:rPr lang="en-US" altLang="en-US" smtClean="0"/>
              <a:t>Min and max heaps do not satisfy these restrictions. So, leaf correspondence is harder to implement using min and max heaps.</a:t>
            </a:r>
          </a:p>
          <a:p>
            <a:endParaRPr lang="en-US" altLang="en-US" smtClean="0"/>
          </a:p>
        </p:txBody>
      </p:sp>
      <p:sp>
        <p:nvSpPr>
          <p:cNvPr id="2" name="Footer Placeholder 1"/>
          <p:cNvSpPr>
            <a:spLocks noGrp="1"/>
          </p:cNvSpPr>
          <p:nvPr>
            <p:ph type="ftr" sz="quarter" idx="11"/>
          </p:nvPr>
        </p:nvSpPr>
        <p:spPr/>
        <p:txBody>
          <a:bodyPr/>
          <a:lstStyle/>
          <a:p>
            <a:pPr>
              <a:defRPr/>
            </a:pPr>
            <a:r>
              <a:rPr lang="en-US" smtClean="0"/>
              <a:t>DOR - D-E Priority Queue</a:t>
            </a:r>
            <a:endParaRPr lang="en-US"/>
          </a:p>
        </p:txBody>
      </p:sp>
      <p:sp>
        <p:nvSpPr>
          <p:cNvPr id="3" name="Slide Number Placeholder 2"/>
          <p:cNvSpPr>
            <a:spLocks noGrp="1"/>
          </p:cNvSpPr>
          <p:nvPr>
            <p:ph type="sldNum" sz="quarter" idx="12"/>
          </p:nvPr>
        </p:nvSpPr>
        <p:spPr/>
        <p:txBody>
          <a:bodyPr/>
          <a:lstStyle/>
          <a:p>
            <a:fld id="{AD881189-43C4-4691-B8EE-ABE1B902DE45}" type="slidenum">
              <a:rPr lang="en-US" altLang="en-US" smtClean="0"/>
              <a:pPr/>
              <a:t>13</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58403">
                                            <p:txEl>
                                              <p:pRg st="0" end="0"/>
                                            </p:txEl>
                                          </p:spTgt>
                                        </p:tgtEl>
                                        <p:attrNameLst>
                                          <p:attrName>style.visibility</p:attrName>
                                        </p:attrNameLst>
                                      </p:cBhvr>
                                      <p:to>
                                        <p:strVal val="visible"/>
                                      </p:to>
                                    </p:set>
                                    <p:anim calcmode="lin" valueType="num">
                                      <p:cBhvr additive="base">
                                        <p:cTn id="7" dur="500" fill="hold"/>
                                        <p:tgtEl>
                                          <p:spTgt spid="35840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5840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58403">
                                            <p:txEl>
                                              <p:pRg st="1" end="1"/>
                                            </p:txEl>
                                          </p:spTgt>
                                        </p:tgtEl>
                                        <p:attrNameLst>
                                          <p:attrName>style.visibility</p:attrName>
                                        </p:attrNameLst>
                                      </p:cBhvr>
                                      <p:to>
                                        <p:strVal val="visible"/>
                                      </p:to>
                                    </p:set>
                                    <p:anim calcmode="lin" valueType="num">
                                      <p:cBhvr additive="base">
                                        <p:cTn id="13" dur="500" fill="hold"/>
                                        <p:tgtEl>
                                          <p:spTgt spid="35840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5840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58403">
                                            <p:txEl>
                                              <p:pRg st="2" end="2"/>
                                            </p:txEl>
                                          </p:spTgt>
                                        </p:tgtEl>
                                        <p:attrNameLst>
                                          <p:attrName>style.visibility</p:attrName>
                                        </p:attrNameLst>
                                      </p:cBhvr>
                                      <p:to>
                                        <p:strVal val="visible"/>
                                      </p:to>
                                    </p:set>
                                    <p:anim calcmode="lin" valueType="num">
                                      <p:cBhvr additive="base">
                                        <p:cTn id="19" dur="500" fill="hold"/>
                                        <p:tgtEl>
                                          <p:spTgt spid="35840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58403">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03" grpId="0" build="p"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026"/>
          <p:cNvSpPr>
            <a:spLocks noGrp="1" noChangeArrowheads="1"/>
          </p:cNvSpPr>
          <p:nvPr>
            <p:ph type="title"/>
          </p:nvPr>
        </p:nvSpPr>
        <p:spPr/>
        <p:txBody>
          <a:bodyPr/>
          <a:lstStyle/>
          <a:p>
            <a:r>
              <a:rPr lang="en-US" altLang="en-US" smtClean="0"/>
              <a:t>Leaf Correspondence Example</a:t>
            </a:r>
          </a:p>
        </p:txBody>
      </p:sp>
      <p:grpSp>
        <p:nvGrpSpPr>
          <p:cNvPr id="2" name="Group 1027"/>
          <p:cNvGrpSpPr>
            <a:grpSpLocks/>
          </p:cNvGrpSpPr>
          <p:nvPr/>
        </p:nvGrpSpPr>
        <p:grpSpPr bwMode="auto">
          <a:xfrm>
            <a:off x="1219200" y="1676400"/>
            <a:ext cx="1968500" cy="2835275"/>
            <a:chOff x="768" y="1056"/>
            <a:chExt cx="1240" cy="1786"/>
          </a:xfrm>
        </p:grpSpPr>
        <p:sp>
          <p:nvSpPr>
            <p:cNvPr id="14361" name="Oval 1028"/>
            <p:cNvSpPr>
              <a:spLocks noChangeArrowheads="1"/>
            </p:cNvSpPr>
            <p:nvPr/>
          </p:nvSpPr>
          <p:spPr bwMode="auto">
            <a:xfrm>
              <a:off x="1392" y="1056"/>
              <a:ext cx="280" cy="280"/>
            </a:xfrm>
            <a:prstGeom prst="ellipse">
              <a:avLst/>
            </a:prstGeom>
            <a:solidFill>
              <a:schemeClr val="accent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14362" name="Rectangle 1029"/>
            <p:cNvSpPr>
              <a:spLocks noChangeArrowheads="1"/>
            </p:cNvSpPr>
            <p:nvPr/>
          </p:nvSpPr>
          <p:spPr bwMode="auto">
            <a:xfrm>
              <a:off x="1426" y="1071"/>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r>
                <a:rPr lang="en-US" altLang="en-US" sz="2000">
                  <a:solidFill>
                    <a:schemeClr val="bg2"/>
                  </a:solidFill>
                </a:rPr>
                <a:t>1</a:t>
              </a:r>
            </a:p>
          </p:txBody>
        </p:sp>
        <p:sp>
          <p:nvSpPr>
            <p:cNvPr id="14363" name="Oval 1030"/>
            <p:cNvSpPr>
              <a:spLocks noChangeArrowheads="1"/>
            </p:cNvSpPr>
            <p:nvPr/>
          </p:nvSpPr>
          <p:spPr bwMode="auto">
            <a:xfrm>
              <a:off x="1012" y="1636"/>
              <a:ext cx="280" cy="280"/>
            </a:xfrm>
            <a:prstGeom prst="ellipse">
              <a:avLst/>
            </a:prstGeom>
            <a:solidFill>
              <a:schemeClr val="accent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14364" name="Rectangle 1031"/>
            <p:cNvSpPr>
              <a:spLocks noChangeArrowheads="1"/>
            </p:cNvSpPr>
            <p:nvPr/>
          </p:nvSpPr>
          <p:spPr bwMode="auto">
            <a:xfrm>
              <a:off x="1046" y="1651"/>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r>
                <a:rPr lang="en-US" altLang="en-US" sz="2000">
                  <a:solidFill>
                    <a:schemeClr val="bg2"/>
                  </a:solidFill>
                </a:rPr>
                <a:t>5</a:t>
              </a:r>
            </a:p>
          </p:txBody>
        </p:sp>
        <p:sp>
          <p:nvSpPr>
            <p:cNvPr id="14365" name="Oval 1032"/>
            <p:cNvSpPr>
              <a:spLocks noChangeArrowheads="1"/>
            </p:cNvSpPr>
            <p:nvPr/>
          </p:nvSpPr>
          <p:spPr bwMode="auto">
            <a:xfrm>
              <a:off x="1728" y="1632"/>
              <a:ext cx="280" cy="280"/>
            </a:xfrm>
            <a:prstGeom prst="ellipse">
              <a:avLst/>
            </a:prstGeom>
            <a:solidFill>
              <a:schemeClr val="accent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14366" name="Rectangle 1033"/>
            <p:cNvSpPr>
              <a:spLocks noChangeArrowheads="1"/>
            </p:cNvSpPr>
            <p:nvPr/>
          </p:nvSpPr>
          <p:spPr bwMode="auto">
            <a:xfrm>
              <a:off x="1762" y="1647"/>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r>
                <a:rPr lang="en-US" altLang="en-US" sz="2000">
                  <a:solidFill>
                    <a:schemeClr val="bg2"/>
                  </a:solidFill>
                </a:rPr>
                <a:t>3</a:t>
              </a:r>
            </a:p>
          </p:txBody>
        </p:sp>
        <p:sp>
          <p:nvSpPr>
            <p:cNvPr id="14367" name="Oval 1034"/>
            <p:cNvSpPr>
              <a:spLocks noChangeArrowheads="1"/>
            </p:cNvSpPr>
            <p:nvPr/>
          </p:nvSpPr>
          <p:spPr bwMode="auto">
            <a:xfrm>
              <a:off x="768" y="2112"/>
              <a:ext cx="280" cy="280"/>
            </a:xfrm>
            <a:prstGeom prst="ellipse">
              <a:avLst/>
            </a:prstGeom>
            <a:solidFill>
              <a:schemeClr val="accent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14368" name="Rectangle 1035"/>
            <p:cNvSpPr>
              <a:spLocks noChangeArrowheads="1"/>
            </p:cNvSpPr>
            <p:nvPr/>
          </p:nvSpPr>
          <p:spPr bwMode="auto">
            <a:xfrm>
              <a:off x="768" y="2112"/>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r>
                <a:rPr lang="en-US" altLang="en-US" sz="2000">
                  <a:solidFill>
                    <a:schemeClr val="bg2"/>
                  </a:solidFill>
                </a:rPr>
                <a:t>14</a:t>
              </a:r>
            </a:p>
          </p:txBody>
        </p:sp>
        <p:sp>
          <p:nvSpPr>
            <p:cNvPr id="14369" name="Oval 1036"/>
            <p:cNvSpPr>
              <a:spLocks noChangeArrowheads="1"/>
            </p:cNvSpPr>
            <p:nvPr/>
          </p:nvSpPr>
          <p:spPr bwMode="auto">
            <a:xfrm>
              <a:off x="1296" y="2112"/>
              <a:ext cx="280" cy="280"/>
            </a:xfrm>
            <a:prstGeom prst="ellipse">
              <a:avLst/>
            </a:prstGeom>
            <a:solidFill>
              <a:schemeClr val="accent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14370" name="Rectangle 1037"/>
            <p:cNvSpPr>
              <a:spLocks noChangeArrowheads="1"/>
            </p:cNvSpPr>
            <p:nvPr/>
          </p:nvSpPr>
          <p:spPr bwMode="auto">
            <a:xfrm>
              <a:off x="1296" y="2112"/>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r>
                <a:rPr lang="en-US" altLang="en-US" sz="2000">
                  <a:solidFill>
                    <a:schemeClr val="bg2"/>
                  </a:solidFill>
                </a:rPr>
                <a:t>17</a:t>
              </a:r>
            </a:p>
          </p:txBody>
        </p:sp>
        <p:sp>
          <p:nvSpPr>
            <p:cNvPr id="14371" name="Line 1038"/>
            <p:cNvSpPr>
              <a:spLocks noChangeShapeType="1"/>
            </p:cNvSpPr>
            <p:nvPr/>
          </p:nvSpPr>
          <p:spPr bwMode="auto">
            <a:xfrm flipH="1">
              <a:off x="1200" y="1296"/>
              <a:ext cx="240" cy="336"/>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4372" name="Line 1039"/>
            <p:cNvSpPr>
              <a:spLocks noChangeShapeType="1"/>
            </p:cNvSpPr>
            <p:nvPr/>
          </p:nvSpPr>
          <p:spPr bwMode="auto">
            <a:xfrm>
              <a:off x="1584" y="1296"/>
              <a:ext cx="192" cy="384"/>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4373" name="Line 1040"/>
            <p:cNvSpPr>
              <a:spLocks noChangeShapeType="1"/>
            </p:cNvSpPr>
            <p:nvPr/>
          </p:nvSpPr>
          <p:spPr bwMode="auto">
            <a:xfrm flipH="1">
              <a:off x="864" y="1824"/>
              <a:ext cx="192" cy="336"/>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4374" name="Line 1041"/>
            <p:cNvSpPr>
              <a:spLocks noChangeShapeType="1"/>
            </p:cNvSpPr>
            <p:nvPr/>
          </p:nvSpPr>
          <p:spPr bwMode="auto">
            <a:xfrm>
              <a:off x="1248" y="1872"/>
              <a:ext cx="192" cy="24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4375" name="Text Box 1042"/>
            <p:cNvSpPr txBox="1">
              <a:spLocks noChangeArrowheads="1"/>
            </p:cNvSpPr>
            <p:nvPr/>
          </p:nvSpPr>
          <p:spPr bwMode="auto">
            <a:xfrm>
              <a:off x="816" y="2592"/>
              <a:ext cx="100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a:spcBef>
                  <a:spcPct val="50000"/>
                </a:spcBef>
              </a:pPr>
              <a:r>
                <a:rPr lang="en-US" altLang="en-US" sz="2000">
                  <a:solidFill>
                    <a:schemeClr val="bg1"/>
                  </a:solidFill>
                </a:rPr>
                <a:t>Min Heap</a:t>
              </a:r>
            </a:p>
          </p:txBody>
        </p:sp>
      </p:grpSp>
      <p:grpSp>
        <p:nvGrpSpPr>
          <p:cNvPr id="3" name="Group 1043"/>
          <p:cNvGrpSpPr>
            <a:grpSpLocks/>
          </p:cNvGrpSpPr>
          <p:nvPr/>
        </p:nvGrpSpPr>
        <p:grpSpPr bwMode="auto">
          <a:xfrm>
            <a:off x="5257800" y="1676400"/>
            <a:ext cx="2152650" cy="2835275"/>
            <a:chOff x="3312" y="1056"/>
            <a:chExt cx="1356" cy="1786"/>
          </a:xfrm>
        </p:grpSpPr>
        <p:sp>
          <p:nvSpPr>
            <p:cNvPr id="14346" name="Oval 1044"/>
            <p:cNvSpPr>
              <a:spLocks noChangeArrowheads="1"/>
            </p:cNvSpPr>
            <p:nvPr/>
          </p:nvSpPr>
          <p:spPr bwMode="auto">
            <a:xfrm>
              <a:off x="3936" y="1056"/>
              <a:ext cx="280" cy="280"/>
            </a:xfrm>
            <a:prstGeom prst="ellipse">
              <a:avLst/>
            </a:prstGeom>
            <a:solidFill>
              <a:srgbClr val="FFFF00"/>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14347" name="Rectangle 1045"/>
            <p:cNvSpPr>
              <a:spLocks noChangeArrowheads="1"/>
            </p:cNvSpPr>
            <p:nvPr/>
          </p:nvSpPr>
          <p:spPr bwMode="auto">
            <a:xfrm>
              <a:off x="3936" y="1056"/>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r>
                <a:rPr lang="en-US" altLang="en-US" sz="2000">
                  <a:solidFill>
                    <a:schemeClr val="bg2"/>
                  </a:solidFill>
                </a:rPr>
                <a:t>20</a:t>
              </a:r>
            </a:p>
          </p:txBody>
        </p:sp>
        <p:sp>
          <p:nvSpPr>
            <p:cNvPr id="14348" name="Oval 1046"/>
            <p:cNvSpPr>
              <a:spLocks noChangeArrowheads="1"/>
            </p:cNvSpPr>
            <p:nvPr/>
          </p:nvSpPr>
          <p:spPr bwMode="auto">
            <a:xfrm>
              <a:off x="3556" y="1636"/>
              <a:ext cx="280" cy="280"/>
            </a:xfrm>
            <a:prstGeom prst="ellipse">
              <a:avLst/>
            </a:prstGeom>
            <a:solidFill>
              <a:srgbClr val="FFFF00"/>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14349" name="Rectangle 1047"/>
            <p:cNvSpPr>
              <a:spLocks noChangeArrowheads="1"/>
            </p:cNvSpPr>
            <p:nvPr/>
          </p:nvSpPr>
          <p:spPr bwMode="auto">
            <a:xfrm>
              <a:off x="3564" y="1632"/>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r>
                <a:rPr lang="en-US" altLang="en-US" sz="2000">
                  <a:solidFill>
                    <a:schemeClr val="bg2"/>
                  </a:solidFill>
                </a:rPr>
                <a:t>10</a:t>
              </a:r>
            </a:p>
          </p:txBody>
        </p:sp>
        <p:sp>
          <p:nvSpPr>
            <p:cNvPr id="14350" name="Oval 1048"/>
            <p:cNvSpPr>
              <a:spLocks noChangeArrowheads="1"/>
            </p:cNvSpPr>
            <p:nvPr/>
          </p:nvSpPr>
          <p:spPr bwMode="auto">
            <a:xfrm>
              <a:off x="4272" y="1632"/>
              <a:ext cx="280" cy="280"/>
            </a:xfrm>
            <a:prstGeom prst="ellipse">
              <a:avLst/>
            </a:prstGeom>
            <a:solidFill>
              <a:srgbClr val="FFFF00"/>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14351" name="Rectangle 1049"/>
            <p:cNvSpPr>
              <a:spLocks noChangeArrowheads="1"/>
            </p:cNvSpPr>
            <p:nvPr/>
          </p:nvSpPr>
          <p:spPr bwMode="auto">
            <a:xfrm>
              <a:off x="4272" y="1632"/>
              <a:ext cx="3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r>
                <a:rPr lang="en-US" altLang="en-US" sz="2000">
                  <a:solidFill>
                    <a:schemeClr val="bg2"/>
                  </a:solidFill>
                </a:rPr>
                <a:t>18   </a:t>
              </a:r>
            </a:p>
          </p:txBody>
        </p:sp>
        <p:sp>
          <p:nvSpPr>
            <p:cNvPr id="14352" name="Oval 1050"/>
            <p:cNvSpPr>
              <a:spLocks noChangeArrowheads="1"/>
            </p:cNvSpPr>
            <p:nvPr/>
          </p:nvSpPr>
          <p:spPr bwMode="auto">
            <a:xfrm>
              <a:off x="3312" y="2112"/>
              <a:ext cx="280" cy="280"/>
            </a:xfrm>
            <a:prstGeom prst="ellipse">
              <a:avLst/>
            </a:prstGeom>
            <a:solidFill>
              <a:srgbClr val="FFFF00"/>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14353" name="Rectangle 1051"/>
            <p:cNvSpPr>
              <a:spLocks noChangeArrowheads="1"/>
            </p:cNvSpPr>
            <p:nvPr/>
          </p:nvSpPr>
          <p:spPr bwMode="auto">
            <a:xfrm>
              <a:off x="3346" y="2127"/>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r>
                <a:rPr lang="en-US" altLang="en-US" sz="2000">
                  <a:solidFill>
                    <a:schemeClr val="bg2"/>
                  </a:solidFill>
                </a:rPr>
                <a:t>6</a:t>
              </a:r>
            </a:p>
          </p:txBody>
        </p:sp>
        <p:sp>
          <p:nvSpPr>
            <p:cNvPr id="14354" name="Oval 1052"/>
            <p:cNvSpPr>
              <a:spLocks noChangeArrowheads="1"/>
            </p:cNvSpPr>
            <p:nvPr/>
          </p:nvSpPr>
          <p:spPr bwMode="auto">
            <a:xfrm>
              <a:off x="3840" y="2112"/>
              <a:ext cx="280" cy="280"/>
            </a:xfrm>
            <a:prstGeom prst="ellipse">
              <a:avLst/>
            </a:prstGeom>
            <a:solidFill>
              <a:srgbClr val="FFFF00"/>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14355" name="Rectangle 1053"/>
            <p:cNvSpPr>
              <a:spLocks noChangeArrowheads="1"/>
            </p:cNvSpPr>
            <p:nvPr/>
          </p:nvSpPr>
          <p:spPr bwMode="auto">
            <a:xfrm>
              <a:off x="3874" y="2127"/>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r>
                <a:rPr lang="en-US" altLang="en-US" sz="2000">
                  <a:solidFill>
                    <a:schemeClr val="bg2"/>
                  </a:solidFill>
                </a:rPr>
                <a:t>7</a:t>
              </a:r>
            </a:p>
          </p:txBody>
        </p:sp>
        <p:sp>
          <p:nvSpPr>
            <p:cNvPr id="14356" name="Line 1054"/>
            <p:cNvSpPr>
              <a:spLocks noChangeShapeType="1"/>
            </p:cNvSpPr>
            <p:nvPr/>
          </p:nvSpPr>
          <p:spPr bwMode="auto">
            <a:xfrm flipH="1">
              <a:off x="3744" y="1296"/>
              <a:ext cx="240" cy="336"/>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4357" name="Line 1055"/>
            <p:cNvSpPr>
              <a:spLocks noChangeShapeType="1"/>
            </p:cNvSpPr>
            <p:nvPr/>
          </p:nvSpPr>
          <p:spPr bwMode="auto">
            <a:xfrm>
              <a:off x="4176" y="1296"/>
              <a:ext cx="192" cy="336"/>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4358" name="Line 1056"/>
            <p:cNvSpPr>
              <a:spLocks noChangeShapeType="1"/>
            </p:cNvSpPr>
            <p:nvPr/>
          </p:nvSpPr>
          <p:spPr bwMode="auto">
            <a:xfrm flipH="1">
              <a:off x="3408" y="1824"/>
              <a:ext cx="192" cy="336"/>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4359" name="Line 1057"/>
            <p:cNvSpPr>
              <a:spLocks noChangeShapeType="1"/>
            </p:cNvSpPr>
            <p:nvPr/>
          </p:nvSpPr>
          <p:spPr bwMode="auto">
            <a:xfrm>
              <a:off x="3792" y="1872"/>
              <a:ext cx="192" cy="24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4360" name="Text Box 1058"/>
            <p:cNvSpPr txBox="1">
              <a:spLocks noChangeArrowheads="1"/>
            </p:cNvSpPr>
            <p:nvPr/>
          </p:nvSpPr>
          <p:spPr bwMode="auto">
            <a:xfrm>
              <a:off x="3600" y="2592"/>
              <a:ext cx="100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a:spcBef>
                  <a:spcPct val="50000"/>
                </a:spcBef>
              </a:pPr>
              <a:r>
                <a:rPr lang="en-US" altLang="en-US" sz="2000">
                  <a:solidFill>
                    <a:schemeClr val="bg1"/>
                  </a:solidFill>
                </a:rPr>
                <a:t>Max Heap</a:t>
              </a:r>
            </a:p>
          </p:txBody>
        </p:sp>
      </p:grpSp>
      <p:sp>
        <p:nvSpPr>
          <p:cNvPr id="359459" name="Line 1059"/>
          <p:cNvSpPr>
            <a:spLocks noChangeShapeType="1"/>
          </p:cNvSpPr>
          <p:nvPr/>
        </p:nvSpPr>
        <p:spPr bwMode="auto">
          <a:xfrm>
            <a:off x="2057400" y="2895600"/>
            <a:ext cx="4114800" cy="838200"/>
          </a:xfrm>
          <a:prstGeom prst="line">
            <a:avLst/>
          </a:prstGeom>
          <a:noFill/>
          <a:ln w="57150">
            <a:solidFill>
              <a:schemeClr val="hlink"/>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359460" name="Line 1060"/>
          <p:cNvSpPr>
            <a:spLocks noChangeShapeType="1"/>
          </p:cNvSpPr>
          <p:nvPr/>
        </p:nvSpPr>
        <p:spPr bwMode="auto">
          <a:xfrm>
            <a:off x="3200400" y="2819400"/>
            <a:ext cx="2133600" cy="609600"/>
          </a:xfrm>
          <a:prstGeom prst="line">
            <a:avLst/>
          </a:prstGeom>
          <a:noFill/>
          <a:ln w="57150">
            <a:solidFill>
              <a:schemeClr val="hlink"/>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359461" name="Line 1061"/>
          <p:cNvSpPr>
            <a:spLocks noChangeShapeType="1"/>
          </p:cNvSpPr>
          <p:nvPr/>
        </p:nvSpPr>
        <p:spPr bwMode="auto">
          <a:xfrm flipV="1">
            <a:off x="1676400" y="2895600"/>
            <a:ext cx="5105400" cy="838200"/>
          </a:xfrm>
          <a:prstGeom prst="line">
            <a:avLst/>
          </a:prstGeom>
          <a:noFill/>
          <a:ln w="57150">
            <a:solidFill>
              <a:schemeClr val="hlink"/>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359462" name="Line 1062"/>
          <p:cNvSpPr>
            <a:spLocks noChangeShapeType="1"/>
          </p:cNvSpPr>
          <p:nvPr/>
        </p:nvSpPr>
        <p:spPr bwMode="auto">
          <a:xfrm flipV="1">
            <a:off x="2209800" y="1905000"/>
            <a:ext cx="4038600" cy="1447800"/>
          </a:xfrm>
          <a:prstGeom prst="line">
            <a:avLst/>
          </a:prstGeom>
          <a:noFill/>
          <a:ln w="57150">
            <a:solidFill>
              <a:schemeClr val="hlink"/>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359463" name="Text Box 1063"/>
          <p:cNvSpPr txBox="1">
            <a:spLocks noChangeArrowheads="1"/>
          </p:cNvSpPr>
          <p:nvPr/>
        </p:nvSpPr>
        <p:spPr bwMode="auto">
          <a:xfrm>
            <a:off x="3352800" y="4572000"/>
            <a:ext cx="1600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a:spcBef>
                <a:spcPct val="50000"/>
              </a:spcBef>
            </a:pPr>
            <a:r>
              <a:rPr lang="en-US" altLang="en-US" sz="2000">
                <a:solidFill>
                  <a:schemeClr val="bg1"/>
                </a:solidFill>
              </a:rPr>
              <a:t>Buffer = 12</a:t>
            </a:r>
          </a:p>
        </p:txBody>
      </p:sp>
      <p:sp>
        <p:nvSpPr>
          <p:cNvPr id="4" name="Footer Placeholder 3"/>
          <p:cNvSpPr>
            <a:spLocks noGrp="1"/>
          </p:cNvSpPr>
          <p:nvPr>
            <p:ph type="ftr" sz="quarter" idx="11"/>
          </p:nvPr>
        </p:nvSpPr>
        <p:spPr/>
        <p:txBody>
          <a:bodyPr/>
          <a:lstStyle/>
          <a:p>
            <a:pPr>
              <a:defRPr/>
            </a:pPr>
            <a:r>
              <a:rPr lang="en-US" smtClean="0"/>
              <a:t>DOR - D-E Priority Queue</a:t>
            </a:r>
            <a:endParaRPr lang="en-US"/>
          </a:p>
        </p:txBody>
      </p:sp>
      <p:sp>
        <p:nvSpPr>
          <p:cNvPr id="5" name="Slide Number Placeholder 4"/>
          <p:cNvSpPr>
            <a:spLocks noGrp="1"/>
          </p:cNvSpPr>
          <p:nvPr>
            <p:ph type="sldNum" sz="quarter" idx="12"/>
          </p:nvPr>
        </p:nvSpPr>
        <p:spPr/>
        <p:txBody>
          <a:bodyPr/>
          <a:lstStyle/>
          <a:p>
            <a:fld id="{AD881189-43C4-4691-B8EE-ABE1B902DE45}" type="slidenum">
              <a:rPr lang="en-US" altLang="en-US" smtClean="0"/>
              <a:pPr/>
              <a:t>14</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0-#ppt_w/2"/>
                                          </p:val>
                                        </p:tav>
                                        <p:tav tm="100000">
                                          <p:val>
                                            <p:strVal val="#ppt_x"/>
                                          </p:val>
                                        </p:tav>
                                      </p:tavLst>
                                    </p:anim>
                                    <p:anim calcmode="lin" valueType="num">
                                      <p:cBhvr additive="base">
                                        <p:cTn id="14"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59463"/>
                                        </p:tgtEl>
                                        <p:attrNameLst>
                                          <p:attrName>style.visibility</p:attrName>
                                        </p:attrNameLst>
                                      </p:cBhvr>
                                      <p:to>
                                        <p:strVal val="visible"/>
                                      </p:to>
                                    </p:set>
                                    <p:anim calcmode="lin" valueType="num">
                                      <p:cBhvr additive="base">
                                        <p:cTn id="19" dur="500" fill="hold"/>
                                        <p:tgtEl>
                                          <p:spTgt spid="359463"/>
                                        </p:tgtEl>
                                        <p:attrNameLst>
                                          <p:attrName>ppt_x</p:attrName>
                                        </p:attrNameLst>
                                      </p:cBhvr>
                                      <p:tavLst>
                                        <p:tav tm="0">
                                          <p:val>
                                            <p:strVal val="0-#ppt_w/2"/>
                                          </p:val>
                                        </p:tav>
                                        <p:tav tm="100000">
                                          <p:val>
                                            <p:strVal val="#ppt_x"/>
                                          </p:val>
                                        </p:tav>
                                      </p:tavLst>
                                    </p:anim>
                                    <p:anim calcmode="lin" valueType="num">
                                      <p:cBhvr additive="base">
                                        <p:cTn id="20" dur="500" fill="hold"/>
                                        <p:tgtEl>
                                          <p:spTgt spid="359463"/>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59459"/>
                                        </p:tgtEl>
                                        <p:attrNameLst>
                                          <p:attrName>style.visibility</p:attrName>
                                        </p:attrNameLst>
                                      </p:cBhvr>
                                      <p:to>
                                        <p:strVal val="visible"/>
                                      </p:to>
                                    </p:set>
                                    <p:anim calcmode="lin" valueType="num">
                                      <p:cBhvr additive="base">
                                        <p:cTn id="25" dur="500" fill="hold"/>
                                        <p:tgtEl>
                                          <p:spTgt spid="359459"/>
                                        </p:tgtEl>
                                        <p:attrNameLst>
                                          <p:attrName>ppt_x</p:attrName>
                                        </p:attrNameLst>
                                      </p:cBhvr>
                                      <p:tavLst>
                                        <p:tav tm="0">
                                          <p:val>
                                            <p:strVal val="0-#ppt_w/2"/>
                                          </p:val>
                                        </p:tav>
                                        <p:tav tm="100000">
                                          <p:val>
                                            <p:strVal val="#ppt_x"/>
                                          </p:val>
                                        </p:tav>
                                      </p:tavLst>
                                    </p:anim>
                                    <p:anim calcmode="lin" valueType="num">
                                      <p:cBhvr additive="base">
                                        <p:cTn id="26" dur="500" fill="hold"/>
                                        <p:tgtEl>
                                          <p:spTgt spid="359459"/>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59460"/>
                                        </p:tgtEl>
                                        <p:attrNameLst>
                                          <p:attrName>style.visibility</p:attrName>
                                        </p:attrNameLst>
                                      </p:cBhvr>
                                      <p:to>
                                        <p:strVal val="visible"/>
                                      </p:to>
                                    </p:set>
                                    <p:anim calcmode="lin" valueType="num">
                                      <p:cBhvr additive="base">
                                        <p:cTn id="31" dur="500" fill="hold"/>
                                        <p:tgtEl>
                                          <p:spTgt spid="359460"/>
                                        </p:tgtEl>
                                        <p:attrNameLst>
                                          <p:attrName>ppt_x</p:attrName>
                                        </p:attrNameLst>
                                      </p:cBhvr>
                                      <p:tavLst>
                                        <p:tav tm="0">
                                          <p:val>
                                            <p:strVal val="0-#ppt_w/2"/>
                                          </p:val>
                                        </p:tav>
                                        <p:tav tm="100000">
                                          <p:val>
                                            <p:strVal val="#ppt_x"/>
                                          </p:val>
                                        </p:tav>
                                      </p:tavLst>
                                    </p:anim>
                                    <p:anim calcmode="lin" valueType="num">
                                      <p:cBhvr additive="base">
                                        <p:cTn id="32" dur="500" fill="hold"/>
                                        <p:tgtEl>
                                          <p:spTgt spid="359460"/>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59461"/>
                                        </p:tgtEl>
                                        <p:attrNameLst>
                                          <p:attrName>style.visibility</p:attrName>
                                        </p:attrNameLst>
                                      </p:cBhvr>
                                      <p:to>
                                        <p:strVal val="visible"/>
                                      </p:to>
                                    </p:set>
                                    <p:anim calcmode="lin" valueType="num">
                                      <p:cBhvr additive="base">
                                        <p:cTn id="37" dur="500" fill="hold"/>
                                        <p:tgtEl>
                                          <p:spTgt spid="359461"/>
                                        </p:tgtEl>
                                        <p:attrNameLst>
                                          <p:attrName>ppt_x</p:attrName>
                                        </p:attrNameLst>
                                      </p:cBhvr>
                                      <p:tavLst>
                                        <p:tav tm="0">
                                          <p:val>
                                            <p:strVal val="0-#ppt_w/2"/>
                                          </p:val>
                                        </p:tav>
                                        <p:tav tm="100000">
                                          <p:val>
                                            <p:strVal val="#ppt_x"/>
                                          </p:val>
                                        </p:tav>
                                      </p:tavLst>
                                    </p:anim>
                                    <p:anim calcmode="lin" valueType="num">
                                      <p:cBhvr additive="base">
                                        <p:cTn id="38" dur="500" fill="hold"/>
                                        <p:tgtEl>
                                          <p:spTgt spid="359461"/>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359462"/>
                                        </p:tgtEl>
                                        <p:attrNameLst>
                                          <p:attrName>style.visibility</p:attrName>
                                        </p:attrNameLst>
                                      </p:cBhvr>
                                      <p:to>
                                        <p:strVal val="visible"/>
                                      </p:to>
                                    </p:set>
                                    <p:anim calcmode="lin" valueType="num">
                                      <p:cBhvr additive="base">
                                        <p:cTn id="43" dur="500" fill="hold"/>
                                        <p:tgtEl>
                                          <p:spTgt spid="359462"/>
                                        </p:tgtEl>
                                        <p:attrNameLst>
                                          <p:attrName>ppt_x</p:attrName>
                                        </p:attrNameLst>
                                      </p:cBhvr>
                                      <p:tavLst>
                                        <p:tav tm="0">
                                          <p:val>
                                            <p:strVal val="0-#ppt_w/2"/>
                                          </p:val>
                                        </p:tav>
                                        <p:tav tm="100000">
                                          <p:val>
                                            <p:strVal val="#ppt_x"/>
                                          </p:val>
                                        </p:tav>
                                      </p:tavLst>
                                    </p:anim>
                                    <p:anim calcmode="lin" valueType="num">
                                      <p:cBhvr additive="base">
                                        <p:cTn id="44" dur="500" fill="hold"/>
                                        <p:tgtEl>
                                          <p:spTgt spid="35946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9459" grpId="0" animBg="1"/>
      <p:bldP spid="359460" grpId="0" animBg="1"/>
      <p:bldP spid="359461" grpId="0" animBg="1"/>
      <p:bldP spid="359462" grpId="0" animBg="1"/>
      <p:bldP spid="359463"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altLang="en-US" smtClean="0"/>
              <a:t>Insert</a:t>
            </a:r>
          </a:p>
        </p:txBody>
      </p:sp>
      <p:grpSp>
        <p:nvGrpSpPr>
          <p:cNvPr id="2" name="Group 3"/>
          <p:cNvGrpSpPr>
            <a:grpSpLocks/>
          </p:cNvGrpSpPr>
          <p:nvPr/>
        </p:nvGrpSpPr>
        <p:grpSpPr bwMode="auto">
          <a:xfrm>
            <a:off x="1219200" y="1066800"/>
            <a:ext cx="6191250" cy="3063875"/>
            <a:chOff x="768" y="1056"/>
            <a:chExt cx="3900" cy="1930"/>
          </a:xfrm>
        </p:grpSpPr>
        <p:grpSp>
          <p:nvGrpSpPr>
            <p:cNvPr id="15365" name="Group 4"/>
            <p:cNvGrpSpPr>
              <a:grpSpLocks/>
            </p:cNvGrpSpPr>
            <p:nvPr/>
          </p:nvGrpSpPr>
          <p:grpSpPr bwMode="auto">
            <a:xfrm>
              <a:off x="768" y="1056"/>
              <a:ext cx="1240" cy="1786"/>
              <a:chOff x="768" y="1056"/>
              <a:chExt cx="1240" cy="1786"/>
            </a:xfrm>
          </p:grpSpPr>
          <p:sp>
            <p:nvSpPr>
              <p:cNvPr id="15387" name="Oval 5"/>
              <p:cNvSpPr>
                <a:spLocks noChangeArrowheads="1"/>
              </p:cNvSpPr>
              <p:nvPr/>
            </p:nvSpPr>
            <p:spPr bwMode="auto">
              <a:xfrm>
                <a:off x="1392" y="1056"/>
                <a:ext cx="280" cy="280"/>
              </a:xfrm>
              <a:prstGeom prst="ellipse">
                <a:avLst/>
              </a:prstGeom>
              <a:solidFill>
                <a:schemeClr val="accent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15388" name="Rectangle 6"/>
              <p:cNvSpPr>
                <a:spLocks noChangeArrowheads="1"/>
              </p:cNvSpPr>
              <p:nvPr/>
            </p:nvSpPr>
            <p:spPr bwMode="auto">
              <a:xfrm>
                <a:off x="1426" y="1071"/>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r>
                  <a:rPr lang="en-US" altLang="en-US" sz="2000">
                    <a:solidFill>
                      <a:schemeClr val="bg2"/>
                    </a:solidFill>
                  </a:rPr>
                  <a:t>1</a:t>
                </a:r>
              </a:p>
            </p:txBody>
          </p:sp>
          <p:sp>
            <p:nvSpPr>
              <p:cNvPr id="15389" name="Oval 7"/>
              <p:cNvSpPr>
                <a:spLocks noChangeArrowheads="1"/>
              </p:cNvSpPr>
              <p:nvPr/>
            </p:nvSpPr>
            <p:spPr bwMode="auto">
              <a:xfrm>
                <a:off x="1012" y="1636"/>
                <a:ext cx="280" cy="280"/>
              </a:xfrm>
              <a:prstGeom prst="ellipse">
                <a:avLst/>
              </a:prstGeom>
              <a:solidFill>
                <a:schemeClr val="accent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15390" name="Rectangle 8"/>
              <p:cNvSpPr>
                <a:spLocks noChangeArrowheads="1"/>
              </p:cNvSpPr>
              <p:nvPr/>
            </p:nvSpPr>
            <p:spPr bwMode="auto">
              <a:xfrm>
                <a:off x="1046" y="1651"/>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r>
                  <a:rPr lang="en-US" altLang="en-US" sz="2000">
                    <a:solidFill>
                      <a:schemeClr val="bg2"/>
                    </a:solidFill>
                  </a:rPr>
                  <a:t>5</a:t>
                </a:r>
              </a:p>
            </p:txBody>
          </p:sp>
          <p:sp>
            <p:nvSpPr>
              <p:cNvPr id="15391" name="Oval 9"/>
              <p:cNvSpPr>
                <a:spLocks noChangeArrowheads="1"/>
              </p:cNvSpPr>
              <p:nvPr/>
            </p:nvSpPr>
            <p:spPr bwMode="auto">
              <a:xfrm>
                <a:off x="1728" y="1632"/>
                <a:ext cx="280" cy="280"/>
              </a:xfrm>
              <a:prstGeom prst="ellipse">
                <a:avLst/>
              </a:prstGeom>
              <a:solidFill>
                <a:schemeClr val="accent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15392" name="Rectangle 10"/>
              <p:cNvSpPr>
                <a:spLocks noChangeArrowheads="1"/>
              </p:cNvSpPr>
              <p:nvPr/>
            </p:nvSpPr>
            <p:spPr bwMode="auto">
              <a:xfrm>
                <a:off x="1762" y="1647"/>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r>
                  <a:rPr lang="en-US" altLang="en-US" sz="2000">
                    <a:solidFill>
                      <a:schemeClr val="bg2"/>
                    </a:solidFill>
                  </a:rPr>
                  <a:t>3</a:t>
                </a:r>
              </a:p>
            </p:txBody>
          </p:sp>
          <p:sp>
            <p:nvSpPr>
              <p:cNvPr id="15393" name="Oval 11"/>
              <p:cNvSpPr>
                <a:spLocks noChangeArrowheads="1"/>
              </p:cNvSpPr>
              <p:nvPr/>
            </p:nvSpPr>
            <p:spPr bwMode="auto">
              <a:xfrm>
                <a:off x="768" y="2112"/>
                <a:ext cx="280" cy="280"/>
              </a:xfrm>
              <a:prstGeom prst="ellipse">
                <a:avLst/>
              </a:prstGeom>
              <a:solidFill>
                <a:schemeClr val="accent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15394" name="Rectangle 12"/>
              <p:cNvSpPr>
                <a:spLocks noChangeArrowheads="1"/>
              </p:cNvSpPr>
              <p:nvPr/>
            </p:nvSpPr>
            <p:spPr bwMode="auto">
              <a:xfrm>
                <a:off x="768" y="2112"/>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r>
                  <a:rPr lang="en-US" altLang="en-US" sz="2000">
                    <a:solidFill>
                      <a:schemeClr val="bg2"/>
                    </a:solidFill>
                  </a:rPr>
                  <a:t>14</a:t>
                </a:r>
              </a:p>
            </p:txBody>
          </p:sp>
          <p:sp>
            <p:nvSpPr>
              <p:cNvPr id="15395" name="Oval 13"/>
              <p:cNvSpPr>
                <a:spLocks noChangeArrowheads="1"/>
              </p:cNvSpPr>
              <p:nvPr/>
            </p:nvSpPr>
            <p:spPr bwMode="auto">
              <a:xfrm>
                <a:off x="1296" y="2112"/>
                <a:ext cx="280" cy="280"/>
              </a:xfrm>
              <a:prstGeom prst="ellipse">
                <a:avLst/>
              </a:prstGeom>
              <a:solidFill>
                <a:schemeClr val="accent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15396" name="Rectangle 14"/>
              <p:cNvSpPr>
                <a:spLocks noChangeArrowheads="1"/>
              </p:cNvSpPr>
              <p:nvPr/>
            </p:nvSpPr>
            <p:spPr bwMode="auto">
              <a:xfrm>
                <a:off x="1296" y="2112"/>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r>
                  <a:rPr lang="en-US" altLang="en-US" sz="2000">
                    <a:solidFill>
                      <a:schemeClr val="bg2"/>
                    </a:solidFill>
                  </a:rPr>
                  <a:t>17</a:t>
                </a:r>
              </a:p>
            </p:txBody>
          </p:sp>
          <p:sp>
            <p:nvSpPr>
              <p:cNvPr id="15397" name="Line 15"/>
              <p:cNvSpPr>
                <a:spLocks noChangeShapeType="1"/>
              </p:cNvSpPr>
              <p:nvPr/>
            </p:nvSpPr>
            <p:spPr bwMode="auto">
              <a:xfrm flipH="1">
                <a:off x="1200" y="1296"/>
                <a:ext cx="240" cy="336"/>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5398" name="Line 16"/>
              <p:cNvSpPr>
                <a:spLocks noChangeShapeType="1"/>
              </p:cNvSpPr>
              <p:nvPr/>
            </p:nvSpPr>
            <p:spPr bwMode="auto">
              <a:xfrm>
                <a:off x="1584" y="1296"/>
                <a:ext cx="192" cy="384"/>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5399" name="Line 17"/>
              <p:cNvSpPr>
                <a:spLocks noChangeShapeType="1"/>
              </p:cNvSpPr>
              <p:nvPr/>
            </p:nvSpPr>
            <p:spPr bwMode="auto">
              <a:xfrm flipH="1">
                <a:off x="864" y="1824"/>
                <a:ext cx="192" cy="336"/>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5400" name="Line 18"/>
              <p:cNvSpPr>
                <a:spLocks noChangeShapeType="1"/>
              </p:cNvSpPr>
              <p:nvPr/>
            </p:nvSpPr>
            <p:spPr bwMode="auto">
              <a:xfrm>
                <a:off x="1248" y="1872"/>
                <a:ext cx="192" cy="24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5401" name="Text Box 19"/>
              <p:cNvSpPr txBox="1">
                <a:spLocks noChangeArrowheads="1"/>
              </p:cNvSpPr>
              <p:nvPr/>
            </p:nvSpPr>
            <p:spPr bwMode="auto">
              <a:xfrm>
                <a:off x="816" y="2592"/>
                <a:ext cx="100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a:spcBef>
                    <a:spcPct val="50000"/>
                  </a:spcBef>
                </a:pPr>
                <a:r>
                  <a:rPr lang="en-US" altLang="en-US" sz="2000">
                    <a:solidFill>
                      <a:schemeClr val="bg1"/>
                    </a:solidFill>
                  </a:rPr>
                  <a:t>Min Heap</a:t>
                </a:r>
              </a:p>
            </p:txBody>
          </p:sp>
        </p:grpSp>
        <p:grpSp>
          <p:nvGrpSpPr>
            <p:cNvPr id="15366" name="Group 20"/>
            <p:cNvGrpSpPr>
              <a:grpSpLocks/>
            </p:cNvGrpSpPr>
            <p:nvPr/>
          </p:nvGrpSpPr>
          <p:grpSpPr bwMode="auto">
            <a:xfrm>
              <a:off x="3312" y="1056"/>
              <a:ext cx="1356" cy="1786"/>
              <a:chOff x="3312" y="1056"/>
              <a:chExt cx="1356" cy="1786"/>
            </a:xfrm>
          </p:grpSpPr>
          <p:sp>
            <p:nvSpPr>
              <p:cNvPr id="15372" name="Oval 21"/>
              <p:cNvSpPr>
                <a:spLocks noChangeArrowheads="1"/>
              </p:cNvSpPr>
              <p:nvPr/>
            </p:nvSpPr>
            <p:spPr bwMode="auto">
              <a:xfrm>
                <a:off x="3936" y="1056"/>
                <a:ext cx="280" cy="280"/>
              </a:xfrm>
              <a:prstGeom prst="ellipse">
                <a:avLst/>
              </a:prstGeom>
              <a:solidFill>
                <a:srgbClr val="FFFF00"/>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15373" name="Rectangle 22"/>
              <p:cNvSpPr>
                <a:spLocks noChangeArrowheads="1"/>
              </p:cNvSpPr>
              <p:nvPr/>
            </p:nvSpPr>
            <p:spPr bwMode="auto">
              <a:xfrm>
                <a:off x="3936" y="1056"/>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r>
                  <a:rPr lang="en-US" altLang="en-US" sz="2000">
                    <a:solidFill>
                      <a:schemeClr val="bg2"/>
                    </a:solidFill>
                  </a:rPr>
                  <a:t>20</a:t>
                </a:r>
              </a:p>
            </p:txBody>
          </p:sp>
          <p:sp>
            <p:nvSpPr>
              <p:cNvPr id="15374" name="Oval 23"/>
              <p:cNvSpPr>
                <a:spLocks noChangeArrowheads="1"/>
              </p:cNvSpPr>
              <p:nvPr/>
            </p:nvSpPr>
            <p:spPr bwMode="auto">
              <a:xfrm>
                <a:off x="3556" y="1636"/>
                <a:ext cx="280" cy="280"/>
              </a:xfrm>
              <a:prstGeom prst="ellipse">
                <a:avLst/>
              </a:prstGeom>
              <a:solidFill>
                <a:srgbClr val="FFFF00"/>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15375" name="Rectangle 24"/>
              <p:cNvSpPr>
                <a:spLocks noChangeArrowheads="1"/>
              </p:cNvSpPr>
              <p:nvPr/>
            </p:nvSpPr>
            <p:spPr bwMode="auto">
              <a:xfrm>
                <a:off x="3564" y="1632"/>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r>
                  <a:rPr lang="en-US" altLang="en-US" sz="2000">
                    <a:solidFill>
                      <a:schemeClr val="bg2"/>
                    </a:solidFill>
                  </a:rPr>
                  <a:t>10</a:t>
                </a:r>
              </a:p>
            </p:txBody>
          </p:sp>
          <p:sp>
            <p:nvSpPr>
              <p:cNvPr id="15376" name="Oval 25"/>
              <p:cNvSpPr>
                <a:spLocks noChangeArrowheads="1"/>
              </p:cNvSpPr>
              <p:nvPr/>
            </p:nvSpPr>
            <p:spPr bwMode="auto">
              <a:xfrm>
                <a:off x="4272" y="1632"/>
                <a:ext cx="280" cy="280"/>
              </a:xfrm>
              <a:prstGeom prst="ellipse">
                <a:avLst/>
              </a:prstGeom>
              <a:solidFill>
                <a:srgbClr val="FFFF00"/>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15377" name="Rectangle 26"/>
              <p:cNvSpPr>
                <a:spLocks noChangeArrowheads="1"/>
              </p:cNvSpPr>
              <p:nvPr/>
            </p:nvSpPr>
            <p:spPr bwMode="auto">
              <a:xfrm>
                <a:off x="4272" y="1632"/>
                <a:ext cx="3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r>
                  <a:rPr lang="en-US" altLang="en-US" sz="2000">
                    <a:solidFill>
                      <a:schemeClr val="bg2"/>
                    </a:solidFill>
                  </a:rPr>
                  <a:t>18   </a:t>
                </a:r>
              </a:p>
            </p:txBody>
          </p:sp>
          <p:sp>
            <p:nvSpPr>
              <p:cNvPr id="15378" name="Oval 27"/>
              <p:cNvSpPr>
                <a:spLocks noChangeArrowheads="1"/>
              </p:cNvSpPr>
              <p:nvPr/>
            </p:nvSpPr>
            <p:spPr bwMode="auto">
              <a:xfrm>
                <a:off x="3312" y="2112"/>
                <a:ext cx="280" cy="280"/>
              </a:xfrm>
              <a:prstGeom prst="ellipse">
                <a:avLst/>
              </a:prstGeom>
              <a:solidFill>
                <a:srgbClr val="FFFF00"/>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15379" name="Rectangle 28"/>
              <p:cNvSpPr>
                <a:spLocks noChangeArrowheads="1"/>
              </p:cNvSpPr>
              <p:nvPr/>
            </p:nvSpPr>
            <p:spPr bwMode="auto">
              <a:xfrm>
                <a:off x="3346" y="2127"/>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r>
                  <a:rPr lang="en-US" altLang="en-US" sz="2000">
                    <a:solidFill>
                      <a:schemeClr val="bg2"/>
                    </a:solidFill>
                  </a:rPr>
                  <a:t>6</a:t>
                </a:r>
              </a:p>
            </p:txBody>
          </p:sp>
          <p:sp>
            <p:nvSpPr>
              <p:cNvPr id="15380" name="Oval 29"/>
              <p:cNvSpPr>
                <a:spLocks noChangeArrowheads="1"/>
              </p:cNvSpPr>
              <p:nvPr/>
            </p:nvSpPr>
            <p:spPr bwMode="auto">
              <a:xfrm>
                <a:off x="3840" y="2112"/>
                <a:ext cx="280" cy="280"/>
              </a:xfrm>
              <a:prstGeom prst="ellipse">
                <a:avLst/>
              </a:prstGeom>
              <a:solidFill>
                <a:srgbClr val="FFFF00"/>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15381" name="Rectangle 30"/>
              <p:cNvSpPr>
                <a:spLocks noChangeArrowheads="1"/>
              </p:cNvSpPr>
              <p:nvPr/>
            </p:nvSpPr>
            <p:spPr bwMode="auto">
              <a:xfrm>
                <a:off x="3874" y="2127"/>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r>
                  <a:rPr lang="en-US" altLang="en-US" sz="2000">
                    <a:solidFill>
                      <a:schemeClr val="bg2"/>
                    </a:solidFill>
                  </a:rPr>
                  <a:t>7</a:t>
                </a:r>
              </a:p>
            </p:txBody>
          </p:sp>
          <p:sp>
            <p:nvSpPr>
              <p:cNvPr id="15382" name="Line 31"/>
              <p:cNvSpPr>
                <a:spLocks noChangeShapeType="1"/>
              </p:cNvSpPr>
              <p:nvPr/>
            </p:nvSpPr>
            <p:spPr bwMode="auto">
              <a:xfrm flipH="1">
                <a:off x="3744" y="1296"/>
                <a:ext cx="240" cy="336"/>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5383" name="Line 32"/>
              <p:cNvSpPr>
                <a:spLocks noChangeShapeType="1"/>
              </p:cNvSpPr>
              <p:nvPr/>
            </p:nvSpPr>
            <p:spPr bwMode="auto">
              <a:xfrm>
                <a:off x="4176" y="1296"/>
                <a:ext cx="192" cy="336"/>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5384" name="Line 33"/>
              <p:cNvSpPr>
                <a:spLocks noChangeShapeType="1"/>
              </p:cNvSpPr>
              <p:nvPr/>
            </p:nvSpPr>
            <p:spPr bwMode="auto">
              <a:xfrm flipH="1">
                <a:off x="3408" y="1824"/>
                <a:ext cx="192" cy="336"/>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5385" name="Line 34"/>
              <p:cNvSpPr>
                <a:spLocks noChangeShapeType="1"/>
              </p:cNvSpPr>
              <p:nvPr/>
            </p:nvSpPr>
            <p:spPr bwMode="auto">
              <a:xfrm>
                <a:off x="3792" y="1872"/>
                <a:ext cx="192" cy="24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5386" name="Text Box 35"/>
              <p:cNvSpPr txBox="1">
                <a:spLocks noChangeArrowheads="1"/>
              </p:cNvSpPr>
              <p:nvPr/>
            </p:nvSpPr>
            <p:spPr bwMode="auto">
              <a:xfrm>
                <a:off x="3600" y="2592"/>
                <a:ext cx="100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a:spcBef>
                    <a:spcPct val="50000"/>
                  </a:spcBef>
                </a:pPr>
                <a:r>
                  <a:rPr lang="en-US" altLang="en-US" sz="2000">
                    <a:solidFill>
                      <a:schemeClr val="bg1"/>
                    </a:solidFill>
                  </a:rPr>
                  <a:t>Max Heap</a:t>
                </a:r>
              </a:p>
            </p:txBody>
          </p:sp>
        </p:grpSp>
        <p:sp>
          <p:nvSpPr>
            <p:cNvPr id="15367" name="Line 36"/>
            <p:cNvSpPr>
              <a:spLocks noChangeShapeType="1"/>
            </p:cNvSpPr>
            <p:nvPr/>
          </p:nvSpPr>
          <p:spPr bwMode="auto">
            <a:xfrm>
              <a:off x="1296" y="1824"/>
              <a:ext cx="2592" cy="528"/>
            </a:xfrm>
            <a:prstGeom prst="line">
              <a:avLst/>
            </a:prstGeom>
            <a:noFill/>
            <a:ln w="57150">
              <a:solidFill>
                <a:schemeClr val="hlink"/>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5368" name="Line 37"/>
            <p:cNvSpPr>
              <a:spLocks noChangeShapeType="1"/>
            </p:cNvSpPr>
            <p:nvPr/>
          </p:nvSpPr>
          <p:spPr bwMode="auto">
            <a:xfrm>
              <a:off x="2016" y="1776"/>
              <a:ext cx="1344" cy="384"/>
            </a:xfrm>
            <a:prstGeom prst="line">
              <a:avLst/>
            </a:prstGeom>
            <a:noFill/>
            <a:ln w="57150">
              <a:solidFill>
                <a:schemeClr val="hlink"/>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5369" name="Line 38"/>
            <p:cNvSpPr>
              <a:spLocks noChangeShapeType="1"/>
            </p:cNvSpPr>
            <p:nvPr/>
          </p:nvSpPr>
          <p:spPr bwMode="auto">
            <a:xfrm flipV="1">
              <a:off x="1056" y="1824"/>
              <a:ext cx="3216" cy="528"/>
            </a:xfrm>
            <a:prstGeom prst="line">
              <a:avLst/>
            </a:prstGeom>
            <a:noFill/>
            <a:ln w="57150">
              <a:solidFill>
                <a:schemeClr val="hlink"/>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5370" name="Line 39"/>
            <p:cNvSpPr>
              <a:spLocks noChangeShapeType="1"/>
            </p:cNvSpPr>
            <p:nvPr/>
          </p:nvSpPr>
          <p:spPr bwMode="auto">
            <a:xfrm flipV="1">
              <a:off x="1392" y="1200"/>
              <a:ext cx="2544" cy="912"/>
            </a:xfrm>
            <a:prstGeom prst="line">
              <a:avLst/>
            </a:prstGeom>
            <a:noFill/>
            <a:ln w="57150">
              <a:solidFill>
                <a:schemeClr val="hlink"/>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5371" name="Text Box 40"/>
            <p:cNvSpPr txBox="1">
              <a:spLocks noChangeArrowheads="1"/>
            </p:cNvSpPr>
            <p:nvPr/>
          </p:nvSpPr>
          <p:spPr bwMode="auto">
            <a:xfrm>
              <a:off x="2112" y="2736"/>
              <a:ext cx="100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a:spcBef>
                  <a:spcPct val="50000"/>
                </a:spcBef>
              </a:pPr>
              <a:r>
                <a:rPr lang="en-US" altLang="en-US" sz="2000">
                  <a:solidFill>
                    <a:schemeClr val="bg1"/>
                  </a:solidFill>
                </a:rPr>
                <a:t>Buffer = 12</a:t>
              </a:r>
            </a:p>
          </p:txBody>
        </p:sp>
      </p:grpSp>
      <p:sp>
        <p:nvSpPr>
          <p:cNvPr id="360489" name="Rectangle 41"/>
          <p:cNvSpPr>
            <a:spLocks noGrp="1" noChangeArrowheads="1"/>
          </p:cNvSpPr>
          <p:nvPr>
            <p:ph type="body" idx="1"/>
          </p:nvPr>
        </p:nvSpPr>
        <p:spPr>
          <a:xfrm>
            <a:off x="419100" y="4267200"/>
            <a:ext cx="8305800" cy="2133600"/>
          </a:xfrm>
          <a:noFill/>
        </p:spPr>
        <p:txBody>
          <a:bodyPr/>
          <a:lstStyle/>
          <a:p>
            <a:pPr>
              <a:lnSpc>
                <a:spcPct val="90000"/>
              </a:lnSpc>
            </a:pPr>
            <a:r>
              <a:rPr lang="en-US" altLang="en-US" dirty="0" smtClean="0"/>
              <a:t>Buffer empty</a:t>
            </a:r>
            <a:r>
              <a:rPr lang="en-US" altLang="en-US" dirty="0" smtClean="0">
                <a:solidFill>
                  <a:schemeClr val="hlink"/>
                </a:solidFill>
              </a:rPr>
              <a:t> =&gt;</a:t>
            </a:r>
            <a:r>
              <a:rPr lang="en-US" altLang="en-US" dirty="0" smtClean="0"/>
              <a:t> place in buffer.</a:t>
            </a:r>
          </a:p>
          <a:p>
            <a:pPr>
              <a:lnSpc>
                <a:spcPct val="90000"/>
              </a:lnSpc>
            </a:pPr>
            <a:r>
              <a:rPr lang="en-US" altLang="en-US" dirty="0" smtClean="0"/>
              <a:t>Else, insert smaller of new and buffer elements into min priority queue; </a:t>
            </a:r>
            <a:r>
              <a:rPr lang="en-US" altLang="en-US" dirty="0" smtClean="0">
                <a:solidFill>
                  <a:schemeClr val="hlink"/>
                </a:solidFill>
              </a:rPr>
              <a:t>insert larger into max priority queue only if smaller one is a leaf</a:t>
            </a:r>
            <a:r>
              <a:rPr lang="en-US" altLang="en-US" dirty="0" smtClean="0"/>
              <a:t>.</a:t>
            </a:r>
          </a:p>
        </p:txBody>
      </p:sp>
      <p:sp>
        <p:nvSpPr>
          <p:cNvPr id="3" name="Footer Placeholder 2"/>
          <p:cNvSpPr>
            <a:spLocks noGrp="1"/>
          </p:cNvSpPr>
          <p:nvPr>
            <p:ph type="ftr" sz="quarter" idx="11"/>
          </p:nvPr>
        </p:nvSpPr>
        <p:spPr/>
        <p:txBody>
          <a:bodyPr/>
          <a:lstStyle/>
          <a:p>
            <a:pPr>
              <a:defRPr/>
            </a:pPr>
            <a:r>
              <a:rPr lang="en-US" smtClean="0"/>
              <a:t>DOR - D-E Priority Queue</a:t>
            </a:r>
            <a:endParaRPr lang="en-US"/>
          </a:p>
        </p:txBody>
      </p:sp>
      <p:sp>
        <p:nvSpPr>
          <p:cNvPr id="4" name="Slide Number Placeholder 3"/>
          <p:cNvSpPr>
            <a:spLocks noGrp="1"/>
          </p:cNvSpPr>
          <p:nvPr>
            <p:ph type="sldNum" sz="quarter" idx="12"/>
          </p:nvPr>
        </p:nvSpPr>
        <p:spPr/>
        <p:txBody>
          <a:bodyPr/>
          <a:lstStyle/>
          <a:p>
            <a:fld id="{AD881189-43C4-4691-B8EE-ABE1B902DE45}" type="slidenum">
              <a:rPr lang="en-US" altLang="en-US" smtClean="0"/>
              <a:pPr/>
              <a:t>15</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60489">
                                            <p:txEl>
                                              <p:pRg st="0" end="0"/>
                                            </p:txEl>
                                          </p:spTgt>
                                        </p:tgtEl>
                                        <p:attrNameLst>
                                          <p:attrName>style.visibility</p:attrName>
                                        </p:attrNameLst>
                                      </p:cBhvr>
                                      <p:to>
                                        <p:strVal val="visible"/>
                                      </p:to>
                                    </p:set>
                                    <p:anim calcmode="lin" valueType="num">
                                      <p:cBhvr additive="base">
                                        <p:cTn id="13" dur="500" fill="hold"/>
                                        <p:tgtEl>
                                          <p:spTgt spid="360489">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6048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60489">
                                            <p:txEl>
                                              <p:pRg st="1" end="1"/>
                                            </p:txEl>
                                          </p:spTgt>
                                        </p:tgtEl>
                                        <p:attrNameLst>
                                          <p:attrName>style.visibility</p:attrName>
                                        </p:attrNameLst>
                                      </p:cBhvr>
                                      <p:to>
                                        <p:strVal val="visible"/>
                                      </p:to>
                                    </p:set>
                                    <p:anim calcmode="lin" valueType="num">
                                      <p:cBhvr additive="base">
                                        <p:cTn id="19" dur="500" fill="hold"/>
                                        <p:tgtEl>
                                          <p:spTgt spid="360489">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60489">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0489" grpId="0" build="p"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ltLang="en-US" smtClean="0"/>
              <a:t>Insert</a:t>
            </a:r>
          </a:p>
        </p:txBody>
      </p:sp>
      <p:grpSp>
        <p:nvGrpSpPr>
          <p:cNvPr id="16387" name="Group 3"/>
          <p:cNvGrpSpPr>
            <a:grpSpLocks/>
          </p:cNvGrpSpPr>
          <p:nvPr/>
        </p:nvGrpSpPr>
        <p:grpSpPr bwMode="auto">
          <a:xfrm>
            <a:off x="1219200" y="1219200"/>
            <a:ext cx="6191250" cy="3063875"/>
            <a:chOff x="768" y="1056"/>
            <a:chExt cx="3900" cy="1930"/>
          </a:xfrm>
        </p:grpSpPr>
        <p:grpSp>
          <p:nvGrpSpPr>
            <p:cNvPr id="16389" name="Group 4"/>
            <p:cNvGrpSpPr>
              <a:grpSpLocks/>
            </p:cNvGrpSpPr>
            <p:nvPr/>
          </p:nvGrpSpPr>
          <p:grpSpPr bwMode="auto">
            <a:xfrm>
              <a:off x="768" y="1056"/>
              <a:ext cx="1240" cy="1786"/>
              <a:chOff x="768" y="1056"/>
              <a:chExt cx="1240" cy="1786"/>
            </a:xfrm>
          </p:grpSpPr>
          <p:sp>
            <p:nvSpPr>
              <p:cNvPr id="16411" name="Oval 5"/>
              <p:cNvSpPr>
                <a:spLocks noChangeArrowheads="1"/>
              </p:cNvSpPr>
              <p:nvPr/>
            </p:nvSpPr>
            <p:spPr bwMode="auto">
              <a:xfrm>
                <a:off x="1392" y="1056"/>
                <a:ext cx="280" cy="280"/>
              </a:xfrm>
              <a:prstGeom prst="ellipse">
                <a:avLst/>
              </a:prstGeom>
              <a:solidFill>
                <a:schemeClr val="accent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16412" name="Rectangle 6"/>
              <p:cNvSpPr>
                <a:spLocks noChangeArrowheads="1"/>
              </p:cNvSpPr>
              <p:nvPr/>
            </p:nvSpPr>
            <p:spPr bwMode="auto">
              <a:xfrm>
                <a:off x="1426" y="1071"/>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r>
                  <a:rPr lang="en-US" altLang="en-US" sz="2000">
                    <a:solidFill>
                      <a:schemeClr val="bg2"/>
                    </a:solidFill>
                  </a:rPr>
                  <a:t>1</a:t>
                </a:r>
              </a:p>
            </p:txBody>
          </p:sp>
          <p:sp>
            <p:nvSpPr>
              <p:cNvPr id="16413" name="Oval 7"/>
              <p:cNvSpPr>
                <a:spLocks noChangeArrowheads="1"/>
              </p:cNvSpPr>
              <p:nvPr/>
            </p:nvSpPr>
            <p:spPr bwMode="auto">
              <a:xfrm>
                <a:off x="1012" y="1636"/>
                <a:ext cx="280" cy="280"/>
              </a:xfrm>
              <a:prstGeom prst="ellipse">
                <a:avLst/>
              </a:prstGeom>
              <a:solidFill>
                <a:schemeClr val="accent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16414" name="Rectangle 8"/>
              <p:cNvSpPr>
                <a:spLocks noChangeArrowheads="1"/>
              </p:cNvSpPr>
              <p:nvPr/>
            </p:nvSpPr>
            <p:spPr bwMode="auto">
              <a:xfrm>
                <a:off x="1046" y="1651"/>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r>
                  <a:rPr lang="en-US" altLang="en-US" sz="2000">
                    <a:solidFill>
                      <a:schemeClr val="bg2"/>
                    </a:solidFill>
                  </a:rPr>
                  <a:t>5</a:t>
                </a:r>
              </a:p>
            </p:txBody>
          </p:sp>
          <p:sp>
            <p:nvSpPr>
              <p:cNvPr id="16415" name="Oval 9"/>
              <p:cNvSpPr>
                <a:spLocks noChangeArrowheads="1"/>
              </p:cNvSpPr>
              <p:nvPr/>
            </p:nvSpPr>
            <p:spPr bwMode="auto">
              <a:xfrm>
                <a:off x="1728" y="1632"/>
                <a:ext cx="280" cy="280"/>
              </a:xfrm>
              <a:prstGeom prst="ellipse">
                <a:avLst/>
              </a:prstGeom>
              <a:solidFill>
                <a:schemeClr val="accent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16416" name="Rectangle 10"/>
              <p:cNvSpPr>
                <a:spLocks noChangeArrowheads="1"/>
              </p:cNvSpPr>
              <p:nvPr/>
            </p:nvSpPr>
            <p:spPr bwMode="auto">
              <a:xfrm>
                <a:off x="1762" y="1647"/>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r>
                  <a:rPr lang="en-US" altLang="en-US" sz="2000">
                    <a:solidFill>
                      <a:schemeClr val="bg2"/>
                    </a:solidFill>
                  </a:rPr>
                  <a:t>3</a:t>
                </a:r>
              </a:p>
            </p:txBody>
          </p:sp>
          <p:sp>
            <p:nvSpPr>
              <p:cNvPr id="16417" name="Oval 11"/>
              <p:cNvSpPr>
                <a:spLocks noChangeArrowheads="1"/>
              </p:cNvSpPr>
              <p:nvPr/>
            </p:nvSpPr>
            <p:spPr bwMode="auto">
              <a:xfrm>
                <a:off x="768" y="2112"/>
                <a:ext cx="280" cy="280"/>
              </a:xfrm>
              <a:prstGeom prst="ellipse">
                <a:avLst/>
              </a:prstGeom>
              <a:solidFill>
                <a:schemeClr val="accent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16418" name="Rectangle 12"/>
              <p:cNvSpPr>
                <a:spLocks noChangeArrowheads="1"/>
              </p:cNvSpPr>
              <p:nvPr/>
            </p:nvSpPr>
            <p:spPr bwMode="auto">
              <a:xfrm>
                <a:off x="768" y="2112"/>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r>
                  <a:rPr lang="en-US" altLang="en-US" sz="2000">
                    <a:solidFill>
                      <a:schemeClr val="bg2"/>
                    </a:solidFill>
                  </a:rPr>
                  <a:t>14</a:t>
                </a:r>
              </a:p>
            </p:txBody>
          </p:sp>
          <p:sp>
            <p:nvSpPr>
              <p:cNvPr id="16419" name="Oval 13"/>
              <p:cNvSpPr>
                <a:spLocks noChangeArrowheads="1"/>
              </p:cNvSpPr>
              <p:nvPr/>
            </p:nvSpPr>
            <p:spPr bwMode="auto">
              <a:xfrm>
                <a:off x="1296" y="2112"/>
                <a:ext cx="280" cy="280"/>
              </a:xfrm>
              <a:prstGeom prst="ellipse">
                <a:avLst/>
              </a:prstGeom>
              <a:solidFill>
                <a:schemeClr val="accent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16420" name="Rectangle 14"/>
              <p:cNvSpPr>
                <a:spLocks noChangeArrowheads="1"/>
              </p:cNvSpPr>
              <p:nvPr/>
            </p:nvSpPr>
            <p:spPr bwMode="auto">
              <a:xfrm>
                <a:off x="1296" y="2112"/>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r>
                  <a:rPr lang="en-US" altLang="en-US" sz="2000">
                    <a:solidFill>
                      <a:schemeClr val="bg2"/>
                    </a:solidFill>
                  </a:rPr>
                  <a:t>17</a:t>
                </a:r>
              </a:p>
            </p:txBody>
          </p:sp>
          <p:sp>
            <p:nvSpPr>
              <p:cNvPr id="16421" name="Line 15"/>
              <p:cNvSpPr>
                <a:spLocks noChangeShapeType="1"/>
              </p:cNvSpPr>
              <p:nvPr/>
            </p:nvSpPr>
            <p:spPr bwMode="auto">
              <a:xfrm flipH="1">
                <a:off x="1200" y="1296"/>
                <a:ext cx="240" cy="336"/>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6422" name="Line 16"/>
              <p:cNvSpPr>
                <a:spLocks noChangeShapeType="1"/>
              </p:cNvSpPr>
              <p:nvPr/>
            </p:nvSpPr>
            <p:spPr bwMode="auto">
              <a:xfrm>
                <a:off x="1584" y="1296"/>
                <a:ext cx="192" cy="384"/>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6423" name="Line 17"/>
              <p:cNvSpPr>
                <a:spLocks noChangeShapeType="1"/>
              </p:cNvSpPr>
              <p:nvPr/>
            </p:nvSpPr>
            <p:spPr bwMode="auto">
              <a:xfrm flipH="1">
                <a:off x="864" y="1824"/>
                <a:ext cx="192" cy="336"/>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6424" name="Line 18"/>
              <p:cNvSpPr>
                <a:spLocks noChangeShapeType="1"/>
              </p:cNvSpPr>
              <p:nvPr/>
            </p:nvSpPr>
            <p:spPr bwMode="auto">
              <a:xfrm>
                <a:off x="1248" y="1872"/>
                <a:ext cx="192" cy="24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6425" name="Text Box 19"/>
              <p:cNvSpPr txBox="1">
                <a:spLocks noChangeArrowheads="1"/>
              </p:cNvSpPr>
              <p:nvPr/>
            </p:nvSpPr>
            <p:spPr bwMode="auto">
              <a:xfrm>
                <a:off x="816" y="2592"/>
                <a:ext cx="100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a:spcBef>
                    <a:spcPct val="50000"/>
                  </a:spcBef>
                </a:pPr>
                <a:r>
                  <a:rPr lang="en-US" altLang="en-US" sz="2000">
                    <a:solidFill>
                      <a:schemeClr val="bg1"/>
                    </a:solidFill>
                  </a:rPr>
                  <a:t>Min Heap</a:t>
                </a:r>
              </a:p>
            </p:txBody>
          </p:sp>
        </p:grpSp>
        <p:grpSp>
          <p:nvGrpSpPr>
            <p:cNvPr id="16390" name="Group 20"/>
            <p:cNvGrpSpPr>
              <a:grpSpLocks/>
            </p:cNvGrpSpPr>
            <p:nvPr/>
          </p:nvGrpSpPr>
          <p:grpSpPr bwMode="auto">
            <a:xfrm>
              <a:off x="3312" y="1056"/>
              <a:ext cx="1356" cy="1786"/>
              <a:chOff x="3312" y="1056"/>
              <a:chExt cx="1356" cy="1786"/>
            </a:xfrm>
          </p:grpSpPr>
          <p:sp>
            <p:nvSpPr>
              <p:cNvPr id="16396" name="Oval 21"/>
              <p:cNvSpPr>
                <a:spLocks noChangeArrowheads="1"/>
              </p:cNvSpPr>
              <p:nvPr/>
            </p:nvSpPr>
            <p:spPr bwMode="auto">
              <a:xfrm>
                <a:off x="3936" y="1056"/>
                <a:ext cx="280" cy="280"/>
              </a:xfrm>
              <a:prstGeom prst="ellipse">
                <a:avLst/>
              </a:prstGeom>
              <a:solidFill>
                <a:srgbClr val="FFFF00"/>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16397" name="Rectangle 22"/>
              <p:cNvSpPr>
                <a:spLocks noChangeArrowheads="1"/>
              </p:cNvSpPr>
              <p:nvPr/>
            </p:nvSpPr>
            <p:spPr bwMode="auto">
              <a:xfrm>
                <a:off x="3936" y="1056"/>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r>
                  <a:rPr lang="en-US" altLang="en-US" sz="2000">
                    <a:solidFill>
                      <a:schemeClr val="bg2"/>
                    </a:solidFill>
                  </a:rPr>
                  <a:t>20</a:t>
                </a:r>
              </a:p>
            </p:txBody>
          </p:sp>
          <p:sp>
            <p:nvSpPr>
              <p:cNvPr id="16398" name="Oval 23"/>
              <p:cNvSpPr>
                <a:spLocks noChangeArrowheads="1"/>
              </p:cNvSpPr>
              <p:nvPr/>
            </p:nvSpPr>
            <p:spPr bwMode="auto">
              <a:xfrm>
                <a:off x="3556" y="1636"/>
                <a:ext cx="280" cy="280"/>
              </a:xfrm>
              <a:prstGeom prst="ellipse">
                <a:avLst/>
              </a:prstGeom>
              <a:solidFill>
                <a:srgbClr val="FFFF00"/>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16399" name="Rectangle 24"/>
              <p:cNvSpPr>
                <a:spLocks noChangeArrowheads="1"/>
              </p:cNvSpPr>
              <p:nvPr/>
            </p:nvSpPr>
            <p:spPr bwMode="auto">
              <a:xfrm>
                <a:off x="3564" y="1632"/>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r>
                  <a:rPr lang="en-US" altLang="en-US" sz="2000">
                    <a:solidFill>
                      <a:schemeClr val="bg2"/>
                    </a:solidFill>
                  </a:rPr>
                  <a:t>10</a:t>
                </a:r>
              </a:p>
            </p:txBody>
          </p:sp>
          <p:sp>
            <p:nvSpPr>
              <p:cNvPr id="16400" name="Oval 25"/>
              <p:cNvSpPr>
                <a:spLocks noChangeArrowheads="1"/>
              </p:cNvSpPr>
              <p:nvPr/>
            </p:nvSpPr>
            <p:spPr bwMode="auto">
              <a:xfrm>
                <a:off x="4272" y="1632"/>
                <a:ext cx="280" cy="280"/>
              </a:xfrm>
              <a:prstGeom prst="ellipse">
                <a:avLst/>
              </a:prstGeom>
              <a:solidFill>
                <a:srgbClr val="FFFF00"/>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16401" name="Rectangle 26"/>
              <p:cNvSpPr>
                <a:spLocks noChangeArrowheads="1"/>
              </p:cNvSpPr>
              <p:nvPr/>
            </p:nvSpPr>
            <p:spPr bwMode="auto">
              <a:xfrm>
                <a:off x="4272" y="1632"/>
                <a:ext cx="3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r>
                  <a:rPr lang="en-US" altLang="en-US" sz="2000">
                    <a:solidFill>
                      <a:schemeClr val="bg2"/>
                    </a:solidFill>
                  </a:rPr>
                  <a:t>18   </a:t>
                </a:r>
              </a:p>
            </p:txBody>
          </p:sp>
          <p:sp>
            <p:nvSpPr>
              <p:cNvPr id="16402" name="Oval 27"/>
              <p:cNvSpPr>
                <a:spLocks noChangeArrowheads="1"/>
              </p:cNvSpPr>
              <p:nvPr/>
            </p:nvSpPr>
            <p:spPr bwMode="auto">
              <a:xfrm>
                <a:off x="3312" y="2112"/>
                <a:ext cx="280" cy="280"/>
              </a:xfrm>
              <a:prstGeom prst="ellipse">
                <a:avLst/>
              </a:prstGeom>
              <a:solidFill>
                <a:srgbClr val="FFFF00"/>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16403" name="Rectangle 28"/>
              <p:cNvSpPr>
                <a:spLocks noChangeArrowheads="1"/>
              </p:cNvSpPr>
              <p:nvPr/>
            </p:nvSpPr>
            <p:spPr bwMode="auto">
              <a:xfrm>
                <a:off x="3346" y="2127"/>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r>
                  <a:rPr lang="en-US" altLang="en-US" sz="2000">
                    <a:solidFill>
                      <a:schemeClr val="bg2"/>
                    </a:solidFill>
                  </a:rPr>
                  <a:t>6</a:t>
                </a:r>
              </a:p>
            </p:txBody>
          </p:sp>
          <p:sp>
            <p:nvSpPr>
              <p:cNvPr id="16404" name="Oval 29"/>
              <p:cNvSpPr>
                <a:spLocks noChangeArrowheads="1"/>
              </p:cNvSpPr>
              <p:nvPr/>
            </p:nvSpPr>
            <p:spPr bwMode="auto">
              <a:xfrm>
                <a:off x="3840" y="2112"/>
                <a:ext cx="280" cy="280"/>
              </a:xfrm>
              <a:prstGeom prst="ellipse">
                <a:avLst/>
              </a:prstGeom>
              <a:solidFill>
                <a:srgbClr val="FFFF00"/>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16405" name="Rectangle 30"/>
              <p:cNvSpPr>
                <a:spLocks noChangeArrowheads="1"/>
              </p:cNvSpPr>
              <p:nvPr/>
            </p:nvSpPr>
            <p:spPr bwMode="auto">
              <a:xfrm>
                <a:off x="3874" y="2127"/>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r>
                  <a:rPr lang="en-US" altLang="en-US" sz="2000">
                    <a:solidFill>
                      <a:schemeClr val="bg2"/>
                    </a:solidFill>
                  </a:rPr>
                  <a:t>7</a:t>
                </a:r>
              </a:p>
            </p:txBody>
          </p:sp>
          <p:sp>
            <p:nvSpPr>
              <p:cNvPr id="16406" name="Line 31"/>
              <p:cNvSpPr>
                <a:spLocks noChangeShapeType="1"/>
              </p:cNvSpPr>
              <p:nvPr/>
            </p:nvSpPr>
            <p:spPr bwMode="auto">
              <a:xfrm flipH="1">
                <a:off x="3744" y="1296"/>
                <a:ext cx="240" cy="336"/>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6407" name="Line 32"/>
              <p:cNvSpPr>
                <a:spLocks noChangeShapeType="1"/>
              </p:cNvSpPr>
              <p:nvPr/>
            </p:nvSpPr>
            <p:spPr bwMode="auto">
              <a:xfrm>
                <a:off x="4176" y="1296"/>
                <a:ext cx="192" cy="336"/>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6408" name="Line 33"/>
              <p:cNvSpPr>
                <a:spLocks noChangeShapeType="1"/>
              </p:cNvSpPr>
              <p:nvPr/>
            </p:nvSpPr>
            <p:spPr bwMode="auto">
              <a:xfrm flipH="1">
                <a:off x="3408" y="1824"/>
                <a:ext cx="192" cy="336"/>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6409" name="Line 34"/>
              <p:cNvSpPr>
                <a:spLocks noChangeShapeType="1"/>
              </p:cNvSpPr>
              <p:nvPr/>
            </p:nvSpPr>
            <p:spPr bwMode="auto">
              <a:xfrm>
                <a:off x="3792" y="1872"/>
                <a:ext cx="192" cy="24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6410" name="Text Box 35"/>
              <p:cNvSpPr txBox="1">
                <a:spLocks noChangeArrowheads="1"/>
              </p:cNvSpPr>
              <p:nvPr/>
            </p:nvSpPr>
            <p:spPr bwMode="auto">
              <a:xfrm>
                <a:off x="3600" y="2592"/>
                <a:ext cx="100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a:spcBef>
                    <a:spcPct val="50000"/>
                  </a:spcBef>
                </a:pPr>
                <a:r>
                  <a:rPr lang="en-US" altLang="en-US" sz="2000">
                    <a:solidFill>
                      <a:schemeClr val="bg1"/>
                    </a:solidFill>
                  </a:rPr>
                  <a:t>Max Heap</a:t>
                </a:r>
              </a:p>
            </p:txBody>
          </p:sp>
        </p:grpSp>
        <p:sp>
          <p:nvSpPr>
            <p:cNvPr id="16391" name="Line 36"/>
            <p:cNvSpPr>
              <a:spLocks noChangeShapeType="1"/>
            </p:cNvSpPr>
            <p:nvPr/>
          </p:nvSpPr>
          <p:spPr bwMode="auto">
            <a:xfrm>
              <a:off x="1296" y="1824"/>
              <a:ext cx="2592" cy="528"/>
            </a:xfrm>
            <a:prstGeom prst="line">
              <a:avLst/>
            </a:prstGeom>
            <a:noFill/>
            <a:ln w="57150">
              <a:solidFill>
                <a:schemeClr val="hlink"/>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6392" name="Line 37"/>
            <p:cNvSpPr>
              <a:spLocks noChangeShapeType="1"/>
            </p:cNvSpPr>
            <p:nvPr/>
          </p:nvSpPr>
          <p:spPr bwMode="auto">
            <a:xfrm>
              <a:off x="2016" y="1776"/>
              <a:ext cx="1344" cy="384"/>
            </a:xfrm>
            <a:prstGeom prst="line">
              <a:avLst/>
            </a:prstGeom>
            <a:noFill/>
            <a:ln w="57150">
              <a:solidFill>
                <a:schemeClr val="hlink"/>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6393" name="Line 38"/>
            <p:cNvSpPr>
              <a:spLocks noChangeShapeType="1"/>
            </p:cNvSpPr>
            <p:nvPr/>
          </p:nvSpPr>
          <p:spPr bwMode="auto">
            <a:xfrm flipV="1">
              <a:off x="1056" y="1824"/>
              <a:ext cx="3216" cy="528"/>
            </a:xfrm>
            <a:prstGeom prst="line">
              <a:avLst/>
            </a:prstGeom>
            <a:noFill/>
            <a:ln w="57150">
              <a:solidFill>
                <a:schemeClr val="hlink"/>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6394" name="Line 39"/>
            <p:cNvSpPr>
              <a:spLocks noChangeShapeType="1"/>
            </p:cNvSpPr>
            <p:nvPr/>
          </p:nvSpPr>
          <p:spPr bwMode="auto">
            <a:xfrm flipV="1">
              <a:off x="1392" y="1200"/>
              <a:ext cx="2544" cy="912"/>
            </a:xfrm>
            <a:prstGeom prst="line">
              <a:avLst/>
            </a:prstGeom>
            <a:noFill/>
            <a:ln w="57150">
              <a:solidFill>
                <a:schemeClr val="hlink"/>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6395" name="Text Box 40"/>
            <p:cNvSpPr txBox="1">
              <a:spLocks noChangeArrowheads="1"/>
            </p:cNvSpPr>
            <p:nvPr/>
          </p:nvSpPr>
          <p:spPr bwMode="auto">
            <a:xfrm>
              <a:off x="2112" y="2736"/>
              <a:ext cx="100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a:spcBef>
                  <a:spcPct val="50000"/>
                </a:spcBef>
              </a:pPr>
              <a:r>
                <a:rPr lang="en-US" altLang="en-US" sz="2000">
                  <a:solidFill>
                    <a:schemeClr val="bg1"/>
                  </a:solidFill>
                </a:rPr>
                <a:t>Buffer = 12</a:t>
              </a:r>
            </a:p>
          </p:txBody>
        </p:sp>
      </p:grpSp>
      <p:sp>
        <p:nvSpPr>
          <p:cNvPr id="16388" name="Rectangle 41"/>
          <p:cNvSpPr>
            <a:spLocks noGrp="1" noChangeArrowheads="1"/>
          </p:cNvSpPr>
          <p:nvPr>
            <p:ph type="body" idx="1"/>
          </p:nvPr>
        </p:nvSpPr>
        <p:spPr>
          <a:xfrm>
            <a:off x="381000" y="4724400"/>
            <a:ext cx="8305800" cy="1600200"/>
          </a:xfrm>
          <a:noFill/>
        </p:spPr>
        <p:txBody>
          <a:bodyPr/>
          <a:lstStyle/>
          <a:p>
            <a:r>
              <a:rPr lang="en-US" altLang="en-US" sz="2800" smtClean="0"/>
              <a:t>Case when min and/or max heap originally have an even number of elements is more involved, because a nonleaf may become a leaf. See reference.</a:t>
            </a:r>
          </a:p>
        </p:txBody>
      </p:sp>
      <p:sp>
        <p:nvSpPr>
          <p:cNvPr id="2" name="Footer Placeholder 1"/>
          <p:cNvSpPr>
            <a:spLocks noGrp="1"/>
          </p:cNvSpPr>
          <p:nvPr>
            <p:ph type="ftr" sz="quarter" idx="11"/>
          </p:nvPr>
        </p:nvSpPr>
        <p:spPr/>
        <p:txBody>
          <a:bodyPr/>
          <a:lstStyle/>
          <a:p>
            <a:pPr>
              <a:defRPr/>
            </a:pPr>
            <a:r>
              <a:rPr lang="en-US" smtClean="0"/>
              <a:t>DOR - D-E Priority Queue</a:t>
            </a:r>
            <a:endParaRPr lang="en-US"/>
          </a:p>
        </p:txBody>
      </p:sp>
      <p:sp>
        <p:nvSpPr>
          <p:cNvPr id="3" name="Slide Number Placeholder 2"/>
          <p:cNvSpPr>
            <a:spLocks noGrp="1"/>
          </p:cNvSpPr>
          <p:nvPr>
            <p:ph type="sldNum" sz="quarter" idx="12"/>
          </p:nvPr>
        </p:nvSpPr>
        <p:spPr/>
        <p:txBody>
          <a:bodyPr/>
          <a:lstStyle/>
          <a:p>
            <a:fld id="{AD881189-43C4-4691-B8EE-ABE1B902DE45}" type="slidenum">
              <a:rPr lang="en-US" altLang="en-US" smtClean="0"/>
              <a:pPr/>
              <a:t>16</a:t>
            </a:fld>
            <a:endParaRPr lang="en-US" alt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685800" y="0"/>
            <a:ext cx="7772400" cy="838200"/>
          </a:xfrm>
        </p:spPr>
        <p:txBody>
          <a:bodyPr/>
          <a:lstStyle/>
          <a:p>
            <a:r>
              <a:rPr lang="en-US" altLang="en-US" smtClean="0"/>
              <a:t>Remove Min</a:t>
            </a:r>
          </a:p>
        </p:txBody>
      </p:sp>
      <p:sp>
        <p:nvSpPr>
          <p:cNvPr id="364547" name="Rectangle 3"/>
          <p:cNvSpPr>
            <a:spLocks noGrp="1" noChangeArrowheads="1"/>
          </p:cNvSpPr>
          <p:nvPr>
            <p:ph type="body" idx="1"/>
          </p:nvPr>
        </p:nvSpPr>
        <p:spPr>
          <a:xfrm>
            <a:off x="419100" y="4238625"/>
            <a:ext cx="8305800" cy="2133600"/>
          </a:xfrm>
        </p:spPr>
        <p:txBody>
          <a:bodyPr/>
          <a:lstStyle/>
          <a:p>
            <a:pPr>
              <a:lnSpc>
                <a:spcPct val="90000"/>
              </a:lnSpc>
            </a:pPr>
            <a:r>
              <a:rPr lang="en-US" altLang="en-US" sz="2800" dirty="0" smtClean="0"/>
              <a:t>Buffer is min</a:t>
            </a:r>
            <a:r>
              <a:rPr lang="en-US" altLang="en-US" sz="2800" dirty="0" smtClean="0">
                <a:solidFill>
                  <a:schemeClr val="hlink"/>
                </a:solidFill>
              </a:rPr>
              <a:t> =&gt;</a:t>
            </a:r>
            <a:r>
              <a:rPr lang="en-US" altLang="en-US" sz="2800" dirty="0" smtClean="0"/>
              <a:t> empty buffer.</a:t>
            </a:r>
          </a:p>
          <a:p>
            <a:pPr>
              <a:lnSpc>
                <a:spcPct val="90000"/>
              </a:lnSpc>
            </a:pPr>
            <a:r>
              <a:rPr lang="en-US" altLang="en-US" sz="2800" dirty="0" smtClean="0"/>
              <a:t>Else, remove min from min PQ as well as corresponding leaf element (if any) from max PQ; reinsert removed corresponding element (see reference for details).</a:t>
            </a:r>
          </a:p>
        </p:txBody>
      </p:sp>
      <p:grpSp>
        <p:nvGrpSpPr>
          <p:cNvPr id="2" name="Group 4"/>
          <p:cNvGrpSpPr>
            <a:grpSpLocks/>
          </p:cNvGrpSpPr>
          <p:nvPr/>
        </p:nvGrpSpPr>
        <p:grpSpPr bwMode="auto">
          <a:xfrm>
            <a:off x="1219200" y="1143000"/>
            <a:ext cx="6191250" cy="3063875"/>
            <a:chOff x="768" y="1056"/>
            <a:chExt cx="3900" cy="1930"/>
          </a:xfrm>
        </p:grpSpPr>
        <p:grpSp>
          <p:nvGrpSpPr>
            <p:cNvPr id="17413" name="Group 5"/>
            <p:cNvGrpSpPr>
              <a:grpSpLocks/>
            </p:cNvGrpSpPr>
            <p:nvPr/>
          </p:nvGrpSpPr>
          <p:grpSpPr bwMode="auto">
            <a:xfrm>
              <a:off x="768" y="1056"/>
              <a:ext cx="1240" cy="1786"/>
              <a:chOff x="768" y="1056"/>
              <a:chExt cx="1240" cy="1786"/>
            </a:xfrm>
          </p:grpSpPr>
          <p:sp>
            <p:nvSpPr>
              <p:cNvPr id="17435" name="Oval 6"/>
              <p:cNvSpPr>
                <a:spLocks noChangeArrowheads="1"/>
              </p:cNvSpPr>
              <p:nvPr/>
            </p:nvSpPr>
            <p:spPr bwMode="auto">
              <a:xfrm>
                <a:off x="1392" y="1056"/>
                <a:ext cx="280" cy="280"/>
              </a:xfrm>
              <a:prstGeom prst="ellipse">
                <a:avLst/>
              </a:prstGeom>
              <a:solidFill>
                <a:schemeClr val="accent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17436" name="Rectangle 7"/>
              <p:cNvSpPr>
                <a:spLocks noChangeArrowheads="1"/>
              </p:cNvSpPr>
              <p:nvPr/>
            </p:nvSpPr>
            <p:spPr bwMode="auto">
              <a:xfrm>
                <a:off x="1426" y="1071"/>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r>
                  <a:rPr lang="en-US" altLang="en-US" sz="2000">
                    <a:solidFill>
                      <a:schemeClr val="bg2"/>
                    </a:solidFill>
                  </a:rPr>
                  <a:t>1</a:t>
                </a:r>
              </a:p>
            </p:txBody>
          </p:sp>
          <p:sp>
            <p:nvSpPr>
              <p:cNvPr id="17437" name="Oval 8"/>
              <p:cNvSpPr>
                <a:spLocks noChangeArrowheads="1"/>
              </p:cNvSpPr>
              <p:nvPr/>
            </p:nvSpPr>
            <p:spPr bwMode="auto">
              <a:xfrm>
                <a:off x="1012" y="1636"/>
                <a:ext cx="280" cy="280"/>
              </a:xfrm>
              <a:prstGeom prst="ellipse">
                <a:avLst/>
              </a:prstGeom>
              <a:solidFill>
                <a:schemeClr val="accent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17438" name="Rectangle 9"/>
              <p:cNvSpPr>
                <a:spLocks noChangeArrowheads="1"/>
              </p:cNvSpPr>
              <p:nvPr/>
            </p:nvSpPr>
            <p:spPr bwMode="auto">
              <a:xfrm>
                <a:off x="1046" y="1651"/>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r>
                  <a:rPr lang="en-US" altLang="en-US" sz="2000">
                    <a:solidFill>
                      <a:schemeClr val="bg2"/>
                    </a:solidFill>
                  </a:rPr>
                  <a:t>5</a:t>
                </a:r>
              </a:p>
            </p:txBody>
          </p:sp>
          <p:sp>
            <p:nvSpPr>
              <p:cNvPr id="17439" name="Oval 10"/>
              <p:cNvSpPr>
                <a:spLocks noChangeArrowheads="1"/>
              </p:cNvSpPr>
              <p:nvPr/>
            </p:nvSpPr>
            <p:spPr bwMode="auto">
              <a:xfrm>
                <a:off x="1728" y="1632"/>
                <a:ext cx="280" cy="280"/>
              </a:xfrm>
              <a:prstGeom prst="ellipse">
                <a:avLst/>
              </a:prstGeom>
              <a:solidFill>
                <a:schemeClr val="accent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17440" name="Rectangle 11"/>
              <p:cNvSpPr>
                <a:spLocks noChangeArrowheads="1"/>
              </p:cNvSpPr>
              <p:nvPr/>
            </p:nvSpPr>
            <p:spPr bwMode="auto">
              <a:xfrm>
                <a:off x="1762" y="1647"/>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r>
                  <a:rPr lang="en-US" altLang="en-US" sz="2000">
                    <a:solidFill>
                      <a:schemeClr val="bg2"/>
                    </a:solidFill>
                  </a:rPr>
                  <a:t>3</a:t>
                </a:r>
              </a:p>
            </p:txBody>
          </p:sp>
          <p:sp>
            <p:nvSpPr>
              <p:cNvPr id="17441" name="Oval 12"/>
              <p:cNvSpPr>
                <a:spLocks noChangeArrowheads="1"/>
              </p:cNvSpPr>
              <p:nvPr/>
            </p:nvSpPr>
            <p:spPr bwMode="auto">
              <a:xfrm>
                <a:off x="768" y="2112"/>
                <a:ext cx="280" cy="280"/>
              </a:xfrm>
              <a:prstGeom prst="ellipse">
                <a:avLst/>
              </a:prstGeom>
              <a:solidFill>
                <a:schemeClr val="accent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17442" name="Rectangle 13"/>
              <p:cNvSpPr>
                <a:spLocks noChangeArrowheads="1"/>
              </p:cNvSpPr>
              <p:nvPr/>
            </p:nvSpPr>
            <p:spPr bwMode="auto">
              <a:xfrm>
                <a:off x="768" y="2112"/>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r>
                  <a:rPr lang="en-US" altLang="en-US" sz="2000">
                    <a:solidFill>
                      <a:schemeClr val="bg2"/>
                    </a:solidFill>
                  </a:rPr>
                  <a:t>14</a:t>
                </a:r>
              </a:p>
            </p:txBody>
          </p:sp>
          <p:sp>
            <p:nvSpPr>
              <p:cNvPr id="17443" name="Oval 14"/>
              <p:cNvSpPr>
                <a:spLocks noChangeArrowheads="1"/>
              </p:cNvSpPr>
              <p:nvPr/>
            </p:nvSpPr>
            <p:spPr bwMode="auto">
              <a:xfrm>
                <a:off x="1296" y="2112"/>
                <a:ext cx="280" cy="280"/>
              </a:xfrm>
              <a:prstGeom prst="ellipse">
                <a:avLst/>
              </a:prstGeom>
              <a:solidFill>
                <a:schemeClr val="accent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17444" name="Rectangle 15"/>
              <p:cNvSpPr>
                <a:spLocks noChangeArrowheads="1"/>
              </p:cNvSpPr>
              <p:nvPr/>
            </p:nvSpPr>
            <p:spPr bwMode="auto">
              <a:xfrm>
                <a:off x="1296" y="2112"/>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r>
                  <a:rPr lang="en-US" altLang="en-US" sz="2000">
                    <a:solidFill>
                      <a:schemeClr val="bg2"/>
                    </a:solidFill>
                  </a:rPr>
                  <a:t>17</a:t>
                </a:r>
              </a:p>
            </p:txBody>
          </p:sp>
          <p:sp>
            <p:nvSpPr>
              <p:cNvPr id="17445" name="Line 16"/>
              <p:cNvSpPr>
                <a:spLocks noChangeShapeType="1"/>
              </p:cNvSpPr>
              <p:nvPr/>
            </p:nvSpPr>
            <p:spPr bwMode="auto">
              <a:xfrm flipH="1">
                <a:off x="1200" y="1296"/>
                <a:ext cx="240" cy="336"/>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7446" name="Line 17"/>
              <p:cNvSpPr>
                <a:spLocks noChangeShapeType="1"/>
              </p:cNvSpPr>
              <p:nvPr/>
            </p:nvSpPr>
            <p:spPr bwMode="auto">
              <a:xfrm>
                <a:off x="1584" y="1296"/>
                <a:ext cx="192" cy="384"/>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7447" name="Line 18"/>
              <p:cNvSpPr>
                <a:spLocks noChangeShapeType="1"/>
              </p:cNvSpPr>
              <p:nvPr/>
            </p:nvSpPr>
            <p:spPr bwMode="auto">
              <a:xfrm flipH="1">
                <a:off x="864" y="1824"/>
                <a:ext cx="192" cy="336"/>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7448" name="Line 19"/>
              <p:cNvSpPr>
                <a:spLocks noChangeShapeType="1"/>
              </p:cNvSpPr>
              <p:nvPr/>
            </p:nvSpPr>
            <p:spPr bwMode="auto">
              <a:xfrm>
                <a:off x="1248" y="1872"/>
                <a:ext cx="192" cy="24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7449" name="Text Box 20"/>
              <p:cNvSpPr txBox="1">
                <a:spLocks noChangeArrowheads="1"/>
              </p:cNvSpPr>
              <p:nvPr/>
            </p:nvSpPr>
            <p:spPr bwMode="auto">
              <a:xfrm>
                <a:off x="816" y="2592"/>
                <a:ext cx="100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a:spcBef>
                    <a:spcPct val="50000"/>
                  </a:spcBef>
                </a:pPr>
                <a:r>
                  <a:rPr lang="en-US" altLang="en-US" sz="2000">
                    <a:solidFill>
                      <a:schemeClr val="bg1"/>
                    </a:solidFill>
                  </a:rPr>
                  <a:t>Min Heap</a:t>
                </a:r>
              </a:p>
            </p:txBody>
          </p:sp>
        </p:grpSp>
        <p:grpSp>
          <p:nvGrpSpPr>
            <p:cNvPr id="17414" name="Group 21"/>
            <p:cNvGrpSpPr>
              <a:grpSpLocks/>
            </p:cNvGrpSpPr>
            <p:nvPr/>
          </p:nvGrpSpPr>
          <p:grpSpPr bwMode="auto">
            <a:xfrm>
              <a:off x="3312" y="1056"/>
              <a:ext cx="1356" cy="1786"/>
              <a:chOff x="3312" y="1056"/>
              <a:chExt cx="1356" cy="1786"/>
            </a:xfrm>
          </p:grpSpPr>
          <p:sp>
            <p:nvSpPr>
              <p:cNvPr id="17420" name="Oval 22"/>
              <p:cNvSpPr>
                <a:spLocks noChangeArrowheads="1"/>
              </p:cNvSpPr>
              <p:nvPr/>
            </p:nvSpPr>
            <p:spPr bwMode="auto">
              <a:xfrm>
                <a:off x="3936" y="1056"/>
                <a:ext cx="280" cy="280"/>
              </a:xfrm>
              <a:prstGeom prst="ellipse">
                <a:avLst/>
              </a:prstGeom>
              <a:solidFill>
                <a:srgbClr val="FFFF00"/>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17421" name="Rectangle 23"/>
              <p:cNvSpPr>
                <a:spLocks noChangeArrowheads="1"/>
              </p:cNvSpPr>
              <p:nvPr/>
            </p:nvSpPr>
            <p:spPr bwMode="auto">
              <a:xfrm>
                <a:off x="3936" y="1056"/>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r>
                  <a:rPr lang="en-US" altLang="en-US" sz="2000">
                    <a:solidFill>
                      <a:schemeClr val="bg2"/>
                    </a:solidFill>
                  </a:rPr>
                  <a:t>20</a:t>
                </a:r>
              </a:p>
            </p:txBody>
          </p:sp>
          <p:sp>
            <p:nvSpPr>
              <p:cNvPr id="17422" name="Oval 24"/>
              <p:cNvSpPr>
                <a:spLocks noChangeArrowheads="1"/>
              </p:cNvSpPr>
              <p:nvPr/>
            </p:nvSpPr>
            <p:spPr bwMode="auto">
              <a:xfrm>
                <a:off x="3556" y="1636"/>
                <a:ext cx="280" cy="280"/>
              </a:xfrm>
              <a:prstGeom prst="ellipse">
                <a:avLst/>
              </a:prstGeom>
              <a:solidFill>
                <a:srgbClr val="FFFF00"/>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17423" name="Rectangle 25"/>
              <p:cNvSpPr>
                <a:spLocks noChangeArrowheads="1"/>
              </p:cNvSpPr>
              <p:nvPr/>
            </p:nvSpPr>
            <p:spPr bwMode="auto">
              <a:xfrm>
                <a:off x="3564" y="1632"/>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r>
                  <a:rPr lang="en-US" altLang="en-US" sz="2000">
                    <a:solidFill>
                      <a:schemeClr val="bg2"/>
                    </a:solidFill>
                  </a:rPr>
                  <a:t>10</a:t>
                </a:r>
              </a:p>
            </p:txBody>
          </p:sp>
          <p:sp>
            <p:nvSpPr>
              <p:cNvPr id="17424" name="Oval 26"/>
              <p:cNvSpPr>
                <a:spLocks noChangeArrowheads="1"/>
              </p:cNvSpPr>
              <p:nvPr/>
            </p:nvSpPr>
            <p:spPr bwMode="auto">
              <a:xfrm>
                <a:off x="4272" y="1632"/>
                <a:ext cx="280" cy="280"/>
              </a:xfrm>
              <a:prstGeom prst="ellipse">
                <a:avLst/>
              </a:prstGeom>
              <a:solidFill>
                <a:srgbClr val="FFFF00"/>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17425" name="Rectangle 27"/>
              <p:cNvSpPr>
                <a:spLocks noChangeArrowheads="1"/>
              </p:cNvSpPr>
              <p:nvPr/>
            </p:nvSpPr>
            <p:spPr bwMode="auto">
              <a:xfrm>
                <a:off x="4272" y="1632"/>
                <a:ext cx="3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r>
                  <a:rPr lang="en-US" altLang="en-US" sz="2000">
                    <a:solidFill>
                      <a:schemeClr val="bg2"/>
                    </a:solidFill>
                  </a:rPr>
                  <a:t>18   </a:t>
                </a:r>
              </a:p>
            </p:txBody>
          </p:sp>
          <p:sp>
            <p:nvSpPr>
              <p:cNvPr id="17426" name="Oval 28"/>
              <p:cNvSpPr>
                <a:spLocks noChangeArrowheads="1"/>
              </p:cNvSpPr>
              <p:nvPr/>
            </p:nvSpPr>
            <p:spPr bwMode="auto">
              <a:xfrm>
                <a:off x="3312" y="2112"/>
                <a:ext cx="280" cy="280"/>
              </a:xfrm>
              <a:prstGeom prst="ellipse">
                <a:avLst/>
              </a:prstGeom>
              <a:solidFill>
                <a:srgbClr val="FFFF00"/>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17427" name="Rectangle 29"/>
              <p:cNvSpPr>
                <a:spLocks noChangeArrowheads="1"/>
              </p:cNvSpPr>
              <p:nvPr/>
            </p:nvSpPr>
            <p:spPr bwMode="auto">
              <a:xfrm>
                <a:off x="3346" y="2127"/>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r>
                  <a:rPr lang="en-US" altLang="en-US" sz="2000">
                    <a:solidFill>
                      <a:schemeClr val="bg2"/>
                    </a:solidFill>
                  </a:rPr>
                  <a:t>6</a:t>
                </a:r>
              </a:p>
            </p:txBody>
          </p:sp>
          <p:sp>
            <p:nvSpPr>
              <p:cNvPr id="17428" name="Oval 30"/>
              <p:cNvSpPr>
                <a:spLocks noChangeArrowheads="1"/>
              </p:cNvSpPr>
              <p:nvPr/>
            </p:nvSpPr>
            <p:spPr bwMode="auto">
              <a:xfrm>
                <a:off x="3840" y="2112"/>
                <a:ext cx="280" cy="280"/>
              </a:xfrm>
              <a:prstGeom prst="ellipse">
                <a:avLst/>
              </a:prstGeom>
              <a:solidFill>
                <a:srgbClr val="FFFF00"/>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17429" name="Rectangle 31"/>
              <p:cNvSpPr>
                <a:spLocks noChangeArrowheads="1"/>
              </p:cNvSpPr>
              <p:nvPr/>
            </p:nvSpPr>
            <p:spPr bwMode="auto">
              <a:xfrm>
                <a:off x="3874" y="2127"/>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r>
                  <a:rPr lang="en-US" altLang="en-US" sz="2000">
                    <a:solidFill>
                      <a:schemeClr val="bg2"/>
                    </a:solidFill>
                  </a:rPr>
                  <a:t>7</a:t>
                </a:r>
              </a:p>
            </p:txBody>
          </p:sp>
          <p:sp>
            <p:nvSpPr>
              <p:cNvPr id="17430" name="Line 32"/>
              <p:cNvSpPr>
                <a:spLocks noChangeShapeType="1"/>
              </p:cNvSpPr>
              <p:nvPr/>
            </p:nvSpPr>
            <p:spPr bwMode="auto">
              <a:xfrm flipH="1">
                <a:off x="3744" y="1296"/>
                <a:ext cx="240" cy="336"/>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7431" name="Line 33"/>
              <p:cNvSpPr>
                <a:spLocks noChangeShapeType="1"/>
              </p:cNvSpPr>
              <p:nvPr/>
            </p:nvSpPr>
            <p:spPr bwMode="auto">
              <a:xfrm>
                <a:off x="4176" y="1296"/>
                <a:ext cx="192" cy="336"/>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7432" name="Line 34"/>
              <p:cNvSpPr>
                <a:spLocks noChangeShapeType="1"/>
              </p:cNvSpPr>
              <p:nvPr/>
            </p:nvSpPr>
            <p:spPr bwMode="auto">
              <a:xfrm flipH="1">
                <a:off x="3408" y="1824"/>
                <a:ext cx="192" cy="336"/>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7433" name="Line 35"/>
              <p:cNvSpPr>
                <a:spLocks noChangeShapeType="1"/>
              </p:cNvSpPr>
              <p:nvPr/>
            </p:nvSpPr>
            <p:spPr bwMode="auto">
              <a:xfrm>
                <a:off x="3792" y="1872"/>
                <a:ext cx="192" cy="24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7434" name="Text Box 36"/>
              <p:cNvSpPr txBox="1">
                <a:spLocks noChangeArrowheads="1"/>
              </p:cNvSpPr>
              <p:nvPr/>
            </p:nvSpPr>
            <p:spPr bwMode="auto">
              <a:xfrm>
                <a:off x="3600" y="2592"/>
                <a:ext cx="100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a:spcBef>
                    <a:spcPct val="50000"/>
                  </a:spcBef>
                </a:pPr>
                <a:r>
                  <a:rPr lang="en-US" altLang="en-US" sz="2000">
                    <a:solidFill>
                      <a:schemeClr val="bg1"/>
                    </a:solidFill>
                  </a:rPr>
                  <a:t>Max Heap</a:t>
                </a:r>
              </a:p>
            </p:txBody>
          </p:sp>
        </p:grpSp>
        <p:sp>
          <p:nvSpPr>
            <p:cNvPr id="17415" name="Line 37"/>
            <p:cNvSpPr>
              <a:spLocks noChangeShapeType="1"/>
            </p:cNvSpPr>
            <p:nvPr/>
          </p:nvSpPr>
          <p:spPr bwMode="auto">
            <a:xfrm>
              <a:off x="1296" y="1824"/>
              <a:ext cx="2592" cy="528"/>
            </a:xfrm>
            <a:prstGeom prst="line">
              <a:avLst/>
            </a:prstGeom>
            <a:noFill/>
            <a:ln w="57150">
              <a:solidFill>
                <a:schemeClr val="hlink"/>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7416" name="Line 38"/>
            <p:cNvSpPr>
              <a:spLocks noChangeShapeType="1"/>
            </p:cNvSpPr>
            <p:nvPr/>
          </p:nvSpPr>
          <p:spPr bwMode="auto">
            <a:xfrm>
              <a:off x="2016" y="1776"/>
              <a:ext cx="1344" cy="384"/>
            </a:xfrm>
            <a:prstGeom prst="line">
              <a:avLst/>
            </a:prstGeom>
            <a:noFill/>
            <a:ln w="57150">
              <a:solidFill>
                <a:schemeClr val="hlink"/>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7417" name="Line 39"/>
            <p:cNvSpPr>
              <a:spLocks noChangeShapeType="1"/>
            </p:cNvSpPr>
            <p:nvPr/>
          </p:nvSpPr>
          <p:spPr bwMode="auto">
            <a:xfrm flipV="1">
              <a:off x="1056" y="1824"/>
              <a:ext cx="3216" cy="528"/>
            </a:xfrm>
            <a:prstGeom prst="line">
              <a:avLst/>
            </a:prstGeom>
            <a:noFill/>
            <a:ln w="57150">
              <a:solidFill>
                <a:schemeClr val="hlink"/>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7418" name="Line 40"/>
            <p:cNvSpPr>
              <a:spLocks noChangeShapeType="1"/>
            </p:cNvSpPr>
            <p:nvPr/>
          </p:nvSpPr>
          <p:spPr bwMode="auto">
            <a:xfrm flipV="1">
              <a:off x="1392" y="1200"/>
              <a:ext cx="2544" cy="912"/>
            </a:xfrm>
            <a:prstGeom prst="line">
              <a:avLst/>
            </a:prstGeom>
            <a:noFill/>
            <a:ln w="57150">
              <a:solidFill>
                <a:schemeClr val="hlink"/>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7419" name="Text Box 41"/>
            <p:cNvSpPr txBox="1">
              <a:spLocks noChangeArrowheads="1"/>
            </p:cNvSpPr>
            <p:nvPr/>
          </p:nvSpPr>
          <p:spPr bwMode="auto">
            <a:xfrm>
              <a:off x="2112" y="2736"/>
              <a:ext cx="100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a:spcBef>
                  <a:spcPct val="50000"/>
                </a:spcBef>
              </a:pPr>
              <a:r>
                <a:rPr lang="en-US" altLang="en-US" sz="2000">
                  <a:solidFill>
                    <a:schemeClr val="bg1"/>
                  </a:solidFill>
                </a:rPr>
                <a:t>Buffer = 12</a:t>
              </a:r>
            </a:p>
          </p:txBody>
        </p:sp>
      </p:grpSp>
      <p:sp>
        <p:nvSpPr>
          <p:cNvPr id="3" name="Footer Placeholder 2"/>
          <p:cNvSpPr>
            <a:spLocks noGrp="1"/>
          </p:cNvSpPr>
          <p:nvPr>
            <p:ph type="ftr" sz="quarter" idx="11"/>
          </p:nvPr>
        </p:nvSpPr>
        <p:spPr/>
        <p:txBody>
          <a:bodyPr/>
          <a:lstStyle/>
          <a:p>
            <a:pPr>
              <a:defRPr/>
            </a:pPr>
            <a:r>
              <a:rPr lang="en-US" smtClean="0"/>
              <a:t>DOR - D-E Priority Queue</a:t>
            </a:r>
            <a:endParaRPr lang="en-US"/>
          </a:p>
        </p:txBody>
      </p:sp>
      <p:sp>
        <p:nvSpPr>
          <p:cNvPr id="4" name="Slide Number Placeholder 3"/>
          <p:cNvSpPr>
            <a:spLocks noGrp="1"/>
          </p:cNvSpPr>
          <p:nvPr>
            <p:ph type="sldNum" sz="quarter" idx="12"/>
          </p:nvPr>
        </p:nvSpPr>
        <p:spPr/>
        <p:txBody>
          <a:bodyPr/>
          <a:lstStyle/>
          <a:p>
            <a:fld id="{AD881189-43C4-4691-B8EE-ABE1B902DE45}" type="slidenum">
              <a:rPr lang="en-US" altLang="en-US" smtClean="0"/>
              <a:pPr/>
              <a:t>17</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64547">
                                            <p:txEl>
                                              <p:pRg st="0" end="0"/>
                                            </p:txEl>
                                          </p:spTgt>
                                        </p:tgtEl>
                                        <p:attrNameLst>
                                          <p:attrName>style.visibility</p:attrName>
                                        </p:attrNameLst>
                                      </p:cBhvr>
                                      <p:to>
                                        <p:strVal val="visible"/>
                                      </p:to>
                                    </p:set>
                                    <p:anim calcmode="lin" valueType="num">
                                      <p:cBhvr additive="base">
                                        <p:cTn id="13" dur="500" fill="hold"/>
                                        <p:tgtEl>
                                          <p:spTgt spid="364547">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6454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64547">
                                            <p:txEl>
                                              <p:pRg st="1" end="1"/>
                                            </p:txEl>
                                          </p:spTgt>
                                        </p:tgtEl>
                                        <p:attrNameLst>
                                          <p:attrName>style.visibility</p:attrName>
                                        </p:attrNameLst>
                                      </p:cBhvr>
                                      <p:to>
                                        <p:strVal val="visible"/>
                                      </p:to>
                                    </p:set>
                                    <p:anim calcmode="lin" valueType="num">
                                      <p:cBhvr additive="base">
                                        <p:cTn id="19" dur="500" fill="hold"/>
                                        <p:tgtEl>
                                          <p:spTgt spid="364547">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64547">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4547" grpId="0" build="p" autoUpdateAnimBg="0"/>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p:txBody>
          <a:bodyPr/>
          <a:lstStyle/>
          <a:p>
            <a:r>
              <a:rPr lang="en-US" altLang="en-US" smtClean="0"/>
              <a:t>Double-Ended Priority Queues</a:t>
            </a:r>
          </a:p>
        </p:txBody>
      </p:sp>
      <p:sp>
        <p:nvSpPr>
          <p:cNvPr id="345091" name="Rectangle 3"/>
          <p:cNvSpPr>
            <a:spLocks noGrp="1" noChangeArrowheads="1"/>
          </p:cNvSpPr>
          <p:nvPr>
            <p:ph type="body" idx="1"/>
          </p:nvPr>
        </p:nvSpPr>
        <p:spPr>
          <a:xfrm>
            <a:off x="685800" y="1981200"/>
            <a:ext cx="7772400" cy="4648200"/>
          </a:xfrm>
        </p:spPr>
        <p:txBody>
          <a:bodyPr/>
          <a:lstStyle/>
          <a:p>
            <a:r>
              <a:rPr lang="en-US" altLang="en-US" smtClean="0"/>
              <a:t>Primary operations</a:t>
            </a:r>
          </a:p>
          <a:p>
            <a:pPr lvl="1"/>
            <a:r>
              <a:rPr lang="en-US" altLang="en-US" smtClean="0"/>
              <a:t>Insert</a:t>
            </a:r>
          </a:p>
          <a:p>
            <a:pPr lvl="1"/>
            <a:r>
              <a:rPr lang="en-US" altLang="en-US" smtClean="0"/>
              <a:t>Remove Max</a:t>
            </a:r>
          </a:p>
          <a:p>
            <a:pPr lvl="1"/>
            <a:r>
              <a:rPr lang="en-US" altLang="en-US" smtClean="0"/>
              <a:t>Remove Min</a:t>
            </a:r>
          </a:p>
          <a:p>
            <a:r>
              <a:rPr lang="en-US" altLang="en-US" smtClean="0"/>
              <a:t>Note that a single-ended priority queue supports just one of the above remove operations.</a:t>
            </a:r>
          </a:p>
          <a:p>
            <a:endParaRPr lang="en-US" altLang="en-US" smtClean="0"/>
          </a:p>
        </p:txBody>
      </p:sp>
      <p:sp>
        <p:nvSpPr>
          <p:cNvPr id="2" name="Footer Placeholder 1"/>
          <p:cNvSpPr>
            <a:spLocks noGrp="1"/>
          </p:cNvSpPr>
          <p:nvPr>
            <p:ph type="ftr" sz="quarter" idx="11"/>
          </p:nvPr>
        </p:nvSpPr>
        <p:spPr/>
        <p:txBody>
          <a:bodyPr/>
          <a:lstStyle/>
          <a:p>
            <a:pPr>
              <a:defRPr/>
            </a:pPr>
            <a:r>
              <a:rPr lang="en-US" smtClean="0"/>
              <a:t>DOR - D-E Priority Queue</a:t>
            </a:r>
            <a:endParaRPr lang="en-US"/>
          </a:p>
        </p:txBody>
      </p:sp>
      <p:sp>
        <p:nvSpPr>
          <p:cNvPr id="3" name="Slide Number Placeholder 2"/>
          <p:cNvSpPr>
            <a:spLocks noGrp="1"/>
          </p:cNvSpPr>
          <p:nvPr>
            <p:ph type="sldNum" sz="quarter" idx="12"/>
          </p:nvPr>
        </p:nvSpPr>
        <p:spPr/>
        <p:txBody>
          <a:bodyPr/>
          <a:lstStyle/>
          <a:p>
            <a:fld id="{AD881189-43C4-4691-B8EE-ABE1B902DE45}" type="slidenum">
              <a:rPr lang="en-US" altLang="en-US" smtClean="0"/>
              <a:pPr/>
              <a:t>2</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45091">
                                            <p:txEl>
                                              <p:pRg st="0" end="0"/>
                                            </p:txEl>
                                          </p:spTgt>
                                        </p:tgtEl>
                                        <p:attrNameLst>
                                          <p:attrName>style.visibility</p:attrName>
                                        </p:attrNameLst>
                                      </p:cBhvr>
                                      <p:to>
                                        <p:strVal val="visible"/>
                                      </p:to>
                                    </p:set>
                                    <p:anim calcmode="lin" valueType="num">
                                      <p:cBhvr additive="base">
                                        <p:cTn id="7" dur="500" fill="hold"/>
                                        <p:tgtEl>
                                          <p:spTgt spid="34509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4509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45091">
                                            <p:txEl>
                                              <p:pRg st="1" end="1"/>
                                            </p:txEl>
                                          </p:spTgt>
                                        </p:tgtEl>
                                        <p:attrNameLst>
                                          <p:attrName>style.visibility</p:attrName>
                                        </p:attrNameLst>
                                      </p:cBhvr>
                                      <p:to>
                                        <p:strVal val="visible"/>
                                      </p:to>
                                    </p:set>
                                    <p:anim calcmode="lin" valueType="num">
                                      <p:cBhvr additive="base">
                                        <p:cTn id="13" dur="500" fill="hold"/>
                                        <p:tgtEl>
                                          <p:spTgt spid="34509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4509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45091">
                                            <p:txEl>
                                              <p:pRg st="2" end="2"/>
                                            </p:txEl>
                                          </p:spTgt>
                                        </p:tgtEl>
                                        <p:attrNameLst>
                                          <p:attrName>style.visibility</p:attrName>
                                        </p:attrNameLst>
                                      </p:cBhvr>
                                      <p:to>
                                        <p:strVal val="visible"/>
                                      </p:to>
                                    </p:set>
                                    <p:anim calcmode="lin" valueType="num">
                                      <p:cBhvr additive="base">
                                        <p:cTn id="19" dur="500" fill="hold"/>
                                        <p:tgtEl>
                                          <p:spTgt spid="345091">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4509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45091">
                                            <p:txEl>
                                              <p:pRg st="3" end="3"/>
                                            </p:txEl>
                                          </p:spTgt>
                                        </p:tgtEl>
                                        <p:attrNameLst>
                                          <p:attrName>style.visibility</p:attrName>
                                        </p:attrNameLst>
                                      </p:cBhvr>
                                      <p:to>
                                        <p:strVal val="visible"/>
                                      </p:to>
                                    </p:set>
                                    <p:anim calcmode="lin" valueType="num">
                                      <p:cBhvr additive="base">
                                        <p:cTn id="25" dur="500" fill="hold"/>
                                        <p:tgtEl>
                                          <p:spTgt spid="345091">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4509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45091">
                                            <p:txEl>
                                              <p:pRg st="4" end="4"/>
                                            </p:txEl>
                                          </p:spTgt>
                                        </p:tgtEl>
                                        <p:attrNameLst>
                                          <p:attrName>style.visibility</p:attrName>
                                        </p:attrNameLst>
                                      </p:cBhvr>
                                      <p:to>
                                        <p:strVal val="visible"/>
                                      </p:to>
                                    </p:set>
                                    <p:anim calcmode="lin" valueType="num">
                                      <p:cBhvr additive="base">
                                        <p:cTn id="31" dur="500" fill="hold"/>
                                        <p:tgtEl>
                                          <p:spTgt spid="345091">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45091">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5091" grpId="0" build="p" bldLvl="2" autoUpdateAnimBg="0"/>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r>
              <a:rPr lang="en-US" altLang="en-US" smtClean="0"/>
              <a:t>General Methods</a:t>
            </a:r>
          </a:p>
        </p:txBody>
      </p:sp>
      <p:sp>
        <p:nvSpPr>
          <p:cNvPr id="346115" name="Rectangle 3"/>
          <p:cNvSpPr>
            <a:spLocks noGrp="1" noChangeArrowheads="1"/>
          </p:cNvSpPr>
          <p:nvPr>
            <p:ph type="body" idx="1"/>
          </p:nvPr>
        </p:nvSpPr>
        <p:spPr/>
        <p:txBody>
          <a:bodyPr/>
          <a:lstStyle/>
          <a:p>
            <a:r>
              <a:rPr lang="en-US" altLang="en-US" smtClean="0"/>
              <a:t>Dual min and max single-ended priority queues.</a:t>
            </a:r>
          </a:p>
          <a:p>
            <a:r>
              <a:rPr lang="en-US" altLang="en-US" smtClean="0"/>
              <a:t>Correspondence based min and max single-ended priority queues.</a:t>
            </a:r>
          </a:p>
        </p:txBody>
      </p:sp>
      <p:sp>
        <p:nvSpPr>
          <p:cNvPr id="2" name="Footer Placeholder 1"/>
          <p:cNvSpPr>
            <a:spLocks noGrp="1"/>
          </p:cNvSpPr>
          <p:nvPr>
            <p:ph type="ftr" sz="quarter" idx="11"/>
          </p:nvPr>
        </p:nvSpPr>
        <p:spPr/>
        <p:txBody>
          <a:bodyPr/>
          <a:lstStyle/>
          <a:p>
            <a:pPr>
              <a:defRPr/>
            </a:pPr>
            <a:r>
              <a:rPr lang="en-US" smtClean="0"/>
              <a:t>DOR - D-E Priority Queue</a:t>
            </a:r>
            <a:endParaRPr lang="en-US"/>
          </a:p>
        </p:txBody>
      </p:sp>
      <p:sp>
        <p:nvSpPr>
          <p:cNvPr id="3" name="Slide Number Placeholder 2"/>
          <p:cNvSpPr>
            <a:spLocks noGrp="1"/>
          </p:cNvSpPr>
          <p:nvPr>
            <p:ph type="sldNum" sz="quarter" idx="12"/>
          </p:nvPr>
        </p:nvSpPr>
        <p:spPr/>
        <p:txBody>
          <a:bodyPr/>
          <a:lstStyle/>
          <a:p>
            <a:fld id="{AD881189-43C4-4691-B8EE-ABE1B902DE45}" type="slidenum">
              <a:rPr lang="en-US" altLang="en-US" smtClean="0"/>
              <a:pPr/>
              <a:t>3</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46115">
                                            <p:txEl>
                                              <p:pRg st="0" end="0"/>
                                            </p:txEl>
                                          </p:spTgt>
                                        </p:tgtEl>
                                        <p:attrNameLst>
                                          <p:attrName>style.visibility</p:attrName>
                                        </p:attrNameLst>
                                      </p:cBhvr>
                                      <p:to>
                                        <p:strVal val="visible"/>
                                      </p:to>
                                    </p:set>
                                    <p:anim calcmode="lin" valueType="num">
                                      <p:cBhvr additive="base">
                                        <p:cTn id="7" dur="500" fill="hold"/>
                                        <p:tgtEl>
                                          <p:spTgt spid="34611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4611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46115">
                                            <p:txEl>
                                              <p:pRg st="1" end="1"/>
                                            </p:txEl>
                                          </p:spTgt>
                                        </p:tgtEl>
                                        <p:attrNameLst>
                                          <p:attrName>style.visibility</p:attrName>
                                        </p:attrNameLst>
                                      </p:cBhvr>
                                      <p:to>
                                        <p:strVal val="visible"/>
                                      </p:to>
                                    </p:set>
                                    <p:anim calcmode="lin" valueType="num">
                                      <p:cBhvr additive="base">
                                        <p:cTn id="13" dur="500" fill="hold"/>
                                        <p:tgtEl>
                                          <p:spTgt spid="34611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46115">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6115" grpId="0" build="p" autoUpdateAnimBg="0"/>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ltLang="en-US" smtClean="0"/>
              <a:t>Specialized Structures</a:t>
            </a:r>
          </a:p>
        </p:txBody>
      </p:sp>
      <p:sp>
        <p:nvSpPr>
          <p:cNvPr id="347139" name="Rectangle 3"/>
          <p:cNvSpPr>
            <a:spLocks noGrp="1" noChangeArrowheads="1"/>
          </p:cNvSpPr>
          <p:nvPr>
            <p:ph type="body" idx="1"/>
          </p:nvPr>
        </p:nvSpPr>
        <p:spPr/>
        <p:txBody>
          <a:bodyPr/>
          <a:lstStyle/>
          <a:p>
            <a:r>
              <a:rPr lang="en-US" altLang="en-US" sz="4000" dirty="0"/>
              <a:t>Dual Single-Ended Priority Queues </a:t>
            </a:r>
            <a:endParaRPr lang="en-US" altLang="en-US" sz="4000" dirty="0" smtClean="0"/>
          </a:p>
          <a:p>
            <a:r>
              <a:rPr lang="en-US" altLang="en-US" sz="4000" dirty="0" smtClean="0"/>
              <a:t>Min-max </a:t>
            </a:r>
            <a:r>
              <a:rPr lang="en-US" altLang="en-US" sz="4000" dirty="0" smtClean="0"/>
              <a:t>heaps</a:t>
            </a:r>
            <a:endParaRPr lang="en-US" altLang="en-US" sz="4000" dirty="0" smtClean="0"/>
          </a:p>
          <a:p>
            <a:r>
              <a:rPr lang="en-US" altLang="en-US" sz="4000" dirty="0" smtClean="0"/>
              <a:t>Interval </a:t>
            </a:r>
            <a:r>
              <a:rPr lang="en-US" altLang="en-US" sz="4000" dirty="0" smtClean="0"/>
              <a:t>heaps</a:t>
            </a:r>
            <a:endParaRPr lang="en-US" altLang="en-US" sz="3600" dirty="0" smtClean="0"/>
          </a:p>
        </p:txBody>
      </p:sp>
      <p:sp>
        <p:nvSpPr>
          <p:cNvPr id="2" name="Footer Placeholder 1"/>
          <p:cNvSpPr>
            <a:spLocks noGrp="1"/>
          </p:cNvSpPr>
          <p:nvPr>
            <p:ph type="ftr" sz="quarter" idx="11"/>
          </p:nvPr>
        </p:nvSpPr>
        <p:spPr/>
        <p:txBody>
          <a:bodyPr/>
          <a:lstStyle/>
          <a:p>
            <a:pPr>
              <a:defRPr/>
            </a:pPr>
            <a:r>
              <a:rPr lang="en-US" smtClean="0"/>
              <a:t>DOR - D-E Priority Queue</a:t>
            </a:r>
            <a:endParaRPr lang="en-US"/>
          </a:p>
        </p:txBody>
      </p:sp>
      <p:sp>
        <p:nvSpPr>
          <p:cNvPr id="3" name="Slide Number Placeholder 2"/>
          <p:cNvSpPr>
            <a:spLocks noGrp="1"/>
          </p:cNvSpPr>
          <p:nvPr>
            <p:ph type="sldNum" sz="quarter" idx="12"/>
          </p:nvPr>
        </p:nvSpPr>
        <p:spPr/>
        <p:txBody>
          <a:bodyPr/>
          <a:lstStyle/>
          <a:p>
            <a:fld id="{AD881189-43C4-4691-B8EE-ABE1B902DE45}" type="slidenum">
              <a:rPr lang="en-US" altLang="en-US" smtClean="0"/>
              <a:pPr/>
              <a:t>4</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47139">
                                            <p:txEl>
                                              <p:pRg st="0" end="0"/>
                                            </p:txEl>
                                          </p:spTgt>
                                        </p:tgtEl>
                                        <p:attrNameLst>
                                          <p:attrName>style.visibility</p:attrName>
                                        </p:attrNameLst>
                                      </p:cBhvr>
                                      <p:to>
                                        <p:strVal val="visible"/>
                                      </p:to>
                                    </p:set>
                                    <p:anim calcmode="lin" valueType="num">
                                      <p:cBhvr additive="base">
                                        <p:cTn id="7" dur="500" fill="hold"/>
                                        <p:tgtEl>
                                          <p:spTgt spid="34713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4713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47139">
                                            <p:txEl>
                                              <p:pRg st="1" end="1"/>
                                            </p:txEl>
                                          </p:spTgt>
                                        </p:tgtEl>
                                        <p:attrNameLst>
                                          <p:attrName>style.visibility</p:attrName>
                                        </p:attrNameLst>
                                      </p:cBhvr>
                                      <p:to>
                                        <p:strVal val="visible"/>
                                      </p:to>
                                    </p:set>
                                    <p:anim calcmode="lin" valueType="num">
                                      <p:cBhvr additive="base">
                                        <p:cTn id="13" dur="500" fill="hold"/>
                                        <p:tgtEl>
                                          <p:spTgt spid="34713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4713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47139">
                                            <p:txEl>
                                              <p:pRg st="2" end="2"/>
                                            </p:txEl>
                                          </p:spTgt>
                                        </p:tgtEl>
                                        <p:attrNameLst>
                                          <p:attrName>style.visibility</p:attrName>
                                        </p:attrNameLst>
                                      </p:cBhvr>
                                      <p:to>
                                        <p:strVal val="visible"/>
                                      </p:to>
                                    </p:set>
                                    <p:anim calcmode="lin" valueType="num">
                                      <p:cBhvr additive="base">
                                        <p:cTn id="19" dur="500" fill="hold"/>
                                        <p:tgtEl>
                                          <p:spTgt spid="34713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47139">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7139" grpId="0" build="p" bldLvl="3" autoUpdateAnimBg="0"/>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304800" y="152400"/>
            <a:ext cx="8458200" cy="1143000"/>
          </a:xfrm>
        </p:spPr>
        <p:txBody>
          <a:bodyPr/>
          <a:lstStyle/>
          <a:p>
            <a:r>
              <a:rPr lang="en-US" altLang="en-US" dirty="0" smtClean="0"/>
              <a:t>Dual Single-Ended Priority Queues</a:t>
            </a:r>
          </a:p>
        </p:txBody>
      </p:sp>
      <p:sp>
        <p:nvSpPr>
          <p:cNvPr id="348163" name="Rectangle 3"/>
          <p:cNvSpPr>
            <a:spLocks noGrp="1" noChangeArrowheads="1"/>
          </p:cNvSpPr>
          <p:nvPr>
            <p:ph type="body" idx="1"/>
          </p:nvPr>
        </p:nvSpPr>
        <p:spPr/>
        <p:txBody>
          <a:bodyPr/>
          <a:lstStyle/>
          <a:p>
            <a:r>
              <a:rPr lang="en-US" altLang="en-US" smtClean="0"/>
              <a:t>Each element is in both a min and a max single-ended priority queue.</a:t>
            </a:r>
          </a:p>
          <a:p>
            <a:r>
              <a:rPr lang="en-US" altLang="en-US" smtClean="0"/>
              <a:t>Single-ended priority queue also must support an arbitrary remove.</a:t>
            </a:r>
          </a:p>
          <a:p>
            <a:r>
              <a:rPr lang="en-US" altLang="en-US" smtClean="0"/>
              <a:t>Each node in a priority queue has a pointer to the node in the other priority queue that has the same element.</a:t>
            </a:r>
          </a:p>
        </p:txBody>
      </p:sp>
      <p:sp>
        <p:nvSpPr>
          <p:cNvPr id="2" name="Footer Placeholder 1"/>
          <p:cNvSpPr>
            <a:spLocks noGrp="1"/>
          </p:cNvSpPr>
          <p:nvPr>
            <p:ph type="ftr" sz="quarter" idx="11"/>
          </p:nvPr>
        </p:nvSpPr>
        <p:spPr/>
        <p:txBody>
          <a:bodyPr/>
          <a:lstStyle/>
          <a:p>
            <a:pPr>
              <a:defRPr/>
            </a:pPr>
            <a:r>
              <a:rPr lang="en-US" smtClean="0"/>
              <a:t>DOR - D-E Priority Queue</a:t>
            </a:r>
            <a:endParaRPr lang="en-US"/>
          </a:p>
        </p:txBody>
      </p:sp>
      <p:sp>
        <p:nvSpPr>
          <p:cNvPr id="3" name="Slide Number Placeholder 2"/>
          <p:cNvSpPr>
            <a:spLocks noGrp="1"/>
          </p:cNvSpPr>
          <p:nvPr>
            <p:ph type="sldNum" sz="quarter" idx="12"/>
          </p:nvPr>
        </p:nvSpPr>
        <p:spPr/>
        <p:txBody>
          <a:bodyPr/>
          <a:lstStyle/>
          <a:p>
            <a:fld id="{AD881189-43C4-4691-B8EE-ABE1B902DE45}" type="slidenum">
              <a:rPr lang="en-US" altLang="en-US" smtClean="0"/>
              <a:pPr/>
              <a:t>5</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48163">
                                            <p:txEl>
                                              <p:pRg st="0" end="0"/>
                                            </p:txEl>
                                          </p:spTgt>
                                        </p:tgtEl>
                                        <p:attrNameLst>
                                          <p:attrName>style.visibility</p:attrName>
                                        </p:attrNameLst>
                                      </p:cBhvr>
                                      <p:to>
                                        <p:strVal val="visible"/>
                                      </p:to>
                                    </p:set>
                                    <p:anim calcmode="lin" valueType="num">
                                      <p:cBhvr additive="base">
                                        <p:cTn id="7" dur="500" fill="hold"/>
                                        <p:tgtEl>
                                          <p:spTgt spid="34816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4816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48163">
                                            <p:txEl>
                                              <p:pRg st="1" end="1"/>
                                            </p:txEl>
                                          </p:spTgt>
                                        </p:tgtEl>
                                        <p:attrNameLst>
                                          <p:attrName>style.visibility</p:attrName>
                                        </p:attrNameLst>
                                      </p:cBhvr>
                                      <p:to>
                                        <p:strVal val="visible"/>
                                      </p:to>
                                    </p:set>
                                    <p:anim calcmode="lin" valueType="num">
                                      <p:cBhvr additive="base">
                                        <p:cTn id="13" dur="500" fill="hold"/>
                                        <p:tgtEl>
                                          <p:spTgt spid="34816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4816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48163">
                                            <p:txEl>
                                              <p:pRg st="2" end="2"/>
                                            </p:txEl>
                                          </p:spTgt>
                                        </p:tgtEl>
                                        <p:attrNameLst>
                                          <p:attrName>style.visibility</p:attrName>
                                        </p:attrNameLst>
                                      </p:cBhvr>
                                      <p:to>
                                        <p:strVal val="visible"/>
                                      </p:to>
                                    </p:set>
                                    <p:anim calcmode="lin" valueType="num">
                                      <p:cBhvr additive="base">
                                        <p:cTn id="19" dur="500" fill="hold"/>
                                        <p:tgtEl>
                                          <p:spTgt spid="34816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48163">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63" grpId="0" build="p" autoUpdateAnimBg="0"/>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685800" y="152400"/>
            <a:ext cx="7772400" cy="887412"/>
          </a:xfrm>
        </p:spPr>
        <p:txBody>
          <a:bodyPr/>
          <a:lstStyle/>
          <a:p>
            <a:r>
              <a:rPr lang="en-US" altLang="en-US" dirty="0" smtClean="0"/>
              <a:t>Element </a:t>
            </a:r>
            <a:r>
              <a:rPr lang="en-US" altLang="en-US" dirty="0" smtClean="0"/>
              <a:t>Example</a:t>
            </a:r>
          </a:p>
        </p:txBody>
      </p:sp>
      <p:sp>
        <p:nvSpPr>
          <p:cNvPr id="349187" name="Rectangle 3"/>
          <p:cNvSpPr>
            <a:spLocks noGrp="1" noChangeArrowheads="1"/>
          </p:cNvSpPr>
          <p:nvPr>
            <p:ph type="body" idx="1"/>
          </p:nvPr>
        </p:nvSpPr>
        <p:spPr>
          <a:xfrm>
            <a:off x="669925" y="4592638"/>
            <a:ext cx="8077200" cy="1752600"/>
          </a:xfrm>
        </p:spPr>
        <p:txBody>
          <a:bodyPr/>
          <a:lstStyle/>
          <a:p>
            <a:pPr>
              <a:lnSpc>
                <a:spcPct val="90000"/>
              </a:lnSpc>
            </a:pPr>
            <a:r>
              <a:rPr lang="en-US" altLang="en-US" sz="2800" dirty="0" smtClean="0">
                <a:solidFill>
                  <a:schemeClr val="hlink"/>
                </a:solidFill>
              </a:rPr>
              <a:t>Only 5 of 9 two-way pointers shown.</a:t>
            </a:r>
          </a:p>
          <a:p>
            <a:pPr>
              <a:lnSpc>
                <a:spcPct val="90000"/>
              </a:lnSpc>
            </a:pPr>
            <a:r>
              <a:rPr lang="en-US" altLang="en-US" sz="2800" dirty="0" smtClean="0"/>
              <a:t>Insert, remove min, remove max, initialize.</a:t>
            </a:r>
          </a:p>
          <a:p>
            <a:pPr>
              <a:lnSpc>
                <a:spcPct val="90000"/>
              </a:lnSpc>
            </a:pPr>
            <a:r>
              <a:rPr lang="en-US" altLang="en-US" sz="2800" dirty="0" smtClean="0"/>
              <a:t>Operation cost is more than doubled relative to heap.</a:t>
            </a:r>
          </a:p>
          <a:p>
            <a:pPr>
              <a:lnSpc>
                <a:spcPct val="90000"/>
              </a:lnSpc>
            </a:pPr>
            <a:r>
              <a:rPr lang="en-US" altLang="en-US" sz="2800" dirty="0" smtClean="0"/>
              <a:t>Space for </a:t>
            </a:r>
            <a:r>
              <a:rPr lang="en-US" altLang="en-US" sz="2800" dirty="0" smtClean="0">
                <a:solidFill>
                  <a:schemeClr val="hlink"/>
                </a:solidFill>
              </a:rPr>
              <a:t>2n</a:t>
            </a:r>
            <a:r>
              <a:rPr lang="en-US" altLang="en-US" sz="2800" dirty="0" smtClean="0"/>
              <a:t> nodes.</a:t>
            </a:r>
          </a:p>
        </p:txBody>
      </p:sp>
      <p:grpSp>
        <p:nvGrpSpPr>
          <p:cNvPr id="2" name="Group 4"/>
          <p:cNvGrpSpPr>
            <a:grpSpLocks/>
          </p:cNvGrpSpPr>
          <p:nvPr/>
        </p:nvGrpSpPr>
        <p:grpSpPr bwMode="auto">
          <a:xfrm>
            <a:off x="457200" y="1066800"/>
            <a:ext cx="3797300" cy="3603625"/>
            <a:chOff x="240" y="960"/>
            <a:chExt cx="2392" cy="2270"/>
          </a:xfrm>
        </p:grpSpPr>
        <p:grpSp>
          <p:nvGrpSpPr>
            <p:cNvPr id="6183" name="Group 5"/>
            <p:cNvGrpSpPr>
              <a:grpSpLocks/>
            </p:cNvGrpSpPr>
            <p:nvPr/>
          </p:nvGrpSpPr>
          <p:grpSpPr bwMode="auto">
            <a:xfrm>
              <a:off x="1632" y="960"/>
              <a:ext cx="280" cy="280"/>
              <a:chOff x="2644" y="916"/>
              <a:chExt cx="280" cy="280"/>
            </a:xfrm>
          </p:grpSpPr>
          <p:sp>
            <p:nvSpPr>
              <p:cNvPr id="6217" name="Oval 6"/>
              <p:cNvSpPr>
                <a:spLocks noChangeArrowheads="1"/>
              </p:cNvSpPr>
              <p:nvPr/>
            </p:nvSpPr>
            <p:spPr bwMode="auto">
              <a:xfrm>
                <a:off x="2644" y="916"/>
                <a:ext cx="280" cy="280"/>
              </a:xfrm>
              <a:prstGeom prst="ellipse">
                <a:avLst/>
              </a:prstGeom>
              <a:solidFill>
                <a:schemeClr val="accent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6218" name="Rectangle 7"/>
              <p:cNvSpPr>
                <a:spLocks noChangeArrowheads="1"/>
              </p:cNvSpPr>
              <p:nvPr/>
            </p:nvSpPr>
            <p:spPr bwMode="auto">
              <a:xfrm>
                <a:off x="2678" y="931"/>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r>
                  <a:rPr lang="en-US" altLang="en-US" sz="2000">
                    <a:solidFill>
                      <a:schemeClr val="bg2"/>
                    </a:solidFill>
                  </a:rPr>
                  <a:t>1</a:t>
                </a:r>
              </a:p>
            </p:txBody>
          </p:sp>
        </p:grpSp>
        <p:grpSp>
          <p:nvGrpSpPr>
            <p:cNvPr id="6184" name="Group 8"/>
            <p:cNvGrpSpPr>
              <a:grpSpLocks/>
            </p:cNvGrpSpPr>
            <p:nvPr/>
          </p:nvGrpSpPr>
          <p:grpSpPr bwMode="auto">
            <a:xfrm>
              <a:off x="864" y="1536"/>
              <a:ext cx="280" cy="280"/>
              <a:chOff x="1300" y="1540"/>
              <a:chExt cx="280" cy="280"/>
            </a:xfrm>
          </p:grpSpPr>
          <p:sp>
            <p:nvSpPr>
              <p:cNvPr id="6215" name="Oval 9"/>
              <p:cNvSpPr>
                <a:spLocks noChangeArrowheads="1"/>
              </p:cNvSpPr>
              <p:nvPr/>
            </p:nvSpPr>
            <p:spPr bwMode="auto">
              <a:xfrm>
                <a:off x="1300" y="1540"/>
                <a:ext cx="280" cy="280"/>
              </a:xfrm>
              <a:prstGeom prst="ellipse">
                <a:avLst/>
              </a:prstGeom>
              <a:solidFill>
                <a:schemeClr val="accent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6216" name="Rectangle 10"/>
              <p:cNvSpPr>
                <a:spLocks noChangeArrowheads="1"/>
              </p:cNvSpPr>
              <p:nvPr/>
            </p:nvSpPr>
            <p:spPr bwMode="auto">
              <a:xfrm>
                <a:off x="1334" y="1555"/>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r>
                  <a:rPr lang="en-US" altLang="en-US" sz="2000">
                    <a:solidFill>
                      <a:schemeClr val="bg2"/>
                    </a:solidFill>
                  </a:rPr>
                  <a:t>4</a:t>
                </a:r>
              </a:p>
            </p:txBody>
          </p:sp>
        </p:grpSp>
        <p:grpSp>
          <p:nvGrpSpPr>
            <p:cNvPr id="6185" name="Group 11"/>
            <p:cNvGrpSpPr>
              <a:grpSpLocks/>
            </p:cNvGrpSpPr>
            <p:nvPr/>
          </p:nvGrpSpPr>
          <p:grpSpPr bwMode="auto">
            <a:xfrm>
              <a:off x="484" y="2116"/>
              <a:ext cx="280" cy="280"/>
              <a:chOff x="676" y="2068"/>
              <a:chExt cx="280" cy="280"/>
            </a:xfrm>
          </p:grpSpPr>
          <p:sp>
            <p:nvSpPr>
              <p:cNvPr id="6213" name="Oval 12"/>
              <p:cNvSpPr>
                <a:spLocks noChangeArrowheads="1"/>
              </p:cNvSpPr>
              <p:nvPr/>
            </p:nvSpPr>
            <p:spPr bwMode="auto">
              <a:xfrm>
                <a:off x="676" y="2068"/>
                <a:ext cx="280" cy="280"/>
              </a:xfrm>
              <a:prstGeom prst="ellipse">
                <a:avLst/>
              </a:prstGeom>
              <a:solidFill>
                <a:schemeClr val="accent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6214" name="Rectangle 13"/>
              <p:cNvSpPr>
                <a:spLocks noChangeArrowheads="1"/>
              </p:cNvSpPr>
              <p:nvPr/>
            </p:nvSpPr>
            <p:spPr bwMode="auto">
              <a:xfrm>
                <a:off x="710" y="2083"/>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r>
                  <a:rPr lang="en-US" altLang="en-US" sz="2000">
                    <a:solidFill>
                      <a:schemeClr val="bg2"/>
                    </a:solidFill>
                  </a:rPr>
                  <a:t>5</a:t>
                </a:r>
              </a:p>
            </p:txBody>
          </p:sp>
        </p:grpSp>
        <p:grpSp>
          <p:nvGrpSpPr>
            <p:cNvPr id="6186" name="Group 14"/>
            <p:cNvGrpSpPr>
              <a:grpSpLocks/>
            </p:cNvGrpSpPr>
            <p:nvPr/>
          </p:nvGrpSpPr>
          <p:grpSpPr bwMode="auto">
            <a:xfrm>
              <a:off x="1200" y="2112"/>
              <a:ext cx="280" cy="280"/>
              <a:chOff x="1780" y="2068"/>
              <a:chExt cx="280" cy="280"/>
            </a:xfrm>
          </p:grpSpPr>
          <p:sp>
            <p:nvSpPr>
              <p:cNvPr id="6211" name="Oval 15"/>
              <p:cNvSpPr>
                <a:spLocks noChangeArrowheads="1"/>
              </p:cNvSpPr>
              <p:nvPr/>
            </p:nvSpPr>
            <p:spPr bwMode="auto">
              <a:xfrm>
                <a:off x="1780" y="2068"/>
                <a:ext cx="280" cy="280"/>
              </a:xfrm>
              <a:prstGeom prst="ellipse">
                <a:avLst/>
              </a:prstGeom>
              <a:solidFill>
                <a:schemeClr val="accent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6212" name="Rectangle 16"/>
              <p:cNvSpPr>
                <a:spLocks noChangeArrowheads="1"/>
              </p:cNvSpPr>
              <p:nvPr/>
            </p:nvSpPr>
            <p:spPr bwMode="auto">
              <a:xfrm>
                <a:off x="1814" y="2083"/>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r>
                  <a:rPr lang="en-US" altLang="en-US" sz="2000">
                    <a:solidFill>
                      <a:schemeClr val="bg2"/>
                    </a:solidFill>
                  </a:rPr>
                  <a:t>7</a:t>
                </a:r>
              </a:p>
            </p:txBody>
          </p:sp>
        </p:grpSp>
        <p:grpSp>
          <p:nvGrpSpPr>
            <p:cNvPr id="6187" name="Group 17"/>
            <p:cNvGrpSpPr>
              <a:grpSpLocks/>
            </p:cNvGrpSpPr>
            <p:nvPr/>
          </p:nvGrpSpPr>
          <p:grpSpPr bwMode="auto">
            <a:xfrm>
              <a:off x="1824" y="2112"/>
              <a:ext cx="280" cy="280"/>
              <a:chOff x="3268" y="2068"/>
              <a:chExt cx="280" cy="280"/>
            </a:xfrm>
          </p:grpSpPr>
          <p:sp>
            <p:nvSpPr>
              <p:cNvPr id="6209" name="Oval 18"/>
              <p:cNvSpPr>
                <a:spLocks noChangeArrowheads="1"/>
              </p:cNvSpPr>
              <p:nvPr/>
            </p:nvSpPr>
            <p:spPr bwMode="auto">
              <a:xfrm>
                <a:off x="3268" y="2068"/>
                <a:ext cx="280" cy="280"/>
              </a:xfrm>
              <a:prstGeom prst="ellipse">
                <a:avLst/>
              </a:prstGeom>
              <a:solidFill>
                <a:schemeClr val="accent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6210" name="Rectangle 19"/>
              <p:cNvSpPr>
                <a:spLocks noChangeArrowheads="1"/>
              </p:cNvSpPr>
              <p:nvPr/>
            </p:nvSpPr>
            <p:spPr bwMode="auto">
              <a:xfrm>
                <a:off x="3302" y="2083"/>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r>
                  <a:rPr lang="en-US" altLang="en-US" sz="2000">
                    <a:solidFill>
                      <a:schemeClr val="bg2"/>
                    </a:solidFill>
                  </a:rPr>
                  <a:t>9</a:t>
                </a:r>
              </a:p>
            </p:txBody>
          </p:sp>
        </p:grpSp>
        <p:grpSp>
          <p:nvGrpSpPr>
            <p:cNvPr id="6188" name="Group 20"/>
            <p:cNvGrpSpPr>
              <a:grpSpLocks/>
            </p:cNvGrpSpPr>
            <p:nvPr/>
          </p:nvGrpSpPr>
          <p:grpSpPr bwMode="auto">
            <a:xfrm>
              <a:off x="2352" y="2112"/>
              <a:ext cx="280" cy="280"/>
              <a:chOff x="4756" y="2068"/>
              <a:chExt cx="280" cy="280"/>
            </a:xfrm>
          </p:grpSpPr>
          <p:sp>
            <p:nvSpPr>
              <p:cNvPr id="6207" name="Oval 21"/>
              <p:cNvSpPr>
                <a:spLocks noChangeArrowheads="1"/>
              </p:cNvSpPr>
              <p:nvPr/>
            </p:nvSpPr>
            <p:spPr bwMode="auto">
              <a:xfrm>
                <a:off x="4756" y="2068"/>
                <a:ext cx="280" cy="280"/>
              </a:xfrm>
              <a:prstGeom prst="ellipse">
                <a:avLst/>
              </a:prstGeom>
              <a:solidFill>
                <a:schemeClr val="accent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6208" name="Rectangle 22"/>
              <p:cNvSpPr>
                <a:spLocks noChangeArrowheads="1"/>
              </p:cNvSpPr>
              <p:nvPr/>
            </p:nvSpPr>
            <p:spPr bwMode="auto">
              <a:xfrm>
                <a:off x="4790" y="2083"/>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r>
                  <a:rPr lang="en-US" altLang="en-US" sz="2000">
                    <a:solidFill>
                      <a:schemeClr val="bg2"/>
                    </a:solidFill>
                  </a:rPr>
                  <a:t>3</a:t>
                </a:r>
              </a:p>
            </p:txBody>
          </p:sp>
        </p:grpSp>
        <p:grpSp>
          <p:nvGrpSpPr>
            <p:cNvPr id="6189" name="Group 23"/>
            <p:cNvGrpSpPr>
              <a:grpSpLocks/>
            </p:cNvGrpSpPr>
            <p:nvPr/>
          </p:nvGrpSpPr>
          <p:grpSpPr bwMode="auto">
            <a:xfrm>
              <a:off x="240" y="2592"/>
              <a:ext cx="280" cy="280"/>
              <a:chOff x="292" y="2740"/>
              <a:chExt cx="280" cy="280"/>
            </a:xfrm>
          </p:grpSpPr>
          <p:sp>
            <p:nvSpPr>
              <p:cNvPr id="6205" name="Oval 24"/>
              <p:cNvSpPr>
                <a:spLocks noChangeArrowheads="1"/>
              </p:cNvSpPr>
              <p:nvPr/>
            </p:nvSpPr>
            <p:spPr bwMode="auto">
              <a:xfrm>
                <a:off x="292" y="2740"/>
                <a:ext cx="280" cy="280"/>
              </a:xfrm>
              <a:prstGeom prst="ellipse">
                <a:avLst/>
              </a:prstGeom>
              <a:solidFill>
                <a:schemeClr val="accent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6206" name="Rectangle 25"/>
              <p:cNvSpPr>
                <a:spLocks noChangeArrowheads="1"/>
              </p:cNvSpPr>
              <p:nvPr/>
            </p:nvSpPr>
            <p:spPr bwMode="auto">
              <a:xfrm>
                <a:off x="326" y="2755"/>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r>
                  <a:rPr lang="en-US" altLang="en-US" sz="2000">
                    <a:solidFill>
                      <a:schemeClr val="bg2"/>
                    </a:solidFill>
                  </a:rPr>
                  <a:t>8</a:t>
                </a:r>
              </a:p>
            </p:txBody>
          </p:sp>
        </p:grpSp>
        <p:grpSp>
          <p:nvGrpSpPr>
            <p:cNvPr id="6190" name="Group 26"/>
            <p:cNvGrpSpPr>
              <a:grpSpLocks/>
            </p:cNvGrpSpPr>
            <p:nvPr/>
          </p:nvGrpSpPr>
          <p:grpSpPr bwMode="auto">
            <a:xfrm>
              <a:off x="768" y="2592"/>
              <a:ext cx="280" cy="280"/>
              <a:chOff x="1012" y="2740"/>
              <a:chExt cx="280" cy="280"/>
            </a:xfrm>
          </p:grpSpPr>
          <p:sp>
            <p:nvSpPr>
              <p:cNvPr id="6203" name="Oval 27"/>
              <p:cNvSpPr>
                <a:spLocks noChangeArrowheads="1"/>
              </p:cNvSpPr>
              <p:nvPr/>
            </p:nvSpPr>
            <p:spPr bwMode="auto">
              <a:xfrm>
                <a:off x="1012" y="2740"/>
                <a:ext cx="280" cy="280"/>
              </a:xfrm>
              <a:prstGeom prst="ellipse">
                <a:avLst/>
              </a:prstGeom>
              <a:solidFill>
                <a:schemeClr val="accent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6204" name="Rectangle 28"/>
              <p:cNvSpPr>
                <a:spLocks noChangeArrowheads="1"/>
              </p:cNvSpPr>
              <p:nvPr/>
            </p:nvSpPr>
            <p:spPr bwMode="auto">
              <a:xfrm>
                <a:off x="1046" y="2755"/>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r>
                  <a:rPr lang="en-US" altLang="en-US" sz="2000">
                    <a:solidFill>
                      <a:schemeClr val="bg2"/>
                    </a:solidFill>
                  </a:rPr>
                  <a:t>6</a:t>
                </a:r>
              </a:p>
            </p:txBody>
          </p:sp>
        </p:grpSp>
        <p:grpSp>
          <p:nvGrpSpPr>
            <p:cNvPr id="6191" name="Group 29"/>
            <p:cNvGrpSpPr>
              <a:grpSpLocks/>
            </p:cNvGrpSpPr>
            <p:nvPr/>
          </p:nvGrpSpPr>
          <p:grpSpPr bwMode="auto">
            <a:xfrm>
              <a:off x="2112" y="1440"/>
              <a:ext cx="280" cy="280"/>
              <a:chOff x="4036" y="1540"/>
              <a:chExt cx="280" cy="280"/>
            </a:xfrm>
          </p:grpSpPr>
          <p:sp>
            <p:nvSpPr>
              <p:cNvPr id="6201" name="Oval 30"/>
              <p:cNvSpPr>
                <a:spLocks noChangeArrowheads="1"/>
              </p:cNvSpPr>
              <p:nvPr/>
            </p:nvSpPr>
            <p:spPr bwMode="auto">
              <a:xfrm>
                <a:off x="4036" y="1540"/>
                <a:ext cx="280" cy="280"/>
              </a:xfrm>
              <a:prstGeom prst="ellipse">
                <a:avLst/>
              </a:prstGeom>
              <a:solidFill>
                <a:schemeClr val="accent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6202" name="Rectangle 31"/>
              <p:cNvSpPr>
                <a:spLocks noChangeArrowheads="1"/>
              </p:cNvSpPr>
              <p:nvPr/>
            </p:nvSpPr>
            <p:spPr bwMode="auto">
              <a:xfrm>
                <a:off x="4070" y="1555"/>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r>
                  <a:rPr lang="en-US" altLang="en-US" sz="2000">
                    <a:solidFill>
                      <a:schemeClr val="bg2"/>
                    </a:solidFill>
                  </a:rPr>
                  <a:t>2</a:t>
                </a:r>
              </a:p>
            </p:txBody>
          </p:sp>
        </p:grpSp>
        <p:sp>
          <p:nvSpPr>
            <p:cNvPr id="6192" name="Line 32"/>
            <p:cNvSpPr>
              <a:spLocks noChangeShapeType="1"/>
            </p:cNvSpPr>
            <p:nvPr/>
          </p:nvSpPr>
          <p:spPr bwMode="auto">
            <a:xfrm flipH="1">
              <a:off x="1104" y="1200"/>
              <a:ext cx="576" cy="384"/>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6193" name="Line 33"/>
            <p:cNvSpPr>
              <a:spLocks noChangeShapeType="1"/>
            </p:cNvSpPr>
            <p:nvPr/>
          </p:nvSpPr>
          <p:spPr bwMode="auto">
            <a:xfrm flipH="1">
              <a:off x="672" y="1776"/>
              <a:ext cx="240" cy="336"/>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6194" name="Line 34"/>
            <p:cNvSpPr>
              <a:spLocks noChangeShapeType="1"/>
            </p:cNvSpPr>
            <p:nvPr/>
          </p:nvSpPr>
          <p:spPr bwMode="auto">
            <a:xfrm>
              <a:off x="1056" y="1776"/>
              <a:ext cx="192" cy="384"/>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6195" name="Line 35"/>
            <p:cNvSpPr>
              <a:spLocks noChangeShapeType="1"/>
            </p:cNvSpPr>
            <p:nvPr/>
          </p:nvSpPr>
          <p:spPr bwMode="auto">
            <a:xfrm flipH="1">
              <a:off x="336" y="2304"/>
              <a:ext cx="192" cy="336"/>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6196" name="Line 36"/>
            <p:cNvSpPr>
              <a:spLocks noChangeShapeType="1"/>
            </p:cNvSpPr>
            <p:nvPr/>
          </p:nvSpPr>
          <p:spPr bwMode="auto">
            <a:xfrm>
              <a:off x="720" y="2352"/>
              <a:ext cx="192" cy="24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6197" name="Line 37"/>
            <p:cNvSpPr>
              <a:spLocks noChangeShapeType="1"/>
            </p:cNvSpPr>
            <p:nvPr/>
          </p:nvSpPr>
          <p:spPr bwMode="auto">
            <a:xfrm>
              <a:off x="1872" y="1152"/>
              <a:ext cx="336" cy="288"/>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6198" name="Line 38"/>
            <p:cNvSpPr>
              <a:spLocks noChangeShapeType="1"/>
            </p:cNvSpPr>
            <p:nvPr/>
          </p:nvSpPr>
          <p:spPr bwMode="auto">
            <a:xfrm flipH="1">
              <a:off x="1968" y="1680"/>
              <a:ext cx="192" cy="432"/>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6199" name="Line 39"/>
            <p:cNvSpPr>
              <a:spLocks noChangeShapeType="1"/>
            </p:cNvSpPr>
            <p:nvPr/>
          </p:nvSpPr>
          <p:spPr bwMode="auto">
            <a:xfrm>
              <a:off x="2352" y="1680"/>
              <a:ext cx="96" cy="432"/>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6200" name="Text Box 40"/>
            <p:cNvSpPr txBox="1">
              <a:spLocks noChangeArrowheads="1"/>
            </p:cNvSpPr>
            <p:nvPr/>
          </p:nvSpPr>
          <p:spPr bwMode="auto">
            <a:xfrm>
              <a:off x="1152" y="2980"/>
              <a:ext cx="100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a:spcBef>
                  <a:spcPct val="50000"/>
                </a:spcBef>
              </a:pPr>
              <a:r>
                <a:rPr lang="en-US" altLang="en-US" sz="2000" dirty="0">
                  <a:solidFill>
                    <a:schemeClr val="bg1"/>
                  </a:solidFill>
                </a:rPr>
                <a:t>Min Heap</a:t>
              </a:r>
            </a:p>
          </p:txBody>
        </p:sp>
      </p:grpSp>
      <p:grpSp>
        <p:nvGrpSpPr>
          <p:cNvPr id="12" name="Group 41"/>
          <p:cNvGrpSpPr>
            <a:grpSpLocks/>
          </p:cNvGrpSpPr>
          <p:nvPr/>
        </p:nvGrpSpPr>
        <p:grpSpPr bwMode="auto">
          <a:xfrm>
            <a:off x="5029200" y="1066800"/>
            <a:ext cx="3797300" cy="3590925"/>
            <a:chOff x="3120" y="960"/>
            <a:chExt cx="2392" cy="2262"/>
          </a:xfrm>
        </p:grpSpPr>
        <p:sp>
          <p:nvSpPr>
            <p:cNvPr id="6155" name="Oval 42"/>
            <p:cNvSpPr>
              <a:spLocks noChangeArrowheads="1"/>
            </p:cNvSpPr>
            <p:nvPr/>
          </p:nvSpPr>
          <p:spPr bwMode="auto">
            <a:xfrm>
              <a:off x="4512" y="960"/>
              <a:ext cx="280" cy="280"/>
            </a:xfrm>
            <a:prstGeom prst="ellipse">
              <a:avLst/>
            </a:prstGeom>
            <a:solidFill>
              <a:srgbClr val="FFFF00"/>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6156" name="Rectangle 43"/>
            <p:cNvSpPr>
              <a:spLocks noChangeArrowheads="1"/>
            </p:cNvSpPr>
            <p:nvPr/>
          </p:nvSpPr>
          <p:spPr bwMode="auto">
            <a:xfrm>
              <a:off x="4546" y="975"/>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r>
                <a:rPr lang="en-US" altLang="en-US" sz="2000">
                  <a:solidFill>
                    <a:schemeClr val="bg2"/>
                  </a:solidFill>
                </a:rPr>
                <a:t>9</a:t>
              </a:r>
            </a:p>
          </p:txBody>
        </p:sp>
        <p:sp>
          <p:nvSpPr>
            <p:cNvPr id="6157" name="Oval 44"/>
            <p:cNvSpPr>
              <a:spLocks noChangeArrowheads="1"/>
            </p:cNvSpPr>
            <p:nvPr/>
          </p:nvSpPr>
          <p:spPr bwMode="auto">
            <a:xfrm>
              <a:off x="3744" y="1536"/>
              <a:ext cx="280" cy="280"/>
            </a:xfrm>
            <a:prstGeom prst="ellipse">
              <a:avLst/>
            </a:prstGeom>
            <a:solidFill>
              <a:srgbClr val="FFFF00"/>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6158" name="Rectangle 45"/>
            <p:cNvSpPr>
              <a:spLocks noChangeArrowheads="1"/>
            </p:cNvSpPr>
            <p:nvPr/>
          </p:nvSpPr>
          <p:spPr bwMode="auto">
            <a:xfrm>
              <a:off x="3778" y="1551"/>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r>
                <a:rPr lang="en-US" altLang="en-US" sz="2000">
                  <a:solidFill>
                    <a:schemeClr val="bg2"/>
                  </a:solidFill>
                </a:rPr>
                <a:t>6</a:t>
              </a:r>
            </a:p>
          </p:txBody>
        </p:sp>
        <p:sp>
          <p:nvSpPr>
            <p:cNvPr id="6159" name="Oval 46"/>
            <p:cNvSpPr>
              <a:spLocks noChangeArrowheads="1"/>
            </p:cNvSpPr>
            <p:nvPr/>
          </p:nvSpPr>
          <p:spPr bwMode="auto">
            <a:xfrm>
              <a:off x="3364" y="2116"/>
              <a:ext cx="280" cy="280"/>
            </a:xfrm>
            <a:prstGeom prst="ellipse">
              <a:avLst/>
            </a:prstGeom>
            <a:solidFill>
              <a:srgbClr val="FFFF00"/>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6160" name="Rectangle 47"/>
            <p:cNvSpPr>
              <a:spLocks noChangeArrowheads="1"/>
            </p:cNvSpPr>
            <p:nvPr/>
          </p:nvSpPr>
          <p:spPr bwMode="auto">
            <a:xfrm>
              <a:off x="3398" y="2131"/>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r>
                <a:rPr lang="en-US" altLang="en-US" sz="2000">
                  <a:solidFill>
                    <a:schemeClr val="bg2"/>
                  </a:solidFill>
                </a:rPr>
                <a:t>5</a:t>
              </a:r>
            </a:p>
          </p:txBody>
        </p:sp>
        <p:sp>
          <p:nvSpPr>
            <p:cNvPr id="6161" name="Oval 48"/>
            <p:cNvSpPr>
              <a:spLocks noChangeArrowheads="1"/>
            </p:cNvSpPr>
            <p:nvPr/>
          </p:nvSpPr>
          <p:spPr bwMode="auto">
            <a:xfrm>
              <a:off x="4080" y="2112"/>
              <a:ext cx="280" cy="280"/>
            </a:xfrm>
            <a:prstGeom prst="ellipse">
              <a:avLst/>
            </a:prstGeom>
            <a:solidFill>
              <a:srgbClr val="FFFF00"/>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6162" name="Rectangle 49"/>
            <p:cNvSpPr>
              <a:spLocks noChangeArrowheads="1"/>
            </p:cNvSpPr>
            <p:nvPr/>
          </p:nvSpPr>
          <p:spPr bwMode="auto">
            <a:xfrm>
              <a:off x="4114" y="2127"/>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r>
                <a:rPr lang="en-US" altLang="en-US" sz="2000">
                  <a:solidFill>
                    <a:schemeClr val="bg2"/>
                  </a:solidFill>
                </a:rPr>
                <a:t>1</a:t>
              </a:r>
            </a:p>
          </p:txBody>
        </p:sp>
        <p:sp>
          <p:nvSpPr>
            <p:cNvPr id="6163" name="Oval 50"/>
            <p:cNvSpPr>
              <a:spLocks noChangeArrowheads="1"/>
            </p:cNvSpPr>
            <p:nvPr/>
          </p:nvSpPr>
          <p:spPr bwMode="auto">
            <a:xfrm>
              <a:off x="4704" y="2112"/>
              <a:ext cx="280" cy="280"/>
            </a:xfrm>
            <a:prstGeom prst="ellipse">
              <a:avLst/>
            </a:prstGeom>
            <a:solidFill>
              <a:srgbClr val="FFFF00"/>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6164" name="Rectangle 51"/>
            <p:cNvSpPr>
              <a:spLocks noChangeArrowheads="1"/>
            </p:cNvSpPr>
            <p:nvPr/>
          </p:nvSpPr>
          <p:spPr bwMode="auto">
            <a:xfrm>
              <a:off x="4738" y="2127"/>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r>
                <a:rPr lang="en-US" altLang="en-US" sz="2000">
                  <a:solidFill>
                    <a:schemeClr val="bg2"/>
                  </a:solidFill>
                </a:rPr>
                <a:t>4</a:t>
              </a:r>
            </a:p>
          </p:txBody>
        </p:sp>
        <p:grpSp>
          <p:nvGrpSpPr>
            <p:cNvPr id="6165" name="Group 52"/>
            <p:cNvGrpSpPr>
              <a:grpSpLocks/>
            </p:cNvGrpSpPr>
            <p:nvPr/>
          </p:nvGrpSpPr>
          <p:grpSpPr bwMode="auto">
            <a:xfrm>
              <a:off x="5232" y="2112"/>
              <a:ext cx="280" cy="280"/>
              <a:chOff x="4756" y="2068"/>
              <a:chExt cx="280" cy="280"/>
            </a:xfrm>
          </p:grpSpPr>
          <p:sp>
            <p:nvSpPr>
              <p:cNvPr id="6181" name="Oval 53"/>
              <p:cNvSpPr>
                <a:spLocks noChangeArrowheads="1"/>
              </p:cNvSpPr>
              <p:nvPr/>
            </p:nvSpPr>
            <p:spPr bwMode="auto">
              <a:xfrm>
                <a:off x="4756" y="2068"/>
                <a:ext cx="280" cy="280"/>
              </a:xfrm>
              <a:prstGeom prst="ellipse">
                <a:avLst/>
              </a:prstGeom>
              <a:solidFill>
                <a:srgbClr val="FFFF00"/>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6182" name="Rectangle 54"/>
              <p:cNvSpPr>
                <a:spLocks noChangeArrowheads="1"/>
              </p:cNvSpPr>
              <p:nvPr/>
            </p:nvSpPr>
            <p:spPr bwMode="auto">
              <a:xfrm>
                <a:off x="4790" y="2083"/>
                <a:ext cx="196" cy="25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r>
                  <a:rPr lang="en-US" altLang="en-US" sz="2000">
                    <a:solidFill>
                      <a:schemeClr val="bg2"/>
                    </a:solidFill>
                  </a:rPr>
                  <a:t>7</a:t>
                </a:r>
              </a:p>
            </p:txBody>
          </p:sp>
        </p:grpSp>
        <p:sp>
          <p:nvSpPr>
            <p:cNvPr id="6166" name="Oval 55"/>
            <p:cNvSpPr>
              <a:spLocks noChangeArrowheads="1"/>
            </p:cNvSpPr>
            <p:nvPr/>
          </p:nvSpPr>
          <p:spPr bwMode="auto">
            <a:xfrm>
              <a:off x="3120" y="2592"/>
              <a:ext cx="280" cy="280"/>
            </a:xfrm>
            <a:prstGeom prst="ellipse">
              <a:avLst/>
            </a:prstGeom>
            <a:solidFill>
              <a:srgbClr val="FFFF00"/>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6167" name="Rectangle 56"/>
            <p:cNvSpPr>
              <a:spLocks noChangeArrowheads="1"/>
            </p:cNvSpPr>
            <p:nvPr/>
          </p:nvSpPr>
          <p:spPr bwMode="auto">
            <a:xfrm>
              <a:off x="3154" y="2607"/>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r>
                <a:rPr lang="en-US" altLang="en-US" sz="2000">
                  <a:solidFill>
                    <a:schemeClr val="bg2"/>
                  </a:solidFill>
                </a:rPr>
                <a:t>2</a:t>
              </a:r>
            </a:p>
          </p:txBody>
        </p:sp>
        <p:sp>
          <p:nvSpPr>
            <p:cNvPr id="6168" name="Oval 57"/>
            <p:cNvSpPr>
              <a:spLocks noChangeArrowheads="1"/>
            </p:cNvSpPr>
            <p:nvPr/>
          </p:nvSpPr>
          <p:spPr bwMode="auto">
            <a:xfrm>
              <a:off x="3648" y="2592"/>
              <a:ext cx="280" cy="280"/>
            </a:xfrm>
            <a:prstGeom prst="ellipse">
              <a:avLst/>
            </a:prstGeom>
            <a:solidFill>
              <a:srgbClr val="FFFF00"/>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6169" name="Rectangle 58"/>
            <p:cNvSpPr>
              <a:spLocks noChangeArrowheads="1"/>
            </p:cNvSpPr>
            <p:nvPr/>
          </p:nvSpPr>
          <p:spPr bwMode="auto">
            <a:xfrm>
              <a:off x="3682" y="2607"/>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r>
                <a:rPr lang="en-US" altLang="en-US" sz="2000">
                  <a:solidFill>
                    <a:schemeClr val="bg2"/>
                  </a:solidFill>
                </a:rPr>
                <a:t>3</a:t>
              </a:r>
            </a:p>
          </p:txBody>
        </p:sp>
        <p:sp>
          <p:nvSpPr>
            <p:cNvPr id="6170" name="Oval 59"/>
            <p:cNvSpPr>
              <a:spLocks noChangeArrowheads="1"/>
            </p:cNvSpPr>
            <p:nvPr/>
          </p:nvSpPr>
          <p:spPr bwMode="auto">
            <a:xfrm>
              <a:off x="4992" y="1440"/>
              <a:ext cx="280" cy="280"/>
            </a:xfrm>
            <a:prstGeom prst="ellipse">
              <a:avLst/>
            </a:prstGeom>
            <a:solidFill>
              <a:srgbClr val="FFFF00"/>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6171" name="Rectangle 60"/>
            <p:cNvSpPr>
              <a:spLocks noChangeArrowheads="1"/>
            </p:cNvSpPr>
            <p:nvPr/>
          </p:nvSpPr>
          <p:spPr bwMode="auto">
            <a:xfrm>
              <a:off x="5026" y="1455"/>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r>
                <a:rPr lang="en-US" altLang="en-US" sz="2000">
                  <a:solidFill>
                    <a:schemeClr val="bg2"/>
                  </a:solidFill>
                </a:rPr>
                <a:t>8</a:t>
              </a:r>
            </a:p>
          </p:txBody>
        </p:sp>
        <p:sp>
          <p:nvSpPr>
            <p:cNvPr id="6172" name="Line 61"/>
            <p:cNvSpPr>
              <a:spLocks noChangeShapeType="1"/>
            </p:cNvSpPr>
            <p:nvPr/>
          </p:nvSpPr>
          <p:spPr bwMode="auto">
            <a:xfrm flipH="1">
              <a:off x="3984" y="1200"/>
              <a:ext cx="576" cy="384"/>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6173" name="Line 62"/>
            <p:cNvSpPr>
              <a:spLocks noChangeShapeType="1"/>
            </p:cNvSpPr>
            <p:nvPr/>
          </p:nvSpPr>
          <p:spPr bwMode="auto">
            <a:xfrm flipH="1">
              <a:off x="3552" y="1776"/>
              <a:ext cx="240" cy="336"/>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6174" name="Line 63"/>
            <p:cNvSpPr>
              <a:spLocks noChangeShapeType="1"/>
            </p:cNvSpPr>
            <p:nvPr/>
          </p:nvSpPr>
          <p:spPr bwMode="auto">
            <a:xfrm>
              <a:off x="3984" y="1776"/>
              <a:ext cx="192" cy="336"/>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6175" name="Line 64"/>
            <p:cNvSpPr>
              <a:spLocks noChangeShapeType="1"/>
            </p:cNvSpPr>
            <p:nvPr/>
          </p:nvSpPr>
          <p:spPr bwMode="auto">
            <a:xfrm flipH="1">
              <a:off x="3216" y="2304"/>
              <a:ext cx="192" cy="336"/>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6176" name="Line 65"/>
            <p:cNvSpPr>
              <a:spLocks noChangeShapeType="1"/>
            </p:cNvSpPr>
            <p:nvPr/>
          </p:nvSpPr>
          <p:spPr bwMode="auto">
            <a:xfrm>
              <a:off x="3600" y="2352"/>
              <a:ext cx="192" cy="24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6177" name="Line 66"/>
            <p:cNvSpPr>
              <a:spLocks noChangeShapeType="1"/>
            </p:cNvSpPr>
            <p:nvPr/>
          </p:nvSpPr>
          <p:spPr bwMode="auto">
            <a:xfrm>
              <a:off x="4752" y="1152"/>
              <a:ext cx="336" cy="288"/>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6178" name="Line 67"/>
            <p:cNvSpPr>
              <a:spLocks noChangeShapeType="1"/>
            </p:cNvSpPr>
            <p:nvPr/>
          </p:nvSpPr>
          <p:spPr bwMode="auto">
            <a:xfrm flipH="1">
              <a:off x="4848" y="1680"/>
              <a:ext cx="192" cy="432"/>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6179" name="Line 68"/>
            <p:cNvSpPr>
              <a:spLocks noChangeShapeType="1"/>
            </p:cNvSpPr>
            <p:nvPr/>
          </p:nvSpPr>
          <p:spPr bwMode="auto">
            <a:xfrm>
              <a:off x="5232" y="1680"/>
              <a:ext cx="96" cy="432"/>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6180" name="Text Box 69"/>
            <p:cNvSpPr txBox="1">
              <a:spLocks noChangeArrowheads="1"/>
            </p:cNvSpPr>
            <p:nvPr/>
          </p:nvSpPr>
          <p:spPr bwMode="auto">
            <a:xfrm>
              <a:off x="3936" y="2972"/>
              <a:ext cx="100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a:spcBef>
                  <a:spcPct val="50000"/>
                </a:spcBef>
              </a:pPr>
              <a:r>
                <a:rPr lang="en-US" altLang="en-US" sz="2000" dirty="0">
                  <a:solidFill>
                    <a:schemeClr val="bg1"/>
                  </a:solidFill>
                </a:rPr>
                <a:t>Max Heap</a:t>
              </a:r>
            </a:p>
          </p:txBody>
        </p:sp>
      </p:grpSp>
      <p:sp>
        <p:nvSpPr>
          <p:cNvPr id="349254" name="Line 70"/>
          <p:cNvSpPr>
            <a:spLocks noChangeShapeType="1"/>
          </p:cNvSpPr>
          <p:nvPr/>
        </p:nvSpPr>
        <p:spPr bwMode="auto">
          <a:xfrm>
            <a:off x="3124200" y="1371600"/>
            <a:ext cx="3429000" cy="1676400"/>
          </a:xfrm>
          <a:prstGeom prst="line">
            <a:avLst/>
          </a:prstGeom>
          <a:noFill/>
          <a:ln w="57150">
            <a:solidFill>
              <a:schemeClr val="hlink"/>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349255" name="Line 71"/>
          <p:cNvSpPr>
            <a:spLocks noChangeShapeType="1"/>
          </p:cNvSpPr>
          <p:nvPr/>
        </p:nvSpPr>
        <p:spPr bwMode="auto">
          <a:xfrm>
            <a:off x="3886200" y="2057400"/>
            <a:ext cx="1295400" cy="1676400"/>
          </a:xfrm>
          <a:prstGeom prst="line">
            <a:avLst/>
          </a:prstGeom>
          <a:noFill/>
          <a:ln w="57150">
            <a:solidFill>
              <a:schemeClr val="hlink"/>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349256" name="Line 72"/>
          <p:cNvSpPr>
            <a:spLocks noChangeShapeType="1"/>
          </p:cNvSpPr>
          <p:nvPr/>
        </p:nvSpPr>
        <p:spPr bwMode="auto">
          <a:xfrm>
            <a:off x="4191000" y="3200400"/>
            <a:ext cx="1752600" cy="533400"/>
          </a:xfrm>
          <a:prstGeom prst="line">
            <a:avLst/>
          </a:prstGeom>
          <a:noFill/>
          <a:ln w="57150">
            <a:solidFill>
              <a:schemeClr val="hlink"/>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349257" name="Line 73"/>
          <p:cNvSpPr>
            <a:spLocks noChangeShapeType="1"/>
          </p:cNvSpPr>
          <p:nvPr/>
        </p:nvSpPr>
        <p:spPr bwMode="auto">
          <a:xfrm>
            <a:off x="1905000" y="2209800"/>
            <a:ext cx="5638800" cy="914400"/>
          </a:xfrm>
          <a:prstGeom prst="line">
            <a:avLst/>
          </a:prstGeom>
          <a:noFill/>
          <a:ln w="57150">
            <a:solidFill>
              <a:schemeClr val="hlink"/>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349258" name="Line 74"/>
          <p:cNvSpPr>
            <a:spLocks noChangeShapeType="1"/>
          </p:cNvSpPr>
          <p:nvPr/>
        </p:nvSpPr>
        <p:spPr bwMode="auto">
          <a:xfrm flipV="1">
            <a:off x="1676400" y="2286000"/>
            <a:ext cx="4419600" cy="1524000"/>
          </a:xfrm>
          <a:prstGeom prst="line">
            <a:avLst/>
          </a:prstGeom>
          <a:noFill/>
          <a:ln w="57150">
            <a:solidFill>
              <a:schemeClr val="hlink"/>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3" name="Footer Placeholder 2"/>
          <p:cNvSpPr>
            <a:spLocks noGrp="1"/>
          </p:cNvSpPr>
          <p:nvPr>
            <p:ph type="ftr" sz="quarter" idx="11"/>
          </p:nvPr>
        </p:nvSpPr>
        <p:spPr/>
        <p:txBody>
          <a:bodyPr/>
          <a:lstStyle/>
          <a:p>
            <a:pPr>
              <a:defRPr/>
            </a:pPr>
            <a:r>
              <a:rPr lang="en-US" smtClean="0"/>
              <a:t>DOR - D-E Priority Queue</a:t>
            </a:r>
            <a:endParaRPr lang="en-US"/>
          </a:p>
        </p:txBody>
      </p:sp>
      <p:sp>
        <p:nvSpPr>
          <p:cNvPr id="4" name="Slide Number Placeholder 3"/>
          <p:cNvSpPr>
            <a:spLocks noGrp="1"/>
          </p:cNvSpPr>
          <p:nvPr>
            <p:ph type="sldNum" sz="quarter" idx="12"/>
          </p:nvPr>
        </p:nvSpPr>
        <p:spPr/>
        <p:txBody>
          <a:bodyPr/>
          <a:lstStyle/>
          <a:p>
            <a:fld id="{AD881189-43C4-4691-B8EE-ABE1B902DE45}" type="slidenum">
              <a:rPr lang="en-US" altLang="en-US" smtClean="0"/>
              <a:pPr/>
              <a:t>6</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1+#ppt_w/2"/>
                                          </p:val>
                                        </p:tav>
                                        <p:tav tm="100000">
                                          <p:val>
                                            <p:strVal val="#ppt_x"/>
                                          </p:val>
                                        </p:tav>
                                      </p:tavLst>
                                    </p:anim>
                                    <p:anim calcmode="lin" valueType="num">
                                      <p:cBhvr additive="base">
                                        <p:cTn id="14"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49254"/>
                                        </p:tgtEl>
                                        <p:attrNameLst>
                                          <p:attrName>style.visibility</p:attrName>
                                        </p:attrNameLst>
                                      </p:cBhvr>
                                      <p:to>
                                        <p:strVal val="visible"/>
                                      </p:to>
                                    </p:set>
                                    <p:anim calcmode="lin" valueType="num">
                                      <p:cBhvr additive="base">
                                        <p:cTn id="19" dur="500" fill="hold"/>
                                        <p:tgtEl>
                                          <p:spTgt spid="349254"/>
                                        </p:tgtEl>
                                        <p:attrNameLst>
                                          <p:attrName>ppt_x</p:attrName>
                                        </p:attrNameLst>
                                      </p:cBhvr>
                                      <p:tavLst>
                                        <p:tav tm="0">
                                          <p:val>
                                            <p:strVal val="0-#ppt_w/2"/>
                                          </p:val>
                                        </p:tav>
                                        <p:tav tm="100000">
                                          <p:val>
                                            <p:strVal val="#ppt_x"/>
                                          </p:val>
                                        </p:tav>
                                      </p:tavLst>
                                    </p:anim>
                                    <p:anim calcmode="lin" valueType="num">
                                      <p:cBhvr additive="base">
                                        <p:cTn id="20" dur="500" fill="hold"/>
                                        <p:tgtEl>
                                          <p:spTgt spid="349254"/>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49255"/>
                                        </p:tgtEl>
                                        <p:attrNameLst>
                                          <p:attrName>style.visibility</p:attrName>
                                        </p:attrNameLst>
                                      </p:cBhvr>
                                      <p:to>
                                        <p:strVal val="visible"/>
                                      </p:to>
                                    </p:set>
                                    <p:anim calcmode="lin" valueType="num">
                                      <p:cBhvr additive="base">
                                        <p:cTn id="25" dur="500" fill="hold"/>
                                        <p:tgtEl>
                                          <p:spTgt spid="349255"/>
                                        </p:tgtEl>
                                        <p:attrNameLst>
                                          <p:attrName>ppt_x</p:attrName>
                                        </p:attrNameLst>
                                      </p:cBhvr>
                                      <p:tavLst>
                                        <p:tav tm="0">
                                          <p:val>
                                            <p:strVal val="0-#ppt_w/2"/>
                                          </p:val>
                                        </p:tav>
                                        <p:tav tm="100000">
                                          <p:val>
                                            <p:strVal val="#ppt_x"/>
                                          </p:val>
                                        </p:tav>
                                      </p:tavLst>
                                    </p:anim>
                                    <p:anim calcmode="lin" valueType="num">
                                      <p:cBhvr additive="base">
                                        <p:cTn id="26" dur="500" fill="hold"/>
                                        <p:tgtEl>
                                          <p:spTgt spid="349255"/>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49256"/>
                                        </p:tgtEl>
                                        <p:attrNameLst>
                                          <p:attrName>style.visibility</p:attrName>
                                        </p:attrNameLst>
                                      </p:cBhvr>
                                      <p:to>
                                        <p:strVal val="visible"/>
                                      </p:to>
                                    </p:set>
                                    <p:anim calcmode="lin" valueType="num">
                                      <p:cBhvr additive="base">
                                        <p:cTn id="31" dur="500" fill="hold"/>
                                        <p:tgtEl>
                                          <p:spTgt spid="349256"/>
                                        </p:tgtEl>
                                        <p:attrNameLst>
                                          <p:attrName>ppt_x</p:attrName>
                                        </p:attrNameLst>
                                      </p:cBhvr>
                                      <p:tavLst>
                                        <p:tav tm="0">
                                          <p:val>
                                            <p:strVal val="0-#ppt_w/2"/>
                                          </p:val>
                                        </p:tav>
                                        <p:tav tm="100000">
                                          <p:val>
                                            <p:strVal val="#ppt_x"/>
                                          </p:val>
                                        </p:tav>
                                      </p:tavLst>
                                    </p:anim>
                                    <p:anim calcmode="lin" valueType="num">
                                      <p:cBhvr additive="base">
                                        <p:cTn id="32" dur="500" fill="hold"/>
                                        <p:tgtEl>
                                          <p:spTgt spid="349256"/>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49257"/>
                                        </p:tgtEl>
                                        <p:attrNameLst>
                                          <p:attrName>style.visibility</p:attrName>
                                        </p:attrNameLst>
                                      </p:cBhvr>
                                      <p:to>
                                        <p:strVal val="visible"/>
                                      </p:to>
                                    </p:set>
                                    <p:anim calcmode="lin" valueType="num">
                                      <p:cBhvr additive="base">
                                        <p:cTn id="37" dur="500" fill="hold"/>
                                        <p:tgtEl>
                                          <p:spTgt spid="349257"/>
                                        </p:tgtEl>
                                        <p:attrNameLst>
                                          <p:attrName>ppt_x</p:attrName>
                                        </p:attrNameLst>
                                      </p:cBhvr>
                                      <p:tavLst>
                                        <p:tav tm="0">
                                          <p:val>
                                            <p:strVal val="0-#ppt_w/2"/>
                                          </p:val>
                                        </p:tav>
                                        <p:tav tm="100000">
                                          <p:val>
                                            <p:strVal val="#ppt_x"/>
                                          </p:val>
                                        </p:tav>
                                      </p:tavLst>
                                    </p:anim>
                                    <p:anim calcmode="lin" valueType="num">
                                      <p:cBhvr additive="base">
                                        <p:cTn id="38" dur="500" fill="hold"/>
                                        <p:tgtEl>
                                          <p:spTgt spid="349257"/>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349258"/>
                                        </p:tgtEl>
                                        <p:attrNameLst>
                                          <p:attrName>style.visibility</p:attrName>
                                        </p:attrNameLst>
                                      </p:cBhvr>
                                      <p:to>
                                        <p:strVal val="visible"/>
                                      </p:to>
                                    </p:set>
                                    <p:anim calcmode="lin" valueType="num">
                                      <p:cBhvr additive="base">
                                        <p:cTn id="43" dur="500" fill="hold"/>
                                        <p:tgtEl>
                                          <p:spTgt spid="349258"/>
                                        </p:tgtEl>
                                        <p:attrNameLst>
                                          <p:attrName>ppt_x</p:attrName>
                                        </p:attrNameLst>
                                      </p:cBhvr>
                                      <p:tavLst>
                                        <p:tav tm="0">
                                          <p:val>
                                            <p:strVal val="0-#ppt_w/2"/>
                                          </p:val>
                                        </p:tav>
                                        <p:tav tm="100000">
                                          <p:val>
                                            <p:strVal val="#ppt_x"/>
                                          </p:val>
                                        </p:tav>
                                      </p:tavLst>
                                    </p:anim>
                                    <p:anim calcmode="lin" valueType="num">
                                      <p:cBhvr additive="base">
                                        <p:cTn id="44" dur="500" fill="hold"/>
                                        <p:tgtEl>
                                          <p:spTgt spid="349258"/>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349187">
                                            <p:txEl>
                                              <p:pRg st="0" end="0"/>
                                            </p:txEl>
                                          </p:spTgt>
                                        </p:tgtEl>
                                        <p:attrNameLst>
                                          <p:attrName>style.visibility</p:attrName>
                                        </p:attrNameLst>
                                      </p:cBhvr>
                                      <p:to>
                                        <p:strVal val="visible"/>
                                      </p:to>
                                    </p:set>
                                    <p:anim calcmode="lin" valueType="num">
                                      <p:cBhvr additive="base">
                                        <p:cTn id="49" dur="500" fill="hold"/>
                                        <p:tgtEl>
                                          <p:spTgt spid="349187">
                                            <p:txEl>
                                              <p:pRg st="0" end="0"/>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34918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349187">
                                            <p:txEl>
                                              <p:pRg st="1" end="1"/>
                                            </p:txEl>
                                          </p:spTgt>
                                        </p:tgtEl>
                                        <p:attrNameLst>
                                          <p:attrName>style.visibility</p:attrName>
                                        </p:attrNameLst>
                                      </p:cBhvr>
                                      <p:to>
                                        <p:strVal val="visible"/>
                                      </p:to>
                                    </p:set>
                                    <p:anim calcmode="lin" valueType="num">
                                      <p:cBhvr additive="base">
                                        <p:cTn id="55" dur="500" fill="hold"/>
                                        <p:tgtEl>
                                          <p:spTgt spid="349187">
                                            <p:txEl>
                                              <p:pRg st="1" end="1"/>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34918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349187">
                                            <p:txEl>
                                              <p:pRg st="2" end="2"/>
                                            </p:txEl>
                                          </p:spTgt>
                                        </p:tgtEl>
                                        <p:attrNameLst>
                                          <p:attrName>style.visibility</p:attrName>
                                        </p:attrNameLst>
                                      </p:cBhvr>
                                      <p:to>
                                        <p:strVal val="visible"/>
                                      </p:to>
                                    </p:set>
                                    <p:anim calcmode="lin" valueType="num">
                                      <p:cBhvr additive="base">
                                        <p:cTn id="61" dur="500" fill="hold"/>
                                        <p:tgtEl>
                                          <p:spTgt spid="349187">
                                            <p:txEl>
                                              <p:pRg st="2" end="2"/>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34918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349187">
                                            <p:txEl>
                                              <p:pRg st="3" end="3"/>
                                            </p:txEl>
                                          </p:spTgt>
                                        </p:tgtEl>
                                        <p:attrNameLst>
                                          <p:attrName>style.visibility</p:attrName>
                                        </p:attrNameLst>
                                      </p:cBhvr>
                                      <p:to>
                                        <p:strVal val="visible"/>
                                      </p:to>
                                    </p:set>
                                    <p:anim calcmode="lin" valueType="num">
                                      <p:cBhvr additive="base">
                                        <p:cTn id="67" dur="500" fill="hold"/>
                                        <p:tgtEl>
                                          <p:spTgt spid="349187">
                                            <p:txEl>
                                              <p:pRg st="3" end="3"/>
                                            </p:txEl>
                                          </p:spTgt>
                                        </p:tgtEl>
                                        <p:attrNameLst>
                                          <p:attrName>ppt_x</p:attrName>
                                        </p:attrNameLst>
                                      </p:cBhvr>
                                      <p:tavLst>
                                        <p:tav tm="0">
                                          <p:val>
                                            <p:strVal val="0-#ppt_w/2"/>
                                          </p:val>
                                        </p:tav>
                                        <p:tav tm="100000">
                                          <p:val>
                                            <p:strVal val="#ppt_x"/>
                                          </p:val>
                                        </p:tav>
                                      </p:tavLst>
                                    </p:anim>
                                    <p:anim calcmode="lin" valueType="num">
                                      <p:cBhvr additive="base">
                                        <p:cTn id="68" dur="500" fill="hold"/>
                                        <p:tgtEl>
                                          <p:spTgt spid="349187">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9187" grpId="0" build="p" autoUpdateAnimBg="0"/>
      <p:bldP spid="349254" grpId="0" animBg="1"/>
      <p:bldP spid="349255" grpId="0" animBg="1"/>
      <p:bldP spid="349256" grpId="0" animBg="1"/>
      <p:bldP spid="349257" grpId="0" animBg="1"/>
      <p:bldP spid="349258" grpId="0" animBg="1"/>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altLang="en-US" smtClean="0"/>
              <a:t>Correspondence Structures</a:t>
            </a:r>
          </a:p>
        </p:txBody>
      </p:sp>
      <p:sp>
        <p:nvSpPr>
          <p:cNvPr id="350211" name="Rectangle 3"/>
          <p:cNvSpPr>
            <a:spLocks noGrp="1" noChangeArrowheads="1"/>
          </p:cNvSpPr>
          <p:nvPr>
            <p:ph type="body" idx="1"/>
          </p:nvPr>
        </p:nvSpPr>
        <p:spPr>
          <a:xfrm>
            <a:off x="0" y="1143000"/>
            <a:ext cx="8991600" cy="5181600"/>
          </a:xfrm>
        </p:spPr>
        <p:txBody>
          <a:bodyPr/>
          <a:lstStyle/>
          <a:p>
            <a:r>
              <a:rPr lang="en-US" altLang="en-US" sz="2800" smtClean="0"/>
              <a:t>Use a min and a max single-ended priority queue, each has </a:t>
            </a:r>
            <a:r>
              <a:rPr lang="en-US" altLang="en-US" sz="2800" smtClean="0">
                <a:solidFill>
                  <a:schemeClr val="hlink"/>
                </a:solidFill>
              </a:rPr>
              <a:t>n/2</a:t>
            </a:r>
            <a:r>
              <a:rPr lang="en-US" altLang="en-US" sz="2800" smtClean="0"/>
              <a:t> nodes (or elements).</a:t>
            </a:r>
          </a:p>
          <a:p>
            <a:r>
              <a:rPr lang="en-US" altLang="en-US" sz="2800" smtClean="0"/>
              <a:t>When </a:t>
            </a:r>
            <a:r>
              <a:rPr lang="en-US" altLang="en-US" sz="2800" smtClean="0">
                <a:solidFill>
                  <a:schemeClr val="hlink"/>
                </a:solidFill>
              </a:rPr>
              <a:t>n</a:t>
            </a:r>
            <a:r>
              <a:rPr lang="en-US" altLang="en-US" sz="2800" smtClean="0"/>
              <a:t> is odd, </a:t>
            </a:r>
            <a:r>
              <a:rPr lang="en-US" altLang="en-US" sz="2800" smtClean="0">
                <a:solidFill>
                  <a:schemeClr val="hlink"/>
                </a:solidFill>
              </a:rPr>
              <a:t>1</a:t>
            </a:r>
            <a:r>
              <a:rPr lang="en-US" altLang="en-US" sz="2800" smtClean="0"/>
              <a:t> element is in a buffer.</a:t>
            </a:r>
          </a:p>
          <a:p>
            <a:r>
              <a:rPr lang="en-US" altLang="en-US" sz="2800" smtClean="0"/>
              <a:t>Remaining elements are in the single-ended priority queues.</a:t>
            </a:r>
          </a:p>
          <a:p>
            <a:r>
              <a:rPr lang="en-US" altLang="en-US" sz="2800" smtClean="0"/>
              <a:t>Establish a correspondence between the min and max single-ended priority queues.</a:t>
            </a:r>
          </a:p>
          <a:p>
            <a:pPr lvl="1"/>
            <a:r>
              <a:rPr lang="en-US" altLang="en-US" sz="2400" smtClean="0"/>
              <a:t>Total correspondence.</a:t>
            </a:r>
          </a:p>
          <a:p>
            <a:pPr lvl="1"/>
            <a:r>
              <a:rPr lang="en-US" altLang="en-US" sz="2400" smtClean="0"/>
              <a:t>Leaf correspondence.</a:t>
            </a:r>
          </a:p>
          <a:p>
            <a:r>
              <a:rPr lang="en-US" altLang="en-US" sz="2800" smtClean="0"/>
              <a:t>Single-ended priority queue also must support an arbitrary remove.</a:t>
            </a:r>
          </a:p>
          <a:p>
            <a:endParaRPr lang="en-US" altLang="en-US" sz="2800" smtClean="0"/>
          </a:p>
        </p:txBody>
      </p:sp>
      <p:sp>
        <p:nvSpPr>
          <p:cNvPr id="2" name="Footer Placeholder 1"/>
          <p:cNvSpPr>
            <a:spLocks noGrp="1"/>
          </p:cNvSpPr>
          <p:nvPr>
            <p:ph type="ftr" sz="quarter" idx="11"/>
          </p:nvPr>
        </p:nvSpPr>
        <p:spPr/>
        <p:txBody>
          <a:bodyPr/>
          <a:lstStyle/>
          <a:p>
            <a:pPr>
              <a:defRPr/>
            </a:pPr>
            <a:r>
              <a:rPr lang="en-US" smtClean="0"/>
              <a:t>DOR - D-E Priority Queue</a:t>
            </a:r>
            <a:endParaRPr lang="en-US"/>
          </a:p>
        </p:txBody>
      </p:sp>
      <p:sp>
        <p:nvSpPr>
          <p:cNvPr id="3" name="Slide Number Placeholder 2"/>
          <p:cNvSpPr>
            <a:spLocks noGrp="1"/>
          </p:cNvSpPr>
          <p:nvPr>
            <p:ph type="sldNum" sz="quarter" idx="12"/>
          </p:nvPr>
        </p:nvSpPr>
        <p:spPr/>
        <p:txBody>
          <a:bodyPr/>
          <a:lstStyle/>
          <a:p>
            <a:fld id="{AD881189-43C4-4691-B8EE-ABE1B902DE45}" type="slidenum">
              <a:rPr lang="en-US" altLang="en-US" smtClean="0"/>
              <a:pPr/>
              <a:t>7</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50211">
                                            <p:txEl>
                                              <p:pRg st="0" end="0"/>
                                            </p:txEl>
                                          </p:spTgt>
                                        </p:tgtEl>
                                        <p:attrNameLst>
                                          <p:attrName>style.visibility</p:attrName>
                                        </p:attrNameLst>
                                      </p:cBhvr>
                                      <p:to>
                                        <p:strVal val="visible"/>
                                      </p:to>
                                    </p:set>
                                    <p:anim calcmode="lin" valueType="num">
                                      <p:cBhvr additive="base">
                                        <p:cTn id="7" dur="500" fill="hold"/>
                                        <p:tgtEl>
                                          <p:spTgt spid="35021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5021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50211">
                                            <p:txEl>
                                              <p:pRg st="1" end="1"/>
                                            </p:txEl>
                                          </p:spTgt>
                                        </p:tgtEl>
                                        <p:attrNameLst>
                                          <p:attrName>style.visibility</p:attrName>
                                        </p:attrNameLst>
                                      </p:cBhvr>
                                      <p:to>
                                        <p:strVal val="visible"/>
                                      </p:to>
                                    </p:set>
                                    <p:anim calcmode="lin" valueType="num">
                                      <p:cBhvr additive="base">
                                        <p:cTn id="13" dur="500" fill="hold"/>
                                        <p:tgtEl>
                                          <p:spTgt spid="35021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5021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50211">
                                            <p:txEl>
                                              <p:pRg st="2" end="2"/>
                                            </p:txEl>
                                          </p:spTgt>
                                        </p:tgtEl>
                                        <p:attrNameLst>
                                          <p:attrName>style.visibility</p:attrName>
                                        </p:attrNameLst>
                                      </p:cBhvr>
                                      <p:to>
                                        <p:strVal val="visible"/>
                                      </p:to>
                                    </p:set>
                                    <p:anim calcmode="lin" valueType="num">
                                      <p:cBhvr additive="base">
                                        <p:cTn id="19" dur="500" fill="hold"/>
                                        <p:tgtEl>
                                          <p:spTgt spid="350211">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5021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50211">
                                            <p:txEl>
                                              <p:pRg st="3" end="3"/>
                                            </p:txEl>
                                          </p:spTgt>
                                        </p:tgtEl>
                                        <p:attrNameLst>
                                          <p:attrName>style.visibility</p:attrName>
                                        </p:attrNameLst>
                                      </p:cBhvr>
                                      <p:to>
                                        <p:strVal val="visible"/>
                                      </p:to>
                                    </p:set>
                                    <p:anim calcmode="lin" valueType="num">
                                      <p:cBhvr additive="base">
                                        <p:cTn id="25" dur="500" fill="hold"/>
                                        <p:tgtEl>
                                          <p:spTgt spid="350211">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5021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50211">
                                            <p:txEl>
                                              <p:pRg st="4" end="4"/>
                                            </p:txEl>
                                          </p:spTgt>
                                        </p:tgtEl>
                                        <p:attrNameLst>
                                          <p:attrName>style.visibility</p:attrName>
                                        </p:attrNameLst>
                                      </p:cBhvr>
                                      <p:to>
                                        <p:strVal val="visible"/>
                                      </p:to>
                                    </p:set>
                                    <p:anim calcmode="lin" valueType="num">
                                      <p:cBhvr additive="base">
                                        <p:cTn id="31" dur="500" fill="hold"/>
                                        <p:tgtEl>
                                          <p:spTgt spid="350211">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50211">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50211">
                                            <p:txEl>
                                              <p:pRg st="5" end="5"/>
                                            </p:txEl>
                                          </p:spTgt>
                                        </p:tgtEl>
                                        <p:attrNameLst>
                                          <p:attrName>style.visibility</p:attrName>
                                        </p:attrNameLst>
                                      </p:cBhvr>
                                      <p:to>
                                        <p:strVal val="visible"/>
                                      </p:to>
                                    </p:set>
                                    <p:anim calcmode="lin" valueType="num">
                                      <p:cBhvr additive="base">
                                        <p:cTn id="37" dur="500" fill="hold"/>
                                        <p:tgtEl>
                                          <p:spTgt spid="350211">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50211">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350211">
                                            <p:txEl>
                                              <p:pRg st="6" end="6"/>
                                            </p:txEl>
                                          </p:spTgt>
                                        </p:tgtEl>
                                        <p:attrNameLst>
                                          <p:attrName>style.visibility</p:attrName>
                                        </p:attrNameLst>
                                      </p:cBhvr>
                                      <p:to>
                                        <p:strVal val="visible"/>
                                      </p:to>
                                    </p:set>
                                    <p:anim calcmode="lin" valueType="num">
                                      <p:cBhvr additive="base">
                                        <p:cTn id="43" dur="500" fill="hold"/>
                                        <p:tgtEl>
                                          <p:spTgt spid="350211">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350211">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0211" grpId="0" build="p" bldLvl="3" autoUpdateAnimBg="0"/>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smtClean="0"/>
              <a:t>Total Correspondence</a:t>
            </a:r>
          </a:p>
        </p:txBody>
      </p:sp>
      <p:sp>
        <p:nvSpPr>
          <p:cNvPr id="351235" name="Rectangle 3"/>
          <p:cNvSpPr>
            <a:spLocks noGrp="1" noChangeArrowheads="1"/>
          </p:cNvSpPr>
          <p:nvPr>
            <p:ph type="body" idx="1"/>
          </p:nvPr>
        </p:nvSpPr>
        <p:spPr>
          <a:xfrm>
            <a:off x="457200" y="3048000"/>
            <a:ext cx="7772400" cy="1600200"/>
          </a:xfrm>
        </p:spPr>
        <p:txBody>
          <a:bodyPr/>
          <a:lstStyle/>
          <a:p>
            <a:r>
              <a:rPr lang="en-US" altLang="en-US" smtClean="0"/>
              <a:t>Each element of the min priority queue is paired with a different and </a:t>
            </a:r>
            <a:r>
              <a:rPr lang="en-US" altLang="en-US" smtClean="0">
                <a:solidFill>
                  <a:schemeClr val="hlink"/>
                </a:solidFill>
              </a:rPr>
              <a:t>&gt;=</a:t>
            </a:r>
            <a:r>
              <a:rPr lang="en-US" altLang="en-US" smtClean="0"/>
              <a:t> element in the max priority queue.</a:t>
            </a:r>
          </a:p>
        </p:txBody>
      </p:sp>
      <p:sp>
        <p:nvSpPr>
          <p:cNvPr id="2" name="Footer Placeholder 1"/>
          <p:cNvSpPr>
            <a:spLocks noGrp="1"/>
          </p:cNvSpPr>
          <p:nvPr>
            <p:ph type="ftr" sz="quarter" idx="11"/>
          </p:nvPr>
        </p:nvSpPr>
        <p:spPr/>
        <p:txBody>
          <a:bodyPr/>
          <a:lstStyle/>
          <a:p>
            <a:pPr>
              <a:defRPr/>
            </a:pPr>
            <a:r>
              <a:rPr lang="en-US" smtClean="0"/>
              <a:t>DOR - D-E Priority Queue</a:t>
            </a:r>
            <a:endParaRPr lang="en-US"/>
          </a:p>
        </p:txBody>
      </p:sp>
      <p:sp>
        <p:nvSpPr>
          <p:cNvPr id="3" name="Slide Number Placeholder 2"/>
          <p:cNvSpPr>
            <a:spLocks noGrp="1"/>
          </p:cNvSpPr>
          <p:nvPr>
            <p:ph type="sldNum" sz="quarter" idx="12"/>
          </p:nvPr>
        </p:nvSpPr>
        <p:spPr/>
        <p:txBody>
          <a:bodyPr/>
          <a:lstStyle/>
          <a:p>
            <a:fld id="{AD881189-43C4-4691-B8EE-ABE1B902DE45}" type="slidenum">
              <a:rPr lang="en-US" altLang="en-US" smtClean="0"/>
              <a:pPr/>
              <a:t>8</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51235">
                                            <p:txEl>
                                              <p:pRg st="0" end="0"/>
                                            </p:txEl>
                                          </p:spTgt>
                                        </p:tgtEl>
                                        <p:attrNameLst>
                                          <p:attrName>style.visibility</p:attrName>
                                        </p:attrNameLst>
                                      </p:cBhvr>
                                      <p:to>
                                        <p:strVal val="visible"/>
                                      </p:to>
                                    </p:set>
                                    <p:anim calcmode="lin" valueType="num">
                                      <p:cBhvr additive="base">
                                        <p:cTn id="7" dur="500" fill="hold"/>
                                        <p:tgtEl>
                                          <p:spTgt spid="35123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51235">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1235" grpId="0" build="p"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ltLang="en-US" smtClean="0"/>
              <a:t>Total Correspondence Example</a:t>
            </a:r>
          </a:p>
        </p:txBody>
      </p:sp>
      <p:grpSp>
        <p:nvGrpSpPr>
          <p:cNvPr id="2" name="Group 3"/>
          <p:cNvGrpSpPr>
            <a:grpSpLocks/>
          </p:cNvGrpSpPr>
          <p:nvPr/>
        </p:nvGrpSpPr>
        <p:grpSpPr bwMode="auto">
          <a:xfrm>
            <a:off x="1219200" y="1676400"/>
            <a:ext cx="1968500" cy="2835275"/>
            <a:chOff x="768" y="1056"/>
            <a:chExt cx="1240" cy="1786"/>
          </a:xfrm>
        </p:grpSpPr>
        <p:sp>
          <p:nvSpPr>
            <p:cNvPr id="9242" name="Oval 4"/>
            <p:cNvSpPr>
              <a:spLocks noChangeArrowheads="1"/>
            </p:cNvSpPr>
            <p:nvPr/>
          </p:nvSpPr>
          <p:spPr bwMode="auto">
            <a:xfrm>
              <a:off x="1392" y="1056"/>
              <a:ext cx="280" cy="280"/>
            </a:xfrm>
            <a:prstGeom prst="ellipse">
              <a:avLst/>
            </a:prstGeom>
            <a:solidFill>
              <a:schemeClr val="accent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9243" name="Rectangle 5"/>
            <p:cNvSpPr>
              <a:spLocks noChangeArrowheads="1"/>
            </p:cNvSpPr>
            <p:nvPr/>
          </p:nvSpPr>
          <p:spPr bwMode="auto">
            <a:xfrm>
              <a:off x="1426" y="1071"/>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r>
                <a:rPr lang="en-US" altLang="en-US" sz="2000">
                  <a:solidFill>
                    <a:schemeClr val="bg2"/>
                  </a:solidFill>
                </a:rPr>
                <a:t>1</a:t>
              </a:r>
            </a:p>
          </p:txBody>
        </p:sp>
        <p:sp>
          <p:nvSpPr>
            <p:cNvPr id="9244" name="Oval 6"/>
            <p:cNvSpPr>
              <a:spLocks noChangeArrowheads="1"/>
            </p:cNvSpPr>
            <p:nvPr/>
          </p:nvSpPr>
          <p:spPr bwMode="auto">
            <a:xfrm>
              <a:off x="1012" y="1636"/>
              <a:ext cx="280" cy="280"/>
            </a:xfrm>
            <a:prstGeom prst="ellipse">
              <a:avLst/>
            </a:prstGeom>
            <a:solidFill>
              <a:schemeClr val="accent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9245" name="Rectangle 7"/>
            <p:cNvSpPr>
              <a:spLocks noChangeArrowheads="1"/>
            </p:cNvSpPr>
            <p:nvPr/>
          </p:nvSpPr>
          <p:spPr bwMode="auto">
            <a:xfrm>
              <a:off x="1046" y="1651"/>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r>
                <a:rPr lang="en-US" altLang="en-US" sz="2000">
                  <a:solidFill>
                    <a:schemeClr val="bg2"/>
                  </a:solidFill>
                </a:rPr>
                <a:t>5</a:t>
              </a:r>
            </a:p>
          </p:txBody>
        </p:sp>
        <p:sp>
          <p:nvSpPr>
            <p:cNvPr id="9246" name="Oval 8"/>
            <p:cNvSpPr>
              <a:spLocks noChangeArrowheads="1"/>
            </p:cNvSpPr>
            <p:nvPr/>
          </p:nvSpPr>
          <p:spPr bwMode="auto">
            <a:xfrm>
              <a:off x="1728" y="1632"/>
              <a:ext cx="280" cy="280"/>
            </a:xfrm>
            <a:prstGeom prst="ellipse">
              <a:avLst/>
            </a:prstGeom>
            <a:solidFill>
              <a:schemeClr val="accent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9247" name="Rectangle 9"/>
            <p:cNvSpPr>
              <a:spLocks noChangeArrowheads="1"/>
            </p:cNvSpPr>
            <p:nvPr/>
          </p:nvSpPr>
          <p:spPr bwMode="auto">
            <a:xfrm>
              <a:off x="1762" y="1647"/>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r>
                <a:rPr lang="en-US" altLang="en-US" sz="2000">
                  <a:solidFill>
                    <a:schemeClr val="bg2"/>
                  </a:solidFill>
                </a:rPr>
                <a:t>9</a:t>
              </a:r>
            </a:p>
          </p:txBody>
        </p:sp>
        <p:sp>
          <p:nvSpPr>
            <p:cNvPr id="9248" name="Oval 10"/>
            <p:cNvSpPr>
              <a:spLocks noChangeArrowheads="1"/>
            </p:cNvSpPr>
            <p:nvPr/>
          </p:nvSpPr>
          <p:spPr bwMode="auto">
            <a:xfrm>
              <a:off x="768" y="2112"/>
              <a:ext cx="280" cy="280"/>
            </a:xfrm>
            <a:prstGeom prst="ellipse">
              <a:avLst/>
            </a:prstGeom>
            <a:solidFill>
              <a:schemeClr val="accent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9249" name="Rectangle 11"/>
            <p:cNvSpPr>
              <a:spLocks noChangeArrowheads="1"/>
            </p:cNvSpPr>
            <p:nvPr/>
          </p:nvSpPr>
          <p:spPr bwMode="auto">
            <a:xfrm>
              <a:off x="768" y="2112"/>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r>
                <a:rPr lang="en-US" altLang="en-US" sz="2000">
                  <a:solidFill>
                    <a:schemeClr val="bg2"/>
                  </a:solidFill>
                </a:rPr>
                <a:t>14</a:t>
              </a:r>
            </a:p>
          </p:txBody>
        </p:sp>
        <p:sp>
          <p:nvSpPr>
            <p:cNvPr id="9250" name="Oval 12"/>
            <p:cNvSpPr>
              <a:spLocks noChangeArrowheads="1"/>
            </p:cNvSpPr>
            <p:nvPr/>
          </p:nvSpPr>
          <p:spPr bwMode="auto">
            <a:xfrm>
              <a:off x="1296" y="2112"/>
              <a:ext cx="280" cy="280"/>
            </a:xfrm>
            <a:prstGeom prst="ellipse">
              <a:avLst/>
            </a:prstGeom>
            <a:solidFill>
              <a:schemeClr val="accent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9251" name="Rectangle 13"/>
            <p:cNvSpPr>
              <a:spLocks noChangeArrowheads="1"/>
            </p:cNvSpPr>
            <p:nvPr/>
          </p:nvSpPr>
          <p:spPr bwMode="auto">
            <a:xfrm>
              <a:off x="1296" y="2112"/>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r>
                <a:rPr lang="en-US" altLang="en-US" sz="2000">
                  <a:solidFill>
                    <a:schemeClr val="bg2"/>
                  </a:solidFill>
                </a:rPr>
                <a:t>17</a:t>
              </a:r>
            </a:p>
          </p:txBody>
        </p:sp>
        <p:sp>
          <p:nvSpPr>
            <p:cNvPr id="9252" name="Line 14"/>
            <p:cNvSpPr>
              <a:spLocks noChangeShapeType="1"/>
            </p:cNvSpPr>
            <p:nvPr/>
          </p:nvSpPr>
          <p:spPr bwMode="auto">
            <a:xfrm flipH="1">
              <a:off x="1200" y="1296"/>
              <a:ext cx="240" cy="336"/>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9253" name="Line 15"/>
            <p:cNvSpPr>
              <a:spLocks noChangeShapeType="1"/>
            </p:cNvSpPr>
            <p:nvPr/>
          </p:nvSpPr>
          <p:spPr bwMode="auto">
            <a:xfrm>
              <a:off x="1584" y="1296"/>
              <a:ext cx="192" cy="384"/>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9254" name="Line 16"/>
            <p:cNvSpPr>
              <a:spLocks noChangeShapeType="1"/>
            </p:cNvSpPr>
            <p:nvPr/>
          </p:nvSpPr>
          <p:spPr bwMode="auto">
            <a:xfrm flipH="1">
              <a:off x="864" y="1824"/>
              <a:ext cx="192" cy="336"/>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9255" name="Line 17"/>
            <p:cNvSpPr>
              <a:spLocks noChangeShapeType="1"/>
            </p:cNvSpPr>
            <p:nvPr/>
          </p:nvSpPr>
          <p:spPr bwMode="auto">
            <a:xfrm>
              <a:off x="1248" y="1872"/>
              <a:ext cx="192" cy="24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9256" name="Text Box 18"/>
            <p:cNvSpPr txBox="1">
              <a:spLocks noChangeArrowheads="1"/>
            </p:cNvSpPr>
            <p:nvPr/>
          </p:nvSpPr>
          <p:spPr bwMode="auto">
            <a:xfrm>
              <a:off x="816" y="2592"/>
              <a:ext cx="100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a:spcBef>
                  <a:spcPct val="50000"/>
                </a:spcBef>
              </a:pPr>
              <a:r>
                <a:rPr lang="en-US" altLang="en-US" sz="2000">
                  <a:solidFill>
                    <a:schemeClr val="bg1"/>
                  </a:solidFill>
                </a:rPr>
                <a:t>Min Heap</a:t>
              </a:r>
            </a:p>
          </p:txBody>
        </p:sp>
      </p:grpSp>
      <p:grpSp>
        <p:nvGrpSpPr>
          <p:cNvPr id="3" name="Group 19"/>
          <p:cNvGrpSpPr>
            <a:grpSpLocks/>
          </p:cNvGrpSpPr>
          <p:nvPr/>
        </p:nvGrpSpPr>
        <p:grpSpPr bwMode="auto">
          <a:xfrm>
            <a:off x="5257800" y="1676400"/>
            <a:ext cx="2152650" cy="2835275"/>
            <a:chOff x="3312" y="1056"/>
            <a:chExt cx="1356" cy="1786"/>
          </a:xfrm>
        </p:grpSpPr>
        <p:sp>
          <p:nvSpPr>
            <p:cNvPr id="9227" name="Oval 20"/>
            <p:cNvSpPr>
              <a:spLocks noChangeArrowheads="1"/>
            </p:cNvSpPr>
            <p:nvPr/>
          </p:nvSpPr>
          <p:spPr bwMode="auto">
            <a:xfrm>
              <a:off x="3936" y="1056"/>
              <a:ext cx="280" cy="280"/>
            </a:xfrm>
            <a:prstGeom prst="ellipse">
              <a:avLst/>
            </a:prstGeom>
            <a:solidFill>
              <a:srgbClr val="FFFF00"/>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9228" name="Rectangle 21"/>
            <p:cNvSpPr>
              <a:spLocks noChangeArrowheads="1"/>
            </p:cNvSpPr>
            <p:nvPr/>
          </p:nvSpPr>
          <p:spPr bwMode="auto">
            <a:xfrm>
              <a:off x="3936" y="1056"/>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r>
                <a:rPr lang="en-US" altLang="en-US" sz="2000">
                  <a:solidFill>
                    <a:schemeClr val="bg2"/>
                  </a:solidFill>
                </a:rPr>
                <a:t>20</a:t>
              </a:r>
            </a:p>
          </p:txBody>
        </p:sp>
        <p:sp>
          <p:nvSpPr>
            <p:cNvPr id="9229" name="Oval 22"/>
            <p:cNvSpPr>
              <a:spLocks noChangeArrowheads="1"/>
            </p:cNvSpPr>
            <p:nvPr/>
          </p:nvSpPr>
          <p:spPr bwMode="auto">
            <a:xfrm>
              <a:off x="3556" y="1636"/>
              <a:ext cx="280" cy="280"/>
            </a:xfrm>
            <a:prstGeom prst="ellipse">
              <a:avLst/>
            </a:prstGeom>
            <a:solidFill>
              <a:srgbClr val="FFFF00"/>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9230" name="Rectangle 23"/>
            <p:cNvSpPr>
              <a:spLocks noChangeArrowheads="1"/>
            </p:cNvSpPr>
            <p:nvPr/>
          </p:nvSpPr>
          <p:spPr bwMode="auto">
            <a:xfrm>
              <a:off x="3564" y="1632"/>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r>
                <a:rPr lang="en-US" altLang="en-US" sz="2000">
                  <a:solidFill>
                    <a:schemeClr val="bg2"/>
                  </a:solidFill>
                </a:rPr>
                <a:t>10</a:t>
              </a:r>
            </a:p>
          </p:txBody>
        </p:sp>
        <p:sp>
          <p:nvSpPr>
            <p:cNvPr id="9231" name="Oval 24"/>
            <p:cNvSpPr>
              <a:spLocks noChangeArrowheads="1"/>
            </p:cNvSpPr>
            <p:nvPr/>
          </p:nvSpPr>
          <p:spPr bwMode="auto">
            <a:xfrm>
              <a:off x="4272" y="1632"/>
              <a:ext cx="280" cy="280"/>
            </a:xfrm>
            <a:prstGeom prst="ellipse">
              <a:avLst/>
            </a:prstGeom>
            <a:solidFill>
              <a:srgbClr val="FFFF00"/>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9232" name="Rectangle 25"/>
            <p:cNvSpPr>
              <a:spLocks noChangeArrowheads="1"/>
            </p:cNvSpPr>
            <p:nvPr/>
          </p:nvSpPr>
          <p:spPr bwMode="auto">
            <a:xfrm>
              <a:off x="4272" y="1632"/>
              <a:ext cx="3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r>
                <a:rPr lang="en-US" altLang="en-US" sz="2000">
                  <a:solidFill>
                    <a:schemeClr val="bg2"/>
                  </a:solidFill>
                </a:rPr>
                <a:t>18   </a:t>
              </a:r>
            </a:p>
          </p:txBody>
        </p:sp>
        <p:sp>
          <p:nvSpPr>
            <p:cNvPr id="9233" name="Oval 26"/>
            <p:cNvSpPr>
              <a:spLocks noChangeArrowheads="1"/>
            </p:cNvSpPr>
            <p:nvPr/>
          </p:nvSpPr>
          <p:spPr bwMode="auto">
            <a:xfrm>
              <a:off x="3312" y="2112"/>
              <a:ext cx="280" cy="280"/>
            </a:xfrm>
            <a:prstGeom prst="ellipse">
              <a:avLst/>
            </a:prstGeom>
            <a:solidFill>
              <a:srgbClr val="FFFF00"/>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9234" name="Rectangle 27"/>
            <p:cNvSpPr>
              <a:spLocks noChangeArrowheads="1"/>
            </p:cNvSpPr>
            <p:nvPr/>
          </p:nvSpPr>
          <p:spPr bwMode="auto">
            <a:xfrm>
              <a:off x="3346" y="2127"/>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r>
                <a:rPr lang="en-US" altLang="en-US" sz="2000">
                  <a:solidFill>
                    <a:schemeClr val="bg2"/>
                  </a:solidFill>
                </a:rPr>
                <a:t>2</a:t>
              </a:r>
            </a:p>
          </p:txBody>
        </p:sp>
        <p:sp>
          <p:nvSpPr>
            <p:cNvPr id="9235" name="Oval 28"/>
            <p:cNvSpPr>
              <a:spLocks noChangeArrowheads="1"/>
            </p:cNvSpPr>
            <p:nvPr/>
          </p:nvSpPr>
          <p:spPr bwMode="auto">
            <a:xfrm>
              <a:off x="3840" y="2112"/>
              <a:ext cx="280" cy="280"/>
            </a:xfrm>
            <a:prstGeom prst="ellipse">
              <a:avLst/>
            </a:prstGeom>
            <a:solidFill>
              <a:srgbClr val="FFFF00"/>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9236" name="Rectangle 29"/>
            <p:cNvSpPr>
              <a:spLocks noChangeArrowheads="1"/>
            </p:cNvSpPr>
            <p:nvPr/>
          </p:nvSpPr>
          <p:spPr bwMode="auto">
            <a:xfrm>
              <a:off x="3874" y="2127"/>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r>
                <a:rPr lang="en-US" altLang="en-US" sz="2000">
                  <a:solidFill>
                    <a:schemeClr val="bg2"/>
                  </a:solidFill>
                </a:rPr>
                <a:t>7</a:t>
              </a:r>
            </a:p>
          </p:txBody>
        </p:sp>
        <p:sp>
          <p:nvSpPr>
            <p:cNvPr id="9237" name="Line 30"/>
            <p:cNvSpPr>
              <a:spLocks noChangeShapeType="1"/>
            </p:cNvSpPr>
            <p:nvPr/>
          </p:nvSpPr>
          <p:spPr bwMode="auto">
            <a:xfrm flipH="1">
              <a:off x="3744" y="1296"/>
              <a:ext cx="240" cy="336"/>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9238" name="Line 31"/>
            <p:cNvSpPr>
              <a:spLocks noChangeShapeType="1"/>
            </p:cNvSpPr>
            <p:nvPr/>
          </p:nvSpPr>
          <p:spPr bwMode="auto">
            <a:xfrm>
              <a:off x="4176" y="1296"/>
              <a:ext cx="192" cy="336"/>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9239" name="Line 32"/>
            <p:cNvSpPr>
              <a:spLocks noChangeShapeType="1"/>
            </p:cNvSpPr>
            <p:nvPr/>
          </p:nvSpPr>
          <p:spPr bwMode="auto">
            <a:xfrm flipH="1">
              <a:off x="3408" y="1824"/>
              <a:ext cx="192" cy="336"/>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9240" name="Line 33"/>
            <p:cNvSpPr>
              <a:spLocks noChangeShapeType="1"/>
            </p:cNvSpPr>
            <p:nvPr/>
          </p:nvSpPr>
          <p:spPr bwMode="auto">
            <a:xfrm>
              <a:off x="3792" y="1872"/>
              <a:ext cx="192" cy="24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9241" name="Text Box 34"/>
            <p:cNvSpPr txBox="1">
              <a:spLocks noChangeArrowheads="1"/>
            </p:cNvSpPr>
            <p:nvPr/>
          </p:nvSpPr>
          <p:spPr bwMode="auto">
            <a:xfrm>
              <a:off x="3600" y="2592"/>
              <a:ext cx="100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a:spcBef>
                  <a:spcPct val="50000"/>
                </a:spcBef>
              </a:pPr>
              <a:r>
                <a:rPr lang="en-US" altLang="en-US" sz="2000">
                  <a:solidFill>
                    <a:schemeClr val="bg1"/>
                  </a:solidFill>
                </a:rPr>
                <a:t>Max Heap</a:t>
              </a:r>
            </a:p>
          </p:txBody>
        </p:sp>
      </p:grpSp>
      <p:sp>
        <p:nvSpPr>
          <p:cNvPr id="352291" name="Line 35"/>
          <p:cNvSpPr>
            <a:spLocks noChangeShapeType="1"/>
          </p:cNvSpPr>
          <p:nvPr/>
        </p:nvSpPr>
        <p:spPr bwMode="auto">
          <a:xfrm>
            <a:off x="2057400" y="2895600"/>
            <a:ext cx="4114800" cy="838200"/>
          </a:xfrm>
          <a:prstGeom prst="line">
            <a:avLst/>
          </a:prstGeom>
          <a:noFill/>
          <a:ln w="57150">
            <a:solidFill>
              <a:schemeClr val="hlink"/>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352292" name="Line 36"/>
          <p:cNvSpPr>
            <a:spLocks noChangeShapeType="1"/>
          </p:cNvSpPr>
          <p:nvPr/>
        </p:nvSpPr>
        <p:spPr bwMode="auto">
          <a:xfrm>
            <a:off x="2667000" y="1905000"/>
            <a:ext cx="2590800" cy="1600200"/>
          </a:xfrm>
          <a:prstGeom prst="line">
            <a:avLst/>
          </a:prstGeom>
          <a:noFill/>
          <a:ln w="57150">
            <a:solidFill>
              <a:schemeClr val="hlink"/>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352293" name="Line 37"/>
          <p:cNvSpPr>
            <a:spLocks noChangeShapeType="1"/>
          </p:cNvSpPr>
          <p:nvPr/>
        </p:nvSpPr>
        <p:spPr bwMode="auto">
          <a:xfrm>
            <a:off x="3200400" y="2819400"/>
            <a:ext cx="2438400" cy="0"/>
          </a:xfrm>
          <a:prstGeom prst="line">
            <a:avLst/>
          </a:prstGeom>
          <a:noFill/>
          <a:ln w="57150">
            <a:solidFill>
              <a:schemeClr val="hlink"/>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352294" name="Line 38"/>
          <p:cNvSpPr>
            <a:spLocks noChangeShapeType="1"/>
          </p:cNvSpPr>
          <p:nvPr/>
        </p:nvSpPr>
        <p:spPr bwMode="auto">
          <a:xfrm flipV="1">
            <a:off x="1676400" y="2895600"/>
            <a:ext cx="5105400" cy="838200"/>
          </a:xfrm>
          <a:prstGeom prst="line">
            <a:avLst/>
          </a:prstGeom>
          <a:noFill/>
          <a:ln w="57150">
            <a:solidFill>
              <a:schemeClr val="hlink"/>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352295" name="Line 39"/>
          <p:cNvSpPr>
            <a:spLocks noChangeShapeType="1"/>
          </p:cNvSpPr>
          <p:nvPr/>
        </p:nvSpPr>
        <p:spPr bwMode="auto">
          <a:xfrm flipV="1">
            <a:off x="2209800" y="1905000"/>
            <a:ext cx="4038600" cy="1447800"/>
          </a:xfrm>
          <a:prstGeom prst="line">
            <a:avLst/>
          </a:prstGeom>
          <a:noFill/>
          <a:ln w="57150">
            <a:solidFill>
              <a:schemeClr val="hlink"/>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352296" name="Text Box 40"/>
          <p:cNvSpPr txBox="1">
            <a:spLocks noChangeArrowheads="1"/>
          </p:cNvSpPr>
          <p:nvPr/>
        </p:nvSpPr>
        <p:spPr bwMode="auto">
          <a:xfrm>
            <a:off x="3352800" y="4572000"/>
            <a:ext cx="1600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a:spcBef>
                <a:spcPct val="50000"/>
              </a:spcBef>
            </a:pPr>
            <a:r>
              <a:rPr lang="en-US" altLang="en-US" sz="2000">
                <a:solidFill>
                  <a:schemeClr val="bg1"/>
                </a:solidFill>
              </a:rPr>
              <a:t>Buffer = 12</a:t>
            </a:r>
          </a:p>
        </p:txBody>
      </p:sp>
      <p:sp>
        <p:nvSpPr>
          <p:cNvPr id="4" name="Footer Placeholder 3"/>
          <p:cNvSpPr>
            <a:spLocks noGrp="1"/>
          </p:cNvSpPr>
          <p:nvPr>
            <p:ph type="ftr" sz="quarter" idx="11"/>
          </p:nvPr>
        </p:nvSpPr>
        <p:spPr/>
        <p:txBody>
          <a:bodyPr/>
          <a:lstStyle/>
          <a:p>
            <a:pPr>
              <a:defRPr/>
            </a:pPr>
            <a:r>
              <a:rPr lang="en-US" smtClean="0"/>
              <a:t>DOR - D-E Priority Queue</a:t>
            </a:r>
            <a:endParaRPr lang="en-US"/>
          </a:p>
        </p:txBody>
      </p:sp>
      <p:sp>
        <p:nvSpPr>
          <p:cNvPr id="5" name="Slide Number Placeholder 4"/>
          <p:cNvSpPr>
            <a:spLocks noGrp="1"/>
          </p:cNvSpPr>
          <p:nvPr>
            <p:ph type="sldNum" sz="quarter" idx="12"/>
          </p:nvPr>
        </p:nvSpPr>
        <p:spPr/>
        <p:txBody>
          <a:bodyPr/>
          <a:lstStyle/>
          <a:p>
            <a:fld id="{AD881189-43C4-4691-B8EE-ABE1B902DE45}" type="slidenum">
              <a:rPr lang="en-US" altLang="en-US" smtClean="0"/>
              <a:pPr/>
              <a:t>9</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0-#ppt_w/2"/>
                                          </p:val>
                                        </p:tav>
                                        <p:tav tm="100000">
                                          <p:val>
                                            <p:strVal val="#ppt_x"/>
                                          </p:val>
                                        </p:tav>
                                      </p:tavLst>
                                    </p:anim>
                                    <p:anim calcmode="lin" valueType="num">
                                      <p:cBhvr additive="base">
                                        <p:cTn id="14"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52296"/>
                                        </p:tgtEl>
                                        <p:attrNameLst>
                                          <p:attrName>style.visibility</p:attrName>
                                        </p:attrNameLst>
                                      </p:cBhvr>
                                      <p:to>
                                        <p:strVal val="visible"/>
                                      </p:to>
                                    </p:set>
                                    <p:anim calcmode="lin" valueType="num">
                                      <p:cBhvr additive="base">
                                        <p:cTn id="19" dur="500" fill="hold"/>
                                        <p:tgtEl>
                                          <p:spTgt spid="352296"/>
                                        </p:tgtEl>
                                        <p:attrNameLst>
                                          <p:attrName>ppt_x</p:attrName>
                                        </p:attrNameLst>
                                      </p:cBhvr>
                                      <p:tavLst>
                                        <p:tav tm="0">
                                          <p:val>
                                            <p:strVal val="0-#ppt_w/2"/>
                                          </p:val>
                                        </p:tav>
                                        <p:tav tm="100000">
                                          <p:val>
                                            <p:strVal val="#ppt_x"/>
                                          </p:val>
                                        </p:tav>
                                      </p:tavLst>
                                    </p:anim>
                                    <p:anim calcmode="lin" valueType="num">
                                      <p:cBhvr additive="base">
                                        <p:cTn id="20" dur="500" fill="hold"/>
                                        <p:tgtEl>
                                          <p:spTgt spid="352296"/>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52292"/>
                                        </p:tgtEl>
                                        <p:attrNameLst>
                                          <p:attrName>style.visibility</p:attrName>
                                        </p:attrNameLst>
                                      </p:cBhvr>
                                      <p:to>
                                        <p:strVal val="visible"/>
                                      </p:to>
                                    </p:set>
                                    <p:anim calcmode="lin" valueType="num">
                                      <p:cBhvr additive="base">
                                        <p:cTn id="25" dur="500" fill="hold"/>
                                        <p:tgtEl>
                                          <p:spTgt spid="352292"/>
                                        </p:tgtEl>
                                        <p:attrNameLst>
                                          <p:attrName>ppt_x</p:attrName>
                                        </p:attrNameLst>
                                      </p:cBhvr>
                                      <p:tavLst>
                                        <p:tav tm="0">
                                          <p:val>
                                            <p:strVal val="0-#ppt_w/2"/>
                                          </p:val>
                                        </p:tav>
                                        <p:tav tm="100000">
                                          <p:val>
                                            <p:strVal val="#ppt_x"/>
                                          </p:val>
                                        </p:tav>
                                      </p:tavLst>
                                    </p:anim>
                                    <p:anim calcmode="lin" valueType="num">
                                      <p:cBhvr additive="base">
                                        <p:cTn id="26" dur="500" fill="hold"/>
                                        <p:tgtEl>
                                          <p:spTgt spid="352292"/>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52291"/>
                                        </p:tgtEl>
                                        <p:attrNameLst>
                                          <p:attrName>style.visibility</p:attrName>
                                        </p:attrNameLst>
                                      </p:cBhvr>
                                      <p:to>
                                        <p:strVal val="visible"/>
                                      </p:to>
                                    </p:set>
                                    <p:anim calcmode="lin" valueType="num">
                                      <p:cBhvr additive="base">
                                        <p:cTn id="31" dur="500" fill="hold"/>
                                        <p:tgtEl>
                                          <p:spTgt spid="352291"/>
                                        </p:tgtEl>
                                        <p:attrNameLst>
                                          <p:attrName>ppt_x</p:attrName>
                                        </p:attrNameLst>
                                      </p:cBhvr>
                                      <p:tavLst>
                                        <p:tav tm="0">
                                          <p:val>
                                            <p:strVal val="0-#ppt_w/2"/>
                                          </p:val>
                                        </p:tav>
                                        <p:tav tm="100000">
                                          <p:val>
                                            <p:strVal val="#ppt_x"/>
                                          </p:val>
                                        </p:tav>
                                      </p:tavLst>
                                    </p:anim>
                                    <p:anim calcmode="lin" valueType="num">
                                      <p:cBhvr additive="base">
                                        <p:cTn id="32" dur="500" fill="hold"/>
                                        <p:tgtEl>
                                          <p:spTgt spid="352291"/>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52293"/>
                                        </p:tgtEl>
                                        <p:attrNameLst>
                                          <p:attrName>style.visibility</p:attrName>
                                        </p:attrNameLst>
                                      </p:cBhvr>
                                      <p:to>
                                        <p:strVal val="visible"/>
                                      </p:to>
                                    </p:set>
                                    <p:anim calcmode="lin" valueType="num">
                                      <p:cBhvr additive="base">
                                        <p:cTn id="37" dur="500" fill="hold"/>
                                        <p:tgtEl>
                                          <p:spTgt spid="352293"/>
                                        </p:tgtEl>
                                        <p:attrNameLst>
                                          <p:attrName>ppt_x</p:attrName>
                                        </p:attrNameLst>
                                      </p:cBhvr>
                                      <p:tavLst>
                                        <p:tav tm="0">
                                          <p:val>
                                            <p:strVal val="0-#ppt_w/2"/>
                                          </p:val>
                                        </p:tav>
                                        <p:tav tm="100000">
                                          <p:val>
                                            <p:strVal val="#ppt_x"/>
                                          </p:val>
                                        </p:tav>
                                      </p:tavLst>
                                    </p:anim>
                                    <p:anim calcmode="lin" valueType="num">
                                      <p:cBhvr additive="base">
                                        <p:cTn id="38" dur="500" fill="hold"/>
                                        <p:tgtEl>
                                          <p:spTgt spid="352293"/>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352294"/>
                                        </p:tgtEl>
                                        <p:attrNameLst>
                                          <p:attrName>style.visibility</p:attrName>
                                        </p:attrNameLst>
                                      </p:cBhvr>
                                      <p:to>
                                        <p:strVal val="visible"/>
                                      </p:to>
                                    </p:set>
                                    <p:anim calcmode="lin" valueType="num">
                                      <p:cBhvr additive="base">
                                        <p:cTn id="43" dur="500" fill="hold"/>
                                        <p:tgtEl>
                                          <p:spTgt spid="352294"/>
                                        </p:tgtEl>
                                        <p:attrNameLst>
                                          <p:attrName>ppt_x</p:attrName>
                                        </p:attrNameLst>
                                      </p:cBhvr>
                                      <p:tavLst>
                                        <p:tav tm="0">
                                          <p:val>
                                            <p:strVal val="0-#ppt_w/2"/>
                                          </p:val>
                                        </p:tav>
                                        <p:tav tm="100000">
                                          <p:val>
                                            <p:strVal val="#ppt_x"/>
                                          </p:val>
                                        </p:tav>
                                      </p:tavLst>
                                    </p:anim>
                                    <p:anim calcmode="lin" valueType="num">
                                      <p:cBhvr additive="base">
                                        <p:cTn id="44" dur="500" fill="hold"/>
                                        <p:tgtEl>
                                          <p:spTgt spid="352294"/>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352295"/>
                                        </p:tgtEl>
                                        <p:attrNameLst>
                                          <p:attrName>style.visibility</p:attrName>
                                        </p:attrNameLst>
                                      </p:cBhvr>
                                      <p:to>
                                        <p:strVal val="visible"/>
                                      </p:to>
                                    </p:set>
                                    <p:anim calcmode="lin" valueType="num">
                                      <p:cBhvr additive="base">
                                        <p:cTn id="49" dur="500" fill="hold"/>
                                        <p:tgtEl>
                                          <p:spTgt spid="352295"/>
                                        </p:tgtEl>
                                        <p:attrNameLst>
                                          <p:attrName>ppt_x</p:attrName>
                                        </p:attrNameLst>
                                      </p:cBhvr>
                                      <p:tavLst>
                                        <p:tav tm="0">
                                          <p:val>
                                            <p:strVal val="0-#ppt_w/2"/>
                                          </p:val>
                                        </p:tav>
                                        <p:tav tm="100000">
                                          <p:val>
                                            <p:strVal val="#ppt_x"/>
                                          </p:val>
                                        </p:tav>
                                      </p:tavLst>
                                    </p:anim>
                                    <p:anim calcmode="lin" valueType="num">
                                      <p:cBhvr additive="base">
                                        <p:cTn id="50" dur="500" fill="hold"/>
                                        <p:tgtEl>
                                          <p:spTgt spid="35229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2291" grpId="0" animBg="1"/>
      <p:bldP spid="352292" grpId="0" animBg="1"/>
      <p:bldP spid="352293" grpId="0" animBg="1"/>
      <p:bldP spid="352294" grpId="0" animBg="1"/>
      <p:bldP spid="352295" grpId="0" animBg="1"/>
      <p:bldP spid="352296" grpId="0" autoUpdateAnimBg="0"/>
    </p:bldLst>
  </p:timing>
</p:sld>
</file>

<file path=ppt/theme/theme1.xml><?xml version="1.0" encoding="utf-8"?>
<a:theme xmlns:a="http://schemas.openxmlformats.org/drawingml/2006/main" name="Blank Presentation">
  <a:themeElements>
    <a:clrScheme name="">
      <a:dk1>
        <a:srgbClr val="000000"/>
      </a:dk1>
      <a:lt1>
        <a:srgbClr val="0000FF"/>
      </a:lt1>
      <a:dk2>
        <a:srgbClr val="000099"/>
      </a:dk2>
      <a:lt2>
        <a:srgbClr val="000000"/>
      </a:lt2>
      <a:accent1>
        <a:srgbClr val="FF9900"/>
      </a:accent1>
      <a:accent2>
        <a:srgbClr val="00FFFF"/>
      </a:accent2>
      <a:accent3>
        <a:srgbClr val="AAAAFF"/>
      </a:accent3>
      <a:accent4>
        <a:srgbClr val="000000"/>
      </a:accent4>
      <a:accent5>
        <a:srgbClr val="FFCAAA"/>
      </a:accent5>
      <a:accent6>
        <a:srgbClr val="00E7E7"/>
      </a:accent6>
      <a:hlink>
        <a:srgbClr val="FF0033"/>
      </a:hlink>
      <a:folHlink>
        <a:srgbClr val="969696"/>
      </a:folHlink>
    </a:clrScheme>
    <a:fontScheme name="Blank Presentatio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3200" b="0" i="0" u="none" strike="noStrike" cap="none" normalizeH="0" baseline="0" smtClean="0">
            <a:ln>
              <a:noFill/>
            </a:ln>
            <a:solidFill>
              <a:srgbClr val="FFFF00"/>
            </a:solidFill>
            <a:effectLst/>
            <a:latin typeface="Times New Roman"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3200" b="0" i="0" u="none" strike="noStrike" cap="none" normalizeH="0" baseline="0" smtClean="0">
            <a:ln>
              <a:noFill/>
            </a:ln>
            <a:solidFill>
              <a:srgbClr val="FFFF00"/>
            </a:solidFill>
            <a:effectLst/>
            <a:latin typeface="Times New Roman" charset="0"/>
          </a:defRPr>
        </a:defPPr>
      </a:lstStyle>
    </a:lnDef>
  </a:objectDefaults>
  <a:extraClrSchemeLst>
    <a:extraClrScheme>
      <a:clrScheme name="Blank Presentation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C:\MSOffice\Templates\Blank Presentation.pot</Template>
  <TotalTime>8059</TotalTime>
  <Words>1158</Words>
  <Application>Microsoft Office PowerPoint</Application>
  <PresentationFormat>On-screen Show (4:3)</PresentationFormat>
  <Paragraphs>219</Paragraphs>
  <Slides>17</Slides>
  <Notes>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Times New Roman</vt:lpstr>
      <vt:lpstr>Wingdings</vt:lpstr>
      <vt:lpstr>Blank Presentation</vt:lpstr>
      <vt:lpstr>Data Organization and Retrieval (Double-Ended Priority Queue)</vt:lpstr>
      <vt:lpstr>Double-Ended Priority Queues</vt:lpstr>
      <vt:lpstr>General Methods</vt:lpstr>
      <vt:lpstr>Specialized Structures</vt:lpstr>
      <vt:lpstr>Dual Single-Ended Priority Queues</vt:lpstr>
      <vt:lpstr>Element Example</vt:lpstr>
      <vt:lpstr>Correspondence Structures</vt:lpstr>
      <vt:lpstr>Total Correspondence</vt:lpstr>
      <vt:lpstr>Total Correspondence Example</vt:lpstr>
      <vt:lpstr>Insert</vt:lpstr>
      <vt:lpstr>Remove Min</vt:lpstr>
      <vt:lpstr>Leaf Correspondence</vt:lpstr>
      <vt:lpstr>Added Restrictions </vt:lpstr>
      <vt:lpstr>Leaf Correspondence Example</vt:lpstr>
      <vt:lpstr>Insert</vt:lpstr>
      <vt:lpstr>Insert</vt:lpstr>
      <vt:lpstr>Remove Min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Representation Methods</dc:title>
  <dc:creator>Preferred Customer</dc:creator>
  <cp:lastModifiedBy>SUBHASIS B</cp:lastModifiedBy>
  <cp:revision>321</cp:revision>
  <cp:lastPrinted>2000-03-30T20:56:41Z</cp:lastPrinted>
  <dcterms:created xsi:type="dcterms:W3CDTF">1995-06-17T23:31:02Z</dcterms:created>
  <dcterms:modified xsi:type="dcterms:W3CDTF">2021-09-20T10:26:36Z</dcterms:modified>
</cp:coreProperties>
</file>