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2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6" d="100"/>
          <a:sy n="46" d="100"/>
        </p:scale>
        <p:origin x="48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61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6510F7E4-3961-4245-97D3-C834E9FD9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455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7E4-3961-4245-97D3-C834E9FD928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088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60E2C11-AC1A-4406-9316-8B68DE71512B}" type="slidenum">
              <a:rPr lang="en-US" altLang="en-US" sz="1000">
                <a:solidFill>
                  <a:schemeClr val="tx1"/>
                </a:solidFill>
              </a:rPr>
              <a:pPr/>
              <a:t>17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781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57EC901-F9E0-425A-8172-CB96EB484128}" type="slidenum">
              <a:rPr lang="en-US" altLang="en-US" sz="1000">
                <a:solidFill>
                  <a:schemeClr val="tx1"/>
                </a:solidFill>
              </a:rPr>
              <a:pPr/>
              <a:t>18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852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2432B906-331C-4088-854C-236AA0849030}" type="slidenum">
              <a:rPr lang="en-US" altLang="en-US" sz="1000">
                <a:solidFill>
                  <a:schemeClr val="tx1"/>
                </a:solidFill>
              </a:rPr>
              <a:pPr/>
              <a:t>19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836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92839690-ACC0-4586-92F7-09D33EA6D91C}" type="slidenum">
              <a:rPr lang="en-US" altLang="en-US" sz="1000">
                <a:solidFill>
                  <a:schemeClr val="tx1"/>
                </a:solidFill>
              </a:rPr>
              <a:pPr/>
              <a:t>21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732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3716BF47-7E84-407D-8912-31D4ADB76B94}" type="slidenum">
              <a:rPr lang="en-US" altLang="en-US" sz="1000">
                <a:solidFill>
                  <a:schemeClr val="tx1"/>
                </a:solidFill>
              </a:rPr>
              <a:pPr/>
              <a:t>22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096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035FEA0F-662B-4F6A-B08C-9E1E870A8457}" type="slidenum">
              <a:rPr lang="en-US" altLang="en-US" sz="1000">
                <a:solidFill>
                  <a:schemeClr val="tx1"/>
                </a:solidFill>
              </a:rPr>
              <a:pPr/>
              <a:t>23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7300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5056478-2933-4C8C-97B7-757EDFDFAF1C}" type="slidenum">
              <a:rPr lang="en-US" altLang="en-US" sz="1000">
                <a:solidFill>
                  <a:schemeClr val="tx1"/>
                </a:solidFill>
              </a:rPr>
              <a:pPr/>
              <a:t>24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1749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51481D7-0F31-4641-8DBC-E9892A24DA6E}" type="slidenum">
              <a:rPr lang="en-US" altLang="en-US" sz="1000">
                <a:solidFill>
                  <a:schemeClr val="tx1"/>
                </a:solidFill>
              </a:rPr>
              <a:pPr/>
              <a:t>25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2115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9BDAA019-6690-4C68-98C6-7C64DCF7674A}" type="slidenum">
              <a:rPr lang="en-US" altLang="en-US" sz="1000">
                <a:solidFill>
                  <a:schemeClr val="tx1"/>
                </a:solidFill>
              </a:rPr>
              <a:pPr/>
              <a:t>26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5044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5B1CAB7-A1A0-458D-A2EF-91C8C6AB63F0}" type="slidenum">
              <a:rPr lang="en-US" altLang="en-US" sz="1000">
                <a:solidFill>
                  <a:schemeClr val="tx1"/>
                </a:solidFill>
              </a:rPr>
              <a:pPr/>
              <a:t>27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295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6E2540D-DA39-409D-8F19-07F8DBB53C65}" type="slidenum">
              <a:rPr lang="en-US" altLang="en-US" sz="1000">
                <a:solidFill>
                  <a:schemeClr val="tx1"/>
                </a:solidFill>
              </a:rPr>
              <a:pPr/>
              <a:t>4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6922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F13F13C4-F530-463D-BFB9-F952AF1DD15E}" type="slidenum">
              <a:rPr lang="en-US" altLang="en-US" sz="1000">
                <a:solidFill>
                  <a:schemeClr val="tx1"/>
                </a:solidFill>
              </a:rPr>
              <a:pPr/>
              <a:t>28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5696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EAFBF4B-A8D1-4FA1-97DF-9BA2FF04ACF4}" type="slidenum">
              <a:rPr lang="en-US" altLang="en-US" sz="1000">
                <a:solidFill>
                  <a:schemeClr val="tx1"/>
                </a:solidFill>
              </a:rPr>
              <a:pPr/>
              <a:t>29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7219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01BAD8C-E23B-44A6-9522-6C9DAAFA9824}" type="slidenum">
              <a:rPr lang="en-US" altLang="en-US" sz="1000">
                <a:solidFill>
                  <a:schemeClr val="tx1"/>
                </a:solidFill>
              </a:rPr>
              <a:pPr/>
              <a:t>30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404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2CC2B33-0B01-483B-97AC-F6635B423BAF}" type="slidenum">
              <a:rPr lang="en-US" altLang="en-US" sz="1000">
                <a:solidFill>
                  <a:schemeClr val="tx1"/>
                </a:solidFill>
              </a:rPr>
              <a:pPr/>
              <a:t>31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499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066B03F-4C2A-43DB-A7CA-69D697F61BCC}" type="slidenum">
              <a:rPr lang="en-US" altLang="en-US" sz="1000">
                <a:solidFill>
                  <a:schemeClr val="tx1"/>
                </a:solidFill>
              </a:rPr>
              <a:pPr/>
              <a:t>33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r>
              <a:rPr lang="en-US" altLang="en-US" smtClean="0"/>
              <a:t>Need parent pointers to support arbitrary remove in O(log n) time.</a:t>
            </a:r>
          </a:p>
        </p:txBody>
      </p:sp>
    </p:spTree>
    <p:extLst>
      <p:ext uri="{BB962C8B-B14F-4D97-AF65-F5344CB8AC3E}">
        <p14:creationId xmlns:p14="http://schemas.microsoft.com/office/powerpoint/2010/main" val="1071093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AF35391-3A45-4A11-BCCD-EE5E9572C795}" type="slidenum">
              <a:rPr lang="en-US" altLang="en-US" sz="1000">
                <a:solidFill>
                  <a:schemeClr val="tx1"/>
                </a:solidFill>
              </a:rPr>
              <a:pPr/>
              <a:t>34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r>
              <a:rPr lang="en-US" altLang="en-US" smtClean="0"/>
              <a:t>Note: when adjusting on path from p to root, stop if you reach a node whose s value does not change.</a:t>
            </a:r>
          </a:p>
          <a:p>
            <a:r>
              <a:rPr lang="en-US" altLang="en-US" smtClean="0"/>
              <a:t> Let the retrace path be from p to q. Relabel the nodes on this path p1 (=p), p2, p3, ..., All orientations of pi wrt to p(i+1) are those before the retrace began (i.e., before a swap that may have occurred at p(i+1).</a:t>
            </a:r>
          </a:p>
          <a:p>
            <a:r>
              <a:rPr lang="en-US" altLang="en-US" smtClean="0"/>
              <a:t>If p1  was the left child of p2, then  new s(i+1) = new s(i) + 1 &lt; old s(i+1), for i+1 &lt; q. So, the path has at most log n nodes (all s values are &lt;= log n).</a:t>
            </a:r>
          </a:p>
          <a:p>
            <a:r>
              <a:rPr lang="en-US" altLang="en-US" smtClean="0"/>
              <a:t>If p1 was the right child of p2 and the path is comprised of only of moves from right children, the number of nodes is at most log n as old s values on this path increase by 1 at each move.</a:t>
            </a:r>
          </a:p>
          <a:p>
            <a:r>
              <a:rPr lang="en-US" altLang="en-US" smtClean="0"/>
              <a:t>In the last case, p1 was the right child of p2, and there is a first place where pi was the left child of p(i+1). The segment preceding pi has at most log n nodes (see case 2). The remaining segment has at most log n nodes because of case 1. So, total number of nodes is at most 2 log n.</a:t>
            </a:r>
          </a:p>
          <a:p>
            <a:endParaRPr lang="en-US" altLang="en-US" smtClean="0"/>
          </a:p>
          <a:p>
            <a:r>
              <a:rPr lang="en-US" altLang="en-US" smtClean="0"/>
              <a:t>May combine the 3 cases into 1, the pq path has an initial possibly empty segment of moves from right children followed by a possible move from a left child followed by the balance of the path.</a:t>
            </a:r>
          </a:p>
          <a:p>
            <a:endParaRPr lang="en-US" altLang="en-US" smtClean="0"/>
          </a:p>
          <a:p>
            <a:r>
              <a:rPr lang="en-US" altLang="en-US" smtClean="0"/>
              <a:t>An alternative is to meld L &amp; R, adjust s values on path from p to root stopping at first node whose s doesn’t change, and then meld again. This takes an extra meld but still works in O(log n) time. </a:t>
            </a:r>
          </a:p>
        </p:txBody>
      </p:sp>
    </p:spTree>
    <p:extLst>
      <p:ext uri="{BB962C8B-B14F-4D97-AF65-F5344CB8AC3E}">
        <p14:creationId xmlns:p14="http://schemas.microsoft.com/office/powerpoint/2010/main" val="257501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0D30254-47A2-4153-8BA3-F923026AAE4C}" type="slidenum">
              <a:rPr lang="en-US" altLang="en-US" sz="1000">
                <a:solidFill>
                  <a:schemeClr val="tx1"/>
                </a:solidFill>
              </a:rPr>
              <a:pPr/>
              <a:t>5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678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2A8F450-437A-4631-9BB3-1DE72EF38E66}" type="slidenum">
              <a:rPr lang="en-US" altLang="en-US" sz="1000">
                <a:solidFill>
                  <a:schemeClr val="tx1"/>
                </a:solidFill>
              </a:rPr>
              <a:pPr/>
              <a:t>7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96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79AB824-C62E-44F2-81BF-BC64E45BA4F6}" type="slidenum">
              <a:rPr lang="en-US" altLang="en-US" sz="1000">
                <a:solidFill>
                  <a:schemeClr val="tx1"/>
                </a:solidFill>
              </a:rPr>
              <a:pPr/>
              <a:t>8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013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31D9A7DF-65ED-4AFB-AC5E-BF4726781F38}" type="slidenum">
              <a:rPr lang="en-US" altLang="en-US" sz="1000">
                <a:solidFill>
                  <a:schemeClr val="tx1"/>
                </a:solidFill>
              </a:rPr>
              <a:pPr/>
              <a:t>9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/>
              <a:t>s() values may be computed easily using a postorder traversal.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014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344DE90-E7A1-42E7-A56F-3F6EA832958A}" type="slidenum">
              <a:rPr lang="en-US" altLang="en-US" sz="1000">
                <a:solidFill>
                  <a:schemeClr val="tx1"/>
                </a:solidFill>
              </a:rPr>
              <a:pPr/>
              <a:t>11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r>
              <a:rPr lang="en-US" altLang="en-US" smtClean="0"/>
              <a:t>Note that the s value decreases by 1 every time you move to a right child of a node. However, when you move to a left child, the s value may increase, though not in above example!</a:t>
            </a:r>
          </a:p>
          <a:p>
            <a:r>
              <a:rPr lang="en-US" altLang="en-US" smtClean="0"/>
              <a:t>Every subtree also is a leftist tree.</a:t>
            </a:r>
          </a:p>
        </p:txBody>
      </p:sp>
    </p:spTree>
    <p:extLst>
      <p:ext uri="{BB962C8B-B14F-4D97-AF65-F5344CB8AC3E}">
        <p14:creationId xmlns:p14="http://schemas.microsoft.com/office/powerpoint/2010/main" val="214914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A411363E-747C-4DA3-9F1E-29E811B33703}" type="slidenum">
              <a:rPr lang="en-US" altLang="en-US" sz="1000">
                <a:solidFill>
                  <a:schemeClr val="tx1"/>
                </a:solidFill>
              </a:rPr>
              <a:pPr/>
              <a:t>13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611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974360C-DB26-4912-949E-91B6B85D21FF}" type="slidenum">
              <a:rPr lang="en-US" altLang="en-US" sz="1000">
                <a:solidFill>
                  <a:schemeClr val="tx1"/>
                </a:solidFill>
              </a:rPr>
              <a:pPr/>
              <a:t>15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343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8E2D7-D9B9-48FE-B198-FB8859F5BA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36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9233A-5B8E-43C2-AED0-2FE9EBF98E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27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99BD7-799B-4D13-BB94-0F575659F2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05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81189-43C4-4691-B8EE-ABE1B902D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56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2E5AB-90ED-4ADA-B97C-EFCAFE0F9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8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F8211-753B-4E86-84F5-DF24D4808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17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06B35-4925-46A2-9383-125AAA1FC6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94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2F307-C3F6-4893-B4E5-90A8E91BD0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60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715E9-BAEE-4E59-B85F-9626C85346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92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B2035-D453-421B-B783-3FAB5BD426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94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7A7-16ED-46D8-A1CE-89EA7FF59F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DOR - D-E Priority Queue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F80AF7E-369F-416A-AE15-57845102E7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dirty="0" smtClean="0"/>
              <a:t>(Leftist Tree – another heap)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305800" cy="2514600"/>
          </a:xfrm>
        </p:spPr>
        <p:txBody>
          <a:bodyPr/>
          <a:lstStyle/>
          <a:p>
            <a:r>
              <a:rPr lang="en-US" dirty="0" err="1" smtClean="0"/>
              <a:t>Subhasis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Computer Science &amp; Engineering, IIT Jammu</a:t>
            </a:r>
          </a:p>
        </p:txBody>
      </p:sp>
    </p:spTree>
    <p:extLst>
      <p:ext uri="{BB962C8B-B14F-4D97-AF65-F5344CB8AC3E}">
        <p14:creationId xmlns:p14="http://schemas.microsoft.com/office/powerpoint/2010/main" val="319292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Height Biased Leftist Trees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057400"/>
            <a:ext cx="7315200" cy="4267200"/>
          </a:xfrm>
          <a:noFill/>
        </p:spPr>
        <p:txBody>
          <a:bodyPr/>
          <a:lstStyle/>
          <a:p>
            <a:pPr marL="342900" indent="-342900" algn="l"/>
            <a:r>
              <a:rPr lang="en-US" altLang="en-US" smtClean="0">
                <a:solidFill>
                  <a:schemeClr val="bg2"/>
                </a:solidFill>
              </a:rPr>
              <a:t>A binary tree is a (height biased) leftist tree iff for every internal node </a:t>
            </a:r>
            <a:r>
              <a:rPr lang="en-US" altLang="en-US" smtClean="0">
                <a:solidFill>
                  <a:schemeClr val="hlink"/>
                </a:solidFill>
              </a:rPr>
              <a:t>x</a:t>
            </a:r>
            <a:r>
              <a:rPr lang="en-US" altLang="en-US" smtClean="0">
                <a:solidFill>
                  <a:schemeClr val="bg2"/>
                </a:solidFill>
              </a:rPr>
              <a:t>, </a:t>
            </a:r>
            <a:r>
              <a:rPr lang="en-US" altLang="en-US" smtClean="0">
                <a:solidFill>
                  <a:schemeClr val="hlink"/>
                </a:solidFill>
              </a:rPr>
              <a:t>s(leftChild(x)) &gt;= s(rightChild(x))</a:t>
            </a:r>
          </a:p>
        </p:txBody>
      </p:sp>
    </p:spTree>
    <p:extLst>
      <p:ext uri="{BB962C8B-B14F-4D97-AF65-F5344CB8AC3E}">
        <p14:creationId xmlns:p14="http://schemas.microsoft.com/office/powerpoint/2010/main" val="9693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A Leftist Tree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46545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4953000" y="3733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5209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2829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7213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8083550" y="34353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349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9207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13779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19875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2590800" y="3733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2004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H="1">
            <a:off x="304800" y="47244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838200" y="48006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>
            <a:off x="1524000" y="47244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981200" y="48006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486400" y="3733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781800" y="28194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4121150" y="5187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5187950" y="5187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H="1">
            <a:off x="4191000" y="46482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5029200" y="4648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21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898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1965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3260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4114800" y="518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5181600" y="518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57150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8077200" y="3429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4708525" y="4297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65373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59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Leftist Trees – Property 1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057400"/>
            <a:ext cx="7315200" cy="4267200"/>
          </a:xfrm>
          <a:noFill/>
        </p:spPr>
        <p:txBody>
          <a:bodyPr/>
          <a:lstStyle/>
          <a:p>
            <a:pPr marL="342900" indent="-342900" algn="l"/>
            <a:r>
              <a:rPr lang="en-US" altLang="en-US" smtClean="0">
                <a:solidFill>
                  <a:schemeClr val="bg2"/>
                </a:solidFill>
              </a:rPr>
              <a:t>In a leftist tree, the rightmost path is a shortest root to external node path and the length of this path is </a:t>
            </a:r>
            <a:r>
              <a:rPr lang="en-US" altLang="en-US" smtClean="0">
                <a:solidFill>
                  <a:schemeClr val="hlink"/>
                </a:solidFill>
              </a:rPr>
              <a:t>s(root).</a:t>
            </a:r>
          </a:p>
        </p:txBody>
      </p:sp>
    </p:spTree>
    <p:extLst>
      <p:ext uri="{BB962C8B-B14F-4D97-AF65-F5344CB8AC3E}">
        <p14:creationId xmlns:p14="http://schemas.microsoft.com/office/powerpoint/2010/main" val="412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A Leftist Tree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46545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>
            <a:off x="4953000" y="3733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25209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2829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7213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8083550" y="34353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2349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9207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13779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9875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H="1">
            <a:off x="2590800" y="3733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32004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04800" y="47244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838200" y="48006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>
            <a:off x="1524000" y="47244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1981200" y="48006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5486400" y="3733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6781800" y="28194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4121150" y="5187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5187950" y="5187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4191000" y="46482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5029200" y="4648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21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898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1965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3260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4114800" y="518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5181600" y="518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57150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8077200" y="3429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3364" name="Rectangle 52"/>
          <p:cNvSpPr>
            <a:spLocks noChangeArrowheads="1"/>
          </p:cNvSpPr>
          <p:nvPr/>
        </p:nvSpPr>
        <p:spPr bwMode="auto">
          <a:xfrm>
            <a:off x="4708525" y="4297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5373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914400" y="6172200"/>
            <a:ext cx="632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Length of rightmost path is 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54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Leftist Trees—Property 2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057400"/>
            <a:ext cx="7315200" cy="4267200"/>
          </a:xfrm>
          <a:noFill/>
        </p:spPr>
        <p:txBody>
          <a:bodyPr/>
          <a:lstStyle/>
          <a:p>
            <a:pPr marL="342900" indent="-342900" algn="l"/>
            <a:r>
              <a:rPr lang="en-US" altLang="en-US" smtClean="0">
                <a:solidFill>
                  <a:schemeClr val="bg2"/>
                </a:solidFill>
              </a:rPr>
              <a:t>The number of internal nodes is at least</a:t>
            </a:r>
          </a:p>
          <a:p>
            <a:pPr marL="742950" lvl="1" indent="-285750" algn="l"/>
            <a:r>
              <a:rPr lang="en-US" altLang="en-US" smtClean="0">
                <a:solidFill>
                  <a:schemeClr val="hlink"/>
                </a:solidFill>
              </a:rPr>
              <a:t>2</a:t>
            </a:r>
            <a:r>
              <a:rPr lang="en-US" altLang="en-US" baseline="30000" smtClean="0">
                <a:solidFill>
                  <a:schemeClr val="hlink"/>
                </a:solidFill>
              </a:rPr>
              <a:t>s(root)</a:t>
            </a:r>
            <a:r>
              <a:rPr lang="en-US" altLang="en-US" smtClean="0">
                <a:solidFill>
                  <a:schemeClr val="hlink"/>
                </a:solidFill>
              </a:rPr>
              <a:t> - 1</a:t>
            </a:r>
          </a:p>
          <a:p>
            <a:pPr marL="342900" indent="-342900" algn="l"/>
            <a:r>
              <a:rPr lang="en-US" altLang="en-US" smtClean="0"/>
              <a:t>Because levels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  <a:r>
              <a:rPr lang="en-US" altLang="en-US" smtClean="0">
                <a:solidFill>
                  <a:schemeClr val="bg2"/>
                </a:solidFill>
              </a:rPr>
              <a:t> through </a:t>
            </a:r>
            <a:r>
              <a:rPr lang="en-US" altLang="en-US" smtClean="0">
                <a:solidFill>
                  <a:schemeClr val="hlink"/>
                </a:solidFill>
              </a:rPr>
              <a:t>s(root)</a:t>
            </a:r>
            <a:r>
              <a:rPr lang="en-US" altLang="en-US" smtClean="0">
                <a:solidFill>
                  <a:schemeClr val="bg2"/>
                </a:solidFill>
              </a:rPr>
              <a:t> have no external nodes.</a:t>
            </a:r>
          </a:p>
        </p:txBody>
      </p:sp>
    </p:spTree>
    <p:extLst>
      <p:ext uri="{BB962C8B-B14F-4D97-AF65-F5344CB8AC3E}">
        <p14:creationId xmlns:p14="http://schemas.microsoft.com/office/powerpoint/2010/main" val="33862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A Leftist Tree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46545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H="1">
            <a:off x="4953000" y="3733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5209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2829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213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8083550" y="34353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349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9207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13779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9875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H="1">
            <a:off x="2590800" y="3733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32004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>
            <a:off x="304800" y="47244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838200" y="48006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1524000" y="47244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1981200" y="48006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5486400" y="3733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6781800" y="28194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4121150" y="5187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5187950" y="5187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H="1">
            <a:off x="4191000" y="46482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5029200" y="4648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1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898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1965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260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4114800" y="518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181600" y="518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8077200" y="3429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4708525" y="4297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65373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457200" y="594360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Levels </a:t>
            </a:r>
            <a:r>
              <a:rPr lang="en-US" altLang="en-US">
                <a:solidFill>
                  <a:schemeClr val="hlink"/>
                </a:solidFill>
              </a:rPr>
              <a:t>1 </a:t>
            </a:r>
            <a:r>
              <a:rPr lang="en-US" altLang="en-US">
                <a:solidFill>
                  <a:schemeClr val="bg2"/>
                </a:solidFill>
              </a:rPr>
              <a:t>and </a:t>
            </a:r>
            <a:r>
              <a:rPr lang="en-US" altLang="en-US">
                <a:solidFill>
                  <a:schemeClr val="hlink"/>
                </a:solidFill>
              </a:rPr>
              <a:t>2 </a:t>
            </a:r>
            <a:r>
              <a:rPr lang="en-US" altLang="en-US">
                <a:solidFill>
                  <a:schemeClr val="bg2"/>
                </a:solidFill>
              </a:rPr>
              <a:t>have no external nodes.</a:t>
            </a:r>
          </a:p>
        </p:txBody>
      </p:sp>
    </p:spTree>
    <p:extLst>
      <p:ext uri="{BB962C8B-B14F-4D97-AF65-F5344CB8AC3E}">
        <p14:creationId xmlns:p14="http://schemas.microsoft.com/office/powerpoint/2010/main" val="2911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Leftist Trees—Property 3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057400"/>
            <a:ext cx="7315200" cy="4267200"/>
          </a:xfrm>
          <a:noFill/>
        </p:spPr>
        <p:txBody>
          <a:bodyPr/>
          <a:lstStyle/>
          <a:p>
            <a:pPr marL="342900" indent="-342900" algn="l"/>
            <a:r>
              <a:rPr lang="en-US" altLang="en-US" smtClean="0">
                <a:solidFill>
                  <a:schemeClr val="bg2"/>
                </a:solidFill>
              </a:rPr>
              <a:t>Length of rightmost path is </a:t>
            </a:r>
            <a:r>
              <a:rPr lang="en-US" altLang="en-US" smtClean="0">
                <a:solidFill>
                  <a:schemeClr val="hlink"/>
                </a:solidFill>
              </a:rPr>
              <a:t>O(log n)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chemeClr val="bg2"/>
                </a:solidFill>
              </a:rPr>
              <a:t>where </a:t>
            </a:r>
            <a:r>
              <a:rPr lang="en-US" altLang="en-US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bg2"/>
                </a:solidFill>
              </a:rPr>
              <a:t> is the number of (internal) nodes in a leftist tree.</a:t>
            </a:r>
          </a:p>
          <a:p>
            <a:pPr marL="342900" indent="-342900" algn="l"/>
            <a:endParaRPr lang="en-US" altLang="en-US" smtClean="0">
              <a:solidFill>
                <a:schemeClr val="bg2"/>
              </a:solidFill>
            </a:endParaRPr>
          </a:p>
          <a:p>
            <a:pPr marL="342900" indent="-342900" algn="l"/>
            <a:r>
              <a:rPr lang="en-US" altLang="en-US" smtClean="0">
                <a:solidFill>
                  <a:schemeClr val="hlink"/>
                </a:solidFill>
              </a:rPr>
              <a:t>Property 2 =&gt;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altLang="en-US" smtClean="0">
                <a:solidFill>
                  <a:schemeClr val="hlink"/>
                </a:solidFill>
              </a:rPr>
              <a:t>n &gt;= 2</a:t>
            </a:r>
            <a:r>
              <a:rPr lang="en-US" altLang="en-US" baseline="30000" smtClean="0">
                <a:solidFill>
                  <a:schemeClr val="hlink"/>
                </a:solidFill>
              </a:rPr>
              <a:t>s(root)</a:t>
            </a:r>
            <a:r>
              <a:rPr lang="en-US" altLang="en-US" smtClean="0">
                <a:solidFill>
                  <a:schemeClr val="hlink"/>
                </a:solidFill>
              </a:rPr>
              <a:t> – 1</a:t>
            </a:r>
            <a:r>
              <a:rPr lang="en-US" altLang="en-US" smtClean="0">
                <a:solidFill>
                  <a:schemeClr val="bg1"/>
                </a:solidFill>
              </a:rPr>
              <a:t> =&gt;</a:t>
            </a:r>
            <a:r>
              <a:rPr lang="en-US" altLang="en-US" smtClean="0">
                <a:solidFill>
                  <a:schemeClr val="hlink"/>
                </a:solidFill>
              </a:rPr>
              <a:t> s(root) &lt;= log</a:t>
            </a:r>
            <a:r>
              <a:rPr lang="en-US" altLang="en-US" baseline="-25000" smtClean="0">
                <a:solidFill>
                  <a:schemeClr val="hlink"/>
                </a:solidFill>
              </a:rPr>
              <a:t>2</a:t>
            </a:r>
            <a:r>
              <a:rPr lang="en-US" altLang="en-US" smtClean="0">
                <a:solidFill>
                  <a:schemeClr val="hlink"/>
                </a:solidFill>
              </a:rPr>
              <a:t>(n+1)</a:t>
            </a:r>
          </a:p>
          <a:p>
            <a:pPr marL="342900" indent="-342900" algn="l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Property 1 =&gt; </a:t>
            </a:r>
            <a:r>
              <a:rPr lang="en-US" altLang="en-US" smtClean="0"/>
              <a:t>length of rightmost path is</a:t>
            </a:r>
            <a:r>
              <a:rPr lang="en-US" altLang="en-US" smtClean="0">
                <a:solidFill>
                  <a:schemeClr val="hlink"/>
                </a:solidFill>
              </a:rPr>
              <a:t> s(root).</a:t>
            </a:r>
          </a:p>
        </p:txBody>
      </p:sp>
    </p:spTree>
    <p:extLst>
      <p:ext uri="{BB962C8B-B14F-4D97-AF65-F5344CB8AC3E}">
        <p14:creationId xmlns:p14="http://schemas.microsoft.com/office/powerpoint/2010/main" val="3221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Leftist Trees As Priority Queues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152400" y="2362200"/>
            <a:ext cx="84582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Min leftist tree … leftist tree that is a min tree.</a:t>
            </a:r>
          </a:p>
          <a:p>
            <a:pPr lvl="1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Used as a min priority queue.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Max leftist tree … leftist tree that is a max tree.</a:t>
            </a:r>
          </a:p>
          <a:p>
            <a:pPr lvl="1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Used as a max 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34037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A Min Leftist Tree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46545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4953000" y="3733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4708525" y="4297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65373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02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Some Min Leftist Tree Operations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304800" y="1981200"/>
            <a:ext cx="86106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put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removeMin()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meld()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initialize()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put()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and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bg1"/>
                </a:solidFill>
              </a:rPr>
              <a:t>removeMin()</a:t>
            </a:r>
            <a:r>
              <a:rPr lang="en-US" altLang="en-US">
                <a:solidFill>
                  <a:schemeClr val="tx1"/>
                </a:solidFill>
              </a:rPr>
              <a:t> use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bg1"/>
                </a:solidFill>
              </a:rPr>
              <a:t>meld()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Leftist Trees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28800"/>
            <a:ext cx="7772400" cy="4343400"/>
          </a:xfrm>
          <a:noFill/>
        </p:spPr>
        <p:txBody>
          <a:bodyPr/>
          <a:lstStyle/>
          <a:p>
            <a:pPr marL="342900" indent="-342900" algn="l"/>
            <a:r>
              <a:rPr lang="en-US" altLang="en-US" smtClean="0"/>
              <a:t>Linked binary tree.</a:t>
            </a:r>
          </a:p>
          <a:p>
            <a:pPr marL="342900" indent="-342900" algn="l"/>
            <a:r>
              <a:rPr lang="en-US" altLang="en-US" smtClean="0"/>
              <a:t>Can do everything a heap can do and in the same asymptotic complexity.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altLang="en-US" smtClean="0"/>
              <a:t>insert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altLang="en-US" smtClean="0"/>
              <a:t>remove min (or max)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altLang="en-US" smtClean="0"/>
              <a:t>initialize</a:t>
            </a:r>
          </a:p>
          <a:p>
            <a:pPr marL="342900" indent="-342900" algn="l"/>
            <a:r>
              <a:rPr lang="en-US" altLang="en-US" smtClean="0"/>
              <a:t>Can meld two leftist tree priority queues in </a:t>
            </a:r>
            <a:r>
              <a:rPr lang="en-US" altLang="en-US" smtClean="0">
                <a:solidFill>
                  <a:schemeClr val="hlink"/>
                </a:solidFill>
              </a:rPr>
              <a:t>O(log n)</a:t>
            </a:r>
            <a:r>
              <a:rPr lang="en-US" altLang="en-US" smtClean="0">
                <a:solidFill>
                  <a:schemeClr val="bg2"/>
                </a:solidFill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7812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Put Operation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676400"/>
            <a:ext cx="7696200" cy="1752600"/>
          </a:xfrm>
          <a:noFill/>
        </p:spPr>
        <p:txBody>
          <a:bodyPr/>
          <a:lstStyle/>
          <a:p>
            <a:pPr marL="342900" indent="-342900" algn="l"/>
            <a:r>
              <a:rPr lang="en-US" altLang="en-US" smtClean="0">
                <a:solidFill>
                  <a:schemeClr val="bg1"/>
                </a:solidFill>
              </a:rPr>
              <a:t>put(7)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2150" y="1987550"/>
            <a:ext cx="6388100" cy="3340100"/>
            <a:chOff x="436" y="1252"/>
            <a:chExt cx="4024" cy="2104"/>
          </a:xfrm>
        </p:grpSpPr>
        <p:sp>
          <p:nvSpPr>
            <p:cNvPr id="20492" name="Oval 5"/>
            <p:cNvSpPr>
              <a:spLocks noChangeArrowheads="1"/>
            </p:cNvSpPr>
            <p:nvPr/>
          </p:nvSpPr>
          <p:spPr bwMode="auto">
            <a:xfrm>
              <a:off x="2788" y="12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3" name="Oval 6"/>
            <p:cNvSpPr>
              <a:spLocks noChangeArrowheads="1"/>
            </p:cNvSpPr>
            <p:nvPr/>
          </p:nvSpPr>
          <p:spPr bwMode="auto">
            <a:xfrm>
              <a:off x="1444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4" name="Oval 7"/>
            <p:cNvSpPr>
              <a:spLocks noChangeArrowheads="1"/>
            </p:cNvSpPr>
            <p:nvPr/>
          </p:nvSpPr>
          <p:spPr bwMode="auto">
            <a:xfrm>
              <a:off x="4180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5" name="Oval 8"/>
            <p:cNvSpPr>
              <a:spLocks noChangeArrowheads="1"/>
            </p:cNvSpPr>
            <p:nvPr/>
          </p:nvSpPr>
          <p:spPr bwMode="auto">
            <a:xfrm>
              <a:off x="820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6" name="Oval 9"/>
            <p:cNvSpPr>
              <a:spLocks noChangeArrowheads="1"/>
            </p:cNvSpPr>
            <p:nvPr/>
          </p:nvSpPr>
          <p:spPr bwMode="auto">
            <a:xfrm>
              <a:off x="192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7" name="Oval 10"/>
            <p:cNvSpPr>
              <a:spLocks noChangeArrowheads="1"/>
            </p:cNvSpPr>
            <p:nvPr/>
          </p:nvSpPr>
          <p:spPr bwMode="auto">
            <a:xfrm>
              <a:off x="3412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8" name="Oval 11"/>
            <p:cNvSpPr>
              <a:spLocks noChangeArrowheads="1"/>
            </p:cNvSpPr>
            <p:nvPr/>
          </p:nvSpPr>
          <p:spPr bwMode="auto">
            <a:xfrm>
              <a:off x="43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9" name="Oval 12"/>
            <p:cNvSpPr>
              <a:spLocks noChangeArrowheads="1"/>
            </p:cNvSpPr>
            <p:nvPr/>
          </p:nvSpPr>
          <p:spPr bwMode="auto">
            <a:xfrm>
              <a:off x="115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0" name="Line 13"/>
            <p:cNvSpPr>
              <a:spLocks noChangeShapeType="1"/>
            </p:cNvSpPr>
            <p:nvPr/>
          </p:nvSpPr>
          <p:spPr bwMode="auto">
            <a:xfrm flipH="1">
              <a:off x="1728" y="1440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1" name="Line 14"/>
            <p:cNvSpPr>
              <a:spLocks noChangeShapeType="1"/>
            </p:cNvSpPr>
            <p:nvPr/>
          </p:nvSpPr>
          <p:spPr bwMode="auto">
            <a:xfrm>
              <a:off x="3072" y="1440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2" name="Line 15"/>
            <p:cNvSpPr>
              <a:spLocks noChangeShapeType="1"/>
            </p:cNvSpPr>
            <p:nvPr/>
          </p:nvSpPr>
          <p:spPr bwMode="auto">
            <a:xfrm flipH="1">
              <a:off x="1008" y="2112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3" name="Line 16"/>
            <p:cNvSpPr>
              <a:spLocks noChangeShapeType="1"/>
            </p:cNvSpPr>
            <p:nvPr/>
          </p:nvSpPr>
          <p:spPr bwMode="auto">
            <a:xfrm>
              <a:off x="1680" y="2112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4" name="Line 17"/>
            <p:cNvSpPr>
              <a:spLocks noChangeShapeType="1"/>
            </p:cNvSpPr>
            <p:nvPr/>
          </p:nvSpPr>
          <p:spPr bwMode="auto">
            <a:xfrm flipH="1">
              <a:off x="3648" y="2160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5" name="Line 18"/>
            <p:cNvSpPr>
              <a:spLocks noChangeShapeType="1"/>
            </p:cNvSpPr>
            <p:nvPr/>
          </p:nvSpPr>
          <p:spPr bwMode="auto">
            <a:xfrm flipH="1">
              <a:off x="624" y="2640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6" name="Line 19"/>
            <p:cNvSpPr>
              <a:spLocks noChangeShapeType="1"/>
            </p:cNvSpPr>
            <p:nvPr/>
          </p:nvSpPr>
          <p:spPr bwMode="auto">
            <a:xfrm>
              <a:off x="1056" y="2640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7" name="Oval 20"/>
            <p:cNvSpPr>
              <a:spLocks noChangeArrowheads="1"/>
            </p:cNvSpPr>
            <p:nvPr/>
          </p:nvSpPr>
          <p:spPr bwMode="auto">
            <a:xfrm>
              <a:off x="3076" y="30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8" name="Line 21"/>
            <p:cNvSpPr>
              <a:spLocks noChangeShapeType="1"/>
            </p:cNvSpPr>
            <p:nvPr/>
          </p:nvSpPr>
          <p:spPr bwMode="auto">
            <a:xfrm flipH="1">
              <a:off x="3264" y="2688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9" name="Rectangle 22"/>
            <p:cNvSpPr>
              <a:spLocks noChangeArrowheads="1"/>
            </p:cNvSpPr>
            <p:nvPr/>
          </p:nvSpPr>
          <p:spPr bwMode="auto">
            <a:xfrm>
              <a:off x="470" y="30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0510" name="Rectangle 23"/>
            <p:cNvSpPr>
              <a:spLocks noChangeArrowheads="1"/>
            </p:cNvSpPr>
            <p:nvPr/>
          </p:nvSpPr>
          <p:spPr bwMode="auto">
            <a:xfrm>
              <a:off x="1190" y="30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0511" name="Rectangle 24"/>
            <p:cNvSpPr>
              <a:spLocks noChangeArrowheads="1"/>
            </p:cNvSpPr>
            <p:nvPr/>
          </p:nvSpPr>
          <p:spPr bwMode="auto">
            <a:xfrm>
              <a:off x="3110" y="30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20512" name="Rectangle 25"/>
            <p:cNvSpPr>
              <a:spLocks noChangeArrowheads="1"/>
            </p:cNvSpPr>
            <p:nvPr/>
          </p:nvSpPr>
          <p:spPr bwMode="auto">
            <a:xfrm>
              <a:off x="854" y="241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0513" name="Rectangle 26"/>
            <p:cNvSpPr>
              <a:spLocks noChangeArrowheads="1"/>
            </p:cNvSpPr>
            <p:nvPr/>
          </p:nvSpPr>
          <p:spPr bwMode="auto">
            <a:xfrm>
              <a:off x="1958" y="241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0514" name="Rectangle 27"/>
            <p:cNvSpPr>
              <a:spLocks noChangeArrowheads="1"/>
            </p:cNvSpPr>
            <p:nvPr/>
          </p:nvSpPr>
          <p:spPr bwMode="auto">
            <a:xfrm>
              <a:off x="3446" y="241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0515" name="Rectangle 28"/>
            <p:cNvSpPr>
              <a:spLocks noChangeArrowheads="1"/>
            </p:cNvSpPr>
            <p:nvPr/>
          </p:nvSpPr>
          <p:spPr bwMode="auto">
            <a:xfrm>
              <a:off x="1478" y="18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0516" name="Rectangle 29"/>
            <p:cNvSpPr>
              <a:spLocks noChangeArrowheads="1"/>
            </p:cNvSpPr>
            <p:nvPr/>
          </p:nvSpPr>
          <p:spPr bwMode="auto">
            <a:xfrm>
              <a:off x="4262" y="18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0517" name="Rectangle 30"/>
            <p:cNvSpPr>
              <a:spLocks noChangeArrowheads="1"/>
            </p:cNvSpPr>
            <p:nvPr/>
          </p:nvSpPr>
          <p:spPr bwMode="auto">
            <a:xfrm>
              <a:off x="2822" y="126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</p:grpSp>
      <p:sp>
        <p:nvSpPr>
          <p:cNvPr id="374815" name="Rectangle 31"/>
          <p:cNvSpPr>
            <a:spLocks noChangeArrowheads="1"/>
          </p:cNvSpPr>
          <p:nvPr/>
        </p:nvSpPr>
        <p:spPr bwMode="auto">
          <a:xfrm>
            <a:off x="685800" y="57150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Create a single node min leftist tree.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397750" y="5721350"/>
            <a:ext cx="444500" cy="444500"/>
            <a:chOff x="4660" y="3604"/>
            <a:chExt cx="280" cy="280"/>
          </a:xfrm>
        </p:grpSpPr>
        <p:sp>
          <p:nvSpPr>
            <p:cNvPr id="20490" name="Oval 33"/>
            <p:cNvSpPr>
              <a:spLocks noChangeArrowheads="1"/>
            </p:cNvSpPr>
            <p:nvPr/>
          </p:nvSpPr>
          <p:spPr bwMode="auto">
            <a:xfrm>
              <a:off x="4660" y="36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1" name="Rectangle 34"/>
            <p:cNvSpPr>
              <a:spLocks noChangeArrowheads="1"/>
            </p:cNvSpPr>
            <p:nvPr/>
          </p:nvSpPr>
          <p:spPr bwMode="auto">
            <a:xfrm>
              <a:off x="4742" y="361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7</a:t>
              </a:r>
            </a:p>
          </p:txBody>
        </p:sp>
      </p:grpSp>
      <p:sp>
        <p:nvSpPr>
          <p:cNvPr id="374819" name="Rectangle 35"/>
          <p:cNvSpPr>
            <a:spLocks noChangeArrowheads="1"/>
          </p:cNvSpPr>
          <p:nvPr/>
        </p:nvSpPr>
        <p:spPr bwMode="auto">
          <a:xfrm>
            <a:off x="762000" y="6278563"/>
            <a:ext cx="762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Meld the two min leftist trees.</a:t>
            </a:r>
          </a:p>
        </p:txBody>
      </p:sp>
      <p:sp>
        <p:nvSpPr>
          <p:cNvPr id="374820" name="Freeform 36"/>
          <p:cNvSpPr>
            <a:spLocks/>
          </p:cNvSpPr>
          <p:nvPr/>
        </p:nvSpPr>
        <p:spPr bwMode="auto">
          <a:xfrm>
            <a:off x="128588" y="1555750"/>
            <a:ext cx="8189912" cy="4230688"/>
          </a:xfrm>
          <a:custGeom>
            <a:avLst/>
            <a:gdLst>
              <a:gd name="T0" fmla="*/ 2147483647 w 5159"/>
              <a:gd name="T1" fmla="*/ 2147483647 h 2665"/>
              <a:gd name="T2" fmla="*/ 2147483647 w 5159"/>
              <a:gd name="T3" fmla="*/ 2147483647 h 2665"/>
              <a:gd name="T4" fmla="*/ 2147483647 w 5159"/>
              <a:gd name="T5" fmla="*/ 2147483647 h 2665"/>
              <a:gd name="T6" fmla="*/ 2147483647 w 5159"/>
              <a:gd name="T7" fmla="*/ 2147483647 h 2665"/>
              <a:gd name="T8" fmla="*/ 2147483647 w 5159"/>
              <a:gd name="T9" fmla="*/ 2147483647 h 2665"/>
              <a:gd name="T10" fmla="*/ 2147483647 w 5159"/>
              <a:gd name="T11" fmla="*/ 2147483647 h 2665"/>
              <a:gd name="T12" fmla="*/ 2147483647 w 5159"/>
              <a:gd name="T13" fmla="*/ 2147483647 h 2665"/>
              <a:gd name="T14" fmla="*/ 2147483647 w 5159"/>
              <a:gd name="T15" fmla="*/ 2147483647 h 2665"/>
              <a:gd name="T16" fmla="*/ 2147483647 w 5159"/>
              <a:gd name="T17" fmla="*/ 2147483647 h 2665"/>
              <a:gd name="T18" fmla="*/ 2147483647 w 5159"/>
              <a:gd name="T19" fmla="*/ 2147483647 h 2665"/>
              <a:gd name="T20" fmla="*/ 2147483647 w 5159"/>
              <a:gd name="T21" fmla="*/ 2147483647 h 2665"/>
              <a:gd name="T22" fmla="*/ 2147483647 w 5159"/>
              <a:gd name="T23" fmla="*/ 2147483647 h 2665"/>
              <a:gd name="T24" fmla="*/ 2147483647 w 5159"/>
              <a:gd name="T25" fmla="*/ 2147483647 h 2665"/>
              <a:gd name="T26" fmla="*/ 2147483647 w 5159"/>
              <a:gd name="T27" fmla="*/ 2147483647 h 2665"/>
              <a:gd name="T28" fmla="*/ 2147483647 w 5159"/>
              <a:gd name="T29" fmla="*/ 2147483647 h 2665"/>
              <a:gd name="T30" fmla="*/ 2147483647 w 5159"/>
              <a:gd name="T31" fmla="*/ 2147483647 h 2665"/>
              <a:gd name="T32" fmla="*/ 2147483647 w 5159"/>
              <a:gd name="T33" fmla="*/ 2147483647 h 2665"/>
              <a:gd name="T34" fmla="*/ 2147483647 w 5159"/>
              <a:gd name="T35" fmla="*/ 2147483647 h 2665"/>
              <a:gd name="T36" fmla="*/ 2147483647 w 5159"/>
              <a:gd name="T37" fmla="*/ 2147483647 h 2665"/>
              <a:gd name="T38" fmla="*/ 2147483647 w 5159"/>
              <a:gd name="T39" fmla="*/ 2147483647 h 2665"/>
              <a:gd name="T40" fmla="*/ 2147483647 w 5159"/>
              <a:gd name="T41" fmla="*/ 2147483647 h 2665"/>
              <a:gd name="T42" fmla="*/ 2147483647 w 5159"/>
              <a:gd name="T43" fmla="*/ 2147483647 h 2665"/>
              <a:gd name="T44" fmla="*/ 2147483647 w 5159"/>
              <a:gd name="T45" fmla="*/ 2147483647 h 2665"/>
              <a:gd name="T46" fmla="*/ 2147483647 w 5159"/>
              <a:gd name="T47" fmla="*/ 2147483647 h 2665"/>
              <a:gd name="T48" fmla="*/ 2147483647 w 5159"/>
              <a:gd name="T49" fmla="*/ 2147483647 h 2665"/>
              <a:gd name="T50" fmla="*/ 2147483647 w 5159"/>
              <a:gd name="T51" fmla="*/ 2147483647 h 2665"/>
              <a:gd name="T52" fmla="*/ 2147483647 w 5159"/>
              <a:gd name="T53" fmla="*/ 2147483647 h 2665"/>
              <a:gd name="T54" fmla="*/ 2147483647 w 5159"/>
              <a:gd name="T55" fmla="*/ 2147483647 h 2665"/>
              <a:gd name="T56" fmla="*/ 2147483647 w 5159"/>
              <a:gd name="T57" fmla="*/ 2147483647 h 2665"/>
              <a:gd name="T58" fmla="*/ 2147483647 w 5159"/>
              <a:gd name="T59" fmla="*/ 2147483647 h 2665"/>
              <a:gd name="T60" fmla="*/ 2147483647 w 5159"/>
              <a:gd name="T61" fmla="*/ 2147483647 h 2665"/>
              <a:gd name="T62" fmla="*/ 2147483647 w 5159"/>
              <a:gd name="T63" fmla="*/ 2147483647 h 266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159"/>
              <a:gd name="T97" fmla="*/ 0 h 2665"/>
              <a:gd name="T98" fmla="*/ 5159 w 5159"/>
              <a:gd name="T99" fmla="*/ 2665 h 266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159" h="2665">
                <a:moveTo>
                  <a:pt x="3771" y="37"/>
                </a:moveTo>
                <a:cubicBezTo>
                  <a:pt x="3604" y="27"/>
                  <a:pt x="3465" y="22"/>
                  <a:pt x="3294" y="28"/>
                </a:cubicBezTo>
                <a:cubicBezTo>
                  <a:pt x="3147" y="41"/>
                  <a:pt x="2999" y="36"/>
                  <a:pt x="2853" y="55"/>
                </a:cubicBezTo>
                <a:cubicBezTo>
                  <a:pt x="2730" y="71"/>
                  <a:pt x="2609" y="96"/>
                  <a:pt x="2484" y="109"/>
                </a:cubicBezTo>
                <a:cubicBezTo>
                  <a:pt x="2439" y="124"/>
                  <a:pt x="2457" y="153"/>
                  <a:pt x="2412" y="181"/>
                </a:cubicBezTo>
                <a:cubicBezTo>
                  <a:pt x="2367" y="209"/>
                  <a:pt x="2213" y="225"/>
                  <a:pt x="2169" y="235"/>
                </a:cubicBezTo>
                <a:cubicBezTo>
                  <a:pt x="2124" y="245"/>
                  <a:pt x="2080" y="264"/>
                  <a:pt x="2034" y="271"/>
                </a:cubicBezTo>
                <a:cubicBezTo>
                  <a:pt x="1935" y="287"/>
                  <a:pt x="1748" y="293"/>
                  <a:pt x="1647" y="298"/>
                </a:cubicBezTo>
                <a:cubicBezTo>
                  <a:pt x="1629" y="307"/>
                  <a:pt x="1607" y="311"/>
                  <a:pt x="1593" y="325"/>
                </a:cubicBezTo>
                <a:cubicBezTo>
                  <a:pt x="1584" y="334"/>
                  <a:pt x="1587" y="349"/>
                  <a:pt x="1584" y="361"/>
                </a:cubicBezTo>
                <a:cubicBezTo>
                  <a:pt x="1553" y="498"/>
                  <a:pt x="1593" y="463"/>
                  <a:pt x="1530" y="505"/>
                </a:cubicBezTo>
                <a:cubicBezTo>
                  <a:pt x="1518" y="523"/>
                  <a:pt x="1515" y="552"/>
                  <a:pt x="1494" y="559"/>
                </a:cubicBezTo>
                <a:cubicBezTo>
                  <a:pt x="1464" y="569"/>
                  <a:pt x="1467" y="577"/>
                  <a:pt x="1467" y="559"/>
                </a:cubicBezTo>
                <a:cubicBezTo>
                  <a:pt x="1458" y="568"/>
                  <a:pt x="1452" y="582"/>
                  <a:pt x="1440" y="586"/>
                </a:cubicBezTo>
                <a:cubicBezTo>
                  <a:pt x="1347" y="617"/>
                  <a:pt x="1231" y="617"/>
                  <a:pt x="1134" y="631"/>
                </a:cubicBezTo>
                <a:cubicBezTo>
                  <a:pt x="1015" y="688"/>
                  <a:pt x="887" y="725"/>
                  <a:pt x="774" y="793"/>
                </a:cubicBezTo>
                <a:cubicBezTo>
                  <a:pt x="721" y="825"/>
                  <a:pt x="684" y="879"/>
                  <a:pt x="630" y="910"/>
                </a:cubicBezTo>
                <a:cubicBezTo>
                  <a:pt x="554" y="954"/>
                  <a:pt x="356" y="1020"/>
                  <a:pt x="261" y="1054"/>
                </a:cubicBezTo>
                <a:cubicBezTo>
                  <a:pt x="193" y="1140"/>
                  <a:pt x="137" y="1186"/>
                  <a:pt x="45" y="1243"/>
                </a:cubicBezTo>
                <a:cubicBezTo>
                  <a:pt x="17" y="1299"/>
                  <a:pt x="26" y="1338"/>
                  <a:pt x="63" y="1387"/>
                </a:cubicBezTo>
                <a:cubicBezTo>
                  <a:pt x="57" y="1496"/>
                  <a:pt x="52" y="1605"/>
                  <a:pt x="27" y="1711"/>
                </a:cubicBezTo>
                <a:cubicBezTo>
                  <a:pt x="23" y="1727"/>
                  <a:pt x="14" y="1741"/>
                  <a:pt x="9" y="1756"/>
                </a:cubicBezTo>
                <a:cubicBezTo>
                  <a:pt x="5" y="1771"/>
                  <a:pt x="3" y="1786"/>
                  <a:pt x="0" y="1801"/>
                </a:cubicBezTo>
                <a:cubicBezTo>
                  <a:pt x="9" y="1819"/>
                  <a:pt x="15" y="1839"/>
                  <a:pt x="27" y="1855"/>
                </a:cubicBezTo>
                <a:cubicBezTo>
                  <a:pt x="33" y="1864"/>
                  <a:pt x="48" y="1864"/>
                  <a:pt x="54" y="1873"/>
                </a:cubicBezTo>
                <a:cubicBezTo>
                  <a:pt x="66" y="1891"/>
                  <a:pt x="65" y="1915"/>
                  <a:pt x="72" y="1936"/>
                </a:cubicBezTo>
                <a:cubicBezTo>
                  <a:pt x="50" y="2088"/>
                  <a:pt x="49" y="2193"/>
                  <a:pt x="0" y="2341"/>
                </a:cubicBezTo>
                <a:cubicBezTo>
                  <a:pt x="61" y="2361"/>
                  <a:pt x="81" y="2412"/>
                  <a:pt x="135" y="2449"/>
                </a:cubicBezTo>
                <a:cubicBezTo>
                  <a:pt x="160" y="2466"/>
                  <a:pt x="189" y="2478"/>
                  <a:pt x="216" y="2494"/>
                </a:cubicBezTo>
                <a:cubicBezTo>
                  <a:pt x="225" y="2499"/>
                  <a:pt x="232" y="2510"/>
                  <a:pt x="243" y="2512"/>
                </a:cubicBezTo>
                <a:cubicBezTo>
                  <a:pt x="294" y="2520"/>
                  <a:pt x="345" y="2518"/>
                  <a:pt x="396" y="2521"/>
                </a:cubicBezTo>
                <a:cubicBezTo>
                  <a:pt x="414" y="2527"/>
                  <a:pt x="435" y="2528"/>
                  <a:pt x="450" y="2539"/>
                </a:cubicBezTo>
                <a:cubicBezTo>
                  <a:pt x="462" y="2548"/>
                  <a:pt x="472" y="2562"/>
                  <a:pt x="486" y="2566"/>
                </a:cubicBezTo>
                <a:cubicBezTo>
                  <a:pt x="515" y="2574"/>
                  <a:pt x="546" y="2572"/>
                  <a:pt x="576" y="2575"/>
                </a:cubicBezTo>
                <a:cubicBezTo>
                  <a:pt x="711" y="2560"/>
                  <a:pt x="616" y="2562"/>
                  <a:pt x="792" y="2593"/>
                </a:cubicBezTo>
                <a:cubicBezTo>
                  <a:pt x="909" y="2613"/>
                  <a:pt x="1025" y="2622"/>
                  <a:pt x="1143" y="2629"/>
                </a:cubicBezTo>
                <a:cubicBezTo>
                  <a:pt x="1206" y="2637"/>
                  <a:pt x="1264" y="2641"/>
                  <a:pt x="1323" y="2665"/>
                </a:cubicBezTo>
                <a:cubicBezTo>
                  <a:pt x="1397" y="2660"/>
                  <a:pt x="1484" y="2660"/>
                  <a:pt x="1557" y="2638"/>
                </a:cubicBezTo>
                <a:cubicBezTo>
                  <a:pt x="1621" y="2619"/>
                  <a:pt x="1672" y="2582"/>
                  <a:pt x="1737" y="2566"/>
                </a:cubicBezTo>
                <a:cubicBezTo>
                  <a:pt x="1852" y="2573"/>
                  <a:pt x="1965" y="2584"/>
                  <a:pt x="2079" y="2593"/>
                </a:cubicBezTo>
                <a:cubicBezTo>
                  <a:pt x="2213" y="2626"/>
                  <a:pt x="2374" y="2611"/>
                  <a:pt x="2511" y="2611"/>
                </a:cubicBezTo>
                <a:cubicBezTo>
                  <a:pt x="2712" y="2649"/>
                  <a:pt x="2919" y="2600"/>
                  <a:pt x="3123" y="2593"/>
                </a:cubicBezTo>
                <a:cubicBezTo>
                  <a:pt x="3209" y="2581"/>
                  <a:pt x="3283" y="2545"/>
                  <a:pt x="3366" y="2521"/>
                </a:cubicBezTo>
                <a:cubicBezTo>
                  <a:pt x="3414" y="2485"/>
                  <a:pt x="3473" y="2468"/>
                  <a:pt x="3519" y="2431"/>
                </a:cubicBezTo>
                <a:cubicBezTo>
                  <a:pt x="3581" y="2382"/>
                  <a:pt x="3617" y="2311"/>
                  <a:pt x="3663" y="2251"/>
                </a:cubicBezTo>
                <a:cubicBezTo>
                  <a:pt x="3710" y="2190"/>
                  <a:pt x="3704" y="2218"/>
                  <a:pt x="3762" y="2170"/>
                </a:cubicBezTo>
                <a:cubicBezTo>
                  <a:pt x="3849" y="2098"/>
                  <a:pt x="3927" y="2015"/>
                  <a:pt x="4023" y="1954"/>
                </a:cubicBezTo>
                <a:cubicBezTo>
                  <a:pt x="4102" y="1903"/>
                  <a:pt x="4198" y="1876"/>
                  <a:pt x="4284" y="1837"/>
                </a:cubicBezTo>
                <a:cubicBezTo>
                  <a:pt x="4316" y="1823"/>
                  <a:pt x="4342" y="1796"/>
                  <a:pt x="4374" y="1783"/>
                </a:cubicBezTo>
                <a:cubicBezTo>
                  <a:pt x="4406" y="1770"/>
                  <a:pt x="4440" y="1766"/>
                  <a:pt x="4473" y="1756"/>
                </a:cubicBezTo>
                <a:cubicBezTo>
                  <a:pt x="4497" y="1748"/>
                  <a:pt x="4522" y="1739"/>
                  <a:pt x="4545" y="1729"/>
                </a:cubicBezTo>
                <a:cubicBezTo>
                  <a:pt x="4584" y="1712"/>
                  <a:pt x="4625" y="1697"/>
                  <a:pt x="4662" y="1675"/>
                </a:cubicBezTo>
                <a:cubicBezTo>
                  <a:pt x="4710" y="1646"/>
                  <a:pt x="4741" y="1617"/>
                  <a:pt x="4797" y="1603"/>
                </a:cubicBezTo>
                <a:cubicBezTo>
                  <a:pt x="4803" y="1599"/>
                  <a:pt x="4848" y="1560"/>
                  <a:pt x="4851" y="1558"/>
                </a:cubicBezTo>
                <a:cubicBezTo>
                  <a:pt x="4879" y="1539"/>
                  <a:pt x="4917" y="1539"/>
                  <a:pt x="4950" y="1531"/>
                </a:cubicBezTo>
                <a:cubicBezTo>
                  <a:pt x="5004" y="1517"/>
                  <a:pt x="5017" y="1501"/>
                  <a:pt x="5058" y="1468"/>
                </a:cubicBezTo>
                <a:cubicBezTo>
                  <a:pt x="5082" y="1428"/>
                  <a:pt x="5094" y="1406"/>
                  <a:pt x="5094" y="1360"/>
                </a:cubicBezTo>
                <a:cubicBezTo>
                  <a:pt x="5159" y="1099"/>
                  <a:pt x="5082" y="607"/>
                  <a:pt x="4842" y="415"/>
                </a:cubicBezTo>
                <a:cubicBezTo>
                  <a:pt x="4798" y="380"/>
                  <a:pt x="4737" y="363"/>
                  <a:pt x="4689" y="334"/>
                </a:cubicBezTo>
                <a:cubicBezTo>
                  <a:pt x="4668" y="306"/>
                  <a:pt x="4636" y="245"/>
                  <a:pt x="4608" y="226"/>
                </a:cubicBezTo>
                <a:cubicBezTo>
                  <a:pt x="4587" y="212"/>
                  <a:pt x="4560" y="209"/>
                  <a:pt x="4536" y="199"/>
                </a:cubicBezTo>
                <a:cubicBezTo>
                  <a:pt x="4427" y="155"/>
                  <a:pt x="4318" y="120"/>
                  <a:pt x="4203" y="91"/>
                </a:cubicBezTo>
                <a:cubicBezTo>
                  <a:pt x="4098" y="28"/>
                  <a:pt x="4082" y="51"/>
                  <a:pt x="3915" y="37"/>
                </a:cubicBezTo>
                <a:cubicBezTo>
                  <a:pt x="3876" y="28"/>
                  <a:pt x="3808" y="0"/>
                  <a:pt x="3771" y="37"/>
                </a:cubicBezTo>
                <a:close/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21" name="Freeform 37"/>
          <p:cNvSpPr>
            <a:spLocks/>
          </p:cNvSpPr>
          <p:nvPr/>
        </p:nvSpPr>
        <p:spPr bwMode="auto">
          <a:xfrm>
            <a:off x="6978650" y="5173663"/>
            <a:ext cx="1577975" cy="1355725"/>
          </a:xfrm>
          <a:custGeom>
            <a:avLst/>
            <a:gdLst>
              <a:gd name="T0" fmla="*/ 2147483647 w 994"/>
              <a:gd name="T1" fmla="*/ 2147483647 h 854"/>
              <a:gd name="T2" fmla="*/ 2147483647 w 994"/>
              <a:gd name="T3" fmla="*/ 2147483647 h 854"/>
              <a:gd name="T4" fmla="*/ 2147483647 w 994"/>
              <a:gd name="T5" fmla="*/ 2147483647 h 854"/>
              <a:gd name="T6" fmla="*/ 2147483647 w 994"/>
              <a:gd name="T7" fmla="*/ 2147483647 h 854"/>
              <a:gd name="T8" fmla="*/ 2147483647 w 994"/>
              <a:gd name="T9" fmla="*/ 2147483647 h 854"/>
              <a:gd name="T10" fmla="*/ 2147483647 w 994"/>
              <a:gd name="T11" fmla="*/ 2147483647 h 854"/>
              <a:gd name="T12" fmla="*/ 2147483647 w 994"/>
              <a:gd name="T13" fmla="*/ 2147483647 h 854"/>
              <a:gd name="T14" fmla="*/ 2147483647 w 994"/>
              <a:gd name="T15" fmla="*/ 2147483647 h 854"/>
              <a:gd name="T16" fmla="*/ 2147483647 w 994"/>
              <a:gd name="T17" fmla="*/ 2147483647 h 854"/>
              <a:gd name="T18" fmla="*/ 2147483647 w 994"/>
              <a:gd name="T19" fmla="*/ 2147483647 h 854"/>
              <a:gd name="T20" fmla="*/ 2147483647 w 994"/>
              <a:gd name="T21" fmla="*/ 2147483647 h 854"/>
              <a:gd name="T22" fmla="*/ 2147483647 w 994"/>
              <a:gd name="T23" fmla="*/ 2147483647 h 854"/>
              <a:gd name="T24" fmla="*/ 2147483647 w 994"/>
              <a:gd name="T25" fmla="*/ 2147483647 h 854"/>
              <a:gd name="T26" fmla="*/ 2147483647 w 994"/>
              <a:gd name="T27" fmla="*/ 2147483647 h 854"/>
              <a:gd name="T28" fmla="*/ 2147483647 w 994"/>
              <a:gd name="T29" fmla="*/ 2147483647 h 854"/>
              <a:gd name="T30" fmla="*/ 2147483647 w 994"/>
              <a:gd name="T31" fmla="*/ 2147483647 h 854"/>
              <a:gd name="T32" fmla="*/ 2147483647 w 994"/>
              <a:gd name="T33" fmla="*/ 2147483647 h 854"/>
              <a:gd name="T34" fmla="*/ 2147483647 w 994"/>
              <a:gd name="T35" fmla="*/ 2147483647 h 85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94"/>
              <a:gd name="T55" fmla="*/ 0 h 854"/>
              <a:gd name="T56" fmla="*/ 994 w 994"/>
              <a:gd name="T57" fmla="*/ 854 h 85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94" h="854">
                <a:moveTo>
                  <a:pt x="914" y="53"/>
                </a:moveTo>
                <a:cubicBezTo>
                  <a:pt x="872" y="47"/>
                  <a:pt x="780" y="26"/>
                  <a:pt x="725" y="26"/>
                </a:cubicBezTo>
                <a:cubicBezTo>
                  <a:pt x="730" y="19"/>
                  <a:pt x="748" y="9"/>
                  <a:pt x="740" y="5"/>
                </a:cubicBezTo>
                <a:cubicBezTo>
                  <a:pt x="730" y="0"/>
                  <a:pt x="719" y="15"/>
                  <a:pt x="707" y="17"/>
                </a:cubicBezTo>
                <a:cubicBezTo>
                  <a:pt x="629" y="31"/>
                  <a:pt x="550" y="34"/>
                  <a:pt x="473" y="53"/>
                </a:cubicBezTo>
                <a:cubicBezTo>
                  <a:pt x="360" y="146"/>
                  <a:pt x="392" y="111"/>
                  <a:pt x="329" y="206"/>
                </a:cubicBezTo>
                <a:cubicBezTo>
                  <a:pt x="318" y="222"/>
                  <a:pt x="311" y="245"/>
                  <a:pt x="293" y="251"/>
                </a:cubicBezTo>
                <a:cubicBezTo>
                  <a:pt x="253" y="264"/>
                  <a:pt x="209" y="257"/>
                  <a:pt x="167" y="260"/>
                </a:cubicBezTo>
                <a:cubicBezTo>
                  <a:pt x="144" y="283"/>
                  <a:pt x="141" y="290"/>
                  <a:pt x="113" y="305"/>
                </a:cubicBezTo>
                <a:cubicBezTo>
                  <a:pt x="89" y="318"/>
                  <a:pt x="41" y="341"/>
                  <a:pt x="41" y="341"/>
                </a:cubicBezTo>
                <a:cubicBezTo>
                  <a:pt x="30" y="363"/>
                  <a:pt x="7" y="380"/>
                  <a:pt x="5" y="404"/>
                </a:cubicBezTo>
                <a:cubicBezTo>
                  <a:pt x="0" y="477"/>
                  <a:pt x="6" y="489"/>
                  <a:pt x="23" y="539"/>
                </a:cubicBezTo>
                <a:cubicBezTo>
                  <a:pt x="26" y="596"/>
                  <a:pt x="23" y="654"/>
                  <a:pt x="32" y="710"/>
                </a:cubicBezTo>
                <a:cubicBezTo>
                  <a:pt x="47" y="800"/>
                  <a:pt x="288" y="805"/>
                  <a:pt x="347" y="809"/>
                </a:cubicBezTo>
                <a:cubicBezTo>
                  <a:pt x="435" y="853"/>
                  <a:pt x="547" y="842"/>
                  <a:pt x="644" y="854"/>
                </a:cubicBezTo>
                <a:cubicBezTo>
                  <a:pt x="681" y="842"/>
                  <a:pt x="697" y="812"/>
                  <a:pt x="734" y="800"/>
                </a:cubicBezTo>
                <a:cubicBezTo>
                  <a:pt x="781" y="730"/>
                  <a:pt x="787" y="734"/>
                  <a:pt x="869" y="701"/>
                </a:cubicBezTo>
                <a:cubicBezTo>
                  <a:pt x="994" y="513"/>
                  <a:pt x="914" y="282"/>
                  <a:pt x="914" y="53"/>
                </a:cubicBezTo>
                <a:close/>
              </a:path>
            </a:pathLst>
          </a:custGeom>
          <a:noFill/>
          <a:ln w="76200" cap="flat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utoUpdateAnimBg="0"/>
      <p:bldP spid="374815" grpId="0" autoUpdateAnimBg="0"/>
      <p:bldP spid="374819" grpId="0" autoUpdateAnimBg="0"/>
      <p:bldP spid="374820" grpId="0" animBg="1"/>
      <p:bldP spid="3748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Remove Min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46545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>
            <a:off x="4953000" y="3733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708525" y="4297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65373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75837" name="Rectangle 29"/>
          <p:cNvSpPr>
            <a:spLocks noChangeArrowheads="1"/>
          </p:cNvSpPr>
          <p:nvPr/>
        </p:nvSpPr>
        <p:spPr bwMode="auto">
          <a:xfrm>
            <a:off x="457200" y="51816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Remove the root.</a:t>
            </a:r>
          </a:p>
        </p:txBody>
      </p:sp>
    </p:spTree>
    <p:extLst>
      <p:ext uri="{BB962C8B-B14F-4D97-AF65-F5344CB8AC3E}">
        <p14:creationId xmlns:p14="http://schemas.microsoft.com/office/powerpoint/2010/main" val="11128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3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Remove Min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63550" y="1454150"/>
            <a:ext cx="6388100" cy="3340100"/>
            <a:chOff x="292" y="916"/>
            <a:chExt cx="4024" cy="2104"/>
          </a:xfrm>
        </p:grpSpPr>
        <p:sp>
          <p:nvSpPr>
            <p:cNvPr id="22536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8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9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0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1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2" name="Oval 10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3" name="Oval 11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4" name="Line 12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5" name="Line 13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6" name="Line 14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7" name="Line 15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8" name="Line 16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9" name="Oval 17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0" name="Line 18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1" name="Rectangle 19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2552" name="Rectangle 20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2553" name="Rectangle 21"/>
            <p:cNvSpPr>
              <a:spLocks noChangeArrowheads="1"/>
            </p:cNvSpPr>
            <p:nvPr/>
          </p:nvSpPr>
          <p:spPr bwMode="auto">
            <a:xfrm>
              <a:off x="2966" y="270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22554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2555" name="Rectangle 23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2556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2557" name="Rectangle 25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2558" name="Rectangle 26"/>
            <p:cNvSpPr>
              <a:spLocks noChangeArrowheads="1"/>
            </p:cNvSpPr>
            <p:nvPr/>
          </p:nvSpPr>
          <p:spPr bwMode="auto">
            <a:xfrm>
              <a:off x="4118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2559" name="Rectangle 27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</p:grpSp>
      <p:sp>
        <p:nvSpPr>
          <p:cNvPr id="22532" name="Rectangle 28"/>
          <p:cNvSpPr>
            <a:spLocks noChangeArrowheads="1"/>
          </p:cNvSpPr>
          <p:nvPr/>
        </p:nvSpPr>
        <p:spPr bwMode="auto">
          <a:xfrm>
            <a:off x="457200" y="51816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Remove the root.</a:t>
            </a:r>
          </a:p>
        </p:txBody>
      </p:sp>
      <p:sp>
        <p:nvSpPr>
          <p:cNvPr id="377885" name="Rectangle 29"/>
          <p:cNvSpPr>
            <a:spLocks noChangeArrowheads="1"/>
          </p:cNvSpPr>
          <p:nvPr/>
        </p:nvSpPr>
        <p:spPr bwMode="auto">
          <a:xfrm>
            <a:off x="457200" y="58674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Meld the two subtrees.</a:t>
            </a:r>
          </a:p>
        </p:txBody>
      </p:sp>
      <p:sp>
        <p:nvSpPr>
          <p:cNvPr id="377886" name="Freeform 30"/>
          <p:cNvSpPr>
            <a:spLocks/>
          </p:cNvSpPr>
          <p:nvPr/>
        </p:nvSpPr>
        <p:spPr bwMode="auto">
          <a:xfrm>
            <a:off x="149225" y="2041525"/>
            <a:ext cx="3265488" cy="3205163"/>
          </a:xfrm>
          <a:custGeom>
            <a:avLst/>
            <a:gdLst>
              <a:gd name="T0" fmla="*/ 2147483647 w 2057"/>
              <a:gd name="T1" fmla="*/ 2147483647 h 2019"/>
              <a:gd name="T2" fmla="*/ 2147483647 w 2057"/>
              <a:gd name="T3" fmla="*/ 2147483647 h 2019"/>
              <a:gd name="T4" fmla="*/ 2147483647 w 2057"/>
              <a:gd name="T5" fmla="*/ 2147483647 h 2019"/>
              <a:gd name="T6" fmla="*/ 2147483647 w 2057"/>
              <a:gd name="T7" fmla="*/ 2147483647 h 2019"/>
              <a:gd name="T8" fmla="*/ 2147483647 w 2057"/>
              <a:gd name="T9" fmla="*/ 2147483647 h 2019"/>
              <a:gd name="T10" fmla="*/ 2147483647 w 2057"/>
              <a:gd name="T11" fmla="*/ 2147483647 h 2019"/>
              <a:gd name="T12" fmla="*/ 2147483647 w 2057"/>
              <a:gd name="T13" fmla="*/ 2147483647 h 2019"/>
              <a:gd name="T14" fmla="*/ 2147483647 w 2057"/>
              <a:gd name="T15" fmla="*/ 2147483647 h 2019"/>
              <a:gd name="T16" fmla="*/ 2147483647 w 2057"/>
              <a:gd name="T17" fmla="*/ 2147483647 h 2019"/>
              <a:gd name="T18" fmla="*/ 2147483647 w 2057"/>
              <a:gd name="T19" fmla="*/ 2147483647 h 2019"/>
              <a:gd name="T20" fmla="*/ 2147483647 w 2057"/>
              <a:gd name="T21" fmla="*/ 2147483647 h 2019"/>
              <a:gd name="T22" fmla="*/ 2147483647 w 2057"/>
              <a:gd name="T23" fmla="*/ 2147483647 h 2019"/>
              <a:gd name="T24" fmla="*/ 2147483647 w 2057"/>
              <a:gd name="T25" fmla="*/ 2147483647 h 2019"/>
              <a:gd name="T26" fmla="*/ 2147483647 w 2057"/>
              <a:gd name="T27" fmla="*/ 2147483647 h 2019"/>
              <a:gd name="T28" fmla="*/ 2147483647 w 2057"/>
              <a:gd name="T29" fmla="*/ 2147483647 h 2019"/>
              <a:gd name="T30" fmla="*/ 2147483647 w 2057"/>
              <a:gd name="T31" fmla="*/ 2147483647 h 2019"/>
              <a:gd name="T32" fmla="*/ 2147483647 w 2057"/>
              <a:gd name="T33" fmla="*/ 2147483647 h 2019"/>
              <a:gd name="T34" fmla="*/ 2147483647 w 2057"/>
              <a:gd name="T35" fmla="*/ 2147483647 h 2019"/>
              <a:gd name="T36" fmla="*/ 2147483647 w 2057"/>
              <a:gd name="T37" fmla="*/ 2147483647 h 2019"/>
              <a:gd name="T38" fmla="*/ 2147483647 w 2057"/>
              <a:gd name="T39" fmla="*/ 2147483647 h 2019"/>
              <a:gd name="T40" fmla="*/ 2147483647 w 2057"/>
              <a:gd name="T41" fmla="*/ 2147483647 h 2019"/>
              <a:gd name="T42" fmla="*/ 2147483647 w 2057"/>
              <a:gd name="T43" fmla="*/ 2147483647 h 2019"/>
              <a:gd name="T44" fmla="*/ 2147483647 w 2057"/>
              <a:gd name="T45" fmla="*/ 2147483647 h 2019"/>
              <a:gd name="T46" fmla="*/ 2147483647 w 2057"/>
              <a:gd name="T47" fmla="*/ 2147483647 h 2019"/>
              <a:gd name="T48" fmla="*/ 2147483647 w 2057"/>
              <a:gd name="T49" fmla="*/ 2147483647 h 2019"/>
              <a:gd name="T50" fmla="*/ 2147483647 w 2057"/>
              <a:gd name="T51" fmla="*/ 2147483647 h 2019"/>
              <a:gd name="T52" fmla="*/ 2147483647 w 2057"/>
              <a:gd name="T53" fmla="*/ 2147483647 h 2019"/>
              <a:gd name="T54" fmla="*/ 2147483647 w 2057"/>
              <a:gd name="T55" fmla="*/ 2147483647 h 2019"/>
              <a:gd name="T56" fmla="*/ 2147483647 w 2057"/>
              <a:gd name="T57" fmla="*/ 2147483647 h 2019"/>
              <a:gd name="T58" fmla="*/ 2147483647 w 2057"/>
              <a:gd name="T59" fmla="*/ 2147483647 h 2019"/>
              <a:gd name="T60" fmla="*/ 2147483647 w 2057"/>
              <a:gd name="T61" fmla="*/ 2147483647 h 2019"/>
              <a:gd name="T62" fmla="*/ 2147483647 w 2057"/>
              <a:gd name="T63" fmla="*/ 2147483647 h 2019"/>
              <a:gd name="T64" fmla="*/ 2147483647 w 2057"/>
              <a:gd name="T65" fmla="*/ 2147483647 h 2019"/>
              <a:gd name="T66" fmla="*/ 2147483647 w 2057"/>
              <a:gd name="T67" fmla="*/ 2147483647 h 2019"/>
              <a:gd name="T68" fmla="*/ 2147483647 w 2057"/>
              <a:gd name="T69" fmla="*/ 2147483647 h 2019"/>
              <a:gd name="T70" fmla="*/ 2147483647 w 2057"/>
              <a:gd name="T71" fmla="*/ 2147483647 h 2019"/>
              <a:gd name="T72" fmla="*/ 2147483647 w 2057"/>
              <a:gd name="T73" fmla="*/ 2147483647 h 2019"/>
              <a:gd name="T74" fmla="*/ 2147483647 w 2057"/>
              <a:gd name="T75" fmla="*/ 2147483647 h 2019"/>
              <a:gd name="T76" fmla="*/ 2147483647 w 2057"/>
              <a:gd name="T77" fmla="*/ 2147483647 h 2019"/>
              <a:gd name="T78" fmla="*/ 2147483647 w 2057"/>
              <a:gd name="T79" fmla="*/ 2147483647 h 201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057"/>
              <a:gd name="T121" fmla="*/ 0 h 2019"/>
              <a:gd name="T122" fmla="*/ 2057 w 2057"/>
              <a:gd name="T123" fmla="*/ 2019 h 201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057" h="2019">
                <a:moveTo>
                  <a:pt x="1607" y="19"/>
                </a:moveTo>
                <a:cubicBezTo>
                  <a:pt x="1419" y="6"/>
                  <a:pt x="1233" y="0"/>
                  <a:pt x="1049" y="46"/>
                </a:cubicBezTo>
                <a:cubicBezTo>
                  <a:pt x="1019" y="91"/>
                  <a:pt x="988" y="135"/>
                  <a:pt x="959" y="181"/>
                </a:cubicBezTo>
                <a:cubicBezTo>
                  <a:pt x="947" y="199"/>
                  <a:pt x="945" y="233"/>
                  <a:pt x="923" y="235"/>
                </a:cubicBezTo>
                <a:cubicBezTo>
                  <a:pt x="893" y="238"/>
                  <a:pt x="863" y="241"/>
                  <a:pt x="833" y="244"/>
                </a:cubicBezTo>
                <a:cubicBezTo>
                  <a:pt x="813" y="251"/>
                  <a:pt x="743" y="270"/>
                  <a:pt x="716" y="289"/>
                </a:cubicBezTo>
                <a:cubicBezTo>
                  <a:pt x="686" y="311"/>
                  <a:pt x="675" y="340"/>
                  <a:pt x="644" y="361"/>
                </a:cubicBezTo>
                <a:cubicBezTo>
                  <a:pt x="613" y="454"/>
                  <a:pt x="549" y="508"/>
                  <a:pt x="455" y="532"/>
                </a:cubicBezTo>
                <a:cubicBezTo>
                  <a:pt x="424" y="563"/>
                  <a:pt x="414" y="584"/>
                  <a:pt x="374" y="604"/>
                </a:cubicBezTo>
                <a:cubicBezTo>
                  <a:pt x="357" y="629"/>
                  <a:pt x="335" y="650"/>
                  <a:pt x="320" y="676"/>
                </a:cubicBezTo>
                <a:cubicBezTo>
                  <a:pt x="314" y="687"/>
                  <a:pt x="320" y="704"/>
                  <a:pt x="311" y="712"/>
                </a:cubicBezTo>
                <a:cubicBezTo>
                  <a:pt x="287" y="733"/>
                  <a:pt x="245" y="746"/>
                  <a:pt x="212" y="757"/>
                </a:cubicBezTo>
                <a:cubicBezTo>
                  <a:pt x="181" y="849"/>
                  <a:pt x="200" y="949"/>
                  <a:pt x="176" y="1045"/>
                </a:cubicBezTo>
                <a:cubicBezTo>
                  <a:pt x="173" y="1057"/>
                  <a:pt x="177" y="1074"/>
                  <a:pt x="167" y="1081"/>
                </a:cubicBezTo>
                <a:cubicBezTo>
                  <a:pt x="112" y="1118"/>
                  <a:pt x="53" y="1197"/>
                  <a:pt x="32" y="1261"/>
                </a:cubicBezTo>
                <a:cubicBezTo>
                  <a:pt x="29" y="1348"/>
                  <a:pt x="23" y="1435"/>
                  <a:pt x="23" y="1522"/>
                </a:cubicBezTo>
                <a:cubicBezTo>
                  <a:pt x="23" y="1579"/>
                  <a:pt x="32" y="1693"/>
                  <a:pt x="32" y="1693"/>
                </a:cubicBezTo>
                <a:cubicBezTo>
                  <a:pt x="22" y="1708"/>
                  <a:pt x="0" y="1720"/>
                  <a:pt x="2" y="1738"/>
                </a:cubicBezTo>
                <a:cubicBezTo>
                  <a:pt x="4" y="1754"/>
                  <a:pt x="30" y="1754"/>
                  <a:pt x="41" y="1765"/>
                </a:cubicBezTo>
                <a:cubicBezTo>
                  <a:pt x="49" y="1772"/>
                  <a:pt x="51" y="1784"/>
                  <a:pt x="59" y="1792"/>
                </a:cubicBezTo>
                <a:cubicBezTo>
                  <a:pt x="111" y="1844"/>
                  <a:pt x="76" y="1802"/>
                  <a:pt x="122" y="1828"/>
                </a:cubicBezTo>
                <a:cubicBezTo>
                  <a:pt x="150" y="1844"/>
                  <a:pt x="172" y="1872"/>
                  <a:pt x="203" y="1882"/>
                </a:cubicBezTo>
                <a:cubicBezTo>
                  <a:pt x="268" y="1904"/>
                  <a:pt x="342" y="1917"/>
                  <a:pt x="410" y="1927"/>
                </a:cubicBezTo>
                <a:cubicBezTo>
                  <a:pt x="473" y="1948"/>
                  <a:pt x="517" y="1948"/>
                  <a:pt x="590" y="1954"/>
                </a:cubicBezTo>
                <a:cubicBezTo>
                  <a:pt x="657" y="1967"/>
                  <a:pt x="713" y="2000"/>
                  <a:pt x="779" y="2017"/>
                </a:cubicBezTo>
                <a:cubicBezTo>
                  <a:pt x="893" y="2014"/>
                  <a:pt x="1007" y="2019"/>
                  <a:pt x="1121" y="2008"/>
                </a:cubicBezTo>
                <a:cubicBezTo>
                  <a:pt x="1145" y="2006"/>
                  <a:pt x="1203" y="1922"/>
                  <a:pt x="1238" y="1909"/>
                </a:cubicBezTo>
                <a:cubicBezTo>
                  <a:pt x="1258" y="1902"/>
                  <a:pt x="1280" y="1904"/>
                  <a:pt x="1301" y="1900"/>
                </a:cubicBezTo>
                <a:cubicBezTo>
                  <a:pt x="1366" y="1888"/>
                  <a:pt x="1424" y="1864"/>
                  <a:pt x="1490" y="1855"/>
                </a:cubicBezTo>
                <a:cubicBezTo>
                  <a:pt x="1511" y="1841"/>
                  <a:pt x="1530" y="1823"/>
                  <a:pt x="1553" y="1810"/>
                </a:cubicBezTo>
                <a:cubicBezTo>
                  <a:pt x="1588" y="1791"/>
                  <a:pt x="1627" y="1779"/>
                  <a:pt x="1661" y="1756"/>
                </a:cubicBezTo>
                <a:cubicBezTo>
                  <a:pt x="1760" y="1690"/>
                  <a:pt x="1847" y="1610"/>
                  <a:pt x="1949" y="1549"/>
                </a:cubicBezTo>
                <a:cubicBezTo>
                  <a:pt x="2050" y="1415"/>
                  <a:pt x="2042" y="1224"/>
                  <a:pt x="2057" y="1063"/>
                </a:cubicBezTo>
                <a:cubicBezTo>
                  <a:pt x="2054" y="829"/>
                  <a:pt x="2057" y="595"/>
                  <a:pt x="2048" y="361"/>
                </a:cubicBezTo>
                <a:cubicBezTo>
                  <a:pt x="2046" y="320"/>
                  <a:pt x="2000" y="295"/>
                  <a:pt x="1976" y="262"/>
                </a:cubicBezTo>
                <a:cubicBezTo>
                  <a:pt x="1967" y="250"/>
                  <a:pt x="1949" y="226"/>
                  <a:pt x="1949" y="226"/>
                </a:cubicBezTo>
                <a:cubicBezTo>
                  <a:pt x="1946" y="217"/>
                  <a:pt x="1948" y="204"/>
                  <a:pt x="1940" y="199"/>
                </a:cubicBezTo>
                <a:cubicBezTo>
                  <a:pt x="1898" y="175"/>
                  <a:pt x="1773" y="175"/>
                  <a:pt x="1742" y="172"/>
                </a:cubicBezTo>
                <a:cubicBezTo>
                  <a:pt x="1718" y="170"/>
                  <a:pt x="1694" y="166"/>
                  <a:pt x="1670" y="163"/>
                </a:cubicBezTo>
                <a:cubicBezTo>
                  <a:pt x="1580" y="133"/>
                  <a:pt x="1664" y="76"/>
                  <a:pt x="1607" y="19"/>
                </a:cubicBezTo>
                <a:close/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7887" name="Freeform 31"/>
          <p:cNvSpPr>
            <a:spLocks/>
          </p:cNvSpPr>
          <p:nvPr/>
        </p:nvSpPr>
        <p:spPr bwMode="auto">
          <a:xfrm>
            <a:off x="4229100" y="2038350"/>
            <a:ext cx="3111500" cy="3248025"/>
          </a:xfrm>
          <a:custGeom>
            <a:avLst/>
            <a:gdLst>
              <a:gd name="T0" fmla="*/ 2147483647 w 1960"/>
              <a:gd name="T1" fmla="*/ 2147483647 h 2046"/>
              <a:gd name="T2" fmla="*/ 2147483647 w 1960"/>
              <a:gd name="T3" fmla="*/ 2147483647 h 2046"/>
              <a:gd name="T4" fmla="*/ 2147483647 w 1960"/>
              <a:gd name="T5" fmla="*/ 2147483647 h 2046"/>
              <a:gd name="T6" fmla="*/ 2147483647 w 1960"/>
              <a:gd name="T7" fmla="*/ 2147483647 h 2046"/>
              <a:gd name="T8" fmla="*/ 2147483647 w 1960"/>
              <a:gd name="T9" fmla="*/ 2147483647 h 2046"/>
              <a:gd name="T10" fmla="*/ 2147483647 w 1960"/>
              <a:gd name="T11" fmla="*/ 2147483647 h 2046"/>
              <a:gd name="T12" fmla="*/ 2147483647 w 1960"/>
              <a:gd name="T13" fmla="*/ 2147483647 h 2046"/>
              <a:gd name="T14" fmla="*/ 2147483647 w 1960"/>
              <a:gd name="T15" fmla="*/ 2147483647 h 2046"/>
              <a:gd name="T16" fmla="*/ 2147483647 w 1960"/>
              <a:gd name="T17" fmla="*/ 2147483647 h 2046"/>
              <a:gd name="T18" fmla="*/ 2147483647 w 1960"/>
              <a:gd name="T19" fmla="*/ 2147483647 h 2046"/>
              <a:gd name="T20" fmla="*/ 2147483647 w 1960"/>
              <a:gd name="T21" fmla="*/ 2147483647 h 2046"/>
              <a:gd name="T22" fmla="*/ 2147483647 w 1960"/>
              <a:gd name="T23" fmla="*/ 2147483647 h 2046"/>
              <a:gd name="T24" fmla="*/ 2147483647 w 1960"/>
              <a:gd name="T25" fmla="*/ 2147483647 h 2046"/>
              <a:gd name="T26" fmla="*/ 2147483647 w 1960"/>
              <a:gd name="T27" fmla="*/ 2147483647 h 2046"/>
              <a:gd name="T28" fmla="*/ 2147483647 w 1960"/>
              <a:gd name="T29" fmla="*/ 2147483647 h 2046"/>
              <a:gd name="T30" fmla="*/ 2147483647 w 1960"/>
              <a:gd name="T31" fmla="*/ 2147483647 h 2046"/>
              <a:gd name="T32" fmla="*/ 0 w 1960"/>
              <a:gd name="T33" fmla="*/ 2147483647 h 2046"/>
              <a:gd name="T34" fmla="*/ 2147483647 w 1960"/>
              <a:gd name="T35" fmla="*/ 2147483647 h 2046"/>
              <a:gd name="T36" fmla="*/ 2147483647 w 1960"/>
              <a:gd name="T37" fmla="*/ 2147483647 h 2046"/>
              <a:gd name="T38" fmla="*/ 2147483647 w 1960"/>
              <a:gd name="T39" fmla="*/ 2147483647 h 2046"/>
              <a:gd name="T40" fmla="*/ 2147483647 w 1960"/>
              <a:gd name="T41" fmla="*/ 2147483647 h 2046"/>
              <a:gd name="T42" fmla="*/ 2147483647 w 1960"/>
              <a:gd name="T43" fmla="*/ 2147483647 h 2046"/>
              <a:gd name="T44" fmla="*/ 2147483647 w 1960"/>
              <a:gd name="T45" fmla="*/ 2147483647 h 2046"/>
              <a:gd name="T46" fmla="*/ 2147483647 w 1960"/>
              <a:gd name="T47" fmla="*/ 2147483647 h 2046"/>
              <a:gd name="T48" fmla="*/ 2147483647 w 1960"/>
              <a:gd name="T49" fmla="*/ 2147483647 h 2046"/>
              <a:gd name="T50" fmla="*/ 2147483647 w 1960"/>
              <a:gd name="T51" fmla="*/ 2147483647 h 2046"/>
              <a:gd name="T52" fmla="*/ 2147483647 w 1960"/>
              <a:gd name="T53" fmla="*/ 2147483647 h 2046"/>
              <a:gd name="T54" fmla="*/ 2147483647 w 1960"/>
              <a:gd name="T55" fmla="*/ 2147483647 h 2046"/>
              <a:gd name="T56" fmla="*/ 2147483647 w 1960"/>
              <a:gd name="T57" fmla="*/ 2147483647 h 2046"/>
              <a:gd name="T58" fmla="*/ 2147483647 w 1960"/>
              <a:gd name="T59" fmla="*/ 2147483647 h 2046"/>
              <a:gd name="T60" fmla="*/ 2147483647 w 1960"/>
              <a:gd name="T61" fmla="*/ 2147483647 h 2046"/>
              <a:gd name="T62" fmla="*/ 2147483647 w 1960"/>
              <a:gd name="T63" fmla="*/ 2147483647 h 2046"/>
              <a:gd name="T64" fmla="*/ 2147483647 w 1960"/>
              <a:gd name="T65" fmla="*/ 2147483647 h 204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960"/>
              <a:gd name="T100" fmla="*/ 0 h 2046"/>
              <a:gd name="T101" fmla="*/ 1960 w 1960"/>
              <a:gd name="T102" fmla="*/ 2046 h 204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960" h="2046">
                <a:moveTo>
                  <a:pt x="1935" y="12"/>
                </a:moveTo>
                <a:cubicBezTo>
                  <a:pt x="1791" y="15"/>
                  <a:pt x="1646" y="0"/>
                  <a:pt x="1503" y="21"/>
                </a:cubicBezTo>
                <a:cubicBezTo>
                  <a:pt x="1474" y="25"/>
                  <a:pt x="1461" y="63"/>
                  <a:pt x="1440" y="84"/>
                </a:cubicBezTo>
                <a:cubicBezTo>
                  <a:pt x="1404" y="120"/>
                  <a:pt x="1373" y="153"/>
                  <a:pt x="1332" y="183"/>
                </a:cubicBezTo>
                <a:cubicBezTo>
                  <a:pt x="1260" y="236"/>
                  <a:pt x="1155" y="238"/>
                  <a:pt x="1071" y="246"/>
                </a:cubicBezTo>
                <a:cubicBezTo>
                  <a:pt x="1027" y="261"/>
                  <a:pt x="987" y="273"/>
                  <a:pt x="954" y="309"/>
                </a:cubicBezTo>
                <a:cubicBezTo>
                  <a:pt x="931" y="334"/>
                  <a:pt x="918" y="369"/>
                  <a:pt x="891" y="390"/>
                </a:cubicBezTo>
                <a:cubicBezTo>
                  <a:pt x="809" y="455"/>
                  <a:pt x="863" y="417"/>
                  <a:pt x="720" y="489"/>
                </a:cubicBezTo>
                <a:cubicBezTo>
                  <a:pt x="708" y="495"/>
                  <a:pt x="693" y="498"/>
                  <a:pt x="684" y="507"/>
                </a:cubicBezTo>
                <a:cubicBezTo>
                  <a:pt x="648" y="543"/>
                  <a:pt x="625" y="567"/>
                  <a:pt x="576" y="579"/>
                </a:cubicBezTo>
                <a:cubicBezTo>
                  <a:pt x="545" y="599"/>
                  <a:pt x="522" y="606"/>
                  <a:pt x="486" y="615"/>
                </a:cubicBezTo>
                <a:cubicBezTo>
                  <a:pt x="452" y="661"/>
                  <a:pt x="414" y="717"/>
                  <a:pt x="360" y="741"/>
                </a:cubicBezTo>
                <a:cubicBezTo>
                  <a:pt x="216" y="805"/>
                  <a:pt x="408" y="701"/>
                  <a:pt x="243" y="795"/>
                </a:cubicBezTo>
                <a:cubicBezTo>
                  <a:pt x="228" y="813"/>
                  <a:pt x="209" y="828"/>
                  <a:pt x="198" y="849"/>
                </a:cubicBezTo>
                <a:cubicBezTo>
                  <a:pt x="179" y="884"/>
                  <a:pt x="175" y="936"/>
                  <a:pt x="162" y="975"/>
                </a:cubicBezTo>
                <a:cubicBezTo>
                  <a:pt x="152" y="1090"/>
                  <a:pt x="165" y="1084"/>
                  <a:pt x="72" y="1137"/>
                </a:cubicBezTo>
                <a:cubicBezTo>
                  <a:pt x="35" y="1183"/>
                  <a:pt x="19" y="1225"/>
                  <a:pt x="0" y="1281"/>
                </a:cubicBezTo>
                <a:cubicBezTo>
                  <a:pt x="5" y="1411"/>
                  <a:pt x="13" y="1566"/>
                  <a:pt x="45" y="1695"/>
                </a:cubicBezTo>
                <a:cubicBezTo>
                  <a:pt x="48" y="1770"/>
                  <a:pt x="44" y="1846"/>
                  <a:pt x="54" y="1920"/>
                </a:cubicBezTo>
                <a:cubicBezTo>
                  <a:pt x="65" y="2003"/>
                  <a:pt x="167" y="2033"/>
                  <a:pt x="234" y="2046"/>
                </a:cubicBezTo>
                <a:cubicBezTo>
                  <a:pt x="318" y="2040"/>
                  <a:pt x="403" y="2041"/>
                  <a:pt x="486" y="2028"/>
                </a:cubicBezTo>
                <a:cubicBezTo>
                  <a:pt x="572" y="2015"/>
                  <a:pt x="653" y="1982"/>
                  <a:pt x="738" y="1965"/>
                </a:cubicBezTo>
                <a:cubicBezTo>
                  <a:pt x="762" y="1894"/>
                  <a:pt x="758" y="1809"/>
                  <a:pt x="819" y="1758"/>
                </a:cubicBezTo>
                <a:cubicBezTo>
                  <a:pt x="876" y="1710"/>
                  <a:pt x="956" y="1702"/>
                  <a:pt x="1008" y="1650"/>
                </a:cubicBezTo>
                <a:cubicBezTo>
                  <a:pt x="1086" y="1572"/>
                  <a:pt x="1148" y="1472"/>
                  <a:pt x="1206" y="1380"/>
                </a:cubicBezTo>
                <a:cubicBezTo>
                  <a:pt x="1245" y="1318"/>
                  <a:pt x="1326" y="1263"/>
                  <a:pt x="1386" y="1218"/>
                </a:cubicBezTo>
                <a:cubicBezTo>
                  <a:pt x="1401" y="1206"/>
                  <a:pt x="1409" y="1187"/>
                  <a:pt x="1422" y="1173"/>
                </a:cubicBezTo>
                <a:cubicBezTo>
                  <a:pt x="1448" y="1145"/>
                  <a:pt x="1480" y="1123"/>
                  <a:pt x="1503" y="1092"/>
                </a:cubicBezTo>
                <a:cubicBezTo>
                  <a:pt x="1562" y="1014"/>
                  <a:pt x="1623" y="935"/>
                  <a:pt x="1719" y="903"/>
                </a:cubicBezTo>
                <a:cubicBezTo>
                  <a:pt x="1778" y="859"/>
                  <a:pt x="1800" y="801"/>
                  <a:pt x="1836" y="741"/>
                </a:cubicBezTo>
                <a:cubicBezTo>
                  <a:pt x="1846" y="725"/>
                  <a:pt x="1862" y="713"/>
                  <a:pt x="1872" y="696"/>
                </a:cubicBezTo>
                <a:cubicBezTo>
                  <a:pt x="1907" y="637"/>
                  <a:pt x="1925" y="564"/>
                  <a:pt x="1944" y="498"/>
                </a:cubicBezTo>
                <a:cubicBezTo>
                  <a:pt x="1960" y="336"/>
                  <a:pt x="1945" y="174"/>
                  <a:pt x="1935" y="12"/>
                </a:cubicBezTo>
                <a:close/>
              </a:path>
            </a:pathLst>
          </a:custGeom>
          <a:noFill/>
          <a:ln w="76200" cap="flat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5" grpId="0" autoUpdateAnimBg="0"/>
      <p:bldP spid="377886" grpId="0" animBg="1"/>
      <p:bldP spid="3778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Meld Two Min Leftist Trees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3550" y="2444750"/>
            <a:ext cx="7607300" cy="2349500"/>
            <a:chOff x="292" y="1540"/>
            <a:chExt cx="4792" cy="1480"/>
          </a:xfrm>
        </p:grpSpPr>
        <p:sp>
          <p:nvSpPr>
            <p:cNvPr id="23557" name="Oval 4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8" name="Oval 5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9" name="Oval 6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0" name="Oval 7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1" name="Oval 8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2" name="Oval 9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Oval 10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5" name="Line 12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6" name="Line 13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7" name="Line 14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8" name="Line 15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9" name="Oval 16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0" name="Line 17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3572" name="Rectangle 19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>
              <a:off x="2966" y="270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23574" name="Rectangle 21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3575" name="Rectangle 22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3576" name="Rectangle 23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3577" name="Rectangle 24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3578" name="Rectangle 25"/>
            <p:cNvSpPr>
              <a:spLocks noChangeArrowheads="1"/>
            </p:cNvSpPr>
            <p:nvPr/>
          </p:nvSpPr>
          <p:spPr bwMode="auto">
            <a:xfrm>
              <a:off x="4118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3579" name="Oval 26"/>
            <p:cNvSpPr>
              <a:spLocks noChangeArrowheads="1"/>
            </p:cNvSpPr>
            <p:nvPr/>
          </p:nvSpPr>
          <p:spPr bwMode="auto">
            <a:xfrm>
              <a:off x="480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0" name="Rectangle 27"/>
            <p:cNvSpPr>
              <a:spLocks noChangeArrowheads="1"/>
            </p:cNvSpPr>
            <p:nvPr/>
          </p:nvSpPr>
          <p:spPr bwMode="auto">
            <a:xfrm>
              <a:off x="4838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3581" name="Line 28"/>
            <p:cNvSpPr>
              <a:spLocks noChangeShapeType="1"/>
            </p:cNvSpPr>
            <p:nvPr/>
          </p:nvSpPr>
          <p:spPr bwMode="auto">
            <a:xfrm>
              <a:off x="4272" y="1776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79933" name="Rectangle 29"/>
          <p:cNvSpPr>
            <a:spLocks noChangeArrowheads="1"/>
          </p:cNvSpPr>
          <p:nvPr/>
        </p:nvSpPr>
        <p:spPr bwMode="auto">
          <a:xfrm>
            <a:off x="152400" y="54102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Traverse only the rightmost paths so as to get logarithmic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790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Meld Two Min Leftist Trees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20637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64071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1073150" y="2139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825750" y="2139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5187950" y="2139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463550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1606550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1371600" y="1676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438400" y="1676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5562600" y="1752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762000" y="2514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1447800" y="2514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4654550" y="3130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4953000" y="2590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17525" y="3230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660525" y="3230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4708525" y="3154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1127125" y="2163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2879725" y="2163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5241925" y="2163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2117725" y="1325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537325" y="1325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7626350" y="2139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7680325" y="2163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6781800" y="1676400"/>
            <a:ext cx="990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1980" name="Rectangle 28"/>
          <p:cNvSpPr>
            <a:spLocks noChangeArrowheads="1"/>
          </p:cNvSpPr>
          <p:nvPr/>
        </p:nvSpPr>
        <p:spPr bwMode="auto">
          <a:xfrm>
            <a:off x="381000" y="41910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Meld right subtree of tree with smaller root and all of other tree.</a:t>
            </a:r>
          </a:p>
        </p:txBody>
      </p:sp>
    </p:spTree>
    <p:extLst>
      <p:ext uri="{BB962C8B-B14F-4D97-AF65-F5344CB8AC3E}">
        <p14:creationId xmlns:p14="http://schemas.microsoft.com/office/powerpoint/2010/main" val="387995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8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Meld Two Min Leftist Trees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63750" y="1530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407150" y="1530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073150" y="23685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2825750" y="23685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51879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6355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160655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1371600" y="19050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438400" y="19050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>
            <a:off x="5562600" y="19812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762000" y="2743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1447800" y="27432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4654550" y="3359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4953000" y="2819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517525" y="3459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1660525" y="3459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4708525" y="3382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127125" y="2392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2879725" y="2392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5241925" y="2392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2117725" y="1554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6537325" y="1554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7626350" y="23685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7680325" y="2392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228600" y="434340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Meld right subtree of tree with smaller root and all of other tree.</a:t>
            </a:r>
          </a:p>
        </p:txBody>
      </p:sp>
    </p:spTree>
    <p:extLst>
      <p:ext uri="{BB962C8B-B14F-4D97-AF65-F5344CB8AC3E}">
        <p14:creationId xmlns:p14="http://schemas.microsoft.com/office/powerpoint/2010/main" val="4716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Meld Two Min Leftist Trees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063750" y="1530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073150" y="23685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825750" y="23685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6355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1606550" y="3435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1371600" y="19050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762000" y="2743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447800" y="27432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17525" y="3459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660525" y="3459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1127125" y="2392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879725" y="2392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117725" y="1554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3663950" y="14541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37179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86066" name="Rectangle 18"/>
          <p:cNvSpPr>
            <a:spLocks noChangeArrowheads="1"/>
          </p:cNvSpPr>
          <p:nvPr/>
        </p:nvSpPr>
        <p:spPr bwMode="auto">
          <a:xfrm>
            <a:off x="228600" y="434340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Meld right subtree of tree with smaller root and all of other tree.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2438400" y="19050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6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Meld Two Min Leftist Trees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063750" y="1530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17725" y="1554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663950" y="14541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7179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228600" y="4343400"/>
            <a:ext cx="80010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2"/>
                </a:solidFill>
              </a:rPr>
              <a:t>Meld right subtree of tree with smaller root and all of other tree.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2"/>
                </a:solidFill>
              </a:rPr>
              <a:t>Right subtree of </a:t>
            </a:r>
            <a:r>
              <a:rPr lang="en-US" altLang="en-US" sz="2800" dirty="0">
                <a:solidFill>
                  <a:schemeClr val="hlink"/>
                </a:solidFill>
              </a:rPr>
              <a:t>6</a:t>
            </a:r>
            <a:r>
              <a:rPr lang="en-US" altLang="en-US" sz="2800" dirty="0">
                <a:solidFill>
                  <a:schemeClr val="bg2"/>
                </a:solidFill>
              </a:rPr>
              <a:t> is empty. So, result of melding right subtree of tree with smaller root and other tree is the other tree.</a:t>
            </a:r>
          </a:p>
        </p:txBody>
      </p:sp>
    </p:spTree>
    <p:extLst>
      <p:ext uri="{BB962C8B-B14F-4D97-AF65-F5344CB8AC3E}">
        <p14:creationId xmlns:p14="http://schemas.microsoft.com/office/powerpoint/2010/main" val="10605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Meld Two Min Leftist Trees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0" y="48768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Swap left and right subtrees if </a:t>
            </a:r>
            <a:r>
              <a:rPr lang="en-US" altLang="en-US" sz="2800">
                <a:solidFill>
                  <a:schemeClr val="hlink"/>
                </a:solidFill>
              </a:rPr>
              <a:t>s(left) &lt; s(right)</a:t>
            </a:r>
            <a:r>
              <a:rPr lang="en-US" altLang="en-US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0" y="23622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Make melded subtree right subtree of smaller root.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2063750" y="1530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17725" y="1554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663950" y="14541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7179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4350" y="3130550"/>
            <a:ext cx="1047750" cy="1504950"/>
            <a:chOff x="1924" y="1972"/>
            <a:chExt cx="660" cy="948"/>
          </a:xfrm>
        </p:grpSpPr>
        <p:sp>
          <p:nvSpPr>
            <p:cNvPr id="28688" name="Oval 10"/>
            <p:cNvSpPr>
              <a:spLocks noChangeArrowheads="1"/>
            </p:cNvSpPr>
            <p:nvPr/>
          </p:nvSpPr>
          <p:spPr bwMode="auto">
            <a:xfrm>
              <a:off x="1924" y="197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9" name="Rectangle 11"/>
            <p:cNvSpPr>
              <a:spLocks noChangeArrowheads="1"/>
            </p:cNvSpPr>
            <p:nvPr/>
          </p:nvSpPr>
          <p:spPr bwMode="auto">
            <a:xfrm>
              <a:off x="1958" y="198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8690" name="Oval 12"/>
            <p:cNvSpPr>
              <a:spLocks noChangeArrowheads="1"/>
            </p:cNvSpPr>
            <p:nvPr/>
          </p:nvSpPr>
          <p:spPr bwMode="auto">
            <a:xfrm>
              <a:off x="2304" y="2640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1" name="Rectangle 13"/>
            <p:cNvSpPr>
              <a:spLocks noChangeArrowheads="1"/>
            </p:cNvSpPr>
            <p:nvPr/>
          </p:nvSpPr>
          <p:spPr bwMode="auto">
            <a:xfrm>
              <a:off x="2352" y="26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8692" name="Line 14"/>
            <p:cNvSpPr>
              <a:spLocks noChangeShapeType="1"/>
            </p:cNvSpPr>
            <p:nvPr/>
          </p:nvSpPr>
          <p:spPr bwMode="auto">
            <a:xfrm>
              <a:off x="2064" y="2256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245350" y="5111750"/>
            <a:ext cx="749300" cy="1511300"/>
            <a:chOff x="4564" y="3220"/>
            <a:chExt cx="472" cy="952"/>
          </a:xfrm>
        </p:grpSpPr>
        <p:sp>
          <p:nvSpPr>
            <p:cNvPr id="28683" name="Oval 16"/>
            <p:cNvSpPr>
              <a:spLocks noChangeArrowheads="1"/>
            </p:cNvSpPr>
            <p:nvPr/>
          </p:nvSpPr>
          <p:spPr bwMode="auto">
            <a:xfrm>
              <a:off x="4756" y="322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4" name="Rectangle 17"/>
            <p:cNvSpPr>
              <a:spLocks noChangeArrowheads="1"/>
            </p:cNvSpPr>
            <p:nvPr/>
          </p:nvSpPr>
          <p:spPr bwMode="auto">
            <a:xfrm>
              <a:off x="4790" y="32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8685" name="Oval 18"/>
            <p:cNvSpPr>
              <a:spLocks noChangeArrowheads="1"/>
            </p:cNvSpPr>
            <p:nvPr/>
          </p:nvSpPr>
          <p:spPr bwMode="auto">
            <a:xfrm>
              <a:off x="4564" y="3892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6" name="Rectangle 19"/>
            <p:cNvSpPr>
              <a:spLocks noChangeArrowheads="1"/>
            </p:cNvSpPr>
            <p:nvPr/>
          </p:nvSpPr>
          <p:spPr bwMode="auto">
            <a:xfrm>
              <a:off x="4598" y="390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8687" name="Line 20"/>
            <p:cNvSpPr>
              <a:spLocks noChangeShapeType="1"/>
            </p:cNvSpPr>
            <p:nvPr/>
          </p:nvSpPr>
          <p:spPr bwMode="auto">
            <a:xfrm flipH="1">
              <a:off x="4704" y="3504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901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 autoUpdateAnimBg="0"/>
      <p:bldP spid="39014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Meld Two Min Leftist Trees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16550" y="1377950"/>
            <a:ext cx="2806700" cy="2349500"/>
            <a:chOff x="3412" y="868"/>
            <a:chExt cx="1768" cy="1480"/>
          </a:xfrm>
        </p:grpSpPr>
        <p:sp>
          <p:nvSpPr>
            <p:cNvPr id="29719" name="Oval 4"/>
            <p:cNvSpPr>
              <a:spLocks noChangeArrowheads="1"/>
            </p:cNvSpPr>
            <p:nvPr/>
          </p:nvSpPr>
          <p:spPr bwMode="auto">
            <a:xfrm>
              <a:off x="4420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0" name="Oval 5"/>
            <p:cNvSpPr>
              <a:spLocks noChangeArrowheads="1"/>
            </p:cNvSpPr>
            <p:nvPr/>
          </p:nvSpPr>
          <p:spPr bwMode="auto">
            <a:xfrm>
              <a:off x="3796" y="139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1" name="Oval 6"/>
            <p:cNvSpPr>
              <a:spLocks noChangeArrowheads="1"/>
            </p:cNvSpPr>
            <p:nvPr/>
          </p:nvSpPr>
          <p:spPr bwMode="auto">
            <a:xfrm>
              <a:off x="4900" y="1396"/>
              <a:ext cx="280" cy="280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2" name="Oval 7"/>
            <p:cNvSpPr>
              <a:spLocks noChangeArrowheads="1"/>
            </p:cNvSpPr>
            <p:nvPr/>
          </p:nvSpPr>
          <p:spPr bwMode="auto">
            <a:xfrm>
              <a:off x="3412" y="20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3" name="Oval 8"/>
            <p:cNvSpPr>
              <a:spLocks noChangeArrowheads="1"/>
            </p:cNvSpPr>
            <p:nvPr/>
          </p:nvSpPr>
          <p:spPr bwMode="auto">
            <a:xfrm>
              <a:off x="4132" y="20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4" name="Line 9"/>
            <p:cNvSpPr>
              <a:spLocks noChangeShapeType="1"/>
            </p:cNvSpPr>
            <p:nvPr/>
          </p:nvSpPr>
          <p:spPr bwMode="auto">
            <a:xfrm flipH="1">
              <a:off x="3984" y="1104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25" name="Line 10"/>
            <p:cNvSpPr>
              <a:spLocks noChangeShapeType="1"/>
            </p:cNvSpPr>
            <p:nvPr/>
          </p:nvSpPr>
          <p:spPr bwMode="auto">
            <a:xfrm>
              <a:off x="4656" y="1104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26" name="Line 11"/>
            <p:cNvSpPr>
              <a:spLocks noChangeShapeType="1"/>
            </p:cNvSpPr>
            <p:nvPr/>
          </p:nvSpPr>
          <p:spPr bwMode="auto">
            <a:xfrm flipH="1">
              <a:off x="3600" y="1632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27" name="Line 12"/>
            <p:cNvSpPr>
              <a:spLocks noChangeShapeType="1"/>
            </p:cNvSpPr>
            <p:nvPr/>
          </p:nvSpPr>
          <p:spPr bwMode="auto">
            <a:xfrm>
              <a:off x="4032" y="1632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28" name="Rectangle 13"/>
            <p:cNvSpPr>
              <a:spLocks noChangeArrowheads="1"/>
            </p:cNvSpPr>
            <p:nvPr/>
          </p:nvSpPr>
          <p:spPr bwMode="auto">
            <a:xfrm>
              <a:off x="3446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9729" name="Rectangle 14"/>
            <p:cNvSpPr>
              <a:spLocks noChangeArrowheads="1"/>
            </p:cNvSpPr>
            <p:nvPr/>
          </p:nvSpPr>
          <p:spPr bwMode="auto">
            <a:xfrm>
              <a:off x="4166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730" name="Rectangle 15"/>
            <p:cNvSpPr>
              <a:spLocks noChangeArrowheads="1"/>
            </p:cNvSpPr>
            <p:nvPr/>
          </p:nvSpPr>
          <p:spPr bwMode="auto">
            <a:xfrm>
              <a:off x="3830" y="14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731" name="Rectangle 16"/>
            <p:cNvSpPr>
              <a:spLocks noChangeArrowheads="1"/>
            </p:cNvSpPr>
            <p:nvPr/>
          </p:nvSpPr>
          <p:spPr bwMode="auto">
            <a:xfrm>
              <a:off x="4934" y="14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732" name="Rectangle 17"/>
            <p:cNvSpPr>
              <a:spLocks noChangeArrowheads="1"/>
            </p:cNvSpPr>
            <p:nvPr/>
          </p:nvSpPr>
          <p:spPr bwMode="auto">
            <a:xfrm>
              <a:off x="4454" y="8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9733" name="Oval 18"/>
            <p:cNvSpPr>
              <a:spLocks noChangeArrowheads="1"/>
            </p:cNvSpPr>
            <p:nvPr/>
          </p:nvSpPr>
          <p:spPr bwMode="auto">
            <a:xfrm>
              <a:off x="4708" y="2068"/>
              <a:ext cx="280" cy="280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4" name="Rectangle 19"/>
            <p:cNvSpPr>
              <a:spLocks noChangeArrowheads="1"/>
            </p:cNvSpPr>
            <p:nvPr/>
          </p:nvSpPr>
          <p:spPr bwMode="auto">
            <a:xfrm>
              <a:off x="474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9735" name="Line 20"/>
            <p:cNvSpPr>
              <a:spLocks noChangeShapeType="1"/>
            </p:cNvSpPr>
            <p:nvPr/>
          </p:nvSpPr>
          <p:spPr bwMode="auto">
            <a:xfrm flipH="1">
              <a:off x="4848" y="1680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63550" y="1530350"/>
            <a:ext cx="3568700" cy="2349500"/>
            <a:chOff x="292" y="964"/>
            <a:chExt cx="2248" cy="1480"/>
          </a:xfrm>
        </p:grpSpPr>
        <p:sp>
          <p:nvSpPr>
            <p:cNvPr id="29703" name="Oval 22"/>
            <p:cNvSpPr>
              <a:spLocks noChangeArrowheads="1"/>
            </p:cNvSpPr>
            <p:nvPr/>
          </p:nvSpPr>
          <p:spPr bwMode="auto">
            <a:xfrm>
              <a:off x="1300" y="964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4" name="Oval 23"/>
            <p:cNvSpPr>
              <a:spLocks noChangeArrowheads="1"/>
            </p:cNvSpPr>
            <p:nvPr/>
          </p:nvSpPr>
          <p:spPr bwMode="auto">
            <a:xfrm>
              <a:off x="676" y="14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5" name="Oval 24"/>
            <p:cNvSpPr>
              <a:spLocks noChangeArrowheads="1"/>
            </p:cNvSpPr>
            <p:nvPr/>
          </p:nvSpPr>
          <p:spPr bwMode="auto">
            <a:xfrm>
              <a:off x="292" y="2164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6" name="Oval 25"/>
            <p:cNvSpPr>
              <a:spLocks noChangeArrowheads="1"/>
            </p:cNvSpPr>
            <p:nvPr/>
          </p:nvSpPr>
          <p:spPr bwMode="auto">
            <a:xfrm>
              <a:off x="1012" y="2164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7" name="Line 26"/>
            <p:cNvSpPr>
              <a:spLocks noChangeShapeType="1"/>
            </p:cNvSpPr>
            <p:nvPr/>
          </p:nvSpPr>
          <p:spPr bwMode="auto">
            <a:xfrm flipH="1">
              <a:off x="864" y="1200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8" name="Line 27"/>
            <p:cNvSpPr>
              <a:spLocks noChangeShapeType="1"/>
            </p:cNvSpPr>
            <p:nvPr/>
          </p:nvSpPr>
          <p:spPr bwMode="auto">
            <a:xfrm flipH="1">
              <a:off x="480" y="172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9" name="Line 28"/>
            <p:cNvSpPr>
              <a:spLocks noChangeShapeType="1"/>
            </p:cNvSpPr>
            <p:nvPr/>
          </p:nvSpPr>
          <p:spPr bwMode="auto">
            <a:xfrm>
              <a:off x="912" y="1728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10" name="Rectangle 29"/>
            <p:cNvSpPr>
              <a:spLocks noChangeArrowheads="1"/>
            </p:cNvSpPr>
            <p:nvPr/>
          </p:nvSpPr>
          <p:spPr bwMode="auto">
            <a:xfrm>
              <a:off x="326" y="217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9711" name="Rectangle 30"/>
            <p:cNvSpPr>
              <a:spLocks noChangeArrowheads="1"/>
            </p:cNvSpPr>
            <p:nvPr/>
          </p:nvSpPr>
          <p:spPr bwMode="auto">
            <a:xfrm>
              <a:off x="1046" y="217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712" name="Rectangle 31"/>
            <p:cNvSpPr>
              <a:spLocks noChangeArrowheads="1"/>
            </p:cNvSpPr>
            <p:nvPr/>
          </p:nvSpPr>
          <p:spPr bwMode="auto">
            <a:xfrm>
              <a:off x="710" y="150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713" name="Rectangle 32"/>
            <p:cNvSpPr>
              <a:spLocks noChangeArrowheads="1"/>
            </p:cNvSpPr>
            <p:nvPr/>
          </p:nvSpPr>
          <p:spPr bwMode="auto">
            <a:xfrm>
              <a:off x="1334" y="97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9714" name="Oval 33"/>
            <p:cNvSpPr>
              <a:spLocks noChangeArrowheads="1"/>
            </p:cNvSpPr>
            <p:nvPr/>
          </p:nvSpPr>
          <p:spPr bwMode="auto">
            <a:xfrm>
              <a:off x="2260" y="1060"/>
              <a:ext cx="280" cy="280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5" name="Rectangle 34"/>
            <p:cNvSpPr>
              <a:spLocks noChangeArrowheads="1"/>
            </p:cNvSpPr>
            <p:nvPr/>
          </p:nvSpPr>
          <p:spPr bwMode="auto">
            <a:xfrm>
              <a:off x="2294" y="107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716" name="Oval 35"/>
            <p:cNvSpPr>
              <a:spLocks noChangeArrowheads="1"/>
            </p:cNvSpPr>
            <p:nvPr/>
          </p:nvSpPr>
          <p:spPr bwMode="auto">
            <a:xfrm>
              <a:off x="2068" y="1732"/>
              <a:ext cx="280" cy="280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7" name="Rectangle 36"/>
            <p:cNvSpPr>
              <a:spLocks noChangeArrowheads="1"/>
            </p:cNvSpPr>
            <p:nvPr/>
          </p:nvSpPr>
          <p:spPr bwMode="auto">
            <a:xfrm>
              <a:off x="2102" y="17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9718" name="Line 37"/>
            <p:cNvSpPr>
              <a:spLocks noChangeShapeType="1"/>
            </p:cNvSpPr>
            <p:nvPr/>
          </p:nvSpPr>
          <p:spPr bwMode="auto">
            <a:xfrm flipH="1">
              <a:off x="2208" y="1344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2230" name="Rectangle 38"/>
          <p:cNvSpPr>
            <a:spLocks noChangeArrowheads="1"/>
          </p:cNvSpPr>
          <p:nvPr/>
        </p:nvSpPr>
        <p:spPr bwMode="auto">
          <a:xfrm>
            <a:off x="0" y="45720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Make melded subtree right subtree of smaller root.</a:t>
            </a:r>
          </a:p>
        </p:txBody>
      </p:sp>
      <p:sp>
        <p:nvSpPr>
          <p:cNvPr id="392231" name="Rectangle 39"/>
          <p:cNvSpPr>
            <a:spLocks noChangeArrowheads="1"/>
          </p:cNvSpPr>
          <p:nvPr/>
        </p:nvSpPr>
        <p:spPr bwMode="auto">
          <a:xfrm>
            <a:off x="0" y="5867400"/>
            <a:ext cx="677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Swap left and right subtree if </a:t>
            </a:r>
            <a:r>
              <a:rPr lang="en-US" altLang="en-US" sz="2800">
                <a:solidFill>
                  <a:schemeClr val="hlink"/>
                </a:solidFill>
              </a:rPr>
              <a:t>s(left) &lt; s(right)</a:t>
            </a:r>
            <a:r>
              <a:rPr lang="en-US" altLang="en-US" sz="280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7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30" grpId="0" autoUpdateAnimBg="0"/>
      <p:bldP spid="3922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Extended Binary Trees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286000"/>
            <a:ext cx="6400800" cy="3657600"/>
          </a:xfrm>
          <a:noFill/>
        </p:spPr>
        <p:txBody>
          <a:bodyPr/>
          <a:lstStyle/>
          <a:p>
            <a:pPr marL="342900" indent="-342900" algn="l"/>
            <a:r>
              <a:rPr lang="en-US" altLang="en-US" smtClean="0"/>
              <a:t>Start with any binary tree and add an external node wherever there is an empty subtree.</a:t>
            </a:r>
          </a:p>
          <a:p>
            <a:pPr marL="342900" indent="-342900" algn="l"/>
            <a:r>
              <a:rPr lang="en-US" altLang="en-US" smtClean="0"/>
              <a:t>Result is an </a:t>
            </a:r>
            <a:r>
              <a:rPr lang="en-US" altLang="en-US" smtClean="0">
                <a:solidFill>
                  <a:schemeClr val="hlink"/>
                </a:solidFill>
              </a:rPr>
              <a:t>extended </a:t>
            </a:r>
            <a:r>
              <a:rPr lang="en-US" altLang="en-US" smtClean="0">
                <a:solidFill>
                  <a:schemeClr val="bg2"/>
                </a:solidFill>
              </a:rPr>
              <a:t>binary tree.</a:t>
            </a:r>
          </a:p>
        </p:txBody>
      </p:sp>
    </p:spTree>
    <p:extLst>
      <p:ext uri="{BB962C8B-B14F-4D97-AF65-F5344CB8AC3E}">
        <p14:creationId xmlns:p14="http://schemas.microsoft.com/office/powerpoint/2010/main" val="26158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Meld Two Min Leftist Trees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63750" y="1377950"/>
            <a:ext cx="2197100" cy="2273300"/>
            <a:chOff x="1300" y="868"/>
            <a:chExt cx="1384" cy="1432"/>
          </a:xfrm>
        </p:grpSpPr>
        <p:sp>
          <p:nvSpPr>
            <p:cNvPr id="30745" name="Oval 4"/>
            <p:cNvSpPr>
              <a:spLocks noChangeArrowheads="1"/>
            </p:cNvSpPr>
            <p:nvPr/>
          </p:nvSpPr>
          <p:spPr bwMode="auto">
            <a:xfrm>
              <a:off x="240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6" name="Oval 5"/>
            <p:cNvSpPr>
              <a:spLocks noChangeArrowheads="1"/>
            </p:cNvSpPr>
            <p:nvPr/>
          </p:nvSpPr>
          <p:spPr bwMode="auto">
            <a:xfrm>
              <a:off x="1636" y="13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7" name="Line 6"/>
            <p:cNvSpPr>
              <a:spLocks noChangeShapeType="1"/>
            </p:cNvSpPr>
            <p:nvPr/>
          </p:nvSpPr>
          <p:spPr bwMode="auto">
            <a:xfrm flipH="1">
              <a:off x="1872" y="1152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48" name="Oval 7"/>
            <p:cNvSpPr>
              <a:spLocks noChangeArrowheads="1"/>
            </p:cNvSpPr>
            <p:nvPr/>
          </p:nvSpPr>
          <p:spPr bwMode="auto">
            <a:xfrm>
              <a:off x="1300" y="20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9" name="Line 8"/>
            <p:cNvSpPr>
              <a:spLocks noChangeShapeType="1"/>
            </p:cNvSpPr>
            <p:nvPr/>
          </p:nvSpPr>
          <p:spPr bwMode="auto">
            <a:xfrm flipH="1">
              <a:off x="1488" y="1680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50" name="Rectangle 9"/>
            <p:cNvSpPr>
              <a:spLocks noChangeArrowheads="1"/>
            </p:cNvSpPr>
            <p:nvPr/>
          </p:nvSpPr>
          <p:spPr bwMode="auto">
            <a:xfrm>
              <a:off x="1334" y="20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30751" name="Rectangle 10"/>
            <p:cNvSpPr>
              <a:spLocks noChangeArrowheads="1"/>
            </p:cNvSpPr>
            <p:nvPr/>
          </p:nvSpPr>
          <p:spPr bwMode="auto">
            <a:xfrm>
              <a:off x="1670" y="14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752" name="Rectangle 11"/>
            <p:cNvSpPr>
              <a:spLocks noChangeArrowheads="1"/>
            </p:cNvSpPr>
            <p:nvPr/>
          </p:nvSpPr>
          <p:spPr bwMode="auto">
            <a:xfrm>
              <a:off x="2486" y="8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3</a:t>
              </a:r>
            </a:p>
          </p:txBody>
        </p:sp>
      </p:grpSp>
      <p:sp>
        <p:nvSpPr>
          <p:cNvPr id="394252" name="Rectangle 12"/>
          <p:cNvSpPr>
            <a:spLocks noChangeArrowheads="1"/>
          </p:cNvSpPr>
          <p:nvPr/>
        </p:nvSpPr>
        <p:spPr bwMode="auto">
          <a:xfrm>
            <a:off x="152400" y="61722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Swap left and right subtree if </a:t>
            </a:r>
            <a:r>
              <a:rPr lang="en-US" altLang="en-US" sz="2800">
                <a:solidFill>
                  <a:schemeClr val="hlink"/>
                </a:solidFill>
              </a:rPr>
              <a:t>s(left) &lt; s(right)</a:t>
            </a:r>
            <a:r>
              <a:rPr lang="en-US" altLang="en-US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94253" name="Rectangle 13"/>
          <p:cNvSpPr>
            <a:spLocks noChangeArrowheads="1"/>
          </p:cNvSpPr>
          <p:nvPr/>
        </p:nvSpPr>
        <p:spPr bwMode="auto">
          <a:xfrm>
            <a:off x="152400" y="52578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Make melded subtree right subtree of smaller root.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273550" y="2292350"/>
            <a:ext cx="2806700" cy="2349500"/>
            <a:chOff x="2692" y="1444"/>
            <a:chExt cx="1768" cy="1480"/>
          </a:xfrm>
        </p:grpSpPr>
        <p:sp>
          <p:nvSpPr>
            <p:cNvPr id="30728" name="Oval 15"/>
            <p:cNvSpPr>
              <a:spLocks noChangeArrowheads="1"/>
            </p:cNvSpPr>
            <p:nvPr/>
          </p:nvSpPr>
          <p:spPr bwMode="auto">
            <a:xfrm>
              <a:off x="3700" y="144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29" name="Oval 16"/>
            <p:cNvSpPr>
              <a:spLocks noChangeArrowheads="1"/>
            </p:cNvSpPr>
            <p:nvPr/>
          </p:nvSpPr>
          <p:spPr bwMode="auto">
            <a:xfrm>
              <a:off x="3076" y="1972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0" name="Oval 17"/>
            <p:cNvSpPr>
              <a:spLocks noChangeArrowheads="1"/>
            </p:cNvSpPr>
            <p:nvPr/>
          </p:nvSpPr>
          <p:spPr bwMode="auto">
            <a:xfrm>
              <a:off x="4180" y="1972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1" name="Oval 18"/>
            <p:cNvSpPr>
              <a:spLocks noChangeArrowheads="1"/>
            </p:cNvSpPr>
            <p:nvPr/>
          </p:nvSpPr>
          <p:spPr bwMode="auto">
            <a:xfrm>
              <a:off x="2692" y="264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2" name="Oval 19"/>
            <p:cNvSpPr>
              <a:spLocks noChangeArrowheads="1"/>
            </p:cNvSpPr>
            <p:nvPr/>
          </p:nvSpPr>
          <p:spPr bwMode="auto">
            <a:xfrm>
              <a:off x="3412" y="264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3" name="Line 20"/>
            <p:cNvSpPr>
              <a:spLocks noChangeShapeType="1"/>
            </p:cNvSpPr>
            <p:nvPr/>
          </p:nvSpPr>
          <p:spPr bwMode="auto">
            <a:xfrm flipH="1">
              <a:off x="3264" y="1680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34" name="Line 21"/>
            <p:cNvSpPr>
              <a:spLocks noChangeShapeType="1"/>
            </p:cNvSpPr>
            <p:nvPr/>
          </p:nvSpPr>
          <p:spPr bwMode="auto">
            <a:xfrm>
              <a:off x="3936" y="1680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35" name="Line 22"/>
            <p:cNvSpPr>
              <a:spLocks noChangeShapeType="1"/>
            </p:cNvSpPr>
            <p:nvPr/>
          </p:nvSpPr>
          <p:spPr bwMode="auto">
            <a:xfrm flipH="1">
              <a:off x="2880" y="220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36" name="Line 23"/>
            <p:cNvSpPr>
              <a:spLocks noChangeShapeType="1"/>
            </p:cNvSpPr>
            <p:nvPr/>
          </p:nvSpPr>
          <p:spPr bwMode="auto">
            <a:xfrm>
              <a:off x="3312" y="2208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37" name="Rectangle 24"/>
            <p:cNvSpPr>
              <a:spLocks noChangeArrowheads="1"/>
            </p:cNvSpPr>
            <p:nvPr/>
          </p:nvSpPr>
          <p:spPr bwMode="auto">
            <a:xfrm>
              <a:off x="2726" y="265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30738" name="Rectangle 25"/>
            <p:cNvSpPr>
              <a:spLocks noChangeArrowheads="1"/>
            </p:cNvSpPr>
            <p:nvPr/>
          </p:nvSpPr>
          <p:spPr bwMode="auto">
            <a:xfrm>
              <a:off x="3446" y="265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0739" name="Rectangle 26"/>
            <p:cNvSpPr>
              <a:spLocks noChangeArrowheads="1"/>
            </p:cNvSpPr>
            <p:nvPr/>
          </p:nvSpPr>
          <p:spPr bwMode="auto">
            <a:xfrm>
              <a:off x="3110" y="198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0740" name="Rectangle 27"/>
            <p:cNvSpPr>
              <a:spLocks noChangeArrowheads="1"/>
            </p:cNvSpPr>
            <p:nvPr/>
          </p:nvSpPr>
          <p:spPr bwMode="auto">
            <a:xfrm>
              <a:off x="4214" y="198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0741" name="Rectangle 28"/>
            <p:cNvSpPr>
              <a:spLocks noChangeArrowheads="1"/>
            </p:cNvSpPr>
            <p:nvPr/>
          </p:nvSpPr>
          <p:spPr bwMode="auto">
            <a:xfrm>
              <a:off x="3734" y="145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30742" name="Oval 29"/>
            <p:cNvSpPr>
              <a:spLocks noChangeArrowheads="1"/>
            </p:cNvSpPr>
            <p:nvPr/>
          </p:nvSpPr>
          <p:spPr bwMode="auto">
            <a:xfrm>
              <a:off x="3988" y="264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3" name="Rectangle 30"/>
            <p:cNvSpPr>
              <a:spLocks noChangeArrowheads="1"/>
            </p:cNvSpPr>
            <p:nvPr/>
          </p:nvSpPr>
          <p:spPr bwMode="auto">
            <a:xfrm>
              <a:off x="4022" y="265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30744" name="Line 31"/>
            <p:cNvSpPr>
              <a:spLocks noChangeShapeType="1"/>
            </p:cNvSpPr>
            <p:nvPr/>
          </p:nvSpPr>
          <p:spPr bwMode="auto">
            <a:xfrm flipH="1">
              <a:off x="4128" y="2256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4272" name="Line 32"/>
          <p:cNvSpPr>
            <a:spLocks noChangeShapeType="1"/>
          </p:cNvSpPr>
          <p:nvPr/>
        </p:nvSpPr>
        <p:spPr bwMode="auto">
          <a:xfrm>
            <a:off x="4191000" y="1752600"/>
            <a:ext cx="1676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0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2" grpId="0" build="p" autoUpdateAnimBg="0"/>
      <p:bldP spid="394253" grpId="0" autoUpdateAnimBg="0"/>
      <p:bldP spid="3942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Meld Two Min Leftist Trees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816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645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2971800" y="18288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111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5410200" y="2895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165725" y="3459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699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946525" y="140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2673350" y="213995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1682750" y="297815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3435350" y="297815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1073150" y="404495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2216150" y="404495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1981200" y="25146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3048000" y="25146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H="1">
            <a:off x="1371600" y="3352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057400" y="3352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127125" y="4068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270125" y="4068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1736725" y="3001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3489325" y="3001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2727325" y="2163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3130550" y="4044950"/>
            <a:ext cx="444500" cy="444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3184525" y="4068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H="1">
            <a:off x="3352800" y="34290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4191000" y="1752600"/>
            <a:ext cx="1676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Initializing In O(n) Time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19200"/>
            <a:ext cx="8153400" cy="5334000"/>
          </a:xfrm>
          <a:noFill/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altLang="en-US" smtClean="0"/>
              <a:t>Create </a:t>
            </a:r>
            <a:r>
              <a:rPr lang="en-US" altLang="en-US" smtClean="0">
                <a:solidFill>
                  <a:schemeClr val="hlink"/>
                </a:solidFill>
              </a:rPr>
              <a:t>n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bg2"/>
                </a:solidFill>
              </a:rPr>
              <a:t>single-node min leftist trees and place them in a FIFO queue.</a:t>
            </a:r>
          </a:p>
          <a:p>
            <a:pPr marL="342900" indent="-342900" algn="l">
              <a:buFontTx/>
              <a:buChar char="•"/>
            </a:pPr>
            <a:r>
              <a:rPr lang="en-US" altLang="en-US" smtClean="0">
                <a:solidFill>
                  <a:schemeClr val="bg2"/>
                </a:solidFill>
              </a:rPr>
              <a:t>Repeatedly remove two min leftist trees from the FIFO queue, meld them, and put the resulting min leftist tree into the FIFO queue.</a:t>
            </a:r>
          </a:p>
          <a:p>
            <a:pPr marL="342900" indent="-342900" algn="l">
              <a:buFontTx/>
              <a:buChar char="•"/>
            </a:pPr>
            <a:r>
              <a:rPr lang="en-US" altLang="en-US" smtClean="0">
                <a:solidFill>
                  <a:schemeClr val="bg2"/>
                </a:solidFill>
              </a:rPr>
              <a:t>The process terminates when only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  <a:r>
              <a:rPr lang="en-US" altLang="en-US" smtClean="0">
                <a:solidFill>
                  <a:schemeClr val="bg2"/>
                </a:solidFill>
              </a:rPr>
              <a:t> min leftist tree remains in the FIFO queue.</a:t>
            </a:r>
          </a:p>
          <a:p>
            <a:pPr marL="342900" indent="-342900" algn="l">
              <a:buFontTx/>
              <a:buChar char="•"/>
            </a:pPr>
            <a:r>
              <a:rPr lang="en-US" altLang="en-US" smtClean="0">
                <a:solidFill>
                  <a:schemeClr val="bg2"/>
                </a:solidFill>
              </a:rPr>
              <a:t>Analysis is the same as for heap initialization.       </a:t>
            </a:r>
          </a:p>
        </p:txBody>
      </p:sp>
    </p:spTree>
    <p:extLst>
      <p:ext uri="{BB962C8B-B14F-4D97-AF65-F5344CB8AC3E}">
        <p14:creationId xmlns:p14="http://schemas.microsoft.com/office/powerpoint/2010/main" val="263223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990600"/>
          </a:xfrm>
          <a:noFill/>
        </p:spPr>
        <p:txBody>
          <a:bodyPr/>
          <a:lstStyle/>
          <a:p>
            <a:r>
              <a:rPr lang="en-US" altLang="en-US" smtClean="0"/>
              <a:t>Arbitrary Remove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Remove element in node pointed at by </a:t>
            </a:r>
            <a:r>
              <a:rPr lang="en-US" altLang="en-US">
                <a:solidFill>
                  <a:schemeClr val="hlink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2057400"/>
            <a:ext cx="4267200" cy="3703638"/>
            <a:chOff x="1488" y="1296"/>
            <a:chExt cx="2688" cy="2333"/>
          </a:xfrm>
        </p:grpSpPr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2640" y="326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L</a:t>
              </a:r>
            </a:p>
          </p:txBody>
        </p:sp>
        <p:grpSp>
          <p:nvGrpSpPr>
            <p:cNvPr id="33799" name="Group 6"/>
            <p:cNvGrpSpPr>
              <a:grpSpLocks/>
            </p:cNvGrpSpPr>
            <p:nvPr/>
          </p:nvGrpSpPr>
          <p:grpSpPr bwMode="auto">
            <a:xfrm>
              <a:off x="1488" y="1296"/>
              <a:ext cx="2688" cy="2185"/>
              <a:chOff x="1488" y="1296"/>
              <a:chExt cx="2688" cy="2185"/>
            </a:xfrm>
          </p:grpSpPr>
          <p:sp>
            <p:nvSpPr>
              <p:cNvPr id="33800" name="Oval 7"/>
              <p:cNvSpPr>
                <a:spLocks noChangeArrowheads="1"/>
              </p:cNvSpPr>
              <p:nvPr/>
            </p:nvSpPr>
            <p:spPr bwMode="auto">
              <a:xfrm>
                <a:off x="1776" y="129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01" name="Oval 8"/>
              <p:cNvSpPr>
                <a:spLocks noChangeArrowheads="1"/>
              </p:cNvSpPr>
              <p:nvPr/>
            </p:nvSpPr>
            <p:spPr bwMode="auto">
              <a:xfrm>
                <a:off x="2928" y="268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02" name="Line 9"/>
              <p:cNvSpPr>
                <a:spLocks noChangeShapeType="1"/>
              </p:cNvSpPr>
              <p:nvPr/>
            </p:nvSpPr>
            <p:spPr bwMode="auto">
              <a:xfrm flipH="1">
                <a:off x="1632" y="1532"/>
                <a:ext cx="188" cy="38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03" name="Line 10"/>
              <p:cNvSpPr>
                <a:spLocks noChangeShapeType="1"/>
              </p:cNvSpPr>
              <p:nvPr/>
            </p:nvSpPr>
            <p:spPr bwMode="auto">
              <a:xfrm flipH="1">
                <a:off x="3212" y="2444"/>
                <a:ext cx="816" cy="38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04" name="Text Box 11"/>
              <p:cNvSpPr txBox="1">
                <a:spLocks noChangeArrowheads="1"/>
              </p:cNvSpPr>
              <p:nvPr/>
            </p:nvSpPr>
            <p:spPr bwMode="auto">
              <a:xfrm>
                <a:off x="3936" y="206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chemeClr val="hlink"/>
                    </a:solidFill>
                  </a:rPr>
                  <a:t>x</a:t>
                </a:r>
              </a:p>
            </p:txBody>
          </p:sp>
          <p:sp>
            <p:nvSpPr>
              <p:cNvPr id="33805" name="Text Box 12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3806" name="Freeform 13"/>
              <p:cNvSpPr>
                <a:spLocks/>
              </p:cNvSpPr>
              <p:nvPr/>
            </p:nvSpPr>
            <p:spPr bwMode="auto">
              <a:xfrm>
                <a:off x="2064" y="1488"/>
                <a:ext cx="480" cy="624"/>
              </a:xfrm>
              <a:custGeom>
                <a:avLst/>
                <a:gdLst>
                  <a:gd name="T0" fmla="*/ 0 w 480"/>
                  <a:gd name="T1" fmla="*/ 0 h 624"/>
                  <a:gd name="T2" fmla="*/ 240 w 480"/>
                  <a:gd name="T3" fmla="*/ 144 h 624"/>
                  <a:gd name="T4" fmla="*/ 192 w 480"/>
                  <a:gd name="T5" fmla="*/ 336 h 624"/>
                  <a:gd name="T6" fmla="*/ 384 w 480"/>
                  <a:gd name="T7" fmla="*/ 432 h 624"/>
                  <a:gd name="T8" fmla="*/ 336 w 480"/>
                  <a:gd name="T9" fmla="*/ 480 h 624"/>
                  <a:gd name="T10" fmla="*/ 336 w 480"/>
                  <a:gd name="T11" fmla="*/ 576 h 624"/>
                  <a:gd name="T12" fmla="*/ 480 w 480"/>
                  <a:gd name="T13" fmla="*/ 624 h 6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0"/>
                  <a:gd name="T22" fmla="*/ 0 h 624"/>
                  <a:gd name="T23" fmla="*/ 480 w 480"/>
                  <a:gd name="T24" fmla="*/ 624 h 6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0" h="624">
                    <a:moveTo>
                      <a:pt x="0" y="0"/>
                    </a:moveTo>
                    <a:cubicBezTo>
                      <a:pt x="104" y="44"/>
                      <a:pt x="208" y="88"/>
                      <a:pt x="240" y="144"/>
                    </a:cubicBezTo>
                    <a:cubicBezTo>
                      <a:pt x="272" y="200"/>
                      <a:pt x="168" y="288"/>
                      <a:pt x="192" y="336"/>
                    </a:cubicBezTo>
                    <a:cubicBezTo>
                      <a:pt x="216" y="384"/>
                      <a:pt x="360" y="408"/>
                      <a:pt x="384" y="432"/>
                    </a:cubicBezTo>
                    <a:cubicBezTo>
                      <a:pt x="408" y="456"/>
                      <a:pt x="344" y="456"/>
                      <a:pt x="336" y="480"/>
                    </a:cubicBezTo>
                    <a:cubicBezTo>
                      <a:pt x="328" y="504"/>
                      <a:pt x="312" y="552"/>
                      <a:pt x="336" y="576"/>
                    </a:cubicBezTo>
                    <a:cubicBezTo>
                      <a:pt x="360" y="600"/>
                      <a:pt x="456" y="616"/>
                      <a:pt x="480" y="624"/>
                    </a:cubicBez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07" name="Line 14"/>
              <p:cNvSpPr>
                <a:spLocks noChangeShapeType="1"/>
              </p:cNvSpPr>
              <p:nvPr/>
            </p:nvSpPr>
            <p:spPr bwMode="auto">
              <a:xfrm flipH="1">
                <a:off x="2736" y="2924"/>
                <a:ext cx="232" cy="38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08" name="Oval 15"/>
              <p:cNvSpPr>
                <a:spLocks noChangeArrowheads="1"/>
              </p:cNvSpPr>
              <p:nvPr/>
            </p:nvSpPr>
            <p:spPr bwMode="auto">
              <a:xfrm>
                <a:off x="2452" y="2112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09" name="Line 16"/>
              <p:cNvSpPr>
                <a:spLocks noChangeShapeType="1"/>
              </p:cNvSpPr>
              <p:nvPr/>
            </p:nvSpPr>
            <p:spPr bwMode="auto">
              <a:xfrm flipH="1">
                <a:off x="2256" y="2348"/>
                <a:ext cx="236" cy="4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10" name="Line 17"/>
              <p:cNvSpPr>
                <a:spLocks noChangeShapeType="1"/>
              </p:cNvSpPr>
              <p:nvPr/>
            </p:nvSpPr>
            <p:spPr bwMode="auto">
              <a:xfrm>
                <a:off x="2688" y="2352"/>
                <a:ext cx="332" cy="3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11" name="Text Box 18"/>
              <p:cNvSpPr txBox="1">
                <a:spLocks noChangeArrowheads="1"/>
              </p:cNvSpPr>
              <p:nvPr/>
            </p:nvSpPr>
            <p:spPr bwMode="auto">
              <a:xfrm>
                <a:off x="2160" y="273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33812" name="Line 19"/>
              <p:cNvSpPr>
                <a:spLocks noChangeShapeType="1"/>
              </p:cNvSpPr>
              <p:nvPr/>
            </p:nvSpPr>
            <p:spPr bwMode="auto">
              <a:xfrm>
                <a:off x="3164" y="2924"/>
                <a:ext cx="292" cy="2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13" name="Text Box 20"/>
              <p:cNvSpPr txBox="1">
                <a:spLocks noChangeArrowheads="1"/>
              </p:cNvSpPr>
              <p:nvPr/>
            </p:nvSpPr>
            <p:spPr bwMode="auto">
              <a:xfrm>
                <a:off x="3356" y="31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</p:grpSp>
      <p:sp>
        <p:nvSpPr>
          <p:cNvPr id="399381" name="Text Box 21"/>
          <p:cNvSpPr txBox="1">
            <a:spLocks noChangeArrowheads="1"/>
          </p:cNvSpPr>
          <p:nvPr/>
        </p:nvSpPr>
        <p:spPr bwMode="auto">
          <a:xfrm>
            <a:off x="609600" y="579120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 = root </a:t>
            </a:r>
            <a:r>
              <a:rPr lang="en-US" altLang="en-US">
                <a:solidFill>
                  <a:schemeClr val="bg1"/>
                </a:solidFill>
              </a:rPr>
              <a:t>=&gt;</a:t>
            </a:r>
            <a:r>
              <a:rPr lang="en-US" altLang="en-US">
                <a:solidFill>
                  <a:schemeClr val="tx1"/>
                </a:solidFill>
              </a:rPr>
              <a:t> remove min.</a:t>
            </a:r>
          </a:p>
        </p:txBody>
      </p:sp>
    </p:spTree>
    <p:extLst>
      <p:ext uri="{BB962C8B-B14F-4D97-AF65-F5344CB8AC3E}">
        <p14:creationId xmlns:p14="http://schemas.microsoft.com/office/powerpoint/2010/main" val="61367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autoUpdateAnimBg="0"/>
      <p:bldP spid="39938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990600"/>
          </a:xfrm>
          <a:noFill/>
        </p:spPr>
        <p:txBody>
          <a:bodyPr/>
          <a:lstStyle/>
          <a:p>
            <a:r>
              <a:rPr lang="en-US" altLang="en-US" smtClean="0"/>
              <a:t>Arbitrary Remove, x != root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1143000"/>
            <a:ext cx="4495800" cy="3703638"/>
            <a:chOff x="1392" y="720"/>
            <a:chExt cx="2832" cy="2333"/>
          </a:xfrm>
        </p:grpSpPr>
        <p:sp>
          <p:nvSpPr>
            <p:cNvPr id="34822" name="Text Box 4"/>
            <p:cNvSpPr txBox="1">
              <a:spLocks noChangeArrowheads="1"/>
            </p:cNvSpPr>
            <p:nvPr/>
          </p:nvSpPr>
          <p:spPr bwMode="auto">
            <a:xfrm>
              <a:off x="2544" y="268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680" y="7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2832" y="211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 flipH="1">
              <a:off x="1536" y="956"/>
              <a:ext cx="188" cy="3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 flipH="1">
              <a:off x="3116" y="1868"/>
              <a:ext cx="816" cy="38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27" name="Text Box 9"/>
            <p:cNvSpPr txBox="1">
              <a:spLocks noChangeArrowheads="1"/>
            </p:cNvSpPr>
            <p:nvPr/>
          </p:nvSpPr>
          <p:spPr bwMode="auto">
            <a:xfrm>
              <a:off x="3984" y="163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1392" y="129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829" name="Freeform 11"/>
            <p:cNvSpPr>
              <a:spLocks/>
            </p:cNvSpPr>
            <p:nvPr/>
          </p:nvSpPr>
          <p:spPr bwMode="auto">
            <a:xfrm>
              <a:off x="1968" y="912"/>
              <a:ext cx="480" cy="624"/>
            </a:xfrm>
            <a:custGeom>
              <a:avLst/>
              <a:gdLst>
                <a:gd name="T0" fmla="*/ 0 w 480"/>
                <a:gd name="T1" fmla="*/ 0 h 624"/>
                <a:gd name="T2" fmla="*/ 240 w 480"/>
                <a:gd name="T3" fmla="*/ 144 h 624"/>
                <a:gd name="T4" fmla="*/ 192 w 480"/>
                <a:gd name="T5" fmla="*/ 336 h 624"/>
                <a:gd name="T6" fmla="*/ 384 w 480"/>
                <a:gd name="T7" fmla="*/ 432 h 624"/>
                <a:gd name="T8" fmla="*/ 336 w 480"/>
                <a:gd name="T9" fmla="*/ 480 h 624"/>
                <a:gd name="T10" fmla="*/ 336 w 480"/>
                <a:gd name="T11" fmla="*/ 576 h 624"/>
                <a:gd name="T12" fmla="*/ 480 w 480"/>
                <a:gd name="T13" fmla="*/ 62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0"/>
                <a:gd name="T22" fmla="*/ 0 h 624"/>
                <a:gd name="T23" fmla="*/ 480 w 480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0" h="624">
                  <a:moveTo>
                    <a:pt x="0" y="0"/>
                  </a:moveTo>
                  <a:cubicBezTo>
                    <a:pt x="104" y="44"/>
                    <a:pt x="208" y="88"/>
                    <a:pt x="240" y="144"/>
                  </a:cubicBezTo>
                  <a:cubicBezTo>
                    <a:pt x="272" y="200"/>
                    <a:pt x="168" y="288"/>
                    <a:pt x="192" y="336"/>
                  </a:cubicBezTo>
                  <a:cubicBezTo>
                    <a:pt x="216" y="384"/>
                    <a:pt x="360" y="408"/>
                    <a:pt x="384" y="432"/>
                  </a:cubicBezTo>
                  <a:cubicBezTo>
                    <a:pt x="408" y="456"/>
                    <a:pt x="344" y="456"/>
                    <a:pt x="336" y="480"/>
                  </a:cubicBezTo>
                  <a:cubicBezTo>
                    <a:pt x="328" y="504"/>
                    <a:pt x="312" y="552"/>
                    <a:pt x="336" y="576"/>
                  </a:cubicBezTo>
                  <a:cubicBezTo>
                    <a:pt x="360" y="600"/>
                    <a:pt x="456" y="616"/>
                    <a:pt x="480" y="624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30" name="Line 12"/>
            <p:cNvSpPr>
              <a:spLocks noChangeShapeType="1"/>
            </p:cNvSpPr>
            <p:nvPr/>
          </p:nvSpPr>
          <p:spPr bwMode="auto">
            <a:xfrm flipH="1">
              <a:off x="2640" y="2348"/>
              <a:ext cx="232" cy="3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31" name="Oval 13"/>
            <p:cNvSpPr>
              <a:spLocks noChangeArrowheads="1"/>
            </p:cNvSpPr>
            <p:nvPr/>
          </p:nvSpPr>
          <p:spPr bwMode="auto">
            <a:xfrm>
              <a:off x="2356" y="15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 flipH="1">
              <a:off x="2160" y="1772"/>
              <a:ext cx="236" cy="4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33" name="Line 15"/>
            <p:cNvSpPr>
              <a:spLocks noChangeShapeType="1"/>
            </p:cNvSpPr>
            <p:nvPr/>
          </p:nvSpPr>
          <p:spPr bwMode="auto">
            <a:xfrm>
              <a:off x="2592" y="1776"/>
              <a:ext cx="332" cy="3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34" name="Text Box 16"/>
            <p:cNvSpPr txBox="1">
              <a:spLocks noChangeArrowheads="1"/>
            </p:cNvSpPr>
            <p:nvPr/>
          </p:nvSpPr>
          <p:spPr bwMode="auto">
            <a:xfrm>
              <a:off x="2064" y="216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3068" y="2348"/>
              <a:ext cx="292" cy="2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auto">
            <a:xfrm>
              <a:off x="3260" y="254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401427" name="Text Box 19"/>
          <p:cNvSpPr txBox="1">
            <a:spLocks noChangeArrowheads="1"/>
          </p:cNvSpPr>
          <p:nvPr/>
        </p:nvSpPr>
        <p:spPr bwMode="auto">
          <a:xfrm>
            <a:off x="228600" y="4814888"/>
            <a:ext cx="86868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Make</a:t>
            </a:r>
            <a:r>
              <a:rPr lang="en-US" altLang="en-US">
                <a:solidFill>
                  <a:schemeClr val="hlink"/>
                </a:solidFill>
              </a:rPr>
              <a:t> L </a:t>
            </a:r>
            <a:r>
              <a:rPr lang="en-US" altLang="en-US">
                <a:solidFill>
                  <a:schemeClr val="tx1"/>
                </a:solidFill>
              </a:rPr>
              <a:t>right subtree of</a:t>
            </a:r>
            <a:r>
              <a:rPr lang="en-US" altLang="en-US">
                <a:solidFill>
                  <a:schemeClr val="hlink"/>
                </a:solidFill>
              </a:rPr>
              <a:t> p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Adjust </a:t>
            </a:r>
            <a:r>
              <a:rPr lang="en-US" altLang="en-US">
                <a:solidFill>
                  <a:schemeClr val="hlink"/>
                </a:solidFill>
              </a:rPr>
              <a:t>s</a:t>
            </a:r>
            <a:r>
              <a:rPr lang="en-US" altLang="en-US">
                <a:solidFill>
                  <a:schemeClr val="tx1"/>
                </a:solidFill>
              </a:rPr>
              <a:t> and leftist property on path from </a:t>
            </a:r>
            <a:r>
              <a:rPr lang="en-US" altLang="en-US">
                <a:solidFill>
                  <a:schemeClr val="hlink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to root.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Meld with </a:t>
            </a:r>
            <a:r>
              <a:rPr lang="en-US" altLang="en-US">
                <a:solidFill>
                  <a:schemeClr val="hlink"/>
                </a:solidFill>
              </a:rPr>
              <a:t>R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01428" name="Text Box 20"/>
          <p:cNvSpPr txBox="1">
            <a:spLocks noChangeArrowheads="1"/>
          </p:cNvSpPr>
          <p:nvPr/>
        </p:nvSpPr>
        <p:spPr bwMode="auto">
          <a:xfrm>
            <a:off x="41910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9511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7" grpId="0" autoUpdateAnimBg="0"/>
      <p:bldP spid="4014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A Binary Tree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46545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H="1">
            <a:off x="4953000" y="3733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/>
              <a:t>An Extended Binary Tree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46545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flipH="1">
            <a:off x="4953000" y="3733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25209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32829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57213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8083550" y="34353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349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9207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13779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19875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H="1">
            <a:off x="2590800" y="3733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32004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 flipH="1">
            <a:off x="304800" y="47244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838200" y="48006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 flipH="1">
            <a:off x="1524000" y="47244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1981200" y="48006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>
            <a:off x="5486400" y="3733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6781800" y="28194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6" name="Rectangle 36"/>
          <p:cNvSpPr>
            <a:spLocks noChangeArrowheads="1"/>
          </p:cNvSpPr>
          <p:nvPr/>
        </p:nvSpPr>
        <p:spPr bwMode="auto">
          <a:xfrm>
            <a:off x="4121150" y="5187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5187950" y="5187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58" name="Line 38"/>
          <p:cNvSpPr>
            <a:spLocks noChangeShapeType="1"/>
          </p:cNvSpPr>
          <p:nvPr/>
        </p:nvSpPr>
        <p:spPr bwMode="auto">
          <a:xfrm flipH="1">
            <a:off x="4191000" y="46482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>
            <a:off x="5029200" y="4648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9224" name="Rectangle 40"/>
          <p:cNvSpPr>
            <a:spLocks noChangeArrowheads="1"/>
          </p:cNvSpPr>
          <p:nvPr/>
        </p:nvSpPr>
        <p:spPr bwMode="auto">
          <a:xfrm>
            <a:off x="1371600" y="609600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number of external nodes is </a:t>
            </a:r>
            <a:r>
              <a:rPr lang="en-US" altLang="en-US">
                <a:solidFill>
                  <a:schemeClr val="hlink"/>
                </a:solidFill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1553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2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The Function </a:t>
            </a:r>
            <a:r>
              <a:rPr lang="en-US" altLang="en-US" smtClean="0">
                <a:solidFill>
                  <a:schemeClr val="hlink"/>
                </a:solidFill>
              </a:rPr>
              <a:t>s()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057400"/>
            <a:ext cx="7315200" cy="4267200"/>
          </a:xfrm>
          <a:noFill/>
        </p:spPr>
        <p:txBody>
          <a:bodyPr/>
          <a:lstStyle/>
          <a:p>
            <a:pPr marL="342900" indent="-342900" algn="l"/>
            <a:r>
              <a:rPr lang="en-US" altLang="en-US" smtClean="0"/>
              <a:t>For any node </a:t>
            </a:r>
            <a:r>
              <a:rPr lang="en-US" altLang="en-US" smtClean="0">
                <a:solidFill>
                  <a:schemeClr val="hlink"/>
                </a:solidFill>
              </a:rPr>
              <a:t>x</a:t>
            </a:r>
            <a:r>
              <a:rPr lang="en-US" altLang="en-US" smtClean="0">
                <a:solidFill>
                  <a:schemeClr val="bg2"/>
                </a:solidFill>
              </a:rPr>
              <a:t> in an extended binary tree, let </a:t>
            </a:r>
            <a:r>
              <a:rPr lang="en-US" altLang="en-US" smtClean="0">
                <a:solidFill>
                  <a:schemeClr val="hlink"/>
                </a:solidFill>
              </a:rPr>
              <a:t>s(x)</a:t>
            </a:r>
            <a:r>
              <a:rPr lang="en-US" altLang="en-US" smtClean="0">
                <a:solidFill>
                  <a:schemeClr val="bg2"/>
                </a:solidFill>
              </a:rPr>
              <a:t> be the length of a shortest path from </a:t>
            </a:r>
            <a:r>
              <a:rPr lang="en-US" altLang="en-US" smtClean="0">
                <a:solidFill>
                  <a:schemeClr val="hlink"/>
                </a:solidFill>
              </a:rPr>
              <a:t>x</a:t>
            </a:r>
            <a:r>
              <a:rPr lang="en-US" altLang="en-US" smtClean="0">
                <a:solidFill>
                  <a:schemeClr val="bg2"/>
                </a:solidFill>
              </a:rPr>
              <a:t> to an external node in the subtree rooted at </a:t>
            </a:r>
            <a:r>
              <a:rPr lang="en-US" altLang="en-US" smtClean="0">
                <a:solidFill>
                  <a:schemeClr val="hlink"/>
                </a:solidFill>
              </a:rPr>
              <a:t>x</a:t>
            </a:r>
            <a:r>
              <a:rPr lang="en-US" altLang="en-US" smtClean="0">
                <a:solidFill>
                  <a:schemeClr val="bg2"/>
                </a:solidFill>
              </a:rPr>
              <a:t>.</a:t>
            </a:r>
          </a:p>
          <a:p>
            <a:pPr marL="342900" indent="-342900" algn="l"/>
            <a:endParaRPr lang="en-US" alt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chemeClr val="hlink"/>
                </a:solidFill>
              </a:rPr>
              <a:t>s()</a:t>
            </a:r>
            <a:r>
              <a:rPr lang="en-US" altLang="en-US" smtClean="0"/>
              <a:t> Values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4950" y="1454150"/>
            <a:ext cx="8140700" cy="4102100"/>
            <a:chOff x="148" y="916"/>
            <a:chExt cx="5128" cy="2584"/>
          </a:xfrm>
        </p:grpSpPr>
        <p:sp>
          <p:nvSpPr>
            <p:cNvPr id="7172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1588" y="278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2068" y="278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3604" y="278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5092" y="216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148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580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868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6" name="Rectangle 28"/>
            <p:cNvSpPr>
              <a:spLocks noChangeArrowheads="1"/>
            </p:cNvSpPr>
            <p:nvPr/>
          </p:nvSpPr>
          <p:spPr bwMode="auto">
            <a:xfrm>
              <a:off x="1252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H="1">
              <a:off x="1632" y="2352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2016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flipH="1">
              <a:off x="192" y="2976"/>
              <a:ext cx="1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528" y="3024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H="1">
              <a:off x="960" y="2976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1248" y="3024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3456" y="2352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4272" y="1776"/>
              <a:ext cx="91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5" name="Rectangle 37"/>
            <p:cNvSpPr>
              <a:spLocks noChangeArrowheads="1"/>
            </p:cNvSpPr>
            <p:nvPr/>
          </p:nvSpPr>
          <p:spPr bwMode="auto">
            <a:xfrm>
              <a:off x="2596" y="326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6" name="Rectangle 38"/>
            <p:cNvSpPr>
              <a:spLocks noChangeArrowheads="1"/>
            </p:cNvSpPr>
            <p:nvPr/>
          </p:nvSpPr>
          <p:spPr bwMode="auto">
            <a:xfrm>
              <a:off x="3268" y="326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flipH="1">
              <a:off x="2640" y="2928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3168" y="2928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465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46545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4953000" y="3733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25209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2829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5721350" y="4425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8083550" y="34353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2349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9207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13779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1987550" y="52641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2590800" y="3733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32004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H="1">
            <a:off x="304800" y="47244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838200" y="48006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H="1">
            <a:off x="1524000" y="47244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1981200" y="48006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5486400" y="37338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6781800" y="28194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4121150" y="5187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5187950" y="518795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 flipH="1">
            <a:off x="4191000" y="46482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>
            <a:off x="5029200" y="4648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212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8985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13557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1965325" y="521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3260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4114800" y="518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5181600" y="518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57150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8077200" y="3429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4353" name="Rectangle 49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4354" name="Rectangle 50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4355" name="Rectangle 51"/>
          <p:cNvSpPr>
            <a:spLocks noChangeArrowheads="1"/>
          </p:cNvSpPr>
          <p:nvPr/>
        </p:nvSpPr>
        <p:spPr bwMode="auto">
          <a:xfrm>
            <a:off x="4708525" y="4297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4356" name="Rectangle 5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54357" name="Rectangle 53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4358" name="Rectangle 5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4359" name="Rectangle 55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54360" name="Rectangle 56"/>
          <p:cNvSpPr>
            <a:spLocks noChangeArrowheads="1"/>
          </p:cNvSpPr>
          <p:nvPr/>
        </p:nvSpPr>
        <p:spPr bwMode="auto">
          <a:xfrm>
            <a:off x="65373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4361" name="Rectangle 57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250" name="Rectangle 58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8915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chemeClr val="hlink"/>
                </a:solidFill>
              </a:rPr>
              <a:t>s()</a:t>
            </a:r>
            <a:r>
              <a:rPr lang="en-US" altLang="en-US" smtClean="0"/>
              <a:t> Values Example</a:t>
            </a:r>
          </a:p>
        </p:txBody>
      </p:sp>
    </p:spTree>
    <p:extLst>
      <p:ext uri="{BB962C8B-B14F-4D97-AF65-F5344CB8AC3E}">
        <p14:creationId xmlns:p14="http://schemas.microsoft.com/office/powerpoint/2010/main" val="3668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53" grpId="0" build="p" autoUpdateAnimBg="0"/>
      <p:bldP spid="354354" grpId="0" build="p" autoUpdateAnimBg="0"/>
      <p:bldP spid="354355" grpId="0" build="p" autoUpdateAnimBg="0"/>
      <p:bldP spid="354356" grpId="0" build="p" autoUpdateAnimBg="0"/>
      <p:bldP spid="354357" grpId="0" build="p" autoUpdateAnimBg="0"/>
      <p:bldP spid="354358" grpId="0" build="p" autoUpdateAnimBg="0"/>
      <p:bldP spid="354359" grpId="0" build="p" autoUpdateAnimBg="0"/>
      <p:bldP spid="354360" grpId="0" build="p" autoUpdateAnimBg="0"/>
      <p:bldP spid="35436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Properties Of </a:t>
            </a:r>
            <a:r>
              <a:rPr lang="en-US" altLang="en-US" smtClean="0">
                <a:solidFill>
                  <a:schemeClr val="hlink"/>
                </a:solidFill>
              </a:rPr>
              <a:t>s()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057400"/>
            <a:ext cx="7315200" cy="4267200"/>
          </a:xfrm>
          <a:noFill/>
        </p:spPr>
        <p:txBody>
          <a:bodyPr/>
          <a:lstStyle/>
          <a:p>
            <a:pPr marL="342900" indent="-342900" algn="l"/>
            <a:r>
              <a:rPr lang="en-US" altLang="en-US" smtClean="0">
                <a:solidFill>
                  <a:schemeClr val="bg2"/>
                </a:solidFill>
              </a:rPr>
              <a:t>If </a:t>
            </a:r>
            <a:r>
              <a:rPr lang="en-US" altLang="en-US" smtClean="0">
                <a:solidFill>
                  <a:schemeClr val="hlink"/>
                </a:solidFill>
              </a:rPr>
              <a:t>x </a:t>
            </a:r>
            <a:r>
              <a:rPr lang="en-US" altLang="en-US" smtClean="0">
                <a:solidFill>
                  <a:schemeClr val="bg2"/>
                </a:solidFill>
              </a:rPr>
              <a:t>is an external node, then </a:t>
            </a:r>
            <a:r>
              <a:rPr lang="en-US" altLang="en-US" smtClean="0">
                <a:solidFill>
                  <a:schemeClr val="hlink"/>
                </a:solidFill>
              </a:rPr>
              <a:t>s(x) = 0</a:t>
            </a:r>
            <a:r>
              <a:rPr lang="en-US" altLang="en-US" smtClean="0">
                <a:solidFill>
                  <a:schemeClr val="bg2"/>
                </a:solidFill>
              </a:rPr>
              <a:t>.</a:t>
            </a:r>
          </a:p>
          <a:p>
            <a:pPr marL="342900" indent="-342900" algn="l"/>
            <a:endParaRPr lang="en-US" altLang="en-US" smtClean="0">
              <a:solidFill>
                <a:schemeClr val="bg2"/>
              </a:solidFill>
            </a:endParaRPr>
          </a:p>
          <a:p>
            <a:pPr marL="342900" indent="-342900" algn="l"/>
            <a:r>
              <a:rPr lang="en-US" altLang="en-US" smtClean="0">
                <a:solidFill>
                  <a:schemeClr val="bg2"/>
                </a:solidFill>
              </a:rPr>
              <a:t>Otherwise,</a:t>
            </a:r>
          </a:p>
          <a:p>
            <a:pPr marL="742950" lvl="1" indent="-285750" algn="l"/>
            <a:r>
              <a:rPr lang="en-US" altLang="en-US" smtClean="0">
                <a:solidFill>
                  <a:schemeClr val="hlink"/>
                </a:solidFill>
              </a:rPr>
              <a:t>s(x) = min {s(leftChild(x)),</a:t>
            </a:r>
          </a:p>
          <a:p>
            <a:pPr marL="1143000" lvl="2" indent="-228600" algn="l"/>
            <a:r>
              <a:rPr lang="en-US" altLang="en-US" sz="2800" smtClean="0">
                <a:solidFill>
                  <a:schemeClr val="hlink"/>
                </a:solidFill>
              </a:rPr>
              <a:t>               s(rightChild(x))} + 1</a:t>
            </a:r>
          </a:p>
        </p:txBody>
      </p:sp>
    </p:spTree>
    <p:extLst>
      <p:ext uri="{BB962C8B-B14F-4D97-AF65-F5344CB8AC3E}">
        <p14:creationId xmlns:p14="http://schemas.microsoft.com/office/powerpoint/2010/main" val="7452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bldLvl="2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8084</TotalTime>
  <Words>1093</Words>
  <Application>Microsoft Office PowerPoint</Application>
  <PresentationFormat>On-screen Show (4:3)</PresentationFormat>
  <Paragraphs>333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Times New Roman</vt:lpstr>
      <vt:lpstr>Wingdings</vt:lpstr>
      <vt:lpstr>Blank Presentation</vt:lpstr>
      <vt:lpstr>Data Organization and Retrieval (Leftist Tree – another heap)</vt:lpstr>
      <vt:lpstr>Leftist Trees</vt:lpstr>
      <vt:lpstr>Extended Binary Trees</vt:lpstr>
      <vt:lpstr>A Binary Tree</vt:lpstr>
      <vt:lpstr>An Extended Binary Tree</vt:lpstr>
      <vt:lpstr>The Function s()</vt:lpstr>
      <vt:lpstr>s() Values Example</vt:lpstr>
      <vt:lpstr>s() Values Example</vt:lpstr>
      <vt:lpstr>Properties Of s()</vt:lpstr>
      <vt:lpstr>Height Biased Leftist Trees</vt:lpstr>
      <vt:lpstr>A Leftist Tree</vt:lpstr>
      <vt:lpstr>Leftist Trees – Property 1</vt:lpstr>
      <vt:lpstr>A Leftist Tree</vt:lpstr>
      <vt:lpstr>Leftist Trees—Property 2</vt:lpstr>
      <vt:lpstr>A Leftist Tree</vt:lpstr>
      <vt:lpstr>Leftist Trees—Property 3</vt:lpstr>
      <vt:lpstr>Leftist Trees As Priority Queues</vt:lpstr>
      <vt:lpstr>A Min Leftist Tree</vt:lpstr>
      <vt:lpstr>Some Min Leftist Tree Operations</vt:lpstr>
      <vt:lpstr>Put Operation</vt:lpstr>
      <vt:lpstr>Remove Min</vt:lpstr>
      <vt:lpstr>Remove Min</vt:lpstr>
      <vt:lpstr>Meld Two Min Leftist Trees</vt:lpstr>
      <vt:lpstr>Meld Two Min Leftist Trees</vt:lpstr>
      <vt:lpstr>Meld Two Min Leftist Trees</vt:lpstr>
      <vt:lpstr>Meld Two Min Leftist Trees</vt:lpstr>
      <vt:lpstr>Meld Two Min Leftist Trees</vt:lpstr>
      <vt:lpstr>Meld Two Min Leftist Trees</vt:lpstr>
      <vt:lpstr>Meld Two Min Leftist Trees</vt:lpstr>
      <vt:lpstr>Meld Two Min Leftist Trees</vt:lpstr>
      <vt:lpstr>Meld Two Min Leftist Trees</vt:lpstr>
      <vt:lpstr>Initializing In O(n) Time</vt:lpstr>
      <vt:lpstr>Arbitrary Remove</vt:lpstr>
      <vt:lpstr>Arbitrary Remove, x != root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SUBHASIS B</cp:lastModifiedBy>
  <cp:revision>324</cp:revision>
  <cp:lastPrinted>2000-03-30T20:56:41Z</cp:lastPrinted>
  <dcterms:created xsi:type="dcterms:W3CDTF">1995-06-17T23:31:02Z</dcterms:created>
  <dcterms:modified xsi:type="dcterms:W3CDTF">2021-09-21T09:45:13Z</dcterms:modified>
</cp:coreProperties>
</file>