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7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6" d="100"/>
          <a:sy n="46" d="100"/>
        </p:scale>
        <p:origin x="48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85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F8023A18-4C27-4223-A8D1-48DAF37B04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941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7E4-3961-4245-97D3-C834E9FD9282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2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C3D85-1F29-4E03-B9DA-7E61479FEAE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Some balance factors on insert path change.</a:t>
            </a:r>
          </a:p>
          <a:p>
            <a:r>
              <a:rPr lang="en-US" altLang="en-US"/>
              <a:t>When a bf changes from 0 to +1 or –1 the subtree height increases and we need to go further up the tree adjusting balance factors.</a:t>
            </a:r>
          </a:p>
        </p:txBody>
      </p:sp>
    </p:spTree>
    <p:extLst>
      <p:ext uri="{BB962C8B-B14F-4D97-AF65-F5344CB8AC3E}">
        <p14:creationId xmlns:p14="http://schemas.microsoft.com/office/powerpoint/2010/main" val="177337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BFE3B-3851-445D-B923-8D090F60EF3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White node is the A node, nearest ancestor of newly inserted node whose bf becomes +2 or –2.</a:t>
            </a:r>
          </a:p>
        </p:txBody>
      </p:sp>
    </p:spTree>
    <p:extLst>
      <p:ext uri="{BB962C8B-B14F-4D97-AF65-F5344CB8AC3E}">
        <p14:creationId xmlns:p14="http://schemas.microsoft.com/office/powerpoint/2010/main" val="180054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460BA-ACE4-4685-B95C-FB785BF819E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B is a leaf prior to the insert.</a:t>
            </a:r>
          </a:p>
        </p:txBody>
      </p:sp>
    </p:spTree>
    <p:extLst>
      <p:ext uri="{BB962C8B-B14F-4D97-AF65-F5344CB8AC3E}">
        <p14:creationId xmlns:p14="http://schemas.microsoft.com/office/powerpoint/2010/main" val="141280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E71611-B376-46A5-BBD4-E094FFAE0C5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B is not a leaf prior to the insert, the insert takes place in the left subtree of C.</a:t>
            </a:r>
          </a:p>
        </p:txBody>
      </p:sp>
    </p:spTree>
    <p:extLst>
      <p:ext uri="{BB962C8B-B14F-4D97-AF65-F5344CB8AC3E}">
        <p14:creationId xmlns:p14="http://schemas.microsoft.com/office/powerpoint/2010/main" val="230366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262DB-7E31-4221-A91D-C56A9F171D4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Remove 5; no traceback needed.</a:t>
            </a:r>
          </a:p>
        </p:txBody>
      </p:sp>
    </p:spTree>
    <p:extLst>
      <p:ext uri="{BB962C8B-B14F-4D97-AF65-F5344CB8AC3E}">
        <p14:creationId xmlns:p14="http://schemas.microsoft.com/office/powerpoint/2010/main" val="123930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62B55-51BA-48DC-A67D-2285AFAB2E8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No q =&gt; tree is empty following deletion.</a:t>
            </a:r>
          </a:p>
        </p:txBody>
      </p:sp>
    </p:spTree>
    <p:extLst>
      <p:ext uri="{BB962C8B-B14F-4D97-AF65-F5344CB8AC3E}">
        <p14:creationId xmlns:p14="http://schemas.microsoft.com/office/powerpoint/2010/main" val="315944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6A17C-6356-4245-9DD3-36D90BA92F5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Initially q is the parent of the deleted node. At this time, one subtree of q is empty and the other is not empty. As q moves up towards the root, neither subtree of q is empty.</a:t>
            </a:r>
          </a:p>
        </p:txBody>
      </p:sp>
    </p:spTree>
    <p:extLst>
      <p:ext uri="{BB962C8B-B14F-4D97-AF65-F5344CB8AC3E}">
        <p14:creationId xmlns:p14="http://schemas.microsoft.com/office/powerpoint/2010/main" val="160773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5DA55-99E1-49B7-97D6-7666E7A5A44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Frequencies do not sum to 100% because of rounding errors in reporting frequencies to one decimal place.</a:t>
            </a:r>
          </a:p>
        </p:txBody>
      </p:sp>
    </p:spTree>
    <p:extLst>
      <p:ext uri="{BB962C8B-B14F-4D97-AF65-F5344CB8AC3E}">
        <p14:creationId xmlns:p14="http://schemas.microsoft.com/office/powerpoint/2010/main" val="32637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6F36C-0FE5-4C69-AAF3-7838D42C0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3A42F-18B8-4A51-8B63-F5AA62CA5F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88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B6C86-EB0E-4CD7-87FC-30A64B169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27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8E2D7-D9B9-48FE-B198-FB8859F5BA1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8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81189-43C4-4691-B8EE-ABE1B902DE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26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2E5AB-90ED-4ADA-B97C-EFCAFE0F998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F8211-753B-4E86-84F5-DF24D48086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6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06B35-4925-46A2-9383-125AAA1FC6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1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2F307-C3F6-4893-B4E5-90A8E91BD0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68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715E9-BAEE-4E59-B85F-9626C85346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75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B2035-D453-421B-B783-3FAB5BD4262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4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26A1F-0D5E-4A97-9A57-4819ED26D9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336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7A7-16ED-46D8-A1CE-89EA7FF59F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42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9233A-5B8E-43C2-AED0-2FE9EBF98E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36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99BD7-799B-4D13-BB94-0F575659F2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5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D17D1-0D16-4E51-BB4B-17035D368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48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55D2E-F898-447C-B3A5-EAEF6B943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73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B0402-1C35-4B37-A043-E690382618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43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3217B-F3B6-4186-9673-44E671279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26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3C6A4-B9F7-4134-8704-288D14F629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08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3FFFF-BF7A-4F5B-9DEB-45B6221C5B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8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7FC73-075D-4B58-B520-B9F376C700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0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FCD6242-8CC3-46C9-9F78-B64634BA39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DOR - D-E Priority Queue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F80AF7E-369F-416A-AE15-57845102E7E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981200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(AVL Tree)</a:t>
            </a:r>
            <a:br>
              <a:rPr lang="en-US" dirty="0" smtClean="0"/>
            </a:br>
            <a:r>
              <a:rPr lang="en-US" dirty="0" smtClean="0"/>
              <a:t>[Self Study – if needed]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8305800" cy="14478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Computer </a:t>
            </a:r>
            <a:r>
              <a:rPr lang="en-US" dirty="0" smtClean="0"/>
              <a:t>Science &amp; Engineering, IIT Jammu</a:t>
            </a:r>
          </a:p>
        </p:txBody>
      </p:sp>
    </p:spTree>
    <p:extLst>
      <p:ext uri="{BB962C8B-B14F-4D97-AF65-F5344CB8AC3E}">
        <p14:creationId xmlns:p14="http://schemas.microsoft.com/office/powerpoint/2010/main" val="111071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LL Rotation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029200"/>
            <a:ext cx="6172200" cy="10668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Subtree height is unchanged.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further adjustments to be done.</a:t>
            </a:r>
          </a:p>
        </p:txBody>
      </p:sp>
      <p:grpSp>
        <p:nvGrpSpPr>
          <p:cNvPr id="354308" name="Group 4"/>
          <p:cNvGrpSpPr>
            <a:grpSpLocks/>
          </p:cNvGrpSpPr>
          <p:nvPr/>
        </p:nvGrpSpPr>
        <p:grpSpPr bwMode="auto">
          <a:xfrm>
            <a:off x="381000" y="1447800"/>
            <a:ext cx="2438400" cy="3200400"/>
            <a:chOff x="240" y="912"/>
            <a:chExt cx="1536" cy="2016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240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Before insertion.</a:t>
              </a:r>
            </a:p>
          </p:txBody>
        </p:sp>
        <p:grpSp>
          <p:nvGrpSpPr>
            <p:cNvPr id="354310" name="Group 6"/>
            <p:cNvGrpSpPr>
              <a:grpSpLocks/>
            </p:cNvGrpSpPr>
            <p:nvPr/>
          </p:nvGrpSpPr>
          <p:grpSpPr bwMode="auto">
            <a:xfrm>
              <a:off x="240" y="912"/>
              <a:ext cx="1200" cy="1728"/>
              <a:chOff x="240" y="912"/>
              <a:chExt cx="1200" cy="1728"/>
            </a:xfrm>
          </p:grpSpPr>
          <p:sp>
            <p:nvSpPr>
              <p:cNvPr id="354311" name="Oval 7"/>
              <p:cNvSpPr>
                <a:spLocks noChangeArrowheads="1"/>
              </p:cNvSpPr>
              <p:nvPr/>
            </p:nvSpPr>
            <p:spPr bwMode="auto">
              <a:xfrm>
                <a:off x="772" y="115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4312" name="Oval 8"/>
              <p:cNvSpPr>
                <a:spLocks noChangeArrowheads="1"/>
              </p:cNvSpPr>
              <p:nvPr/>
            </p:nvSpPr>
            <p:spPr bwMode="auto">
              <a:xfrm>
                <a:off x="484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4313" name="Line 9"/>
              <p:cNvSpPr>
                <a:spLocks noChangeShapeType="1"/>
              </p:cNvSpPr>
              <p:nvPr/>
            </p:nvSpPr>
            <p:spPr bwMode="auto">
              <a:xfrm flipH="1">
                <a:off x="624" y="1392"/>
                <a:ext cx="192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4314" name="Line 10"/>
              <p:cNvSpPr>
                <a:spLocks noChangeShapeType="1"/>
              </p:cNvSpPr>
              <p:nvPr/>
            </p:nvSpPr>
            <p:spPr bwMode="auto">
              <a:xfrm>
                <a:off x="1008" y="1392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4315" name="Rectangle 11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54316" name="Rectangle 12"/>
              <p:cNvSpPr>
                <a:spLocks noChangeArrowheads="1"/>
              </p:cNvSpPr>
              <p:nvPr/>
            </p:nvSpPr>
            <p:spPr bwMode="auto">
              <a:xfrm>
                <a:off x="528" y="163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54317" name="Line 13"/>
              <p:cNvSpPr>
                <a:spLocks noChangeShapeType="1"/>
              </p:cNvSpPr>
              <p:nvPr/>
            </p:nvSpPr>
            <p:spPr bwMode="auto">
              <a:xfrm flipV="1">
                <a:off x="912" y="912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4318" name="Text Box 14"/>
              <p:cNvSpPr txBox="1">
                <a:spLocks noChangeArrowheads="1"/>
              </p:cNvSpPr>
              <p:nvPr/>
            </p:nvSpPr>
            <p:spPr bwMode="auto">
              <a:xfrm>
                <a:off x="528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</a:p>
            </p:txBody>
          </p:sp>
          <p:sp>
            <p:nvSpPr>
              <p:cNvPr id="354319" name="Text Box 15"/>
              <p:cNvSpPr txBox="1">
                <a:spLocks noChangeArrowheads="1"/>
              </p:cNvSpPr>
              <p:nvPr/>
            </p:nvSpPr>
            <p:spPr bwMode="auto">
              <a:xfrm>
                <a:off x="240" y="163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</a:p>
            </p:txBody>
          </p:sp>
          <p:sp>
            <p:nvSpPr>
              <p:cNvPr id="354320" name="Text Box 16"/>
              <p:cNvSpPr txBox="1">
                <a:spLocks noChangeArrowheads="1"/>
              </p:cNvSpPr>
              <p:nvPr/>
            </p:nvSpPr>
            <p:spPr bwMode="auto">
              <a:xfrm>
                <a:off x="240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L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54321" name="Text Box 17"/>
              <p:cNvSpPr txBox="1">
                <a:spLocks noChangeArrowheads="1"/>
              </p:cNvSpPr>
              <p:nvPr/>
            </p:nvSpPr>
            <p:spPr bwMode="auto">
              <a:xfrm>
                <a:off x="768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R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54322" name="Text Box 18"/>
              <p:cNvSpPr txBox="1">
                <a:spLocks noChangeArrowheads="1"/>
              </p:cNvSpPr>
              <p:nvPr/>
            </p:nvSpPr>
            <p:spPr bwMode="auto">
              <a:xfrm>
                <a:off x="1056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R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54323" name="Line 19"/>
              <p:cNvSpPr>
                <a:spLocks noChangeShapeType="1"/>
              </p:cNvSpPr>
              <p:nvPr/>
            </p:nvSpPr>
            <p:spPr bwMode="auto">
              <a:xfrm flipH="1">
                <a:off x="336" y="1872"/>
                <a:ext cx="192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4324" name="Line 20"/>
              <p:cNvSpPr>
                <a:spLocks noChangeShapeType="1"/>
              </p:cNvSpPr>
              <p:nvPr/>
            </p:nvSpPr>
            <p:spPr bwMode="auto">
              <a:xfrm>
                <a:off x="720" y="1872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4325" name="Text Box 21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  <p:sp>
            <p:nvSpPr>
              <p:cNvPr id="354326" name="Text Box 22"/>
              <p:cNvSpPr txBox="1">
                <a:spLocks noChangeArrowheads="1"/>
              </p:cNvSpPr>
              <p:nvPr/>
            </p:nvSpPr>
            <p:spPr bwMode="auto">
              <a:xfrm>
                <a:off x="816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  <p:sp>
            <p:nvSpPr>
              <p:cNvPr id="354327" name="Text Box 23"/>
              <p:cNvSpPr txBox="1">
                <a:spLocks noChangeArrowheads="1"/>
              </p:cNvSpPr>
              <p:nvPr/>
            </p:nvSpPr>
            <p:spPr bwMode="auto">
              <a:xfrm>
                <a:off x="1104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3124200" y="1447800"/>
            <a:ext cx="2514600" cy="3200400"/>
            <a:chOff x="1968" y="912"/>
            <a:chExt cx="1584" cy="2016"/>
          </a:xfrm>
        </p:grpSpPr>
        <p:sp>
          <p:nvSpPr>
            <p:cNvPr id="354329" name="Oval 25"/>
            <p:cNvSpPr>
              <a:spLocks noChangeArrowheads="1"/>
            </p:cNvSpPr>
            <p:nvPr/>
          </p:nvSpPr>
          <p:spPr bwMode="auto">
            <a:xfrm>
              <a:off x="2548" y="115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30" name="Oval 26"/>
            <p:cNvSpPr>
              <a:spLocks noChangeArrowheads="1"/>
            </p:cNvSpPr>
            <p:nvPr/>
          </p:nvSpPr>
          <p:spPr bwMode="auto">
            <a:xfrm>
              <a:off x="2260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31" name="Line 27"/>
            <p:cNvSpPr>
              <a:spLocks noChangeShapeType="1"/>
            </p:cNvSpPr>
            <p:nvPr/>
          </p:nvSpPr>
          <p:spPr bwMode="auto">
            <a:xfrm flipH="1">
              <a:off x="2400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32" name="Line 28"/>
            <p:cNvSpPr>
              <a:spLocks noChangeShapeType="1"/>
            </p:cNvSpPr>
            <p:nvPr/>
          </p:nvSpPr>
          <p:spPr bwMode="auto">
            <a:xfrm>
              <a:off x="2784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33" name="Line 29"/>
            <p:cNvSpPr>
              <a:spLocks noChangeShapeType="1"/>
            </p:cNvSpPr>
            <p:nvPr/>
          </p:nvSpPr>
          <p:spPr bwMode="auto">
            <a:xfrm flipV="1">
              <a:off x="2688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34" name="Text Box 30"/>
            <p:cNvSpPr txBox="1">
              <a:spLocks noChangeArrowheads="1"/>
            </p:cNvSpPr>
            <p:nvPr/>
          </p:nvSpPr>
          <p:spPr bwMode="auto">
            <a:xfrm>
              <a:off x="2304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54335" name="Text Box 31"/>
            <p:cNvSpPr txBox="1">
              <a:spLocks noChangeArrowheads="1"/>
            </p:cNvSpPr>
            <p:nvPr/>
          </p:nvSpPr>
          <p:spPr bwMode="auto">
            <a:xfrm>
              <a:off x="201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54336" name="Text Box 32"/>
            <p:cNvSpPr txBox="1">
              <a:spLocks noChangeArrowheads="1"/>
            </p:cNvSpPr>
            <p:nvPr/>
          </p:nvSpPr>
          <p:spPr bwMode="auto">
            <a:xfrm>
              <a:off x="2016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4337" name="Text Box 33"/>
            <p:cNvSpPr txBox="1">
              <a:spLocks noChangeArrowheads="1"/>
            </p:cNvSpPr>
            <p:nvPr/>
          </p:nvSpPr>
          <p:spPr bwMode="auto">
            <a:xfrm>
              <a:off x="254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4338" name="Text Box 34"/>
            <p:cNvSpPr txBox="1">
              <a:spLocks noChangeArrowheads="1"/>
            </p:cNvSpPr>
            <p:nvPr/>
          </p:nvSpPr>
          <p:spPr bwMode="auto">
            <a:xfrm>
              <a:off x="2832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4339" name="Line 35"/>
            <p:cNvSpPr>
              <a:spLocks noChangeShapeType="1"/>
            </p:cNvSpPr>
            <p:nvPr/>
          </p:nvSpPr>
          <p:spPr bwMode="auto">
            <a:xfrm flipH="1">
              <a:off x="2112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40" name="Line 36"/>
            <p:cNvSpPr>
              <a:spLocks noChangeShapeType="1"/>
            </p:cNvSpPr>
            <p:nvPr/>
          </p:nvSpPr>
          <p:spPr bwMode="auto">
            <a:xfrm>
              <a:off x="2496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41" name="Text Box 37"/>
            <p:cNvSpPr txBox="1">
              <a:spLocks noChangeArrowheads="1"/>
            </p:cNvSpPr>
            <p:nvPr/>
          </p:nvSpPr>
          <p:spPr bwMode="auto">
            <a:xfrm>
              <a:off x="2016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insertion.</a:t>
              </a:r>
            </a:p>
          </p:txBody>
        </p:sp>
        <p:sp>
          <p:nvSpPr>
            <p:cNvPr id="354342" name="Text Box 38"/>
            <p:cNvSpPr txBox="1">
              <a:spLocks noChangeArrowheads="1"/>
            </p:cNvSpPr>
            <p:nvPr/>
          </p:nvSpPr>
          <p:spPr bwMode="auto">
            <a:xfrm>
              <a:off x="1968" y="235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h+1</a:t>
              </a:r>
            </a:p>
          </p:txBody>
        </p:sp>
        <p:sp>
          <p:nvSpPr>
            <p:cNvPr id="354343" name="Text Box 39"/>
            <p:cNvSpPr txBox="1">
              <a:spLocks noChangeArrowheads="1"/>
            </p:cNvSpPr>
            <p:nvPr/>
          </p:nvSpPr>
          <p:spPr bwMode="auto">
            <a:xfrm>
              <a:off x="2592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4344" name="Text Box 40"/>
            <p:cNvSpPr txBox="1">
              <a:spLocks noChangeArrowheads="1"/>
            </p:cNvSpPr>
            <p:nvPr/>
          </p:nvSpPr>
          <p:spPr bwMode="auto">
            <a:xfrm>
              <a:off x="2880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grpSp>
        <p:nvGrpSpPr>
          <p:cNvPr id="354345" name="Group 41"/>
          <p:cNvGrpSpPr>
            <a:grpSpLocks/>
          </p:cNvGrpSpPr>
          <p:nvPr/>
        </p:nvGrpSpPr>
        <p:grpSpPr bwMode="auto">
          <a:xfrm>
            <a:off x="6477000" y="1447800"/>
            <a:ext cx="831850" cy="838200"/>
            <a:chOff x="4080" y="912"/>
            <a:chExt cx="524" cy="528"/>
          </a:xfrm>
        </p:grpSpPr>
        <p:sp>
          <p:nvSpPr>
            <p:cNvPr id="354346" name="Oval 42"/>
            <p:cNvSpPr>
              <a:spLocks noChangeArrowheads="1"/>
            </p:cNvSpPr>
            <p:nvPr/>
          </p:nvSpPr>
          <p:spPr bwMode="auto">
            <a:xfrm>
              <a:off x="4324" y="115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47" name="Line 43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48" name="Text Box 44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</p:grpSp>
      <p:grpSp>
        <p:nvGrpSpPr>
          <p:cNvPr id="354349" name="Group 45"/>
          <p:cNvGrpSpPr>
            <a:grpSpLocks/>
          </p:cNvGrpSpPr>
          <p:nvPr/>
        </p:nvGrpSpPr>
        <p:grpSpPr bwMode="auto">
          <a:xfrm>
            <a:off x="7239000" y="2209800"/>
            <a:ext cx="762000" cy="908050"/>
            <a:chOff x="4560" y="1392"/>
            <a:chExt cx="480" cy="572"/>
          </a:xfrm>
        </p:grpSpPr>
        <p:sp>
          <p:nvSpPr>
            <p:cNvPr id="354350" name="Oval 46"/>
            <p:cNvSpPr>
              <a:spLocks noChangeArrowheads="1"/>
            </p:cNvSpPr>
            <p:nvPr/>
          </p:nvSpPr>
          <p:spPr bwMode="auto">
            <a:xfrm>
              <a:off x="4564" y="1684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51" name="Line 47"/>
            <p:cNvSpPr>
              <a:spLocks noChangeShapeType="1"/>
            </p:cNvSpPr>
            <p:nvPr/>
          </p:nvSpPr>
          <p:spPr bwMode="auto">
            <a:xfrm>
              <a:off x="4560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52" name="Text Box 48"/>
            <p:cNvSpPr txBox="1">
              <a:spLocks noChangeArrowheads="1"/>
            </p:cNvSpPr>
            <p:nvPr/>
          </p:nvSpPr>
          <p:spPr bwMode="auto">
            <a:xfrm>
              <a:off x="4848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</p:grp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6019800" y="4191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After rotation.</a:t>
            </a:r>
          </a:p>
        </p:txBody>
      </p:sp>
      <p:grpSp>
        <p:nvGrpSpPr>
          <p:cNvPr id="354354" name="Group 50"/>
          <p:cNvGrpSpPr>
            <a:grpSpLocks/>
          </p:cNvGrpSpPr>
          <p:nvPr/>
        </p:nvGrpSpPr>
        <p:grpSpPr bwMode="auto">
          <a:xfrm>
            <a:off x="6858000" y="3048000"/>
            <a:ext cx="685800" cy="1219200"/>
            <a:chOff x="4320" y="1920"/>
            <a:chExt cx="432" cy="768"/>
          </a:xfrm>
        </p:grpSpPr>
        <p:sp>
          <p:nvSpPr>
            <p:cNvPr id="354355" name="Text Box 51"/>
            <p:cNvSpPr txBox="1">
              <a:spLocks noChangeArrowheads="1"/>
            </p:cNvSpPr>
            <p:nvPr/>
          </p:nvSpPr>
          <p:spPr bwMode="auto">
            <a:xfrm>
              <a:off x="4320" y="216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4356" name="Line 52"/>
            <p:cNvSpPr>
              <a:spLocks noChangeShapeType="1"/>
            </p:cNvSpPr>
            <p:nvPr/>
          </p:nvSpPr>
          <p:spPr bwMode="auto">
            <a:xfrm flipH="1">
              <a:off x="4416" y="1920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57" name="Text Box 53"/>
            <p:cNvSpPr txBox="1">
              <a:spLocks noChangeArrowheads="1"/>
            </p:cNvSpPr>
            <p:nvPr/>
          </p:nvSpPr>
          <p:spPr bwMode="auto">
            <a:xfrm>
              <a:off x="4368" y="24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grpSp>
        <p:nvGrpSpPr>
          <p:cNvPr id="354358" name="Group 54"/>
          <p:cNvGrpSpPr>
            <a:grpSpLocks/>
          </p:cNvGrpSpPr>
          <p:nvPr/>
        </p:nvGrpSpPr>
        <p:grpSpPr bwMode="auto">
          <a:xfrm>
            <a:off x="7620000" y="3048000"/>
            <a:ext cx="685800" cy="1219200"/>
            <a:chOff x="4800" y="1920"/>
            <a:chExt cx="432" cy="768"/>
          </a:xfrm>
        </p:grpSpPr>
        <p:sp>
          <p:nvSpPr>
            <p:cNvPr id="354359" name="Text Box 55"/>
            <p:cNvSpPr txBox="1">
              <a:spLocks noChangeArrowheads="1"/>
            </p:cNvSpPr>
            <p:nvPr/>
          </p:nvSpPr>
          <p:spPr bwMode="auto">
            <a:xfrm>
              <a:off x="484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4360" name="Line 56"/>
            <p:cNvSpPr>
              <a:spLocks noChangeShapeType="1"/>
            </p:cNvSpPr>
            <p:nvPr/>
          </p:nvSpPr>
          <p:spPr bwMode="auto">
            <a:xfrm>
              <a:off x="4800" y="1920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61" name="Text Box 57"/>
            <p:cNvSpPr txBox="1">
              <a:spLocks noChangeArrowheads="1"/>
            </p:cNvSpPr>
            <p:nvPr/>
          </p:nvSpPr>
          <p:spPr bwMode="auto">
            <a:xfrm>
              <a:off x="4896" y="240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grpSp>
        <p:nvGrpSpPr>
          <p:cNvPr id="354362" name="Group 58"/>
          <p:cNvGrpSpPr>
            <a:grpSpLocks/>
          </p:cNvGrpSpPr>
          <p:nvPr/>
        </p:nvGrpSpPr>
        <p:grpSpPr bwMode="auto">
          <a:xfrm>
            <a:off x="6400800" y="2209800"/>
            <a:ext cx="762000" cy="1143000"/>
            <a:chOff x="4032" y="1392"/>
            <a:chExt cx="480" cy="720"/>
          </a:xfrm>
        </p:grpSpPr>
        <p:sp>
          <p:nvSpPr>
            <p:cNvPr id="354363" name="Line 59"/>
            <p:cNvSpPr>
              <a:spLocks noChangeShapeType="1"/>
            </p:cNvSpPr>
            <p:nvPr/>
          </p:nvSpPr>
          <p:spPr bwMode="auto">
            <a:xfrm flipH="1">
              <a:off x="4176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64" name="Text Box 60"/>
            <p:cNvSpPr txBox="1">
              <a:spLocks noChangeArrowheads="1"/>
            </p:cNvSpPr>
            <p:nvPr/>
          </p:nvSpPr>
          <p:spPr bwMode="auto">
            <a:xfrm>
              <a:off x="4080" y="15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4365" name="Text Box 61"/>
            <p:cNvSpPr txBox="1">
              <a:spLocks noChangeArrowheads="1"/>
            </p:cNvSpPr>
            <p:nvPr/>
          </p:nvSpPr>
          <p:spPr bwMode="auto">
            <a:xfrm>
              <a:off x="4032" y="182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h+1</a:t>
              </a:r>
            </a:p>
          </p:txBody>
        </p:sp>
      </p:grpSp>
      <p:sp>
        <p:nvSpPr>
          <p:cNvPr id="354366" name="Rectangle 62"/>
          <p:cNvSpPr>
            <a:spLocks noChangeArrowheads="1"/>
          </p:cNvSpPr>
          <p:nvPr/>
        </p:nvSpPr>
        <p:spPr bwMode="auto">
          <a:xfrm>
            <a:off x="7315200" y="2667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4367" name="Rectangle 63"/>
          <p:cNvSpPr>
            <a:spLocks noChangeArrowheads="1"/>
          </p:cNvSpPr>
          <p:nvPr/>
        </p:nvSpPr>
        <p:spPr bwMode="auto">
          <a:xfrm>
            <a:off x="6934200" y="1828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4368" name="Rectangle 64"/>
          <p:cNvSpPr>
            <a:spLocks noChangeArrowheads="1"/>
          </p:cNvSpPr>
          <p:nvPr/>
        </p:nvSpPr>
        <p:spPr bwMode="auto">
          <a:xfrm>
            <a:off x="3657600" y="2590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4369" name="Rectangle 65"/>
          <p:cNvSpPr>
            <a:spLocks noChangeArrowheads="1"/>
          </p:cNvSpPr>
          <p:nvPr/>
        </p:nvSpPr>
        <p:spPr bwMode="auto">
          <a:xfrm>
            <a:off x="41148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animBg="1" autoUpdateAnimBg="0"/>
      <p:bldP spid="354353" grpId="0" autoUpdateAnimBg="0"/>
      <p:bldP spid="354366" grpId="0" autoUpdateAnimBg="0"/>
      <p:bldP spid="354367" grpId="0" autoUpdateAnimBg="0"/>
      <p:bldP spid="354368" grpId="0" autoUpdateAnimBg="0"/>
      <p:bldP spid="3543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LR Rotation (case 1)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105400"/>
            <a:ext cx="5638800" cy="1219200"/>
          </a:xfrm>
          <a:solidFill>
            <a:srgbClr val="FFFFFF"/>
          </a:solidFill>
        </p:spPr>
        <p:txBody>
          <a:bodyPr/>
          <a:lstStyle/>
          <a:p>
            <a:r>
              <a:rPr lang="en-US" altLang="en-US" sz="2800"/>
              <a:t>Subtree height is unchanged.</a:t>
            </a:r>
          </a:p>
          <a:p>
            <a:r>
              <a:rPr lang="en-US" altLang="en-US" sz="2800"/>
              <a:t>No further adjustments to be done.</a:t>
            </a:r>
          </a:p>
        </p:txBody>
      </p:sp>
      <p:grpSp>
        <p:nvGrpSpPr>
          <p:cNvPr id="355332" name="Group 4"/>
          <p:cNvGrpSpPr>
            <a:grpSpLocks/>
          </p:cNvGrpSpPr>
          <p:nvPr/>
        </p:nvGrpSpPr>
        <p:grpSpPr bwMode="auto">
          <a:xfrm>
            <a:off x="381000" y="1447800"/>
            <a:ext cx="2438400" cy="3200400"/>
            <a:chOff x="240" y="912"/>
            <a:chExt cx="1536" cy="2016"/>
          </a:xfrm>
        </p:grpSpPr>
        <p:sp>
          <p:nvSpPr>
            <p:cNvPr id="355333" name="Text Box 5"/>
            <p:cNvSpPr txBox="1">
              <a:spLocks noChangeArrowheads="1"/>
            </p:cNvSpPr>
            <p:nvPr/>
          </p:nvSpPr>
          <p:spPr bwMode="auto">
            <a:xfrm>
              <a:off x="240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Before insertion.</a:t>
              </a:r>
            </a:p>
          </p:txBody>
        </p:sp>
        <p:grpSp>
          <p:nvGrpSpPr>
            <p:cNvPr id="355334" name="Group 6"/>
            <p:cNvGrpSpPr>
              <a:grpSpLocks/>
            </p:cNvGrpSpPr>
            <p:nvPr/>
          </p:nvGrpSpPr>
          <p:grpSpPr bwMode="auto">
            <a:xfrm>
              <a:off x="240" y="912"/>
              <a:ext cx="864" cy="1008"/>
              <a:chOff x="240" y="912"/>
              <a:chExt cx="864" cy="1008"/>
            </a:xfrm>
          </p:grpSpPr>
          <p:sp>
            <p:nvSpPr>
              <p:cNvPr id="355335" name="Oval 7"/>
              <p:cNvSpPr>
                <a:spLocks noChangeArrowheads="1"/>
              </p:cNvSpPr>
              <p:nvPr/>
            </p:nvSpPr>
            <p:spPr bwMode="auto">
              <a:xfrm>
                <a:off x="772" y="115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5336" name="Oval 8"/>
              <p:cNvSpPr>
                <a:spLocks noChangeArrowheads="1"/>
              </p:cNvSpPr>
              <p:nvPr/>
            </p:nvSpPr>
            <p:spPr bwMode="auto">
              <a:xfrm>
                <a:off x="484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5337" name="Line 9"/>
              <p:cNvSpPr>
                <a:spLocks noChangeShapeType="1"/>
              </p:cNvSpPr>
              <p:nvPr/>
            </p:nvSpPr>
            <p:spPr bwMode="auto">
              <a:xfrm flipH="1">
                <a:off x="624" y="1392"/>
                <a:ext cx="192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5338" name="Rectangle 10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55339" name="Rectangle 11"/>
              <p:cNvSpPr>
                <a:spLocks noChangeArrowheads="1"/>
              </p:cNvSpPr>
              <p:nvPr/>
            </p:nvSpPr>
            <p:spPr bwMode="auto">
              <a:xfrm>
                <a:off x="528" y="163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55340" name="Line 12"/>
              <p:cNvSpPr>
                <a:spLocks noChangeShapeType="1"/>
              </p:cNvSpPr>
              <p:nvPr/>
            </p:nvSpPr>
            <p:spPr bwMode="auto">
              <a:xfrm flipV="1">
                <a:off x="912" y="912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5341" name="Text Box 13"/>
              <p:cNvSpPr txBox="1">
                <a:spLocks noChangeArrowheads="1"/>
              </p:cNvSpPr>
              <p:nvPr/>
            </p:nvSpPr>
            <p:spPr bwMode="auto">
              <a:xfrm>
                <a:off x="528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</a:p>
            </p:txBody>
          </p:sp>
          <p:sp>
            <p:nvSpPr>
              <p:cNvPr id="355342" name="Text Box 14"/>
              <p:cNvSpPr txBox="1">
                <a:spLocks noChangeArrowheads="1"/>
              </p:cNvSpPr>
              <p:nvPr/>
            </p:nvSpPr>
            <p:spPr bwMode="auto">
              <a:xfrm>
                <a:off x="240" y="163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</a:p>
            </p:txBody>
          </p:sp>
        </p:grpSp>
      </p:grp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3200400" y="1447800"/>
            <a:ext cx="2438400" cy="3200400"/>
            <a:chOff x="2016" y="912"/>
            <a:chExt cx="1536" cy="2016"/>
          </a:xfrm>
        </p:grpSpPr>
        <p:sp>
          <p:nvSpPr>
            <p:cNvPr id="355344" name="Oval 16"/>
            <p:cNvSpPr>
              <a:spLocks noChangeArrowheads="1"/>
            </p:cNvSpPr>
            <p:nvPr/>
          </p:nvSpPr>
          <p:spPr bwMode="auto">
            <a:xfrm>
              <a:off x="2548" y="115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45" name="Oval 17"/>
            <p:cNvSpPr>
              <a:spLocks noChangeArrowheads="1"/>
            </p:cNvSpPr>
            <p:nvPr/>
          </p:nvSpPr>
          <p:spPr bwMode="auto">
            <a:xfrm>
              <a:off x="2260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46" name="Line 18"/>
            <p:cNvSpPr>
              <a:spLocks noChangeShapeType="1"/>
            </p:cNvSpPr>
            <p:nvPr/>
          </p:nvSpPr>
          <p:spPr bwMode="auto">
            <a:xfrm flipH="1">
              <a:off x="2400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 flipV="1">
              <a:off x="2688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5348" name="Text Box 20"/>
            <p:cNvSpPr txBox="1">
              <a:spLocks noChangeArrowheads="1"/>
            </p:cNvSpPr>
            <p:nvPr/>
          </p:nvSpPr>
          <p:spPr bwMode="auto">
            <a:xfrm>
              <a:off x="2304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55349" name="Text Box 21"/>
            <p:cNvSpPr txBox="1">
              <a:spLocks noChangeArrowheads="1"/>
            </p:cNvSpPr>
            <p:nvPr/>
          </p:nvSpPr>
          <p:spPr bwMode="auto">
            <a:xfrm>
              <a:off x="201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55350" name="Line 22"/>
            <p:cNvSpPr>
              <a:spLocks noChangeShapeType="1"/>
            </p:cNvSpPr>
            <p:nvPr/>
          </p:nvSpPr>
          <p:spPr bwMode="auto">
            <a:xfrm>
              <a:off x="2496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5351" name="Text Box 23"/>
            <p:cNvSpPr txBox="1">
              <a:spLocks noChangeArrowheads="1"/>
            </p:cNvSpPr>
            <p:nvPr/>
          </p:nvSpPr>
          <p:spPr bwMode="auto">
            <a:xfrm>
              <a:off x="2016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insertion.</a:t>
              </a:r>
            </a:p>
          </p:txBody>
        </p:sp>
        <p:sp>
          <p:nvSpPr>
            <p:cNvPr id="355352" name="Oval 24"/>
            <p:cNvSpPr>
              <a:spLocks noChangeArrowheads="1"/>
            </p:cNvSpPr>
            <p:nvPr/>
          </p:nvSpPr>
          <p:spPr bwMode="auto">
            <a:xfrm>
              <a:off x="2500" y="2164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53" name="Text Box 25"/>
            <p:cNvSpPr txBox="1">
              <a:spLocks noChangeArrowheads="1"/>
            </p:cNvSpPr>
            <p:nvPr/>
          </p:nvSpPr>
          <p:spPr bwMode="auto">
            <a:xfrm>
              <a:off x="2304" y="220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</p:grpSp>
      <p:grpSp>
        <p:nvGrpSpPr>
          <p:cNvPr id="355354" name="Group 26"/>
          <p:cNvGrpSpPr>
            <a:grpSpLocks/>
          </p:cNvGrpSpPr>
          <p:nvPr/>
        </p:nvGrpSpPr>
        <p:grpSpPr bwMode="auto">
          <a:xfrm>
            <a:off x="6477000" y="1447800"/>
            <a:ext cx="831850" cy="838200"/>
            <a:chOff x="4080" y="912"/>
            <a:chExt cx="524" cy="528"/>
          </a:xfrm>
        </p:grpSpPr>
        <p:sp>
          <p:nvSpPr>
            <p:cNvPr id="355355" name="Oval 27"/>
            <p:cNvSpPr>
              <a:spLocks noChangeArrowheads="1"/>
            </p:cNvSpPr>
            <p:nvPr/>
          </p:nvSpPr>
          <p:spPr bwMode="auto">
            <a:xfrm>
              <a:off x="4324" y="115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56" name="Line 28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</p:grpSp>
      <p:grpSp>
        <p:nvGrpSpPr>
          <p:cNvPr id="355358" name="Group 30"/>
          <p:cNvGrpSpPr>
            <a:grpSpLocks/>
          </p:cNvGrpSpPr>
          <p:nvPr/>
        </p:nvGrpSpPr>
        <p:grpSpPr bwMode="auto">
          <a:xfrm>
            <a:off x="7239000" y="2209800"/>
            <a:ext cx="762000" cy="908050"/>
            <a:chOff x="4560" y="1392"/>
            <a:chExt cx="480" cy="572"/>
          </a:xfrm>
        </p:grpSpPr>
        <p:sp>
          <p:nvSpPr>
            <p:cNvPr id="355359" name="Oval 31"/>
            <p:cNvSpPr>
              <a:spLocks noChangeArrowheads="1"/>
            </p:cNvSpPr>
            <p:nvPr/>
          </p:nvSpPr>
          <p:spPr bwMode="auto">
            <a:xfrm>
              <a:off x="4564" y="1684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60" name="Line 32"/>
            <p:cNvSpPr>
              <a:spLocks noChangeShapeType="1"/>
            </p:cNvSpPr>
            <p:nvPr/>
          </p:nvSpPr>
          <p:spPr bwMode="auto">
            <a:xfrm>
              <a:off x="4560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5361" name="Text Box 33"/>
            <p:cNvSpPr txBox="1">
              <a:spLocks noChangeArrowheads="1"/>
            </p:cNvSpPr>
            <p:nvPr/>
          </p:nvSpPr>
          <p:spPr bwMode="auto">
            <a:xfrm>
              <a:off x="4848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</p:grp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6019800" y="4191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After rotation.</a:t>
            </a:r>
          </a:p>
        </p:txBody>
      </p:sp>
      <p:grpSp>
        <p:nvGrpSpPr>
          <p:cNvPr id="355363" name="Group 35"/>
          <p:cNvGrpSpPr>
            <a:grpSpLocks/>
          </p:cNvGrpSpPr>
          <p:nvPr/>
        </p:nvGrpSpPr>
        <p:grpSpPr bwMode="auto">
          <a:xfrm>
            <a:off x="6089650" y="2209800"/>
            <a:ext cx="844550" cy="908050"/>
            <a:chOff x="3836" y="1392"/>
            <a:chExt cx="532" cy="572"/>
          </a:xfrm>
        </p:grpSpPr>
        <p:sp>
          <p:nvSpPr>
            <p:cNvPr id="355364" name="Line 36"/>
            <p:cNvSpPr>
              <a:spLocks noChangeShapeType="1"/>
            </p:cNvSpPr>
            <p:nvPr/>
          </p:nvSpPr>
          <p:spPr bwMode="auto">
            <a:xfrm flipH="1">
              <a:off x="4224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5365" name="Oval 37"/>
            <p:cNvSpPr>
              <a:spLocks noChangeArrowheads="1"/>
            </p:cNvSpPr>
            <p:nvPr/>
          </p:nvSpPr>
          <p:spPr bwMode="auto">
            <a:xfrm>
              <a:off x="4080" y="1680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366" name="Text Box 38"/>
            <p:cNvSpPr txBox="1">
              <a:spLocks noChangeArrowheads="1"/>
            </p:cNvSpPr>
            <p:nvPr/>
          </p:nvSpPr>
          <p:spPr bwMode="auto">
            <a:xfrm>
              <a:off x="3836" y="16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</p:grpSp>
      <p:sp>
        <p:nvSpPr>
          <p:cNvPr id="355367" name="Rectangle 39"/>
          <p:cNvSpPr>
            <a:spLocks noChangeArrowheads="1"/>
          </p:cNvSpPr>
          <p:nvPr/>
        </p:nvSpPr>
        <p:spPr bwMode="auto">
          <a:xfrm>
            <a:off x="4038600" y="3429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55368" name="Rectangle 40"/>
          <p:cNvSpPr>
            <a:spLocks noChangeArrowheads="1"/>
          </p:cNvSpPr>
          <p:nvPr/>
        </p:nvSpPr>
        <p:spPr bwMode="auto">
          <a:xfrm>
            <a:off x="3657600" y="2590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-1</a:t>
            </a:r>
          </a:p>
        </p:txBody>
      </p:sp>
      <p:sp>
        <p:nvSpPr>
          <p:cNvPr id="355369" name="Rectangle 41"/>
          <p:cNvSpPr>
            <a:spLocks noChangeArrowheads="1"/>
          </p:cNvSpPr>
          <p:nvPr/>
        </p:nvSpPr>
        <p:spPr bwMode="auto">
          <a:xfrm>
            <a:off x="41148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55370" name="Rectangle 42"/>
          <p:cNvSpPr>
            <a:spLocks noChangeArrowheads="1"/>
          </p:cNvSpPr>
          <p:nvPr/>
        </p:nvSpPr>
        <p:spPr bwMode="auto">
          <a:xfrm>
            <a:off x="6553200" y="2667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5371" name="Rectangle 43"/>
          <p:cNvSpPr>
            <a:spLocks noChangeArrowheads="1"/>
          </p:cNvSpPr>
          <p:nvPr/>
        </p:nvSpPr>
        <p:spPr bwMode="auto">
          <a:xfrm>
            <a:off x="7315200" y="2667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5372" name="Rectangle 44"/>
          <p:cNvSpPr>
            <a:spLocks noChangeArrowheads="1"/>
          </p:cNvSpPr>
          <p:nvPr/>
        </p:nvSpPr>
        <p:spPr bwMode="auto">
          <a:xfrm>
            <a:off x="69342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animBg="1" autoUpdateAnimBg="0"/>
      <p:bldP spid="355362" grpId="0" autoUpdateAnimBg="0"/>
      <p:bldP spid="355367" grpId="0" autoUpdateAnimBg="0"/>
      <p:bldP spid="355368" grpId="0" autoUpdateAnimBg="0"/>
      <p:bldP spid="355369" grpId="0" autoUpdateAnimBg="0"/>
      <p:bldP spid="355370" grpId="0" autoUpdateAnimBg="0"/>
      <p:bldP spid="355371" grpId="0" autoUpdateAnimBg="0"/>
      <p:bldP spid="3553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LR Rotation (case 2)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181600"/>
            <a:ext cx="6400800" cy="11430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Subtree height is unchanged.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further adjustments to be done.</a:t>
            </a:r>
          </a:p>
        </p:txBody>
      </p:sp>
      <p:grpSp>
        <p:nvGrpSpPr>
          <p:cNvPr id="357380" name="Group 4"/>
          <p:cNvGrpSpPr>
            <a:grpSpLocks/>
          </p:cNvGrpSpPr>
          <p:nvPr/>
        </p:nvGrpSpPr>
        <p:grpSpPr bwMode="auto">
          <a:xfrm>
            <a:off x="6477000" y="1447800"/>
            <a:ext cx="831850" cy="838200"/>
            <a:chOff x="4080" y="912"/>
            <a:chExt cx="524" cy="528"/>
          </a:xfrm>
        </p:grpSpPr>
        <p:sp>
          <p:nvSpPr>
            <p:cNvPr id="357381" name="Oval 5"/>
            <p:cNvSpPr>
              <a:spLocks noChangeArrowheads="1"/>
            </p:cNvSpPr>
            <p:nvPr/>
          </p:nvSpPr>
          <p:spPr bwMode="auto">
            <a:xfrm>
              <a:off x="4324" y="115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382" name="Line 6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83" name="Text Box 7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</p:grpSp>
      <p:grpSp>
        <p:nvGrpSpPr>
          <p:cNvPr id="357384" name="Group 8"/>
          <p:cNvGrpSpPr>
            <a:grpSpLocks/>
          </p:cNvGrpSpPr>
          <p:nvPr/>
        </p:nvGrpSpPr>
        <p:grpSpPr bwMode="auto">
          <a:xfrm>
            <a:off x="7239000" y="2209800"/>
            <a:ext cx="1371600" cy="831850"/>
            <a:chOff x="4560" y="1392"/>
            <a:chExt cx="864" cy="524"/>
          </a:xfrm>
        </p:grpSpPr>
        <p:sp>
          <p:nvSpPr>
            <p:cNvPr id="357385" name="Line 9"/>
            <p:cNvSpPr>
              <a:spLocks noChangeShapeType="1"/>
            </p:cNvSpPr>
            <p:nvPr/>
          </p:nvSpPr>
          <p:spPr bwMode="auto">
            <a:xfrm>
              <a:off x="4560" y="1392"/>
              <a:ext cx="48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57386" name="Group 10"/>
            <p:cNvGrpSpPr>
              <a:grpSpLocks/>
            </p:cNvGrpSpPr>
            <p:nvPr/>
          </p:nvGrpSpPr>
          <p:grpSpPr bwMode="auto">
            <a:xfrm>
              <a:off x="4948" y="1584"/>
              <a:ext cx="476" cy="332"/>
              <a:chOff x="4948" y="1584"/>
              <a:chExt cx="476" cy="332"/>
            </a:xfrm>
          </p:grpSpPr>
          <p:sp>
            <p:nvSpPr>
              <p:cNvPr id="357387" name="Oval 11"/>
              <p:cNvSpPr>
                <a:spLocks noChangeArrowheads="1"/>
              </p:cNvSpPr>
              <p:nvPr/>
            </p:nvSpPr>
            <p:spPr bwMode="auto">
              <a:xfrm>
                <a:off x="4948" y="1636"/>
                <a:ext cx="280" cy="2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7388" name="Text Box 12"/>
              <p:cNvSpPr txBox="1">
                <a:spLocks noChangeArrowheads="1"/>
              </p:cNvSpPr>
              <p:nvPr/>
            </p:nvSpPr>
            <p:spPr bwMode="auto">
              <a:xfrm>
                <a:off x="5232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</a:p>
            </p:txBody>
          </p:sp>
        </p:grpSp>
      </p:grpSp>
      <p:grpSp>
        <p:nvGrpSpPr>
          <p:cNvPr id="357389" name="Group 13"/>
          <p:cNvGrpSpPr>
            <a:grpSpLocks/>
          </p:cNvGrpSpPr>
          <p:nvPr/>
        </p:nvGrpSpPr>
        <p:grpSpPr bwMode="auto">
          <a:xfrm>
            <a:off x="7467600" y="2971800"/>
            <a:ext cx="838200" cy="1219200"/>
            <a:chOff x="4704" y="1872"/>
            <a:chExt cx="528" cy="768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4704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391" name="Line 15"/>
            <p:cNvSpPr>
              <a:spLocks noChangeShapeType="1"/>
            </p:cNvSpPr>
            <p:nvPr/>
          </p:nvSpPr>
          <p:spPr bwMode="auto">
            <a:xfrm flipH="1">
              <a:off x="4800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92" name="Text Box 16"/>
            <p:cNvSpPr txBox="1">
              <a:spLocks noChangeArrowheads="1"/>
            </p:cNvSpPr>
            <p:nvPr/>
          </p:nvSpPr>
          <p:spPr bwMode="auto">
            <a:xfrm>
              <a:off x="4752" y="235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</p:grpSp>
      <p:grpSp>
        <p:nvGrpSpPr>
          <p:cNvPr id="357393" name="Group 17"/>
          <p:cNvGrpSpPr>
            <a:grpSpLocks/>
          </p:cNvGrpSpPr>
          <p:nvPr/>
        </p:nvGrpSpPr>
        <p:grpSpPr bwMode="auto">
          <a:xfrm>
            <a:off x="8229600" y="2971800"/>
            <a:ext cx="685800" cy="1219200"/>
            <a:chOff x="5184" y="1872"/>
            <a:chExt cx="432" cy="768"/>
          </a:xfrm>
        </p:grpSpPr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5232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395" name="Line 19"/>
            <p:cNvSpPr>
              <a:spLocks noChangeShapeType="1"/>
            </p:cNvSpPr>
            <p:nvPr/>
          </p:nvSpPr>
          <p:spPr bwMode="auto">
            <a:xfrm>
              <a:off x="5184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5280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grpSp>
        <p:nvGrpSpPr>
          <p:cNvPr id="357397" name="Group 21"/>
          <p:cNvGrpSpPr>
            <a:grpSpLocks/>
          </p:cNvGrpSpPr>
          <p:nvPr/>
        </p:nvGrpSpPr>
        <p:grpSpPr bwMode="auto">
          <a:xfrm>
            <a:off x="381000" y="1447800"/>
            <a:ext cx="1981200" cy="3505200"/>
            <a:chOff x="240" y="912"/>
            <a:chExt cx="1248" cy="2208"/>
          </a:xfrm>
        </p:grpSpPr>
        <p:sp>
          <p:nvSpPr>
            <p:cNvPr id="357398" name="Oval 22"/>
            <p:cNvSpPr>
              <a:spLocks noChangeArrowheads="1"/>
            </p:cNvSpPr>
            <p:nvPr/>
          </p:nvSpPr>
          <p:spPr bwMode="auto">
            <a:xfrm>
              <a:off x="772" y="11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399" name="Oval 23"/>
            <p:cNvSpPr>
              <a:spLocks noChangeArrowheads="1"/>
            </p:cNvSpPr>
            <p:nvPr/>
          </p:nvSpPr>
          <p:spPr bwMode="auto">
            <a:xfrm>
              <a:off x="484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00" name="Line 24"/>
            <p:cNvSpPr>
              <a:spLocks noChangeShapeType="1"/>
            </p:cNvSpPr>
            <p:nvPr/>
          </p:nvSpPr>
          <p:spPr bwMode="auto">
            <a:xfrm flipH="1">
              <a:off x="624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1" name="Line 25"/>
            <p:cNvSpPr>
              <a:spLocks noChangeShapeType="1"/>
            </p:cNvSpPr>
            <p:nvPr/>
          </p:nvSpPr>
          <p:spPr bwMode="auto">
            <a:xfrm>
              <a:off x="1008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2" name="Rectangle 26"/>
            <p:cNvSpPr>
              <a:spLocks noChangeArrowheads="1"/>
            </p:cNvSpPr>
            <p:nvPr/>
          </p:nvSpPr>
          <p:spPr bwMode="auto">
            <a:xfrm>
              <a:off x="816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57403" name="Rectangle 27"/>
            <p:cNvSpPr>
              <a:spLocks noChangeArrowheads="1"/>
            </p:cNvSpPr>
            <p:nvPr/>
          </p:nvSpPr>
          <p:spPr bwMode="auto">
            <a:xfrm>
              <a:off x="528" y="163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57404" name="Line 28"/>
            <p:cNvSpPr>
              <a:spLocks noChangeShapeType="1"/>
            </p:cNvSpPr>
            <p:nvPr/>
          </p:nvSpPr>
          <p:spPr bwMode="auto">
            <a:xfrm flipV="1">
              <a:off x="912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5" name="Text Box 29"/>
            <p:cNvSpPr txBox="1">
              <a:spLocks noChangeArrowheads="1"/>
            </p:cNvSpPr>
            <p:nvPr/>
          </p:nvSpPr>
          <p:spPr bwMode="auto">
            <a:xfrm>
              <a:off x="528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24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57407" name="Text Box 31"/>
            <p:cNvSpPr txBox="1">
              <a:spLocks noChangeArrowheads="1"/>
            </p:cNvSpPr>
            <p:nvPr/>
          </p:nvSpPr>
          <p:spPr bwMode="auto">
            <a:xfrm>
              <a:off x="240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100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09" name="Text Box 33"/>
            <p:cNvSpPr txBox="1">
              <a:spLocks noChangeArrowheads="1"/>
            </p:cNvSpPr>
            <p:nvPr/>
          </p:nvSpPr>
          <p:spPr bwMode="auto">
            <a:xfrm>
              <a:off x="1056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10" name="Line 34"/>
            <p:cNvSpPr>
              <a:spLocks noChangeShapeType="1"/>
            </p:cNvSpPr>
            <p:nvPr/>
          </p:nvSpPr>
          <p:spPr bwMode="auto">
            <a:xfrm flipH="1">
              <a:off x="336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11" name="Line 35"/>
            <p:cNvSpPr>
              <a:spLocks noChangeShapeType="1"/>
            </p:cNvSpPr>
            <p:nvPr/>
          </p:nvSpPr>
          <p:spPr bwMode="auto">
            <a:xfrm>
              <a:off x="720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7413" name="Text Box 37"/>
            <p:cNvSpPr txBox="1">
              <a:spLocks noChangeArrowheads="1"/>
            </p:cNvSpPr>
            <p:nvPr/>
          </p:nvSpPr>
          <p:spPr bwMode="auto">
            <a:xfrm>
              <a:off x="1056" y="28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1104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7415" name="Oval 39"/>
            <p:cNvSpPr>
              <a:spLocks noChangeArrowheads="1"/>
            </p:cNvSpPr>
            <p:nvPr/>
          </p:nvSpPr>
          <p:spPr bwMode="auto">
            <a:xfrm>
              <a:off x="724" y="21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768" y="211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57417" name="Text Box 41"/>
            <p:cNvSpPr txBox="1">
              <a:spLocks noChangeArrowheads="1"/>
            </p:cNvSpPr>
            <p:nvPr/>
          </p:nvSpPr>
          <p:spPr bwMode="auto">
            <a:xfrm>
              <a:off x="480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18" name="Line 42"/>
            <p:cNvSpPr>
              <a:spLocks noChangeShapeType="1"/>
            </p:cNvSpPr>
            <p:nvPr/>
          </p:nvSpPr>
          <p:spPr bwMode="auto">
            <a:xfrm flipH="1">
              <a:off x="576" y="235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19" name="Line 43"/>
            <p:cNvSpPr>
              <a:spLocks noChangeShapeType="1"/>
            </p:cNvSpPr>
            <p:nvPr/>
          </p:nvSpPr>
          <p:spPr bwMode="auto">
            <a:xfrm>
              <a:off x="960" y="235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20" name="Text Box 44"/>
            <p:cNvSpPr txBox="1">
              <a:spLocks noChangeArrowheads="1"/>
            </p:cNvSpPr>
            <p:nvPr/>
          </p:nvSpPr>
          <p:spPr bwMode="auto">
            <a:xfrm>
              <a:off x="480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57421" name="Text Box 45"/>
            <p:cNvSpPr txBox="1">
              <a:spLocks noChangeArrowheads="1"/>
            </p:cNvSpPr>
            <p:nvPr/>
          </p:nvSpPr>
          <p:spPr bwMode="auto">
            <a:xfrm>
              <a:off x="1008" y="21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</p:grpSp>
      <p:grpSp>
        <p:nvGrpSpPr>
          <p:cNvPr id="357422" name="Group 46"/>
          <p:cNvGrpSpPr>
            <a:grpSpLocks/>
          </p:cNvGrpSpPr>
          <p:nvPr/>
        </p:nvGrpSpPr>
        <p:grpSpPr bwMode="auto">
          <a:xfrm>
            <a:off x="3124200" y="1371600"/>
            <a:ext cx="1981200" cy="3505200"/>
            <a:chOff x="1968" y="864"/>
            <a:chExt cx="1248" cy="2208"/>
          </a:xfrm>
        </p:grpSpPr>
        <p:sp>
          <p:nvSpPr>
            <p:cNvPr id="357423" name="Oval 47"/>
            <p:cNvSpPr>
              <a:spLocks noChangeArrowheads="1"/>
            </p:cNvSpPr>
            <p:nvPr/>
          </p:nvSpPr>
          <p:spPr bwMode="auto">
            <a:xfrm>
              <a:off x="2500" y="110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24" name="Oval 48"/>
            <p:cNvSpPr>
              <a:spLocks noChangeArrowheads="1"/>
            </p:cNvSpPr>
            <p:nvPr/>
          </p:nvSpPr>
          <p:spPr bwMode="auto">
            <a:xfrm>
              <a:off x="2212" y="158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25" name="Line 49"/>
            <p:cNvSpPr>
              <a:spLocks noChangeShapeType="1"/>
            </p:cNvSpPr>
            <p:nvPr/>
          </p:nvSpPr>
          <p:spPr bwMode="auto">
            <a:xfrm flipH="1">
              <a:off x="2352" y="1344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26" name="Line 50"/>
            <p:cNvSpPr>
              <a:spLocks noChangeShapeType="1"/>
            </p:cNvSpPr>
            <p:nvPr/>
          </p:nvSpPr>
          <p:spPr bwMode="auto">
            <a:xfrm>
              <a:off x="2736" y="134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27" name="Line 51"/>
            <p:cNvSpPr>
              <a:spLocks noChangeShapeType="1"/>
            </p:cNvSpPr>
            <p:nvPr/>
          </p:nvSpPr>
          <p:spPr bwMode="auto">
            <a:xfrm flipV="1">
              <a:off x="2640" y="86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28" name="Text Box 52"/>
            <p:cNvSpPr txBox="1">
              <a:spLocks noChangeArrowheads="1"/>
            </p:cNvSpPr>
            <p:nvPr/>
          </p:nvSpPr>
          <p:spPr bwMode="auto">
            <a:xfrm>
              <a:off x="2256" y="11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57429" name="Text Box 53"/>
            <p:cNvSpPr txBox="1">
              <a:spLocks noChangeArrowheads="1"/>
            </p:cNvSpPr>
            <p:nvPr/>
          </p:nvSpPr>
          <p:spPr bwMode="auto">
            <a:xfrm>
              <a:off x="1968" y="15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57430" name="Text Box 54"/>
            <p:cNvSpPr txBox="1">
              <a:spLocks noChangeArrowheads="1"/>
            </p:cNvSpPr>
            <p:nvPr/>
          </p:nvSpPr>
          <p:spPr bwMode="auto">
            <a:xfrm>
              <a:off x="1968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31" name="Text Box 55"/>
            <p:cNvSpPr txBox="1">
              <a:spLocks noChangeArrowheads="1"/>
            </p:cNvSpPr>
            <p:nvPr/>
          </p:nvSpPr>
          <p:spPr bwMode="auto">
            <a:xfrm>
              <a:off x="2736" y="25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32" name="Text Box 56"/>
            <p:cNvSpPr txBox="1">
              <a:spLocks noChangeArrowheads="1"/>
            </p:cNvSpPr>
            <p:nvPr/>
          </p:nvSpPr>
          <p:spPr bwMode="auto">
            <a:xfrm>
              <a:off x="2784" y="15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33" name="Line 57"/>
            <p:cNvSpPr>
              <a:spLocks noChangeShapeType="1"/>
            </p:cNvSpPr>
            <p:nvPr/>
          </p:nvSpPr>
          <p:spPr bwMode="auto">
            <a:xfrm flipH="1">
              <a:off x="2064" y="1824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34" name="Line 58"/>
            <p:cNvSpPr>
              <a:spLocks noChangeShapeType="1"/>
            </p:cNvSpPr>
            <p:nvPr/>
          </p:nvSpPr>
          <p:spPr bwMode="auto">
            <a:xfrm>
              <a:off x="2448" y="182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35" name="Text Box 59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7436" name="Text Box 60"/>
            <p:cNvSpPr txBox="1">
              <a:spLocks noChangeArrowheads="1"/>
            </p:cNvSpPr>
            <p:nvPr/>
          </p:nvSpPr>
          <p:spPr bwMode="auto">
            <a:xfrm>
              <a:off x="2784" y="27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57437" name="Text Box 61"/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7438" name="Oval 62"/>
            <p:cNvSpPr>
              <a:spLocks noChangeArrowheads="1"/>
            </p:cNvSpPr>
            <p:nvPr/>
          </p:nvSpPr>
          <p:spPr bwMode="auto">
            <a:xfrm>
              <a:off x="2452" y="20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39" name="Text Box 63"/>
            <p:cNvSpPr txBox="1">
              <a:spLocks noChangeArrowheads="1"/>
            </p:cNvSpPr>
            <p:nvPr/>
          </p:nvSpPr>
          <p:spPr bwMode="auto">
            <a:xfrm>
              <a:off x="2208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40" name="Line 64"/>
            <p:cNvSpPr>
              <a:spLocks noChangeShapeType="1"/>
            </p:cNvSpPr>
            <p:nvPr/>
          </p:nvSpPr>
          <p:spPr bwMode="auto">
            <a:xfrm flipH="1">
              <a:off x="2304" y="2304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41" name="Line 65"/>
            <p:cNvSpPr>
              <a:spLocks noChangeShapeType="1"/>
            </p:cNvSpPr>
            <p:nvPr/>
          </p:nvSpPr>
          <p:spPr bwMode="auto">
            <a:xfrm>
              <a:off x="2688" y="230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42" name="Text Box 66"/>
            <p:cNvSpPr txBox="1">
              <a:spLocks noChangeArrowheads="1"/>
            </p:cNvSpPr>
            <p:nvPr/>
          </p:nvSpPr>
          <p:spPr bwMode="auto">
            <a:xfrm>
              <a:off x="2256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7443" name="Text Box 67"/>
            <p:cNvSpPr txBox="1">
              <a:spLocks noChangeArrowheads="1"/>
            </p:cNvSpPr>
            <p:nvPr/>
          </p:nvSpPr>
          <p:spPr bwMode="auto">
            <a:xfrm>
              <a:off x="2736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</p:grpSp>
      <p:grpSp>
        <p:nvGrpSpPr>
          <p:cNvPr id="357444" name="Group 68"/>
          <p:cNvGrpSpPr>
            <a:grpSpLocks/>
          </p:cNvGrpSpPr>
          <p:nvPr/>
        </p:nvGrpSpPr>
        <p:grpSpPr bwMode="auto">
          <a:xfrm>
            <a:off x="6330950" y="2209800"/>
            <a:ext cx="755650" cy="831850"/>
            <a:chOff x="3988" y="1392"/>
            <a:chExt cx="476" cy="524"/>
          </a:xfrm>
        </p:grpSpPr>
        <p:sp>
          <p:nvSpPr>
            <p:cNvPr id="357445" name="Line 69"/>
            <p:cNvSpPr>
              <a:spLocks noChangeShapeType="1"/>
            </p:cNvSpPr>
            <p:nvPr/>
          </p:nvSpPr>
          <p:spPr bwMode="auto">
            <a:xfrm flipH="1">
              <a:off x="4176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46" name="Oval 70"/>
            <p:cNvSpPr>
              <a:spLocks noChangeArrowheads="1"/>
            </p:cNvSpPr>
            <p:nvPr/>
          </p:nvSpPr>
          <p:spPr bwMode="auto">
            <a:xfrm>
              <a:off x="3988" y="163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47" name="Text Box 71"/>
            <p:cNvSpPr txBox="1">
              <a:spLocks noChangeArrowheads="1"/>
            </p:cNvSpPr>
            <p:nvPr/>
          </p:nvSpPr>
          <p:spPr bwMode="auto">
            <a:xfrm>
              <a:off x="4272" y="15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</p:grpSp>
      <p:grpSp>
        <p:nvGrpSpPr>
          <p:cNvPr id="357448" name="Group 72"/>
          <p:cNvGrpSpPr>
            <a:grpSpLocks/>
          </p:cNvGrpSpPr>
          <p:nvPr/>
        </p:nvGrpSpPr>
        <p:grpSpPr bwMode="auto">
          <a:xfrm>
            <a:off x="5943600" y="2971800"/>
            <a:ext cx="685800" cy="1219200"/>
            <a:chOff x="3744" y="1872"/>
            <a:chExt cx="432" cy="768"/>
          </a:xfrm>
        </p:grpSpPr>
        <p:sp>
          <p:nvSpPr>
            <p:cNvPr id="357449" name="Text Box 73"/>
            <p:cNvSpPr txBox="1">
              <a:spLocks noChangeArrowheads="1"/>
            </p:cNvSpPr>
            <p:nvPr/>
          </p:nvSpPr>
          <p:spPr bwMode="auto">
            <a:xfrm>
              <a:off x="3744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7450" name="Line 74"/>
            <p:cNvSpPr>
              <a:spLocks noChangeShapeType="1"/>
            </p:cNvSpPr>
            <p:nvPr/>
          </p:nvSpPr>
          <p:spPr bwMode="auto">
            <a:xfrm flipH="1">
              <a:off x="3840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51" name="Text Box 75"/>
            <p:cNvSpPr txBox="1">
              <a:spLocks noChangeArrowheads="1"/>
            </p:cNvSpPr>
            <p:nvPr/>
          </p:nvSpPr>
          <p:spPr bwMode="auto">
            <a:xfrm>
              <a:off x="3792" y="23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grpSp>
        <p:nvGrpSpPr>
          <p:cNvPr id="357452" name="Group 76"/>
          <p:cNvGrpSpPr>
            <a:grpSpLocks/>
          </p:cNvGrpSpPr>
          <p:nvPr/>
        </p:nvGrpSpPr>
        <p:grpSpPr bwMode="auto">
          <a:xfrm>
            <a:off x="6705600" y="2971800"/>
            <a:ext cx="762000" cy="1219200"/>
            <a:chOff x="4224" y="1872"/>
            <a:chExt cx="480" cy="768"/>
          </a:xfrm>
        </p:grpSpPr>
        <p:sp>
          <p:nvSpPr>
            <p:cNvPr id="357453" name="Text Box 77"/>
            <p:cNvSpPr txBox="1">
              <a:spLocks noChangeArrowheads="1"/>
            </p:cNvSpPr>
            <p:nvPr/>
          </p:nvSpPr>
          <p:spPr bwMode="auto">
            <a:xfrm>
              <a:off x="4272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grpSp>
          <p:nvGrpSpPr>
            <p:cNvPr id="357454" name="Group 78"/>
            <p:cNvGrpSpPr>
              <a:grpSpLocks/>
            </p:cNvGrpSpPr>
            <p:nvPr/>
          </p:nvGrpSpPr>
          <p:grpSpPr bwMode="auto">
            <a:xfrm>
              <a:off x="4224" y="1872"/>
              <a:ext cx="336" cy="768"/>
              <a:chOff x="4224" y="1872"/>
              <a:chExt cx="336" cy="768"/>
            </a:xfrm>
          </p:grpSpPr>
          <p:sp>
            <p:nvSpPr>
              <p:cNvPr id="357455" name="Line 79"/>
              <p:cNvSpPr>
                <a:spLocks noChangeShapeType="1"/>
              </p:cNvSpPr>
              <p:nvPr/>
            </p:nvSpPr>
            <p:spPr bwMode="auto">
              <a:xfrm>
                <a:off x="4224" y="1872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7456" name="Text Box 80"/>
              <p:cNvSpPr txBox="1">
                <a:spLocks noChangeArrowheads="1"/>
              </p:cNvSpPr>
              <p:nvPr/>
            </p:nvSpPr>
            <p:spPr bwMode="auto">
              <a:xfrm>
                <a:off x="4320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</p:grpSp>
      <p:sp>
        <p:nvSpPr>
          <p:cNvPr id="357457" name="Rectangle 81"/>
          <p:cNvSpPr>
            <a:spLocks noChangeArrowheads="1"/>
          </p:cNvSpPr>
          <p:nvPr/>
        </p:nvSpPr>
        <p:spPr bwMode="auto">
          <a:xfrm>
            <a:off x="3962400" y="3276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7458" name="Rectangle 82"/>
          <p:cNvSpPr>
            <a:spLocks noChangeArrowheads="1"/>
          </p:cNvSpPr>
          <p:nvPr/>
        </p:nvSpPr>
        <p:spPr bwMode="auto">
          <a:xfrm>
            <a:off x="3581400" y="2514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-1</a:t>
            </a:r>
          </a:p>
        </p:txBody>
      </p:sp>
      <p:sp>
        <p:nvSpPr>
          <p:cNvPr id="357459" name="Rectangle 83"/>
          <p:cNvSpPr>
            <a:spLocks noChangeArrowheads="1"/>
          </p:cNvSpPr>
          <p:nvPr/>
        </p:nvSpPr>
        <p:spPr bwMode="auto">
          <a:xfrm>
            <a:off x="4038600" y="1752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57460" name="Rectangle 84"/>
          <p:cNvSpPr>
            <a:spLocks noChangeArrowheads="1"/>
          </p:cNvSpPr>
          <p:nvPr/>
        </p:nvSpPr>
        <p:spPr bwMode="auto">
          <a:xfrm>
            <a:off x="6400800" y="2590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7461" name="Rectangle 85"/>
          <p:cNvSpPr>
            <a:spLocks noChangeArrowheads="1"/>
          </p:cNvSpPr>
          <p:nvPr/>
        </p:nvSpPr>
        <p:spPr bwMode="auto">
          <a:xfrm>
            <a:off x="7848600" y="2590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-1</a:t>
            </a:r>
          </a:p>
        </p:txBody>
      </p:sp>
      <p:sp>
        <p:nvSpPr>
          <p:cNvPr id="357462" name="Rectangle 86"/>
          <p:cNvSpPr>
            <a:spLocks noChangeArrowheads="1"/>
          </p:cNvSpPr>
          <p:nvPr/>
        </p:nvSpPr>
        <p:spPr bwMode="auto">
          <a:xfrm>
            <a:off x="69342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nimBg="1" autoUpdateAnimBg="0"/>
      <p:bldP spid="357457" grpId="0" autoUpdateAnimBg="0"/>
      <p:bldP spid="357458" grpId="0" autoUpdateAnimBg="0"/>
      <p:bldP spid="357459" grpId="0" autoUpdateAnimBg="0"/>
      <p:bldP spid="357460" grpId="0" autoUpdateAnimBg="0"/>
      <p:bldP spid="357461" grpId="0" autoUpdateAnimBg="0"/>
      <p:bldP spid="3574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LR Rotation (case 3)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5638800" cy="9144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Subtree height is unchanged.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No further adjustments to be done.</a:t>
            </a:r>
          </a:p>
        </p:txBody>
      </p:sp>
      <p:grpSp>
        <p:nvGrpSpPr>
          <p:cNvPr id="359428" name="Group 4"/>
          <p:cNvGrpSpPr>
            <a:grpSpLocks/>
          </p:cNvGrpSpPr>
          <p:nvPr/>
        </p:nvGrpSpPr>
        <p:grpSpPr bwMode="auto">
          <a:xfrm>
            <a:off x="381000" y="1447800"/>
            <a:ext cx="1981200" cy="3505200"/>
            <a:chOff x="240" y="912"/>
            <a:chExt cx="1248" cy="2208"/>
          </a:xfrm>
        </p:grpSpPr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772" y="11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30" name="Oval 6"/>
            <p:cNvSpPr>
              <a:spLocks noChangeArrowheads="1"/>
            </p:cNvSpPr>
            <p:nvPr/>
          </p:nvSpPr>
          <p:spPr bwMode="auto">
            <a:xfrm>
              <a:off x="484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31" name="Line 7"/>
            <p:cNvSpPr>
              <a:spLocks noChangeShapeType="1"/>
            </p:cNvSpPr>
            <p:nvPr/>
          </p:nvSpPr>
          <p:spPr bwMode="auto">
            <a:xfrm flipH="1">
              <a:off x="624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32" name="Line 8"/>
            <p:cNvSpPr>
              <a:spLocks noChangeShapeType="1"/>
            </p:cNvSpPr>
            <p:nvPr/>
          </p:nvSpPr>
          <p:spPr bwMode="auto">
            <a:xfrm>
              <a:off x="1008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33" name="Rectangle 9"/>
            <p:cNvSpPr>
              <a:spLocks noChangeArrowheads="1"/>
            </p:cNvSpPr>
            <p:nvPr/>
          </p:nvSpPr>
          <p:spPr bwMode="auto">
            <a:xfrm>
              <a:off x="816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59434" name="Rectangle 10"/>
            <p:cNvSpPr>
              <a:spLocks noChangeArrowheads="1"/>
            </p:cNvSpPr>
            <p:nvPr/>
          </p:nvSpPr>
          <p:spPr bwMode="auto">
            <a:xfrm>
              <a:off x="528" y="163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59435" name="Line 11"/>
            <p:cNvSpPr>
              <a:spLocks noChangeShapeType="1"/>
            </p:cNvSpPr>
            <p:nvPr/>
          </p:nvSpPr>
          <p:spPr bwMode="auto">
            <a:xfrm flipV="1">
              <a:off x="912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36" name="Text Box 12"/>
            <p:cNvSpPr txBox="1">
              <a:spLocks noChangeArrowheads="1"/>
            </p:cNvSpPr>
            <p:nvPr/>
          </p:nvSpPr>
          <p:spPr bwMode="auto">
            <a:xfrm>
              <a:off x="528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59437" name="Text Box 13"/>
            <p:cNvSpPr txBox="1">
              <a:spLocks noChangeArrowheads="1"/>
            </p:cNvSpPr>
            <p:nvPr/>
          </p:nvSpPr>
          <p:spPr bwMode="auto">
            <a:xfrm>
              <a:off x="24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59438" name="Text Box 14"/>
            <p:cNvSpPr txBox="1">
              <a:spLocks noChangeArrowheads="1"/>
            </p:cNvSpPr>
            <p:nvPr/>
          </p:nvSpPr>
          <p:spPr bwMode="auto">
            <a:xfrm>
              <a:off x="240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439" name="Text Box 15"/>
            <p:cNvSpPr txBox="1">
              <a:spLocks noChangeArrowheads="1"/>
            </p:cNvSpPr>
            <p:nvPr/>
          </p:nvSpPr>
          <p:spPr bwMode="auto">
            <a:xfrm>
              <a:off x="100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440" name="Text Box 16"/>
            <p:cNvSpPr txBox="1">
              <a:spLocks noChangeArrowheads="1"/>
            </p:cNvSpPr>
            <p:nvPr/>
          </p:nvSpPr>
          <p:spPr bwMode="auto">
            <a:xfrm>
              <a:off x="1056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441" name="Line 17"/>
            <p:cNvSpPr>
              <a:spLocks noChangeShapeType="1"/>
            </p:cNvSpPr>
            <p:nvPr/>
          </p:nvSpPr>
          <p:spPr bwMode="auto">
            <a:xfrm flipH="1">
              <a:off x="336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42" name="Line 18"/>
            <p:cNvSpPr>
              <a:spLocks noChangeShapeType="1"/>
            </p:cNvSpPr>
            <p:nvPr/>
          </p:nvSpPr>
          <p:spPr bwMode="auto">
            <a:xfrm>
              <a:off x="720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43" name="Text Box 19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9444" name="Text Box 20"/>
            <p:cNvSpPr txBox="1">
              <a:spLocks noChangeArrowheads="1"/>
            </p:cNvSpPr>
            <p:nvPr/>
          </p:nvSpPr>
          <p:spPr bwMode="auto">
            <a:xfrm>
              <a:off x="1056" y="28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59445" name="Text Box 21"/>
            <p:cNvSpPr txBox="1">
              <a:spLocks noChangeArrowheads="1"/>
            </p:cNvSpPr>
            <p:nvPr/>
          </p:nvSpPr>
          <p:spPr bwMode="auto">
            <a:xfrm>
              <a:off x="1104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9446" name="Oval 22"/>
            <p:cNvSpPr>
              <a:spLocks noChangeArrowheads="1"/>
            </p:cNvSpPr>
            <p:nvPr/>
          </p:nvSpPr>
          <p:spPr bwMode="auto">
            <a:xfrm>
              <a:off x="724" y="21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47" name="Rectangle 23"/>
            <p:cNvSpPr>
              <a:spLocks noChangeArrowheads="1"/>
            </p:cNvSpPr>
            <p:nvPr/>
          </p:nvSpPr>
          <p:spPr bwMode="auto">
            <a:xfrm>
              <a:off x="768" y="211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59448" name="Text Box 24"/>
            <p:cNvSpPr txBox="1">
              <a:spLocks noChangeArrowheads="1"/>
            </p:cNvSpPr>
            <p:nvPr/>
          </p:nvSpPr>
          <p:spPr bwMode="auto">
            <a:xfrm>
              <a:off x="480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449" name="Line 25"/>
            <p:cNvSpPr>
              <a:spLocks noChangeShapeType="1"/>
            </p:cNvSpPr>
            <p:nvPr/>
          </p:nvSpPr>
          <p:spPr bwMode="auto">
            <a:xfrm flipH="1">
              <a:off x="576" y="235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50" name="Line 26"/>
            <p:cNvSpPr>
              <a:spLocks noChangeShapeType="1"/>
            </p:cNvSpPr>
            <p:nvPr/>
          </p:nvSpPr>
          <p:spPr bwMode="auto">
            <a:xfrm>
              <a:off x="960" y="235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51" name="Text Box 27"/>
            <p:cNvSpPr txBox="1">
              <a:spLocks noChangeArrowheads="1"/>
            </p:cNvSpPr>
            <p:nvPr/>
          </p:nvSpPr>
          <p:spPr bwMode="auto">
            <a:xfrm>
              <a:off x="480" y="28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59452" name="Text Box 28"/>
            <p:cNvSpPr txBox="1">
              <a:spLocks noChangeArrowheads="1"/>
            </p:cNvSpPr>
            <p:nvPr/>
          </p:nvSpPr>
          <p:spPr bwMode="auto">
            <a:xfrm>
              <a:off x="1008" y="21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</p:grpSp>
      <p:grpSp>
        <p:nvGrpSpPr>
          <p:cNvPr id="359453" name="Group 29"/>
          <p:cNvGrpSpPr>
            <a:grpSpLocks/>
          </p:cNvGrpSpPr>
          <p:nvPr/>
        </p:nvGrpSpPr>
        <p:grpSpPr bwMode="auto">
          <a:xfrm>
            <a:off x="3124200" y="1371600"/>
            <a:ext cx="1981200" cy="3505200"/>
            <a:chOff x="1968" y="864"/>
            <a:chExt cx="1248" cy="2208"/>
          </a:xfrm>
        </p:grpSpPr>
        <p:sp>
          <p:nvSpPr>
            <p:cNvPr id="359454" name="Oval 30"/>
            <p:cNvSpPr>
              <a:spLocks noChangeArrowheads="1"/>
            </p:cNvSpPr>
            <p:nvPr/>
          </p:nvSpPr>
          <p:spPr bwMode="auto">
            <a:xfrm>
              <a:off x="2500" y="110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55" name="Oval 31"/>
            <p:cNvSpPr>
              <a:spLocks noChangeArrowheads="1"/>
            </p:cNvSpPr>
            <p:nvPr/>
          </p:nvSpPr>
          <p:spPr bwMode="auto">
            <a:xfrm>
              <a:off x="2212" y="158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56" name="Line 32"/>
            <p:cNvSpPr>
              <a:spLocks noChangeShapeType="1"/>
            </p:cNvSpPr>
            <p:nvPr/>
          </p:nvSpPr>
          <p:spPr bwMode="auto">
            <a:xfrm flipH="1">
              <a:off x="2352" y="1344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57" name="Line 33"/>
            <p:cNvSpPr>
              <a:spLocks noChangeShapeType="1"/>
            </p:cNvSpPr>
            <p:nvPr/>
          </p:nvSpPr>
          <p:spPr bwMode="auto">
            <a:xfrm>
              <a:off x="2736" y="134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58" name="Line 34"/>
            <p:cNvSpPr>
              <a:spLocks noChangeShapeType="1"/>
            </p:cNvSpPr>
            <p:nvPr/>
          </p:nvSpPr>
          <p:spPr bwMode="auto">
            <a:xfrm flipV="1">
              <a:off x="2640" y="86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59" name="Text Box 35"/>
            <p:cNvSpPr txBox="1">
              <a:spLocks noChangeArrowheads="1"/>
            </p:cNvSpPr>
            <p:nvPr/>
          </p:nvSpPr>
          <p:spPr bwMode="auto">
            <a:xfrm>
              <a:off x="2256" y="11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59460" name="Text Box 36"/>
            <p:cNvSpPr txBox="1">
              <a:spLocks noChangeArrowheads="1"/>
            </p:cNvSpPr>
            <p:nvPr/>
          </p:nvSpPr>
          <p:spPr bwMode="auto">
            <a:xfrm>
              <a:off x="1968" y="15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59461" name="Text Box 37"/>
            <p:cNvSpPr txBox="1">
              <a:spLocks noChangeArrowheads="1"/>
            </p:cNvSpPr>
            <p:nvPr/>
          </p:nvSpPr>
          <p:spPr bwMode="auto">
            <a:xfrm>
              <a:off x="1968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2736" y="25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463" name="Text Box 39"/>
            <p:cNvSpPr txBox="1">
              <a:spLocks noChangeArrowheads="1"/>
            </p:cNvSpPr>
            <p:nvPr/>
          </p:nvSpPr>
          <p:spPr bwMode="auto">
            <a:xfrm>
              <a:off x="2784" y="15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464" name="Line 40"/>
            <p:cNvSpPr>
              <a:spLocks noChangeShapeType="1"/>
            </p:cNvSpPr>
            <p:nvPr/>
          </p:nvSpPr>
          <p:spPr bwMode="auto">
            <a:xfrm flipH="1">
              <a:off x="2064" y="1824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65" name="Line 41"/>
            <p:cNvSpPr>
              <a:spLocks noChangeShapeType="1"/>
            </p:cNvSpPr>
            <p:nvPr/>
          </p:nvSpPr>
          <p:spPr bwMode="auto">
            <a:xfrm>
              <a:off x="2448" y="182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66" name="Text Box 42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9467" name="Text Box 43"/>
            <p:cNvSpPr txBox="1">
              <a:spLocks noChangeArrowheads="1"/>
            </p:cNvSpPr>
            <p:nvPr/>
          </p:nvSpPr>
          <p:spPr bwMode="auto">
            <a:xfrm>
              <a:off x="2784" y="27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9468" name="Text Box 44"/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59469" name="Oval 45"/>
            <p:cNvSpPr>
              <a:spLocks noChangeArrowheads="1"/>
            </p:cNvSpPr>
            <p:nvPr/>
          </p:nvSpPr>
          <p:spPr bwMode="auto">
            <a:xfrm>
              <a:off x="2452" y="20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70" name="Text Box 46"/>
            <p:cNvSpPr txBox="1">
              <a:spLocks noChangeArrowheads="1"/>
            </p:cNvSpPr>
            <p:nvPr/>
          </p:nvSpPr>
          <p:spPr bwMode="auto">
            <a:xfrm>
              <a:off x="2208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471" name="Line 47"/>
            <p:cNvSpPr>
              <a:spLocks noChangeShapeType="1"/>
            </p:cNvSpPr>
            <p:nvPr/>
          </p:nvSpPr>
          <p:spPr bwMode="auto">
            <a:xfrm flipH="1">
              <a:off x="2304" y="2304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72" name="Line 48"/>
            <p:cNvSpPr>
              <a:spLocks noChangeShapeType="1"/>
            </p:cNvSpPr>
            <p:nvPr/>
          </p:nvSpPr>
          <p:spPr bwMode="auto">
            <a:xfrm>
              <a:off x="2688" y="230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473" name="Text Box 49"/>
            <p:cNvSpPr txBox="1">
              <a:spLocks noChangeArrowheads="1"/>
            </p:cNvSpPr>
            <p:nvPr/>
          </p:nvSpPr>
          <p:spPr bwMode="auto">
            <a:xfrm>
              <a:off x="2208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59474" name="Text Box 50"/>
            <p:cNvSpPr txBox="1">
              <a:spLocks noChangeArrowheads="1"/>
            </p:cNvSpPr>
            <p:nvPr/>
          </p:nvSpPr>
          <p:spPr bwMode="auto">
            <a:xfrm>
              <a:off x="2736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  <p:sp>
          <p:nvSpPr>
            <p:cNvPr id="359475" name="Rectangle 51"/>
            <p:cNvSpPr>
              <a:spLocks noChangeArrowheads="1"/>
            </p:cNvSpPr>
            <p:nvPr/>
          </p:nvSpPr>
          <p:spPr bwMode="auto">
            <a:xfrm>
              <a:off x="2496" y="206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-1</a:t>
              </a:r>
            </a:p>
          </p:txBody>
        </p:sp>
        <p:sp>
          <p:nvSpPr>
            <p:cNvPr id="359476" name="Rectangle 52"/>
            <p:cNvSpPr>
              <a:spLocks noChangeArrowheads="1"/>
            </p:cNvSpPr>
            <p:nvPr/>
          </p:nvSpPr>
          <p:spPr bwMode="auto">
            <a:xfrm>
              <a:off x="2256" y="15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-1</a:t>
              </a:r>
            </a:p>
          </p:txBody>
        </p:sp>
        <p:sp>
          <p:nvSpPr>
            <p:cNvPr id="359477" name="Rectangle 53"/>
            <p:cNvSpPr>
              <a:spLocks noChangeArrowheads="1"/>
            </p:cNvSpPr>
            <p:nvPr/>
          </p:nvSpPr>
          <p:spPr bwMode="auto">
            <a:xfrm>
              <a:off x="2544" y="110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359478" name="Group 54"/>
          <p:cNvGrpSpPr>
            <a:grpSpLocks/>
          </p:cNvGrpSpPr>
          <p:nvPr/>
        </p:nvGrpSpPr>
        <p:grpSpPr bwMode="auto">
          <a:xfrm>
            <a:off x="5943600" y="1447800"/>
            <a:ext cx="2971800" cy="2743200"/>
            <a:chOff x="3744" y="912"/>
            <a:chExt cx="1872" cy="1728"/>
          </a:xfrm>
        </p:grpSpPr>
        <p:grpSp>
          <p:nvGrpSpPr>
            <p:cNvPr id="359479" name="Group 55"/>
            <p:cNvGrpSpPr>
              <a:grpSpLocks/>
            </p:cNvGrpSpPr>
            <p:nvPr/>
          </p:nvGrpSpPr>
          <p:grpSpPr bwMode="auto">
            <a:xfrm>
              <a:off x="4080" y="912"/>
              <a:ext cx="524" cy="528"/>
              <a:chOff x="4080" y="912"/>
              <a:chExt cx="524" cy="528"/>
            </a:xfrm>
          </p:grpSpPr>
          <p:sp>
            <p:nvSpPr>
              <p:cNvPr id="359480" name="Oval 56"/>
              <p:cNvSpPr>
                <a:spLocks noChangeArrowheads="1"/>
              </p:cNvSpPr>
              <p:nvPr/>
            </p:nvSpPr>
            <p:spPr bwMode="auto">
              <a:xfrm>
                <a:off x="4324" y="1156"/>
                <a:ext cx="280" cy="2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9481" name="Line 57"/>
              <p:cNvSpPr>
                <a:spLocks noChangeShapeType="1"/>
              </p:cNvSpPr>
              <p:nvPr/>
            </p:nvSpPr>
            <p:spPr bwMode="auto">
              <a:xfrm flipV="1">
                <a:off x="4464" y="912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482" name="Text Box 58"/>
              <p:cNvSpPr txBox="1">
                <a:spLocks noChangeArrowheads="1"/>
              </p:cNvSpPr>
              <p:nvPr/>
            </p:nvSpPr>
            <p:spPr bwMode="auto">
              <a:xfrm>
                <a:off x="4080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C</a:t>
                </a:r>
              </a:p>
            </p:txBody>
          </p:sp>
        </p:grpSp>
        <p:grpSp>
          <p:nvGrpSpPr>
            <p:cNvPr id="359483" name="Group 59"/>
            <p:cNvGrpSpPr>
              <a:grpSpLocks/>
            </p:cNvGrpSpPr>
            <p:nvPr/>
          </p:nvGrpSpPr>
          <p:grpSpPr bwMode="auto">
            <a:xfrm>
              <a:off x="4560" y="1392"/>
              <a:ext cx="864" cy="524"/>
              <a:chOff x="4560" y="1392"/>
              <a:chExt cx="864" cy="524"/>
            </a:xfrm>
          </p:grpSpPr>
          <p:sp>
            <p:nvSpPr>
              <p:cNvPr id="359484" name="Line 60"/>
              <p:cNvSpPr>
                <a:spLocks noChangeShapeType="1"/>
              </p:cNvSpPr>
              <p:nvPr/>
            </p:nvSpPr>
            <p:spPr bwMode="auto">
              <a:xfrm>
                <a:off x="4560" y="1392"/>
                <a:ext cx="48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59485" name="Group 61"/>
              <p:cNvGrpSpPr>
                <a:grpSpLocks/>
              </p:cNvGrpSpPr>
              <p:nvPr/>
            </p:nvGrpSpPr>
            <p:grpSpPr bwMode="auto">
              <a:xfrm>
                <a:off x="4948" y="1584"/>
                <a:ext cx="476" cy="332"/>
                <a:chOff x="4948" y="1584"/>
                <a:chExt cx="476" cy="332"/>
              </a:xfrm>
            </p:grpSpPr>
            <p:sp>
              <p:nvSpPr>
                <p:cNvPr id="359486" name="Oval 62"/>
                <p:cNvSpPr>
                  <a:spLocks noChangeArrowheads="1"/>
                </p:cNvSpPr>
                <p:nvPr/>
              </p:nvSpPr>
              <p:spPr bwMode="auto">
                <a:xfrm>
                  <a:off x="4948" y="1636"/>
                  <a:ext cx="280" cy="280"/>
                </a:xfrm>
                <a:prstGeom prst="ellipse">
                  <a:avLst/>
                </a:prstGeom>
                <a:solidFill>
                  <a:srgbClr val="FF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5948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232" y="15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hlink"/>
                      </a:solidFill>
                      <a:latin typeface="Albertus Extra Bold" pitchFamily="34" charset="0"/>
                    </a:rPr>
                    <a:t>A</a:t>
                  </a:r>
                </a:p>
              </p:txBody>
            </p:sp>
          </p:grpSp>
        </p:grpSp>
        <p:grpSp>
          <p:nvGrpSpPr>
            <p:cNvPr id="359488" name="Group 64"/>
            <p:cNvGrpSpPr>
              <a:grpSpLocks/>
            </p:cNvGrpSpPr>
            <p:nvPr/>
          </p:nvGrpSpPr>
          <p:grpSpPr bwMode="auto">
            <a:xfrm>
              <a:off x="4704" y="1872"/>
              <a:ext cx="528" cy="768"/>
              <a:chOff x="4704" y="1872"/>
              <a:chExt cx="528" cy="768"/>
            </a:xfrm>
          </p:grpSpPr>
          <p:sp>
            <p:nvSpPr>
              <p:cNvPr id="359489" name="Text Box 65"/>
              <p:cNvSpPr txBox="1">
                <a:spLocks noChangeArrowheads="1"/>
              </p:cNvSpPr>
              <p:nvPr/>
            </p:nvSpPr>
            <p:spPr bwMode="auto">
              <a:xfrm>
                <a:off x="4704" y="21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C’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R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59490" name="Line 66"/>
              <p:cNvSpPr>
                <a:spLocks noChangeShapeType="1"/>
              </p:cNvSpPr>
              <p:nvPr/>
            </p:nvSpPr>
            <p:spPr bwMode="auto">
              <a:xfrm flipH="1">
                <a:off x="4800" y="1872"/>
                <a:ext cx="192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491" name="Text Box 67"/>
              <p:cNvSpPr txBox="1">
                <a:spLocks noChangeArrowheads="1"/>
              </p:cNvSpPr>
              <p:nvPr/>
            </p:nvSpPr>
            <p:spPr bwMode="auto">
              <a:xfrm>
                <a:off x="4752" y="235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grpSp>
          <p:nvGrpSpPr>
            <p:cNvPr id="359492" name="Group 68"/>
            <p:cNvGrpSpPr>
              <a:grpSpLocks/>
            </p:cNvGrpSpPr>
            <p:nvPr/>
          </p:nvGrpSpPr>
          <p:grpSpPr bwMode="auto">
            <a:xfrm>
              <a:off x="5184" y="1872"/>
              <a:ext cx="432" cy="768"/>
              <a:chOff x="5184" y="1872"/>
              <a:chExt cx="432" cy="768"/>
            </a:xfrm>
          </p:grpSpPr>
          <p:sp>
            <p:nvSpPr>
              <p:cNvPr id="359493" name="Text Box 69"/>
              <p:cNvSpPr txBox="1">
                <a:spLocks noChangeArrowheads="1"/>
              </p:cNvSpPr>
              <p:nvPr/>
            </p:nvSpPr>
            <p:spPr bwMode="auto">
              <a:xfrm>
                <a:off x="5232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R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59494" name="Line 70"/>
              <p:cNvSpPr>
                <a:spLocks noChangeShapeType="1"/>
              </p:cNvSpPr>
              <p:nvPr/>
            </p:nvSpPr>
            <p:spPr bwMode="auto">
              <a:xfrm>
                <a:off x="5184" y="1872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495" name="Text Box 71"/>
              <p:cNvSpPr txBox="1">
                <a:spLocks noChangeArrowheads="1"/>
              </p:cNvSpPr>
              <p:nvPr/>
            </p:nvSpPr>
            <p:spPr bwMode="auto">
              <a:xfrm>
                <a:off x="5280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grpSp>
          <p:nvGrpSpPr>
            <p:cNvPr id="359496" name="Group 72"/>
            <p:cNvGrpSpPr>
              <a:grpSpLocks/>
            </p:cNvGrpSpPr>
            <p:nvPr/>
          </p:nvGrpSpPr>
          <p:grpSpPr bwMode="auto">
            <a:xfrm>
              <a:off x="3988" y="1392"/>
              <a:ext cx="476" cy="524"/>
              <a:chOff x="3988" y="1392"/>
              <a:chExt cx="476" cy="524"/>
            </a:xfrm>
          </p:grpSpPr>
          <p:sp>
            <p:nvSpPr>
              <p:cNvPr id="359497" name="Line 73"/>
              <p:cNvSpPr>
                <a:spLocks noChangeShapeType="1"/>
              </p:cNvSpPr>
              <p:nvPr/>
            </p:nvSpPr>
            <p:spPr bwMode="auto">
              <a:xfrm flipH="1">
                <a:off x="4176" y="1392"/>
                <a:ext cx="192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498" name="Oval 74"/>
              <p:cNvSpPr>
                <a:spLocks noChangeArrowheads="1"/>
              </p:cNvSpPr>
              <p:nvPr/>
            </p:nvSpPr>
            <p:spPr bwMode="auto">
              <a:xfrm>
                <a:off x="3988" y="1636"/>
                <a:ext cx="280" cy="2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9499" name="Text Box 75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</a:p>
            </p:txBody>
          </p:sp>
        </p:grpSp>
        <p:grpSp>
          <p:nvGrpSpPr>
            <p:cNvPr id="359500" name="Group 76"/>
            <p:cNvGrpSpPr>
              <a:grpSpLocks/>
            </p:cNvGrpSpPr>
            <p:nvPr/>
          </p:nvGrpSpPr>
          <p:grpSpPr bwMode="auto">
            <a:xfrm>
              <a:off x="3744" y="1872"/>
              <a:ext cx="432" cy="768"/>
              <a:chOff x="3744" y="1872"/>
              <a:chExt cx="432" cy="768"/>
            </a:xfrm>
          </p:grpSpPr>
          <p:sp>
            <p:nvSpPr>
              <p:cNvPr id="359501" name="Text Box 77"/>
              <p:cNvSpPr txBox="1">
                <a:spLocks noChangeArrowheads="1"/>
              </p:cNvSpPr>
              <p:nvPr/>
            </p:nvSpPr>
            <p:spPr bwMode="auto">
              <a:xfrm>
                <a:off x="3744" y="21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L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59502" name="Line 78"/>
              <p:cNvSpPr>
                <a:spLocks noChangeShapeType="1"/>
              </p:cNvSpPr>
              <p:nvPr/>
            </p:nvSpPr>
            <p:spPr bwMode="auto">
              <a:xfrm flipH="1">
                <a:off x="3840" y="1872"/>
                <a:ext cx="192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9503" name="Text Box 79"/>
              <p:cNvSpPr txBox="1">
                <a:spLocks noChangeArrowheads="1"/>
              </p:cNvSpPr>
              <p:nvPr/>
            </p:nvSpPr>
            <p:spPr bwMode="auto">
              <a:xfrm>
                <a:off x="3792" y="235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sp>
          <p:nvSpPr>
            <p:cNvPr id="359504" name="Text Box 80"/>
            <p:cNvSpPr txBox="1">
              <a:spLocks noChangeArrowheads="1"/>
            </p:cNvSpPr>
            <p:nvPr/>
          </p:nvSpPr>
          <p:spPr bwMode="auto">
            <a:xfrm>
              <a:off x="4272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59505" name="Line 81"/>
            <p:cNvSpPr>
              <a:spLocks noChangeShapeType="1"/>
            </p:cNvSpPr>
            <p:nvPr/>
          </p:nvSpPr>
          <p:spPr bwMode="auto">
            <a:xfrm>
              <a:off x="4224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9506" name="Text Box 82"/>
            <p:cNvSpPr txBox="1">
              <a:spLocks noChangeArrowheads="1"/>
            </p:cNvSpPr>
            <p:nvPr/>
          </p:nvSpPr>
          <p:spPr bwMode="auto">
            <a:xfrm>
              <a:off x="4320" y="23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59507" name="Rectangle 83"/>
            <p:cNvSpPr>
              <a:spLocks noChangeArrowheads="1"/>
            </p:cNvSpPr>
            <p:nvPr/>
          </p:nvSpPr>
          <p:spPr bwMode="auto">
            <a:xfrm>
              <a:off x="4032" y="163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59508" name="Rectangle 84"/>
            <p:cNvSpPr>
              <a:spLocks noChangeArrowheads="1"/>
            </p:cNvSpPr>
            <p:nvPr/>
          </p:nvSpPr>
          <p:spPr bwMode="auto">
            <a:xfrm>
              <a:off x="4992" y="163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359509" name="Rectangle 85"/>
            <p:cNvSpPr>
              <a:spLocks noChangeArrowheads="1"/>
            </p:cNvSpPr>
            <p:nvPr/>
          </p:nvSpPr>
          <p:spPr bwMode="auto">
            <a:xfrm>
              <a:off x="4368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&amp; Double Rotations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Single</a:t>
            </a:r>
          </a:p>
          <a:p>
            <a:pPr lvl="1"/>
            <a:r>
              <a:rPr lang="en-US" altLang="en-US"/>
              <a:t>LL and RR</a:t>
            </a:r>
          </a:p>
          <a:p>
            <a:r>
              <a:rPr lang="en-US" altLang="en-US"/>
              <a:t>Double</a:t>
            </a:r>
          </a:p>
          <a:p>
            <a:pPr lvl="1"/>
            <a:r>
              <a:rPr lang="en-US" altLang="en-US"/>
              <a:t>LR and RL</a:t>
            </a:r>
          </a:p>
          <a:p>
            <a:pPr lvl="1"/>
            <a:r>
              <a:rPr lang="en-US" altLang="en-US"/>
              <a:t>LR is RR followed by LL</a:t>
            </a:r>
          </a:p>
          <a:p>
            <a:pPr lvl="1"/>
            <a:r>
              <a:rPr lang="en-US" altLang="en-US"/>
              <a:t>RL is LL followed by 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LR Is RR + LL</a:t>
            </a:r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381000" y="1371600"/>
            <a:ext cx="2438400" cy="4038600"/>
            <a:chOff x="240" y="864"/>
            <a:chExt cx="1536" cy="2544"/>
          </a:xfrm>
        </p:grpSpPr>
        <p:grpSp>
          <p:nvGrpSpPr>
            <p:cNvPr id="361476" name="Group 4"/>
            <p:cNvGrpSpPr>
              <a:grpSpLocks/>
            </p:cNvGrpSpPr>
            <p:nvPr/>
          </p:nvGrpSpPr>
          <p:grpSpPr bwMode="auto">
            <a:xfrm>
              <a:off x="288" y="864"/>
              <a:ext cx="1248" cy="2208"/>
              <a:chOff x="1968" y="864"/>
              <a:chExt cx="1248" cy="2208"/>
            </a:xfrm>
          </p:grpSpPr>
          <p:sp>
            <p:nvSpPr>
              <p:cNvPr id="361477" name="Oval 5"/>
              <p:cNvSpPr>
                <a:spLocks noChangeArrowheads="1"/>
              </p:cNvSpPr>
              <p:nvPr/>
            </p:nvSpPr>
            <p:spPr bwMode="auto">
              <a:xfrm>
                <a:off x="2500" y="1108"/>
                <a:ext cx="280" cy="28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2212" y="1588"/>
                <a:ext cx="280" cy="28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1479" name="Line 7"/>
              <p:cNvSpPr>
                <a:spLocks noChangeShapeType="1"/>
              </p:cNvSpPr>
              <p:nvPr/>
            </p:nvSpPr>
            <p:spPr bwMode="auto">
              <a:xfrm flipH="1">
                <a:off x="2352" y="1344"/>
                <a:ext cx="192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480" name="Line 8"/>
              <p:cNvSpPr>
                <a:spLocks noChangeShapeType="1"/>
              </p:cNvSpPr>
              <p:nvPr/>
            </p:nvSpPr>
            <p:spPr bwMode="auto">
              <a:xfrm>
                <a:off x="2736" y="1344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481" name="Line 9"/>
              <p:cNvSpPr>
                <a:spLocks noChangeShapeType="1"/>
              </p:cNvSpPr>
              <p:nvPr/>
            </p:nvSpPr>
            <p:spPr bwMode="auto">
              <a:xfrm flipV="1">
                <a:off x="2640" y="864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482" name="Text Box 10"/>
              <p:cNvSpPr txBox="1">
                <a:spLocks noChangeArrowheads="1"/>
              </p:cNvSpPr>
              <p:nvPr/>
            </p:nvSpPr>
            <p:spPr bwMode="auto">
              <a:xfrm>
                <a:off x="2256" y="110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</a:p>
            </p:txBody>
          </p:sp>
          <p:sp>
            <p:nvSpPr>
              <p:cNvPr id="361483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</a:p>
            </p:txBody>
          </p:sp>
          <p:sp>
            <p:nvSpPr>
              <p:cNvPr id="361484" name="Text Box 12"/>
              <p:cNvSpPr txBox="1">
                <a:spLocks noChangeArrowheads="1"/>
              </p:cNvSpPr>
              <p:nvPr/>
            </p:nvSpPr>
            <p:spPr bwMode="auto">
              <a:xfrm>
                <a:off x="196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L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6148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254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C’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R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61486" name="Text Box 14"/>
              <p:cNvSpPr txBox="1">
                <a:spLocks noChangeArrowheads="1"/>
              </p:cNvSpPr>
              <p:nvPr/>
            </p:nvSpPr>
            <p:spPr bwMode="auto">
              <a:xfrm>
                <a:off x="2784" y="15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R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61487" name="Line 15"/>
              <p:cNvSpPr>
                <a:spLocks noChangeShapeType="1"/>
              </p:cNvSpPr>
              <p:nvPr/>
            </p:nvSpPr>
            <p:spPr bwMode="auto">
              <a:xfrm flipH="1">
                <a:off x="2064" y="1824"/>
                <a:ext cx="192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488" name="Line 16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489" name="Text Box 17"/>
              <p:cNvSpPr txBox="1">
                <a:spLocks noChangeArrowheads="1"/>
              </p:cNvSpPr>
              <p:nvPr/>
            </p:nvSpPr>
            <p:spPr bwMode="auto">
              <a:xfrm>
                <a:off x="1968" y="23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  <p:sp>
            <p:nvSpPr>
              <p:cNvPr id="361490" name="Text Box 18"/>
              <p:cNvSpPr txBox="1">
                <a:spLocks noChangeArrowheads="1"/>
              </p:cNvSpPr>
              <p:nvPr/>
            </p:nvSpPr>
            <p:spPr bwMode="auto">
              <a:xfrm>
                <a:off x="2784" y="27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  <p:sp>
            <p:nvSpPr>
              <p:cNvPr id="361491" name="Text Box 19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  <p:sp>
            <p:nvSpPr>
              <p:cNvPr id="361492" name="Oval 20"/>
              <p:cNvSpPr>
                <a:spLocks noChangeArrowheads="1"/>
              </p:cNvSpPr>
              <p:nvPr/>
            </p:nvSpPr>
            <p:spPr bwMode="auto">
              <a:xfrm>
                <a:off x="2452" y="2068"/>
                <a:ext cx="280" cy="28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1493" name="Text Box 21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C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L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61494" name="Line 22"/>
              <p:cNvSpPr>
                <a:spLocks noChangeShapeType="1"/>
              </p:cNvSpPr>
              <p:nvPr/>
            </p:nvSpPr>
            <p:spPr bwMode="auto">
              <a:xfrm flipH="1">
                <a:off x="2304" y="2304"/>
                <a:ext cx="192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495" name="Line 23"/>
              <p:cNvSpPr>
                <a:spLocks noChangeShapeType="1"/>
              </p:cNvSpPr>
              <p:nvPr/>
            </p:nvSpPr>
            <p:spPr bwMode="auto">
              <a:xfrm>
                <a:off x="2688" y="2304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496" name="Text Box 24"/>
              <p:cNvSpPr txBox="1">
                <a:spLocks noChangeArrowheads="1"/>
              </p:cNvSpPr>
              <p:nvPr/>
            </p:nvSpPr>
            <p:spPr bwMode="auto">
              <a:xfrm>
                <a:off x="2208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h-1</a:t>
                </a:r>
              </a:p>
            </p:txBody>
          </p:sp>
          <p:sp>
            <p:nvSpPr>
              <p:cNvPr id="36149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211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C</a:t>
                </a:r>
              </a:p>
            </p:txBody>
          </p:sp>
          <p:sp>
            <p:nvSpPr>
              <p:cNvPr id="361498" name="Rectangle 26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-1</a:t>
                </a:r>
              </a:p>
            </p:txBody>
          </p:sp>
          <p:sp>
            <p:nvSpPr>
              <p:cNvPr id="361499" name="Rectangle 27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-1</a:t>
                </a:r>
              </a:p>
            </p:txBody>
          </p:sp>
          <p:sp>
            <p:nvSpPr>
              <p:cNvPr id="361500" name="Rectangle 28"/>
              <p:cNvSpPr>
                <a:spLocks noChangeArrowheads="1"/>
              </p:cNvSpPr>
              <p:nvPr/>
            </p:nvSpPr>
            <p:spPr bwMode="auto">
              <a:xfrm>
                <a:off x="2544" y="110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2</a:t>
                </a:r>
              </a:p>
            </p:txBody>
          </p:sp>
        </p:grp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240" y="312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insertion.</a:t>
              </a:r>
            </a:p>
          </p:txBody>
        </p:sp>
      </p:grpSp>
      <p:grpSp>
        <p:nvGrpSpPr>
          <p:cNvPr id="361502" name="Group 30"/>
          <p:cNvGrpSpPr>
            <a:grpSpLocks/>
          </p:cNvGrpSpPr>
          <p:nvPr/>
        </p:nvGrpSpPr>
        <p:grpSpPr bwMode="auto">
          <a:xfrm>
            <a:off x="3200400" y="1295400"/>
            <a:ext cx="2590800" cy="4114800"/>
            <a:chOff x="1824" y="816"/>
            <a:chExt cx="1632" cy="2592"/>
          </a:xfrm>
        </p:grpSpPr>
        <p:sp>
          <p:nvSpPr>
            <p:cNvPr id="361503" name="Oval 31"/>
            <p:cNvSpPr>
              <a:spLocks noChangeArrowheads="1"/>
            </p:cNvSpPr>
            <p:nvPr/>
          </p:nvSpPr>
          <p:spPr bwMode="auto">
            <a:xfrm>
              <a:off x="2644" y="1060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2356" y="1540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 flipH="1">
              <a:off x="2496" y="129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1506" name="Line 34"/>
            <p:cNvSpPr>
              <a:spLocks noChangeShapeType="1"/>
            </p:cNvSpPr>
            <p:nvPr/>
          </p:nvSpPr>
          <p:spPr bwMode="auto">
            <a:xfrm>
              <a:off x="2880" y="129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1507" name="Line 35"/>
            <p:cNvSpPr>
              <a:spLocks noChangeShapeType="1"/>
            </p:cNvSpPr>
            <p:nvPr/>
          </p:nvSpPr>
          <p:spPr bwMode="auto">
            <a:xfrm flipV="1">
              <a:off x="2784" y="816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1508" name="Text Box 36"/>
            <p:cNvSpPr txBox="1">
              <a:spLocks noChangeArrowheads="1"/>
            </p:cNvSpPr>
            <p:nvPr/>
          </p:nvSpPr>
          <p:spPr bwMode="auto">
            <a:xfrm>
              <a:off x="2400" y="10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61509" name="Text Box 37"/>
            <p:cNvSpPr txBox="1">
              <a:spLocks noChangeArrowheads="1"/>
            </p:cNvSpPr>
            <p:nvPr/>
          </p:nvSpPr>
          <p:spPr bwMode="auto">
            <a:xfrm>
              <a:off x="2112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  <p:sp>
          <p:nvSpPr>
            <p:cNvPr id="361510" name="Text Box 38"/>
            <p:cNvSpPr txBox="1">
              <a:spLocks noChangeArrowheads="1"/>
            </p:cNvSpPr>
            <p:nvPr/>
          </p:nvSpPr>
          <p:spPr bwMode="auto">
            <a:xfrm>
              <a:off x="2352" y="25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1511" name="Text Box 39"/>
            <p:cNvSpPr txBox="1">
              <a:spLocks noChangeArrowheads="1"/>
            </p:cNvSpPr>
            <p:nvPr/>
          </p:nvSpPr>
          <p:spPr bwMode="auto">
            <a:xfrm>
              <a:off x="2640" y="206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1512" name="Text Box 40"/>
            <p:cNvSpPr txBox="1">
              <a:spLocks noChangeArrowheads="1"/>
            </p:cNvSpPr>
            <p:nvPr/>
          </p:nvSpPr>
          <p:spPr bwMode="auto">
            <a:xfrm>
              <a:off x="2928" y="15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1513" name="Line 41"/>
            <p:cNvSpPr>
              <a:spLocks noChangeShapeType="1"/>
            </p:cNvSpPr>
            <p:nvPr/>
          </p:nvSpPr>
          <p:spPr bwMode="auto">
            <a:xfrm flipH="1">
              <a:off x="2208" y="1776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1514" name="Line 42"/>
            <p:cNvSpPr>
              <a:spLocks noChangeShapeType="1"/>
            </p:cNvSpPr>
            <p:nvPr/>
          </p:nvSpPr>
          <p:spPr bwMode="auto">
            <a:xfrm>
              <a:off x="2592" y="177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2688" y="23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2976" y="168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61517" name="Oval 45"/>
            <p:cNvSpPr>
              <a:spLocks noChangeArrowheads="1"/>
            </p:cNvSpPr>
            <p:nvPr/>
          </p:nvSpPr>
          <p:spPr bwMode="auto">
            <a:xfrm>
              <a:off x="2068" y="2068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1518" name="Text Box 46"/>
            <p:cNvSpPr txBox="1">
              <a:spLocks noChangeArrowheads="1"/>
            </p:cNvSpPr>
            <p:nvPr/>
          </p:nvSpPr>
          <p:spPr bwMode="auto">
            <a:xfrm>
              <a:off x="1824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1519" name="Line 47"/>
            <p:cNvSpPr>
              <a:spLocks noChangeShapeType="1"/>
            </p:cNvSpPr>
            <p:nvPr/>
          </p:nvSpPr>
          <p:spPr bwMode="auto">
            <a:xfrm flipH="1">
              <a:off x="1920" y="2304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1520" name="Line 48"/>
            <p:cNvSpPr>
              <a:spLocks noChangeShapeType="1"/>
            </p:cNvSpPr>
            <p:nvPr/>
          </p:nvSpPr>
          <p:spPr bwMode="auto">
            <a:xfrm>
              <a:off x="2304" y="230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1521" name="Text Box 49"/>
            <p:cNvSpPr txBox="1">
              <a:spLocks noChangeArrowheads="1"/>
            </p:cNvSpPr>
            <p:nvPr/>
          </p:nvSpPr>
          <p:spPr bwMode="auto">
            <a:xfrm>
              <a:off x="1872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61522" name="Text Box 50"/>
            <p:cNvSpPr txBox="1">
              <a:spLocks noChangeArrowheads="1"/>
            </p:cNvSpPr>
            <p:nvPr/>
          </p:nvSpPr>
          <p:spPr bwMode="auto">
            <a:xfrm>
              <a:off x="2352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61523" name="Rectangle 51"/>
            <p:cNvSpPr>
              <a:spLocks noChangeArrowheads="1"/>
            </p:cNvSpPr>
            <p:nvPr/>
          </p:nvSpPr>
          <p:spPr bwMode="auto">
            <a:xfrm>
              <a:off x="2688" y="10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61524" name="Text Box 52"/>
            <p:cNvSpPr txBox="1">
              <a:spLocks noChangeArrowheads="1"/>
            </p:cNvSpPr>
            <p:nvPr/>
          </p:nvSpPr>
          <p:spPr bwMode="auto">
            <a:xfrm>
              <a:off x="1920" y="312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RR rotation.</a:t>
              </a:r>
            </a:p>
          </p:txBody>
        </p:sp>
        <p:sp>
          <p:nvSpPr>
            <p:cNvPr id="361525" name="Text Box 53"/>
            <p:cNvSpPr txBox="1">
              <a:spLocks noChangeArrowheads="1"/>
            </p:cNvSpPr>
            <p:nvPr/>
          </p:nvSpPr>
          <p:spPr bwMode="auto">
            <a:xfrm>
              <a:off x="2352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</p:grpSp>
      <p:grpSp>
        <p:nvGrpSpPr>
          <p:cNvPr id="361526" name="Group 54"/>
          <p:cNvGrpSpPr>
            <a:grpSpLocks/>
          </p:cNvGrpSpPr>
          <p:nvPr/>
        </p:nvGrpSpPr>
        <p:grpSpPr bwMode="auto">
          <a:xfrm>
            <a:off x="5943600" y="1447800"/>
            <a:ext cx="2971800" cy="3962400"/>
            <a:chOff x="3744" y="912"/>
            <a:chExt cx="1872" cy="2496"/>
          </a:xfrm>
        </p:grpSpPr>
        <p:grpSp>
          <p:nvGrpSpPr>
            <p:cNvPr id="361527" name="Group 55"/>
            <p:cNvGrpSpPr>
              <a:grpSpLocks/>
            </p:cNvGrpSpPr>
            <p:nvPr/>
          </p:nvGrpSpPr>
          <p:grpSpPr bwMode="auto">
            <a:xfrm>
              <a:off x="3744" y="912"/>
              <a:ext cx="1872" cy="1728"/>
              <a:chOff x="3744" y="912"/>
              <a:chExt cx="1872" cy="1728"/>
            </a:xfrm>
          </p:grpSpPr>
          <p:grpSp>
            <p:nvGrpSpPr>
              <p:cNvPr id="361528" name="Group 56"/>
              <p:cNvGrpSpPr>
                <a:grpSpLocks/>
              </p:cNvGrpSpPr>
              <p:nvPr/>
            </p:nvGrpSpPr>
            <p:grpSpPr bwMode="auto">
              <a:xfrm>
                <a:off x="4080" y="912"/>
                <a:ext cx="524" cy="528"/>
                <a:chOff x="4080" y="912"/>
                <a:chExt cx="524" cy="528"/>
              </a:xfrm>
            </p:grpSpPr>
            <p:sp>
              <p:nvSpPr>
                <p:cNvPr id="361529" name="Oval 57"/>
                <p:cNvSpPr>
                  <a:spLocks noChangeArrowheads="1"/>
                </p:cNvSpPr>
                <p:nvPr/>
              </p:nvSpPr>
              <p:spPr bwMode="auto">
                <a:xfrm>
                  <a:off x="4324" y="1156"/>
                  <a:ext cx="280" cy="280"/>
                </a:xfrm>
                <a:prstGeom prst="ellipse">
                  <a:avLst/>
                </a:prstGeom>
                <a:solidFill>
                  <a:srgbClr val="FF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153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464" y="912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153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080" y="1152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hlink"/>
                      </a:solidFill>
                      <a:latin typeface="Albertus Extra Bold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361532" name="Group 60"/>
              <p:cNvGrpSpPr>
                <a:grpSpLocks/>
              </p:cNvGrpSpPr>
              <p:nvPr/>
            </p:nvGrpSpPr>
            <p:grpSpPr bwMode="auto">
              <a:xfrm>
                <a:off x="4560" y="1392"/>
                <a:ext cx="864" cy="524"/>
                <a:chOff x="4560" y="1392"/>
                <a:chExt cx="864" cy="524"/>
              </a:xfrm>
            </p:grpSpPr>
            <p:sp>
              <p:nvSpPr>
                <p:cNvPr id="361533" name="Line 61"/>
                <p:cNvSpPr>
                  <a:spLocks noChangeShapeType="1"/>
                </p:cNvSpPr>
                <p:nvPr/>
              </p:nvSpPr>
              <p:spPr bwMode="auto">
                <a:xfrm>
                  <a:off x="4560" y="1392"/>
                  <a:ext cx="48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361534" name="Group 62"/>
                <p:cNvGrpSpPr>
                  <a:grpSpLocks/>
                </p:cNvGrpSpPr>
                <p:nvPr/>
              </p:nvGrpSpPr>
              <p:grpSpPr bwMode="auto">
                <a:xfrm>
                  <a:off x="4948" y="1584"/>
                  <a:ext cx="476" cy="332"/>
                  <a:chOff x="4948" y="1584"/>
                  <a:chExt cx="476" cy="332"/>
                </a:xfrm>
              </p:grpSpPr>
              <p:sp>
                <p:nvSpPr>
                  <p:cNvPr id="36153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948" y="1636"/>
                    <a:ext cx="280" cy="280"/>
                  </a:xfrm>
                  <a:prstGeom prst="ellipse">
                    <a:avLst/>
                  </a:prstGeom>
                  <a:solidFill>
                    <a:srgbClr val="FF00FF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6153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2" y="1584"/>
                    <a:ext cx="19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 sz="2400">
                        <a:solidFill>
                          <a:schemeClr val="hlink"/>
                        </a:solidFill>
                        <a:latin typeface="Albertus Extra Bold" pitchFamily="34" charset="0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361537" name="Group 65"/>
              <p:cNvGrpSpPr>
                <a:grpSpLocks/>
              </p:cNvGrpSpPr>
              <p:nvPr/>
            </p:nvGrpSpPr>
            <p:grpSpPr bwMode="auto">
              <a:xfrm>
                <a:off x="4704" y="1872"/>
                <a:ext cx="528" cy="768"/>
                <a:chOff x="4704" y="1872"/>
                <a:chExt cx="528" cy="768"/>
              </a:xfrm>
            </p:grpSpPr>
            <p:sp>
              <p:nvSpPr>
                <p:cNvPr id="36153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704" y="211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hlink"/>
                      </a:solidFill>
                      <a:latin typeface="Albertus Extra Bold" pitchFamily="34" charset="0"/>
                    </a:rPr>
                    <a:t>C’</a:t>
                  </a:r>
                  <a:r>
                    <a:rPr lang="en-US" altLang="en-US" sz="2400" baseline="-25000">
                      <a:solidFill>
                        <a:schemeClr val="hlink"/>
                      </a:solidFill>
                      <a:latin typeface="Albertus Extra Bold" pitchFamily="34" charset="0"/>
                    </a:rPr>
                    <a:t>R</a:t>
                  </a:r>
                  <a:endParaRPr lang="en-US" altLang="en-US" sz="2400">
                    <a:solidFill>
                      <a:schemeClr val="hlink"/>
                    </a:solidFill>
                    <a:latin typeface="Albertus Extra Bold" pitchFamily="34" charset="0"/>
                  </a:endParaRPr>
                </a:p>
              </p:txBody>
            </p:sp>
            <p:sp>
              <p:nvSpPr>
                <p:cNvPr id="36153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4800" y="1872"/>
                  <a:ext cx="192" cy="2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15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752" y="235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bg1"/>
                      </a:solidFill>
                    </a:rPr>
                    <a:t>h</a:t>
                  </a:r>
                </a:p>
              </p:txBody>
            </p:sp>
          </p:grpSp>
          <p:grpSp>
            <p:nvGrpSpPr>
              <p:cNvPr id="361541" name="Group 69"/>
              <p:cNvGrpSpPr>
                <a:grpSpLocks/>
              </p:cNvGrpSpPr>
              <p:nvPr/>
            </p:nvGrpSpPr>
            <p:grpSpPr bwMode="auto">
              <a:xfrm>
                <a:off x="5184" y="1872"/>
                <a:ext cx="432" cy="768"/>
                <a:chOff x="5184" y="1872"/>
                <a:chExt cx="432" cy="768"/>
              </a:xfrm>
            </p:grpSpPr>
            <p:sp>
              <p:nvSpPr>
                <p:cNvPr id="36154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5232" y="2112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hlink"/>
                      </a:solidFill>
                      <a:latin typeface="Albertus Extra Bold" pitchFamily="34" charset="0"/>
                    </a:rPr>
                    <a:t>A</a:t>
                  </a:r>
                  <a:r>
                    <a:rPr lang="en-US" altLang="en-US" sz="2400" baseline="-25000">
                      <a:solidFill>
                        <a:schemeClr val="hlink"/>
                      </a:solidFill>
                      <a:latin typeface="Albertus Extra Bold" pitchFamily="34" charset="0"/>
                    </a:rPr>
                    <a:t>R</a:t>
                  </a:r>
                  <a:endParaRPr lang="en-US" altLang="en-US" sz="2400">
                    <a:solidFill>
                      <a:schemeClr val="hlink"/>
                    </a:solidFill>
                    <a:latin typeface="Albertus Extra Bold" pitchFamily="34" charset="0"/>
                  </a:endParaRPr>
                </a:p>
              </p:txBody>
            </p:sp>
            <p:sp>
              <p:nvSpPr>
                <p:cNvPr id="361543" name="Line 71"/>
                <p:cNvSpPr>
                  <a:spLocks noChangeShapeType="1"/>
                </p:cNvSpPr>
                <p:nvPr/>
              </p:nvSpPr>
              <p:spPr bwMode="auto">
                <a:xfrm>
                  <a:off x="5184" y="1872"/>
                  <a:ext cx="144" cy="2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154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280" y="235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bg1"/>
                      </a:solidFill>
                    </a:rPr>
                    <a:t>h</a:t>
                  </a:r>
                </a:p>
              </p:txBody>
            </p:sp>
          </p:grpSp>
          <p:grpSp>
            <p:nvGrpSpPr>
              <p:cNvPr id="361545" name="Group 73"/>
              <p:cNvGrpSpPr>
                <a:grpSpLocks/>
              </p:cNvGrpSpPr>
              <p:nvPr/>
            </p:nvGrpSpPr>
            <p:grpSpPr bwMode="auto">
              <a:xfrm>
                <a:off x="3988" y="1392"/>
                <a:ext cx="476" cy="524"/>
                <a:chOff x="3988" y="1392"/>
                <a:chExt cx="476" cy="524"/>
              </a:xfrm>
            </p:grpSpPr>
            <p:sp>
              <p:nvSpPr>
                <p:cNvPr id="36154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4176" y="1392"/>
                  <a:ext cx="192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1547" name="Oval 75"/>
                <p:cNvSpPr>
                  <a:spLocks noChangeArrowheads="1"/>
                </p:cNvSpPr>
                <p:nvPr/>
              </p:nvSpPr>
              <p:spPr bwMode="auto">
                <a:xfrm>
                  <a:off x="3988" y="1636"/>
                  <a:ext cx="280" cy="280"/>
                </a:xfrm>
                <a:prstGeom prst="ellipse">
                  <a:avLst/>
                </a:prstGeom>
                <a:solidFill>
                  <a:srgbClr val="FF00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154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272" y="15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hlink"/>
                      </a:solidFill>
                      <a:latin typeface="Albertus Extra Bold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361549" name="Group 77"/>
              <p:cNvGrpSpPr>
                <a:grpSpLocks/>
              </p:cNvGrpSpPr>
              <p:nvPr/>
            </p:nvGrpSpPr>
            <p:grpSpPr bwMode="auto">
              <a:xfrm>
                <a:off x="3744" y="1872"/>
                <a:ext cx="432" cy="768"/>
                <a:chOff x="3744" y="1872"/>
                <a:chExt cx="432" cy="768"/>
              </a:xfrm>
            </p:grpSpPr>
            <p:sp>
              <p:nvSpPr>
                <p:cNvPr id="3615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744" y="211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hlink"/>
                      </a:solidFill>
                      <a:latin typeface="Albertus Extra Bold" pitchFamily="34" charset="0"/>
                    </a:rPr>
                    <a:t>B</a:t>
                  </a:r>
                  <a:r>
                    <a:rPr lang="en-US" altLang="en-US" sz="2400" baseline="-25000">
                      <a:solidFill>
                        <a:schemeClr val="hlink"/>
                      </a:solidFill>
                      <a:latin typeface="Albertus Extra Bold" pitchFamily="34" charset="0"/>
                    </a:rPr>
                    <a:t>L</a:t>
                  </a:r>
                  <a:endParaRPr lang="en-US" altLang="en-US" sz="2400">
                    <a:solidFill>
                      <a:schemeClr val="hlink"/>
                    </a:solidFill>
                    <a:latin typeface="Albertus Extra Bold" pitchFamily="34" charset="0"/>
                  </a:endParaRPr>
                </a:p>
              </p:txBody>
            </p:sp>
            <p:sp>
              <p:nvSpPr>
                <p:cNvPr id="36155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3840" y="1872"/>
                  <a:ext cx="192" cy="2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15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792" y="235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>
                      <a:solidFill>
                        <a:schemeClr val="bg1"/>
                      </a:solidFill>
                    </a:rPr>
                    <a:t>h</a:t>
                  </a:r>
                </a:p>
              </p:txBody>
            </p:sp>
          </p:grpSp>
          <p:sp>
            <p:nvSpPr>
              <p:cNvPr id="361553" name="Text Box 81"/>
              <p:cNvSpPr txBox="1">
                <a:spLocks noChangeArrowheads="1"/>
              </p:cNvSpPr>
              <p:nvPr/>
            </p:nvSpPr>
            <p:spPr bwMode="auto">
              <a:xfrm>
                <a:off x="4272" y="21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C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L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61554" name="Line 82"/>
              <p:cNvSpPr>
                <a:spLocks noChangeShapeType="1"/>
              </p:cNvSpPr>
              <p:nvPr/>
            </p:nvSpPr>
            <p:spPr bwMode="auto">
              <a:xfrm>
                <a:off x="4224" y="1872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1555" name="Text Box 83"/>
              <p:cNvSpPr txBox="1">
                <a:spLocks noChangeArrowheads="1"/>
              </p:cNvSpPr>
              <p:nvPr/>
            </p:nvSpPr>
            <p:spPr bwMode="auto">
              <a:xfrm>
                <a:off x="4320" y="235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h-1</a:t>
                </a:r>
              </a:p>
            </p:txBody>
          </p:sp>
          <p:sp>
            <p:nvSpPr>
              <p:cNvPr id="361556" name="Rectangle 84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FFFF"/>
                    </a:solidFill>
                  </a:rPr>
                  <a:t>1</a:t>
                </a:r>
              </a:p>
            </p:txBody>
          </p:sp>
          <p:sp>
            <p:nvSpPr>
              <p:cNvPr id="361557" name="Rectangle 85"/>
              <p:cNvSpPr>
                <a:spLocks noChangeArrowheads="1"/>
              </p:cNvSpPr>
              <p:nvPr/>
            </p:nvSpPr>
            <p:spPr bwMode="auto">
              <a:xfrm>
                <a:off x="4992" y="163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361558" name="Rectangle 86"/>
              <p:cNvSpPr>
                <a:spLocks noChangeArrowheads="1"/>
              </p:cNvSpPr>
              <p:nvPr/>
            </p:nvSpPr>
            <p:spPr bwMode="auto">
              <a:xfrm>
                <a:off x="4368" y="115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FFFF"/>
                    </a:solidFill>
                  </a:rPr>
                  <a:t>0</a:t>
                </a:r>
              </a:p>
            </p:txBody>
          </p:sp>
        </p:grpSp>
        <p:sp>
          <p:nvSpPr>
            <p:cNvPr id="361559" name="Text Box 87"/>
            <p:cNvSpPr txBox="1">
              <a:spLocks noChangeArrowheads="1"/>
            </p:cNvSpPr>
            <p:nvPr/>
          </p:nvSpPr>
          <p:spPr bwMode="auto">
            <a:xfrm>
              <a:off x="3888" y="312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LL rotation.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990600"/>
          </a:xfrm>
          <a:noFill/>
          <a:ln/>
        </p:spPr>
        <p:txBody>
          <a:bodyPr anchor="ctr"/>
          <a:lstStyle/>
          <a:p>
            <a:r>
              <a:rPr lang="en-US" altLang="en-US" sz="4400"/>
              <a:t>Remove An Element</a:t>
            </a:r>
          </a:p>
        </p:txBody>
      </p:sp>
      <p:grpSp>
        <p:nvGrpSpPr>
          <p:cNvPr id="362499" name="Group 3"/>
          <p:cNvGrpSpPr>
            <a:grpSpLocks/>
          </p:cNvGrpSpPr>
          <p:nvPr/>
        </p:nvGrpSpPr>
        <p:grpSpPr bwMode="auto">
          <a:xfrm>
            <a:off x="533400" y="1066800"/>
            <a:ext cx="8235950" cy="4329113"/>
            <a:chOff x="374" y="1075"/>
            <a:chExt cx="5188" cy="2727"/>
          </a:xfrm>
        </p:grpSpPr>
        <p:sp>
          <p:nvSpPr>
            <p:cNvPr id="362500" name="Oval 4"/>
            <p:cNvSpPr>
              <a:spLocks noChangeArrowheads="1"/>
            </p:cNvSpPr>
            <p:nvPr/>
          </p:nvSpPr>
          <p:spPr bwMode="auto">
            <a:xfrm>
              <a:off x="2788" y="12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01" name="Oval 5"/>
            <p:cNvSpPr>
              <a:spLocks noChangeArrowheads="1"/>
            </p:cNvSpPr>
            <p:nvPr/>
          </p:nvSpPr>
          <p:spPr bwMode="auto">
            <a:xfrm>
              <a:off x="1444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02" name="Oval 6"/>
            <p:cNvSpPr>
              <a:spLocks noChangeArrowheads="1"/>
            </p:cNvSpPr>
            <p:nvPr/>
          </p:nvSpPr>
          <p:spPr bwMode="auto">
            <a:xfrm>
              <a:off x="4180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03" name="Oval 7"/>
            <p:cNvSpPr>
              <a:spLocks noChangeArrowheads="1"/>
            </p:cNvSpPr>
            <p:nvPr/>
          </p:nvSpPr>
          <p:spPr bwMode="auto">
            <a:xfrm>
              <a:off x="82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04" name="Oval 8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05" name="Oval 9"/>
            <p:cNvSpPr>
              <a:spLocks noChangeArrowheads="1"/>
            </p:cNvSpPr>
            <p:nvPr/>
          </p:nvSpPr>
          <p:spPr bwMode="auto">
            <a:xfrm>
              <a:off x="3412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>
              <a:off x="43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>
              <a:off x="115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 flipH="1">
              <a:off x="1728" y="1440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>
              <a:off x="3072" y="1440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 flipH="1">
              <a:off x="1008" y="2112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>
              <a:off x="1680" y="21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 flipH="1">
              <a:off x="3648" y="2160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H="1">
              <a:off x="624" y="2640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1056" y="2640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15" name="Oval 19"/>
            <p:cNvSpPr>
              <a:spLocks noChangeArrowheads="1"/>
            </p:cNvSpPr>
            <p:nvPr/>
          </p:nvSpPr>
          <p:spPr bwMode="auto">
            <a:xfrm>
              <a:off x="3076" y="30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 flipH="1">
              <a:off x="3264" y="2688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374" y="2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1334" y="2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662" y="22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2520" name="Rectangle 24"/>
            <p:cNvSpPr>
              <a:spLocks noChangeArrowheads="1"/>
            </p:cNvSpPr>
            <p:nvPr/>
          </p:nvSpPr>
          <p:spPr bwMode="auto">
            <a:xfrm>
              <a:off x="2150" y="227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2521" name="Rectangle 25"/>
            <p:cNvSpPr>
              <a:spLocks noChangeArrowheads="1"/>
            </p:cNvSpPr>
            <p:nvPr/>
          </p:nvSpPr>
          <p:spPr bwMode="auto">
            <a:xfrm>
              <a:off x="1334" y="16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62522" name="Oval 26"/>
            <p:cNvSpPr>
              <a:spLocks noChangeArrowheads="1"/>
            </p:cNvSpPr>
            <p:nvPr/>
          </p:nvSpPr>
          <p:spPr bwMode="auto">
            <a:xfrm>
              <a:off x="3460" y="35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23" name="Line 27"/>
            <p:cNvSpPr>
              <a:spLocks noChangeShapeType="1"/>
            </p:cNvSpPr>
            <p:nvPr/>
          </p:nvSpPr>
          <p:spPr bwMode="auto">
            <a:xfrm>
              <a:off x="3264" y="3312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24" name="Rectangle 28"/>
            <p:cNvSpPr>
              <a:spLocks noChangeArrowheads="1"/>
            </p:cNvSpPr>
            <p:nvPr/>
          </p:nvSpPr>
          <p:spPr bwMode="auto">
            <a:xfrm>
              <a:off x="3638" y="337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2525" name="Rectangle 29"/>
            <p:cNvSpPr>
              <a:spLocks noChangeArrowheads="1"/>
            </p:cNvSpPr>
            <p:nvPr/>
          </p:nvSpPr>
          <p:spPr bwMode="auto">
            <a:xfrm>
              <a:off x="2966" y="2851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62526" name="Oval 30"/>
            <p:cNvSpPr>
              <a:spLocks noChangeArrowheads="1"/>
            </p:cNvSpPr>
            <p:nvPr/>
          </p:nvSpPr>
          <p:spPr bwMode="auto">
            <a:xfrm>
              <a:off x="3844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27" name="Line 31"/>
            <p:cNvSpPr>
              <a:spLocks noChangeShapeType="1"/>
            </p:cNvSpPr>
            <p:nvPr/>
          </p:nvSpPr>
          <p:spPr bwMode="auto">
            <a:xfrm>
              <a:off x="3648" y="2640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28" name="Rectangle 32"/>
            <p:cNvSpPr>
              <a:spLocks noChangeArrowheads="1"/>
            </p:cNvSpPr>
            <p:nvPr/>
          </p:nvSpPr>
          <p:spPr bwMode="auto">
            <a:xfrm>
              <a:off x="4070" y="28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2529" name="Rectangle 33"/>
            <p:cNvSpPr>
              <a:spLocks noChangeArrowheads="1"/>
            </p:cNvSpPr>
            <p:nvPr/>
          </p:nvSpPr>
          <p:spPr bwMode="auto">
            <a:xfrm>
              <a:off x="3302" y="22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62530" name="Oval 34"/>
            <p:cNvSpPr>
              <a:spLocks noChangeArrowheads="1"/>
            </p:cNvSpPr>
            <p:nvPr/>
          </p:nvSpPr>
          <p:spPr bwMode="auto">
            <a:xfrm>
              <a:off x="4852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>
              <a:off x="4416" y="211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32" name="Oval 36"/>
            <p:cNvSpPr>
              <a:spLocks noChangeArrowheads="1"/>
            </p:cNvSpPr>
            <p:nvPr/>
          </p:nvSpPr>
          <p:spPr bwMode="auto">
            <a:xfrm>
              <a:off x="5188" y="28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33" name="Line 37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2534" name="Rectangle 38"/>
            <p:cNvSpPr>
              <a:spLocks noChangeArrowheads="1"/>
            </p:cNvSpPr>
            <p:nvPr/>
          </p:nvSpPr>
          <p:spPr bwMode="auto">
            <a:xfrm>
              <a:off x="5366" y="270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2535" name="Rectangle 39"/>
            <p:cNvSpPr>
              <a:spLocks noChangeArrowheads="1"/>
            </p:cNvSpPr>
            <p:nvPr/>
          </p:nvSpPr>
          <p:spPr bwMode="auto">
            <a:xfrm>
              <a:off x="5078" y="2179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62536" name="Rectangle 40"/>
            <p:cNvSpPr>
              <a:spLocks noChangeArrowheads="1"/>
            </p:cNvSpPr>
            <p:nvPr/>
          </p:nvSpPr>
          <p:spPr bwMode="auto">
            <a:xfrm>
              <a:off x="4454" y="16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62537" name="Rectangle 41"/>
            <p:cNvSpPr>
              <a:spLocks noChangeArrowheads="1"/>
            </p:cNvSpPr>
            <p:nvPr/>
          </p:nvSpPr>
          <p:spPr bwMode="auto">
            <a:xfrm>
              <a:off x="3014" y="1075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62538" name="Rectangle 42"/>
            <p:cNvSpPr>
              <a:spLocks noChangeArrowheads="1"/>
            </p:cNvSpPr>
            <p:nvPr/>
          </p:nvSpPr>
          <p:spPr bwMode="auto">
            <a:xfrm>
              <a:off x="2784" y="12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62539" name="Rectangle 43"/>
            <p:cNvSpPr>
              <a:spLocks noChangeArrowheads="1"/>
            </p:cNvSpPr>
            <p:nvPr/>
          </p:nvSpPr>
          <p:spPr bwMode="auto">
            <a:xfrm>
              <a:off x="1488" y="19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62540" name="Rectangle 44"/>
            <p:cNvSpPr>
              <a:spLocks noChangeArrowheads="1"/>
            </p:cNvSpPr>
            <p:nvPr/>
          </p:nvSpPr>
          <p:spPr bwMode="auto">
            <a:xfrm>
              <a:off x="1968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362541" name="Rectangle 45"/>
            <p:cNvSpPr>
              <a:spLocks noChangeArrowheads="1"/>
            </p:cNvSpPr>
            <p:nvPr/>
          </p:nvSpPr>
          <p:spPr bwMode="auto">
            <a:xfrm>
              <a:off x="864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62542" name="Rectangle 46"/>
            <p:cNvSpPr>
              <a:spLocks noChangeArrowheads="1"/>
            </p:cNvSpPr>
            <p:nvPr/>
          </p:nvSpPr>
          <p:spPr bwMode="auto">
            <a:xfrm>
              <a:off x="480" y="30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62543" name="Rectangle 47"/>
            <p:cNvSpPr>
              <a:spLocks noChangeArrowheads="1"/>
            </p:cNvSpPr>
            <p:nvPr/>
          </p:nvSpPr>
          <p:spPr bwMode="auto">
            <a:xfrm>
              <a:off x="1200" y="31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62544" name="Rectangle 48"/>
            <p:cNvSpPr>
              <a:spLocks noChangeArrowheads="1"/>
            </p:cNvSpPr>
            <p:nvPr/>
          </p:nvSpPr>
          <p:spPr bwMode="auto">
            <a:xfrm>
              <a:off x="3408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30</a:t>
              </a:r>
            </a:p>
          </p:txBody>
        </p:sp>
        <p:sp>
          <p:nvSpPr>
            <p:cNvPr id="362545" name="Rectangle 49"/>
            <p:cNvSpPr>
              <a:spLocks noChangeArrowheads="1"/>
            </p:cNvSpPr>
            <p:nvPr/>
          </p:nvSpPr>
          <p:spPr bwMode="auto">
            <a:xfrm>
              <a:off x="4176" y="19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362546" name="Rectangle 50"/>
            <p:cNvSpPr>
              <a:spLocks noChangeArrowheads="1"/>
            </p:cNvSpPr>
            <p:nvPr/>
          </p:nvSpPr>
          <p:spPr bwMode="auto">
            <a:xfrm>
              <a:off x="3072" y="30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20</a:t>
              </a:r>
            </a:p>
          </p:txBody>
        </p:sp>
        <p:sp>
          <p:nvSpPr>
            <p:cNvPr id="362547" name="Rectangle 51"/>
            <p:cNvSpPr>
              <a:spLocks noChangeArrowheads="1"/>
            </p:cNvSpPr>
            <p:nvPr/>
          </p:nvSpPr>
          <p:spPr bwMode="auto">
            <a:xfrm>
              <a:off x="3456" y="35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362548" name="Rectangle 52"/>
            <p:cNvSpPr>
              <a:spLocks noChangeArrowheads="1"/>
            </p:cNvSpPr>
            <p:nvPr/>
          </p:nvSpPr>
          <p:spPr bwMode="auto">
            <a:xfrm>
              <a:off x="3840" y="297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35</a:t>
              </a:r>
            </a:p>
          </p:txBody>
        </p:sp>
        <p:sp>
          <p:nvSpPr>
            <p:cNvPr id="362549" name="Rectangle 53"/>
            <p:cNvSpPr>
              <a:spLocks noChangeArrowheads="1"/>
            </p:cNvSpPr>
            <p:nvPr/>
          </p:nvSpPr>
          <p:spPr bwMode="auto">
            <a:xfrm>
              <a:off x="4848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45</a:t>
              </a:r>
            </a:p>
          </p:txBody>
        </p:sp>
        <p:sp>
          <p:nvSpPr>
            <p:cNvPr id="362550" name="Rectangle 54"/>
            <p:cNvSpPr>
              <a:spLocks noChangeArrowheads="1"/>
            </p:cNvSpPr>
            <p:nvPr/>
          </p:nvSpPr>
          <p:spPr bwMode="auto">
            <a:xfrm>
              <a:off x="5184" y="29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60</a:t>
              </a:r>
            </a:p>
          </p:txBody>
        </p:sp>
      </p:grpSp>
      <p:sp>
        <p:nvSpPr>
          <p:cNvPr id="362551" name="Rectangle 55"/>
          <p:cNvSpPr>
            <a:spLocks noChangeArrowheads="1"/>
          </p:cNvSpPr>
          <p:nvPr/>
        </p:nvSpPr>
        <p:spPr bwMode="auto">
          <a:xfrm>
            <a:off x="244475" y="5456238"/>
            <a:ext cx="2270125" cy="579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Remove </a:t>
            </a:r>
            <a:r>
              <a:rPr lang="en-US" altLang="en-US">
                <a:solidFill>
                  <a:schemeClr val="hlink"/>
                </a:solidFill>
              </a:rPr>
              <a:t> 8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5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Remove An Element</a:t>
            </a:r>
          </a:p>
        </p:txBody>
      </p:sp>
      <p:grpSp>
        <p:nvGrpSpPr>
          <p:cNvPr id="364547" name="Group 3"/>
          <p:cNvGrpSpPr>
            <a:grpSpLocks/>
          </p:cNvGrpSpPr>
          <p:nvPr/>
        </p:nvGrpSpPr>
        <p:grpSpPr bwMode="auto">
          <a:xfrm>
            <a:off x="609600" y="1066800"/>
            <a:ext cx="8235950" cy="4329113"/>
            <a:chOff x="384" y="672"/>
            <a:chExt cx="5188" cy="2727"/>
          </a:xfrm>
        </p:grpSpPr>
        <p:sp>
          <p:nvSpPr>
            <p:cNvPr id="364548" name="Oval 4"/>
            <p:cNvSpPr>
              <a:spLocks noChangeArrowheads="1"/>
            </p:cNvSpPr>
            <p:nvPr/>
          </p:nvSpPr>
          <p:spPr bwMode="auto">
            <a:xfrm>
              <a:off x="2798" y="849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49" name="Oval 5"/>
            <p:cNvSpPr>
              <a:spLocks noChangeArrowheads="1"/>
            </p:cNvSpPr>
            <p:nvPr/>
          </p:nvSpPr>
          <p:spPr bwMode="auto">
            <a:xfrm>
              <a:off x="1454" y="1473"/>
              <a:ext cx="280" cy="280"/>
            </a:xfrm>
            <a:prstGeom prst="ellipse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0" name="Oval 6"/>
            <p:cNvSpPr>
              <a:spLocks noChangeArrowheads="1"/>
            </p:cNvSpPr>
            <p:nvPr/>
          </p:nvSpPr>
          <p:spPr bwMode="auto">
            <a:xfrm>
              <a:off x="4190" y="1473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1" name="Oval 7"/>
            <p:cNvSpPr>
              <a:spLocks noChangeArrowheads="1"/>
            </p:cNvSpPr>
            <p:nvPr/>
          </p:nvSpPr>
          <p:spPr bwMode="auto">
            <a:xfrm>
              <a:off x="830" y="2001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2" name="Oval 8"/>
            <p:cNvSpPr>
              <a:spLocks noChangeArrowheads="1"/>
            </p:cNvSpPr>
            <p:nvPr/>
          </p:nvSpPr>
          <p:spPr bwMode="auto">
            <a:xfrm>
              <a:off x="3422" y="2001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3" name="Oval 9"/>
            <p:cNvSpPr>
              <a:spLocks noChangeArrowheads="1"/>
            </p:cNvSpPr>
            <p:nvPr/>
          </p:nvSpPr>
          <p:spPr bwMode="auto">
            <a:xfrm>
              <a:off x="446" y="2673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4" name="Oval 10"/>
            <p:cNvSpPr>
              <a:spLocks noChangeArrowheads="1"/>
            </p:cNvSpPr>
            <p:nvPr/>
          </p:nvSpPr>
          <p:spPr bwMode="auto">
            <a:xfrm>
              <a:off x="1166" y="2673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 flipH="1">
              <a:off x="1738" y="1037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>
              <a:off x="3082" y="1037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 flipH="1">
              <a:off x="1018" y="1709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58" name="Line 14"/>
            <p:cNvSpPr>
              <a:spLocks noChangeShapeType="1"/>
            </p:cNvSpPr>
            <p:nvPr/>
          </p:nvSpPr>
          <p:spPr bwMode="auto">
            <a:xfrm flipH="1">
              <a:off x="3658" y="1757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 flipH="1">
              <a:off x="634" y="2237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1066" y="2237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61" name="Oval 17"/>
            <p:cNvSpPr>
              <a:spLocks noChangeArrowheads="1"/>
            </p:cNvSpPr>
            <p:nvPr/>
          </p:nvSpPr>
          <p:spPr bwMode="auto">
            <a:xfrm>
              <a:off x="3086" y="2625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62" name="Line 18"/>
            <p:cNvSpPr>
              <a:spLocks noChangeShapeType="1"/>
            </p:cNvSpPr>
            <p:nvPr/>
          </p:nvSpPr>
          <p:spPr bwMode="auto">
            <a:xfrm flipH="1">
              <a:off x="3274" y="2285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63" name="Rectangle 19"/>
            <p:cNvSpPr>
              <a:spLocks noChangeArrowheads="1"/>
            </p:cNvSpPr>
            <p:nvPr/>
          </p:nvSpPr>
          <p:spPr bwMode="auto">
            <a:xfrm>
              <a:off x="384" y="24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4564" name="Rectangle 20"/>
            <p:cNvSpPr>
              <a:spLocks noChangeArrowheads="1"/>
            </p:cNvSpPr>
            <p:nvPr/>
          </p:nvSpPr>
          <p:spPr bwMode="auto">
            <a:xfrm>
              <a:off x="1344" y="24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4565" name="Rectangle 21"/>
            <p:cNvSpPr>
              <a:spLocks noChangeArrowheads="1"/>
            </p:cNvSpPr>
            <p:nvPr/>
          </p:nvSpPr>
          <p:spPr bwMode="auto">
            <a:xfrm>
              <a:off x="672" y="18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4566" name="Rectangle 22"/>
            <p:cNvSpPr>
              <a:spLocks noChangeArrowheads="1"/>
            </p:cNvSpPr>
            <p:nvPr/>
          </p:nvSpPr>
          <p:spPr bwMode="auto">
            <a:xfrm>
              <a:off x="1344" y="12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364567" name="Oval 23"/>
            <p:cNvSpPr>
              <a:spLocks noChangeArrowheads="1"/>
            </p:cNvSpPr>
            <p:nvPr/>
          </p:nvSpPr>
          <p:spPr bwMode="auto">
            <a:xfrm>
              <a:off x="3470" y="3105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>
              <a:off x="3274" y="2909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69" name="Rectangle 25"/>
            <p:cNvSpPr>
              <a:spLocks noChangeArrowheads="1"/>
            </p:cNvSpPr>
            <p:nvPr/>
          </p:nvSpPr>
          <p:spPr bwMode="auto">
            <a:xfrm>
              <a:off x="3648" y="29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4570" name="Rectangle 26"/>
            <p:cNvSpPr>
              <a:spLocks noChangeArrowheads="1"/>
            </p:cNvSpPr>
            <p:nvPr/>
          </p:nvSpPr>
          <p:spPr bwMode="auto">
            <a:xfrm>
              <a:off x="2976" y="244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64571" name="Oval 27"/>
            <p:cNvSpPr>
              <a:spLocks noChangeArrowheads="1"/>
            </p:cNvSpPr>
            <p:nvPr/>
          </p:nvSpPr>
          <p:spPr bwMode="auto">
            <a:xfrm>
              <a:off x="3854" y="2529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>
              <a:off x="3658" y="2237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73" name="Rectangle 29"/>
            <p:cNvSpPr>
              <a:spLocks noChangeArrowheads="1"/>
            </p:cNvSpPr>
            <p:nvPr/>
          </p:nvSpPr>
          <p:spPr bwMode="auto">
            <a:xfrm>
              <a:off x="4080" y="24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3312" y="18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64575" name="Oval 31"/>
            <p:cNvSpPr>
              <a:spLocks noChangeArrowheads="1"/>
            </p:cNvSpPr>
            <p:nvPr/>
          </p:nvSpPr>
          <p:spPr bwMode="auto">
            <a:xfrm>
              <a:off x="4862" y="1953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76" name="Line 32"/>
            <p:cNvSpPr>
              <a:spLocks noChangeShapeType="1"/>
            </p:cNvSpPr>
            <p:nvPr/>
          </p:nvSpPr>
          <p:spPr bwMode="auto">
            <a:xfrm>
              <a:off x="4426" y="1709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77" name="Oval 33"/>
            <p:cNvSpPr>
              <a:spLocks noChangeArrowheads="1"/>
            </p:cNvSpPr>
            <p:nvPr/>
          </p:nvSpPr>
          <p:spPr bwMode="auto">
            <a:xfrm>
              <a:off x="5198" y="2481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78" name="Line 34"/>
            <p:cNvSpPr>
              <a:spLocks noChangeShapeType="1"/>
            </p:cNvSpPr>
            <p:nvPr/>
          </p:nvSpPr>
          <p:spPr bwMode="auto">
            <a:xfrm>
              <a:off x="5098" y="2189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79" name="Rectangle 35"/>
            <p:cNvSpPr>
              <a:spLocks noChangeArrowheads="1"/>
            </p:cNvSpPr>
            <p:nvPr/>
          </p:nvSpPr>
          <p:spPr bwMode="auto">
            <a:xfrm>
              <a:off x="5376" y="2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64580" name="Rectangle 36"/>
            <p:cNvSpPr>
              <a:spLocks noChangeArrowheads="1"/>
            </p:cNvSpPr>
            <p:nvPr/>
          </p:nvSpPr>
          <p:spPr bwMode="auto">
            <a:xfrm>
              <a:off x="5088" y="177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64581" name="Rectangle 37"/>
            <p:cNvSpPr>
              <a:spLocks noChangeArrowheads="1"/>
            </p:cNvSpPr>
            <p:nvPr/>
          </p:nvSpPr>
          <p:spPr bwMode="auto">
            <a:xfrm>
              <a:off x="4464" y="12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64582" name="Rectangle 38"/>
            <p:cNvSpPr>
              <a:spLocks noChangeArrowheads="1"/>
            </p:cNvSpPr>
            <p:nvPr/>
          </p:nvSpPr>
          <p:spPr bwMode="auto">
            <a:xfrm>
              <a:off x="3024" y="672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64583" name="Rectangle 39"/>
            <p:cNvSpPr>
              <a:spLocks noChangeArrowheads="1"/>
            </p:cNvSpPr>
            <p:nvPr/>
          </p:nvSpPr>
          <p:spPr bwMode="auto">
            <a:xfrm>
              <a:off x="2794" y="893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64584" name="Rectangle 40"/>
            <p:cNvSpPr>
              <a:spLocks noChangeArrowheads="1"/>
            </p:cNvSpPr>
            <p:nvPr/>
          </p:nvSpPr>
          <p:spPr bwMode="auto">
            <a:xfrm>
              <a:off x="1498" y="1517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364585" name="Rectangle 41"/>
            <p:cNvSpPr>
              <a:spLocks noChangeArrowheads="1"/>
            </p:cNvSpPr>
            <p:nvPr/>
          </p:nvSpPr>
          <p:spPr bwMode="auto">
            <a:xfrm>
              <a:off x="874" y="2045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64586" name="Rectangle 42"/>
            <p:cNvSpPr>
              <a:spLocks noChangeArrowheads="1"/>
            </p:cNvSpPr>
            <p:nvPr/>
          </p:nvSpPr>
          <p:spPr bwMode="auto">
            <a:xfrm>
              <a:off x="490" y="2669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64587" name="Rectangle 43"/>
            <p:cNvSpPr>
              <a:spLocks noChangeArrowheads="1"/>
            </p:cNvSpPr>
            <p:nvPr/>
          </p:nvSpPr>
          <p:spPr bwMode="auto">
            <a:xfrm>
              <a:off x="1210" y="2717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64588" name="Rectangle 44"/>
            <p:cNvSpPr>
              <a:spLocks noChangeArrowheads="1"/>
            </p:cNvSpPr>
            <p:nvPr/>
          </p:nvSpPr>
          <p:spPr bwMode="auto">
            <a:xfrm>
              <a:off x="3418" y="2045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30</a:t>
              </a:r>
            </a:p>
          </p:txBody>
        </p:sp>
        <p:sp>
          <p:nvSpPr>
            <p:cNvPr id="364589" name="Rectangle 45"/>
            <p:cNvSpPr>
              <a:spLocks noChangeArrowheads="1"/>
            </p:cNvSpPr>
            <p:nvPr/>
          </p:nvSpPr>
          <p:spPr bwMode="auto">
            <a:xfrm>
              <a:off x="4186" y="1517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364590" name="Rectangle 46"/>
            <p:cNvSpPr>
              <a:spLocks noChangeArrowheads="1"/>
            </p:cNvSpPr>
            <p:nvPr/>
          </p:nvSpPr>
          <p:spPr bwMode="auto">
            <a:xfrm>
              <a:off x="3082" y="2669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20</a:t>
              </a:r>
            </a:p>
          </p:txBody>
        </p:sp>
        <p:sp>
          <p:nvSpPr>
            <p:cNvPr id="364591" name="Rectangle 47"/>
            <p:cNvSpPr>
              <a:spLocks noChangeArrowheads="1"/>
            </p:cNvSpPr>
            <p:nvPr/>
          </p:nvSpPr>
          <p:spPr bwMode="auto">
            <a:xfrm>
              <a:off x="3466" y="3149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364592" name="Rectangle 48"/>
            <p:cNvSpPr>
              <a:spLocks noChangeArrowheads="1"/>
            </p:cNvSpPr>
            <p:nvPr/>
          </p:nvSpPr>
          <p:spPr bwMode="auto">
            <a:xfrm>
              <a:off x="3850" y="2573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35</a:t>
              </a:r>
            </a:p>
          </p:txBody>
        </p:sp>
        <p:sp>
          <p:nvSpPr>
            <p:cNvPr id="364593" name="Rectangle 49"/>
            <p:cNvSpPr>
              <a:spLocks noChangeArrowheads="1"/>
            </p:cNvSpPr>
            <p:nvPr/>
          </p:nvSpPr>
          <p:spPr bwMode="auto">
            <a:xfrm>
              <a:off x="4858" y="1949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45</a:t>
              </a:r>
            </a:p>
          </p:txBody>
        </p:sp>
        <p:sp>
          <p:nvSpPr>
            <p:cNvPr id="364594" name="Rectangle 50"/>
            <p:cNvSpPr>
              <a:spLocks noChangeArrowheads="1"/>
            </p:cNvSpPr>
            <p:nvPr/>
          </p:nvSpPr>
          <p:spPr bwMode="auto">
            <a:xfrm>
              <a:off x="5194" y="2525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60</a:t>
              </a:r>
            </a:p>
          </p:txBody>
        </p:sp>
      </p:grpSp>
      <p:sp>
        <p:nvSpPr>
          <p:cNvPr id="364595" name="Rectangle 51"/>
          <p:cNvSpPr>
            <a:spLocks noChangeArrowheads="1"/>
          </p:cNvSpPr>
          <p:nvPr/>
        </p:nvSpPr>
        <p:spPr bwMode="auto">
          <a:xfrm>
            <a:off x="0" y="4953000"/>
            <a:ext cx="6477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en-US">
                <a:solidFill>
                  <a:schemeClr val="bg2"/>
                </a:solidFill>
              </a:rPr>
              <a:t> Let </a:t>
            </a:r>
            <a:r>
              <a:rPr lang="en-US" altLang="en-US">
                <a:solidFill>
                  <a:schemeClr val="hlink"/>
                </a:solidFill>
              </a:rPr>
              <a:t> q </a:t>
            </a:r>
            <a:r>
              <a:rPr lang="en-US" altLang="en-US">
                <a:solidFill>
                  <a:schemeClr val="tx1"/>
                </a:solidFill>
              </a:rPr>
              <a:t>be parent of deleted node.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 Retrace path from </a:t>
            </a:r>
            <a:r>
              <a:rPr lang="en-US" altLang="en-US">
                <a:solidFill>
                  <a:schemeClr val="hlink"/>
                </a:solidFill>
              </a:rPr>
              <a:t>q </a:t>
            </a:r>
            <a:r>
              <a:rPr lang="en-US" altLang="en-US">
                <a:solidFill>
                  <a:schemeClr val="tx1"/>
                </a:solidFill>
              </a:rPr>
              <a:t>towards root.</a:t>
            </a:r>
          </a:p>
        </p:txBody>
      </p:sp>
      <p:sp>
        <p:nvSpPr>
          <p:cNvPr id="364596" name="Text Box 52"/>
          <p:cNvSpPr txBox="1">
            <a:spLocks noChangeArrowheads="1"/>
          </p:cNvSpPr>
          <p:nvPr/>
        </p:nvSpPr>
        <p:spPr bwMode="auto">
          <a:xfrm>
            <a:off x="2438400" y="1828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Balance Factor Of q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534400" cy="3657600"/>
          </a:xfrm>
        </p:spPr>
        <p:txBody>
          <a:bodyPr/>
          <a:lstStyle/>
          <a:p>
            <a:r>
              <a:rPr lang="en-US" altLang="en-US" sz="2800"/>
              <a:t>Deletion from left subtree of </a:t>
            </a:r>
            <a:r>
              <a:rPr lang="en-US" altLang="en-US" sz="2800">
                <a:solidFill>
                  <a:schemeClr val="hlink"/>
                </a:solidFill>
              </a:rPr>
              <a:t>q</a:t>
            </a:r>
            <a:r>
              <a:rPr lang="en-US" altLang="en-US" sz="2800">
                <a:solidFill>
                  <a:schemeClr val="bg1"/>
                </a:solidFill>
              </a:rPr>
              <a:t> =&gt;</a:t>
            </a:r>
            <a:r>
              <a:rPr lang="en-US" altLang="en-US" sz="2800">
                <a:solidFill>
                  <a:schemeClr val="hlink"/>
                </a:solidFill>
              </a:rPr>
              <a:t> bf--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Deletion from right subtree of </a:t>
            </a:r>
            <a:r>
              <a:rPr lang="en-US" altLang="en-US" sz="2800">
                <a:solidFill>
                  <a:schemeClr val="hlink"/>
                </a:solidFill>
              </a:rPr>
              <a:t>q </a:t>
            </a:r>
            <a:r>
              <a:rPr lang="en-US" altLang="en-US" sz="2800">
                <a:solidFill>
                  <a:schemeClr val="bg1"/>
                </a:solidFill>
              </a:rPr>
              <a:t>=&gt;</a:t>
            </a:r>
            <a:r>
              <a:rPr lang="en-US" altLang="en-US" sz="2800">
                <a:solidFill>
                  <a:schemeClr val="hlink"/>
                </a:solidFill>
              </a:rPr>
              <a:t> bf++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New balance factor = </a:t>
            </a:r>
            <a:r>
              <a:rPr lang="en-US" altLang="en-US" sz="2800">
                <a:solidFill>
                  <a:schemeClr val="hlink"/>
                </a:solidFill>
              </a:rPr>
              <a:t>1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chemeClr val="hlink"/>
                </a:solidFill>
              </a:rPr>
              <a:t>–1 </a:t>
            </a:r>
            <a:r>
              <a:rPr lang="en-US" altLang="en-US" sz="2800">
                <a:solidFill>
                  <a:schemeClr val="bg1"/>
                </a:solidFill>
              </a:rPr>
              <a:t>=&gt;</a:t>
            </a:r>
            <a:r>
              <a:rPr lang="en-US" altLang="en-US" sz="2800"/>
              <a:t> no change in height of subtree rooted at </a:t>
            </a:r>
            <a:r>
              <a:rPr lang="en-US" altLang="en-US" sz="2800">
                <a:solidFill>
                  <a:schemeClr val="hlink"/>
                </a:solidFill>
              </a:rPr>
              <a:t>q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New balance factor = </a:t>
            </a:r>
            <a:r>
              <a:rPr lang="en-US" altLang="en-US" sz="2800">
                <a:solidFill>
                  <a:schemeClr val="hlink"/>
                </a:solidFill>
              </a:rPr>
              <a:t>0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bg1"/>
                </a:solidFill>
              </a:rPr>
              <a:t>=&gt;</a:t>
            </a:r>
            <a:r>
              <a:rPr lang="en-US" altLang="en-US" sz="2800"/>
              <a:t> height of subtree rooted at </a:t>
            </a:r>
            <a:r>
              <a:rPr lang="en-US" altLang="en-US" sz="2800">
                <a:solidFill>
                  <a:schemeClr val="hlink"/>
                </a:solidFill>
              </a:rPr>
              <a:t>q </a:t>
            </a:r>
            <a:r>
              <a:rPr lang="en-US" altLang="en-US" sz="2800"/>
              <a:t>has decreased by</a:t>
            </a:r>
            <a:r>
              <a:rPr lang="en-US" altLang="en-US" sz="2800">
                <a:solidFill>
                  <a:schemeClr val="hlink"/>
                </a:solidFill>
              </a:rPr>
              <a:t> 1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New balance factor = </a:t>
            </a:r>
            <a:r>
              <a:rPr lang="en-US" altLang="en-US" sz="2800">
                <a:solidFill>
                  <a:schemeClr val="hlink"/>
                </a:solidFill>
              </a:rPr>
              <a:t>2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chemeClr val="hlink"/>
                </a:solidFill>
              </a:rPr>
              <a:t>–2 </a:t>
            </a:r>
            <a:r>
              <a:rPr lang="en-US" altLang="en-US" sz="2800">
                <a:solidFill>
                  <a:schemeClr val="bg1"/>
                </a:solidFill>
              </a:rPr>
              <a:t>=&gt;</a:t>
            </a:r>
            <a:r>
              <a:rPr lang="en-US" altLang="en-US" sz="2800"/>
              <a:t> tree is unbalanced at </a:t>
            </a:r>
            <a:r>
              <a:rPr lang="en-US" altLang="en-US" sz="2800">
                <a:solidFill>
                  <a:schemeClr val="hlink"/>
                </a:solidFill>
              </a:rPr>
              <a:t>q</a:t>
            </a:r>
            <a:r>
              <a:rPr lang="en-US" altLang="en-US" sz="2800"/>
              <a:t>.</a:t>
            </a:r>
            <a:r>
              <a:rPr lang="en-US" altLang="en-US" sz="2800">
                <a:solidFill>
                  <a:schemeClr val="hlink"/>
                </a:solidFill>
              </a:rPr>
              <a:t> </a:t>
            </a:r>
            <a:endParaRPr lang="en-US" altLang="en-US" sz="2800"/>
          </a:p>
          <a:p>
            <a:endParaRPr lang="en-US" altLang="en-US" sz="2800"/>
          </a:p>
          <a:p>
            <a:endParaRPr lang="en-US" altLang="en-US" sz="2800">
              <a:solidFill>
                <a:schemeClr val="hlink"/>
              </a:solidFill>
            </a:endParaRPr>
          </a:p>
        </p:txBody>
      </p:sp>
      <p:grpSp>
        <p:nvGrpSpPr>
          <p:cNvPr id="366596" name="Group 4"/>
          <p:cNvGrpSpPr>
            <a:grpSpLocks/>
          </p:cNvGrpSpPr>
          <p:nvPr/>
        </p:nvGrpSpPr>
        <p:grpSpPr bwMode="auto">
          <a:xfrm>
            <a:off x="3733800" y="1066800"/>
            <a:ext cx="1066800" cy="1143000"/>
            <a:chOff x="2352" y="672"/>
            <a:chExt cx="672" cy="720"/>
          </a:xfrm>
        </p:grpSpPr>
        <p:sp>
          <p:nvSpPr>
            <p:cNvPr id="366597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6598" name="Line 6"/>
            <p:cNvSpPr>
              <a:spLocks noChangeShapeType="1"/>
            </p:cNvSpPr>
            <p:nvPr/>
          </p:nvSpPr>
          <p:spPr bwMode="auto">
            <a:xfrm flipH="1">
              <a:off x="2496" y="115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6599" name="Rectangle 7"/>
            <p:cNvSpPr>
              <a:spLocks noChangeArrowheads="1"/>
            </p:cNvSpPr>
            <p:nvPr/>
          </p:nvSpPr>
          <p:spPr bwMode="auto">
            <a:xfrm>
              <a:off x="2688" y="91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366600" name="Line 8"/>
            <p:cNvSpPr>
              <a:spLocks noChangeShapeType="1"/>
            </p:cNvSpPr>
            <p:nvPr/>
          </p:nvSpPr>
          <p:spPr bwMode="auto">
            <a:xfrm flipV="1">
              <a:off x="2784" y="67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6601" name="Text Box 9"/>
            <p:cNvSpPr txBox="1">
              <a:spLocks noChangeArrowheads="1"/>
            </p:cNvSpPr>
            <p:nvPr/>
          </p:nvSpPr>
          <p:spPr bwMode="auto">
            <a:xfrm>
              <a:off x="2352" y="9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q</a:t>
              </a:r>
            </a:p>
          </p:txBody>
        </p:sp>
        <p:sp>
          <p:nvSpPr>
            <p:cNvPr id="366602" name="Line 10"/>
            <p:cNvSpPr>
              <a:spLocks noChangeShapeType="1"/>
            </p:cNvSpPr>
            <p:nvPr/>
          </p:nvSpPr>
          <p:spPr bwMode="auto">
            <a:xfrm>
              <a:off x="2880" y="1152"/>
              <a:ext cx="144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/>
              <a:t>Imbalance Classification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Let </a:t>
            </a:r>
            <a:r>
              <a:rPr lang="en-US" altLang="en-US">
                <a:solidFill>
                  <a:schemeClr val="hlink"/>
                </a:solidFill>
              </a:rPr>
              <a:t>A</a:t>
            </a:r>
            <a:r>
              <a:rPr lang="en-US" altLang="en-US"/>
              <a:t> be the nearest ancestor of the deleted  node whose balance factor has become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hlink"/>
                </a:solidFill>
              </a:rPr>
              <a:t>–2</a:t>
            </a:r>
            <a:r>
              <a:rPr lang="en-US" altLang="en-US"/>
              <a:t> following a deletion.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Deletion from left subtree of </a:t>
            </a:r>
            <a:r>
              <a:rPr lang="en-US" altLang="en-US">
                <a:solidFill>
                  <a:schemeClr val="hlink"/>
                </a:solidFill>
              </a:rPr>
              <a:t>A </a:t>
            </a:r>
            <a:r>
              <a:rPr lang="en-US" altLang="en-US">
                <a:solidFill>
                  <a:schemeClr val="bg1"/>
                </a:solidFill>
              </a:rPr>
              <a:t>=&gt;</a:t>
            </a:r>
            <a:r>
              <a:rPr lang="en-US" altLang="en-US"/>
              <a:t> type </a:t>
            </a:r>
            <a:r>
              <a:rPr lang="en-US" altLang="en-US">
                <a:solidFill>
                  <a:schemeClr val="hlink"/>
                </a:solidFill>
              </a:rPr>
              <a:t>L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Deletion from right subtree of </a:t>
            </a:r>
            <a:r>
              <a:rPr lang="en-US" altLang="en-US">
                <a:solidFill>
                  <a:schemeClr val="hlink"/>
                </a:solidFill>
              </a:rPr>
              <a:t>A </a:t>
            </a:r>
            <a:r>
              <a:rPr lang="en-US" altLang="en-US">
                <a:solidFill>
                  <a:schemeClr val="bg1"/>
                </a:solidFill>
              </a:rPr>
              <a:t>=&gt;</a:t>
            </a:r>
            <a:r>
              <a:rPr lang="en-US" altLang="en-US"/>
              <a:t> type </a:t>
            </a:r>
            <a:r>
              <a:rPr lang="en-US" altLang="en-US">
                <a:solidFill>
                  <a:schemeClr val="hlink"/>
                </a:solidFill>
              </a:rPr>
              <a:t>R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Type </a:t>
            </a:r>
            <a:r>
              <a:rPr lang="en-US" altLang="en-US">
                <a:solidFill>
                  <a:schemeClr val="hlink"/>
                </a:solidFill>
              </a:rPr>
              <a:t>R </a:t>
            </a:r>
            <a:r>
              <a:rPr lang="en-US" altLang="en-US">
                <a:solidFill>
                  <a:schemeClr val="bg1"/>
                </a:solidFill>
              </a:rPr>
              <a:t>=&gt;</a:t>
            </a:r>
            <a:r>
              <a:rPr lang="en-US" altLang="en-US"/>
              <a:t> new </a:t>
            </a:r>
            <a:r>
              <a:rPr lang="en-US" altLang="en-US">
                <a:solidFill>
                  <a:schemeClr val="hlink"/>
                </a:solidFill>
              </a:rPr>
              <a:t>bf(A) = 2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So, old </a:t>
            </a:r>
            <a:r>
              <a:rPr lang="en-US" altLang="en-US">
                <a:solidFill>
                  <a:schemeClr val="hlink"/>
                </a:solidFill>
              </a:rPr>
              <a:t>bf(A) = 1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So, </a:t>
            </a:r>
            <a:r>
              <a:rPr lang="en-US" altLang="en-US">
                <a:solidFill>
                  <a:schemeClr val="hlink"/>
                </a:solidFill>
              </a:rPr>
              <a:t>A</a:t>
            </a:r>
            <a:r>
              <a:rPr lang="en-US" altLang="en-US"/>
              <a:t> has a left child </a:t>
            </a:r>
            <a:r>
              <a:rPr lang="en-US" altLang="en-US">
                <a:solidFill>
                  <a:schemeClr val="hlink"/>
                </a:solidFill>
              </a:rPr>
              <a:t>B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bf(B) = 0 </a:t>
            </a:r>
            <a:r>
              <a:rPr lang="en-US" altLang="en-US">
                <a:solidFill>
                  <a:schemeClr val="bg1"/>
                </a:solidFill>
              </a:rPr>
              <a:t>=&gt;</a:t>
            </a:r>
            <a:r>
              <a:rPr lang="en-US" altLang="en-US">
                <a:solidFill>
                  <a:schemeClr val="hlink"/>
                </a:solidFill>
              </a:rPr>
              <a:t> R0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bf(B) = 1 </a:t>
            </a:r>
            <a:r>
              <a:rPr lang="en-US" altLang="en-US">
                <a:solidFill>
                  <a:schemeClr val="bg1"/>
                </a:solidFill>
              </a:rPr>
              <a:t>=&gt;</a:t>
            </a:r>
            <a:r>
              <a:rPr lang="en-US" altLang="en-US">
                <a:solidFill>
                  <a:schemeClr val="hlink"/>
                </a:solidFill>
              </a:rPr>
              <a:t> R1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bf(B) = –1 </a:t>
            </a:r>
            <a:r>
              <a:rPr lang="en-US" altLang="en-US">
                <a:solidFill>
                  <a:schemeClr val="bg1"/>
                </a:solidFill>
              </a:rPr>
              <a:t>=&gt;</a:t>
            </a:r>
            <a:r>
              <a:rPr lang="en-US" altLang="en-US">
                <a:solidFill>
                  <a:schemeClr val="hlink"/>
                </a:solidFill>
              </a:rPr>
              <a:t> R-1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AVL </a:t>
            </a:r>
            <a:r>
              <a:rPr lang="en-US" altLang="en-US" smtClean="0"/>
              <a:t>Tree</a:t>
            </a:r>
            <a:endParaRPr lang="en-US" alt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  <a:noFill/>
          <a:ln/>
        </p:spPr>
        <p:txBody>
          <a:bodyPr/>
          <a:lstStyle/>
          <a:p>
            <a:r>
              <a:rPr lang="en-US" altLang="en-US"/>
              <a:t>binary tree</a:t>
            </a:r>
          </a:p>
          <a:p>
            <a:r>
              <a:rPr lang="en-US" altLang="en-US"/>
              <a:t>for every node </a:t>
            </a:r>
            <a:r>
              <a:rPr lang="en-US" altLang="en-US">
                <a:solidFill>
                  <a:schemeClr val="hlink"/>
                </a:solidFill>
              </a:rPr>
              <a:t>x</a:t>
            </a:r>
            <a:r>
              <a:rPr lang="en-US" altLang="en-US">
                <a:solidFill>
                  <a:schemeClr val="bg2"/>
                </a:solidFill>
              </a:rPr>
              <a:t>, define its balance factor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balance factor of x = height of left subtree of x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                                  – height of right subtree of x</a:t>
            </a:r>
          </a:p>
          <a:p>
            <a:r>
              <a:rPr lang="en-US" altLang="en-US"/>
              <a:t> balance factor of every node</a:t>
            </a:r>
            <a:r>
              <a:rPr lang="en-US" altLang="en-US">
                <a:solidFill>
                  <a:schemeClr val="hlink"/>
                </a:solidFill>
              </a:rPr>
              <a:t> x</a:t>
            </a:r>
            <a:r>
              <a:rPr lang="en-US" altLang="en-US">
                <a:solidFill>
                  <a:schemeClr val="bg2"/>
                </a:solidFill>
              </a:rPr>
              <a:t> is </a:t>
            </a:r>
            <a:r>
              <a:rPr lang="en-US" altLang="en-US">
                <a:solidFill>
                  <a:schemeClr val="hlink"/>
                </a:solidFill>
              </a:rPr>
              <a:t>– 1</a:t>
            </a:r>
            <a:r>
              <a:rPr lang="en-US" altLang="en-US">
                <a:solidFill>
                  <a:schemeClr val="bg2"/>
                </a:solidFill>
              </a:rPr>
              <a:t>,</a:t>
            </a:r>
            <a:r>
              <a:rPr lang="en-US" altLang="en-US">
                <a:solidFill>
                  <a:schemeClr val="hlink"/>
                </a:solidFill>
              </a:rPr>
              <a:t> 0</a:t>
            </a:r>
            <a:r>
              <a:rPr lang="en-US" altLang="en-US"/>
              <a:t>, or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r>
              <a:rPr lang="en-US" altLang="en-US">
                <a:solidFill>
                  <a:schemeClr val="hlink"/>
                </a:solidFill>
              </a:rPr>
              <a:t>log</a:t>
            </a:r>
            <a:r>
              <a:rPr lang="en-US" altLang="en-US" baseline="-25000">
                <a:solidFill>
                  <a:schemeClr val="hlink"/>
                </a:solidFill>
              </a:rPr>
              <a:t>2</a:t>
            </a:r>
            <a:r>
              <a:rPr lang="en-US" altLang="en-US">
                <a:solidFill>
                  <a:schemeClr val="hlink"/>
                </a:solidFill>
              </a:rPr>
              <a:t> (n+1) &lt;= height &lt;=</a:t>
            </a:r>
            <a:r>
              <a:rPr lang="en-US" altLang="en-US">
                <a:solidFill>
                  <a:schemeClr val="bg2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1.44 log</a:t>
            </a:r>
            <a:r>
              <a:rPr lang="en-US" altLang="en-US" baseline="-25000">
                <a:solidFill>
                  <a:schemeClr val="hlink"/>
                </a:solidFill>
              </a:rPr>
              <a:t>2</a:t>
            </a:r>
            <a:r>
              <a:rPr lang="en-US" altLang="en-US">
                <a:solidFill>
                  <a:schemeClr val="hlink"/>
                </a:solidFill>
              </a:rPr>
              <a:t> (n+2)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R0 Rotation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Subtree height is unchanged.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No further adjustments to be done.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Similar to </a:t>
            </a:r>
            <a:r>
              <a:rPr lang="en-US" altLang="en-US" sz="2800">
                <a:solidFill>
                  <a:schemeClr val="hlink"/>
                </a:solidFill>
              </a:rPr>
              <a:t>LL</a:t>
            </a:r>
            <a:r>
              <a:rPr lang="en-US" altLang="en-US" sz="2800"/>
              <a:t> rotation.</a:t>
            </a:r>
          </a:p>
        </p:txBody>
      </p:sp>
      <p:grpSp>
        <p:nvGrpSpPr>
          <p:cNvPr id="369668" name="Group 4"/>
          <p:cNvGrpSpPr>
            <a:grpSpLocks/>
          </p:cNvGrpSpPr>
          <p:nvPr/>
        </p:nvGrpSpPr>
        <p:grpSpPr bwMode="auto">
          <a:xfrm>
            <a:off x="381000" y="1447800"/>
            <a:ext cx="2438400" cy="3200400"/>
            <a:chOff x="240" y="912"/>
            <a:chExt cx="1536" cy="2016"/>
          </a:xfrm>
        </p:grpSpPr>
        <p:sp>
          <p:nvSpPr>
            <p:cNvPr id="369669" name="Text Box 5"/>
            <p:cNvSpPr txBox="1">
              <a:spLocks noChangeArrowheads="1"/>
            </p:cNvSpPr>
            <p:nvPr/>
          </p:nvSpPr>
          <p:spPr bwMode="auto">
            <a:xfrm>
              <a:off x="240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Before deletion.</a:t>
              </a:r>
            </a:p>
          </p:txBody>
        </p:sp>
        <p:grpSp>
          <p:nvGrpSpPr>
            <p:cNvPr id="369670" name="Group 6"/>
            <p:cNvGrpSpPr>
              <a:grpSpLocks/>
            </p:cNvGrpSpPr>
            <p:nvPr/>
          </p:nvGrpSpPr>
          <p:grpSpPr bwMode="auto">
            <a:xfrm>
              <a:off x="240" y="912"/>
              <a:ext cx="1200" cy="1728"/>
              <a:chOff x="240" y="912"/>
              <a:chExt cx="1200" cy="1728"/>
            </a:xfrm>
          </p:grpSpPr>
          <p:sp>
            <p:nvSpPr>
              <p:cNvPr id="369671" name="Oval 7"/>
              <p:cNvSpPr>
                <a:spLocks noChangeArrowheads="1"/>
              </p:cNvSpPr>
              <p:nvPr/>
            </p:nvSpPr>
            <p:spPr bwMode="auto">
              <a:xfrm>
                <a:off x="772" y="115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672" name="Oval 8"/>
              <p:cNvSpPr>
                <a:spLocks noChangeArrowheads="1"/>
              </p:cNvSpPr>
              <p:nvPr/>
            </p:nvSpPr>
            <p:spPr bwMode="auto">
              <a:xfrm>
                <a:off x="484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9673" name="Line 9"/>
              <p:cNvSpPr>
                <a:spLocks noChangeShapeType="1"/>
              </p:cNvSpPr>
              <p:nvPr/>
            </p:nvSpPr>
            <p:spPr bwMode="auto">
              <a:xfrm flipH="1">
                <a:off x="624" y="1392"/>
                <a:ext cx="192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674" name="Line 10"/>
              <p:cNvSpPr>
                <a:spLocks noChangeShapeType="1"/>
              </p:cNvSpPr>
              <p:nvPr/>
            </p:nvSpPr>
            <p:spPr bwMode="auto">
              <a:xfrm>
                <a:off x="1008" y="1392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675" name="Rectangle 11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69676" name="Rectangle 12"/>
              <p:cNvSpPr>
                <a:spLocks noChangeArrowheads="1"/>
              </p:cNvSpPr>
              <p:nvPr/>
            </p:nvSpPr>
            <p:spPr bwMode="auto">
              <a:xfrm>
                <a:off x="528" y="163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 flipV="1">
                <a:off x="912" y="912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678" name="Text Box 14"/>
              <p:cNvSpPr txBox="1">
                <a:spLocks noChangeArrowheads="1"/>
              </p:cNvSpPr>
              <p:nvPr/>
            </p:nvSpPr>
            <p:spPr bwMode="auto">
              <a:xfrm>
                <a:off x="528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</a:p>
            </p:txBody>
          </p:sp>
          <p:sp>
            <p:nvSpPr>
              <p:cNvPr id="369679" name="Text Box 15"/>
              <p:cNvSpPr txBox="1">
                <a:spLocks noChangeArrowheads="1"/>
              </p:cNvSpPr>
              <p:nvPr/>
            </p:nvSpPr>
            <p:spPr bwMode="auto">
              <a:xfrm>
                <a:off x="240" y="163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</a:p>
            </p:txBody>
          </p:sp>
          <p:sp>
            <p:nvSpPr>
              <p:cNvPr id="369680" name="Text Box 16"/>
              <p:cNvSpPr txBox="1">
                <a:spLocks noChangeArrowheads="1"/>
              </p:cNvSpPr>
              <p:nvPr/>
            </p:nvSpPr>
            <p:spPr bwMode="auto">
              <a:xfrm>
                <a:off x="240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L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69681" name="Text Box 17"/>
              <p:cNvSpPr txBox="1">
                <a:spLocks noChangeArrowheads="1"/>
              </p:cNvSpPr>
              <p:nvPr/>
            </p:nvSpPr>
            <p:spPr bwMode="auto">
              <a:xfrm>
                <a:off x="768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B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R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69682" name="Text Box 18"/>
              <p:cNvSpPr txBox="1">
                <a:spLocks noChangeArrowheads="1"/>
              </p:cNvSpPr>
              <p:nvPr/>
            </p:nvSpPr>
            <p:spPr bwMode="auto">
              <a:xfrm>
                <a:off x="1056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hlink"/>
                    </a:solidFill>
                    <a:latin typeface="Albertus Extra Bold" pitchFamily="34" charset="0"/>
                  </a:rPr>
                  <a:t>R</a:t>
                </a:r>
                <a:endParaRPr lang="en-US" altLang="en-US" sz="2400">
                  <a:solidFill>
                    <a:schemeClr val="hlink"/>
                  </a:solidFill>
                  <a:latin typeface="Albertus Extra Bold" pitchFamily="34" charset="0"/>
                </a:endParaRPr>
              </a:p>
            </p:txBody>
          </p:sp>
          <p:sp>
            <p:nvSpPr>
              <p:cNvPr id="369683" name="Line 19"/>
              <p:cNvSpPr>
                <a:spLocks noChangeShapeType="1"/>
              </p:cNvSpPr>
              <p:nvPr/>
            </p:nvSpPr>
            <p:spPr bwMode="auto">
              <a:xfrm flipH="1">
                <a:off x="336" y="1872"/>
                <a:ext cx="192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20" y="1872"/>
                <a:ext cx="144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685" name="Text Box 21"/>
              <p:cNvSpPr txBox="1">
                <a:spLocks noChangeArrowheads="1"/>
              </p:cNvSpPr>
              <p:nvPr/>
            </p:nvSpPr>
            <p:spPr bwMode="auto">
              <a:xfrm>
                <a:off x="240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  <p:sp>
            <p:nvSpPr>
              <p:cNvPr id="369686" name="Text Box 22"/>
              <p:cNvSpPr txBox="1">
                <a:spLocks noChangeArrowheads="1"/>
              </p:cNvSpPr>
              <p:nvPr/>
            </p:nvSpPr>
            <p:spPr bwMode="auto">
              <a:xfrm>
                <a:off x="816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  <p:sp>
            <p:nvSpPr>
              <p:cNvPr id="369687" name="Text Box 23"/>
              <p:cNvSpPr txBox="1">
                <a:spLocks noChangeArrowheads="1"/>
              </p:cNvSpPr>
              <p:nvPr/>
            </p:nvSpPr>
            <p:spPr bwMode="auto">
              <a:xfrm>
                <a:off x="1104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</p:grpSp>
      <p:grpSp>
        <p:nvGrpSpPr>
          <p:cNvPr id="369688" name="Group 24"/>
          <p:cNvGrpSpPr>
            <a:grpSpLocks/>
          </p:cNvGrpSpPr>
          <p:nvPr/>
        </p:nvGrpSpPr>
        <p:grpSpPr bwMode="auto">
          <a:xfrm>
            <a:off x="6019800" y="1447800"/>
            <a:ext cx="2514600" cy="3200400"/>
            <a:chOff x="3792" y="912"/>
            <a:chExt cx="1584" cy="2016"/>
          </a:xfrm>
        </p:grpSpPr>
        <p:sp>
          <p:nvSpPr>
            <p:cNvPr id="369689" name="Oval 25"/>
            <p:cNvSpPr>
              <a:spLocks noChangeArrowheads="1"/>
            </p:cNvSpPr>
            <p:nvPr/>
          </p:nvSpPr>
          <p:spPr bwMode="auto">
            <a:xfrm>
              <a:off x="4324" y="115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690" name="Line 26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691" name="Text Box 27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69692" name="Oval 28"/>
            <p:cNvSpPr>
              <a:spLocks noChangeArrowheads="1"/>
            </p:cNvSpPr>
            <p:nvPr/>
          </p:nvSpPr>
          <p:spPr bwMode="auto">
            <a:xfrm>
              <a:off x="4564" y="1684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693" name="Line 29"/>
            <p:cNvSpPr>
              <a:spLocks noChangeShapeType="1"/>
            </p:cNvSpPr>
            <p:nvPr/>
          </p:nvSpPr>
          <p:spPr bwMode="auto">
            <a:xfrm>
              <a:off x="4560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694" name="Text Box 30"/>
            <p:cNvSpPr txBox="1">
              <a:spLocks noChangeArrowheads="1"/>
            </p:cNvSpPr>
            <p:nvPr/>
          </p:nvSpPr>
          <p:spPr bwMode="auto">
            <a:xfrm>
              <a:off x="4848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69695" name="Text Box 31"/>
            <p:cNvSpPr txBox="1">
              <a:spLocks noChangeArrowheads="1"/>
            </p:cNvSpPr>
            <p:nvPr/>
          </p:nvSpPr>
          <p:spPr bwMode="auto">
            <a:xfrm>
              <a:off x="3792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rotation.</a:t>
              </a:r>
            </a:p>
          </p:txBody>
        </p:sp>
        <p:sp>
          <p:nvSpPr>
            <p:cNvPr id="369696" name="Text Box 32"/>
            <p:cNvSpPr txBox="1">
              <a:spLocks noChangeArrowheads="1"/>
            </p:cNvSpPr>
            <p:nvPr/>
          </p:nvSpPr>
          <p:spPr bwMode="auto">
            <a:xfrm>
              <a:off x="4320" y="216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9697" name="Line 33"/>
            <p:cNvSpPr>
              <a:spLocks noChangeShapeType="1"/>
            </p:cNvSpPr>
            <p:nvPr/>
          </p:nvSpPr>
          <p:spPr bwMode="auto">
            <a:xfrm flipH="1">
              <a:off x="4416" y="1920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698" name="Text Box 34"/>
            <p:cNvSpPr txBox="1">
              <a:spLocks noChangeArrowheads="1"/>
            </p:cNvSpPr>
            <p:nvPr/>
          </p:nvSpPr>
          <p:spPr bwMode="auto">
            <a:xfrm>
              <a:off x="4368" y="24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69699" name="Text Box 35"/>
            <p:cNvSpPr txBox="1">
              <a:spLocks noChangeArrowheads="1"/>
            </p:cNvSpPr>
            <p:nvPr/>
          </p:nvSpPr>
          <p:spPr bwMode="auto">
            <a:xfrm>
              <a:off x="4848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9700" name="Line 36"/>
            <p:cNvSpPr>
              <a:spLocks noChangeShapeType="1"/>
            </p:cNvSpPr>
            <p:nvPr/>
          </p:nvSpPr>
          <p:spPr bwMode="auto">
            <a:xfrm>
              <a:off x="4800" y="1920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701" name="Text Box 37"/>
            <p:cNvSpPr txBox="1">
              <a:spLocks noChangeArrowheads="1"/>
            </p:cNvSpPr>
            <p:nvPr/>
          </p:nvSpPr>
          <p:spPr bwMode="auto">
            <a:xfrm>
              <a:off x="4896" y="24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69702" name="Line 38"/>
            <p:cNvSpPr>
              <a:spLocks noChangeShapeType="1"/>
            </p:cNvSpPr>
            <p:nvPr/>
          </p:nvSpPr>
          <p:spPr bwMode="auto">
            <a:xfrm flipH="1">
              <a:off x="4176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703" name="Text Box 39"/>
            <p:cNvSpPr txBox="1">
              <a:spLocks noChangeArrowheads="1"/>
            </p:cNvSpPr>
            <p:nvPr/>
          </p:nvSpPr>
          <p:spPr bwMode="auto">
            <a:xfrm>
              <a:off x="4080" y="15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9704" name="Text Box 40"/>
            <p:cNvSpPr txBox="1">
              <a:spLocks noChangeArrowheads="1"/>
            </p:cNvSpPr>
            <p:nvPr/>
          </p:nvSpPr>
          <p:spPr bwMode="auto">
            <a:xfrm>
              <a:off x="4128" y="18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69705" name="Rectangle 41"/>
            <p:cNvSpPr>
              <a:spLocks noChangeArrowheads="1"/>
            </p:cNvSpPr>
            <p:nvPr/>
          </p:nvSpPr>
          <p:spPr bwMode="auto">
            <a:xfrm>
              <a:off x="4608" y="168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69706" name="Rectangle 42"/>
            <p:cNvSpPr>
              <a:spLocks noChangeArrowheads="1"/>
            </p:cNvSpPr>
            <p:nvPr/>
          </p:nvSpPr>
          <p:spPr bwMode="auto">
            <a:xfrm>
              <a:off x="4368" y="115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-1</a:t>
              </a:r>
            </a:p>
          </p:txBody>
        </p:sp>
      </p:grpSp>
      <p:grpSp>
        <p:nvGrpSpPr>
          <p:cNvPr id="369707" name="Group 43"/>
          <p:cNvGrpSpPr>
            <a:grpSpLocks/>
          </p:cNvGrpSpPr>
          <p:nvPr/>
        </p:nvGrpSpPr>
        <p:grpSpPr bwMode="auto">
          <a:xfrm>
            <a:off x="3124200" y="1447800"/>
            <a:ext cx="2514600" cy="3200400"/>
            <a:chOff x="1968" y="912"/>
            <a:chExt cx="1584" cy="2016"/>
          </a:xfrm>
        </p:grpSpPr>
        <p:sp>
          <p:nvSpPr>
            <p:cNvPr id="369708" name="Oval 44"/>
            <p:cNvSpPr>
              <a:spLocks noChangeArrowheads="1"/>
            </p:cNvSpPr>
            <p:nvPr/>
          </p:nvSpPr>
          <p:spPr bwMode="auto">
            <a:xfrm>
              <a:off x="2548" y="115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709" name="Oval 45"/>
            <p:cNvSpPr>
              <a:spLocks noChangeArrowheads="1"/>
            </p:cNvSpPr>
            <p:nvPr/>
          </p:nvSpPr>
          <p:spPr bwMode="auto">
            <a:xfrm>
              <a:off x="2260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710" name="Line 46"/>
            <p:cNvSpPr>
              <a:spLocks noChangeShapeType="1"/>
            </p:cNvSpPr>
            <p:nvPr/>
          </p:nvSpPr>
          <p:spPr bwMode="auto">
            <a:xfrm flipH="1">
              <a:off x="2400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711" name="Line 47"/>
            <p:cNvSpPr>
              <a:spLocks noChangeShapeType="1"/>
            </p:cNvSpPr>
            <p:nvPr/>
          </p:nvSpPr>
          <p:spPr bwMode="auto">
            <a:xfrm>
              <a:off x="2784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712" name="Line 48"/>
            <p:cNvSpPr>
              <a:spLocks noChangeShapeType="1"/>
            </p:cNvSpPr>
            <p:nvPr/>
          </p:nvSpPr>
          <p:spPr bwMode="auto">
            <a:xfrm flipV="1">
              <a:off x="2688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713" name="Text Box 49"/>
            <p:cNvSpPr txBox="1">
              <a:spLocks noChangeArrowheads="1"/>
            </p:cNvSpPr>
            <p:nvPr/>
          </p:nvSpPr>
          <p:spPr bwMode="auto">
            <a:xfrm>
              <a:off x="2304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69714" name="Text Box 50"/>
            <p:cNvSpPr txBox="1">
              <a:spLocks noChangeArrowheads="1"/>
            </p:cNvSpPr>
            <p:nvPr/>
          </p:nvSpPr>
          <p:spPr bwMode="auto">
            <a:xfrm>
              <a:off x="201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69715" name="Text Box 51"/>
            <p:cNvSpPr txBox="1">
              <a:spLocks noChangeArrowheads="1"/>
            </p:cNvSpPr>
            <p:nvPr/>
          </p:nvSpPr>
          <p:spPr bwMode="auto">
            <a:xfrm>
              <a:off x="2016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9716" name="Text Box 52"/>
            <p:cNvSpPr txBox="1">
              <a:spLocks noChangeArrowheads="1"/>
            </p:cNvSpPr>
            <p:nvPr/>
          </p:nvSpPr>
          <p:spPr bwMode="auto">
            <a:xfrm>
              <a:off x="254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9717" name="Text Box 53"/>
            <p:cNvSpPr txBox="1">
              <a:spLocks noChangeArrowheads="1"/>
            </p:cNvSpPr>
            <p:nvPr/>
          </p:nvSpPr>
          <p:spPr bwMode="auto">
            <a:xfrm>
              <a:off x="2832" y="163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69718" name="Line 54"/>
            <p:cNvSpPr>
              <a:spLocks noChangeShapeType="1"/>
            </p:cNvSpPr>
            <p:nvPr/>
          </p:nvSpPr>
          <p:spPr bwMode="auto">
            <a:xfrm flipH="1">
              <a:off x="2112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719" name="Line 55"/>
            <p:cNvSpPr>
              <a:spLocks noChangeShapeType="1"/>
            </p:cNvSpPr>
            <p:nvPr/>
          </p:nvSpPr>
          <p:spPr bwMode="auto">
            <a:xfrm>
              <a:off x="2496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720" name="Text Box 56"/>
            <p:cNvSpPr txBox="1">
              <a:spLocks noChangeArrowheads="1"/>
            </p:cNvSpPr>
            <p:nvPr/>
          </p:nvSpPr>
          <p:spPr bwMode="auto">
            <a:xfrm>
              <a:off x="2016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deletion.</a:t>
              </a:r>
            </a:p>
          </p:txBody>
        </p:sp>
        <p:sp>
          <p:nvSpPr>
            <p:cNvPr id="369721" name="Text Box 57"/>
            <p:cNvSpPr txBox="1">
              <a:spLocks noChangeArrowheads="1"/>
            </p:cNvSpPr>
            <p:nvPr/>
          </p:nvSpPr>
          <p:spPr bwMode="auto">
            <a:xfrm>
              <a:off x="1968" y="235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69722" name="Text Box 58"/>
            <p:cNvSpPr txBox="1">
              <a:spLocks noChangeArrowheads="1"/>
            </p:cNvSpPr>
            <p:nvPr/>
          </p:nvSpPr>
          <p:spPr bwMode="auto">
            <a:xfrm>
              <a:off x="2592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69723" name="Text Box 59"/>
            <p:cNvSpPr txBox="1">
              <a:spLocks noChangeArrowheads="1"/>
            </p:cNvSpPr>
            <p:nvPr/>
          </p:nvSpPr>
          <p:spPr bwMode="auto">
            <a:xfrm>
              <a:off x="2880" y="182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69724" name="Rectangle 60"/>
            <p:cNvSpPr>
              <a:spLocks noChangeArrowheads="1"/>
            </p:cNvSpPr>
            <p:nvPr/>
          </p:nvSpPr>
          <p:spPr bwMode="auto">
            <a:xfrm>
              <a:off x="2304" y="163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69725" name="Rectangle 61"/>
            <p:cNvSpPr>
              <a:spLocks noChangeArrowheads="1"/>
            </p:cNvSpPr>
            <p:nvPr/>
          </p:nvSpPr>
          <p:spPr bwMode="auto">
            <a:xfrm>
              <a:off x="2592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R1 Rotation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953000"/>
            <a:ext cx="77724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Subtree height is reduced by </a:t>
            </a:r>
            <a:r>
              <a:rPr lang="en-US" altLang="en-US" sz="2800">
                <a:solidFill>
                  <a:schemeClr val="hlink"/>
                </a:solidFill>
              </a:rPr>
              <a:t>1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Must continue on path to root.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Similar to </a:t>
            </a:r>
            <a:r>
              <a:rPr lang="en-US" altLang="en-US" sz="2800">
                <a:solidFill>
                  <a:schemeClr val="hlink"/>
                </a:solidFill>
              </a:rPr>
              <a:t>LL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chemeClr val="hlink"/>
                </a:solidFill>
              </a:rPr>
              <a:t>R0</a:t>
            </a:r>
            <a:r>
              <a:rPr lang="en-US" altLang="en-US" sz="2800"/>
              <a:t> rotations.</a:t>
            </a:r>
          </a:p>
        </p:txBody>
      </p:sp>
      <p:grpSp>
        <p:nvGrpSpPr>
          <p:cNvPr id="370692" name="Group 4"/>
          <p:cNvGrpSpPr>
            <a:grpSpLocks/>
          </p:cNvGrpSpPr>
          <p:nvPr/>
        </p:nvGrpSpPr>
        <p:grpSpPr bwMode="auto">
          <a:xfrm>
            <a:off x="381000" y="1447800"/>
            <a:ext cx="2438400" cy="3200400"/>
            <a:chOff x="240" y="912"/>
            <a:chExt cx="1536" cy="2016"/>
          </a:xfrm>
        </p:grpSpPr>
        <p:sp>
          <p:nvSpPr>
            <p:cNvPr id="370693" name="Text Box 5"/>
            <p:cNvSpPr txBox="1">
              <a:spLocks noChangeArrowheads="1"/>
            </p:cNvSpPr>
            <p:nvPr/>
          </p:nvSpPr>
          <p:spPr bwMode="auto">
            <a:xfrm>
              <a:off x="240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Before deletion.</a:t>
              </a:r>
            </a:p>
          </p:txBody>
        </p:sp>
        <p:sp>
          <p:nvSpPr>
            <p:cNvPr id="370694" name="Oval 6"/>
            <p:cNvSpPr>
              <a:spLocks noChangeArrowheads="1"/>
            </p:cNvSpPr>
            <p:nvPr/>
          </p:nvSpPr>
          <p:spPr bwMode="auto">
            <a:xfrm>
              <a:off x="772" y="11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695" name="Oval 7"/>
            <p:cNvSpPr>
              <a:spLocks noChangeArrowheads="1"/>
            </p:cNvSpPr>
            <p:nvPr/>
          </p:nvSpPr>
          <p:spPr bwMode="auto">
            <a:xfrm>
              <a:off x="484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696" name="Line 8"/>
            <p:cNvSpPr>
              <a:spLocks noChangeShapeType="1"/>
            </p:cNvSpPr>
            <p:nvPr/>
          </p:nvSpPr>
          <p:spPr bwMode="auto">
            <a:xfrm flipH="1">
              <a:off x="624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697" name="Line 9"/>
            <p:cNvSpPr>
              <a:spLocks noChangeShapeType="1"/>
            </p:cNvSpPr>
            <p:nvPr/>
          </p:nvSpPr>
          <p:spPr bwMode="auto">
            <a:xfrm>
              <a:off x="1008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698" name="Rectangle 10"/>
            <p:cNvSpPr>
              <a:spLocks noChangeArrowheads="1"/>
            </p:cNvSpPr>
            <p:nvPr/>
          </p:nvSpPr>
          <p:spPr bwMode="auto">
            <a:xfrm>
              <a:off x="816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70699" name="Rectangle 11"/>
            <p:cNvSpPr>
              <a:spLocks noChangeArrowheads="1"/>
            </p:cNvSpPr>
            <p:nvPr/>
          </p:nvSpPr>
          <p:spPr bwMode="auto">
            <a:xfrm>
              <a:off x="528" y="163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70700" name="Line 12"/>
            <p:cNvSpPr>
              <a:spLocks noChangeShapeType="1"/>
            </p:cNvSpPr>
            <p:nvPr/>
          </p:nvSpPr>
          <p:spPr bwMode="auto">
            <a:xfrm flipV="1">
              <a:off x="912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01" name="Text Box 13"/>
            <p:cNvSpPr txBox="1">
              <a:spLocks noChangeArrowheads="1"/>
            </p:cNvSpPr>
            <p:nvPr/>
          </p:nvSpPr>
          <p:spPr bwMode="auto">
            <a:xfrm>
              <a:off x="528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70702" name="Text Box 14"/>
            <p:cNvSpPr txBox="1">
              <a:spLocks noChangeArrowheads="1"/>
            </p:cNvSpPr>
            <p:nvPr/>
          </p:nvSpPr>
          <p:spPr bwMode="auto">
            <a:xfrm>
              <a:off x="24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70703" name="Text Box 15"/>
            <p:cNvSpPr txBox="1">
              <a:spLocks noChangeArrowheads="1"/>
            </p:cNvSpPr>
            <p:nvPr/>
          </p:nvSpPr>
          <p:spPr bwMode="auto">
            <a:xfrm>
              <a:off x="240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04" name="Text Box 16"/>
            <p:cNvSpPr txBox="1">
              <a:spLocks noChangeArrowheads="1"/>
            </p:cNvSpPr>
            <p:nvPr/>
          </p:nvSpPr>
          <p:spPr bwMode="auto">
            <a:xfrm>
              <a:off x="768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05" name="Text Box 17"/>
            <p:cNvSpPr txBox="1">
              <a:spLocks noChangeArrowheads="1"/>
            </p:cNvSpPr>
            <p:nvPr/>
          </p:nvSpPr>
          <p:spPr bwMode="auto">
            <a:xfrm>
              <a:off x="1056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06" name="Line 18"/>
            <p:cNvSpPr>
              <a:spLocks noChangeShapeType="1"/>
            </p:cNvSpPr>
            <p:nvPr/>
          </p:nvSpPr>
          <p:spPr bwMode="auto">
            <a:xfrm flipH="1">
              <a:off x="336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07" name="Line 19"/>
            <p:cNvSpPr>
              <a:spLocks noChangeShapeType="1"/>
            </p:cNvSpPr>
            <p:nvPr/>
          </p:nvSpPr>
          <p:spPr bwMode="auto">
            <a:xfrm>
              <a:off x="720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08" name="Text Box 20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70709" name="Text Box 21"/>
            <p:cNvSpPr txBox="1">
              <a:spLocks noChangeArrowheads="1"/>
            </p:cNvSpPr>
            <p:nvPr/>
          </p:nvSpPr>
          <p:spPr bwMode="auto">
            <a:xfrm>
              <a:off x="816" y="235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0710" name="Text Box 22"/>
            <p:cNvSpPr txBox="1">
              <a:spLocks noChangeArrowheads="1"/>
            </p:cNvSpPr>
            <p:nvPr/>
          </p:nvSpPr>
          <p:spPr bwMode="auto">
            <a:xfrm>
              <a:off x="1104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grpSp>
        <p:nvGrpSpPr>
          <p:cNvPr id="370711" name="Group 23"/>
          <p:cNvGrpSpPr>
            <a:grpSpLocks/>
          </p:cNvGrpSpPr>
          <p:nvPr/>
        </p:nvGrpSpPr>
        <p:grpSpPr bwMode="auto">
          <a:xfrm>
            <a:off x="6019800" y="1447800"/>
            <a:ext cx="2514600" cy="3200400"/>
            <a:chOff x="3792" y="912"/>
            <a:chExt cx="1584" cy="2016"/>
          </a:xfrm>
        </p:grpSpPr>
        <p:sp>
          <p:nvSpPr>
            <p:cNvPr id="370712" name="Oval 24"/>
            <p:cNvSpPr>
              <a:spLocks noChangeArrowheads="1"/>
            </p:cNvSpPr>
            <p:nvPr/>
          </p:nvSpPr>
          <p:spPr bwMode="auto">
            <a:xfrm>
              <a:off x="4324" y="115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713" name="Line 25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14" name="Text Box 26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70715" name="Oval 27"/>
            <p:cNvSpPr>
              <a:spLocks noChangeArrowheads="1"/>
            </p:cNvSpPr>
            <p:nvPr/>
          </p:nvSpPr>
          <p:spPr bwMode="auto">
            <a:xfrm>
              <a:off x="4564" y="1684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716" name="Line 28"/>
            <p:cNvSpPr>
              <a:spLocks noChangeShapeType="1"/>
            </p:cNvSpPr>
            <p:nvPr/>
          </p:nvSpPr>
          <p:spPr bwMode="auto">
            <a:xfrm>
              <a:off x="4560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4848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70718" name="Text Box 30"/>
            <p:cNvSpPr txBox="1">
              <a:spLocks noChangeArrowheads="1"/>
            </p:cNvSpPr>
            <p:nvPr/>
          </p:nvSpPr>
          <p:spPr bwMode="auto">
            <a:xfrm>
              <a:off x="3792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rotation.</a:t>
              </a:r>
            </a:p>
          </p:txBody>
        </p:sp>
        <p:sp>
          <p:nvSpPr>
            <p:cNvPr id="370719" name="Text Box 31"/>
            <p:cNvSpPr txBox="1">
              <a:spLocks noChangeArrowheads="1"/>
            </p:cNvSpPr>
            <p:nvPr/>
          </p:nvSpPr>
          <p:spPr bwMode="auto">
            <a:xfrm>
              <a:off x="4320" y="216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20" name="Line 32"/>
            <p:cNvSpPr>
              <a:spLocks noChangeShapeType="1"/>
            </p:cNvSpPr>
            <p:nvPr/>
          </p:nvSpPr>
          <p:spPr bwMode="auto">
            <a:xfrm flipH="1">
              <a:off x="4416" y="1920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21" name="Text Box 33"/>
            <p:cNvSpPr txBox="1">
              <a:spLocks noChangeArrowheads="1"/>
            </p:cNvSpPr>
            <p:nvPr/>
          </p:nvSpPr>
          <p:spPr bwMode="auto">
            <a:xfrm>
              <a:off x="4320" y="240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0722" name="Text Box 34"/>
            <p:cNvSpPr txBox="1">
              <a:spLocks noChangeArrowheads="1"/>
            </p:cNvSpPr>
            <p:nvPr/>
          </p:nvSpPr>
          <p:spPr bwMode="auto">
            <a:xfrm>
              <a:off x="4848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23" name="Line 35"/>
            <p:cNvSpPr>
              <a:spLocks noChangeShapeType="1"/>
            </p:cNvSpPr>
            <p:nvPr/>
          </p:nvSpPr>
          <p:spPr bwMode="auto">
            <a:xfrm>
              <a:off x="4800" y="1920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24" name="Text Box 36"/>
            <p:cNvSpPr txBox="1">
              <a:spLocks noChangeArrowheads="1"/>
            </p:cNvSpPr>
            <p:nvPr/>
          </p:nvSpPr>
          <p:spPr bwMode="auto">
            <a:xfrm>
              <a:off x="4896" y="24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0725" name="Line 37"/>
            <p:cNvSpPr>
              <a:spLocks noChangeShapeType="1"/>
            </p:cNvSpPr>
            <p:nvPr/>
          </p:nvSpPr>
          <p:spPr bwMode="auto">
            <a:xfrm flipH="1">
              <a:off x="4176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26" name="Text Box 38"/>
            <p:cNvSpPr txBox="1">
              <a:spLocks noChangeArrowheads="1"/>
            </p:cNvSpPr>
            <p:nvPr/>
          </p:nvSpPr>
          <p:spPr bwMode="auto">
            <a:xfrm>
              <a:off x="4080" y="15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27" name="Text Box 39"/>
            <p:cNvSpPr txBox="1">
              <a:spLocks noChangeArrowheads="1"/>
            </p:cNvSpPr>
            <p:nvPr/>
          </p:nvSpPr>
          <p:spPr bwMode="auto">
            <a:xfrm>
              <a:off x="4128" y="18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70728" name="Rectangle 40"/>
            <p:cNvSpPr>
              <a:spLocks noChangeArrowheads="1"/>
            </p:cNvSpPr>
            <p:nvPr/>
          </p:nvSpPr>
          <p:spPr bwMode="auto">
            <a:xfrm>
              <a:off x="4608" y="168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370729" name="Rectangle 41"/>
            <p:cNvSpPr>
              <a:spLocks noChangeArrowheads="1"/>
            </p:cNvSpPr>
            <p:nvPr/>
          </p:nvSpPr>
          <p:spPr bwMode="auto">
            <a:xfrm>
              <a:off x="4368" y="115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0</a:t>
              </a:r>
            </a:p>
          </p:txBody>
        </p:sp>
      </p:grpSp>
      <p:grpSp>
        <p:nvGrpSpPr>
          <p:cNvPr id="370730" name="Group 42"/>
          <p:cNvGrpSpPr>
            <a:grpSpLocks/>
          </p:cNvGrpSpPr>
          <p:nvPr/>
        </p:nvGrpSpPr>
        <p:grpSpPr bwMode="auto">
          <a:xfrm>
            <a:off x="3124200" y="1447800"/>
            <a:ext cx="2514600" cy="3200400"/>
            <a:chOff x="1968" y="912"/>
            <a:chExt cx="1584" cy="2016"/>
          </a:xfrm>
        </p:grpSpPr>
        <p:sp>
          <p:nvSpPr>
            <p:cNvPr id="370731" name="Oval 43"/>
            <p:cNvSpPr>
              <a:spLocks noChangeArrowheads="1"/>
            </p:cNvSpPr>
            <p:nvPr/>
          </p:nvSpPr>
          <p:spPr bwMode="auto">
            <a:xfrm>
              <a:off x="2548" y="115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732" name="Oval 44"/>
            <p:cNvSpPr>
              <a:spLocks noChangeArrowheads="1"/>
            </p:cNvSpPr>
            <p:nvPr/>
          </p:nvSpPr>
          <p:spPr bwMode="auto">
            <a:xfrm>
              <a:off x="2260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733" name="Line 45"/>
            <p:cNvSpPr>
              <a:spLocks noChangeShapeType="1"/>
            </p:cNvSpPr>
            <p:nvPr/>
          </p:nvSpPr>
          <p:spPr bwMode="auto">
            <a:xfrm flipH="1">
              <a:off x="2400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34" name="Line 46"/>
            <p:cNvSpPr>
              <a:spLocks noChangeShapeType="1"/>
            </p:cNvSpPr>
            <p:nvPr/>
          </p:nvSpPr>
          <p:spPr bwMode="auto">
            <a:xfrm>
              <a:off x="2784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35" name="Line 47"/>
            <p:cNvSpPr>
              <a:spLocks noChangeShapeType="1"/>
            </p:cNvSpPr>
            <p:nvPr/>
          </p:nvSpPr>
          <p:spPr bwMode="auto">
            <a:xfrm flipV="1">
              <a:off x="2688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36" name="Text Box 48"/>
            <p:cNvSpPr txBox="1">
              <a:spLocks noChangeArrowheads="1"/>
            </p:cNvSpPr>
            <p:nvPr/>
          </p:nvSpPr>
          <p:spPr bwMode="auto">
            <a:xfrm>
              <a:off x="2304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70737" name="Text Box 49"/>
            <p:cNvSpPr txBox="1">
              <a:spLocks noChangeArrowheads="1"/>
            </p:cNvSpPr>
            <p:nvPr/>
          </p:nvSpPr>
          <p:spPr bwMode="auto">
            <a:xfrm>
              <a:off x="201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70738" name="Text Box 50"/>
            <p:cNvSpPr txBox="1">
              <a:spLocks noChangeArrowheads="1"/>
            </p:cNvSpPr>
            <p:nvPr/>
          </p:nvSpPr>
          <p:spPr bwMode="auto">
            <a:xfrm>
              <a:off x="2016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39" name="Text Box 51"/>
            <p:cNvSpPr txBox="1">
              <a:spLocks noChangeArrowheads="1"/>
            </p:cNvSpPr>
            <p:nvPr/>
          </p:nvSpPr>
          <p:spPr bwMode="auto">
            <a:xfrm>
              <a:off x="254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40" name="Text Box 52"/>
            <p:cNvSpPr txBox="1">
              <a:spLocks noChangeArrowheads="1"/>
            </p:cNvSpPr>
            <p:nvPr/>
          </p:nvSpPr>
          <p:spPr bwMode="auto">
            <a:xfrm>
              <a:off x="2832" y="163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0741" name="Line 53"/>
            <p:cNvSpPr>
              <a:spLocks noChangeShapeType="1"/>
            </p:cNvSpPr>
            <p:nvPr/>
          </p:nvSpPr>
          <p:spPr bwMode="auto">
            <a:xfrm flipH="1">
              <a:off x="2112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42" name="Line 54"/>
            <p:cNvSpPr>
              <a:spLocks noChangeShapeType="1"/>
            </p:cNvSpPr>
            <p:nvPr/>
          </p:nvSpPr>
          <p:spPr bwMode="auto">
            <a:xfrm>
              <a:off x="2496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743" name="Text Box 55"/>
            <p:cNvSpPr txBox="1">
              <a:spLocks noChangeArrowheads="1"/>
            </p:cNvSpPr>
            <p:nvPr/>
          </p:nvSpPr>
          <p:spPr bwMode="auto">
            <a:xfrm>
              <a:off x="2016" y="264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</a:rPr>
                <a:t>After deletion.</a:t>
              </a:r>
            </a:p>
          </p:txBody>
        </p:sp>
        <p:sp>
          <p:nvSpPr>
            <p:cNvPr id="370744" name="Text Box 56"/>
            <p:cNvSpPr txBox="1">
              <a:spLocks noChangeArrowheads="1"/>
            </p:cNvSpPr>
            <p:nvPr/>
          </p:nvSpPr>
          <p:spPr bwMode="auto">
            <a:xfrm>
              <a:off x="1968" y="235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70745" name="Text Box 57"/>
            <p:cNvSpPr txBox="1">
              <a:spLocks noChangeArrowheads="1"/>
            </p:cNvSpPr>
            <p:nvPr/>
          </p:nvSpPr>
          <p:spPr bwMode="auto">
            <a:xfrm>
              <a:off x="2592" y="235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0746" name="Text Box 58"/>
            <p:cNvSpPr txBox="1">
              <a:spLocks noChangeArrowheads="1"/>
            </p:cNvSpPr>
            <p:nvPr/>
          </p:nvSpPr>
          <p:spPr bwMode="auto">
            <a:xfrm>
              <a:off x="2880" y="182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0747" name="Rectangle 59"/>
            <p:cNvSpPr>
              <a:spLocks noChangeArrowheads="1"/>
            </p:cNvSpPr>
            <p:nvPr/>
          </p:nvSpPr>
          <p:spPr bwMode="auto">
            <a:xfrm>
              <a:off x="2304" y="163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70748" name="Rectangle 60"/>
            <p:cNvSpPr>
              <a:spLocks noChangeArrowheads="1"/>
            </p:cNvSpPr>
            <p:nvPr/>
          </p:nvSpPr>
          <p:spPr bwMode="auto">
            <a:xfrm>
              <a:off x="2592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/>
              <a:t>R-1 Rotation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3434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New balance factor of </a:t>
            </a:r>
            <a:r>
              <a:rPr lang="en-US" altLang="en-US" sz="2800">
                <a:solidFill>
                  <a:schemeClr val="hlink"/>
                </a:solidFill>
              </a:rPr>
              <a:t>A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chemeClr val="hlink"/>
                </a:solidFill>
              </a:rPr>
              <a:t>B</a:t>
            </a:r>
            <a:r>
              <a:rPr lang="en-US" altLang="en-US" sz="2800"/>
              <a:t> depends on </a:t>
            </a:r>
            <a:r>
              <a:rPr lang="en-US" altLang="en-US" sz="2800">
                <a:solidFill>
                  <a:schemeClr val="hlink"/>
                </a:solidFill>
              </a:rPr>
              <a:t>b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Subtree height is reduced by </a:t>
            </a:r>
            <a:r>
              <a:rPr lang="en-US" altLang="en-US" sz="2800">
                <a:solidFill>
                  <a:schemeClr val="hlink"/>
                </a:solidFill>
              </a:rPr>
              <a:t>1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Must continue on path to root.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Similar to </a:t>
            </a:r>
            <a:r>
              <a:rPr lang="en-US" altLang="en-US" sz="2800">
                <a:solidFill>
                  <a:schemeClr val="hlink"/>
                </a:solidFill>
              </a:rPr>
              <a:t>LR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grpSp>
        <p:nvGrpSpPr>
          <p:cNvPr id="371716" name="Group 4"/>
          <p:cNvGrpSpPr>
            <a:grpSpLocks/>
          </p:cNvGrpSpPr>
          <p:nvPr/>
        </p:nvGrpSpPr>
        <p:grpSpPr bwMode="auto">
          <a:xfrm>
            <a:off x="304800" y="1143000"/>
            <a:ext cx="1981200" cy="3124200"/>
            <a:chOff x="192" y="912"/>
            <a:chExt cx="1248" cy="1968"/>
          </a:xfrm>
        </p:grpSpPr>
        <p:sp>
          <p:nvSpPr>
            <p:cNvPr id="371717" name="Oval 5"/>
            <p:cNvSpPr>
              <a:spLocks noChangeArrowheads="1"/>
            </p:cNvSpPr>
            <p:nvPr/>
          </p:nvSpPr>
          <p:spPr bwMode="auto">
            <a:xfrm>
              <a:off x="772" y="11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18" name="Oval 6"/>
            <p:cNvSpPr>
              <a:spLocks noChangeArrowheads="1"/>
            </p:cNvSpPr>
            <p:nvPr/>
          </p:nvSpPr>
          <p:spPr bwMode="auto">
            <a:xfrm>
              <a:off x="484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19" name="Line 7"/>
            <p:cNvSpPr>
              <a:spLocks noChangeShapeType="1"/>
            </p:cNvSpPr>
            <p:nvPr/>
          </p:nvSpPr>
          <p:spPr bwMode="auto">
            <a:xfrm flipH="1">
              <a:off x="624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20" name="Line 8"/>
            <p:cNvSpPr>
              <a:spLocks noChangeShapeType="1"/>
            </p:cNvSpPr>
            <p:nvPr/>
          </p:nvSpPr>
          <p:spPr bwMode="auto">
            <a:xfrm>
              <a:off x="1008" y="13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21" name="Rectangle 9"/>
            <p:cNvSpPr>
              <a:spLocks noChangeArrowheads="1"/>
            </p:cNvSpPr>
            <p:nvPr/>
          </p:nvSpPr>
          <p:spPr bwMode="auto">
            <a:xfrm>
              <a:off x="816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71722" name="Rectangle 10"/>
            <p:cNvSpPr>
              <a:spLocks noChangeArrowheads="1"/>
            </p:cNvSpPr>
            <p:nvPr/>
          </p:nvSpPr>
          <p:spPr bwMode="auto">
            <a:xfrm>
              <a:off x="528" y="163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-1</a:t>
              </a:r>
            </a:p>
          </p:txBody>
        </p:sp>
        <p:sp>
          <p:nvSpPr>
            <p:cNvPr id="371723" name="Line 11"/>
            <p:cNvSpPr>
              <a:spLocks noChangeShapeType="1"/>
            </p:cNvSpPr>
            <p:nvPr/>
          </p:nvSpPr>
          <p:spPr bwMode="auto">
            <a:xfrm flipV="1">
              <a:off x="912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528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71725" name="Text Box 13"/>
            <p:cNvSpPr txBox="1">
              <a:spLocks noChangeArrowheads="1"/>
            </p:cNvSpPr>
            <p:nvPr/>
          </p:nvSpPr>
          <p:spPr bwMode="auto">
            <a:xfrm>
              <a:off x="24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71726" name="Text Box 14"/>
            <p:cNvSpPr txBox="1">
              <a:spLocks noChangeArrowheads="1"/>
            </p:cNvSpPr>
            <p:nvPr/>
          </p:nvSpPr>
          <p:spPr bwMode="auto">
            <a:xfrm>
              <a:off x="240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100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28" name="Text Box 16"/>
            <p:cNvSpPr txBox="1">
              <a:spLocks noChangeArrowheads="1"/>
            </p:cNvSpPr>
            <p:nvPr/>
          </p:nvSpPr>
          <p:spPr bwMode="auto">
            <a:xfrm>
              <a:off x="1056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29" name="Line 17"/>
            <p:cNvSpPr>
              <a:spLocks noChangeShapeType="1"/>
            </p:cNvSpPr>
            <p:nvPr/>
          </p:nvSpPr>
          <p:spPr bwMode="auto">
            <a:xfrm flipH="1">
              <a:off x="336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30" name="Line 18"/>
            <p:cNvSpPr>
              <a:spLocks noChangeShapeType="1"/>
            </p:cNvSpPr>
            <p:nvPr/>
          </p:nvSpPr>
          <p:spPr bwMode="auto">
            <a:xfrm>
              <a:off x="720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31" name="Text Box 19"/>
            <p:cNvSpPr txBox="1">
              <a:spLocks noChangeArrowheads="1"/>
            </p:cNvSpPr>
            <p:nvPr/>
          </p:nvSpPr>
          <p:spPr bwMode="auto">
            <a:xfrm>
              <a:off x="192" y="235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1732" name="Text Box 20"/>
            <p:cNvSpPr txBox="1">
              <a:spLocks noChangeArrowheads="1"/>
            </p:cNvSpPr>
            <p:nvPr/>
          </p:nvSpPr>
          <p:spPr bwMode="auto">
            <a:xfrm>
              <a:off x="1104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71733" name="Oval 21"/>
            <p:cNvSpPr>
              <a:spLocks noChangeArrowheads="1"/>
            </p:cNvSpPr>
            <p:nvPr/>
          </p:nvSpPr>
          <p:spPr bwMode="auto">
            <a:xfrm>
              <a:off x="724" y="21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34" name="Rectangle 22"/>
            <p:cNvSpPr>
              <a:spLocks noChangeArrowheads="1"/>
            </p:cNvSpPr>
            <p:nvPr/>
          </p:nvSpPr>
          <p:spPr bwMode="auto">
            <a:xfrm>
              <a:off x="768" y="211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71735" name="Text Box 23"/>
            <p:cNvSpPr txBox="1">
              <a:spLocks noChangeArrowheads="1"/>
            </p:cNvSpPr>
            <p:nvPr/>
          </p:nvSpPr>
          <p:spPr bwMode="auto">
            <a:xfrm>
              <a:off x="480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36" name="Line 24"/>
            <p:cNvSpPr>
              <a:spLocks noChangeShapeType="1"/>
            </p:cNvSpPr>
            <p:nvPr/>
          </p:nvSpPr>
          <p:spPr bwMode="auto">
            <a:xfrm flipH="1">
              <a:off x="576" y="235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37" name="Line 25"/>
            <p:cNvSpPr>
              <a:spLocks noChangeShapeType="1"/>
            </p:cNvSpPr>
            <p:nvPr/>
          </p:nvSpPr>
          <p:spPr bwMode="auto">
            <a:xfrm>
              <a:off x="960" y="235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1008" y="21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</p:grpSp>
      <p:grpSp>
        <p:nvGrpSpPr>
          <p:cNvPr id="371739" name="Group 27"/>
          <p:cNvGrpSpPr>
            <a:grpSpLocks/>
          </p:cNvGrpSpPr>
          <p:nvPr/>
        </p:nvGrpSpPr>
        <p:grpSpPr bwMode="auto">
          <a:xfrm>
            <a:off x="3048000" y="1066800"/>
            <a:ext cx="2209800" cy="3124200"/>
            <a:chOff x="1920" y="864"/>
            <a:chExt cx="1392" cy="1968"/>
          </a:xfrm>
        </p:grpSpPr>
        <p:sp>
          <p:nvSpPr>
            <p:cNvPr id="371740" name="Oval 28"/>
            <p:cNvSpPr>
              <a:spLocks noChangeArrowheads="1"/>
            </p:cNvSpPr>
            <p:nvPr/>
          </p:nvSpPr>
          <p:spPr bwMode="auto">
            <a:xfrm>
              <a:off x="2500" y="110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41" name="Oval 29"/>
            <p:cNvSpPr>
              <a:spLocks noChangeArrowheads="1"/>
            </p:cNvSpPr>
            <p:nvPr/>
          </p:nvSpPr>
          <p:spPr bwMode="auto">
            <a:xfrm>
              <a:off x="2212" y="158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42" name="Line 30"/>
            <p:cNvSpPr>
              <a:spLocks noChangeShapeType="1"/>
            </p:cNvSpPr>
            <p:nvPr/>
          </p:nvSpPr>
          <p:spPr bwMode="auto">
            <a:xfrm flipH="1">
              <a:off x="2352" y="1344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43" name="Line 31"/>
            <p:cNvSpPr>
              <a:spLocks noChangeShapeType="1"/>
            </p:cNvSpPr>
            <p:nvPr/>
          </p:nvSpPr>
          <p:spPr bwMode="auto">
            <a:xfrm>
              <a:off x="2736" y="134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44" name="Line 32"/>
            <p:cNvSpPr>
              <a:spLocks noChangeShapeType="1"/>
            </p:cNvSpPr>
            <p:nvPr/>
          </p:nvSpPr>
          <p:spPr bwMode="auto">
            <a:xfrm flipV="1">
              <a:off x="2640" y="86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45" name="Text Box 33"/>
            <p:cNvSpPr txBox="1">
              <a:spLocks noChangeArrowheads="1"/>
            </p:cNvSpPr>
            <p:nvPr/>
          </p:nvSpPr>
          <p:spPr bwMode="auto">
            <a:xfrm>
              <a:off x="2256" y="11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</a:t>
              </a:r>
            </a:p>
          </p:txBody>
        </p:sp>
        <p:sp>
          <p:nvSpPr>
            <p:cNvPr id="371746" name="Text Box 34"/>
            <p:cNvSpPr txBox="1">
              <a:spLocks noChangeArrowheads="1"/>
            </p:cNvSpPr>
            <p:nvPr/>
          </p:nvSpPr>
          <p:spPr bwMode="auto">
            <a:xfrm>
              <a:off x="1968" y="15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71747" name="Text Box 35"/>
            <p:cNvSpPr txBox="1">
              <a:spLocks noChangeArrowheads="1"/>
            </p:cNvSpPr>
            <p:nvPr/>
          </p:nvSpPr>
          <p:spPr bwMode="auto">
            <a:xfrm>
              <a:off x="1968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48" name="Text Box 36"/>
            <p:cNvSpPr txBox="1">
              <a:spLocks noChangeArrowheads="1"/>
            </p:cNvSpPr>
            <p:nvPr/>
          </p:nvSpPr>
          <p:spPr bwMode="auto">
            <a:xfrm>
              <a:off x="2736" y="25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49" name="Text Box 37"/>
            <p:cNvSpPr txBox="1">
              <a:spLocks noChangeArrowheads="1"/>
            </p:cNvSpPr>
            <p:nvPr/>
          </p:nvSpPr>
          <p:spPr bwMode="auto">
            <a:xfrm>
              <a:off x="2784" y="15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50" name="Line 38"/>
            <p:cNvSpPr>
              <a:spLocks noChangeShapeType="1"/>
            </p:cNvSpPr>
            <p:nvPr/>
          </p:nvSpPr>
          <p:spPr bwMode="auto">
            <a:xfrm flipH="1">
              <a:off x="2064" y="1824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51" name="Line 39"/>
            <p:cNvSpPr>
              <a:spLocks noChangeShapeType="1"/>
            </p:cNvSpPr>
            <p:nvPr/>
          </p:nvSpPr>
          <p:spPr bwMode="auto">
            <a:xfrm>
              <a:off x="2448" y="182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52" name="Text Box 40"/>
            <p:cNvSpPr txBox="1">
              <a:spLocks noChangeArrowheads="1"/>
            </p:cNvSpPr>
            <p:nvPr/>
          </p:nvSpPr>
          <p:spPr bwMode="auto">
            <a:xfrm>
              <a:off x="1920" y="230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1753" name="Text Box 41"/>
            <p:cNvSpPr txBox="1">
              <a:spLocks noChangeArrowheads="1"/>
            </p:cNvSpPr>
            <p:nvPr/>
          </p:nvSpPr>
          <p:spPr bwMode="auto">
            <a:xfrm>
              <a:off x="2832" y="182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1754" name="Oval 42"/>
            <p:cNvSpPr>
              <a:spLocks noChangeArrowheads="1"/>
            </p:cNvSpPr>
            <p:nvPr/>
          </p:nvSpPr>
          <p:spPr bwMode="auto">
            <a:xfrm>
              <a:off x="2452" y="20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55" name="Text Box 43"/>
            <p:cNvSpPr txBox="1">
              <a:spLocks noChangeArrowheads="1"/>
            </p:cNvSpPr>
            <p:nvPr/>
          </p:nvSpPr>
          <p:spPr bwMode="auto">
            <a:xfrm>
              <a:off x="2208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56" name="Line 44"/>
            <p:cNvSpPr>
              <a:spLocks noChangeShapeType="1"/>
            </p:cNvSpPr>
            <p:nvPr/>
          </p:nvSpPr>
          <p:spPr bwMode="auto">
            <a:xfrm flipH="1">
              <a:off x="2304" y="2304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57" name="Line 45"/>
            <p:cNvSpPr>
              <a:spLocks noChangeShapeType="1"/>
            </p:cNvSpPr>
            <p:nvPr/>
          </p:nvSpPr>
          <p:spPr bwMode="auto">
            <a:xfrm>
              <a:off x="2688" y="230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58" name="Text Box 46"/>
            <p:cNvSpPr txBox="1">
              <a:spLocks noChangeArrowheads="1"/>
            </p:cNvSpPr>
            <p:nvPr/>
          </p:nvSpPr>
          <p:spPr bwMode="auto">
            <a:xfrm>
              <a:off x="2736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  <p:sp>
          <p:nvSpPr>
            <p:cNvPr id="371759" name="Rectangle 47"/>
            <p:cNvSpPr>
              <a:spLocks noChangeArrowheads="1"/>
            </p:cNvSpPr>
            <p:nvPr/>
          </p:nvSpPr>
          <p:spPr bwMode="auto">
            <a:xfrm>
              <a:off x="2496" y="206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71760" name="Rectangle 48"/>
            <p:cNvSpPr>
              <a:spLocks noChangeArrowheads="1"/>
            </p:cNvSpPr>
            <p:nvPr/>
          </p:nvSpPr>
          <p:spPr bwMode="auto">
            <a:xfrm>
              <a:off x="2256" y="158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-1</a:t>
              </a:r>
            </a:p>
          </p:txBody>
        </p:sp>
        <p:sp>
          <p:nvSpPr>
            <p:cNvPr id="371761" name="Rectangle 49"/>
            <p:cNvSpPr>
              <a:spLocks noChangeArrowheads="1"/>
            </p:cNvSpPr>
            <p:nvPr/>
          </p:nvSpPr>
          <p:spPr bwMode="auto">
            <a:xfrm>
              <a:off x="2544" y="110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371762" name="Group 50"/>
          <p:cNvGrpSpPr>
            <a:grpSpLocks/>
          </p:cNvGrpSpPr>
          <p:nvPr/>
        </p:nvGrpSpPr>
        <p:grpSpPr bwMode="auto">
          <a:xfrm>
            <a:off x="5867400" y="1143000"/>
            <a:ext cx="3276600" cy="2743200"/>
            <a:chOff x="3696" y="912"/>
            <a:chExt cx="2064" cy="1728"/>
          </a:xfrm>
        </p:grpSpPr>
        <p:sp>
          <p:nvSpPr>
            <p:cNvPr id="371763" name="Oval 51"/>
            <p:cNvSpPr>
              <a:spLocks noChangeArrowheads="1"/>
            </p:cNvSpPr>
            <p:nvPr/>
          </p:nvSpPr>
          <p:spPr bwMode="auto">
            <a:xfrm>
              <a:off x="4324" y="115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64" name="Line 52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65" name="Text Box 53"/>
            <p:cNvSpPr txBox="1">
              <a:spLocks noChangeArrowheads="1"/>
            </p:cNvSpPr>
            <p:nvPr/>
          </p:nvSpPr>
          <p:spPr bwMode="auto">
            <a:xfrm>
              <a:off x="4080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</a:p>
          </p:txBody>
        </p:sp>
        <p:sp>
          <p:nvSpPr>
            <p:cNvPr id="371766" name="Line 54"/>
            <p:cNvSpPr>
              <a:spLocks noChangeShapeType="1"/>
            </p:cNvSpPr>
            <p:nvPr/>
          </p:nvSpPr>
          <p:spPr bwMode="auto">
            <a:xfrm>
              <a:off x="4560" y="1392"/>
              <a:ext cx="48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71767" name="Group 55"/>
            <p:cNvGrpSpPr>
              <a:grpSpLocks/>
            </p:cNvGrpSpPr>
            <p:nvPr/>
          </p:nvGrpSpPr>
          <p:grpSpPr bwMode="auto">
            <a:xfrm>
              <a:off x="4948" y="1584"/>
              <a:ext cx="476" cy="332"/>
              <a:chOff x="4948" y="1584"/>
              <a:chExt cx="476" cy="332"/>
            </a:xfrm>
          </p:grpSpPr>
          <p:sp>
            <p:nvSpPr>
              <p:cNvPr id="371768" name="Oval 56"/>
              <p:cNvSpPr>
                <a:spLocks noChangeArrowheads="1"/>
              </p:cNvSpPr>
              <p:nvPr/>
            </p:nvSpPr>
            <p:spPr bwMode="auto">
              <a:xfrm>
                <a:off x="4948" y="1636"/>
                <a:ext cx="280" cy="280"/>
              </a:xfrm>
              <a:prstGeom prst="ellipse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1769" name="Text Box 57"/>
              <p:cNvSpPr txBox="1">
                <a:spLocks noChangeArrowheads="1"/>
              </p:cNvSpPr>
              <p:nvPr/>
            </p:nvSpPr>
            <p:spPr bwMode="auto">
              <a:xfrm>
                <a:off x="5232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chemeClr val="hlink"/>
                    </a:solidFill>
                    <a:latin typeface="Albertus Extra Bold" pitchFamily="34" charset="0"/>
                  </a:rPr>
                  <a:t>A</a:t>
                </a:r>
              </a:p>
            </p:txBody>
          </p:sp>
        </p:grpSp>
        <p:sp>
          <p:nvSpPr>
            <p:cNvPr id="371770" name="Text Box 58"/>
            <p:cNvSpPr txBox="1">
              <a:spLocks noChangeArrowheads="1"/>
            </p:cNvSpPr>
            <p:nvPr/>
          </p:nvSpPr>
          <p:spPr bwMode="auto">
            <a:xfrm>
              <a:off x="4704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71" name="Line 59"/>
            <p:cNvSpPr>
              <a:spLocks noChangeShapeType="1"/>
            </p:cNvSpPr>
            <p:nvPr/>
          </p:nvSpPr>
          <p:spPr bwMode="auto">
            <a:xfrm flipH="1">
              <a:off x="4800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72" name="Text Box 60"/>
            <p:cNvSpPr txBox="1">
              <a:spLocks noChangeArrowheads="1"/>
            </p:cNvSpPr>
            <p:nvPr/>
          </p:nvSpPr>
          <p:spPr bwMode="auto">
            <a:xfrm>
              <a:off x="5232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A’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R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73" name="Line 61"/>
            <p:cNvSpPr>
              <a:spLocks noChangeShapeType="1"/>
            </p:cNvSpPr>
            <p:nvPr/>
          </p:nvSpPr>
          <p:spPr bwMode="auto">
            <a:xfrm>
              <a:off x="5184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74" name="Text Box 62"/>
            <p:cNvSpPr txBox="1">
              <a:spLocks noChangeArrowheads="1"/>
            </p:cNvSpPr>
            <p:nvPr/>
          </p:nvSpPr>
          <p:spPr bwMode="auto">
            <a:xfrm>
              <a:off x="5280" y="235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1775" name="Line 63"/>
            <p:cNvSpPr>
              <a:spLocks noChangeShapeType="1"/>
            </p:cNvSpPr>
            <p:nvPr/>
          </p:nvSpPr>
          <p:spPr bwMode="auto">
            <a:xfrm flipH="1">
              <a:off x="4176" y="13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76" name="Oval 64"/>
            <p:cNvSpPr>
              <a:spLocks noChangeArrowheads="1"/>
            </p:cNvSpPr>
            <p:nvPr/>
          </p:nvSpPr>
          <p:spPr bwMode="auto">
            <a:xfrm>
              <a:off x="3988" y="163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77" name="Text Box 65"/>
            <p:cNvSpPr txBox="1">
              <a:spLocks noChangeArrowheads="1"/>
            </p:cNvSpPr>
            <p:nvPr/>
          </p:nvSpPr>
          <p:spPr bwMode="auto">
            <a:xfrm>
              <a:off x="4272" y="15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</a:p>
          </p:txBody>
        </p:sp>
        <p:sp>
          <p:nvSpPr>
            <p:cNvPr id="371778" name="Text Box 66"/>
            <p:cNvSpPr txBox="1">
              <a:spLocks noChangeArrowheads="1"/>
            </p:cNvSpPr>
            <p:nvPr/>
          </p:nvSpPr>
          <p:spPr bwMode="auto">
            <a:xfrm>
              <a:off x="3744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B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79" name="Line 67"/>
            <p:cNvSpPr>
              <a:spLocks noChangeShapeType="1"/>
            </p:cNvSpPr>
            <p:nvPr/>
          </p:nvSpPr>
          <p:spPr bwMode="auto">
            <a:xfrm flipH="1">
              <a:off x="3840" y="1872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80" name="Text Box 68"/>
            <p:cNvSpPr txBox="1">
              <a:spLocks noChangeArrowheads="1"/>
            </p:cNvSpPr>
            <p:nvPr/>
          </p:nvSpPr>
          <p:spPr bwMode="auto">
            <a:xfrm>
              <a:off x="3696" y="23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1"/>
                  </a:solidFill>
                </a:rPr>
                <a:t>h-1</a:t>
              </a:r>
            </a:p>
          </p:txBody>
        </p:sp>
        <p:sp>
          <p:nvSpPr>
            <p:cNvPr id="371781" name="Text Box 69"/>
            <p:cNvSpPr txBox="1">
              <a:spLocks noChangeArrowheads="1"/>
            </p:cNvSpPr>
            <p:nvPr/>
          </p:nvSpPr>
          <p:spPr bwMode="auto">
            <a:xfrm>
              <a:off x="4272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Albertus Extra Bold" pitchFamily="34" charset="0"/>
                </a:rPr>
                <a:t>C</a:t>
              </a:r>
              <a:r>
                <a:rPr lang="en-US" altLang="en-US" sz="2400" baseline="-25000">
                  <a:solidFill>
                    <a:schemeClr val="hlink"/>
                  </a:solidFill>
                  <a:latin typeface="Albertus Extra Bold" pitchFamily="34" charset="0"/>
                </a:rPr>
                <a:t>L</a:t>
              </a:r>
              <a:endParaRPr lang="en-US" altLang="en-US" sz="2400">
                <a:solidFill>
                  <a:schemeClr val="hlink"/>
                </a:solidFill>
                <a:latin typeface="Albertus Extra Bold" pitchFamily="34" charset="0"/>
              </a:endParaRPr>
            </a:p>
          </p:txBody>
        </p:sp>
        <p:sp>
          <p:nvSpPr>
            <p:cNvPr id="371782" name="Line 70"/>
            <p:cNvSpPr>
              <a:spLocks noChangeShapeType="1"/>
            </p:cNvSpPr>
            <p:nvPr/>
          </p:nvSpPr>
          <p:spPr bwMode="auto">
            <a:xfrm>
              <a:off x="4224" y="187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1783" name="Rectangle 71"/>
            <p:cNvSpPr>
              <a:spLocks noChangeArrowheads="1"/>
            </p:cNvSpPr>
            <p:nvPr/>
          </p:nvSpPr>
          <p:spPr bwMode="auto">
            <a:xfrm>
              <a:off x="4368" y="11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FFFF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/>
          <a:lstStyle/>
          <a:p>
            <a:r>
              <a:rPr lang="en-US" altLang="en-US"/>
              <a:t>Number Of Rebalancing Rotations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At most </a:t>
            </a:r>
            <a:r>
              <a:rPr lang="en-US" altLang="en-US">
                <a:solidFill>
                  <a:schemeClr val="hlink"/>
                </a:solidFill>
              </a:rPr>
              <a:t>1 </a:t>
            </a:r>
            <a:r>
              <a:rPr lang="en-US" altLang="en-US"/>
              <a:t>for an insert.</a:t>
            </a:r>
          </a:p>
          <a:p>
            <a:r>
              <a:rPr lang="en-US" altLang="en-US">
                <a:solidFill>
                  <a:schemeClr val="hlink"/>
                </a:solidFill>
              </a:rPr>
              <a:t>O(log n)</a:t>
            </a:r>
            <a:r>
              <a:rPr lang="en-US" altLang="en-US"/>
              <a:t> for a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Rotation Frequency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random numbers.</a:t>
            </a:r>
          </a:p>
          <a:p>
            <a:pPr lvl="1"/>
            <a:r>
              <a:rPr lang="en-US" altLang="en-US"/>
              <a:t>No rotation … </a:t>
            </a:r>
            <a:r>
              <a:rPr lang="en-US" altLang="en-US">
                <a:solidFill>
                  <a:schemeClr val="hlink"/>
                </a:solidFill>
              </a:rPr>
              <a:t>53.4% </a:t>
            </a:r>
            <a:r>
              <a:rPr lang="en-US" altLang="en-US"/>
              <a:t>(approx).</a:t>
            </a:r>
          </a:p>
          <a:p>
            <a:pPr lvl="1"/>
            <a:r>
              <a:rPr lang="en-US" altLang="en-US">
                <a:solidFill>
                  <a:schemeClr val="bg2"/>
                </a:solidFill>
              </a:rPr>
              <a:t>LL/RR … </a:t>
            </a:r>
            <a:r>
              <a:rPr lang="en-US" altLang="en-US">
                <a:solidFill>
                  <a:schemeClr val="hlink"/>
                </a:solidFill>
              </a:rPr>
              <a:t>23.3% </a:t>
            </a:r>
            <a:r>
              <a:rPr lang="en-US" altLang="en-US"/>
              <a:t>(approx).</a:t>
            </a:r>
          </a:p>
          <a:p>
            <a:pPr lvl="1"/>
            <a:r>
              <a:rPr lang="en-US" altLang="en-US">
                <a:solidFill>
                  <a:schemeClr val="bg2"/>
                </a:solidFill>
              </a:rPr>
              <a:t>LR/RL … </a:t>
            </a:r>
            <a:r>
              <a:rPr lang="en-US" altLang="en-US">
                <a:solidFill>
                  <a:schemeClr val="hlink"/>
                </a:solidFill>
              </a:rPr>
              <a:t>23.2% </a:t>
            </a:r>
            <a:r>
              <a:rPr lang="en-US" altLang="en-US"/>
              <a:t>(approx).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Example AVL Tree</a:t>
            </a:r>
          </a:p>
        </p:txBody>
      </p:sp>
      <p:grpSp>
        <p:nvGrpSpPr>
          <p:cNvPr id="345091" name="Group 3"/>
          <p:cNvGrpSpPr>
            <a:grpSpLocks/>
          </p:cNvGrpSpPr>
          <p:nvPr/>
        </p:nvGrpSpPr>
        <p:grpSpPr bwMode="auto">
          <a:xfrm>
            <a:off x="593725" y="1706563"/>
            <a:ext cx="8235950" cy="4329112"/>
            <a:chOff x="374" y="1075"/>
            <a:chExt cx="5188" cy="2727"/>
          </a:xfrm>
        </p:grpSpPr>
        <p:sp>
          <p:nvSpPr>
            <p:cNvPr id="345092" name="Oval 4"/>
            <p:cNvSpPr>
              <a:spLocks noChangeArrowheads="1"/>
            </p:cNvSpPr>
            <p:nvPr/>
          </p:nvSpPr>
          <p:spPr bwMode="auto">
            <a:xfrm>
              <a:off x="2788" y="12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3" name="Oval 5"/>
            <p:cNvSpPr>
              <a:spLocks noChangeArrowheads="1"/>
            </p:cNvSpPr>
            <p:nvPr/>
          </p:nvSpPr>
          <p:spPr bwMode="auto">
            <a:xfrm>
              <a:off x="1444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4" name="Oval 6"/>
            <p:cNvSpPr>
              <a:spLocks noChangeArrowheads="1"/>
            </p:cNvSpPr>
            <p:nvPr/>
          </p:nvSpPr>
          <p:spPr bwMode="auto">
            <a:xfrm>
              <a:off x="4180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5" name="Oval 7"/>
            <p:cNvSpPr>
              <a:spLocks noChangeArrowheads="1"/>
            </p:cNvSpPr>
            <p:nvPr/>
          </p:nvSpPr>
          <p:spPr bwMode="auto">
            <a:xfrm>
              <a:off x="82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6" name="Oval 8"/>
            <p:cNvSpPr>
              <a:spLocks noChangeArrowheads="1"/>
            </p:cNvSpPr>
            <p:nvPr/>
          </p:nvSpPr>
          <p:spPr bwMode="auto">
            <a:xfrm>
              <a:off x="192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7" name="Oval 9"/>
            <p:cNvSpPr>
              <a:spLocks noChangeArrowheads="1"/>
            </p:cNvSpPr>
            <p:nvPr/>
          </p:nvSpPr>
          <p:spPr bwMode="auto">
            <a:xfrm>
              <a:off x="3412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8" name="Oval 10"/>
            <p:cNvSpPr>
              <a:spLocks noChangeArrowheads="1"/>
            </p:cNvSpPr>
            <p:nvPr/>
          </p:nvSpPr>
          <p:spPr bwMode="auto">
            <a:xfrm>
              <a:off x="43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9" name="Oval 11"/>
            <p:cNvSpPr>
              <a:spLocks noChangeArrowheads="1"/>
            </p:cNvSpPr>
            <p:nvPr/>
          </p:nvSpPr>
          <p:spPr bwMode="auto">
            <a:xfrm>
              <a:off x="115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00" name="Line 12"/>
            <p:cNvSpPr>
              <a:spLocks noChangeShapeType="1"/>
            </p:cNvSpPr>
            <p:nvPr/>
          </p:nvSpPr>
          <p:spPr bwMode="auto">
            <a:xfrm flipH="1">
              <a:off x="1728" y="1440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1" name="Line 13"/>
            <p:cNvSpPr>
              <a:spLocks noChangeShapeType="1"/>
            </p:cNvSpPr>
            <p:nvPr/>
          </p:nvSpPr>
          <p:spPr bwMode="auto">
            <a:xfrm>
              <a:off x="3072" y="1440"/>
              <a:ext cx="11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2" name="Line 14"/>
            <p:cNvSpPr>
              <a:spLocks noChangeShapeType="1"/>
            </p:cNvSpPr>
            <p:nvPr/>
          </p:nvSpPr>
          <p:spPr bwMode="auto">
            <a:xfrm flipH="1">
              <a:off x="1008" y="2112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3" name="Line 15"/>
            <p:cNvSpPr>
              <a:spLocks noChangeShapeType="1"/>
            </p:cNvSpPr>
            <p:nvPr/>
          </p:nvSpPr>
          <p:spPr bwMode="auto">
            <a:xfrm>
              <a:off x="1680" y="21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4" name="Line 16"/>
            <p:cNvSpPr>
              <a:spLocks noChangeShapeType="1"/>
            </p:cNvSpPr>
            <p:nvPr/>
          </p:nvSpPr>
          <p:spPr bwMode="auto">
            <a:xfrm flipH="1">
              <a:off x="3648" y="2160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5" name="Line 17"/>
            <p:cNvSpPr>
              <a:spLocks noChangeShapeType="1"/>
            </p:cNvSpPr>
            <p:nvPr/>
          </p:nvSpPr>
          <p:spPr bwMode="auto">
            <a:xfrm flipH="1">
              <a:off x="624" y="2640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6" name="Line 18"/>
            <p:cNvSpPr>
              <a:spLocks noChangeShapeType="1"/>
            </p:cNvSpPr>
            <p:nvPr/>
          </p:nvSpPr>
          <p:spPr bwMode="auto">
            <a:xfrm>
              <a:off x="1056" y="2640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7" name="Oval 19"/>
            <p:cNvSpPr>
              <a:spLocks noChangeArrowheads="1"/>
            </p:cNvSpPr>
            <p:nvPr/>
          </p:nvSpPr>
          <p:spPr bwMode="auto">
            <a:xfrm>
              <a:off x="3076" y="30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08" name="Line 20"/>
            <p:cNvSpPr>
              <a:spLocks noChangeShapeType="1"/>
            </p:cNvSpPr>
            <p:nvPr/>
          </p:nvSpPr>
          <p:spPr bwMode="auto">
            <a:xfrm flipH="1">
              <a:off x="3264" y="2688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9" name="Rectangle 21"/>
            <p:cNvSpPr>
              <a:spLocks noChangeArrowheads="1"/>
            </p:cNvSpPr>
            <p:nvPr/>
          </p:nvSpPr>
          <p:spPr bwMode="auto">
            <a:xfrm>
              <a:off x="374" y="2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45110" name="Rectangle 22"/>
            <p:cNvSpPr>
              <a:spLocks noChangeArrowheads="1"/>
            </p:cNvSpPr>
            <p:nvPr/>
          </p:nvSpPr>
          <p:spPr bwMode="auto">
            <a:xfrm>
              <a:off x="1334" y="2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45111" name="Rectangle 23"/>
            <p:cNvSpPr>
              <a:spLocks noChangeArrowheads="1"/>
            </p:cNvSpPr>
            <p:nvPr/>
          </p:nvSpPr>
          <p:spPr bwMode="auto">
            <a:xfrm>
              <a:off x="662" y="22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45112" name="Rectangle 24"/>
            <p:cNvSpPr>
              <a:spLocks noChangeArrowheads="1"/>
            </p:cNvSpPr>
            <p:nvPr/>
          </p:nvSpPr>
          <p:spPr bwMode="auto">
            <a:xfrm>
              <a:off x="2150" y="227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45113" name="Rectangle 25"/>
            <p:cNvSpPr>
              <a:spLocks noChangeArrowheads="1"/>
            </p:cNvSpPr>
            <p:nvPr/>
          </p:nvSpPr>
          <p:spPr bwMode="auto">
            <a:xfrm>
              <a:off x="1334" y="16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45114" name="Oval 26"/>
            <p:cNvSpPr>
              <a:spLocks noChangeArrowheads="1"/>
            </p:cNvSpPr>
            <p:nvPr/>
          </p:nvSpPr>
          <p:spPr bwMode="auto">
            <a:xfrm>
              <a:off x="3460" y="35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15" name="Line 27"/>
            <p:cNvSpPr>
              <a:spLocks noChangeShapeType="1"/>
            </p:cNvSpPr>
            <p:nvPr/>
          </p:nvSpPr>
          <p:spPr bwMode="auto">
            <a:xfrm>
              <a:off x="3264" y="3312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16" name="Rectangle 28"/>
            <p:cNvSpPr>
              <a:spLocks noChangeArrowheads="1"/>
            </p:cNvSpPr>
            <p:nvPr/>
          </p:nvSpPr>
          <p:spPr bwMode="auto">
            <a:xfrm>
              <a:off x="3638" y="337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45117" name="Rectangle 29"/>
            <p:cNvSpPr>
              <a:spLocks noChangeArrowheads="1"/>
            </p:cNvSpPr>
            <p:nvPr/>
          </p:nvSpPr>
          <p:spPr bwMode="auto">
            <a:xfrm>
              <a:off x="2966" y="2851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45118" name="Oval 30"/>
            <p:cNvSpPr>
              <a:spLocks noChangeArrowheads="1"/>
            </p:cNvSpPr>
            <p:nvPr/>
          </p:nvSpPr>
          <p:spPr bwMode="auto">
            <a:xfrm>
              <a:off x="3844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19" name="Line 31"/>
            <p:cNvSpPr>
              <a:spLocks noChangeShapeType="1"/>
            </p:cNvSpPr>
            <p:nvPr/>
          </p:nvSpPr>
          <p:spPr bwMode="auto">
            <a:xfrm>
              <a:off x="3648" y="2640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20" name="Rectangle 32"/>
            <p:cNvSpPr>
              <a:spLocks noChangeArrowheads="1"/>
            </p:cNvSpPr>
            <p:nvPr/>
          </p:nvSpPr>
          <p:spPr bwMode="auto">
            <a:xfrm>
              <a:off x="4070" y="28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45121" name="Rectangle 33"/>
            <p:cNvSpPr>
              <a:spLocks noChangeArrowheads="1"/>
            </p:cNvSpPr>
            <p:nvPr/>
          </p:nvSpPr>
          <p:spPr bwMode="auto">
            <a:xfrm>
              <a:off x="3302" y="22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45122" name="Oval 34"/>
            <p:cNvSpPr>
              <a:spLocks noChangeArrowheads="1"/>
            </p:cNvSpPr>
            <p:nvPr/>
          </p:nvSpPr>
          <p:spPr bwMode="auto">
            <a:xfrm>
              <a:off x="4852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23" name="Line 35"/>
            <p:cNvSpPr>
              <a:spLocks noChangeShapeType="1"/>
            </p:cNvSpPr>
            <p:nvPr/>
          </p:nvSpPr>
          <p:spPr bwMode="auto">
            <a:xfrm>
              <a:off x="4416" y="211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24" name="Oval 36"/>
            <p:cNvSpPr>
              <a:spLocks noChangeArrowheads="1"/>
            </p:cNvSpPr>
            <p:nvPr/>
          </p:nvSpPr>
          <p:spPr bwMode="auto">
            <a:xfrm>
              <a:off x="5188" y="28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25" name="Line 37"/>
            <p:cNvSpPr>
              <a:spLocks noChangeShapeType="1"/>
            </p:cNvSpPr>
            <p:nvPr/>
          </p:nvSpPr>
          <p:spPr bwMode="auto">
            <a:xfrm>
              <a:off x="5088" y="259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26" name="Rectangle 38"/>
            <p:cNvSpPr>
              <a:spLocks noChangeArrowheads="1"/>
            </p:cNvSpPr>
            <p:nvPr/>
          </p:nvSpPr>
          <p:spPr bwMode="auto">
            <a:xfrm>
              <a:off x="5366" y="270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345127" name="Rectangle 39"/>
            <p:cNvSpPr>
              <a:spLocks noChangeArrowheads="1"/>
            </p:cNvSpPr>
            <p:nvPr/>
          </p:nvSpPr>
          <p:spPr bwMode="auto">
            <a:xfrm>
              <a:off x="5078" y="2179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45128" name="Rectangle 40"/>
            <p:cNvSpPr>
              <a:spLocks noChangeArrowheads="1"/>
            </p:cNvSpPr>
            <p:nvPr/>
          </p:nvSpPr>
          <p:spPr bwMode="auto">
            <a:xfrm>
              <a:off x="4454" y="16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45129" name="Rectangle 41"/>
            <p:cNvSpPr>
              <a:spLocks noChangeArrowheads="1"/>
            </p:cNvSpPr>
            <p:nvPr/>
          </p:nvSpPr>
          <p:spPr bwMode="auto">
            <a:xfrm>
              <a:off x="3014" y="1075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-1</a:t>
              </a:r>
            </a:p>
          </p:txBody>
        </p:sp>
        <p:sp>
          <p:nvSpPr>
            <p:cNvPr id="345130" name="Rectangle 42"/>
            <p:cNvSpPr>
              <a:spLocks noChangeArrowheads="1"/>
            </p:cNvSpPr>
            <p:nvPr/>
          </p:nvSpPr>
          <p:spPr bwMode="auto">
            <a:xfrm>
              <a:off x="2784" y="12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45131" name="Rectangle 43"/>
            <p:cNvSpPr>
              <a:spLocks noChangeArrowheads="1"/>
            </p:cNvSpPr>
            <p:nvPr/>
          </p:nvSpPr>
          <p:spPr bwMode="auto">
            <a:xfrm>
              <a:off x="1488" y="19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45132" name="Rectangle 44"/>
            <p:cNvSpPr>
              <a:spLocks noChangeArrowheads="1"/>
            </p:cNvSpPr>
            <p:nvPr/>
          </p:nvSpPr>
          <p:spPr bwMode="auto">
            <a:xfrm>
              <a:off x="1968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345133" name="Rectangle 45"/>
            <p:cNvSpPr>
              <a:spLocks noChangeArrowheads="1"/>
            </p:cNvSpPr>
            <p:nvPr/>
          </p:nvSpPr>
          <p:spPr bwMode="auto">
            <a:xfrm>
              <a:off x="864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45134" name="Rectangle 46"/>
            <p:cNvSpPr>
              <a:spLocks noChangeArrowheads="1"/>
            </p:cNvSpPr>
            <p:nvPr/>
          </p:nvSpPr>
          <p:spPr bwMode="auto">
            <a:xfrm>
              <a:off x="480" y="30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45135" name="Rectangle 47"/>
            <p:cNvSpPr>
              <a:spLocks noChangeArrowheads="1"/>
            </p:cNvSpPr>
            <p:nvPr/>
          </p:nvSpPr>
          <p:spPr bwMode="auto">
            <a:xfrm>
              <a:off x="1200" y="31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45136" name="Rectangle 48"/>
            <p:cNvSpPr>
              <a:spLocks noChangeArrowheads="1"/>
            </p:cNvSpPr>
            <p:nvPr/>
          </p:nvSpPr>
          <p:spPr bwMode="auto">
            <a:xfrm>
              <a:off x="3408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30</a:t>
              </a:r>
            </a:p>
          </p:txBody>
        </p:sp>
        <p:sp>
          <p:nvSpPr>
            <p:cNvPr id="345137" name="Rectangle 49"/>
            <p:cNvSpPr>
              <a:spLocks noChangeArrowheads="1"/>
            </p:cNvSpPr>
            <p:nvPr/>
          </p:nvSpPr>
          <p:spPr bwMode="auto">
            <a:xfrm>
              <a:off x="4176" y="19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40</a:t>
              </a:r>
            </a:p>
          </p:txBody>
        </p:sp>
        <p:sp>
          <p:nvSpPr>
            <p:cNvPr id="345138" name="Rectangle 50"/>
            <p:cNvSpPr>
              <a:spLocks noChangeArrowheads="1"/>
            </p:cNvSpPr>
            <p:nvPr/>
          </p:nvSpPr>
          <p:spPr bwMode="auto">
            <a:xfrm>
              <a:off x="3072" y="307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20</a:t>
              </a:r>
            </a:p>
          </p:txBody>
        </p:sp>
        <p:sp>
          <p:nvSpPr>
            <p:cNvPr id="345139" name="Rectangle 51"/>
            <p:cNvSpPr>
              <a:spLocks noChangeArrowheads="1"/>
            </p:cNvSpPr>
            <p:nvPr/>
          </p:nvSpPr>
          <p:spPr bwMode="auto">
            <a:xfrm>
              <a:off x="3456" y="35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345140" name="Rectangle 52"/>
            <p:cNvSpPr>
              <a:spLocks noChangeArrowheads="1"/>
            </p:cNvSpPr>
            <p:nvPr/>
          </p:nvSpPr>
          <p:spPr bwMode="auto">
            <a:xfrm>
              <a:off x="3840" y="297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35</a:t>
              </a:r>
            </a:p>
          </p:txBody>
        </p:sp>
        <p:sp>
          <p:nvSpPr>
            <p:cNvPr id="345141" name="Rectangle 53"/>
            <p:cNvSpPr>
              <a:spLocks noChangeArrowheads="1"/>
            </p:cNvSpPr>
            <p:nvPr/>
          </p:nvSpPr>
          <p:spPr bwMode="auto">
            <a:xfrm>
              <a:off x="4848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45</a:t>
              </a:r>
            </a:p>
          </p:txBody>
        </p:sp>
        <p:sp>
          <p:nvSpPr>
            <p:cNvPr id="345142" name="Rectangle 54"/>
            <p:cNvSpPr>
              <a:spLocks noChangeArrowheads="1"/>
            </p:cNvSpPr>
            <p:nvPr/>
          </p:nvSpPr>
          <p:spPr bwMode="auto">
            <a:xfrm>
              <a:off x="5184" y="29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60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put(9)</a:t>
            </a:r>
          </a:p>
        </p:txBody>
      </p:sp>
      <p:sp>
        <p:nvSpPr>
          <p:cNvPr id="346115" name="Oval 3"/>
          <p:cNvSpPr>
            <a:spLocks noChangeArrowheads="1"/>
          </p:cNvSpPr>
          <p:nvPr/>
        </p:nvSpPr>
        <p:spPr bwMode="auto">
          <a:xfrm>
            <a:off x="4425950" y="1987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16" name="Oval 4"/>
          <p:cNvSpPr>
            <a:spLocks noChangeArrowheads="1"/>
          </p:cNvSpPr>
          <p:nvPr/>
        </p:nvSpPr>
        <p:spPr bwMode="auto">
          <a:xfrm>
            <a:off x="2292350" y="2978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17" name="Oval 5"/>
          <p:cNvSpPr>
            <a:spLocks noChangeArrowheads="1"/>
          </p:cNvSpPr>
          <p:nvPr/>
        </p:nvSpPr>
        <p:spPr bwMode="auto">
          <a:xfrm>
            <a:off x="6635750" y="2978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18" name="Oval 6"/>
          <p:cNvSpPr>
            <a:spLocks noChangeArrowheads="1"/>
          </p:cNvSpPr>
          <p:nvPr/>
        </p:nvSpPr>
        <p:spPr bwMode="auto">
          <a:xfrm>
            <a:off x="1301750" y="3816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19" name="Oval 7"/>
          <p:cNvSpPr>
            <a:spLocks noChangeArrowheads="1"/>
          </p:cNvSpPr>
          <p:nvPr/>
        </p:nvSpPr>
        <p:spPr bwMode="auto">
          <a:xfrm>
            <a:off x="3054350" y="3816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20" name="Oval 8"/>
          <p:cNvSpPr>
            <a:spLocks noChangeArrowheads="1"/>
          </p:cNvSpPr>
          <p:nvPr/>
        </p:nvSpPr>
        <p:spPr bwMode="auto">
          <a:xfrm>
            <a:off x="5416550" y="3816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21" name="Oval 9"/>
          <p:cNvSpPr>
            <a:spLocks noChangeArrowheads="1"/>
          </p:cNvSpPr>
          <p:nvPr/>
        </p:nvSpPr>
        <p:spPr bwMode="auto">
          <a:xfrm>
            <a:off x="692150" y="488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22" name="Oval 10"/>
          <p:cNvSpPr>
            <a:spLocks noChangeArrowheads="1"/>
          </p:cNvSpPr>
          <p:nvPr/>
        </p:nvSpPr>
        <p:spPr bwMode="auto">
          <a:xfrm>
            <a:off x="1835150" y="488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23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24" name="Line 12"/>
          <p:cNvSpPr>
            <a:spLocks noChangeShapeType="1"/>
          </p:cNvSpPr>
          <p:nvPr/>
        </p:nvSpPr>
        <p:spPr bwMode="auto">
          <a:xfrm>
            <a:off x="4876800" y="22860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 flipH="1">
            <a:off x="1600200" y="3352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26670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 flipH="1">
            <a:off x="5791200" y="34290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 flipH="1">
            <a:off x="990600" y="41910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1676400" y="4191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30" name="Oval 18"/>
          <p:cNvSpPr>
            <a:spLocks noChangeArrowheads="1"/>
          </p:cNvSpPr>
          <p:nvPr/>
        </p:nvSpPr>
        <p:spPr bwMode="auto">
          <a:xfrm>
            <a:off x="4883150" y="4806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 flipH="1">
            <a:off x="5181600" y="42672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32" name="Rectangle 20"/>
          <p:cNvSpPr>
            <a:spLocks noChangeArrowheads="1"/>
          </p:cNvSpPr>
          <p:nvPr/>
        </p:nvSpPr>
        <p:spPr bwMode="auto">
          <a:xfrm>
            <a:off x="593725" y="4602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6133" name="Rectangle 21"/>
          <p:cNvSpPr>
            <a:spLocks noChangeArrowheads="1"/>
          </p:cNvSpPr>
          <p:nvPr/>
        </p:nvSpPr>
        <p:spPr bwMode="auto">
          <a:xfrm>
            <a:off x="2117725" y="4602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6134" name="Rectangle 22"/>
          <p:cNvSpPr>
            <a:spLocks noChangeArrowheads="1"/>
          </p:cNvSpPr>
          <p:nvPr/>
        </p:nvSpPr>
        <p:spPr bwMode="auto">
          <a:xfrm>
            <a:off x="1050925" y="3535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auto">
          <a:xfrm>
            <a:off x="3413125" y="3611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6136" name="Rectangle 24"/>
          <p:cNvSpPr>
            <a:spLocks noChangeArrowheads="1"/>
          </p:cNvSpPr>
          <p:nvPr/>
        </p:nvSpPr>
        <p:spPr bwMode="auto">
          <a:xfrm>
            <a:off x="2117725" y="2697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46137" name="Oval 25"/>
          <p:cNvSpPr>
            <a:spLocks noChangeArrowheads="1"/>
          </p:cNvSpPr>
          <p:nvPr/>
        </p:nvSpPr>
        <p:spPr bwMode="auto">
          <a:xfrm>
            <a:off x="5492750" y="556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38" name="Line 26"/>
          <p:cNvSpPr>
            <a:spLocks noChangeShapeType="1"/>
          </p:cNvSpPr>
          <p:nvPr/>
        </p:nvSpPr>
        <p:spPr bwMode="auto">
          <a:xfrm>
            <a:off x="5181600" y="525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39" name="Rectangle 27"/>
          <p:cNvSpPr>
            <a:spLocks noChangeArrowheads="1"/>
          </p:cNvSpPr>
          <p:nvPr/>
        </p:nvSpPr>
        <p:spPr bwMode="auto">
          <a:xfrm>
            <a:off x="5775325" y="5364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6140" name="Rectangle 28"/>
          <p:cNvSpPr>
            <a:spLocks noChangeArrowheads="1"/>
          </p:cNvSpPr>
          <p:nvPr/>
        </p:nvSpPr>
        <p:spPr bwMode="auto">
          <a:xfrm>
            <a:off x="4708525" y="45259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-1</a:t>
            </a:r>
          </a:p>
        </p:txBody>
      </p:sp>
      <p:sp>
        <p:nvSpPr>
          <p:cNvPr id="346141" name="Oval 29"/>
          <p:cNvSpPr>
            <a:spLocks noChangeArrowheads="1"/>
          </p:cNvSpPr>
          <p:nvPr/>
        </p:nvSpPr>
        <p:spPr bwMode="auto">
          <a:xfrm>
            <a:off x="6102350" y="4654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42" name="Line 30"/>
          <p:cNvSpPr>
            <a:spLocks noChangeShapeType="1"/>
          </p:cNvSpPr>
          <p:nvPr/>
        </p:nvSpPr>
        <p:spPr bwMode="auto">
          <a:xfrm>
            <a:off x="5791200" y="4191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43" name="Rectangle 31"/>
          <p:cNvSpPr>
            <a:spLocks noChangeArrowheads="1"/>
          </p:cNvSpPr>
          <p:nvPr/>
        </p:nvSpPr>
        <p:spPr bwMode="auto">
          <a:xfrm>
            <a:off x="6461125" y="45259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6144" name="Rectangle 32"/>
          <p:cNvSpPr>
            <a:spLocks noChangeArrowheads="1"/>
          </p:cNvSpPr>
          <p:nvPr/>
        </p:nvSpPr>
        <p:spPr bwMode="auto">
          <a:xfrm>
            <a:off x="5241925" y="3535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46145" name="Oval 33"/>
          <p:cNvSpPr>
            <a:spLocks noChangeArrowheads="1"/>
          </p:cNvSpPr>
          <p:nvPr/>
        </p:nvSpPr>
        <p:spPr bwMode="auto">
          <a:xfrm>
            <a:off x="77025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46" name="Line 34"/>
          <p:cNvSpPr>
            <a:spLocks noChangeShapeType="1"/>
          </p:cNvSpPr>
          <p:nvPr/>
        </p:nvSpPr>
        <p:spPr bwMode="auto">
          <a:xfrm>
            <a:off x="7010400" y="3352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47" name="Oval 35"/>
          <p:cNvSpPr>
            <a:spLocks noChangeArrowheads="1"/>
          </p:cNvSpPr>
          <p:nvPr/>
        </p:nvSpPr>
        <p:spPr bwMode="auto">
          <a:xfrm>
            <a:off x="8235950" y="4578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48" name="Line 36"/>
          <p:cNvSpPr>
            <a:spLocks noChangeShapeType="1"/>
          </p:cNvSpPr>
          <p:nvPr/>
        </p:nvSpPr>
        <p:spPr bwMode="auto">
          <a:xfrm>
            <a:off x="8077200" y="41148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49" name="Rectangle 37"/>
          <p:cNvSpPr>
            <a:spLocks noChangeArrowheads="1"/>
          </p:cNvSpPr>
          <p:nvPr/>
        </p:nvSpPr>
        <p:spPr bwMode="auto">
          <a:xfrm>
            <a:off x="8518525" y="4297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6150" name="Rectangle 38"/>
          <p:cNvSpPr>
            <a:spLocks noChangeArrowheads="1"/>
          </p:cNvSpPr>
          <p:nvPr/>
        </p:nvSpPr>
        <p:spPr bwMode="auto">
          <a:xfrm>
            <a:off x="8061325" y="34591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-1</a:t>
            </a:r>
          </a:p>
        </p:txBody>
      </p:sp>
      <p:sp>
        <p:nvSpPr>
          <p:cNvPr id="346151" name="Rectangle 39"/>
          <p:cNvSpPr>
            <a:spLocks noChangeArrowheads="1"/>
          </p:cNvSpPr>
          <p:nvPr/>
        </p:nvSpPr>
        <p:spPr bwMode="auto">
          <a:xfrm>
            <a:off x="7070725" y="2697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46152" name="Rectangle 40"/>
          <p:cNvSpPr>
            <a:spLocks noChangeArrowheads="1"/>
          </p:cNvSpPr>
          <p:nvPr/>
        </p:nvSpPr>
        <p:spPr bwMode="auto">
          <a:xfrm>
            <a:off x="4784725" y="17065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-1</a:t>
            </a:r>
          </a:p>
        </p:txBody>
      </p:sp>
      <p:sp>
        <p:nvSpPr>
          <p:cNvPr id="346153" name="Oval 41"/>
          <p:cNvSpPr>
            <a:spLocks noChangeArrowheads="1"/>
          </p:cNvSpPr>
          <p:nvPr/>
        </p:nvSpPr>
        <p:spPr bwMode="auto">
          <a:xfrm>
            <a:off x="3663950" y="4806950"/>
            <a:ext cx="444500" cy="4445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6154" name="Rectangle 42"/>
          <p:cNvSpPr>
            <a:spLocks noChangeArrowheads="1"/>
          </p:cNvSpPr>
          <p:nvPr/>
        </p:nvSpPr>
        <p:spPr bwMode="auto">
          <a:xfrm>
            <a:off x="3733800" y="4876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46155" name="Line 43"/>
          <p:cNvSpPr>
            <a:spLocks noChangeShapeType="1"/>
          </p:cNvSpPr>
          <p:nvPr/>
        </p:nvSpPr>
        <p:spPr bwMode="auto">
          <a:xfrm>
            <a:off x="3429000" y="4191000"/>
            <a:ext cx="381000" cy="60960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6156" name="Rectangle 44"/>
          <p:cNvSpPr>
            <a:spLocks noChangeArrowheads="1"/>
          </p:cNvSpPr>
          <p:nvPr/>
        </p:nvSpPr>
        <p:spPr bwMode="auto">
          <a:xfrm>
            <a:off x="4022725" y="4602163"/>
            <a:ext cx="31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46157" name="Rectangle 45"/>
          <p:cNvSpPr>
            <a:spLocks noChangeArrowheads="1"/>
          </p:cNvSpPr>
          <p:nvPr/>
        </p:nvSpPr>
        <p:spPr bwMode="auto">
          <a:xfrm>
            <a:off x="3717925" y="3565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-1</a:t>
            </a:r>
          </a:p>
        </p:txBody>
      </p:sp>
      <p:sp>
        <p:nvSpPr>
          <p:cNvPr id="346158" name="Rectangle 46"/>
          <p:cNvSpPr>
            <a:spLocks noChangeArrowheads="1"/>
          </p:cNvSpPr>
          <p:nvPr/>
        </p:nvSpPr>
        <p:spPr bwMode="auto">
          <a:xfrm>
            <a:off x="1660525" y="2651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46159" name="Rectangle 4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6629400"/>
            <a:ext cx="6400800" cy="227013"/>
          </a:xfrm>
          <a:ln/>
        </p:spPr>
        <p:txBody>
          <a:bodyPr/>
          <a:lstStyle/>
          <a:p>
            <a:pPr marL="342900" indent="-342900" algn="l"/>
            <a:endParaRPr lang="en-US" altLang="en-US" sz="3200"/>
          </a:p>
        </p:txBody>
      </p:sp>
      <p:sp>
        <p:nvSpPr>
          <p:cNvPr id="346160" name="Rectangle 48"/>
          <p:cNvSpPr>
            <a:spLocks noChangeArrowheads="1"/>
          </p:cNvSpPr>
          <p:nvPr/>
        </p:nvSpPr>
        <p:spPr bwMode="auto">
          <a:xfrm>
            <a:off x="4419600" y="2057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46161" name="Rectangle 49"/>
          <p:cNvSpPr>
            <a:spLocks noChangeArrowheads="1"/>
          </p:cNvSpPr>
          <p:nvPr/>
        </p:nvSpPr>
        <p:spPr bwMode="auto">
          <a:xfrm>
            <a:off x="23622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46162" name="Rectangle 50"/>
          <p:cNvSpPr>
            <a:spLocks noChangeArrowheads="1"/>
          </p:cNvSpPr>
          <p:nvPr/>
        </p:nvSpPr>
        <p:spPr bwMode="auto">
          <a:xfrm>
            <a:off x="3124200" y="388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46163" name="Rectangle 51"/>
          <p:cNvSpPr>
            <a:spLocks noChangeArrowheads="1"/>
          </p:cNvSpPr>
          <p:nvPr/>
        </p:nvSpPr>
        <p:spPr bwMode="auto">
          <a:xfrm>
            <a:off x="1371600" y="388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46164" name="Rectangle 52"/>
          <p:cNvSpPr>
            <a:spLocks noChangeArrowheads="1"/>
          </p:cNvSpPr>
          <p:nvPr/>
        </p:nvSpPr>
        <p:spPr bwMode="auto">
          <a:xfrm>
            <a:off x="762000" y="4876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6165" name="Rectangle 53"/>
          <p:cNvSpPr>
            <a:spLocks noChangeArrowheads="1"/>
          </p:cNvSpPr>
          <p:nvPr/>
        </p:nvSpPr>
        <p:spPr bwMode="auto">
          <a:xfrm>
            <a:off x="1905000" y="4953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46166" name="Rectangle 54"/>
          <p:cNvSpPr>
            <a:spLocks noChangeArrowheads="1"/>
          </p:cNvSpPr>
          <p:nvPr/>
        </p:nvSpPr>
        <p:spPr bwMode="auto">
          <a:xfrm>
            <a:off x="5410200" y="388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346167" name="Rectangle 55"/>
          <p:cNvSpPr>
            <a:spLocks noChangeArrowheads="1"/>
          </p:cNvSpPr>
          <p:nvPr/>
        </p:nvSpPr>
        <p:spPr bwMode="auto">
          <a:xfrm>
            <a:off x="66294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346168" name="Rectangle 56"/>
          <p:cNvSpPr>
            <a:spLocks noChangeArrowheads="1"/>
          </p:cNvSpPr>
          <p:nvPr/>
        </p:nvSpPr>
        <p:spPr bwMode="auto">
          <a:xfrm>
            <a:off x="4876800" y="4876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46169" name="Rectangle 57"/>
          <p:cNvSpPr>
            <a:spLocks noChangeArrowheads="1"/>
          </p:cNvSpPr>
          <p:nvPr/>
        </p:nvSpPr>
        <p:spPr bwMode="auto">
          <a:xfrm>
            <a:off x="5486400" y="563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25</a:t>
            </a:r>
          </a:p>
        </p:txBody>
      </p:sp>
      <p:sp>
        <p:nvSpPr>
          <p:cNvPr id="346170" name="Rectangle 58"/>
          <p:cNvSpPr>
            <a:spLocks noChangeArrowheads="1"/>
          </p:cNvSpPr>
          <p:nvPr/>
        </p:nvSpPr>
        <p:spPr bwMode="auto">
          <a:xfrm>
            <a:off x="6096000" y="4724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35</a:t>
            </a:r>
          </a:p>
        </p:txBody>
      </p:sp>
      <p:sp>
        <p:nvSpPr>
          <p:cNvPr id="346171" name="Rectangle 59"/>
          <p:cNvSpPr>
            <a:spLocks noChangeArrowheads="1"/>
          </p:cNvSpPr>
          <p:nvPr/>
        </p:nvSpPr>
        <p:spPr bwMode="auto">
          <a:xfrm>
            <a:off x="7696200" y="3733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45</a:t>
            </a:r>
          </a:p>
        </p:txBody>
      </p:sp>
      <p:sp>
        <p:nvSpPr>
          <p:cNvPr id="346172" name="Rectangle 60"/>
          <p:cNvSpPr>
            <a:spLocks noChangeArrowheads="1"/>
          </p:cNvSpPr>
          <p:nvPr/>
        </p:nvSpPr>
        <p:spPr bwMode="auto">
          <a:xfrm>
            <a:off x="8229600" y="4648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53" grpId="0" animBg="1"/>
      <p:bldP spid="346154" grpId="0" build="p" autoUpdateAnimBg="0"/>
      <p:bldP spid="346155" grpId="0" animBg="1"/>
      <p:bldP spid="346156" grpId="0" build="p" autoUpdateAnimBg="0"/>
      <p:bldP spid="346157" grpId="0" build="p" autoUpdateAnimBg="0"/>
      <p:bldP spid="346158" grpId="0" build="p" autoUpdateAnimBg="0"/>
      <p:bldP spid="3461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Oval 2"/>
          <p:cNvSpPr>
            <a:spLocks noChangeArrowheads="1"/>
          </p:cNvSpPr>
          <p:nvPr/>
        </p:nvSpPr>
        <p:spPr bwMode="auto">
          <a:xfrm>
            <a:off x="4883150" y="3890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3" name="Oval 3"/>
          <p:cNvSpPr>
            <a:spLocks noChangeArrowheads="1"/>
          </p:cNvSpPr>
          <p:nvPr/>
        </p:nvSpPr>
        <p:spPr bwMode="auto">
          <a:xfrm>
            <a:off x="4883150" y="3890963"/>
            <a:ext cx="444500" cy="444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914400"/>
          </a:xfrm>
          <a:noFill/>
          <a:ln/>
        </p:spPr>
        <p:txBody>
          <a:bodyPr anchor="ctr"/>
          <a:lstStyle/>
          <a:p>
            <a:r>
              <a:rPr lang="en-US" altLang="en-US" sz="4400"/>
              <a:t>put(29)</a:t>
            </a:r>
          </a:p>
        </p:txBody>
      </p:sp>
      <p:sp>
        <p:nvSpPr>
          <p:cNvPr id="348165" name="Oval 5"/>
          <p:cNvSpPr>
            <a:spLocks noChangeArrowheads="1"/>
          </p:cNvSpPr>
          <p:nvPr/>
        </p:nvSpPr>
        <p:spPr bwMode="auto">
          <a:xfrm>
            <a:off x="4425950" y="1071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6" name="Oval 6"/>
          <p:cNvSpPr>
            <a:spLocks noChangeArrowheads="1"/>
          </p:cNvSpPr>
          <p:nvPr/>
        </p:nvSpPr>
        <p:spPr bwMode="auto">
          <a:xfrm>
            <a:off x="2292350" y="2062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7" name="Oval 7"/>
          <p:cNvSpPr>
            <a:spLocks noChangeArrowheads="1"/>
          </p:cNvSpPr>
          <p:nvPr/>
        </p:nvSpPr>
        <p:spPr bwMode="auto">
          <a:xfrm>
            <a:off x="6635750" y="2062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8" name="Oval 8"/>
          <p:cNvSpPr>
            <a:spLocks noChangeArrowheads="1"/>
          </p:cNvSpPr>
          <p:nvPr/>
        </p:nvSpPr>
        <p:spPr bwMode="auto">
          <a:xfrm>
            <a:off x="1301750" y="2900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69" name="Oval 9"/>
          <p:cNvSpPr>
            <a:spLocks noChangeArrowheads="1"/>
          </p:cNvSpPr>
          <p:nvPr/>
        </p:nvSpPr>
        <p:spPr bwMode="auto">
          <a:xfrm>
            <a:off x="3054350" y="2900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70" name="Oval 10"/>
          <p:cNvSpPr>
            <a:spLocks noChangeArrowheads="1"/>
          </p:cNvSpPr>
          <p:nvPr/>
        </p:nvSpPr>
        <p:spPr bwMode="auto">
          <a:xfrm>
            <a:off x="5416550" y="2900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71" name="Oval 11"/>
          <p:cNvSpPr>
            <a:spLocks noChangeArrowheads="1"/>
          </p:cNvSpPr>
          <p:nvPr/>
        </p:nvSpPr>
        <p:spPr bwMode="auto">
          <a:xfrm>
            <a:off x="692150" y="3967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72" name="Oval 12"/>
          <p:cNvSpPr>
            <a:spLocks noChangeArrowheads="1"/>
          </p:cNvSpPr>
          <p:nvPr/>
        </p:nvSpPr>
        <p:spPr bwMode="auto">
          <a:xfrm>
            <a:off x="1835150" y="3967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73" name="Line 13"/>
          <p:cNvSpPr>
            <a:spLocks noChangeShapeType="1"/>
          </p:cNvSpPr>
          <p:nvPr/>
        </p:nvSpPr>
        <p:spPr bwMode="auto">
          <a:xfrm flipH="1">
            <a:off x="2743200" y="1370013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4876800" y="1370013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 flipH="1">
            <a:off x="1600200" y="2436813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76" name="Line 16"/>
          <p:cNvSpPr>
            <a:spLocks noChangeShapeType="1"/>
          </p:cNvSpPr>
          <p:nvPr/>
        </p:nvSpPr>
        <p:spPr bwMode="auto">
          <a:xfrm>
            <a:off x="2667000" y="2436813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 flipH="1">
            <a:off x="5791200" y="2513013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 flipH="1">
            <a:off x="990600" y="327501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>
            <a:off x="1676400" y="3275013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80" name="Line 20"/>
          <p:cNvSpPr>
            <a:spLocks noChangeShapeType="1"/>
          </p:cNvSpPr>
          <p:nvPr/>
        </p:nvSpPr>
        <p:spPr bwMode="auto">
          <a:xfrm flipH="1">
            <a:off x="5181600" y="3351213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93725" y="3686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8182" name="Rectangle 22"/>
          <p:cNvSpPr>
            <a:spLocks noChangeArrowheads="1"/>
          </p:cNvSpPr>
          <p:nvPr/>
        </p:nvSpPr>
        <p:spPr bwMode="auto">
          <a:xfrm>
            <a:off x="2117725" y="3686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8183" name="Rectangle 23"/>
          <p:cNvSpPr>
            <a:spLocks noChangeArrowheads="1"/>
          </p:cNvSpPr>
          <p:nvPr/>
        </p:nvSpPr>
        <p:spPr bwMode="auto">
          <a:xfrm>
            <a:off x="1050925" y="2619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8184" name="Rectangle 24"/>
          <p:cNvSpPr>
            <a:spLocks noChangeArrowheads="1"/>
          </p:cNvSpPr>
          <p:nvPr/>
        </p:nvSpPr>
        <p:spPr bwMode="auto">
          <a:xfrm>
            <a:off x="3413125" y="26955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8185" name="Rectangle 25"/>
          <p:cNvSpPr>
            <a:spLocks noChangeArrowheads="1"/>
          </p:cNvSpPr>
          <p:nvPr/>
        </p:nvSpPr>
        <p:spPr bwMode="auto">
          <a:xfrm>
            <a:off x="2117725" y="1781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48186" name="Oval 26"/>
          <p:cNvSpPr>
            <a:spLocks noChangeArrowheads="1"/>
          </p:cNvSpPr>
          <p:nvPr/>
        </p:nvSpPr>
        <p:spPr bwMode="auto">
          <a:xfrm>
            <a:off x="5492750" y="46529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87" name="Line 27"/>
          <p:cNvSpPr>
            <a:spLocks noChangeShapeType="1"/>
          </p:cNvSpPr>
          <p:nvPr/>
        </p:nvSpPr>
        <p:spPr bwMode="auto">
          <a:xfrm>
            <a:off x="5181600" y="4341813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88" name="Rectangle 28"/>
          <p:cNvSpPr>
            <a:spLocks noChangeArrowheads="1"/>
          </p:cNvSpPr>
          <p:nvPr/>
        </p:nvSpPr>
        <p:spPr bwMode="auto">
          <a:xfrm>
            <a:off x="5775325" y="4448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8189" name="Oval 29"/>
          <p:cNvSpPr>
            <a:spLocks noChangeArrowheads="1"/>
          </p:cNvSpPr>
          <p:nvPr/>
        </p:nvSpPr>
        <p:spPr bwMode="auto">
          <a:xfrm>
            <a:off x="6102350" y="37385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>
            <a:off x="5791200" y="327501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91" name="Rectangle 31"/>
          <p:cNvSpPr>
            <a:spLocks noChangeArrowheads="1"/>
          </p:cNvSpPr>
          <p:nvPr/>
        </p:nvSpPr>
        <p:spPr bwMode="auto">
          <a:xfrm>
            <a:off x="6461125" y="36099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8192" name="Rectangle 32"/>
          <p:cNvSpPr>
            <a:spLocks noChangeArrowheads="1"/>
          </p:cNvSpPr>
          <p:nvPr/>
        </p:nvSpPr>
        <p:spPr bwMode="auto">
          <a:xfrm>
            <a:off x="5241925" y="2619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48193" name="Oval 33"/>
          <p:cNvSpPr>
            <a:spLocks noChangeArrowheads="1"/>
          </p:cNvSpPr>
          <p:nvPr/>
        </p:nvSpPr>
        <p:spPr bwMode="auto">
          <a:xfrm>
            <a:off x="7702550" y="28241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94" name="Line 34"/>
          <p:cNvSpPr>
            <a:spLocks noChangeShapeType="1"/>
          </p:cNvSpPr>
          <p:nvPr/>
        </p:nvSpPr>
        <p:spPr bwMode="auto">
          <a:xfrm>
            <a:off x="7010400" y="2436813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95" name="Oval 35"/>
          <p:cNvSpPr>
            <a:spLocks noChangeArrowheads="1"/>
          </p:cNvSpPr>
          <p:nvPr/>
        </p:nvSpPr>
        <p:spPr bwMode="auto">
          <a:xfrm>
            <a:off x="8235950" y="366236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96" name="Line 36"/>
          <p:cNvSpPr>
            <a:spLocks noChangeShapeType="1"/>
          </p:cNvSpPr>
          <p:nvPr/>
        </p:nvSpPr>
        <p:spPr bwMode="auto">
          <a:xfrm>
            <a:off x="8077200" y="3198813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197" name="Rectangle 37"/>
          <p:cNvSpPr>
            <a:spLocks noChangeArrowheads="1"/>
          </p:cNvSpPr>
          <p:nvPr/>
        </p:nvSpPr>
        <p:spPr bwMode="auto">
          <a:xfrm>
            <a:off x="8518525" y="3381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48198" name="Rectangle 38"/>
          <p:cNvSpPr>
            <a:spLocks noChangeArrowheads="1"/>
          </p:cNvSpPr>
          <p:nvPr/>
        </p:nvSpPr>
        <p:spPr bwMode="auto">
          <a:xfrm>
            <a:off x="8061325" y="254317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-1</a:t>
            </a:r>
          </a:p>
        </p:txBody>
      </p:sp>
      <p:sp>
        <p:nvSpPr>
          <p:cNvPr id="348199" name="Rectangle 39"/>
          <p:cNvSpPr>
            <a:spLocks noChangeArrowheads="1"/>
          </p:cNvSpPr>
          <p:nvPr/>
        </p:nvSpPr>
        <p:spPr bwMode="auto">
          <a:xfrm>
            <a:off x="7070725" y="1781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48200" name="Rectangle 40"/>
          <p:cNvSpPr>
            <a:spLocks noChangeArrowheads="1"/>
          </p:cNvSpPr>
          <p:nvPr/>
        </p:nvSpPr>
        <p:spPr bwMode="auto">
          <a:xfrm>
            <a:off x="4784725" y="79057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-1</a:t>
            </a:r>
          </a:p>
        </p:txBody>
      </p:sp>
      <p:sp>
        <p:nvSpPr>
          <p:cNvPr id="348201" name="Oval 41"/>
          <p:cNvSpPr>
            <a:spLocks noChangeArrowheads="1"/>
          </p:cNvSpPr>
          <p:nvPr/>
        </p:nvSpPr>
        <p:spPr bwMode="auto">
          <a:xfrm>
            <a:off x="6407150" y="5262563"/>
            <a:ext cx="444500" cy="4445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02" name="Rectangle 42"/>
          <p:cNvSpPr>
            <a:spLocks noChangeArrowheads="1"/>
          </p:cNvSpPr>
          <p:nvPr/>
        </p:nvSpPr>
        <p:spPr bwMode="auto">
          <a:xfrm>
            <a:off x="4419600" y="11414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48203" name="Rectangle 43"/>
          <p:cNvSpPr>
            <a:spLocks noChangeArrowheads="1"/>
          </p:cNvSpPr>
          <p:nvPr/>
        </p:nvSpPr>
        <p:spPr bwMode="auto">
          <a:xfrm>
            <a:off x="2362200" y="21320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48204" name="Rectangle 44"/>
          <p:cNvSpPr>
            <a:spLocks noChangeArrowheads="1"/>
          </p:cNvSpPr>
          <p:nvPr/>
        </p:nvSpPr>
        <p:spPr bwMode="auto">
          <a:xfrm>
            <a:off x="3124200" y="29702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48205" name="Rectangle 45"/>
          <p:cNvSpPr>
            <a:spLocks noChangeArrowheads="1"/>
          </p:cNvSpPr>
          <p:nvPr/>
        </p:nvSpPr>
        <p:spPr bwMode="auto">
          <a:xfrm>
            <a:off x="1371600" y="29702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48206" name="Rectangle 46"/>
          <p:cNvSpPr>
            <a:spLocks noChangeArrowheads="1"/>
          </p:cNvSpPr>
          <p:nvPr/>
        </p:nvSpPr>
        <p:spPr bwMode="auto">
          <a:xfrm>
            <a:off x="762000" y="39608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1905000" y="40370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48208" name="Rectangle 48"/>
          <p:cNvSpPr>
            <a:spLocks noChangeArrowheads="1"/>
          </p:cNvSpPr>
          <p:nvPr/>
        </p:nvSpPr>
        <p:spPr bwMode="auto">
          <a:xfrm>
            <a:off x="5410200" y="29702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348209" name="Rectangle 49"/>
          <p:cNvSpPr>
            <a:spLocks noChangeArrowheads="1"/>
          </p:cNvSpPr>
          <p:nvPr/>
        </p:nvSpPr>
        <p:spPr bwMode="auto">
          <a:xfrm>
            <a:off x="6629400" y="21320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348210" name="Rectangle 50"/>
          <p:cNvSpPr>
            <a:spLocks noChangeArrowheads="1"/>
          </p:cNvSpPr>
          <p:nvPr/>
        </p:nvSpPr>
        <p:spPr bwMode="auto">
          <a:xfrm>
            <a:off x="4876800" y="39608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48211" name="Rectangle 51"/>
          <p:cNvSpPr>
            <a:spLocks noChangeArrowheads="1"/>
          </p:cNvSpPr>
          <p:nvPr/>
        </p:nvSpPr>
        <p:spPr bwMode="auto">
          <a:xfrm>
            <a:off x="5486400" y="47228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25</a:t>
            </a:r>
          </a:p>
        </p:txBody>
      </p:sp>
      <p:sp>
        <p:nvSpPr>
          <p:cNvPr id="348212" name="Rectangle 52"/>
          <p:cNvSpPr>
            <a:spLocks noChangeArrowheads="1"/>
          </p:cNvSpPr>
          <p:nvPr/>
        </p:nvSpPr>
        <p:spPr bwMode="auto">
          <a:xfrm>
            <a:off x="6096000" y="38084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35</a:t>
            </a:r>
          </a:p>
        </p:txBody>
      </p:sp>
      <p:sp>
        <p:nvSpPr>
          <p:cNvPr id="348213" name="Rectangle 53"/>
          <p:cNvSpPr>
            <a:spLocks noChangeArrowheads="1"/>
          </p:cNvSpPr>
          <p:nvPr/>
        </p:nvSpPr>
        <p:spPr bwMode="auto">
          <a:xfrm>
            <a:off x="7696200" y="28178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45</a:t>
            </a:r>
          </a:p>
        </p:txBody>
      </p:sp>
      <p:sp>
        <p:nvSpPr>
          <p:cNvPr id="348214" name="Rectangle 54"/>
          <p:cNvSpPr>
            <a:spLocks noChangeArrowheads="1"/>
          </p:cNvSpPr>
          <p:nvPr/>
        </p:nvSpPr>
        <p:spPr bwMode="auto">
          <a:xfrm>
            <a:off x="8229600" y="37322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348215" name="Rectangle 55"/>
          <p:cNvSpPr>
            <a:spLocks noChangeArrowheads="1"/>
          </p:cNvSpPr>
          <p:nvPr/>
        </p:nvSpPr>
        <p:spPr bwMode="auto">
          <a:xfrm>
            <a:off x="6400800" y="53324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29</a:t>
            </a:r>
          </a:p>
        </p:txBody>
      </p:sp>
      <p:sp>
        <p:nvSpPr>
          <p:cNvPr id="348216" name="Line 56"/>
          <p:cNvSpPr>
            <a:spLocks noChangeShapeType="1"/>
          </p:cNvSpPr>
          <p:nvPr/>
        </p:nvSpPr>
        <p:spPr bwMode="auto">
          <a:xfrm>
            <a:off x="5943600" y="4951413"/>
            <a:ext cx="533400" cy="381000"/>
          </a:xfrm>
          <a:prstGeom prst="line">
            <a:avLst/>
          </a:prstGeom>
          <a:noFill/>
          <a:ln w="50800">
            <a:solidFill>
              <a:srgbClr val="FF99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17" name="Rectangle 57"/>
          <p:cNvSpPr>
            <a:spLocks noChangeArrowheads="1"/>
          </p:cNvSpPr>
          <p:nvPr/>
        </p:nvSpPr>
        <p:spPr bwMode="auto">
          <a:xfrm>
            <a:off x="6765925" y="4905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48218" name="Rectangle 58"/>
          <p:cNvSpPr>
            <a:spLocks noChangeArrowheads="1"/>
          </p:cNvSpPr>
          <p:nvPr/>
        </p:nvSpPr>
        <p:spPr bwMode="auto">
          <a:xfrm>
            <a:off x="6156325" y="444817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hlink"/>
                </a:solidFill>
              </a:rPr>
              <a:t>-1</a:t>
            </a:r>
          </a:p>
        </p:txBody>
      </p:sp>
      <p:sp>
        <p:nvSpPr>
          <p:cNvPr id="348219" name="Rectangle 59"/>
          <p:cNvSpPr>
            <a:spLocks noChangeArrowheads="1"/>
          </p:cNvSpPr>
          <p:nvPr/>
        </p:nvSpPr>
        <p:spPr bwMode="auto">
          <a:xfrm>
            <a:off x="4708525" y="360997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-1</a:t>
            </a:r>
          </a:p>
        </p:txBody>
      </p:sp>
      <p:sp>
        <p:nvSpPr>
          <p:cNvPr id="348220" name="Rectangle 60"/>
          <p:cNvSpPr>
            <a:spLocks noChangeArrowheads="1"/>
          </p:cNvSpPr>
          <p:nvPr/>
        </p:nvSpPr>
        <p:spPr bwMode="auto">
          <a:xfrm>
            <a:off x="4327525" y="368617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hlink"/>
                </a:solidFill>
              </a:rPr>
              <a:t>-2</a:t>
            </a:r>
          </a:p>
        </p:txBody>
      </p:sp>
      <p:sp>
        <p:nvSpPr>
          <p:cNvPr id="348221" name="Rectangle 61"/>
          <p:cNvSpPr>
            <a:spLocks noChangeArrowheads="1"/>
          </p:cNvSpPr>
          <p:nvPr/>
        </p:nvSpPr>
        <p:spPr bwMode="auto">
          <a:xfrm>
            <a:off x="381000" y="4495800"/>
            <a:ext cx="4953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2"/>
                </a:solidFill>
              </a:rPr>
              <a:t>RR imbalance</a:t>
            </a:r>
            <a:r>
              <a:rPr lang="en-US" altLang="en-US" sz="2800">
                <a:solidFill>
                  <a:schemeClr val="bg1"/>
                </a:solidFill>
              </a:rPr>
              <a:t> =&gt;</a:t>
            </a:r>
            <a:r>
              <a:rPr lang="en-US" altLang="en-US" sz="2800">
                <a:solidFill>
                  <a:schemeClr val="bg2"/>
                </a:solidFill>
              </a:rPr>
              <a:t> new node is in right subtree of right subtree of white node (node with bf </a:t>
            </a:r>
            <a:r>
              <a:rPr lang="en-US" altLang="en-US" sz="2800">
                <a:solidFill>
                  <a:schemeClr val="hlink"/>
                </a:solidFill>
              </a:rPr>
              <a:t>= </a:t>
            </a:r>
            <a:r>
              <a:rPr lang="en-US" altLang="en-US">
                <a:solidFill>
                  <a:schemeClr val="hlink"/>
                </a:solidFill>
              </a:rPr>
              <a:t>–</a:t>
            </a:r>
            <a:r>
              <a:rPr lang="en-US" altLang="en-US" sz="2800">
                <a:solidFill>
                  <a:schemeClr val="hlink"/>
                </a:solidFill>
              </a:rPr>
              <a:t>2</a:t>
            </a:r>
            <a:r>
              <a:rPr lang="en-US" altLang="en-US" sz="2800">
                <a:solidFill>
                  <a:schemeClr val="bg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animBg="1"/>
      <p:bldP spid="348201" grpId="0" animBg="1"/>
      <p:bldP spid="348215" grpId="0" build="p" autoUpdateAnimBg="0"/>
      <p:bldP spid="348216" grpId="0" animBg="1"/>
      <p:bldP spid="348217" grpId="0" build="p" autoUpdateAnimBg="0"/>
      <p:bldP spid="348218" grpId="0" build="p" autoUpdateAnimBg="0"/>
      <p:bldP spid="348220" grpId="0" build="p" autoUpdateAnimBg="0"/>
      <p:bldP spid="34822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Oval 2"/>
          <p:cNvSpPr>
            <a:spLocks noChangeArrowheads="1"/>
          </p:cNvSpPr>
          <p:nvPr/>
        </p:nvSpPr>
        <p:spPr bwMode="auto">
          <a:xfrm>
            <a:off x="4349750" y="1301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11" name="Oval 3"/>
          <p:cNvSpPr>
            <a:spLocks noChangeArrowheads="1"/>
          </p:cNvSpPr>
          <p:nvPr/>
        </p:nvSpPr>
        <p:spPr bwMode="auto">
          <a:xfrm>
            <a:off x="22161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12" name="Oval 4"/>
          <p:cNvSpPr>
            <a:spLocks noChangeArrowheads="1"/>
          </p:cNvSpPr>
          <p:nvPr/>
        </p:nvSpPr>
        <p:spPr bwMode="auto">
          <a:xfrm>
            <a:off x="6559550" y="2292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13" name="Oval 5"/>
          <p:cNvSpPr>
            <a:spLocks noChangeArrowheads="1"/>
          </p:cNvSpPr>
          <p:nvPr/>
        </p:nvSpPr>
        <p:spPr bwMode="auto">
          <a:xfrm>
            <a:off x="12255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14" name="Oval 6"/>
          <p:cNvSpPr>
            <a:spLocks noChangeArrowheads="1"/>
          </p:cNvSpPr>
          <p:nvPr/>
        </p:nvSpPr>
        <p:spPr bwMode="auto">
          <a:xfrm>
            <a:off x="29781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15" name="Oval 7"/>
          <p:cNvSpPr>
            <a:spLocks noChangeArrowheads="1"/>
          </p:cNvSpPr>
          <p:nvPr/>
        </p:nvSpPr>
        <p:spPr bwMode="auto">
          <a:xfrm>
            <a:off x="5340350" y="3130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16" name="Oval 8"/>
          <p:cNvSpPr>
            <a:spLocks noChangeArrowheads="1"/>
          </p:cNvSpPr>
          <p:nvPr/>
        </p:nvSpPr>
        <p:spPr bwMode="auto">
          <a:xfrm>
            <a:off x="615950" y="4197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17" name="Oval 9"/>
          <p:cNvSpPr>
            <a:spLocks noChangeArrowheads="1"/>
          </p:cNvSpPr>
          <p:nvPr/>
        </p:nvSpPr>
        <p:spPr bwMode="auto">
          <a:xfrm>
            <a:off x="1758950" y="4197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 flipH="1">
            <a:off x="2667000" y="16002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>
            <a:off x="4800600" y="16002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 flipH="1">
            <a:off x="1524000" y="26670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21" name="Line 13"/>
          <p:cNvSpPr>
            <a:spLocks noChangeShapeType="1"/>
          </p:cNvSpPr>
          <p:nvPr/>
        </p:nvSpPr>
        <p:spPr bwMode="auto">
          <a:xfrm>
            <a:off x="2590800" y="26670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22" name="Line 14"/>
          <p:cNvSpPr>
            <a:spLocks noChangeShapeType="1"/>
          </p:cNvSpPr>
          <p:nvPr/>
        </p:nvSpPr>
        <p:spPr bwMode="auto">
          <a:xfrm flipH="1">
            <a:off x="5715000" y="27432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23" name="Line 15"/>
          <p:cNvSpPr>
            <a:spLocks noChangeShapeType="1"/>
          </p:cNvSpPr>
          <p:nvPr/>
        </p:nvSpPr>
        <p:spPr bwMode="auto">
          <a:xfrm flipH="1">
            <a:off x="914400" y="3505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24" name="Line 16"/>
          <p:cNvSpPr>
            <a:spLocks noChangeShapeType="1"/>
          </p:cNvSpPr>
          <p:nvPr/>
        </p:nvSpPr>
        <p:spPr bwMode="auto">
          <a:xfrm>
            <a:off x="1600200" y="35052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25" name="Oval 17"/>
          <p:cNvSpPr>
            <a:spLocks noChangeArrowheads="1"/>
          </p:cNvSpPr>
          <p:nvPr/>
        </p:nvSpPr>
        <p:spPr bwMode="auto">
          <a:xfrm>
            <a:off x="4806950" y="4121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26" name="Line 18"/>
          <p:cNvSpPr>
            <a:spLocks noChangeShapeType="1"/>
          </p:cNvSpPr>
          <p:nvPr/>
        </p:nvSpPr>
        <p:spPr bwMode="auto">
          <a:xfrm flipH="1">
            <a:off x="5105400" y="3581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517525" y="3916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28" name="Rectangle 20"/>
          <p:cNvSpPr>
            <a:spLocks noChangeArrowheads="1"/>
          </p:cNvSpPr>
          <p:nvPr/>
        </p:nvSpPr>
        <p:spPr bwMode="auto">
          <a:xfrm>
            <a:off x="2041525" y="3916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974725" y="2849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30" name="Rectangle 22"/>
          <p:cNvSpPr>
            <a:spLocks noChangeArrowheads="1"/>
          </p:cNvSpPr>
          <p:nvPr/>
        </p:nvSpPr>
        <p:spPr bwMode="auto">
          <a:xfrm>
            <a:off x="3336925" y="29257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2041525" y="2011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0232" name="Oval 24"/>
          <p:cNvSpPr>
            <a:spLocks noChangeArrowheads="1"/>
          </p:cNvSpPr>
          <p:nvPr/>
        </p:nvSpPr>
        <p:spPr bwMode="auto">
          <a:xfrm>
            <a:off x="5416550" y="4883150"/>
            <a:ext cx="444500" cy="4445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33" name="Line 25"/>
          <p:cNvSpPr>
            <a:spLocks noChangeShapeType="1"/>
          </p:cNvSpPr>
          <p:nvPr/>
        </p:nvSpPr>
        <p:spPr bwMode="auto">
          <a:xfrm>
            <a:off x="5105400" y="45720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34" name="Rectangle 26"/>
          <p:cNvSpPr>
            <a:spLocks noChangeArrowheads="1"/>
          </p:cNvSpPr>
          <p:nvPr/>
        </p:nvSpPr>
        <p:spPr bwMode="auto">
          <a:xfrm>
            <a:off x="5699125" y="4678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35" name="Oval 27"/>
          <p:cNvSpPr>
            <a:spLocks noChangeArrowheads="1"/>
          </p:cNvSpPr>
          <p:nvPr/>
        </p:nvSpPr>
        <p:spPr bwMode="auto">
          <a:xfrm>
            <a:off x="6026150" y="3968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36" name="Line 28"/>
          <p:cNvSpPr>
            <a:spLocks noChangeShapeType="1"/>
          </p:cNvSpPr>
          <p:nvPr/>
        </p:nvSpPr>
        <p:spPr bwMode="auto">
          <a:xfrm>
            <a:off x="5715000" y="3505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37" name="Rectangle 29"/>
          <p:cNvSpPr>
            <a:spLocks noChangeArrowheads="1"/>
          </p:cNvSpPr>
          <p:nvPr/>
        </p:nvSpPr>
        <p:spPr bwMode="auto">
          <a:xfrm>
            <a:off x="6384925" y="3840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38" name="Rectangle 30"/>
          <p:cNvSpPr>
            <a:spLocks noChangeArrowheads="1"/>
          </p:cNvSpPr>
          <p:nvPr/>
        </p:nvSpPr>
        <p:spPr bwMode="auto">
          <a:xfrm>
            <a:off x="5165725" y="2849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0239" name="Oval 31"/>
          <p:cNvSpPr>
            <a:spLocks noChangeArrowheads="1"/>
          </p:cNvSpPr>
          <p:nvPr/>
        </p:nvSpPr>
        <p:spPr bwMode="auto">
          <a:xfrm>
            <a:off x="7626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40" name="Line 32"/>
          <p:cNvSpPr>
            <a:spLocks noChangeShapeType="1"/>
          </p:cNvSpPr>
          <p:nvPr/>
        </p:nvSpPr>
        <p:spPr bwMode="auto">
          <a:xfrm>
            <a:off x="6934200" y="26670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41" name="Oval 33"/>
          <p:cNvSpPr>
            <a:spLocks noChangeArrowheads="1"/>
          </p:cNvSpPr>
          <p:nvPr/>
        </p:nvSpPr>
        <p:spPr bwMode="auto">
          <a:xfrm>
            <a:off x="81597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>
            <a:off x="8001000" y="3429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43" name="Rectangle 35"/>
          <p:cNvSpPr>
            <a:spLocks noChangeArrowheads="1"/>
          </p:cNvSpPr>
          <p:nvPr/>
        </p:nvSpPr>
        <p:spPr bwMode="auto">
          <a:xfrm>
            <a:off x="8442325" y="36115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7985125" y="27733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-1</a:t>
            </a:r>
          </a:p>
        </p:txBody>
      </p: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6994525" y="20113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0246" name="Rectangle 38"/>
          <p:cNvSpPr>
            <a:spLocks noChangeArrowheads="1"/>
          </p:cNvSpPr>
          <p:nvPr/>
        </p:nvSpPr>
        <p:spPr bwMode="auto">
          <a:xfrm>
            <a:off x="4708525" y="10207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-1</a:t>
            </a:r>
          </a:p>
        </p:txBody>
      </p:sp>
      <p:sp>
        <p:nvSpPr>
          <p:cNvPr id="350247" name="Rectangle 39"/>
          <p:cNvSpPr>
            <a:spLocks noChangeArrowheads="1"/>
          </p:cNvSpPr>
          <p:nvPr/>
        </p:nvSpPr>
        <p:spPr bwMode="auto">
          <a:xfrm>
            <a:off x="4343400" y="1371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50248" name="Rectangle 40"/>
          <p:cNvSpPr>
            <a:spLocks noChangeArrowheads="1"/>
          </p:cNvSpPr>
          <p:nvPr/>
        </p:nvSpPr>
        <p:spPr bwMode="auto">
          <a:xfrm>
            <a:off x="2286000" y="2362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50249" name="Rectangle 41"/>
          <p:cNvSpPr>
            <a:spLocks noChangeArrowheads="1"/>
          </p:cNvSpPr>
          <p:nvPr/>
        </p:nvSpPr>
        <p:spPr bwMode="auto">
          <a:xfrm>
            <a:off x="3048000" y="3200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50250" name="Rectangle 42"/>
          <p:cNvSpPr>
            <a:spLocks noChangeArrowheads="1"/>
          </p:cNvSpPr>
          <p:nvPr/>
        </p:nvSpPr>
        <p:spPr bwMode="auto">
          <a:xfrm>
            <a:off x="1295400" y="3200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50251" name="Rectangle 43"/>
          <p:cNvSpPr>
            <a:spLocks noChangeArrowheads="1"/>
          </p:cNvSpPr>
          <p:nvPr/>
        </p:nvSpPr>
        <p:spPr bwMode="auto">
          <a:xfrm>
            <a:off x="685800" y="4191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0252" name="Rectangle 44"/>
          <p:cNvSpPr>
            <a:spLocks noChangeArrowheads="1"/>
          </p:cNvSpPr>
          <p:nvPr/>
        </p:nvSpPr>
        <p:spPr bwMode="auto">
          <a:xfrm>
            <a:off x="1828800" y="4267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50253" name="Rectangle 45"/>
          <p:cNvSpPr>
            <a:spLocks noChangeArrowheads="1"/>
          </p:cNvSpPr>
          <p:nvPr/>
        </p:nvSpPr>
        <p:spPr bwMode="auto">
          <a:xfrm>
            <a:off x="5334000" y="3200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350254" name="Rectangle 46"/>
          <p:cNvSpPr>
            <a:spLocks noChangeArrowheads="1"/>
          </p:cNvSpPr>
          <p:nvPr/>
        </p:nvSpPr>
        <p:spPr bwMode="auto">
          <a:xfrm>
            <a:off x="6553200" y="2362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350255" name="Rectangle 47"/>
          <p:cNvSpPr>
            <a:spLocks noChangeArrowheads="1"/>
          </p:cNvSpPr>
          <p:nvPr/>
        </p:nvSpPr>
        <p:spPr bwMode="auto">
          <a:xfrm>
            <a:off x="4800600" y="4191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25</a:t>
            </a:r>
          </a:p>
        </p:txBody>
      </p:sp>
      <p:sp>
        <p:nvSpPr>
          <p:cNvPr id="350256" name="Rectangle 48"/>
          <p:cNvSpPr>
            <a:spLocks noChangeArrowheads="1"/>
          </p:cNvSpPr>
          <p:nvPr/>
        </p:nvSpPr>
        <p:spPr bwMode="auto">
          <a:xfrm>
            <a:off x="6019800" y="4038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35</a:t>
            </a:r>
          </a:p>
        </p:txBody>
      </p:sp>
      <p:sp>
        <p:nvSpPr>
          <p:cNvPr id="350257" name="Rectangle 49"/>
          <p:cNvSpPr>
            <a:spLocks noChangeArrowheads="1"/>
          </p:cNvSpPr>
          <p:nvPr/>
        </p:nvSpPr>
        <p:spPr bwMode="auto">
          <a:xfrm>
            <a:off x="76200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45</a:t>
            </a:r>
          </a:p>
        </p:txBody>
      </p:sp>
      <p:sp>
        <p:nvSpPr>
          <p:cNvPr id="350258" name="Rectangle 50"/>
          <p:cNvSpPr>
            <a:spLocks noChangeArrowheads="1"/>
          </p:cNvSpPr>
          <p:nvPr/>
        </p:nvSpPr>
        <p:spPr bwMode="auto">
          <a:xfrm>
            <a:off x="81534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350259" name="Rectangle 51"/>
          <p:cNvSpPr>
            <a:spLocks noChangeArrowheads="1"/>
          </p:cNvSpPr>
          <p:nvPr/>
        </p:nvSpPr>
        <p:spPr bwMode="auto">
          <a:xfrm>
            <a:off x="4632325" y="3840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60" name="Oval 52"/>
          <p:cNvSpPr>
            <a:spLocks noChangeArrowheads="1"/>
          </p:cNvSpPr>
          <p:nvPr/>
        </p:nvSpPr>
        <p:spPr bwMode="auto">
          <a:xfrm>
            <a:off x="3968750" y="4883150"/>
            <a:ext cx="444500" cy="4445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0261" name="Rectangle 53"/>
          <p:cNvSpPr>
            <a:spLocks noChangeArrowheads="1"/>
          </p:cNvSpPr>
          <p:nvPr/>
        </p:nvSpPr>
        <p:spPr bwMode="auto">
          <a:xfrm>
            <a:off x="304800" y="5335588"/>
            <a:ext cx="495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>
                <a:solidFill>
                  <a:schemeClr val="bg2"/>
                </a:solidFill>
              </a:rPr>
              <a:t>RR  rotation.</a:t>
            </a:r>
            <a:r>
              <a:rPr lang="en-US" altLang="en-US" sz="28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0262" name="Rectangle 54"/>
          <p:cNvSpPr>
            <a:spLocks noChangeArrowheads="1"/>
          </p:cNvSpPr>
          <p:nvPr/>
        </p:nvSpPr>
        <p:spPr bwMode="auto">
          <a:xfrm>
            <a:off x="3962400" y="4953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50263" name="Line 55"/>
          <p:cNvSpPr>
            <a:spLocks noChangeShapeType="1"/>
          </p:cNvSpPr>
          <p:nvPr/>
        </p:nvSpPr>
        <p:spPr bwMode="auto">
          <a:xfrm flipH="1">
            <a:off x="4343400" y="44958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0264" name="Rectangle 56"/>
          <p:cNvSpPr>
            <a:spLocks noChangeArrowheads="1"/>
          </p:cNvSpPr>
          <p:nvPr/>
        </p:nvSpPr>
        <p:spPr bwMode="auto">
          <a:xfrm>
            <a:off x="3717925" y="4602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0265" name="Rectangle 57"/>
          <p:cNvSpPr>
            <a:spLocks noChangeArrowheads="1"/>
          </p:cNvSpPr>
          <p:nvPr/>
        </p:nvSpPr>
        <p:spPr bwMode="auto">
          <a:xfrm>
            <a:off x="5410200" y="4953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29</a:t>
            </a:r>
          </a:p>
        </p:txBody>
      </p:sp>
      <p:sp>
        <p:nvSpPr>
          <p:cNvPr id="350266" name="Rectangle 58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914400"/>
          </a:xfrm>
          <a:noFill/>
          <a:ln/>
        </p:spPr>
        <p:txBody>
          <a:bodyPr anchor="ctr"/>
          <a:lstStyle/>
          <a:p>
            <a:r>
              <a:rPr lang="en-US" altLang="en-US" sz="4400"/>
              <a:t>put(29)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Insert/Put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Following insert/put, retrace path towards root and adjust balance factors as needed.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Stop when you reach a node whose balance factor becomes </a:t>
            </a:r>
            <a:r>
              <a:rPr lang="en-US" altLang="en-US">
                <a:solidFill>
                  <a:schemeClr val="hlink"/>
                </a:solidFill>
              </a:rPr>
              <a:t>0</a:t>
            </a:r>
            <a:r>
              <a:rPr lang="en-US" altLang="en-US"/>
              <a:t>,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/>
              <a:t>, or </a:t>
            </a:r>
            <a:r>
              <a:rPr lang="en-US" altLang="en-US">
                <a:solidFill>
                  <a:schemeClr val="hlink"/>
                </a:solidFill>
              </a:rPr>
              <a:t>–2</a:t>
            </a:r>
            <a:r>
              <a:rPr lang="en-US" altLang="en-US"/>
              <a:t>, or when you reach the root.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new tree is not an AVL tree only if you reach a node whose balance factor is either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hlink"/>
                </a:solidFill>
              </a:rPr>
              <a:t>–2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this case, we say the tree has become </a:t>
            </a:r>
            <a:r>
              <a:rPr lang="en-US" altLang="en-US">
                <a:solidFill>
                  <a:schemeClr val="bg1"/>
                </a:solidFill>
              </a:rPr>
              <a:t>unbalanced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A-Node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>
                <a:solidFill>
                  <a:schemeClr val="hlink"/>
                </a:solidFill>
              </a:rPr>
              <a:t>A</a:t>
            </a:r>
            <a:r>
              <a:rPr lang="en-US" altLang="en-US"/>
              <a:t> be the nearest ancestor of the newly inserted node whose balance factor becomes </a:t>
            </a:r>
            <a:r>
              <a:rPr lang="en-US" altLang="en-US">
                <a:solidFill>
                  <a:schemeClr val="hlink"/>
                </a:solidFill>
              </a:rPr>
              <a:t>+2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hlink"/>
                </a:solidFill>
              </a:rPr>
              <a:t>–2</a:t>
            </a:r>
            <a:r>
              <a:rPr lang="en-US" altLang="en-US"/>
              <a:t> following the insert.</a:t>
            </a:r>
          </a:p>
          <a:p>
            <a:r>
              <a:rPr lang="en-US" altLang="en-US"/>
              <a:t>Balance factor of nodes between new node and </a:t>
            </a:r>
            <a:r>
              <a:rPr lang="en-US" altLang="en-US">
                <a:solidFill>
                  <a:schemeClr val="hlink"/>
                </a:solidFill>
              </a:rPr>
              <a:t>A</a:t>
            </a:r>
            <a:r>
              <a:rPr lang="en-US" altLang="en-US"/>
              <a:t> is </a:t>
            </a:r>
            <a:r>
              <a:rPr lang="en-US" altLang="en-US">
                <a:solidFill>
                  <a:schemeClr val="hlink"/>
                </a:solidFill>
              </a:rPr>
              <a:t>0</a:t>
            </a:r>
            <a:r>
              <a:rPr lang="en-US" altLang="en-US"/>
              <a:t> before insertion.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Imbalance Types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RR </a:t>
            </a:r>
            <a:r>
              <a:rPr lang="en-US" altLang="en-US">
                <a:solidFill>
                  <a:schemeClr val="hlink"/>
                </a:solidFill>
              </a:rPr>
              <a:t>…</a:t>
            </a:r>
            <a:r>
              <a:rPr lang="en-US" altLang="en-US"/>
              <a:t> newly inserted node is in the right subtree of the right subtree of </a:t>
            </a:r>
            <a:r>
              <a:rPr lang="en-US" altLang="en-US">
                <a:solidFill>
                  <a:schemeClr val="hlink"/>
                </a:solidFill>
              </a:rPr>
              <a:t>A</a:t>
            </a:r>
            <a:r>
              <a:rPr lang="en-US" altLang="en-US"/>
              <a:t>.</a:t>
            </a:r>
          </a:p>
          <a:p>
            <a:r>
              <a:rPr lang="en-US" altLang="en-US"/>
              <a:t>LL </a:t>
            </a:r>
            <a:r>
              <a:rPr lang="en-US" altLang="en-US">
                <a:solidFill>
                  <a:schemeClr val="hlink"/>
                </a:solidFill>
              </a:rPr>
              <a:t>…</a:t>
            </a:r>
            <a:r>
              <a:rPr lang="en-US" altLang="en-US"/>
              <a:t> left subtree of left subtree of </a:t>
            </a:r>
            <a:r>
              <a:rPr lang="en-US" altLang="en-US">
                <a:solidFill>
                  <a:schemeClr val="hlink"/>
                </a:solidFill>
              </a:rPr>
              <a:t>A</a:t>
            </a:r>
            <a:r>
              <a:rPr lang="en-US" altLang="en-US"/>
              <a:t>.</a:t>
            </a:r>
          </a:p>
          <a:p>
            <a:r>
              <a:rPr lang="en-US" altLang="en-US"/>
              <a:t>RL</a:t>
            </a:r>
            <a:r>
              <a:rPr lang="en-US" altLang="en-US">
                <a:solidFill>
                  <a:schemeClr val="hlink"/>
                </a:solidFill>
              </a:rPr>
              <a:t>…</a:t>
            </a:r>
            <a:r>
              <a:rPr lang="en-US" altLang="en-US"/>
              <a:t> left subtree of right subtree of </a:t>
            </a:r>
            <a:r>
              <a:rPr lang="en-US" altLang="en-US">
                <a:solidFill>
                  <a:schemeClr val="hlink"/>
                </a:solidFill>
              </a:rPr>
              <a:t>A</a:t>
            </a:r>
            <a:r>
              <a:rPr lang="en-US" altLang="en-US"/>
              <a:t>.</a:t>
            </a:r>
          </a:p>
          <a:p>
            <a:r>
              <a:rPr lang="en-US" altLang="en-US"/>
              <a:t>LR</a:t>
            </a:r>
            <a:r>
              <a:rPr lang="en-US" altLang="en-US">
                <a:solidFill>
                  <a:schemeClr val="hlink"/>
                </a:solidFill>
              </a:rPr>
              <a:t>…</a:t>
            </a:r>
            <a:r>
              <a:rPr lang="en-US" altLang="en-US"/>
              <a:t> right subtree of left subtree of </a:t>
            </a:r>
            <a:r>
              <a:rPr lang="en-US" altLang="en-US">
                <a:solidFill>
                  <a:schemeClr val="hlink"/>
                </a:solidFill>
              </a:rPr>
              <a:t>A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7807</TotalTime>
  <Words>1362</Words>
  <Application>Microsoft Office PowerPoint</Application>
  <PresentationFormat>On-screen Show (4:3)</PresentationFormat>
  <Paragraphs>554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Albertus Extra Bold</vt:lpstr>
      <vt:lpstr>Arial</vt:lpstr>
      <vt:lpstr>Times New Roman</vt:lpstr>
      <vt:lpstr>Wingdings</vt:lpstr>
      <vt:lpstr>Blank Presentation</vt:lpstr>
      <vt:lpstr>1_Blank Presentation</vt:lpstr>
      <vt:lpstr>Data Organization and Retrieval (AVL Tree) [Self Study – if needed]</vt:lpstr>
      <vt:lpstr>AVL Tree</vt:lpstr>
      <vt:lpstr>Example AVL Tree</vt:lpstr>
      <vt:lpstr>put(9)</vt:lpstr>
      <vt:lpstr>put(29)</vt:lpstr>
      <vt:lpstr>put(29)</vt:lpstr>
      <vt:lpstr>Insert/Put</vt:lpstr>
      <vt:lpstr>A-Node</vt:lpstr>
      <vt:lpstr>Imbalance Types</vt:lpstr>
      <vt:lpstr>LL Rotation</vt:lpstr>
      <vt:lpstr>LR Rotation (case 1)</vt:lpstr>
      <vt:lpstr>LR Rotation (case 2)</vt:lpstr>
      <vt:lpstr>LR Rotation (case 3)</vt:lpstr>
      <vt:lpstr>Single &amp; Double Rotations</vt:lpstr>
      <vt:lpstr>LR Is RR + LL</vt:lpstr>
      <vt:lpstr>Remove An Element</vt:lpstr>
      <vt:lpstr>Remove An Element</vt:lpstr>
      <vt:lpstr>New Balance Factor Of q</vt:lpstr>
      <vt:lpstr>Imbalance Classification</vt:lpstr>
      <vt:lpstr>R0 Rotation</vt:lpstr>
      <vt:lpstr>R1 Rotation</vt:lpstr>
      <vt:lpstr>R-1 Rotation</vt:lpstr>
      <vt:lpstr>Number Of Rebalancing Rotations</vt:lpstr>
      <vt:lpstr>Rotation Frequency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312</cp:revision>
  <cp:lastPrinted>2000-03-30T20:56:41Z</cp:lastPrinted>
  <dcterms:created xsi:type="dcterms:W3CDTF">1995-06-17T23:31:02Z</dcterms:created>
  <dcterms:modified xsi:type="dcterms:W3CDTF">2021-09-27T09:32:59Z</dcterms:modified>
</cp:coreProperties>
</file>