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314" r:id="rId2"/>
    <p:sldId id="256" r:id="rId3"/>
    <p:sldId id="257" r:id="rId4"/>
    <p:sldId id="258" r:id="rId5"/>
    <p:sldId id="259" r:id="rId6"/>
    <p:sldId id="280" r:id="rId7"/>
    <p:sldId id="281" r:id="rId8"/>
    <p:sldId id="260" r:id="rId9"/>
    <p:sldId id="272" r:id="rId10"/>
    <p:sldId id="273" r:id="rId11"/>
    <p:sldId id="274" r:id="rId12"/>
    <p:sldId id="275" r:id="rId13"/>
    <p:sldId id="276" r:id="rId14"/>
    <p:sldId id="277" r:id="rId15"/>
    <p:sldId id="278" r:id="rId16"/>
    <p:sldId id="279" r:id="rId17"/>
    <p:sldId id="282" r:id="rId18"/>
    <p:sldId id="283" r:id="rId19"/>
    <p:sldId id="284" r:id="rId20"/>
    <p:sldId id="285" r:id="rId21"/>
    <p:sldId id="286" r:id="rId22"/>
    <p:sldId id="287" r:id="rId23"/>
    <p:sldId id="288" r:id="rId24"/>
    <p:sldId id="313"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Lst>
  <p:sldSz cx="9144000" cy="6858000" type="screen4x3"/>
  <p:notesSz cx="6994525" cy="9278938"/>
  <p:defaultTextStyle>
    <a:defPPr>
      <a:defRPr lang="en-US"/>
    </a:defPPr>
    <a:lvl1pPr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rgbClr val="FFFF00"/>
        </a:solidFill>
        <a:latin typeface="Times New Roman" panose="02020603050405020304" pitchFamily="18" charset="0"/>
        <a:ea typeface="+mn-ea"/>
        <a:cs typeface="+mn-cs"/>
      </a:defRPr>
    </a:lvl5pPr>
    <a:lvl6pPr marL="2286000" algn="l" defTabSz="914400" rtl="0" eaLnBrk="1" latinLnBrk="0" hangingPunct="1">
      <a:defRPr sz="3200" kern="1200">
        <a:solidFill>
          <a:srgbClr val="FFFF00"/>
        </a:solidFill>
        <a:latin typeface="Times New Roman" panose="02020603050405020304" pitchFamily="18" charset="0"/>
        <a:ea typeface="+mn-ea"/>
        <a:cs typeface="+mn-cs"/>
      </a:defRPr>
    </a:lvl6pPr>
    <a:lvl7pPr marL="2743200" algn="l" defTabSz="914400" rtl="0" eaLnBrk="1" latinLnBrk="0" hangingPunct="1">
      <a:defRPr sz="3200" kern="1200">
        <a:solidFill>
          <a:srgbClr val="FFFF00"/>
        </a:solidFill>
        <a:latin typeface="Times New Roman" panose="02020603050405020304" pitchFamily="18" charset="0"/>
        <a:ea typeface="+mn-ea"/>
        <a:cs typeface="+mn-cs"/>
      </a:defRPr>
    </a:lvl7pPr>
    <a:lvl8pPr marL="3200400" algn="l" defTabSz="914400" rtl="0" eaLnBrk="1" latinLnBrk="0" hangingPunct="1">
      <a:defRPr sz="3200" kern="1200">
        <a:solidFill>
          <a:srgbClr val="FFFF00"/>
        </a:solidFill>
        <a:latin typeface="Times New Roman" panose="02020603050405020304" pitchFamily="18" charset="0"/>
        <a:ea typeface="+mn-ea"/>
        <a:cs typeface="+mn-cs"/>
      </a:defRPr>
    </a:lvl8pPr>
    <a:lvl9pPr marL="3657600" algn="l" defTabSz="914400" rtl="0" eaLnBrk="1" latinLnBrk="0" hangingPunct="1">
      <a:defRPr sz="3200" kern="1200">
        <a:solidFill>
          <a:srgbClr val="FFFF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59">
          <p15:clr>
            <a:srgbClr val="A4A3A4"/>
          </p15:clr>
        </p15:guide>
        <p15:guide id="2" pos="28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00"/>
    <a:srgbClr val="336600"/>
    <a:srgbClr val="FFFFFF"/>
    <a:srgbClr val="FF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46" d="100"/>
          <a:sy n="46" d="100"/>
        </p:scale>
        <p:origin x="48"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025" y="-86"/>
      </p:cViewPr>
      <p:guideLst>
        <p:guide orient="horz" pos="2159"/>
        <p:guide pos="288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087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32125"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3962400" y="-1588"/>
            <a:ext cx="3032125"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solidFill>
                  <a:schemeClr val="tx1"/>
                </a:solidFill>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87450" y="701675"/>
            <a:ext cx="4621213" cy="34655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33450" y="4406900"/>
            <a:ext cx="5127625" cy="41751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813800"/>
            <a:ext cx="3032125"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solidFill>
                  <a:schemeClr val="tx1"/>
                </a:solidFill>
              </a:defRPr>
            </a:lvl1pPr>
          </a:lstStyle>
          <a:p>
            <a:pPr>
              <a:defRPr/>
            </a:pPr>
            <a:endParaRPr lang="en-US"/>
          </a:p>
        </p:txBody>
      </p:sp>
      <p:sp>
        <p:nvSpPr>
          <p:cNvPr id="2055" name="Rectangle 7"/>
          <p:cNvSpPr>
            <a:spLocks noGrp="1" noChangeArrowheads="1"/>
          </p:cNvSpPr>
          <p:nvPr>
            <p:ph type="sldNum" sz="quarter" idx="5"/>
          </p:nvPr>
        </p:nvSpPr>
        <p:spPr bwMode="auto">
          <a:xfrm>
            <a:off x="3962400" y="8813800"/>
            <a:ext cx="3032125"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solidFill>
                  <a:schemeClr val="tx1"/>
                </a:solidFill>
              </a:defRPr>
            </a:lvl1pPr>
          </a:lstStyle>
          <a:p>
            <a:fld id="{91661187-C2DB-4CFB-81B7-4FDFDCF7CC25}" type="slidenum">
              <a:rPr lang="en-US" altLang="en-US"/>
              <a:pPr/>
              <a:t>‹#›</a:t>
            </a:fld>
            <a:endParaRPr lang="en-US" altLang="en-US"/>
          </a:p>
        </p:txBody>
      </p:sp>
    </p:spTree>
    <p:extLst>
      <p:ext uri="{BB962C8B-B14F-4D97-AF65-F5344CB8AC3E}">
        <p14:creationId xmlns:p14="http://schemas.microsoft.com/office/powerpoint/2010/main" val="1429756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dcc.ufmg.br/~fbotelho"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mph.sourceforge.net/papers/esa09.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510F7E4-3961-4245-97D3-C834E9FD9282}" type="slidenum">
              <a:rPr lang="en-US" altLang="en-US" smtClean="0"/>
              <a:pPr/>
              <a:t>1</a:t>
            </a:fld>
            <a:endParaRPr lang="en-US" altLang="en-US"/>
          </a:p>
        </p:txBody>
      </p:sp>
    </p:spTree>
    <p:extLst>
      <p:ext uri="{BB962C8B-B14F-4D97-AF65-F5344CB8AC3E}">
        <p14:creationId xmlns:p14="http://schemas.microsoft.com/office/powerpoint/2010/main" val="3472745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2F5178F-16D7-4187-962C-0C5B391DA364}" type="slidenum">
              <a:rPr lang="en-US" altLang="en-US" sz="1000">
                <a:solidFill>
                  <a:schemeClr val="tx1"/>
                </a:solidFill>
              </a:rPr>
              <a:pPr/>
              <a:t>15</a:t>
            </a:fld>
            <a:endParaRPr lang="en-US" altLang="en-US" sz="1000">
              <a:solidFill>
                <a:schemeClr val="tx1"/>
              </a:solidFill>
            </a:endParaRPr>
          </a:p>
        </p:txBody>
      </p:sp>
      <p:sp>
        <p:nvSpPr>
          <p:cNvPr id="39939" name="Rectangle 2"/>
          <p:cNvSpPr>
            <a:spLocks noGrp="1" noRot="1" noChangeAspect="1" noChangeArrowheads="1" noTextEdit="1"/>
          </p:cNvSpPr>
          <p:nvPr>
            <p:ph type="sldImg"/>
          </p:nvPr>
        </p:nvSpPr>
        <p:spPr>
          <a:xfrm>
            <a:off x="1187450" y="703263"/>
            <a:ext cx="4621213" cy="3465512"/>
          </a:xfrm>
          <a:ln cap="flat"/>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r>
              <a:rPr lang="en-US" altLang="en-US" smtClean="0"/>
              <a:t>List elements are placed in a binary tree so that an inorder traversal of the binary tree visits the elements in list order from left to right.</a:t>
            </a:r>
          </a:p>
          <a:p>
            <a:r>
              <a:rPr lang="en-US" altLang="en-US" smtClean="0"/>
              <a:t>get() and remove() work as they do in an indexed binary search tree.</a:t>
            </a:r>
          </a:p>
        </p:txBody>
      </p:sp>
    </p:spTree>
    <p:extLst>
      <p:ext uri="{BB962C8B-B14F-4D97-AF65-F5344CB8AC3E}">
        <p14:creationId xmlns:p14="http://schemas.microsoft.com/office/powerpoint/2010/main" val="1863148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1EB4CEC6-E83F-42C9-AE47-75E59A157330}" type="slidenum">
              <a:rPr lang="en-US" altLang="en-US" sz="1000">
                <a:solidFill>
                  <a:schemeClr val="tx1"/>
                </a:solidFill>
              </a:rPr>
              <a:pPr/>
              <a:t>16</a:t>
            </a:fld>
            <a:endParaRPr lang="en-US" altLang="en-US" sz="1000">
              <a:solidFill>
                <a:schemeClr val="tx1"/>
              </a:solidFill>
            </a:endParaRPr>
          </a:p>
        </p:txBody>
      </p:sp>
      <p:sp>
        <p:nvSpPr>
          <p:cNvPr id="40963"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5648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FF9ADB64-AF71-4D3C-A225-15E08F45F48E}" type="slidenum">
              <a:rPr lang="en-US" altLang="en-US" sz="1000">
                <a:solidFill>
                  <a:schemeClr val="tx1"/>
                </a:solidFill>
              </a:rPr>
              <a:pPr/>
              <a:t>17</a:t>
            </a:fld>
            <a:endParaRPr lang="en-US" altLang="en-US" sz="1000">
              <a:solidFill>
                <a:schemeClr val="tx1"/>
              </a:solidFill>
            </a:endParaRPr>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80487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D2BEC9A2-B079-40D4-BF4D-F2C1A4DAC408}" type="slidenum">
              <a:rPr lang="en-US" altLang="en-US" sz="1000">
                <a:solidFill>
                  <a:schemeClr val="tx1"/>
                </a:solidFill>
              </a:rPr>
              <a:pPr/>
              <a:t>18</a:t>
            </a:fld>
            <a:endParaRPr lang="en-US" altLang="en-US" sz="1000">
              <a:solidFill>
                <a:schemeClr val="tx1"/>
              </a:solidFill>
            </a:endParaRPr>
          </a:p>
        </p:txBody>
      </p:sp>
      <p:sp>
        <p:nvSpPr>
          <p:cNvPr id="26627"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Cost of a search equals number of key comparisons.</a:t>
            </a:r>
          </a:p>
        </p:txBody>
      </p:sp>
    </p:spTree>
    <p:extLst>
      <p:ext uri="{BB962C8B-B14F-4D97-AF65-F5344CB8AC3E}">
        <p14:creationId xmlns:p14="http://schemas.microsoft.com/office/powerpoint/2010/main" val="2002604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14EF9BD4-7159-43B7-98EE-8D4D62DFA883}" type="slidenum">
              <a:rPr lang="en-US" altLang="en-US" sz="1000">
                <a:solidFill>
                  <a:schemeClr val="tx1"/>
                </a:solidFill>
              </a:rPr>
              <a:pPr/>
              <a:t>21</a:t>
            </a:fld>
            <a:endParaRPr lang="en-US" altLang="en-US" sz="1000">
              <a:solidFill>
                <a:schemeClr val="tx1"/>
              </a:solidFill>
            </a:endParaRPr>
          </a:p>
        </p:txBody>
      </p:sp>
      <p:sp>
        <p:nvSpPr>
          <p:cNvPr id="27651"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Note that Huffman trees minimize the weighted external path length. Now we want to minimize the sum of weighted external path length and weighted internal path length.</a:t>
            </a:r>
          </a:p>
        </p:txBody>
      </p:sp>
    </p:spTree>
    <p:extLst>
      <p:ext uri="{BB962C8B-B14F-4D97-AF65-F5344CB8AC3E}">
        <p14:creationId xmlns:p14="http://schemas.microsoft.com/office/powerpoint/2010/main" val="331589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A0C13C8-C236-4D15-A87A-11A5CB6A1290}" type="slidenum">
              <a:rPr lang="en-US" altLang="en-US" sz="1000">
                <a:solidFill>
                  <a:schemeClr val="tx1"/>
                </a:solidFill>
              </a:rPr>
              <a:pPr/>
              <a:t>24</a:t>
            </a:fld>
            <a:endParaRPr lang="en-US" altLang="en-US" sz="1000">
              <a:solidFill>
                <a:schemeClr val="tx1"/>
              </a:solidFill>
            </a:endParaRPr>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57037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A0C13C8-C236-4D15-A87A-11A5CB6A1290}" type="slidenum">
              <a:rPr lang="en-US" altLang="en-US" sz="1000">
                <a:solidFill>
                  <a:schemeClr val="tx1"/>
                </a:solidFill>
              </a:rPr>
              <a:pPr/>
              <a:t>25</a:t>
            </a:fld>
            <a:endParaRPr lang="en-US" altLang="en-US" sz="1000">
              <a:solidFill>
                <a:schemeClr val="tx1"/>
              </a:solidFill>
            </a:endParaRPr>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41415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26378596-BD5B-4170-9549-071D811A5768}" type="slidenum">
              <a:rPr lang="en-US" altLang="en-US" sz="1000">
                <a:solidFill>
                  <a:schemeClr val="tx1"/>
                </a:solidFill>
              </a:rPr>
              <a:pPr/>
              <a:t>26</a:t>
            </a:fld>
            <a:endParaRPr lang="en-US" altLang="en-US" sz="10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Worst-case for hash table may be made O(log n) using balanced search trees for overflow handling. C++ STL and Java use linear open addressing.</a:t>
            </a:r>
          </a:p>
          <a:p>
            <a:endParaRPr lang="en-US" altLang="en-US" smtClean="0"/>
          </a:p>
        </p:txBody>
      </p:sp>
    </p:spTree>
    <p:extLst>
      <p:ext uri="{BB962C8B-B14F-4D97-AF65-F5344CB8AC3E}">
        <p14:creationId xmlns:p14="http://schemas.microsoft.com/office/powerpoint/2010/main" val="333358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C9577638-0213-413F-BD0B-9A7907C636C3}" type="slidenum">
              <a:rPr lang="en-US" altLang="en-US" sz="1000">
                <a:solidFill>
                  <a:schemeClr val="tx1"/>
                </a:solidFill>
              </a:rPr>
              <a:pPr/>
              <a:t>27</a:t>
            </a:fld>
            <a:endParaRPr lang="en-US" altLang="en-US" sz="1000">
              <a:solidFill>
                <a:schemeClr val="tx1"/>
              </a:solidFill>
            </a:endParaRPr>
          </a:p>
        </p:txBody>
      </p:sp>
      <p:sp>
        <p:nvSpPr>
          <p:cNvPr id="38915"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Hash table get and remove using O(n) select would take O(D + n) time.</a:t>
            </a:r>
          </a:p>
        </p:txBody>
      </p:sp>
    </p:spTree>
    <p:extLst>
      <p:ext uri="{BB962C8B-B14F-4D97-AF65-F5344CB8AC3E}">
        <p14:creationId xmlns:p14="http://schemas.microsoft.com/office/powerpoint/2010/main" val="1673315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BE30A2E5-451B-4539-AF19-6D39B60C4D68}" type="slidenum">
              <a:rPr lang="en-US" altLang="en-US" sz="1000">
                <a:solidFill>
                  <a:schemeClr val="tx1"/>
                </a:solidFill>
              </a:rPr>
              <a:pPr/>
              <a:t>28</a:t>
            </a:fld>
            <a:endParaRPr lang="en-US" altLang="en-US" sz="1000">
              <a:solidFill>
                <a:schemeClr val="tx1"/>
              </a:solidFill>
            </a:endParaRPr>
          </a:p>
        </p:txBody>
      </p:sp>
      <p:sp>
        <p:nvSpPr>
          <p:cNvPr id="39939" name="Rectangle 2"/>
          <p:cNvSpPr>
            <a:spLocks noGrp="1" noRot="1" noChangeAspect="1" noChangeArrowheads="1" noTextEdit="1"/>
          </p:cNvSpPr>
          <p:nvPr>
            <p:ph type="sldImg"/>
          </p:nvPr>
        </p:nvSpPr>
        <p:spPr>
          <a:xfrm>
            <a:off x="1187450" y="703263"/>
            <a:ext cx="4621213" cy="3465512"/>
          </a:xfrm>
          <a:ln cap="flat"/>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r>
              <a:rPr lang="en-US" altLang="en-US" smtClean="0"/>
              <a:t>This slide begins a review of operations on an unbalanced binary search tree.</a:t>
            </a:r>
          </a:p>
        </p:txBody>
      </p:sp>
    </p:spTree>
    <p:extLst>
      <p:ext uri="{BB962C8B-B14F-4D97-AF65-F5344CB8AC3E}">
        <p14:creationId xmlns:p14="http://schemas.microsoft.com/office/powerpoint/2010/main" val="3743945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D0341943-504E-46C1-B0A0-594343C2CEBE}" type="slidenum">
              <a:rPr lang="en-US" altLang="en-US" sz="1000">
                <a:solidFill>
                  <a:schemeClr val="tx1"/>
                </a:solidFill>
              </a:rPr>
              <a:pPr/>
              <a:t>2</a:t>
            </a:fld>
            <a:endParaRPr lang="en-US" altLang="en-US" sz="1000">
              <a:solidFill>
                <a:schemeClr val="tx1"/>
              </a:solidFill>
            </a:endParaRPr>
          </a:p>
        </p:txBody>
      </p:sp>
      <p:sp>
        <p:nvSpPr>
          <p:cNvPr id="30723" name="Rectangle 1026"/>
          <p:cNvSpPr>
            <a:spLocks noGrp="1" noRot="1" noChangeAspect="1" noChangeArrowheads="1" noTextEdit="1"/>
          </p:cNvSpPr>
          <p:nvPr>
            <p:ph type="sldImg"/>
          </p:nvPr>
        </p:nvSpPr>
        <p:spPr>
          <a:solidFill>
            <a:srgbClr val="FFFFFF"/>
          </a:solidFill>
          <a:ln/>
        </p:spPr>
      </p:sp>
      <p:sp>
        <p:nvSpPr>
          <p:cNvPr id="30724" name="Rectangle 1027"/>
          <p:cNvSpPr>
            <a:spLocks noGrp="1" noChangeArrowheads="1"/>
          </p:cNvSpPr>
          <p:nvPr>
            <p:ph type="body" idx="1"/>
          </p:nvPr>
        </p:nvSpPr>
        <p:spPr>
          <a:solidFill>
            <a:srgbClr val="FFFFFF"/>
          </a:solidFill>
          <a:ln>
            <a:solidFill>
              <a:srgbClr val="000000"/>
            </a:solidFill>
          </a:ln>
        </p:spPr>
        <p:txBody>
          <a:bodyPr/>
          <a:lstStyle/>
          <a:p>
            <a:endParaRPr lang="en-US" altLang="en-US" dirty="0" smtClean="0"/>
          </a:p>
        </p:txBody>
      </p:sp>
    </p:spTree>
    <p:extLst>
      <p:ext uri="{BB962C8B-B14F-4D97-AF65-F5344CB8AC3E}">
        <p14:creationId xmlns:p14="http://schemas.microsoft.com/office/powerpoint/2010/main" val="327054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C1137018-B7FF-4421-98E1-8537877DBF8E}" type="slidenum">
              <a:rPr lang="en-US" altLang="en-US" sz="1000">
                <a:solidFill>
                  <a:schemeClr val="tx1"/>
                </a:solidFill>
              </a:rPr>
              <a:pPr/>
              <a:t>29</a:t>
            </a:fld>
            <a:endParaRPr lang="en-US" altLang="en-US" sz="1000">
              <a:solidFill>
                <a:schemeClr val="tx1"/>
              </a:solidFill>
            </a:endParaRPr>
          </a:p>
        </p:txBody>
      </p:sp>
      <p:sp>
        <p:nvSpPr>
          <p:cNvPr id="40963" name="Rectangle 2"/>
          <p:cNvSpPr>
            <a:spLocks noGrp="1" noRot="1" noChangeAspect="1" noChangeArrowheads="1" noTextEdit="1"/>
          </p:cNvSpPr>
          <p:nvPr>
            <p:ph type="sldImg"/>
          </p:nvPr>
        </p:nvSpPr>
        <p:spPr>
          <a:xfrm>
            <a:off x="1187450" y="703263"/>
            <a:ext cx="4621213" cy="3465512"/>
          </a:xfrm>
          <a:ln cap="flat"/>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2021480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41361CCF-DCCA-4A49-87D1-6568406FD81C}" type="slidenum">
              <a:rPr lang="en-US" altLang="en-US" sz="1000">
                <a:solidFill>
                  <a:schemeClr val="tx1"/>
                </a:solidFill>
              </a:rPr>
              <a:pPr/>
              <a:t>30</a:t>
            </a:fld>
            <a:endParaRPr lang="en-US" altLang="en-US" sz="1000">
              <a:solidFill>
                <a:schemeClr val="tx1"/>
              </a:solidFill>
            </a:endParaRPr>
          </a:p>
        </p:txBody>
      </p:sp>
      <p:sp>
        <p:nvSpPr>
          <p:cNvPr id="41987" name="Rectangle 2"/>
          <p:cNvSpPr>
            <a:spLocks noGrp="1" noRot="1" noChangeAspect="1" noChangeArrowheads="1" noTextEdit="1"/>
          </p:cNvSpPr>
          <p:nvPr>
            <p:ph type="sldImg"/>
          </p:nvPr>
        </p:nvSpPr>
        <p:spPr>
          <a:xfrm>
            <a:off x="1187450" y="703263"/>
            <a:ext cx="4621213" cy="3465512"/>
          </a:xfrm>
          <a:ln cap="flat"/>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69347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E3228804-A625-4AD1-B5E7-DC2F924DE55E}" type="slidenum">
              <a:rPr lang="en-US" altLang="en-US" sz="1000">
                <a:solidFill>
                  <a:schemeClr val="tx1"/>
                </a:solidFill>
              </a:rPr>
              <a:pPr/>
              <a:t>31</a:t>
            </a:fld>
            <a:endParaRPr lang="en-US" altLang="en-US" sz="1000">
              <a:solidFill>
                <a:schemeClr val="tx1"/>
              </a:solidFill>
            </a:endParaRPr>
          </a:p>
        </p:txBody>
      </p:sp>
      <p:sp>
        <p:nvSpPr>
          <p:cNvPr id="43011" name="Rectangle 2"/>
          <p:cNvSpPr>
            <a:spLocks noGrp="1" noRot="1" noChangeAspect="1" noChangeArrowheads="1" noTextEdit="1"/>
          </p:cNvSpPr>
          <p:nvPr>
            <p:ph type="sldImg"/>
          </p:nvPr>
        </p:nvSpPr>
        <p:spPr>
          <a:xfrm>
            <a:off x="1187450" y="703263"/>
            <a:ext cx="4621213" cy="3465512"/>
          </a:xfrm>
          <a:ln cap="flat"/>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658145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A69C35F1-98F0-4EB4-984C-6B860B24CC46}" type="slidenum">
              <a:rPr lang="en-US" altLang="en-US" sz="1000">
                <a:solidFill>
                  <a:schemeClr val="tx1"/>
                </a:solidFill>
              </a:rPr>
              <a:pPr/>
              <a:t>32</a:t>
            </a:fld>
            <a:endParaRPr lang="en-US" altLang="en-US" sz="1000">
              <a:solidFill>
                <a:schemeClr val="tx1"/>
              </a:solidFill>
            </a:endParaRPr>
          </a:p>
        </p:txBody>
      </p:sp>
      <p:sp>
        <p:nvSpPr>
          <p:cNvPr id="44035" name="Rectangle 2"/>
          <p:cNvSpPr>
            <a:spLocks noGrp="1" noRot="1" noChangeAspect="1" noChangeArrowheads="1" noTextEdit="1"/>
          </p:cNvSpPr>
          <p:nvPr>
            <p:ph type="sldImg"/>
          </p:nvPr>
        </p:nvSpPr>
        <p:spPr>
          <a:xfrm>
            <a:off x="1187450" y="703263"/>
            <a:ext cx="4621213" cy="3465512"/>
          </a:xfrm>
          <a:ln cap="flat"/>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1158087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59189485-EB7D-4D8C-862E-4E08EF8965AE}" type="slidenum">
              <a:rPr lang="en-US" altLang="en-US" sz="1000">
                <a:solidFill>
                  <a:schemeClr val="tx1"/>
                </a:solidFill>
              </a:rPr>
              <a:pPr/>
              <a:t>33</a:t>
            </a:fld>
            <a:endParaRPr lang="en-US" altLang="en-US" sz="1000">
              <a:solidFill>
                <a:schemeClr val="tx1"/>
              </a:solidFill>
            </a:endParaRPr>
          </a:p>
        </p:txBody>
      </p:sp>
      <p:sp>
        <p:nvSpPr>
          <p:cNvPr id="45059" name="Rectangle 2"/>
          <p:cNvSpPr>
            <a:spLocks noGrp="1" noRot="1" noChangeAspect="1" noChangeArrowheads="1" noTextEdit="1"/>
          </p:cNvSpPr>
          <p:nvPr>
            <p:ph type="sldImg"/>
          </p:nvPr>
        </p:nvSpPr>
        <p:spPr>
          <a:xfrm>
            <a:off x="1187450" y="703263"/>
            <a:ext cx="4621213" cy="3465512"/>
          </a:xfrm>
          <a:ln cap="flat"/>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2400218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33305BFB-3DBC-486B-9D5B-4C266F2729D9}" type="slidenum">
              <a:rPr lang="en-US" altLang="en-US" sz="1000">
                <a:solidFill>
                  <a:schemeClr val="tx1"/>
                </a:solidFill>
              </a:rPr>
              <a:pPr/>
              <a:t>34</a:t>
            </a:fld>
            <a:endParaRPr lang="en-US" altLang="en-US" sz="1000">
              <a:solidFill>
                <a:schemeClr val="tx1"/>
              </a:solidFill>
            </a:endParaRPr>
          </a:p>
        </p:txBody>
      </p:sp>
      <p:sp>
        <p:nvSpPr>
          <p:cNvPr id="46083" name="Rectangle 2"/>
          <p:cNvSpPr>
            <a:spLocks noGrp="1" noRot="1" noChangeAspect="1" noChangeArrowheads="1" noTextEdit="1"/>
          </p:cNvSpPr>
          <p:nvPr>
            <p:ph type="sldImg"/>
          </p:nvPr>
        </p:nvSpPr>
        <p:spPr>
          <a:xfrm>
            <a:off x="1187450" y="703263"/>
            <a:ext cx="4621213" cy="3465512"/>
          </a:xfrm>
          <a:ln cap="flat"/>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4197069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24ECF65-9DF9-4B6A-BC53-60EB3E602BFB}" type="slidenum">
              <a:rPr lang="en-US" altLang="en-US" sz="1000">
                <a:solidFill>
                  <a:schemeClr val="tx1"/>
                </a:solidFill>
              </a:rPr>
              <a:pPr/>
              <a:t>35</a:t>
            </a:fld>
            <a:endParaRPr lang="en-US" altLang="en-US" sz="1000">
              <a:solidFill>
                <a:schemeClr val="tx1"/>
              </a:solidFill>
            </a:endParaRPr>
          </a:p>
        </p:txBody>
      </p:sp>
      <p:sp>
        <p:nvSpPr>
          <p:cNvPr id="47107" name="Rectangle 2"/>
          <p:cNvSpPr>
            <a:spLocks noGrp="1" noRot="1" noChangeAspect="1" noChangeArrowheads="1" noTextEdit="1"/>
          </p:cNvSpPr>
          <p:nvPr>
            <p:ph type="sldImg"/>
          </p:nvPr>
        </p:nvSpPr>
        <p:spPr>
          <a:xfrm>
            <a:off x="1187450" y="703263"/>
            <a:ext cx="4621213" cy="3465512"/>
          </a:xfrm>
          <a:ln cap="flat"/>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2473932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02EE6186-8E09-41AE-8146-CED2511E037A}" type="slidenum">
              <a:rPr lang="en-US" altLang="en-US" sz="1000">
                <a:solidFill>
                  <a:schemeClr val="tx1"/>
                </a:solidFill>
              </a:rPr>
              <a:pPr/>
              <a:t>36</a:t>
            </a:fld>
            <a:endParaRPr lang="en-US" altLang="en-US" sz="1000">
              <a:solidFill>
                <a:schemeClr val="tx1"/>
              </a:solidFill>
            </a:endParaRPr>
          </a:p>
        </p:txBody>
      </p:sp>
      <p:sp>
        <p:nvSpPr>
          <p:cNvPr id="48131" name="Rectangle 2"/>
          <p:cNvSpPr>
            <a:spLocks noGrp="1" noRot="1" noChangeAspect="1" noChangeArrowheads="1" noTextEdit="1"/>
          </p:cNvSpPr>
          <p:nvPr>
            <p:ph type="sldImg"/>
          </p:nvPr>
        </p:nvSpPr>
        <p:spPr>
          <a:xfrm>
            <a:off x="1187450" y="703263"/>
            <a:ext cx="4621213" cy="3465512"/>
          </a:xfrm>
          <a:ln cap="flat"/>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2379319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74A2B31E-D9CF-4D24-A5A6-56ECF96ACFEF}" type="slidenum">
              <a:rPr lang="en-US" altLang="en-US" sz="1000">
                <a:solidFill>
                  <a:schemeClr val="tx1"/>
                </a:solidFill>
              </a:rPr>
              <a:pPr/>
              <a:t>37</a:t>
            </a:fld>
            <a:endParaRPr lang="en-US" altLang="en-US" sz="1000">
              <a:solidFill>
                <a:schemeClr val="tx1"/>
              </a:solidFill>
            </a:endParaRPr>
          </a:p>
        </p:txBody>
      </p:sp>
      <p:sp>
        <p:nvSpPr>
          <p:cNvPr id="49155" name="Rectangle 2"/>
          <p:cNvSpPr>
            <a:spLocks noGrp="1" noRot="1" noChangeAspect="1" noChangeArrowheads="1" noTextEdit="1"/>
          </p:cNvSpPr>
          <p:nvPr>
            <p:ph type="sldImg"/>
          </p:nvPr>
        </p:nvSpPr>
        <p:spPr>
          <a:xfrm>
            <a:off x="1187450" y="703263"/>
            <a:ext cx="4621213" cy="3465512"/>
          </a:xfrm>
          <a:ln cap="flat"/>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3844636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D932CA56-AC85-416E-A2A7-2AE4FD094297}" type="slidenum">
              <a:rPr lang="en-US" altLang="en-US" sz="1000">
                <a:solidFill>
                  <a:schemeClr val="tx1"/>
                </a:solidFill>
              </a:rPr>
              <a:pPr/>
              <a:t>38</a:t>
            </a:fld>
            <a:endParaRPr lang="en-US" altLang="en-US" sz="1000">
              <a:solidFill>
                <a:schemeClr val="tx1"/>
              </a:solidFill>
            </a:endParaRPr>
          </a:p>
        </p:txBody>
      </p:sp>
      <p:sp>
        <p:nvSpPr>
          <p:cNvPr id="50179" name="Rectangle 2"/>
          <p:cNvSpPr>
            <a:spLocks noGrp="1" noRot="1" noChangeAspect="1" noChangeArrowheads="1" noTextEdit="1"/>
          </p:cNvSpPr>
          <p:nvPr>
            <p:ph type="sldImg"/>
          </p:nvPr>
        </p:nvSpPr>
        <p:spPr>
          <a:xfrm>
            <a:off x="1187450" y="703263"/>
            <a:ext cx="4621213" cy="3465512"/>
          </a:xfrm>
          <a:ln cap="flat"/>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2527101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7B2780B1-EA3C-48E9-8EA9-FA2215E138AB}" type="slidenum">
              <a:rPr lang="en-US" altLang="en-US" sz="1000">
                <a:solidFill>
                  <a:schemeClr val="tx1"/>
                </a:solidFill>
              </a:rPr>
              <a:pPr/>
              <a:t>5</a:t>
            </a:fld>
            <a:endParaRPr lang="en-US" altLang="en-US" sz="1000">
              <a:solidFill>
                <a:schemeClr val="tx1"/>
              </a:solidFill>
            </a:endParaRPr>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For IP routing initialize/create is important as the router table really isn’t static. An optimized search structure that is periodically replaced by current table is used.</a:t>
            </a:r>
          </a:p>
        </p:txBody>
      </p:sp>
    </p:spTree>
    <p:extLst>
      <p:ext uri="{BB962C8B-B14F-4D97-AF65-F5344CB8AC3E}">
        <p14:creationId xmlns:p14="http://schemas.microsoft.com/office/powerpoint/2010/main" val="4207130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B2096FC4-772A-48C9-A5F4-597C434826F4}" type="slidenum">
              <a:rPr lang="en-US" altLang="en-US" sz="1000">
                <a:solidFill>
                  <a:schemeClr val="tx1"/>
                </a:solidFill>
              </a:rPr>
              <a:pPr/>
              <a:t>39</a:t>
            </a:fld>
            <a:endParaRPr lang="en-US" altLang="en-US" sz="1000">
              <a:solidFill>
                <a:schemeClr val="tx1"/>
              </a:solidFill>
            </a:endParaRPr>
          </a:p>
        </p:txBody>
      </p:sp>
      <p:sp>
        <p:nvSpPr>
          <p:cNvPr id="51203" name="Rectangle 2"/>
          <p:cNvSpPr>
            <a:spLocks noGrp="1" noRot="1" noChangeAspect="1" noChangeArrowheads="1" noTextEdit="1"/>
          </p:cNvSpPr>
          <p:nvPr>
            <p:ph type="sldImg"/>
          </p:nvPr>
        </p:nvSpPr>
        <p:spPr>
          <a:xfrm>
            <a:off x="1187450" y="703263"/>
            <a:ext cx="4621213" cy="3465512"/>
          </a:xfrm>
          <a:ln cap="flat"/>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4062740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FF312D25-3C5B-4F67-BBE2-F4310D56D521}" type="slidenum">
              <a:rPr lang="en-US" altLang="en-US" sz="1000">
                <a:solidFill>
                  <a:schemeClr val="tx1"/>
                </a:solidFill>
              </a:rPr>
              <a:pPr/>
              <a:t>40</a:t>
            </a:fld>
            <a:endParaRPr lang="en-US" altLang="en-US" sz="1000">
              <a:solidFill>
                <a:schemeClr val="tx1"/>
              </a:solidFill>
            </a:endParaRPr>
          </a:p>
        </p:txBody>
      </p:sp>
      <p:sp>
        <p:nvSpPr>
          <p:cNvPr id="52227" name="Rectangle 2"/>
          <p:cNvSpPr>
            <a:spLocks noGrp="1" noRot="1" noChangeAspect="1" noChangeArrowheads="1" noTextEdit="1"/>
          </p:cNvSpPr>
          <p:nvPr>
            <p:ph type="sldImg"/>
          </p:nvPr>
        </p:nvSpPr>
        <p:spPr>
          <a:xfrm>
            <a:off x="1187450" y="703263"/>
            <a:ext cx="4621213" cy="3465512"/>
          </a:xfrm>
          <a:ln cap="flat"/>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900739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AE26B828-6115-4B9E-A7CD-5553798A9686}" type="slidenum">
              <a:rPr lang="en-US" altLang="en-US" sz="1000">
                <a:solidFill>
                  <a:schemeClr val="tx1"/>
                </a:solidFill>
              </a:rPr>
              <a:pPr/>
              <a:t>41</a:t>
            </a:fld>
            <a:endParaRPr lang="en-US" altLang="en-US" sz="1000">
              <a:solidFill>
                <a:schemeClr val="tx1"/>
              </a:solidFill>
            </a:endParaRPr>
          </a:p>
        </p:txBody>
      </p:sp>
      <p:sp>
        <p:nvSpPr>
          <p:cNvPr id="53251" name="Rectangle 2"/>
          <p:cNvSpPr>
            <a:spLocks noGrp="1" noRot="1" noChangeAspect="1" noChangeArrowheads="1" noTextEdit="1"/>
          </p:cNvSpPr>
          <p:nvPr>
            <p:ph type="sldImg"/>
          </p:nvPr>
        </p:nvSpPr>
        <p:spPr>
          <a:xfrm>
            <a:off x="1187450" y="703263"/>
            <a:ext cx="4621213" cy="3465512"/>
          </a:xfrm>
          <a:ln cap="flat"/>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196613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4F34FB7B-C56C-433E-9F1E-1C7AC5F8B4AA}" type="slidenum">
              <a:rPr lang="en-US" altLang="en-US" sz="1000">
                <a:solidFill>
                  <a:schemeClr val="tx1"/>
                </a:solidFill>
              </a:rPr>
              <a:pPr/>
              <a:t>42</a:t>
            </a:fld>
            <a:endParaRPr lang="en-US" altLang="en-US" sz="1000">
              <a:solidFill>
                <a:schemeClr val="tx1"/>
              </a:solidFill>
            </a:endParaRPr>
          </a:p>
        </p:txBody>
      </p:sp>
      <p:sp>
        <p:nvSpPr>
          <p:cNvPr id="54275" name="Rectangle 2"/>
          <p:cNvSpPr>
            <a:spLocks noGrp="1" noRot="1" noChangeAspect="1" noChangeArrowheads="1" noTextEdit="1"/>
          </p:cNvSpPr>
          <p:nvPr>
            <p:ph type="sldImg"/>
          </p:nvPr>
        </p:nvSpPr>
        <p:spPr>
          <a:xfrm>
            <a:off x="1187450" y="703263"/>
            <a:ext cx="4621213" cy="3465512"/>
          </a:xfrm>
          <a:ln cap="flat"/>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1920142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04D5A9D3-3F3A-4178-9E2C-5951E9CE9CF8}" type="slidenum">
              <a:rPr lang="en-US" altLang="en-US" sz="1000">
                <a:solidFill>
                  <a:schemeClr val="tx1"/>
                </a:solidFill>
              </a:rPr>
              <a:pPr/>
              <a:t>44</a:t>
            </a:fld>
            <a:endParaRPr lang="en-US" altLang="en-US" sz="1000">
              <a:solidFill>
                <a:schemeClr val="tx1"/>
              </a:solidFill>
            </a:endParaRPr>
          </a:p>
        </p:txBody>
      </p:sp>
      <p:sp>
        <p:nvSpPr>
          <p:cNvPr id="57347"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All nodes are affected by the insert.</a:t>
            </a:r>
          </a:p>
        </p:txBody>
      </p:sp>
    </p:spTree>
    <p:extLst>
      <p:ext uri="{BB962C8B-B14F-4D97-AF65-F5344CB8AC3E}">
        <p14:creationId xmlns:p14="http://schemas.microsoft.com/office/powerpoint/2010/main" val="602931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D8D133D3-4544-4295-8E55-F04884650D18}" type="slidenum">
              <a:rPr lang="en-US" altLang="en-US" sz="1000">
                <a:solidFill>
                  <a:schemeClr val="tx1"/>
                </a:solidFill>
              </a:rPr>
              <a:pPr/>
              <a:t>45</a:t>
            </a:fld>
            <a:endParaRPr lang="en-US" altLang="en-US" sz="1000">
              <a:solidFill>
                <a:schemeClr val="tx1"/>
              </a:solidFill>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Red-black trees are a clever binary representation of 2-3-4. Because of time limitations, we shall not see this correspondence in class.</a:t>
            </a:r>
          </a:p>
        </p:txBody>
      </p:sp>
    </p:spTree>
    <p:extLst>
      <p:ext uri="{BB962C8B-B14F-4D97-AF65-F5344CB8AC3E}">
        <p14:creationId xmlns:p14="http://schemas.microsoft.com/office/powerpoint/2010/main" val="381734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6D5A4F6E-67CC-4B71-8D7F-9BBA2814436B}" type="slidenum">
              <a:rPr lang="en-US" altLang="en-US" sz="1000">
                <a:solidFill>
                  <a:schemeClr val="tx1"/>
                </a:solidFill>
              </a:rPr>
              <a:pPr/>
              <a:t>6</a:t>
            </a:fld>
            <a:endParaRPr lang="en-US" altLang="en-US" sz="1000">
              <a:solidFill>
                <a:schemeClr val="tx1"/>
              </a:solidFill>
            </a:endParaRPr>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Perfect hashing (hashing with no collisions) or minimal perfect hashing (perfect hashing with table size n). CHD (compress, hash, and displace) constructs perfect and minimal perfect hash functions in linear time; the hash function takes O(1) time to evaluate [</a:t>
            </a:r>
            <a:r>
              <a:rPr lang="en-US" altLang="en-US" smtClean="0">
                <a:hlinkClick r:id="rId3"/>
              </a:rPr>
              <a:t>F. C. Botelho</a:t>
            </a:r>
            <a:r>
              <a:rPr lang="en-US" altLang="en-US" smtClean="0"/>
              <a:t>, D. Belazzougui and M. Dietzfelbinger. </a:t>
            </a:r>
            <a:r>
              <a:rPr lang="en-US" altLang="en-US" smtClean="0">
                <a:hlinkClick r:id="rId4"/>
              </a:rPr>
              <a:t>Compress, hash and displace</a:t>
            </a:r>
            <a:r>
              <a:rPr lang="en-US" altLang="en-US" smtClean="0"/>
              <a:t>. </a:t>
            </a:r>
            <a:r>
              <a:rPr lang="en-US" altLang="en-US" i="1" smtClean="0"/>
              <a:t>In Proceedings of the 17th European Symposium on Algorithms (ESAâ€™09)</a:t>
            </a:r>
            <a:r>
              <a:rPr lang="en-US" altLang="en-US" smtClean="0"/>
              <a:t>. Springer LNCS, 2009.].  CHD takes O(n time to construct the perfect or minimal perfect hash function. May want to do range searches occassionally</a:t>
            </a:r>
            <a:r>
              <a:rPr lang="en-US" altLang="en-US" smtClean="0">
                <a:sym typeface="Wingdings" panose="05000000000000000000" pitchFamily="2" charset="2"/>
              </a:rPr>
              <a:t>inefficient when using hashing.</a:t>
            </a:r>
            <a:endParaRPr lang="en-US" altLang="en-US" smtClean="0"/>
          </a:p>
        </p:txBody>
      </p:sp>
    </p:spTree>
    <p:extLst>
      <p:ext uri="{BB962C8B-B14F-4D97-AF65-F5344CB8AC3E}">
        <p14:creationId xmlns:p14="http://schemas.microsoft.com/office/powerpoint/2010/main" val="1000990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4FC2668B-FBC3-4DCE-9F10-362730CAA1B9}" type="slidenum">
              <a:rPr lang="en-US" altLang="en-US" sz="1000">
                <a:solidFill>
                  <a:schemeClr val="tx1"/>
                </a:solidFill>
              </a:rPr>
              <a:pPr/>
              <a:t>8</a:t>
            </a:fld>
            <a:endParaRPr lang="en-US" altLang="en-US" sz="1000">
              <a:solidFill>
                <a:schemeClr val="tx1"/>
              </a:solidFill>
            </a:endParaRPr>
          </a:p>
        </p:txBody>
      </p:sp>
      <p:sp>
        <p:nvSpPr>
          <p:cNvPr id="32771" name="Rectangle 2"/>
          <p:cNvSpPr>
            <a:spLocks noGrp="1" noRot="1" noChangeAspect="1" noChangeArrowheads="1" noTextEdit="1"/>
          </p:cNvSpPr>
          <p:nvPr>
            <p:ph type="sldImg"/>
          </p:nvPr>
        </p:nvSpPr>
        <p:spPr>
          <a:xfrm>
            <a:off x="1187450" y="703263"/>
            <a:ext cx="4621213" cy="3465512"/>
          </a:xfrm>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r>
              <a:rPr lang="en-US" altLang="en-US" smtClean="0"/>
              <a:t>Hash table with balanced search trees for overflow lists.</a:t>
            </a:r>
          </a:p>
          <a:p>
            <a:r>
              <a:rPr lang="en-US" altLang="en-US" smtClean="0"/>
              <a:t>Range search.</a:t>
            </a:r>
          </a:p>
        </p:txBody>
      </p:sp>
    </p:spTree>
    <p:extLst>
      <p:ext uri="{BB962C8B-B14F-4D97-AF65-F5344CB8AC3E}">
        <p14:creationId xmlns:p14="http://schemas.microsoft.com/office/powerpoint/2010/main" val="237700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D1089E55-ED51-46FA-AD51-65CEE99CEDF0}" type="slidenum">
              <a:rPr lang="en-US" altLang="en-US" sz="1000">
                <a:solidFill>
                  <a:schemeClr val="tx1"/>
                </a:solidFill>
              </a:rPr>
              <a:pPr/>
              <a:t>10</a:t>
            </a:fld>
            <a:endParaRPr lang="en-US" altLang="en-US" sz="1000">
              <a:solidFill>
                <a:schemeClr val="tx1"/>
              </a:solidFill>
            </a:endParaRPr>
          </a:p>
        </p:txBody>
      </p:sp>
      <p:sp>
        <p:nvSpPr>
          <p:cNvPr id="35843" name="Rectangle 2"/>
          <p:cNvSpPr>
            <a:spLocks noGrp="1" noRot="1" noChangeAspect="1" noChangeArrowheads="1" noTextEdit="1"/>
          </p:cNvSpPr>
          <p:nvPr>
            <p:ph type="sldImg"/>
          </p:nvPr>
        </p:nvSpPr>
        <p:spPr>
          <a:xfrm>
            <a:off x="1187450" y="703263"/>
            <a:ext cx="4621213" cy="3465512"/>
          </a:xfrm>
          <a:ln cap="flat"/>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197306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09D9C58C-FC16-45ED-8974-9738796DA0A1}" type="slidenum">
              <a:rPr lang="en-US" altLang="en-US" sz="1000">
                <a:solidFill>
                  <a:schemeClr val="tx1"/>
                </a:solidFill>
              </a:rPr>
              <a:pPr/>
              <a:t>11</a:t>
            </a:fld>
            <a:endParaRPr lang="en-US" altLang="en-US" sz="1000">
              <a:solidFill>
                <a:schemeClr val="tx1"/>
              </a:solidFill>
            </a:endParaRPr>
          </a:p>
        </p:txBody>
      </p:sp>
      <p:sp>
        <p:nvSpPr>
          <p:cNvPr id="36867" name="Rectangle 2"/>
          <p:cNvSpPr>
            <a:spLocks noGrp="1" noRot="1" noChangeAspect="1" noChangeArrowheads="1" noTextEdit="1"/>
          </p:cNvSpPr>
          <p:nvPr>
            <p:ph type="sldImg"/>
          </p:nvPr>
        </p:nvSpPr>
        <p:spPr>
          <a:xfrm>
            <a:off x="1187450" y="703263"/>
            <a:ext cx="4621213" cy="3465512"/>
          </a:xfrm>
          <a:ln cap="flat"/>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111908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83FEB610-8F24-4025-973A-7CAACEE0D1BD}" type="slidenum">
              <a:rPr lang="en-US" altLang="en-US" sz="1000">
                <a:solidFill>
                  <a:schemeClr val="tx1"/>
                </a:solidFill>
              </a:rPr>
              <a:pPr/>
              <a:t>12</a:t>
            </a:fld>
            <a:endParaRPr lang="en-US" altLang="en-US" sz="1000">
              <a:solidFill>
                <a:schemeClr val="tx1"/>
              </a:solidFill>
            </a:endParaRPr>
          </a:p>
        </p:txBody>
      </p:sp>
      <p:sp>
        <p:nvSpPr>
          <p:cNvPr id="37891" name="Rectangle 2"/>
          <p:cNvSpPr>
            <a:spLocks noGrp="1" noRot="1" noChangeAspect="1" noChangeArrowheads="1" noTextEdit="1"/>
          </p:cNvSpPr>
          <p:nvPr>
            <p:ph type="sldImg"/>
          </p:nvPr>
        </p:nvSpPr>
        <p:spPr>
          <a:xfrm>
            <a:off x="1187450" y="703263"/>
            <a:ext cx="4621213" cy="3465512"/>
          </a:xfrm>
          <a:ln cap="flat"/>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70310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fld id="{E56ADE74-69CC-4BB9-97B6-5BEA23E8D405}" type="slidenum">
              <a:rPr lang="en-US" altLang="en-US" sz="1000">
                <a:solidFill>
                  <a:schemeClr val="tx1"/>
                </a:solidFill>
              </a:rPr>
              <a:pPr/>
              <a:t>13</a:t>
            </a:fld>
            <a:endParaRPr lang="en-US" altLang="en-US" sz="1000">
              <a:solidFill>
                <a:schemeClr val="tx1"/>
              </a:solidFill>
            </a:endParaRPr>
          </a:p>
        </p:txBody>
      </p:sp>
      <p:sp>
        <p:nvSpPr>
          <p:cNvPr id="38915" name="Rectangle 2"/>
          <p:cNvSpPr>
            <a:spLocks noGrp="1" noRot="1" noChangeAspect="1" noChangeArrowheads="1" noTextEdit="1"/>
          </p:cNvSpPr>
          <p:nvPr>
            <p:ph type="sldImg"/>
          </p:nvPr>
        </p:nvSpPr>
        <p:spPr>
          <a:xfrm>
            <a:off x="1187450" y="703263"/>
            <a:ext cx="4621213" cy="3465512"/>
          </a:xfrm>
          <a:ln cap="flat"/>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94" tIns="46798" rIns="93594" bIns="46798"/>
          <a:lstStyle/>
          <a:p>
            <a:endParaRPr lang="en-US" altLang="en-US" smtClean="0"/>
          </a:p>
        </p:txBody>
      </p:sp>
    </p:spTree>
    <p:extLst>
      <p:ext uri="{BB962C8B-B14F-4D97-AF65-F5344CB8AC3E}">
        <p14:creationId xmlns:p14="http://schemas.microsoft.com/office/powerpoint/2010/main" val="227463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2E05FCA-09B4-47DA-BA2A-0293F9B759AB}" type="slidenum">
              <a:rPr lang="en-US" altLang="en-US"/>
              <a:pPr/>
              <a:t>‹#›</a:t>
            </a:fld>
            <a:endParaRPr lang="en-US" altLang="en-US"/>
          </a:p>
        </p:txBody>
      </p:sp>
    </p:spTree>
    <p:extLst>
      <p:ext uri="{BB962C8B-B14F-4D97-AF65-F5344CB8AC3E}">
        <p14:creationId xmlns:p14="http://schemas.microsoft.com/office/powerpoint/2010/main" val="202545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A3480A8-5D5A-4197-8C98-9E1D5BFD6E56}" type="slidenum">
              <a:rPr lang="en-US" altLang="en-US"/>
              <a:pPr/>
              <a:t>‹#›</a:t>
            </a:fld>
            <a:endParaRPr lang="en-US" altLang="en-US"/>
          </a:p>
        </p:txBody>
      </p:sp>
    </p:spTree>
    <p:extLst>
      <p:ext uri="{BB962C8B-B14F-4D97-AF65-F5344CB8AC3E}">
        <p14:creationId xmlns:p14="http://schemas.microsoft.com/office/powerpoint/2010/main" val="365035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F57B610-C951-4DF2-92F2-0EFEC2905D06}" type="slidenum">
              <a:rPr lang="en-US" altLang="en-US"/>
              <a:pPr/>
              <a:t>‹#›</a:t>
            </a:fld>
            <a:endParaRPr lang="en-US" altLang="en-US"/>
          </a:p>
        </p:txBody>
      </p:sp>
    </p:spTree>
    <p:extLst>
      <p:ext uri="{BB962C8B-B14F-4D97-AF65-F5344CB8AC3E}">
        <p14:creationId xmlns:p14="http://schemas.microsoft.com/office/powerpoint/2010/main" val="230749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8A18B03-206B-4BD9-BF4A-4EF1ED99ADD5}" type="slidenum">
              <a:rPr lang="en-US" altLang="en-US"/>
              <a:pPr/>
              <a:t>‹#›</a:t>
            </a:fld>
            <a:endParaRPr lang="en-US" altLang="en-US"/>
          </a:p>
        </p:txBody>
      </p:sp>
    </p:spTree>
    <p:extLst>
      <p:ext uri="{BB962C8B-B14F-4D97-AF65-F5344CB8AC3E}">
        <p14:creationId xmlns:p14="http://schemas.microsoft.com/office/powerpoint/2010/main" val="103725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98B1A47-94CA-4CC3-9435-00B5404BE203}" type="slidenum">
              <a:rPr lang="en-US" altLang="en-US"/>
              <a:pPr/>
              <a:t>‹#›</a:t>
            </a:fld>
            <a:endParaRPr lang="en-US" altLang="en-US"/>
          </a:p>
        </p:txBody>
      </p:sp>
    </p:spTree>
    <p:extLst>
      <p:ext uri="{BB962C8B-B14F-4D97-AF65-F5344CB8AC3E}">
        <p14:creationId xmlns:p14="http://schemas.microsoft.com/office/powerpoint/2010/main" val="307350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55391E3-6122-4FFB-A87D-DDE90C1B0559}" type="slidenum">
              <a:rPr lang="en-US" altLang="en-US"/>
              <a:pPr/>
              <a:t>‹#›</a:t>
            </a:fld>
            <a:endParaRPr lang="en-US" altLang="en-US"/>
          </a:p>
        </p:txBody>
      </p:sp>
    </p:spTree>
    <p:extLst>
      <p:ext uri="{BB962C8B-B14F-4D97-AF65-F5344CB8AC3E}">
        <p14:creationId xmlns:p14="http://schemas.microsoft.com/office/powerpoint/2010/main" val="131937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20E2504-EFD0-4E7F-A1E8-D82D265C5C7A}" type="slidenum">
              <a:rPr lang="en-US" altLang="en-US"/>
              <a:pPr/>
              <a:t>‹#›</a:t>
            </a:fld>
            <a:endParaRPr lang="en-US" altLang="en-US"/>
          </a:p>
        </p:txBody>
      </p:sp>
    </p:spTree>
    <p:extLst>
      <p:ext uri="{BB962C8B-B14F-4D97-AF65-F5344CB8AC3E}">
        <p14:creationId xmlns:p14="http://schemas.microsoft.com/office/powerpoint/2010/main" val="304551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0795FFC-D93B-4CE9-964A-3F9DB1EEAB85}" type="slidenum">
              <a:rPr lang="en-US" altLang="en-US"/>
              <a:pPr/>
              <a:t>‹#›</a:t>
            </a:fld>
            <a:endParaRPr lang="en-US" altLang="en-US"/>
          </a:p>
        </p:txBody>
      </p:sp>
    </p:spTree>
    <p:extLst>
      <p:ext uri="{BB962C8B-B14F-4D97-AF65-F5344CB8AC3E}">
        <p14:creationId xmlns:p14="http://schemas.microsoft.com/office/powerpoint/2010/main" val="419389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48E24E6-E37A-4D13-92C2-0384A7DA6A66}" type="slidenum">
              <a:rPr lang="en-US" altLang="en-US"/>
              <a:pPr/>
              <a:t>‹#›</a:t>
            </a:fld>
            <a:endParaRPr lang="en-US" altLang="en-US"/>
          </a:p>
        </p:txBody>
      </p:sp>
    </p:spTree>
    <p:extLst>
      <p:ext uri="{BB962C8B-B14F-4D97-AF65-F5344CB8AC3E}">
        <p14:creationId xmlns:p14="http://schemas.microsoft.com/office/powerpoint/2010/main" val="346416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ECAC90-4BCB-4B9A-A0B0-08CF0582D0CF}" type="slidenum">
              <a:rPr lang="en-US" altLang="en-US"/>
              <a:pPr/>
              <a:t>‹#›</a:t>
            </a:fld>
            <a:endParaRPr lang="en-US" altLang="en-US"/>
          </a:p>
        </p:txBody>
      </p:sp>
    </p:spTree>
    <p:extLst>
      <p:ext uri="{BB962C8B-B14F-4D97-AF65-F5344CB8AC3E}">
        <p14:creationId xmlns:p14="http://schemas.microsoft.com/office/powerpoint/2010/main" val="108730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969146D-CF2E-41D7-AA06-40DD60031E85}" type="slidenum">
              <a:rPr lang="en-US" altLang="en-US"/>
              <a:pPr/>
              <a:t>‹#›</a:t>
            </a:fld>
            <a:endParaRPr lang="en-US" altLang="en-US"/>
          </a:p>
        </p:txBody>
      </p:sp>
    </p:spTree>
    <p:extLst>
      <p:ext uri="{BB962C8B-B14F-4D97-AF65-F5344CB8AC3E}">
        <p14:creationId xmlns:p14="http://schemas.microsoft.com/office/powerpoint/2010/main" val="343189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3E4F6DA-EAB2-4E5D-BC8B-7FD3D9946288}" type="slidenum">
              <a:rPr lang="en-US" altLang="en-US"/>
              <a:pPr/>
              <a:t>‹#›</a:t>
            </a:fld>
            <a:endParaRPr lang="en-US" altLang="en-US"/>
          </a:p>
        </p:txBody>
      </p:sp>
    </p:spTree>
    <p:extLst>
      <p:ext uri="{BB962C8B-B14F-4D97-AF65-F5344CB8AC3E}">
        <p14:creationId xmlns:p14="http://schemas.microsoft.com/office/powerpoint/2010/main" val="348958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tx1"/>
                </a:solidFill>
              </a:defRPr>
            </a:lvl1pPr>
          </a:lstStyle>
          <a:p>
            <a:fld id="{9B42DA82-8EF8-4CA6-A273-3A7055E0933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Microsoft_Word_97_-_2003_Document1.doc"/></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Microsoft_Word_97_-_2003_Document2.doc"/></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dirty="0" smtClean="0"/>
              <a:t>Data Organization and Retrieval</a:t>
            </a:r>
            <a:br>
              <a:rPr lang="en-US" dirty="0" smtClean="0"/>
            </a:br>
            <a:r>
              <a:rPr lang="en-US" dirty="0" smtClean="0"/>
              <a:t>(Dictionary)</a:t>
            </a:r>
            <a:endParaRPr lang="en-IN" dirty="0"/>
          </a:p>
        </p:txBody>
      </p:sp>
      <p:sp>
        <p:nvSpPr>
          <p:cNvPr id="3" name="Subtitle 2"/>
          <p:cNvSpPr>
            <a:spLocks noGrp="1"/>
          </p:cNvSpPr>
          <p:nvPr>
            <p:ph type="subTitle" idx="1"/>
          </p:nvPr>
        </p:nvSpPr>
        <p:spPr>
          <a:xfrm>
            <a:off x="533400" y="3200400"/>
            <a:ext cx="8305800" cy="2514600"/>
          </a:xfrm>
        </p:spPr>
        <p:txBody>
          <a:bodyPr/>
          <a:lstStyle/>
          <a:p>
            <a:r>
              <a:rPr lang="en-US" dirty="0" err="1" smtClean="0"/>
              <a:t>Subhasis</a:t>
            </a:r>
            <a:r>
              <a:rPr lang="en-US" dirty="0" smtClean="0"/>
              <a:t> </a:t>
            </a:r>
            <a:r>
              <a:rPr lang="en-US" dirty="0" err="1" smtClean="0"/>
              <a:t>Bhattacharjee</a:t>
            </a:r>
            <a:r>
              <a:rPr lang="en-US" dirty="0" smtClean="0"/>
              <a:t> </a:t>
            </a:r>
          </a:p>
          <a:p>
            <a:endParaRPr lang="en-US" dirty="0"/>
          </a:p>
          <a:p>
            <a:r>
              <a:rPr lang="en-US" dirty="0" smtClean="0"/>
              <a:t>Computer Science &amp; Engineering, IIT Jammu</a:t>
            </a:r>
          </a:p>
        </p:txBody>
      </p:sp>
    </p:spTree>
    <p:extLst>
      <p:ext uri="{BB962C8B-B14F-4D97-AF65-F5344CB8AC3E}">
        <p14:creationId xmlns:p14="http://schemas.microsoft.com/office/powerpoint/2010/main" val="272896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76200" y="228600"/>
            <a:ext cx="8915400" cy="1143000"/>
          </a:xfrm>
          <a:noFill/>
        </p:spPr>
        <p:txBody>
          <a:bodyPr/>
          <a:lstStyle/>
          <a:p>
            <a:r>
              <a:rPr lang="en-US" altLang="en-US" smtClean="0"/>
              <a:t>Example Indexed Binary Search Tree</a:t>
            </a:r>
          </a:p>
        </p:txBody>
      </p:sp>
      <p:sp>
        <p:nvSpPr>
          <p:cNvPr id="19459" name="Oval 3"/>
          <p:cNvSpPr>
            <a:spLocks noChangeArrowheads="1"/>
          </p:cNvSpPr>
          <p:nvPr/>
        </p:nvSpPr>
        <p:spPr bwMode="auto">
          <a:xfrm>
            <a:off x="4197350" y="1454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0" name="Oval 4"/>
          <p:cNvSpPr>
            <a:spLocks noChangeArrowheads="1"/>
          </p:cNvSpPr>
          <p:nvPr/>
        </p:nvSpPr>
        <p:spPr bwMode="auto">
          <a:xfrm>
            <a:off x="20637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1"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2"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3"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4"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5"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6" name="Oval 10"/>
          <p:cNvSpPr>
            <a:spLocks noChangeArrowheads="1"/>
          </p:cNvSpPr>
          <p:nvPr/>
        </p:nvSpPr>
        <p:spPr bwMode="auto">
          <a:xfrm>
            <a:off x="1606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7"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8"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9"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0"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1"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2"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3"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4"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75"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6"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9477" name="Rectangle 21"/>
          <p:cNvSpPr>
            <a:spLocks noChangeArrowheads="1"/>
          </p:cNvSpPr>
          <p:nvPr/>
        </p:nvSpPr>
        <p:spPr bwMode="auto">
          <a:xfrm>
            <a:off x="20415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9478"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9479"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9480"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19481"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9482"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9483"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9484"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9485" name="Oval 29"/>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86" name="Rectangle 30"/>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9487" name="Line 31"/>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88" name="Oval 32"/>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89" name="Rectangle 33"/>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9490" name="Line 34"/>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91" name="Oval 35"/>
          <p:cNvSpPr>
            <a:spLocks noChangeArrowheads="1"/>
          </p:cNvSpPr>
          <p:nvPr/>
        </p:nvSpPr>
        <p:spPr bwMode="auto">
          <a:xfrm>
            <a:off x="35115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92" name="Rectangle 36"/>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9493" name="Line 37"/>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67654" name="Rectangle 38"/>
          <p:cNvSpPr>
            <a:spLocks noChangeArrowheads="1"/>
          </p:cNvSpPr>
          <p:nvPr/>
        </p:nvSpPr>
        <p:spPr bwMode="auto">
          <a:xfrm>
            <a:off x="914400" y="48768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367655" name="Rectangle 39"/>
          <p:cNvSpPr>
            <a:spLocks noChangeArrowheads="1"/>
          </p:cNvSpPr>
          <p:nvPr/>
        </p:nvSpPr>
        <p:spPr bwMode="auto">
          <a:xfrm>
            <a:off x="304800" y="38862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367656" name="Rectangle 40"/>
          <p:cNvSpPr>
            <a:spLocks noChangeArrowheads="1"/>
          </p:cNvSpPr>
          <p:nvPr/>
        </p:nvSpPr>
        <p:spPr bwMode="auto">
          <a:xfrm>
            <a:off x="1828800" y="39624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367657" name="Rectangle 41"/>
          <p:cNvSpPr>
            <a:spLocks noChangeArrowheads="1"/>
          </p:cNvSpPr>
          <p:nvPr/>
        </p:nvSpPr>
        <p:spPr bwMode="auto">
          <a:xfrm>
            <a:off x="914400" y="28956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367658" name="Rectangle 42"/>
          <p:cNvSpPr>
            <a:spLocks noChangeArrowheads="1"/>
          </p:cNvSpPr>
          <p:nvPr/>
        </p:nvSpPr>
        <p:spPr bwMode="auto">
          <a:xfrm>
            <a:off x="1905000" y="19812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4</a:t>
            </a:r>
          </a:p>
        </p:txBody>
      </p:sp>
      <p:sp>
        <p:nvSpPr>
          <p:cNvPr id="367659" name="Rectangle 43"/>
          <p:cNvSpPr>
            <a:spLocks noChangeArrowheads="1"/>
          </p:cNvSpPr>
          <p:nvPr/>
        </p:nvSpPr>
        <p:spPr bwMode="auto">
          <a:xfrm>
            <a:off x="3733800" y="37338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367660" name="Rectangle 44"/>
          <p:cNvSpPr>
            <a:spLocks noChangeArrowheads="1"/>
          </p:cNvSpPr>
          <p:nvPr/>
        </p:nvSpPr>
        <p:spPr bwMode="auto">
          <a:xfrm>
            <a:off x="3048000" y="28956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367661" name="Rectangle 45"/>
          <p:cNvSpPr>
            <a:spLocks noChangeArrowheads="1"/>
          </p:cNvSpPr>
          <p:nvPr/>
        </p:nvSpPr>
        <p:spPr bwMode="auto">
          <a:xfrm>
            <a:off x="3962400" y="11430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7</a:t>
            </a:r>
          </a:p>
        </p:txBody>
      </p:sp>
      <p:sp>
        <p:nvSpPr>
          <p:cNvPr id="367662" name="Rectangle 46"/>
          <p:cNvSpPr>
            <a:spLocks noChangeArrowheads="1"/>
          </p:cNvSpPr>
          <p:nvPr/>
        </p:nvSpPr>
        <p:spPr bwMode="auto">
          <a:xfrm>
            <a:off x="4495800" y="38100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367663" name="Rectangle 47"/>
          <p:cNvSpPr>
            <a:spLocks noChangeArrowheads="1"/>
          </p:cNvSpPr>
          <p:nvPr/>
        </p:nvSpPr>
        <p:spPr bwMode="auto">
          <a:xfrm>
            <a:off x="6019800" y="38862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367664" name="Rectangle 48"/>
          <p:cNvSpPr>
            <a:spLocks noChangeArrowheads="1"/>
          </p:cNvSpPr>
          <p:nvPr/>
        </p:nvSpPr>
        <p:spPr bwMode="auto">
          <a:xfrm>
            <a:off x="4876800" y="30480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367665" name="Rectangle 49"/>
          <p:cNvSpPr>
            <a:spLocks noChangeArrowheads="1"/>
          </p:cNvSpPr>
          <p:nvPr/>
        </p:nvSpPr>
        <p:spPr bwMode="auto">
          <a:xfrm>
            <a:off x="6629400" y="19812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3</a:t>
            </a:r>
          </a:p>
        </p:txBody>
      </p:sp>
      <p:sp>
        <p:nvSpPr>
          <p:cNvPr id="367666" name="Rectangle 50"/>
          <p:cNvSpPr>
            <a:spLocks noChangeArrowheads="1"/>
          </p:cNvSpPr>
          <p:nvPr/>
        </p:nvSpPr>
        <p:spPr bwMode="auto">
          <a:xfrm>
            <a:off x="2895600" y="52578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hlink"/>
                </a:solidFill>
              </a:rPr>
              <a:t>leftSize </a:t>
            </a:r>
            <a:r>
              <a:rPr lang="en-US" altLang="en-US">
                <a:solidFill>
                  <a:schemeClr val="bg2"/>
                </a:solidFill>
              </a:rPr>
              <a:t>values are in </a:t>
            </a:r>
            <a:r>
              <a:rPr lang="en-US" altLang="en-US">
                <a:solidFill>
                  <a:schemeClr val="hlink"/>
                </a:solidFill>
              </a:rPr>
              <a:t>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76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766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765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765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765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7658">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7659">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766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7661">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67662">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67663">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67664">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6766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4" grpId="0" build="p" autoUpdateAnimBg="0"/>
      <p:bldP spid="367655" grpId="0" build="p" autoUpdateAnimBg="0"/>
      <p:bldP spid="367656" grpId="0" build="p" autoUpdateAnimBg="0"/>
      <p:bldP spid="367657" grpId="0" build="p" autoUpdateAnimBg="0"/>
      <p:bldP spid="367658" grpId="0" build="p" autoUpdateAnimBg="0"/>
      <p:bldP spid="367659" grpId="0" build="p" autoUpdateAnimBg="0"/>
      <p:bldP spid="367660" grpId="0" build="p" autoUpdateAnimBg="0"/>
      <p:bldP spid="367661" grpId="0" build="p" autoUpdateAnimBg="0"/>
      <p:bldP spid="367662" grpId="0" build="p" autoUpdateAnimBg="0"/>
      <p:bldP spid="367663" grpId="0" build="p" autoUpdateAnimBg="0"/>
      <p:bldP spid="367664" grpId="0" build="p" autoUpdateAnimBg="0"/>
      <p:bldP spid="367665" grpId="0" build="p" autoUpdateAnimBg="0"/>
      <p:bldP spid="36766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76200" y="228600"/>
            <a:ext cx="8915400" cy="1143000"/>
          </a:xfrm>
          <a:noFill/>
        </p:spPr>
        <p:txBody>
          <a:bodyPr/>
          <a:lstStyle/>
          <a:p>
            <a:r>
              <a:rPr lang="en-US" altLang="en-US" smtClean="0"/>
              <a:t>leftSize And Rank</a:t>
            </a:r>
          </a:p>
        </p:txBody>
      </p:sp>
      <p:sp>
        <p:nvSpPr>
          <p:cNvPr id="369667" name="Rectangle 3"/>
          <p:cNvSpPr>
            <a:spLocks noChangeArrowheads="1"/>
          </p:cNvSpPr>
          <p:nvPr/>
        </p:nvSpPr>
        <p:spPr bwMode="auto">
          <a:xfrm>
            <a:off x="381000" y="1143000"/>
            <a:ext cx="85344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dirty="0">
                <a:solidFill>
                  <a:schemeClr val="bg2"/>
                </a:solidFill>
              </a:rPr>
              <a:t>Rank of an element is its position in </a:t>
            </a:r>
            <a:r>
              <a:rPr lang="en-US" altLang="en-US" dirty="0" err="1">
                <a:solidFill>
                  <a:schemeClr val="bg2"/>
                </a:solidFill>
              </a:rPr>
              <a:t>inorder</a:t>
            </a:r>
            <a:r>
              <a:rPr lang="en-US" altLang="en-US" dirty="0">
                <a:solidFill>
                  <a:schemeClr val="bg2"/>
                </a:solidFill>
              </a:rPr>
              <a:t> (</a:t>
            </a:r>
            <a:r>
              <a:rPr lang="en-US" altLang="en-US" dirty="0" err="1">
                <a:solidFill>
                  <a:schemeClr val="bg2"/>
                </a:solidFill>
              </a:rPr>
              <a:t>inorder</a:t>
            </a:r>
            <a:r>
              <a:rPr lang="en-US" altLang="en-US" dirty="0">
                <a:solidFill>
                  <a:schemeClr val="bg2"/>
                </a:solidFill>
              </a:rPr>
              <a:t> = ascending key order).</a:t>
            </a:r>
          </a:p>
          <a:p>
            <a:pPr algn="ctr">
              <a:spcBef>
                <a:spcPct val="50000"/>
              </a:spcBef>
            </a:pPr>
            <a:r>
              <a:rPr lang="en-US" altLang="en-US" dirty="0">
                <a:solidFill>
                  <a:schemeClr val="hlink"/>
                </a:solidFill>
              </a:rPr>
              <a:t>[2,6,7,8,10,15,18,20,25,30,35,40]</a:t>
            </a:r>
          </a:p>
          <a:p>
            <a:pPr>
              <a:spcBef>
                <a:spcPct val="50000"/>
              </a:spcBef>
            </a:pPr>
            <a:r>
              <a:rPr lang="en-US" altLang="en-US" dirty="0">
                <a:solidFill>
                  <a:schemeClr val="tx2"/>
                </a:solidFill>
              </a:rPr>
              <a:t>rank(2) = 0</a:t>
            </a:r>
          </a:p>
          <a:p>
            <a:pPr>
              <a:spcBef>
                <a:spcPct val="50000"/>
              </a:spcBef>
            </a:pPr>
            <a:r>
              <a:rPr lang="en-US" altLang="en-US" dirty="0">
                <a:solidFill>
                  <a:schemeClr val="tx2"/>
                </a:solidFill>
              </a:rPr>
              <a:t>rank(15) = 5</a:t>
            </a:r>
          </a:p>
          <a:p>
            <a:pPr>
              <a:spcBef>
                <a:spcPct val="50000"/>
              </a:spcBef>
            </a:pPr>
            <a:r>
              <a:rPr lang="en-US" altLang="en-US" dirty="0">
                <a:solidFill>
                  <a:schemeClr val="tx2"/>
                </a:solidFill>
              </a:rPr>
              <a:t>rank(20) = 7</a:t>
            </a:r>
          </a:p>
          <a:p>
            <a:pPr>
              <a:spcBef>
                <a:spcPct val="50000"/>
              </a:spcBef>
            </a:pPr>
            <a:r>
              <a:rPr lang="en-US" altLang="en-US" dirty="0" err="1" smtClean="0">
                <a:solidFill>
                  <a:schemeClr val="hlink"/>
                </a:solidFill>
              </a:rPr>
              <a:t>leftSize</a:t>
            </a:r>
            <a:r>
              <a:rPr lang="en-US" altLang="en-US" dirty="0" smtClean="0">
                <a:solidFill>
                  <a:schemeClr val="hlink"/>
                </a:solidFill>
              </a:rPr>
              <a:t>(x</a:t>
            </a:r>
            <a:r>
              <a:rPr lang="en-US" altLang="en-US" dirty="0">
                <a:solidFill>
                  <a:schemeClr val="hlink"/>
                </a:solidFill>
              </a:rPr>
              <a:t>) = rank(x)</a:t>
            </a:r>
            <a:r>
              <a:rPr lang="en-US" altLang="en-US" dirty="0">
                <a:solidFill>
                  <a:schemeClr val="tx2"/>
                </a:solidFill>
              </a:rPr>
              <a:t> </a:t>
            </a:r>
            <a:r>
              <a:rPr lang="en-US" altLang="en-US" dirty="0">
                <a:solidFill>
                  <a:schemeClr val="bg2"/>
                </a:solidFill>
              </a:rPr>
              <a:t>with respect to elements in subtree rooted at </a:t>
            </a:r>
            <a:r>
              <a:rPr lang="en-US" altLang="en-US" dirty="0">
                <a:solidFill>
                  <a:schemeClr val="hlink"/>
                </a:solidFill>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9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96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96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9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76200" y="228600"/>
            <a:ext cx="8915400" cy="1143000"/>
          </a:xfrm>
          <a:noFill/>
        </p:spPr>
        <p:txBody>
          <a:bodyPr/>
          <a:lstStyle/>
          <a:p>
            <a:r>
              <a:rPr lang="en-US" altLang="en-US" smtClean="0"/>
              <a:t>leftSize And Rank</a:t>
            </a:r>
          </a:p>
        </p:txBody>
      </p:sp>
      <p:sp>
        <p:nvSpPr>
          <p:cNvPr id="21507" name="Oval 3"/>
          <p:cNvSpPr>
            <a:spLocks noChangeArrowheads="1"/>
          </p:cNvSpPr>
          <p:nvPr/>
        </p:nvSpPr>
        <p:spPr bwMode="auto">
          <a:xfrm>
            <a:off x="4197350" y="1454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08" name="Oval 4"/>
          <p:cNvSpPr>
            <a:spLocks noChangeArrowheads="1"/>
          </p:cNvSpPr>
          <p:nvPr/>
        </p:nvSpPr>
        <p:spPr bwMode="auto">
          <a:xfrm>
            <a:off x="20637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09"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10"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11"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12"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13"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14" name="Oval 10"/>
          <p:cNvSpPr>
            <a:spLocks noChangeArrowheads="1"/>
          </p:cNvSpPr>
          <p:nvPr/>
        </p:nvSpPr>
        <p:spPr bwMode="auto">
          <a:xfrm>
            <a:off x="1606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15"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16"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17"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18"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19"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20"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21"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22"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23"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24"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21525" name="Rectangle 21"/>
          <p:cNvSpPr>
            <a:spLocks noChangeArrowheads="1"/>
          </p:cNvSpPr>
          <p:nvPr/>
        </p:nvSpPr>
        <p:spPr bwMode="auto">
          <a:xfrm>
            <a:off x="20415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21526"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21527"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21528"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21529"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21530"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21531"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21532"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21533" name="Oval 29"/>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34" name="Rectangle 30"/>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21535" name="Line 31"/>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36" name="Oval 32"/>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37" name="Rectangle 33"/>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21538" name="Line 34"/>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39" name="Oval 35"/>
          <p:cNvSpPr>
            <a:spLocks noChangeArrowheads="1"/>
          </p:cNvSpPr>
          <p:nvPr/>
        </p:nvSpPr>
        <p:spPr bwMode="auto">
          <a:xfrm>
            <a:off x="35115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1540" name="Rectangle 36"/>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21541" name="Line 37"/>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1542" name="Rectangle 38"/>
          <p:cNvSpPr>
            <a:spLocks noChangeArrowheads="1"/>
          </p:cNvSpPr>
          <p:nvPr/>
        </p:nvSpPr>
        <p:spPr bwMode="auto">
          <a:xfrm>
            <a:off x="914400" y="48768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1543" name="Rectangle 39"/>
          <p:cNvSpPr>
            <a:spLocks noChangeArrowheads="1"/>
          </p:cNvSpPr>
          <p:nvPr/>
        </p:nvSpPr>
        <p:spPr bwMode="auto">
          <a:xfrm>
            <a:off x="304800" y="38862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1544" name="Rectangle 40"/>
          <p:cNvSpPr>
            <a:spLocks noChangeArrowheads="1"/>
          </p:cNvSpPr>
          <p:nvPr/>
        </p:nvSpPr>
        <p:spPr bwMode="auto">
          <a:xfrm>
            <a:off x="1828800" y="39624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1545" name="Rectangle 41"/>
          <p:cNvSpPr>
            <a:spLocks noChangeArrowheads="1"/>
          </p:cNvSpPr>
          <p:nvPr/>
        </p:nvSpPr>
        <p:spPr bwMode="auto">
          <a:xfrm>
            <a:off x="914400" y="28956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1546" name="Rectangle 42"/>
          <p:cNvSpPr>
            <a:spLocks noChangeArrowheads="1"/>
          </p:cNvSpPr>
          <p:nvPr/>
        </p:nvSpPr>
        <p:spPr bwMode="auto">
          <a:xfrm>
            <a:off x="1905000" y="19812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4</a:t>
            </a:r>
          </a:p>
        </p:txBody>
      </p:sp>
      <p:sp>
        <p:nvSpPr>
          <p:cNvPr id="21547" name="Rectangle 43"/>
          <p:cNvSpPr>
            <a:spLocks noChangeArrowheads="1"/>
          </p:cNvSpPr>
          <p:nvPr/>
        </p:nvSpPr>
        <p:spPr bwMode="auto">
          <a:xfrm>
            <a:off x="3733800" y="37338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1548" name="Rectangle 44"/>
          <p:cNvSpPr>
            <a:spLocks noChangeArrowheads="1"/>
          </p:cNvSpPr>
          <p:nvPr/>
        </p:nvSpPr>
        <p:spPr bwMode="auto">
          <a:xfrm>
            <a:off x="3048000" y="28956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1549" name="Rectangle 45"/>
          <p:cNvSpPr>
            <a:spLocks noChangeArrowheads="1"/>
          </p:cNvSpPr>
          <p:nvPr/>
        </p:nvSpPr>
        <p:spPr bwMode="auto">
          <a:xfrm>
            <a:off x="3962400" y="11430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7</a:t>
            </a:r>
          </a:p>
        </p:txBody>
      </p:sp>
      <p:sp>
        <p:nvSpPr>
          <p:cNvPr id="21550" name="Rectangle 46"/>
          <p:cNvSpPr>
            <a:spLocks noChangeArrowheads="1"/>
          </p:cNvSpPr>
          <p:nvPr/>
        </p:nvSpPr>
        <p:spPr bwMode="auto">
          <a:xfrm>
            <a:off x="4495800" y="38100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1551" name="Rectangle 47"/>
          <p:cNvSpPr>
            <a:spLocks noChangeArrowheads="1"/>
          </p:cNvSpPr>
          <p:nvPr/>
        </p:nvSpPr>
        <p:spPr bwMode="auto">
          <a:xfrm>
            <a:off x="6019800" y="38862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1552" name="Rectangle 48"/>
          <p:cNvSpPr>
            <a:spLocks noChangeArrowheads="1"/>
          </p:cNvSpPr>
          <p:nvPr/>
        </p:nvSpPr>
        <p:spPr bwMode="auto">
          <a:xfrm>
            <a:off x="4876800" y="30480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1553" name="Rectangle 49"/>
          <p:cNvSpPr>
            <a:spLocks noChangeArrowheads="1"/>
          </p:cNvSpPr>
          <p:nvPr/>
        </p:nvSpPr>
        <p:spPr bwMode="auto">
          <a:xfrm>
            <a:off x="6629400" y="1981200"/>
            <a:ext cx="22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3</a:t>
            </a:r>
          </a:p>
        </p:txBody>
      </p:sp>
      <p:sp>
        <p:nvSpPr>
          <p:cNvPr id="371762" name="Rectangle 50"/>
          <p:cNvSpPr>
            <a:spLocks noChangeArrowheads="1"/>
          </p:cNvSpPr>
          <p:nvPr/>
        </p:nvSpPr>
        <p:spPr bwMode="auto">
          <a:xfrm>
            <a:off x="533400" y="5867400"/>
            <a:ext cx="830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sorted list</a:t>
            </a:r>
            <a:r>
              <a:rPr lang="en-US" altLang="en-US">
                <a:solidFill>
                  <a:schemeClr val="hlink"/>
                </a:solidFill>
              </a:rPr>
              <a:t> = [2,6,7,8,10,15,18,20,25,30,35,40]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6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76200" y="228600"/>
            <a:ext cx="8915400" cy="1143000"/>
          </a:xfrm>
          <a:noFill/>
        </p:spPr>
        <p:txBody>
          <a:bodyPr/>
          <a:lstStyle/>
          <a:p>
            <a:r>
              <a:rPr lang="en-US" altLang="en-US" smtClean="0"/>
              <a:t>get(index) And remove(index)</a:t>
            </a:r>
          </a:p>
        </p:txBody>
      </p:sp>
      <p:grpSp>
        <p:nvGrpSpPr>
          <p:cNvPr id="2" name="Group 3"/>
          <p:cNvGrpSpPr>
            <a:grpSpLocks/>
          </p:cNvGrpSpPr>
          <p:nvPr/>
        </p:nvGrpSpPr>
        <p:grpSpPr bwMode="auto">
          <a:xfrm>
            <a:off x="304800" y="1143000"/>
            <a:ext cx="8534400" cy="5303838"/>
            <a:chOff x="192" y="720"/>
            <a:chExt cx="5376" cy="3341"/>
          </a:xfrm>
        </p:grpSpPr>
        <p:grpSp>
          <p:nvGrpSpPr>
            <p:cNvPr id="22532" name="Group 4"/>
            <p:cNvGrpSpPr>
              <a:grpSpLocks/>
            </p:cNvGrpSpPr>
            <p:nvPr/>
          </p:nvGrpSpPr>
          <p:grpSpPr bwMode="auto">
            <a:xfrm>
              <a:off x="192" y="720"/>
              <a:ext cx="4128" cy="2828"/>
              <a:chOff x="192" y="720"/>
              <a:chExt cx="4128" cy="2828"/>
            </a:xfrm>
          </p:grpSpPr>
          <p:sp>
            <p:nvSpPr>
              <p:cNvPr id="22534" name="Rectangle 5"/>
              <p:cNvSpPr>
                <a:spLocks noChangeArrowheads="1"/>
              </p:cNvSpPr>
              <p:nvPr/>
            </p:nvSpPr>
            <p:spPr bwMode="auto">
              <a:xfrm>
                <a:off x="2496" y="720"/>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7</a:t>
                </a:r>
              </a:p>
            </p:txBody>
          </p:sp>
          <p:grpSp>
            <p:nvGrpSpPr>
              <p:cNvPr id="22535" name="Group 6"/>
              <p:cNvGrpSpPr>
                <a:grpSpLocks/>
              </p:cNvGrpSpPr>
              <p:nvPr/>
            </p:nvGrpSpPr>
            <p:grpSpPr bwMode="auto">
              <a:xfrm>
                <a:off x="192" y="916"/>
                <a:ext cx="4128" cy="2632"/>
                <a:chOff x="192" y="916"/>
                <a:chExt cx="4128" cy="2632"/>
              </a:xfrm>
            </p:grpSpPr>
            <p:sp>
              <p:nvSpPr>
                <p:cNvPr id="22536" name="Oval 7"/>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37" name="Oval 8"/>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38" name="Oval 9"/>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39" name="Oval 10"/>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40" name="Oval 11"/>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41" name="Oval 12"/>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42" name="Oval 13"/>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43" name="Oval 14"/>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44" name="Line 15"/>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5" name="Line 16"/>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6" name="Line 17"/>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7" name="Line 18"/>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8" name="Line 19"/>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49" name="Line 20"/>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50" name="Line 21"/>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51" name="Oval 22"/>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52" name="Line 23"/>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53" name="Rectangle 24"/>
                <p:cNvSpPr>
                  <a:spLocks noChangeArrowheads="1"/>
                </p:cNvSpPr>
                <p:nvPr/>
              </p:nvSpPr>
              <p:spPr bwMode="auto">
                <a:xfrm>
                  <a:off x="2630" y="93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22554" name="Rectangle 25"/>
                <p:cNvSpPr>
                  <a:spLocks noChangeArrowheads="1"/>
                </p:cNvSpPr>
                <p:nvPr/>
              </p:nvSpPr>
              <p:spPr bwMode="auto">
                <a:xfrm>
                  <a:off x="1286"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22555" name="Rectangle 26"/>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22556" name="Rectangle 27"/>
                <p:cNvSpPr>
                  <a:spLocks noChangeArrowheads="1"/>
                </p:cNvSpPr>
                <p:nvPr/>
              </p:nvSpPr>
              <p:spPr bwMode="auto">
                <a:xfrm>
                  <a:off x="32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22557" name="Rectangle 28"/>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22558" name="Rectangle 29"/>
                <p:cNvSpPr>
                  <a:spLocks noChangeArrowheads="1"/>
                </p:cNvSpPr>
                <p:nvPr/>
              </p:nvSpPr>
              <p:spPr bwMode="auto">
                <a:xfrm>
                  <a:off x="1766"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22559" name="Rectangle 30"/>
                <p:cNvSpPr>
                  <a:spLocks noChangeArrowheads="1"/>
                </p:cNvSpPr>
                <p:nvPr/>
              </p:nvSpPr>
              <p:spPr bwMode="auto">
                <a:xfrm>
                  <a:off x="4022"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22560" name="Rectangle 31"/>
                <p:cNvSpPr>
                  <a:spLocks noChangeArrowheads="1"/>
                </p:cNvSpPr>
                <p:nvPr/>
              </p:nvSpPr>
              <p:spPr bwMode="auto">
                <a:xfrm>
                  <a:off x="3254"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22561" name="Rectangle 32"/>
                <p:cNvSpPr>
                  <a:spLocks noChangeArrowheads="1"/>
                </p:cNvSpPr>
                <p:nvPr/>
              </p:nvSpPr>
              <p:spPr bwMode="auto">
                <a:xfrm>
                  <a:off x="296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22562" name="Oval 33"/>
                <p:cNvSpPr>
                  <a:spLocks noChangeArrowheads="1"/>
                </p:cNvSpPr>
                <p:nvPr/>
              </p:nvSpPr>
              <p:spPr bwMode="auto">
                <a:xfrm>
                  <a:off x="365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63" name="Rectangle 34"/>
                <p:cNvSpPr>
                  <a:spLocks noChangeArrowheads="1"/>
                </p:cNvSpPr>
                <p:nvPr/>
              </p:nvSpPr>
              <p:spPr bwMode="auto">
                <a:xfrm>
                  <a:off x="368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22564" name="Line 35"/>
                <p:cNvSpPr>
                  <a:spLocks noChangeShapeType="1"/>
                </p:cNvSpPr>
                <p:nvPr/>
              </p:nvSpPr>
              <p:spPr bwMode="auto">
                <a:xfrm>
                  <a:off x="3504" y="2304"/>
                  <a:ext cx="240" cy="38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65" name="Oval 36"/>
                <p:cNvSpPr>
                  <a:spLocks noChangeArrowheads="1"/>
                </p:cNvSpPr>
                <p:nvPr/>
              </p:nvSpPr>
              <p:spPr bwMode="auto">
                <a:xfrm>
                  <a:off x="676" y="32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66" name="Rectangle 37"/>
                <p:cNvSpPr>
                  <a:spLocks noChangeArrowheads="1"/>
                </p:cNvSpPr>
                <p:nvPr/>
              </p:nvSpPr>
              <p:spPr bwMode="auto">
                <a:xfrm>
                  <a:off x="710" y="32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22567" name="Line 38"/>
                <p:cNvSpPr>
                  <a:spLocks noChangeShapeType="1"/>
                </p:cNvSpPr>
                <p:nvPr/>
              </p:nvSpPr>
              <p:spPr bwMode="auto">
                <a:xfrm flipH="1">
                  <a:off x="864" y="2976"/>
                  <a:ext cx="192"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68" name="Oval 39"/>
                <p:cNvSpPr>
                  <a:spLocks noChangeArrowheads="1"/>
                </p:cNvSpPr>
                <p:nvPr/>
              </p:nvSpPr>
              <p:spPr bwMode="auto">
                <a:xfrm>
                  <a:off x="2212" y="26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2569" name="Rectangle 40"/>
                <p:cNvSpPr>
                  <a:spLocks noChangeArrowheads="1"/>
                </p:cNvSpPr>
                <p:nvPr/>
              </p:nvSpPr>
              <p:spPr bwMode="auto">
                <a:xfrm>
                  <a:off x="2198" y="2659"/>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22570" name="Line 41"/>
                <p:cNvSpPr>
                  <a:spLocks noChangeShapeType="1"/>
                </p:cNvSpPr>
                <p:nvPr/>
              </p:nvSpPr>
              <p:spPr bwMode="auto">
                <a:xfrm>
                  <a:off x="1968" y="2352"/>
                  <a:ext cx="384"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2571" name="Rectangle 42"/>
                <p:cNvSpPr>
                  <a:spLocks noChangeArrowheads="1"/>
                </p:cNvSpPr>
                <p:nvPr/>
              </p:nvSpPr>
              <p:spPr bwMode="auto">
                <a:xfrm>
                  <a:off x="576" y="3072"/>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2572" name="Rectangle 43"/>
                <p:cNvSpPr>
                  <a:spLocks noChangeArrowheads="1"/>
                </p:cNvSpPr>
                <p:nvPr/>
              </p:nvSpPr>
              <p:spPr bwMode="auto">
                <a:xfrm>
                  <a:off x="192" y="2448"/>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2573" name="Rectangle 44"/>
                <p:cNvSpPr>
                  <a:spLocks noChangeArrowheads="1"/>
                </p:cNvSpPr>
                <p:nvPr/>
              </p:nvSpPr>
              <p:spPr bwMode="auto">
                <a:xfrm>
                  <a:off x="1152" y="2496"/>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2574" name="Rectangle 45"/>
                <p:cNvSpPr>
                  <a:spLocks noChangeArrowheads="1"/>
                </p:cNvSpPr>
                <p:nvPr/>
              </p:nvSpPr>
              <p:spPr bwMode="auto">
                <a:xfrm>
                  <a:off x="576" y="1824"/>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2575" name="Rectangle 46"/>
                <p:cNvSpPr>
                  <a:spLocks noChangeArrowheads="1"/>
                </p:cNvSpPr>
                <p:nvPr/>
              </p:nvSpPr>
              <p:spPr bwMode="auto">
                <a:xfrm>
                  <a:off x="1200" y="1248"/>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4</a:t>
                  </a:r>
                </a:p>
              </p:txBody>
            </p:sp>
            <p:sp>
              <p:nvSpPr>
                <p:cNvPr id="22576" name="Rectangle 47"/>
                <p:cNvSpPr>
                  <a:spLocks noChangeArrowheads="1"/>
                </p:cNvSpPr>
                <p:nvPr/>
              </p:nvSpPr>
              <p:spPr bwMode="auto">
                <a:xfrm>
                  <a:off x="2352" y="2352"/>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2577" name="Rectangle 48"/>
                <p:cNvSpPr>
                  <a:spLocks noChangeArrowheads="1"/>
                </p:cNvSpPr>
                <p:nvPr/>
              </p:nvSpPr>
              <p:spPr bwMode="auto">
                <a:xfrm>
                  <a:off x="1920" y="1824"/>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2578" name="Rectangle 49"/>
                <p:cNvSpPr>
                  <a:spLocks noChangeArrowheads="1"/>
                </p:cNvSpPr>
                <p:nvPr/>
              </p:nvSpPr>
              <p:spPr bwMode="auto">
                <a:xfrm>
                  <a:off x="2832" y="2400"/>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2579" name="Rectangle 50"/>
                <p:cNvSpPr>
                  <a:spLocks noChangeArrowheads="1"/>
                </p:cNvSpPr>
                <p:nvPr/>
              </p:nvSpPr>
              <p:spPr bwMode="auto">
                <a:xfrm>
                  <a:off x="3792" y="2448"/>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2580" name="Rectangle 51"/>
                <p:cNvSpPr>
                  <a:spLocks noChangeArrowheads="1"/>
                </p:cNvSpPr>
                <p:nvPr/>
              </p:nvSpPr>
              <p:spPr bwMode="auto">
                <a:xfrm>
                  <a:off x="3072" y="1920"/>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2581" name="Rectangle 52"/>
                <p:cNvSpPr>
                  <a:spLocks noChangeArrowheads="1"/>
                </p:cNvSpPr>
                <p:nvPr/>
              </p:nvSpPr>
              <p:spPr bwMode="auto">
                <a:xfrm>
                  <a:off x="4176" y="1248"/>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3</a:t>
                  </a:r>
                </a:p>
              </p:txBody>
            </p:sp>
          </p:grpSp>
        </p:grpSp>
        <p:sp>
          <p:nvSpPr>
            <p:cNvPr id="22533" name="Rectangle 53"/>
            <p:cNvSpPr>
              <a:spLocks noChangeArrowheads="1"/>
            </p:cNvSpPr>
            <p:nvPr/>
          </p:nvSpPr>
          <p:spPr bwMode="auto">
            <a:xfrm>
              <a:off x="336" y="3696"/>
              <a:ext cx="52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sorted list</a:t>
              </a:r>
              <a:r>
                <a:rPr lang="en-US" altLang="en-US">
                  <a:solidFill>
                    <a:schemeClr val="hlink"/>
                  </a:solidFill>
                </a:rPr>
                <a:t> = [2,6,7,8,10,15,18,20,25,30,35,40]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altLang="en-US" smtClean="0"/>
              <a:t>get(index) And remove(index)</a:t>
            </a:r>
          </a:p>
        </p:txBody>
      </p:sp>
      <p:sp>
        <p:nvSpPr>
          <p:cNvPr id="375811" name="Rectangle 3"/>
          <p:cNvSpPr>
            <a:spLocks noGrp="1" noChangeArrowheads="1"/>
          </p:cNvSpPr>
          <p:nvPr>
            <p:ph type="body" idx="1"/>
          </p:nvPr>
        </p:nvSpPr>
        <p:spPr>
          <a:noFill/>
        </p:spPr>
        <p:txBody>
          <a:bodyPr/>
          <a:lstStyle/>
          <a:p>
            <a:r>
              <a:rPr lang="en-US" altLang="en-US" smtClean="0"/>
              <a:t>if </a:t>
            </a:r>
            <a:r>
              <a:rPr lang="en-US" altLang="en-US" smtClean="0">
                <a:solidFill>
                  <a:schemeClr val="hlink"/>
                </a:solidFill>
              </a:rPr>
              <a:t>index = x.leftSize </a:t>
            </a:r>
            <a:r>
              <a:rPr lang="en-US" altLang="en-US" smtClean="0">
                <a:solidFill>
                  <a:schemeClr val="bg2"/>
                </a:solidFill>
              </a:rPr>
              <a:t> desired element is </a:t>
            </a:r>
            <a:r>
              <a:rPr lang="en-US" altLang="en-US" smtClean="0">
                <a:solidFill>
                  <a:schemeClr val="hlink"/>
                </a:solidFill>
              </a:rPr>
              <a:t>x.element</a:t>
            </a:r>
          </a:p>
          <a:p>
            <a:r>
              <a:rPr lang="en-US" altLang="en-US" smtClean="0">
                <a:solidFill>
                  <a:schemeClr val="bg2"/>
                </a:solidFill>
              </a:rPr>
              <a:t>if </a:t>
            </a:r>
            <a:r>
              <a:rPr lang="en-US" altLang="en-US" smtClean="0">
                <a:solidFill>
                  <a:schemeClr val="hlink"/>
                </a:solidFill>
              </a:rPr>
              <a:t>index &lt; x.leftSize </a:t>
            </a:r>
            <a:r>
              <a:rPr lang="en-US" altLang="en-US" smtClean="0">
                <a:solidFill>
                  <a:schemeClr val="bg2"/>
                </a:solidFill>
              </a:rPr>
              <a:t> desired element is </a:t>
            </a:r>
            <a:r>
              <a:rPr lang="en-US" altLang="en-US" smtClean="0">
                <a:solidFill>
                  <a:schemeClr val="hlink"/>
                </a:solidFill>
              </a:rPr>
              <a:t>index</a:t>
            </a:r>
            <a:r>
              <a:rPr lang="en-US" altLang="en-US" smtClean="0">
                <a:solidFill>
                  <a:schemeClr val="bg2"/>
                </a:solidFill>
              </a:rPr>
              <a:t>’th element in left subtree of </a:t>
            </a:r>
            <a:r>
              <a:rPr lang="en-US" altLang="en-US" smtClean="0">
                <a:solidFill>
                  <a:schemeClr val="hlink"/>
                </a:solidFill>
              </a:rPr>
              <a:t>x</a:t>
            </a:r>
          </a:p>
          <a:p>
            <a:r>
              <a:rPr lang="en-US" altLang="en-US" smtClean="0">
                <a:solidFill>
                  <a:schemeClr val="bg2"/>
                </a:solidFill>
              </a:rPr>
              <a:t>if </a:t>
            </a:r>
            <a:r>
              <a:rPr lang="en-US" altLang="en-US" smtClean="0">
                <a:solidFill>
                  <a:schemeClr val="hlink"/>
                </a:solidFill>
              </a:rPr>
              <a:t>index &gt; x.leftSize </a:t>
            </a:r>
            <a:r>
              <a:rPr lang="en-US" altLang="en-US" smtClean="0">
                <a:solidFill>
                  <a:schemeClr val="bg2"/>
                </a:solidFill>
              </a:rPr>
              <a:t> desired element is </a:t>
            </a:r>
            <a:r>
              <a:rPr lang="en-US" altLang="en-US" smtClean="0">
                <a:solidFill>
                  <a:schemeClr val="hlink"/>
                </a:solidFill>
              </a:rPr>
              <a:t>(index – x.leftSize – 1)</a:t>
            </a:r>
            <a:r>
              <a:rPr lang="en-US" altLang="en-US" smtClean="0">
                <a:solidFill>
                  <a:schemeClr val="bg2"/>
                </a:solidFill>
              </a:rPr>
              <a:t>’th element in right subtree of </a:t>
            </a:r>
            <a:r>
              <a:rPr lang="en-US" altLang="en-US" smtClean="0">
                <a:solidFill>
                  <a:schemeClr val="hlink"/>
                </a:solidFill>
              </a:rPr>
              <a:t>x</a:t>
            </a:r>
          </a:p>
          <a:p>
            <a:pPr>
              <a:buFontTx/>
              <a:buNone/>
            </a:pPr>
            <a:endParaRPr lang="en-US" altLang="en-US" smtClean="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5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5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5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76200" y="228600"/>
            <a:ext cx="8915400" cy="1143000"/>
          </a:xfrm>
          <a:noFill/>
        </p:spPr>
        <p:txBody>
          <a:bodyPr/>
          <a:lstStyle/>
          <a:p>
            <a:r>
              <a:rPr lang="en-US" altLang="en-US" sz="4000" smtClean="0"/>
              <a:t>Linear List As Indexed Binary Tree</a:t>
            </a:r>
          </a:p>
        </p:txBody>
      </p:sp>
      <p:grpSp>
        <p:nvGrpSpPr>
          <p:cNvPr id="2" name="Group 3"/>
          <p:cNvGrpSpPr>
            <a:grpSpLocks/>
          </p:cNvGrpSpPr>
          <p:nvPr/>
        </p:nvGrpSpPr>
        <p:grpSpPr bwMode="auto">
          <a:xfrm>
            <a:off x="304800" y="1143000"/>
            <a:ext cx="7315200" cy="4922838"/>
            <a:chOff x="192" y="720"/>
            <a:chExt cx="4608" cy="3101"/>
          </a:xfrm>
        </p:grpSpPr>
        <p:sp>
          <p:nvSpPr>
            <p:cNvPr id="24580" name="Oval 4"/>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81" name="Oval 5"/>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82" name="Oval 6"/>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83" name="Oval 7"/>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84" name="Oval 8"/>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85" name="Oval 9"/>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86" name="Oval 10"/>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87" name="Oval 11"/>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88" name="Line 12"/>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89" name="Line 13"/>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0" name="Line 14"/>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1" name="Line 15"/>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2" name="Line 16"/>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3" name="Line 17"/>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4" name="Line 18"/>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5" name="Oval 19"/>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596" name="Line 20"/>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597" name="Rectangle 21"/>
            <p:cNvSpPr>
              <a:spLocks noChangeArrowheads="1"/>
            </p:cNvSpPr>
            <p:nvPr/>
          </p:nvSpPr>
          <p:spPr bwMode="auto">
            <a:xfrm>
              <a:off x="2678" y="93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h</a:t>
              </a:r>
            </a:p>
          </p:txBody>
        </p:sp>
        <p:sp>
          <p:nvSpPr>
            <p:cNvPr id="24598" name="Rectangle 22"/>
            <p:cNvSpPr>
              <a:spLocks noChangeArrowheads="1"/>
            </p:cNvSpPr>
            <p:nvPr/>
          </p:nvSpPr>
          <p:spPr bwMode="auto">
            <a:xfrm>
              <a:off x="1334" y="1555"/>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e</a:t>
              </a:r>
            </a:p>
          </p:txBody>
        </p:sp>
        <p:sp>
          <p:nvSpPr>
            <p:cNvPr id="24599" name="Rectangle 23"/>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b</a:t>
              </a:r>
            </a:p>
          </p:txBody>
        </p:sp>
        <p:sp>
          <p:nvSpPr>
            <p:cNvPr id="24600" name="Rectangle 24"/>
            <p:cNvSpPr>
              <a:spLocks noChangeArrowheads="1"/>
            </p:cNvSpPr>
            <p:nvPr/>
          </p:nvSpPr>
          <p:spPr bwMode="auto">
            <a:xfrm>
              <a:off x="326" y="2755"/>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p>
          </p:txBody>
        </p:sp>
        <p:sp>
          <p:nvSpPr>
            <p:cNvPr id="24601" name="Rectangle 25"/>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d</a:t>
              </a:r>
            </a:p>
          </p:txBody>
        </p:sp>
        <p:sp>
          <p:nvSpPr>
            <p:cNvPr id="24602" name="Rectangle 26"/>
            <p:cNvSpPr>
              <a:spLocks noChangeArrowheads="1"/>
            </p:cNvSpPr>
            <p:nvPr/>
          </p:nvSpPr>
          <p:spPr bwMode="auto">
            <a:xfrm>
              <a:off x="1814" y="2083"/>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f</a:t>
              </a:r>
            </a:p>
          </p:txBody>
        </p:sp>
        <p:sp>
          <p:nvSpPr>
            <p:cNvPr id="24603" name="Rectangle 27"/>
            <p:cNvSpPr>
              <a:spLocks noChangeArrowheads="1"/>
            </p:cNvSpPr>
            <p:nvPr/>
          </p:nvSpPr>
          <p:spPr bwMode="auto">
            <a:xfrm>
              <a:off x="4118" y="1555"/>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l</a:t>
              </a:r>
            </a:p>
          </p:txBody>
        </p:sp>
        <p:sp>
          <p:nvSpPr>
            <p:cNvPr id="24604" name="Rectangle 28"/>
            <p:cNvSpPr>
              <a:spLocks noChangeArrowheads="1"/>
            </p:cNvSpPr>
            <p:nvPr/>
          </p:nvSpPr>
          <p:spPr bwMode="auto">
            <a:xfrm>
              <a:off x="3350" y="2083"/>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j</a:t>
              </a:r>
            </a:p>
          </p:txBody>
        </p:sp>
        <p:sp>
          <p:nvSpPr>
            <p:cNvPr id="24605" name="Rectangle 29"/>
            <p:cNvSpPr>
              <a:spLocks noChangeArrowheads="1"/>
            </p:cNvSpPr>
            <p:nvPr/>
          </p:nvSpPr>
          <p:spPr bwMode="auto">
            <a:xfrm>
              <a:off x="3014" y="2707"/>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i</a:t>
              </a:r>
            </a:p>
          </p:txBody>
        </p:sp>
        <p:sp>
          <p:nvSpPr>
            <p:cNvPr id="24606" name="Oval 30"/>
            <p:cNvSpPr>
              <a:spLocks noChangeArrowheads="1"/>
            </p:cNvSpPr>
            <p:nvPr/>
          </p:nvSpPr>
          <p:spPr bwMode="auto">
            <a:xfrm>
              <a:off x="365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607" name="Rectangle 31"/>
            <p:cNvSpPr>
              <a:spLocks noChangeArrowheads="1"/>
            </p:cNvSpPr>
            <p:nvPr/>
          </p:nvSpPr>
          <p:spPr bwMode="auto">
            <a:xfrm>
              <a:off x="3686" y="270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k</a:t>
              </a:r>
            </a:p>
          </p:txBody>
        </p:sp>
        <p:sp>
          <p:nvSpPr>
            <p:cNvPr id="24608" name="Line 32"/>
            <p:cNvSpPr>
              <a:spLocks noChangeShapeType="1"/>
            </p:cNvSpPr>
            <p:nvPr/>
          </p:nvSpPr>
          <p:spPr bwMode="auto">
            <a:xfrm>
              <a:off x="3504" y="2304"/>
              <a:ext cx="240" cy="38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609" name="Oval 33"/>
            <p:cNvSpPr>
              <a:spLocks noChangeArrowheads="1"/>
            </p:cNvSpPr>
            <p:nvPr/>
          </p:nvSpPr>
          <p:spPr bwMode="auto">
            <a:xfrm>
              <a:off x="676" y="32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610" name="Rectangle 34"/>
            <p:cNvSpPr>
              <a:spLocks noChangeArrowheads="1"/>
            </p:cNvSpPr>
            <p:nvPr/>
          </p:nvSpPr>
          <p:spPr bwMode="auto">
            <a:xfrm>
              <a:off x="710" y="3283"/>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c</a:t>
              </a:r>
            </a:p>
          </p:txBody>
        </p:sp>
        <p:sp>
          <p:nvSpPr>
            <p:cNvPr id="24611" name="Line 35"/>
            <p:cNvSpPr>
              <a:spLocks noChangeShapeType="1"/>
            </p:cNvSpPr>
            <p:nvPr/>
          </p:nvSpPr>
          <p:spPr bwMode="auto">
            <a:xfrm flipH="1">
              <a:off x="864" y="2976"/>
              <a:ext cx="192"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612" name="Oval 36"/>
            <p:cNvSpPr>
              <a:spLocks noChangeArrowheads="1"/>
            </p:cNvSpPr>
            <p:nvPr/>
          </p:nvSpPr>
          <p:spPr bwMode="auto">
            <a:xfrm>
              <a:off x="2212" y="26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4613" name="Rectangle 37"/>
            <p:cNvSpPr>
              <a:spLocks noChangeArrowheads="1"/>
            </p:cNvSpPr>
            <p:nvPr/>
          </p:nvSpPr>
          <p:spPr bwMode="auto">
            <a:xfrm>
              <a:off x="2246" y="265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g</a:t>
              </a:r>
            </a:p>
          </p:txBody>
        </p:sp>
        <p:sp>
          <p:nvSpPr>
            <p:cNvPr id="24614" name="Line 38"/>
            <p:cNvSpPr>
              <a:spLocks noChangeShapeType="1"/>
            </p:cNvSpPr>
            <p:nvPr/>
          </p:nvSpPr>
          <p:spPr bwMode="auto">
            <a:xfrm>
              <a:off x="1968" y="2352"/>
              <a:ext cx="384"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615" name="Rectangle 39"/>
            <p:cNvSpPr>
              <a:spLocks noChangeArrowheads="1"/>
            </p:cNvSpPr>
            <p:nvPr/>
          </p:nvSpPr>
          <p:spPr bwMode="auto">
            <a:xfrm>
              <a:off x="576" y="3072"/>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4616" name="Rectangle 40"/>
            <p:cNvSpPr>
              <a:spLocks noChangeArrowheads="1"/>
            </p:cNvSpPr>
            <p:nvPr/>
          </p:nvSpPr>
          <p:spPr bwMode="auto">
            <a:xfrm>
              <a:off x="192" y="2448"/>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4617" name="Rectangle 41"/>
            <p:cNvSpPr>
              <a:spLocks noChangeArrowheads="1"/>
            </p:cNvSpPr>
            <p:nvPr/>
          </p:nvSpPr>
          <p:spPr bwMode="auto">
            <a:xfrm>
              <a:off x="1152" y="2496"/>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4618" name="Rectangle 42"/>
            <p:cNvSpPr>
              <a:spLocks noChangeArrowheads="1"/>
            </p:cNvSpPr>
            <p:nvPr/>
          </p:nvSpPr>
          <p:spPr bwMode="auto">
            <a:xfrm>
              <a:off x="576" y="1824"/>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4619" name="Rectangle 43"/>
            <p:cNvSpPr>
              <a:spLocks noChangeArrowheads="1"/>
            </p:cNvSpPr>
            <p:nvPr/>
          </p:nvSpPr>
          <p:spPr bwMode="auto">
            <a:xfrm>
              <a:off x="1200" y="1248"/>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4</a:t>
              </a:r>
            </a:p>
          </p:txBody>
        </p:sp>
        <p:sp>
          <p:nvSpPr>
            <p:cNvPr id="24620" name="Rectangle 44"/>
            <p:cNvSpPr>
              <a:spLocks noChangeArrowheads="1"/>
            </p:cNvSpPr>
            <p:nvPr/>
          </p:nvSpPr>
          <p:spPr bwMode="auto">
            <a:xfrm>
              <a:off x="2352" y="2352"/>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4621" name="Rectangle 45"/>
            <p:cNvSpPr>
              <a:spLocks noChangeArrowheads="1"/>
            </p:cNvSpPr>
            <p:nvPr/>
          </p:nvSpPr>
          <p:spPr bwMode="auto">
            <a:xfrm>
              <a:off x="1920" y="1824"/>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4622" name="Rectangle 46"/>
            <p:cNvSpPr>
              <a:spLocks noChangeArrowheads="1"/>
            </p:cNvSpPr>
            <p:nvPr/>
          </p:nvSpPr>
          <p:spPr bwMode="auto">
            <a:xfrm>
              <a:off x="2496" y="720"/>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7</a:t>
              </a:r>
            </a:p>
          </p:txBody>
        </p:sp>
        <p:sp>
          <p:nvSpPr>
            <p:cNvPr id="24623" name="Rectangle 47"/>
            <p:cNvSpPr>
              <a:spLocks noChangeArrowheads="1"/>
            </p:cNvSpPr>
            <p:nvPr/>
          </p:nvSpPr>
          <p:spPr bwMode="auto">
            <a:xfrm>
              <a:off x="2832" y="2400"/>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4624" name="Rectangle 48"/>
            <p:cNvSpPr>
              <a:spLocks noChangeArrowheads="1"/>
            </p:cNvSpPr>
            <p:nvPr/>
          </p:nvSpPr>
          <p:spPr bwMode="auto">
            <a:xfrm>
              <a:off x="3792" y="2448"/>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0</a:t>
              </a:r>
            </a:p>
          </p:txBody>
        </p:sp>
        <p:sp>
          <p:nvSpPr>
            <p:cNvPr id="24625" name="Rectangle 49"/>
            <p:cNvSpPr>
              <a:spLocks noChangeArrowheads="1"/>
            </p:cNvSpPr>
            <p:nvPr/>
          </p:nvSpPr>
          <p:spPr bwMode="auto">
            <a:xfrm>
              <a:off x="3072" y="1920"/>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1</a:t>
              </a:r>
            </a:p>
          </p:txBody>
        </p:sp>
        <p:sp>
          <p:nvSpPr>
            <p:cNvPr id="24626" name="Rectangle 50"/>
            <p:cNvSpPr>
              <a:spLocks noChangeArrowheads="1"/>
            </p:cNvSpPr>
            <p:nvPr/>
          </p:nvSpPr>
          <p:spPr bwMode="auto">
            <a:xfrm>
              <a:off x="4176" y="1248"/>
              <a:ext cx="1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hlink"/>
                  </a:solidFill>
                </a:rPr>
                <a:t>3</a:t>
              </a:r>
            </a:p>
          </p:txBody>
        </p:sp>
        <p:sp>
          <p:nvSpPr>
            <p:cNvPr id="24627" name="Rectangle 51"/>
            <p:cNvSpPr>
              <a:spLocks noChangeArrowheads="1"/>
            </p:cNvSpPr>
            <p:nvPr/>
          </p:nvSpPr>
          <p:spPr bwMode="auto">
            <a:xfrm>
              <a:off x="1872" y="3456"/>
              <a:ext cx="29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list</a:t>
              </a:r>
              <a:r>
                <a:rPr lang="en-US" altLang="en-US">
                  <a:solidFill>
                    <a:schemeClr val="hlink"/>
                  </a:solidFill>
                </a:rPr>
                <a:t> = [a,b,c,d,e,f,g,h,i,j,k,l]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533400" y="228600"/>
            <a:ext cx="7772400" cy="685800"/>
          </a:xfrm>
          <a:noFill/>
        </p:spPr>
        <p:txBody>
          <a:bodyPr/>
          <a:lstStyle/>
          <a:p>
            <a:r>
              <a:rPr lang="en-US" altLang="en-US" sz="3200" smtClean="0"/>
              <a:t>Performance</a:t>
            </a:r>
          </a:p>
        </p:txBody>
      </p:sp>
      <p:sp>
        <p:nvSpPr>
          <p:cNvPr id="378883" name="Rectangle 3"/>
          <p:cNvSpPr>
            <a:spLocks noGrp="1" noChangeArrowheads="1"/>
          </p:cNvSpPr>
          <p:nvPr>
            <p:ph type="subTitle" idx="1"/>
          </p:nvPr>
        </p:nvSpPr>
        <p:spPr>
          <a:xfrm>
            <a:off x="381000" y="762000"/>
            <a:ext cx="8763000" cy="5410200"/>
          </a:xfrm>
          <a:noFill/>
        </p:spPr>
        <p:txBody>
          <a:bodyPr/>
          <a:lstStyle/>
          <a:p>
            <a:pPr marL="342900" indent="-342900" algn="l">
              <a:buFontTx/>
              <a:buChar char="•"/>
            </a:pPr>
            <a:r>
              <a:rPr lang="en-US" altLang="en-US" smtClean="0"/>
              <a:t>Linear List.</a:t>
            </a:r>
          </a:p>
          <a:p>
            <a:pPr marL="742950" lvl="1" indent="-285750" algn="l">
              <a:buFont typeface="Wingdings" panose="05000000000000000000" pitchFamily="2" charset="2"/>
              <a:buChar char="§"/>
            </a:pPr>
            <a:r>
              <a:rPr lang="en-US" altLang="en-US" smtClean="0"/>
              <a:t>get(index)</a:t>
            </a:r>
          </a:p>
          <a:p>
            <a:pPr marL="742950" lvl="1" indent="-285750" algn="l">
              <a:buFont typeface="Wingdings" panose="05000000000000000000" pitchFamily="2" charset="2"/>
              <a:buChar char="§"/>
            </a:pPr>
            <a:r>
              <a:rPr lang="en-US" altLang="en-US" smtClean="0"/>
              <a:t>put(index, element)</a:t>
            </a:r>
          </a:p>
          <a:p>
            <a:pPr marL="742950" lvl="1" indent="-285750" algn="l">
              <a:buFont typeface="Wingdings" panose="05000000000000000000" pitchFamily="2" charset="2"/>
              <a:buChar char="§"/>
            </a:pPr>
            <a:r>
              <a:rPr lang="en-US" altLang="en-US" smtClean="0"/>
              <a:t>remove(index)</a:t>
            </a:r>
          </a:p>
          <a:p>
            <a:pPr marL="342900" indent="-342900" algn="l">
              <a:buFontTx/>
              <a:buChar char="•"/>
            </a:pPr>
            <a:r>
              <a:rPr lang="en-US" altLang="en-US" smtClean="0"/>
              <a:t>Array.</a:t>
            </a:r>
          </a:p>
          <a:p>
            <a:pPr marL="742950" lvl="1" indent="-285750" algn="l">
              <a:buFont typeface="Wingdings" panose="05000000000000000000" pitchFamily="2" charset="2"/>
              <a:buChar char="§"/>
            </a:pPr>
            <a:r>
              <a:rPr lang="en-US" altLang="en-US" smtClean="0">
                <a:solidFill>
                  <a:schemeClr val="hlink"/>
                </a:solidFill>
              </a:rPr>
              <a:t>O(1)</a:t>
            </a:r>
            <a:r>
              <a:rPr lang="en-US" altLang="en-US" smtClean="0"/>
              <a:t>,</a:t>
            </a:r>
            <a:r>
              <a:rPr lang="en-US" altLang="en-US" smtClean="0">
                <a:solidFill>
                  <a:schemeClr val="hlink"/>
                </a:solidFill>
              </a:rPr>
              <a:t> O(n)</a:t>
            </a:r>
            <a:r>
              <a:rPr lang="en-US" altLang="en-US" smtClean="0"/>
              <a:t>,</a:t>
            </a:r>
            <a:r>
              <a:rPr lang="en-US" altLang="en-US" smtClean="0">
                <a:solidFill>
                  <a:schemeClr val="hlink"/>
                </a:solidFill>
              </a:rPr>
              <a:t> O(n)</a:t>
            </a:r>
            <a:r>
              <a:rPr lang="en-US" altLang="en-US" smtClean="0"/>
              <a:t>.</a:t>
            </a:r>
          </a:p>
          <a:p>
            <a:pPr marL="342900" indent="-342900" algn="l">
              <a:buFontTx/>
              <a:buChar char="•"/>
            </a:pPr>
            <a:r>
              <a:rPr lang="en-US" altLang="en-US" smtClean="0"/>
              <a:t>Chain.</a:t>
            </a:r>
          </a:p>
          <a:p>
            <a:pPr marL="742950" lvl="1" indent="-285750" algn="l">
              <a:buFont typeface="Wingdings" panose="05000000000000000000" pitchFamily="2" charset="2"/>
              <a:buChar char="§"/>
            </a:pPr>
            <a:r>
              <a:rPr lang="en-US" altLang="en-US" smtClean="0">
                <a:solidFill>
                  <a:schemeClr val="hlink"/>
                </a:solidFill>
              </a:rPr>
              <a:t>O(n)</a:t>
            </a:r>
            <a:r>
              <a:rPr lang="en-US" altLang="en-US" smtClean="0"/>
              <a:t>,</a:t>
            </a:r>
            <a:r>
              <a:rPr lang="en-US" altLang="en-US" smtClean="0">
                <a:solidFill>
                  <a:schemeClr val="hlink"/>
                </a:solidFill>
              </a:rPr>
              <a:t> O(n)</a:t>
            </a:r>
            <a:r>
              <a:rPr lang="en-US" altLang="en-US" smtClean="0"/>
              <a:t>,</a:t>
            </a:r>
            <a:r>
              <a:rPr lang="en-US" altLang="en-US" smtClean="0">
                <a:solidFill>
                  <a:schemeClr val="hlink"/>
                </a:solidFill>
              </a:rPr>
              <a:t> O(n)</a:t>
            </a:r>
            <a:r>
              <a:rPr lang="en-US" altLang="en-US" smtClean="0"/>
              <a:t>.</a:t>
            </a:r>
          </a:p>
          <a:p>
            <a:pPr marL="342900" indent="-342900" algn="l">
              <a:buFontTx/>
              <a:buChar char="•"/>
            </a:pPr>
            <a:r>
              <a:rPr lang="en-US" altLang="en-US" smtClean="0"/>
              <a:t>Indexed AVL Tree (IAVL)</a:t>
            </a:r>
          </a:p>
          <a:p>
            <a:pPr marL="742950" lvl="1" indent="-285750" algn="l">
              <a:buFont typeface="Wingdings" panose="05000000000000000000" pitchFamily="2" charset="2"/>
              <a:buChar char="§"/>
            </a:pPr>
            <a:r>
              <a:rPr lang="en-US" altLang="en-US" smtClean="0">
                <a:solidFill>
                  <a:schemeClr val="hlink"/>
                </a:solidFill>
              </a:rPr>
              <a:t>O(log n)</a:t>
            </a:r>
            <a:r>
              <a:rPr lang="en-US" altLang="en-US" smtClean="0"/>
              <a:t>,</a:t>
            </a:r>
            <a:r>
              <a:rPr lang="en-US" altLang="en-US" smtClean="0">
                <a:solidFill>
                  <a:schemeClr val="hlink"/>
                </a:solidFill>
              </a:rPr>
              <a:t> O(log n)</a:t>
            </a:r>
            <a:r>
              <a:rPr lang="en-US" altLang="en-US" smtClean="0"/>
              <a:t>,</a:t>
            </a:r>
            <a:r>
              <a:rPr lang="en-US" altLang="en-US" smtClean="0">
                <a:solidFill>
                  <a:schemeClr val="hlink"/>
                </a:solidFill>
              </a:rPr>
              <a:t> O(log n)</a:t>
            </a:r>
            <a:r>
              <a:rPr lang="en-US" altLang="en-US" smtClean="0"/>
              <a:t>.</a:t>
            </a:r>
          </a:p>
          <a:p>
            <a:pPr marL="742950" lvl="1" indent="-285750" algn="l"/>
            <a:endParaRPr lang="en-US" altLang="en-US" smtClean="0"/>
          </a:p>
          <a:p>
            <a:pPr marL="742950" lvl="1" indent="-285750" algn="l">
              <a:buFont typeface="Wingdings" panose="05000000000000000000" pitchFamily="2" charset="2"/>
              <a:buChar char="§"/>
            </a:pPr>
            <a:endParaRPr lang="en-US" altLang="en-US" sz="2000" smtClean="0">
              <a:solidFill>
                <a:srgbClr val="33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883">
                                            <p:txEl>
                                              <p:pRg st="1" end="1"/>
                                            </p:txEl>
                                          </p:spTgt>
                                        </p:tgtEl>
                                        <p:attrNameLst>
                                          <p:attrName>style.visibility</p:attrName>
                                        </p:attrNameLst>
                                      </p:cBhvr>
                                      <p:to>
                                        <p:strVal val="visible"/>
                                      </p:to>
                                    </p:set>
                                    <p:anim calcmode="lin" valueType="num">
                                      <p:cBhvr additive="base">
                                        <p:cTn id="13" dur="500" fill="hold"/>
                                        <p:tgtEl>
                                          <p:spTgt spid="378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883">
                                            <p:txEl>
                                              <p:pRg st="2" end="2"/>
                                            </p:txEl>
                                          </p:spTgt>
                                        </p:tgtEl>
                                        <p:attrNameLst>
                                          <p:attrName>style.visibility</p:attrName>
                                        </p:attrNameLst>
                                      </p:cBhvr>
                                      <p:to>
                                        <p:strVal val="visible"/>
                                      </p:to>
                                    </p:set>
                                    <p:anim calcmode="lin" valueType="num">
                                      <p:cBhvr additive="base">
                                        <p:cTn id="19" dur="500" fill="hold"/>
                                        <p:tgtEl>
                                          <p:spTgt spid="378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8883">
                                            <p:txEl>
                                              <p:pRg st="3" end="3"/>
                                            </p:txEl>
                                          </p:spTgt>
                                        </p:tgtEl>
                                        <p:attrNameLst>
                                          <p:attrName>style.visibility</p:attrName>
                                        </p:attrNameLst>
                                      </p:cBhvr>
                                      <p:to>
                                        <p:strVal val="visible"/>
                                      </p:to>
                                    </p:set>
                                    <p:anim calcmode="lin" valueType="num">
                                      <p:cBhvr additive="base">
                                        <p:cTn id="25" dur="500" fill="hold"/>
                                        <p:tgtEl>
                                          <p:spTgt spid="378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8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8883">
                                            <p:txEl>
                                              <p:pRg st="4" end="4"/>
                                            </p:txEl>
                                          </p:spTgt>
                                        </p:tgtEl>
                                        <p:attrNameLst>
                                          <p:attrName>style.visibility</p:attrName>
                                        </p:attrNameLst>
                                      </p:cBhvr>
                                      <p:to>
                                        <p:strVal val="visible"/>
                                      </p:to>
                                    </p:set>
                                    <p:anim calcmode="lin" valueType="num">
                                      <p:cBhvr additive="base">
                                        <p:cTn id="31" dur="500" fill="hold"/>
                                        <p:tgtEl>
                                          <p:spTgt spid="378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8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8883">
                                            <p:txEl>
                                              <p:pRg st="5" end="5"/>
                                            </p:txEl>
                                          </p:spTgt>
                                        </p:tgtEl>
                                        <p:attrNameLst>
                                          <p:attrName>style.visibility</p:attrName>
                                        </p:attrNameLst>
                                      </p:cBhvr>
                                      <p:to>
                                        <p:strVal val="visible"/>
                                      </p:to>
                                    </p:set>
                                    <p:anim calcmode="lin" valueType="num">
                                      <p:cBhvr additive="base">
                                        <p:cTn id="37" dur="500" fill="hold"/>
                                        <p:tgtEl>
                                          <p:spTgt spid="378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8883">
                                            <p:txEl>
                                              <p:pRg st="6" end="6"/>
                                            </p:txEl>
                                          </p:spTgt>
                                        </p:tgtEl>
                                        <p:attrNameLst>
                                          <p:attrName>style.visibility</p:attrName>
                                        </p:attrNameLst>
                                      </p:cBhvr>
                                      <p:to>
                                        <p:strVal val="visible"/>
                                      </p:to>
                                    </p:set>
                                    <p:anim calcmode="lin" valueType="num">
                                      <p:cBhvr additive="base">
                                        <p:cTn id="43" dur="500" fill="hold"/>
                                        <p:tgtEl>
                                          <p:spTgt spid="378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88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8883">
                                            <p:txEl>
                                              <p:pRg st="7" end="7"/>
                                            </p:txEl>
                                          </p:spTgt>
                                        </p:tgtEl>
                                        <p:attrNameLst>
                                          <p:attrName>style.visibility</p:attrName>
                                        </p:attrNameLst>
                                      </p:cBhvr>
                                      <p:to>
                                        <p:strVal val="visible"/>
                                      </p:to>
                                    </p:set>
                                    <p:anim calcmode="lin" valueType="num">
                                      <p:cBhvr additive="base">
                                        <p:cTn id="49" dur="500" fill="hold"/>
                                        <p:tgtEl>
                                          <p:spTgt spid="3788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88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8883">
                                            <p:txEl>
                                              <p:pRg st="8" end="8"/>
                                            </p:txEl>
                                          </p:spTgt>
                                        </p:tgtEl>
                                        <p:attrNameLst>
                                          <p:attrName>style.visibility</p:attrName>
                                        </p:attrNameLst>
                                      </p:cBhvr>
                                      <p:to>
                                        <p:strVal val="visible"/>
                                      </p:to>
                                    </p:set>
                                    <p:anim calcmode="lin" valueType="num">
                                      <p:cBhvr additive="base">
                                        <p:cTn id="55" dur="500" fill="hold"/>
                                        <p:tgtEl>
                                          <p:spTgt spid="37888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88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8883">
                                            <p:txEl>
                                              <p:pRg st="9" end="9"/>
                                            </p:txEl>
                                          </p:spTgt>
                                        </p:tgtEl>
                                        <p:attrNameLst>
                                          <p:attrName>style.visibility</p:attrName>
                                        </p:attrNameLst>
                                      </p:cBhvr>
                                      <p:to>
                                        <p:strVal val="visible"/>
                                      </p:to>
                                    </p:set>
                                    <p:anim calcmode="lin" valueType="num">
                                      <p:cBhvr additive="base">
                                        <p:cTn id="61" dur="500" fill="hold"/>
                                        <p:tgtEl>
                                          <p:spTgt spid="37888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7888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685800" y="2286000"/>
            <a:ext cx="7772400" cy="1143000"/>
          </a:xfrm>
        </p:spPr>
        <p:txBody>
          <a:bodyPr/>
          <a:lstStyle/>
          <a:p>
            <a:r>
              <a:rPr lang="en-US" altLang="en-US" dirty="0" smtClean="0"/>
              <a:t>Search </a:t>
            </a:r>
            <a:r>
              <a:rPr lang="en-US" altLang="en-US" dirty="0" smtClean="0"/>
              <a:t>Tree for Static Dictionary</a:t>
            </a:r>
            <a:endParaRPr lang="en-US" altLang="en-US" dirty="0" smtClean="0"/>
          </a:p>
        </p:txBody>
      </p:sp>
    </p:spTree>
    <p:extLst>
      <p:ext uri="{BB962C8B-B14F-4D97-AF65-F5344CB8AC3E}">
        <p14:creationId xmlns:p14="http://schemas.microsoft.com/office/powerpoint/2010/main" val="570264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Example</a:t>
            </a:r>
          </a:p>
        </p:txBody>
      </p:sp>
      <p:graphicFrame>
        <p:nvGraphicFramePr>
          <p:cNvPr id="346115" name="Group 3"/>
          <p:cNvGraphicFramePr>
            <a:graphicFrameLocks noGrp="1"/>
          </p:cNvGraphicFramePr>
          <p:nvPr/>
        </p:nvGraphicFramePr>
        <p:xfrm>
          <a:off x="2667000" y="1295400"/>
          <a:ext cx="3886200" cy="2073276"/>
        </p:xfrm>
        <a:graphic>
          <a:graphicData uri="http://schemas.openxmlformats.org/drawingml/2006/table">
            <a:tbl>
              <a:tblPr/>
              <a:tblGrid>
                <a:gridCol w="1943100"/>
                <a:gridCol w="1943100"/>
              </a:tblGrid>
              <a:tr h="518319">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Times New Roman" pitchFamily="18" charset="0"/>
                        </a:rPr>
                        <a:t>Key</a:t>
                      </a:r>
                    </a:p>
                  </a:txBody>
                  <a:tcPr marT="45734" marB="4573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Times New Roman" pitchFamily="18" charset="0"/>
                        </a:rPr>
                        <a:t>Probability</a:t>
                      </a:r>
                    </a:p>
                  </a:txBody>
                  <a:tcPr marT="45734" marB="4573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518319">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Times New Roman" pitchFamily="18" charset="0"/>
                        </a:rPr>
                        <a:t>a</a:t>
                      </a:r>
                    </a:p>
                  </a:txBody>
                  <a:tcPr marT="45734" marB="4573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Times New Roman" pitchFamily="18" charset="0"/>
                        </a:rPr>
                        <a:t>0.8</a:t>
                      </a:r>
                    </a:p>
                  </a:txBody>
                  <a:tcPr marT="45734" marB="4573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r>
              <a:tr h="518319">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Times New Roman" pitchFamily="18" charset="0"/>
                        </a:rPr>
                        <a:t>b</a:t>
                      </a:r>
                    </a:p>
                  </a:txBody>
                  <a:tcPr marT="45734" marB="4573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Times New Roman" pitchFamily="18" charset="0"/>
                        </a:rPr>
                        <a:t>0.1</a:t>
                      </a:r>
                    </a:p>
                  </a:txBody>
                  <a:tcPr marT="45734" marB="4573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r>
              <a:tr h="518319">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Times New Roman" pitchFamily="18" charset="0"/>
                        </a:rPr>
                        <a:t>c</a:t>
                      </a:r>
                    </a:p>
                  </a:txBody>
                  <a:tcPr marT="45734" marB="4573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smtClean="0">
                          <a:ln>
                            <a:noFill/>
                          </a:ln>
                          <a:solidFill>
                            <a:schemeClr val="tx1"/>
                          </a:solidFill>
                          <a:effectLst/>
                          <a:latin typeface="Times New Roman" pitchFamily="18" charset="0"/>
                        </a:rPr>
                        <a:t>0.1</a:t>
                      </a:r>
                    </a:p>
                  </a:txBody>
                  <a:tcPr marT="45734" marB="4573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FF"/>
                    </a:solidFill>
                  </a:tcPr>
                </a:tc>
              </a:tr>
            </a:tbl>
          </a:graphicData>
        </a:graphic>
      </p:graphicFrame>
      <p:grpSp>
        <p:nvGrpSpPr>
          <p:cNvPr id="2" name="Group 20"/>
          <p:cNvGrpSpPr>
            <a:grpSpLocks/>
          </p:cNvGrpSpPr>
          <p:nvPr/>
        </p:nvGrpSpPr>
        <p:grpSpPr bwMode="auto">
          <a:xfrm>
            <a:off x="304800" y="3962400"/>
            <a:ext cx="1533525" cy="1358900"/>
            <a:chOff x="192" y="2496"/>
            <a:chExt cx="966" cy="856"/>
          </a:xfrm>
        </p:grpSpPr>
        <p:sp>
          <p:nvSpPr>
            <p:cNvPr id="5153" name="Oval 21"/>
            <p:cNvSpPr>
              <a:spLocks noChangeArrowheads="1"/>
            </p:cNvSpPr>
            <p:nvPr/>
          </p:nvSpPr>
          <p:spPr bwMode="auto">
            <a:xfrm>
              <a:off x="528" y="249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54" name="Oval 22"/>
            <p:cNvSpPr>
              <a:spLocks noChangeArrowheads="1"/>
            </p:cNvSpPr>
            <p:nvPr/>
          </p:nvSpPr>
          <p:spPr bwMode="auto">
            <a:xfrm>
              <a:off x="192" y="307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55" name="Rectangle 23"/>
            <p:cNvSpPr>
              <a:spLocks noChangeArrowheads="1"/>
            </p:cNvSpPr>
            <p:nvPr/>
          </p:nvSpPr>
          <p:spPr bwMode="auto">
            <a:xfrm>
              <a:off x="226" y="3087"/>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p>
          </p:txBody>
        </p:sp>
        <p:sp>
          <p:nvSpPr>
            <p:cNvPr id="5156" name="Rectangle 24"/>
            <p:cNvSpPr>
              <a:spLocks noChangeArrowheads="1"/>
            </p:cNvSpPr>
            <p:nvPr/>
          </p:nvSpPr>
          <p:spPr bwMode="auto">
            <a:xfrm>
              <a:off x="562" y="251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b</a:t>
              </a:r>
            </a:p>
          </p:txBody>
        </p:sp>
        <p:sp>
          <p:nvSpPr>
            <p:cNvPr id="5157" name="Line 25"/>
            <p:cNvSpPr>
              <a:spLocks noChangeShapeType="1"/>
            </p:cNvSpPr>
            <p:nvPr/>
          </p:nvSpPr>
          <p:spPr bwMode="auto">
            <a:xfrm flipH="1">
              <a:off x="336" y="2780"/>
              <a:ext cx="332" cy="2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8" name="Oval 26"/>
            <p:cNvSpPr>
              <a:spLocks noChangeArrowheads="1"/>
            </p:cNvSpPr>
            <p:nvPr/>
          </p:nvSpPr>
          <p:spPr bwMode="auto">
            <a:xfrm>
              <a:off x="878" y="3057"/>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59" name="Rectangle 27"/>
            <p:cNvSpPr>
              <a:spLocks noChangeArrowheads="1"/>
            </p:cNvSpPr>
            <p:nvPr/>
          </p:nvSpPr>
          <p:spPr bwMode="auto">
            <a:xfrm>
              <a:off x="912" y="3072"/>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c</a:t>
              </a:r>
            </a:p>
          </p:txBody>
        </p:sp>
        <p:sp>
          <p:nvSpPr>
            <p:cNvPr id="5160" name="Line 28"/>
            <p:cNvSpPr>
              <a:spLocks noChangeShapeType="1"/>
            </p:cNvSpPr>
            <p:nvPr/>
          </p:nvSpPr>
          <p:spPr bwMode="auto">
            <a:xfrm>
              <a:off x="720" y="2784"/>
              <a:ext cx="24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346141" name="Text Box 29"/>
          <p:cNvSpPr txBox="1">
            <a:spLocks noChangeArrowheads="1"/>
          </p:cNvSpPr>
          <p:nvPr/>
        </p:nvSpPr>
        <p:spPr bwMode="auto">
          <a:xfrm>
            <a:off x="3810000" y="3581400"/>
            <a:ext cx="1447800" cy="51911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800">
                <a:solidFill>
                  <a:schemeClr val="tx1"/>
                </a:solidFill>
              </a:rPr>
              <a:t>a &lt; b &lt; c</a:t>
            </a:r>
          </a:p>
        </p:txBody>
      </p:sp>
      <p:sp>
        <p:nvSpPr>
          <p:cNvPr id="346142" name="Text Box 30"/>
          <p:cNvSpPr txBox="1">
            <a:spLocks noChangeArrowheads="1"/>
          </p:cNvSpPr>
          <p:nvPr/>
        </p:nvSpPr>
        <p:spPr bwMode="auto">
          <a:xfrm>
            <a:off x="304800" y="5867400"/>
            <a:ext cx="3657600" cy="854075"/>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Cost = 0.8 * 2 + 0.1 * 1 + 0.1 * 2</a:t>
            </a:r>
          </a:p>
          <a:p>
            <a:pPr>
              <a:spcBef>
                <a:spcPct val="50000"/>
              </a:spcBef>
            </a:pPr>
            <a:r>
              <a:rPr lang="en-US" altLang="en-US" sz="2000">
                <a:solidFill>
                  <a:schemeClr val="tx1"/>
                </a:solidFill>
              </a:rPr>
              <a:t>        = 1.9</a:t>
            </a:r>
          </a:p>
        </p:txBody>
      </p:sp>
      <p:grpSp>
        <p:nvGrpSpPr>
          <p:cNvPr id="3" name="Group 31"/>
          <p:cNvGrpSpPr>
            <a:grpSpLocks/>
          </p:cNvGrpSpPr>
          <p:nvPr/>
        </p:nvGrpSpPr>
        <p:grpSpPr bwMode="auto">
          <a:xfrm>
            <a:off x="6400800" y="3505200"/>
            <a:ext cx="1838325" cy="1868488"/>
            <a:chOff x="4032" y="2208"/>
            <a:chExt cx="1158" cy="1177"/>
          </a:xfrm>
        </p:grpSpPr>
        <p:sp>
          <p:nvSpPr>
            <p:cNvPr id="5145" name="Oval 32"/>
            <p:cNvSpPr>
              <a:spLocks noChangeArrowheads="1"/>
            </p:cNvSpPr>
            <p:nvPr/>
          </p:nvSpPr>
          <p:spPr bwMode="auto">
            <a:xfrm>
              <a:off x="4512" y="2592"/>
              <a:ext cx="280" cy="280"/>
            </a:xfrm>
            <a:prstGeom prst="ellipse">
              <a:avLst/>
            </a:prstGeom>
            <a:solidFill>
              <a:srgbClr val="FF99FF"/>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46" name="Oval 33"/>
            <p:cNvSpPr>
              <a:spLocks noChangeArrowheads="1"/>
            </p:cNvSpPr>
            <p:nvPr/>
          </p:nvSpPr>
          <p:spPr bwMode="auto">
            <a:xfrm>
              <a:off x="4032" y="2208"/>
              <a:ext cx="280" cy="280"/>
            </a:xfrm>
            <a:prstGeom prst="ellipse">
              <a:avLst/>
            </a:prstGeom>
            <a:solidFill>
              <a:srgbClr val="FF99FF"/>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47" name="Rectangle 34"/>
            <p:cNvSpPr>
              <a:spLocks noChangeArrowheads="1"/>
            </p:cNvSpPr>
            <p:nvPr/>
          </p:nvSpPr>
          <p:spPr bwMode="auto">
            <a:xfrm>
              <a:off x="4066" y="2223"/>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p>
          </p:txBody>
        </p:sp>
        <p:sp>
          <p:nvSpPr>
            <p:cNvPr id="5148" name="Rectangle 35"/>
            <p:cNvSpPr>
              <a:spLocks noChangeArrowheads="1"/>
            </p:cNvSpPr>
            <p:nvPr/>
          </p:nvSpPr>
          <p:spPr bwMode="auto">
            <a:xfrm>
              <a:off x="4546" y="260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b</a:t>
              </a:r>
            </a:p>
          </p:txBody>
        </p:sp>
        <p:sp>
          <p:nvSpPr>
            <p:cNvPr id="5149" name="Line 36"/>
            <p:cNvSpPr>
              <a:spLocks noChangeShapeType="1"/>
            </p:cNvSpPr>
            <p:nvPr/>
          </p:nvSpPr>
          <p:spPr bwMode="auto">
            <a:xfrm flipH="1" flipV="1">
              <a:off x="4272" y="2448"/>
              <a:ext cx="284"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50" name="Oval 37"/>
            <p:cNvSpPr>
              <a:spLocks noChangeArrowheads="1"/>
            </p:cNvSpPr>
            <p:nvPr/>
          </p:nvSpPr>
          <p:spPr bwMode="auto">
            <a:xfrm>
              <a:off x="4910" y="3105"/>
              <a:ext cx="280" cy="280"/>
            </a:xfrm>
            <a:prstGeom prst="ellipse">
              <a:avLst/>
            </a:prstGeom>
            <a:solidFill>
              <a:srgbClr val="FF99FF"/>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51" name="Rectangle 38"/>
            <p:cNvSpPr>
              <a:spLocks noChangeArrowheads="1"/>
            </p:cNvSpPr>
            <p:nvPr/>
          </p:nvSpPr>
          <p:spPr bwMode="auto">
            <a:xfrm>
              <a:off x="4944" y="312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c</a:t>
              </a:r>
            </a:p>
          </p:txBody>
        </p:sp>
        <p:sp>
          <p:nvSpPr>
            <p:cNvPr id="5152" name="Line 39"/>
            <p:cNvSpPr>
              <a:spLocks noChangeShapeType="1"/>
            </p:cNvSpPr>
            <p:nvPr/>
          </p:nvSpPr>
          <p:spPr bwMode="auto">
            <a:xfrm>
              <a:off x="4752" y="2832"/>
              <a:ext cx="24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346152" name="Text Box 40"/>
          <p:cNvSpPr txBox="1">
            <a:spLocks noChangeArrowheads="1"/>
          </p:cNvSpPr>
          <p:nvPr/>
        </p:nvSpPr>
        <p:spPr bwMode="auto">
          <a:xfrm>
            <a:off x="5257800" y="5791200"/>
            <a:ext cx="3657600" cy="85407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Cost = 0.8 * 1 + 0.1 * 2 + 0.1 * 3</a:t>
            </a:r>
          </a:p>
          <a:p>
            <a:pPr>
              <a:spcBef>
                <a:spcPct val="50000"/>
              </a:spcBef>
            </a:pPr>
            <a:r>
              <a:rPr lang="en-US" altLang="en-US" sz="2000">
                <a:solidFill>
                  <a:schemeClr val="tx1"/>
                </a:solidFill>
              </a:rPr>
              <a:t>        = 1.2</a:t>
            </a:r>
          </a:p>
        </p:txBody>
      </p:sp>
    </p:spTree>
    <p:extLst>
      <p:ext uri="{BB962C8B-B14F-4D97-AF65-F5344CB8AC3E}">
        <p14:creationId xmlns:p14="http://schemas.microsoft.com/office/powerpoint/2010/main" val="1311646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6115"/>
                                        </p:tgtEl>
                                        <p:attrNameLst>
                                          <p:attrName>style.visibility</p:attrName>
                                        </p:attrNameLst>
                                      </p:cBhvr>
                                      <p:to>
                                        <p:strVal val="visible"/>
                                      </p:to>
                                    </p:set>
                                    <p:anim calcmode="lin" valueType="num">
                                      <p:cBhvr additive="base">
                                        <p:cTn id="7" dur="500" fill="hold"/>
                                        <p:tgtEl>
                                          <p:spTgt spid="346115"/>
                                        </p:tgtEl>
                                        <p:attrNameLst>
                                          <p:attrName>ppt_x</p:attrName>
                                        </p:attrNameLst>
                                      </p:cBhvr>
                                      <p:tavLst>
                                        <p:tav tm="0">
                                          <p:val>
                                            <p:strVal val="0-#ppt_w/2"/>
                                          </p:val>
                                        </p:tav>
                                        <p:tav tm="100000">
                                          <p:val>
                                            <p:strVal val="#ppt_x"/>
                                          </p:val>
                                        </p:tav>
                                      </p:tavLst>
                                    </p:anim>
                                    <p:anim calcmode="lin" valueType="num">
                                      <p:cBhvr additive="base">
                                        <p:cTn id="8" dur="500" fill="hold"/>
                                        <p:tgtEl>
                                          <p:spTgt spid="3461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6141"/>
                                        </p:tgtEl>
                                        <p:attrNameLst>
                                          <p:attrName>style.visibility</p:attrName>
                                        </p:attrNameLst>
                                      </p:cBhvr>
                                      <p:to>
                                        <p:strVal val="visible"/>
                                      </p:to>
                                    </p:set>
                                    <p:anim calcmode="lin" valueType="num">
                                      <p:cBhvr additive="base">
                                        <p:cTn id="13" dur="500" fill="hold"/>
                                        <p:tgtEl>
                                          <p:spTgt spid="346141"/>
                                        </p:tgtEl>
                                        <p:attrNameLst>
                                          <p:attrName>ppt_x</p:attrName>
                                        </p:attrNameLst>
                                      </p:cBhvr>
                                      <p:tavLst>
                                        <p:tav tm="0">
                                          <p:val>
                                            <p:strVal val="0-#ppt_w/2"/>
                                          </p:val>
                                        </p:tav>
                                        <p:tav tm="100000">
                                          <p:val>
                                            <p:strVal val="#ppt_x"/>
                                          </p:val>
                                        </p:tav>
                                      </p:tavLst>
                                    </p:anim>
                                    <p:anim calcmode="lin" valueType="num">
                                      <p:cBhvr additive="base">
                                        <p:cTn id="14" dur="500" fill="hold"/>
                                        <p:tgtEl>
                                          <p:spTgt spid="3461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6142"/>
                                        </p:tgtEl>
                                        <p:attrNameLst>
                                          <p:attrName>style.visibility</p:attrName>
                                        </p:attrNameLst>
                                      </p:cBhvr>
                                      <p:to>
                                        <p:strVal val="visible"/>
                                      </p:to>
                                    </p:set>
                                    <p:anim calcmode="lin" valueType="num">
                                      <p:cBhvr additive="base">
                                        <p:cTn id="25" dur="500" fill="hold"/>
                                        <p:tgtEl>
                                          <p:spTgt spid="346142"/>
                                        </p:tgtEl>
                                        <p:attrNameLst>
                                          <p:attrName>ppt_x</p:attrName>
                                        </p:attrNameLst>
                                      </p:cBhvr>
                                      <p:tavLst>
                                        <p:tav tm="0">
                                          <p:val>
                                            <p:strVal val="0-#ppt_w/2"/>
                                          </p:val>
                                        </p:tav>
                                        <p:tav tm="100000">
                                          <p:val>
                                            <p:strVal val="#ppt_x"/>
                                          </p:val>
                                        </p:tav>
                                      </p:tavLst>
                                    </p:anim>
                                    <p:anim calcmode="lin" valueType="num">
                                      <p:cBhvr additive="base">
                                        <p:cTn id="26" dur="500" fill="hold"/>
                                        <p:tgtEl>
                                          <p:spTgt spid="34614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46152"/>
                                        </p:tgtEl>
                                        <p:attrNameLst>
                                          <p:attrName>style.visibility</p:attrName>
                                        </p:attrNameLst>
                                      </p:cBhvr>
                                      <p:to>
                                        <p:strVal val="visible"/>
                                      </p:to>
                                    </p:set>
                                    <p:anim calcmode="lin" valueType="num">
                                      <p:cBhvr additive="base">
                                        <p:cTn id="37" dur="500" fill="hold"/>
                                        <p:tgtEl>
                                          <p:spTgt spid="346152"/>
                                        </p:tgtEl>
                                        <p:attrNameLst>
                                          <p:attrName>ppt_x</p:attrName>
                                        </p:attrNameLst>
                                      </p:cBhvr>
                                      <p:tavLst>
                                        <p:tav tm="0">
                                          <p:val>
                                            <p:strVal val="1+#ppt_w/2"/>
                                          </p:val>
                                        </p:tav>
                                        <p:tav tm="100000">
                                          <p:val>
                                            <p:strVal val="#ppt_x"/>
                                          </p:val>
                                        </p:tav>
                                      </p:tavLst>
                                    </p:anim>
                                    <p:anim calcmode="lin" valueType="num">
                                      <p:cBhvr additive="base">
                                        <p:cTn id="38" dur="500" fill="hold"/>
                                        <p:tgtEl>
                                          <p:spTgt spid="346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41" grpId="0" animBg="1" autoUpdateAnimBg="0"/>
      <p:bldP spid="346142" grpId="0" animBg="1" autoUpdateAnimBg="0"/>
      <p:bldP spid="34615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Search Types</a:t>
            </a:r>
          </a:p>
        </p:txBody>
      </p:sp>
      <p:sp>
        <p:nvSpPr>
          <p:cNvPr id="348163" name="Rectangle 3"/>
          <p:cNvSpPr>
            <a:spLocks noGrp="1" noChangeArrowheads="1"/>
          </p:cNvSpPr>
          <p:nvPr>
            <p:ph type="body" idx="1"/>
          </p:nvPr>
        </p:nvSpPr>
        <p:spPr>
          <a:xfrm>
            <a:off x="609600" y="3429000"/>
            <a:ext cx="7772400" cy="2971800"/>
          </a:xfrm>
        </p:spPr>
        <p:txBody>
          <a:bodyPr/>
          <a:lstStyle/>
          <a:p>
            <a:pPr>
              <a:lnSpc>
                <a:spcPct val="90000"/>
              </a:lnSpc>
            </a:pPr>
            <a:r>
              <a:rPr lang="en-US" altLang="en-US" smtClean="0"/>
              <a:t>Successful.</a:t>
            </a:r>
          </a:p>
          <a:p>
            <a:pPr lvl="1">
              <a:lnSpc>
                <a:spcPct val="90000"/>
              </a:lnSpc>
            </a:pPr>
            <a:r>
              <a:rPr lang="en-US" altLang="en-US" smtClean="0"/>
              <a:t>Search for a key that is in the dictionary.</a:t>
            </a:r>
          </a:p>
          <a:p>
            <a:pPr lvl="1">
              <a:lnSpc>
                <a:spcPct val="90000"/>
              </a:lnSpc>
            </a:pPr>
            <a:r>
              <a:rPr lang="en-US" altLang="en-US" smtClean="0"/>
              <a:t>Terminates at an internal node.</a:t>
            </a:r>
          </a:p>
          <a:p>
            <a:pPr>
              <a:lnSpc>
                <a:spcPct val="90000"/>
              </a:lnSpc>
            </a:pPr>
            <a:r>
              <a:rPr lang="en-US" altLang="en-US" smtClean="0"/>
              <a:t>Unsuccessful.</a:t>
            </a:r>
          </a:p>
          <a:p>
            <a:pPr lvl="1">
              <a:lnSpc>
                <a:spcPct val="90000"/>
              </a:lnSpc>
            </a:pPr>
            <a:r>
              <a:rPr lang="en-US" altLang="en-US" smtClean="0"/>
              <a:t>Search for a key that is not in the dictionary.</a:t>
            </a:r>
          </a:p>
          <a:p>
            <a:pPr lvl="1">
              <a:lnSpc>
                <a:spcPct val="90000"/>
              </a:lnSpc>
            </a:pPr>
            <a:r>
              <a:rPr lang="en-US" altLang="en-US" smtClean="0"/>
              <a:t>Terminates at an external/failure node.</a:t>
            </a:r>
          </a:p>
        </p:txBody>
      </p:sp>
      <p:grpSp>
        <p:nvGrpSpPr>
          <p:cNvPr id="2" name="Group 4"/>
          <p:cNvGrpSpPr>
            <a:grpSpLocks/>
          </p:cNvGrpSpPr>
          <p:nvPr/>
        </p:nvGrpSpPr>
        <p:grpSpPr bwMode="auto">
          <a:xfrm>
            <a:off x="3124200" y="1143000"/>
            <a:ext cx="2514600" cy="1920875"/>
            <a:chOff x="1968" y="720"/>
            <a:chExt cx="1584" cy="1210"/>
          </a:xfrm>
        </p:grpSpPr>
        <p:sp>
          <p:nvSpPr>
            <p:cNvPr id="6149" name="Rectangle 5"/>
            <p:cNvSpPr>
              <a:spLocks noChangeArrowheads="1"/>
            </p:cNvSpPr>
            <p:nvPr/>
          </p:nvSpPr>
          <p:spPr bwMode="auto">
            <a:xfrm>
              <a:off x="1968"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50" name="Text Box 6"/>
            <p:cNvSpPr txBox="1">
              <a:spLocks noChangeArrowheads="1"/>
            </p:cNvSpPr>
            <p:nvPr/>
          </p:nvSpPr>
          <p:spPr bwMode="auto">
            <a:xfrm>
              <a:off x="1968"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0</a:t>
              </a:r>
              <a:endParaRPr lang="en-US" altLang="en-US" sz="2000">
                <a:solidFill>
                  <a:schemeClr val="tx1"/>
                </a:solidFill>
              </a:endParaRPr>
            </a:p>
          </p:txBody>
        </p:sp>
        <p:grpSp>
          <p:nvGrpSpPr>
            <p:cNvPr id="6151" name="Group 7"/>
            <p:cNvGrpSpPr>
              <a:grpSpLocks/>
            </p:cNvGrpSpPr>
            <p:nvPr/>
          </p:nvGrpSpPr>
          <p:grpSpPr bwMode="auto">
            <a:xfrm>
              <a:off x="2208" y="720"/>
              <a:ext cx="966" cy="856"/>
              <a:chOff x="192" y="2496"/>
              <a:chExt cx="966" cy="856"/>
            </a:xfrm>
          </p:grpSpPr>
          <p:sp>
            <p:nvSpPr>
              <p:cNvPr id="6162" name="Oval 8"/>
              <p:cNvSpPr>
                <a:spLocks noChangeArrowheads="1"/>
              </p:cNvSpPr>
              <p:nvPr/>
            </p:nvSpPr>
            <p:spPr bwMode="auto">
              <a:xfrm>
                <a:off x="528" y="249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3" name="Oval 9"/>
              <p:cNvSpPr>
                <a:spLocks noChangeArrowheads="1"/>
              </p:cNvSpPr>
              <p:nvPr/>
            </p:nvSpPr>
            <p:spPr bwMode="auto">
              <a:xfrm>
                <a:off x="192" y="307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4" name="Rectangle 10"/>
              <p:cNvSpPr>
                <a:spLocks noChangeArrowheads="1"/>
              </p:cNvSpPr>
              <p:nvPr/>
            </p:nvSpPr>
            <p:spPr bwMode="auto">
              <a:xfrm>
                <a:off x="226" y="3087"/>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p>
            </p:txBody>
          </p:sp>
          <p:sp>
            <p:nvSpPr>
              <p:cNvPr id="6165" name="Rectangle 11"/>
              <p:cNvSpPr>
                <a:spLocks noChangeArrowheads="1"/>
              </p:cNvSpPr>
              <p:nvPr/>
            </p:nvSpPr>
            <p:spPr bwMode="auto">
              <a:xfrm>
                <a:off x="562" y="251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b</a:t>
                </a:r>
              </a:p>
            </p:txBody>
          </p:sp>
          <p:sp>
            <p:nvSpPr>
              <p:cNvPr id="6166" name="Line 12"/>
              <p:cNvSpPr>
                <a:spLocks noChangeShapeType="1"/>
              </p:cNvSpPr>
              <p:nvPr/>
            </p:nvSpPr>
            <p:spPr bwMode="auto">
              <a:xfrm flipH="1">
                <a:off x="336" y="2780"/>
                <a:ext cx="332" cy="2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67" name="Oval 13"/>
              <p:cNvSpPr>
                <a:spLocks noChangeArrowheads="1"/>
              </p:cNvSpPr>
              <p:nvPr/>
            </p:nvSpPr>
            <p:spPr bwMode="auto">
              <a:xfrm>
                <a:off x="878" y="3057"/>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8" name="Rectangle 14"/>
              <p:cNvSpPr>
                <a:spLocks noChangeArrowheads="1"/>
              </p:cNvSpPr>
              <p:nvPr/>
            </p:nvSpPr>
            <p:spPr bwMode="auto">
              <a:xfrm>
                <a:off x="912" y="3072"/>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c</a:t>
                </a:r>
              </a:p>
            </p:txBody>
          </p:sp>
          <p:sp>
            <p:nvSpPr>
              <p:cNvPr id="6169" name="Line 15"/>
              <p:cNvSpPr>
                <a:spLocks noChangeShapeType="1"/>
              </p:cNvSpPr>
              <p:nvPr/>
            </p:nvSpPr>
            <p:spPr bwMode="auto">
              <a:xfrm>
                <a:off x="720" y="2784"/>
                <a:ext cx="24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6152" name="Line 16"/>
            <p:cNvSpPr>
              <a:spLocks noChangeShapeType="1"/>
            </p:cNvSpPr>
            <p:nvPr/>
          </p:nvSpPr>
          <p:spPr bwMode="auto">
            <a:xfrm flipH="1">
              <a:off x="2112"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53" name="Line 17"/>
            <p:cNvSpPr>
              <a:spLocks noChangeShapeType="1"/>
            </p:cNvSpPr>
            <p:nvPr/>
          </p:nvSpPr>
          <p:spPr bwMode="auto">
            <a:xfrm flipH="1">
              <a:off x="2880"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54" name="Line 18"/>
            <p:cNvSpPr>
              <a:spLocks noChangeShapeType="1"/>
            </p:cNvSpPr>
            <p:nvPr/>
          </p:nvSpPr>
          <p:spPr bwMode="auto">
            <a:xfrm>
              <a:off x="2448"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55" name="Line 19"/>
            <p:cNvSpPr>
              <a:spLocks noChangeShapeType="1"/>
            </p:cNvSpPr>
            <p:nvPr/>
          </p:nvSpPr>
          <p:spPr bwMode="auto">
            <a:xfrm>
              <a:off x="3120"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6156" name="Rectangle 20"/>
            <p:cNvSpPr>
              <a:spLocks noChangeArrowheads="1"/>
            </p:cNvSpPr>
            <p:nvPr/>
          </p:nvSpPr>
          <p:spPr bwMode="auto">
            <a:xfrm>
              <a:off x="2448"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57" name="Text Box 21"/>
            <p:cNvSpPr txBox="1">
              <a:spLocks noChangeArrowheads="1"/>
            </p:cNvSpPr>
            <p:nvPr/>
          </p:nvSpPr>
          <p:spPr bwMode="auto">
            <a:xfrm>
              <a:off x="2448"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1</a:t>
              </a:r>
              <a:endParaRPr lang="en-US" altLang="en-US" sz="2000">
                <a:solidFill>
                  <a:schemeClr val="tx1"/>
                </a:solidFill>
              </a:endParaRPr>
            </a:p>
          </p:txBody>
        </p:sp>
        <p:sp>
          <p:nvSpPr>
            <p:cNvPr id="6158" name="Rectangle 22"/>
            <p:cNvSpPr>
              <a:spLocks noChangeArrowheads="1"/>
            </p:cNvSpPr>
            <p:nvPr/>
          </p:nvSpPr>
          <p:spPr bwMode="auto">
            <a:xfrm>
              <a:off x="2784"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59" name="Text Box 23"/>
            <p:cNvSpPr txBox="1">
              <a:spLocks noChangeArrowheads="1"/>
            </p:cNvSpPr>
            <p:nvPr/>
          </p:nvSpPr>
          <p:spPr bwMode="auto">
            <a:xfrm>
              <a:off x="2784"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2</a:t>
              </a:r>
              <a:endParaRPr lang="en-US" altLang="en-US" sz="2000">
                <a:solidFill>
                  <a:schemeClr val="tx1"/>
                </a:solidFill>
              </a:endParaRPr>
            </a:p>
          </p:txBody>
        </p:sp>
        <p:sp>
          <p:nvSpPr>
            <p:cNvPr id="6160" name="Rectangle 24"/>
            <p:cNvSpPr>
              <a:spLocks noChangeArrowheads="1"/>
            </p:cNvSpPr>
            <p:nvPr/>
          </p:nvSpPr>
          <p:spPr bwMode="auto">
            <a:xfrm>
              <a:off x="3216"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6161" name="Text Box 25"/>
            <p:cNvSpPr txBox="1">
              <a:spLocks noChangeArrowheads="1"/>
            </p:cNvSpPr>
            <p:nvPr/>
          </p:nvSpPr>
          <p:spPr bwMode="auto">
            <a:xfrm>
              <a:off x="3216"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3</a:t>
              </a:r>
              <a:endParaRPr lang="en-US" altLang="en-US" sz="2000">
                <a:solidFill>
                  <a:schemeClr val="tx1"/>
                </a:solidFill>
              </a:endParaRPr>
            </a:p>
          </p:txBody>
        </p:sp>
      </p:grpSp>
    </p:spTree>
    <p:extLst>
      <p:ext uri="{BB962C8B-B14F-4D97-AF65-F5344CB8AC3E}">
        <p14:creationId xmlns:p14="http://schemas.microsoft.com/office/powerpoint/2010/main" val="306859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0" end="0"/>
                                            </p:txEl>
                                          </p:spTgt>
                                        </p:tgtEl>
                                        <p:attrNameLst>
                                          <p:attrName>style.visibility</p:attrName>
                                        </p:attrNameLst>
                                      </p:cBhvr>
                                      <p:to>
                                        <p:strVal val="visible"/>
                                      </p:to>
                                    </p:set>
                                    <p:anim calcmode="lin" valueType="num">
                                      <p:cBhvr additive="base">
                                        <p:cTn id="13"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1" end="1"/>
                                            </p:txEl>
                                          </p:spTgt>
                                        </p:tgtEl>
                                        <p:attrNameLst>
                                          <p:attrName>style.visibility</p:attrName>
                                        </p:attrNameLst>
                                      </p:cBhvr>
                                      <p:to>
                                        <p:strVal val="visible"/>
                                      </p:to>
                                    </p:set>
                                    <p:anim calcmode="lin" valueType="num">
                                      <p:cBhvr additive="base">
                                        <p:cTn id="19"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2" end="2"/>
                                            </p:txEl>
                                          </p:spTgt>
                                        </p:tgtEl>
                                        <p:attrNameLst>
                                          <p:attrName>style.visibility</p:attrName>
                                        </p:attrNameLst>
                                      </p:cBhvr>
                                      <p:to>
                                        <p:strVal val="visible"/>
                                      </p:to>
                                    </p:set>
                                    <p:anim calcmode="lin" valueType="num">
                                      <p:cBhvr additive="base">
                                        <p:cTn id="25"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3" end="3"/>
                                            </p:txEl>
                                          </p:spTgt>
                                        </p:tgtEl>
                                        <p:attrNameLst>
                                          <p:attrName>style.visibility</p:attrName>
                                        </p:attrNameLst>
                                      </p:cBhvr>
                                      <p:to>
                                        <p:strVal val="visible"/>
                                      </p:to>
                                    </p:set>
                                    <p:anim calcmode="lin" valueType="num">
                                      <p:cBhvr additive="base">
                                        <p:cTn id="31"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4" end="4"/>
                                            </p:txEl>
                                          </p:spTgt>
                                        </p:tgtEl>
                                        <p:attrNameLst>
                                          <p:attrName>style.visibility</p:attrName>
                                        </p:attrNameLst>
                                      </p:cBhvr>
                                      <p:to>
                                        <p:strVal val="visible"/>
                                      </p:to>
                                    </p:set>
                                    <p:anim calcmode="lin" valueType="num">
                                      <p:cBhvr additive="base">
                                        <p:cTn id="37"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5" end="5"/>
                                            </p:txEl>
                                          </p:spTgt>
                                        </p:tgtEl>
                                        <p:attrNameLst>
                                          <p:attrName>style.visibility</p:attrName>
                                        </p:attrNameLst>
                                      </p:cBhvr>
                                      <p:to>
                                        <p:strVal val="visible"/>
                                      </p:to>
                                    </p:set>
                                    <p:anim calcmode="lin" valueType="num">
                                      <p:cBhvr additive="base">
                                        <p:cTn id="43"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3"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smtClean="0"/>
              <a:t>Dictionaries</a:t>
            </a:r>
          </a:p>
        </p:txBody>
      </p:sp>
      <p:sp>
        <p:nvSpPr>
          <p:cNvPr id="345091" name="Rectangle 3"/>
          <p:cNvSpPr>
            <a:spLocks noGrp="1" noChangeArrowheads="1"/>
          </p:cNvSpPr>
          <p:nvPr>
            <p:ph type="body" idx="1"/>
          </p:nvPr>
        </p:nvSpPr>
        <p:spPr>
          <a:xfrm>
            <a:off x="609600" y="2438400"/>
            <a:ext cx="7772400" cy="4038600"/>
          </a:xfrm>
        </p:spPr>
        <p:txBody>
          <a:bodyPr/>
          <a:lstStyle/>
          <a:p>
            <a:r>
              <a:rPr lang="en-US" altLang="en-US" smtClean="0"/>
              <a:t>Collection of items.</a:t>
            </a:r>
          </a:p>
          <a:p>
            <a:r>
              <a:rPr lang="en-US" altLang="en-US" smtClean="0"/>
              <a:t>Each item is a pair.</a:t>
            </a:r>
          </a:p>
          <a:p>
            <a:pPr lvl="1"/>
            <a:r>
              <a:rPr lang="en-US" altLang="en-US" smtClean="0"/>
              <a:t>(key, element)</a:t>
            </a:r>
          </a:p>
          <a:p>
            <a:pPr lvl="1"/>
            <a:r>
              <a:rPr lang="en-US" altLang="en-US" smtClean="0"/>
              <a:t>Pairs have different keys.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Internal And External Nodes</a:t>
            </a:r>
          </a:p>
        </p:txBody>
      </p:sp>
      <p:sp>
        <p:nvSpPr>
          <p:cNvPr id="349187" name="Rectangle 3"/>
          <p:cNvSpPr>
            <a:spLocks noGrp="1" noChangeArrowheads="1"/>
          </p:cNvSpPr>
          <p:nvPr>
            <p:ph type="body" idx="1"/>
          </p:nvPr>
        </p:nvSpPr>
        <p:spPr>
          <a:xfrm>
            <a:off x="304800" y="3352800"/>
            <a:ext cx="8382000" cy="3352800"/>
          </a:xfrm>
        </p:spPr>
        <p:txBody>
          <a:bodyPr/>
          <a:lstStyle/>
          <a:p>
            <a:pPr>
              <a:lnSpc>
                <a:spcPct val="90000"/>
              </a:lnSpc>
            </a:pPr>
            <a:r>
              <a:rPr lang="en-US" altLang="en-US" sz="2800" smtClean="0"/>
              <a:t>A binary tree with </a:t>
            </a:r>
            <a:r>
              <a:rPr lang="en-US" altLang="en-US" sz="2800" smtClean="0">
                <a:solidFill>
                  <a:schemeClr val="hlink"/>
                </a:solidFill>
              </a:rPr>
              <a:t>n</a:t>
            </a:r>
            <a:r>
              <a:rPr lang="en-US" altLang="en-US" sz="2800" smtClean="0"/>
              <a:t> internal nodes has </a:t>
            </a:r>
            <a:r>
              <a:rPr lang="en-US" altLang="en-US" sz="2800" smtClean="0">
                <a:solidFill>
                  <a:schemeClr val="hlink"/>
                </a:solidFill>
              </a:rPr>
              <a:t>n + 1</a:t>
            </a:r>
            <a:r>
              <a:rPr lang="en-US" altLang="en-US" sz="2800" smtClean="0"/>
              <a:t> external nodes.</a:t>
            </a:r>
          </a:p>
          <a:p>
            <a:pPr>
              <a:lnSpc>
                <a:spcPct val="90000"/>
              </a:lnSpc>
            </a:pPr>
            <a:r>
              <a:rPr lang="en-US" altLang="en-US" sz="2800" smtClean="0"/>
              <a:t>Let </a:t>
            </a:r>
            <a:r>
              <a:rPr lang="en-US" altLang="en-US" sz="2800" smtClean="0">
                <a:solidFill>
                  <a:schemeClr val="hlink"/>
                </a:solidFill>
              </a:rPr>
              <a:t>s</a:t>
            </a:r>
            <a:r>
              <a:rPr lang="en-US" altLang="en-US" sz="2800" baseline="-25000" smtClean="0">
                <a:solidFill>
                  <a:schemeClr val="hlink"/>
                </a:solidFill>
              </a:rPr>
              <a:t>1</a:t>
            </a:r>
            <a:r>
              <a:rPr lang="en-US" altLang="en-US" sz="2800" smtClean="0"/>
              <a:t>, </a:t>
            </a:r>
            <a:r>
              <a:rPr lang="en-US" altLang="en-US" sz="2800" smtClean="0">
                <a:solidFill>
                  <a:schemeClr val="hlink"/>
                </a:solidFill>
              </a:rPr>
              <a:t>s</a:t>
            </a:r>
            <a:r>
              <a:rPr lang="en-US" altLang="en-US" sz="2800" baseline="-25000" smtClean="0">
                <a:solidFill>
                  <a:schemeClr val="hlink"/>
                </a:solidFill>
              </a:rPr>
              <a:t>2</a:t>
            </a:r>
            <a:r>
              <a:rPr lang="en-US" altLang="en-US" sz="2800" smtClean="0"/>
              <a:t>, …, </a:t>
            </a:r>
            <a:r>
              <a:rPr lang="en-US" altLang="en-US" sz="2800" smtClean="0">
                <a:solidFill>
                  <a:schemeClr val="hlink"/>
                </a:solidFill>
              </a:rPr>
              <a:t>s</a:t>
            </a:r>
            <a:r>
              <a:rPr lang="en-US" altLang="en-US" sz="2800" baseline="-25000" smtClean="0">
                <a:solidFill>
                  <a:schemeClr val="hlink"/>
                </a:solidFill>
              </a:rPr>
              <a:t>n </a:t>
            </a:r>
            <a:r>
              <a:rPr lang="en-US" altLang="en-US" sz="2800" smtClean="0"/>
              <a:t>be the internal nodes, in inorder.</a:t>
            </a:r>
          </a:p>
          <a:p>
            <a:pPr>
              <a:lnSpc>
                <a:spcPct val="90000"/>
              </a:lnSpc>
            </a:pPr>
            <a:r>
              <a:rPr lang="en-US" altLang="en-US" sz="2800" smtClean="0">
                <a:solidFill>
                  <a:schemeClr val="hlink"/>
                </a:solidFill>
              </a:rPr>
              <a:t>key(s</a:t>
            </a:r>
            <a:r>
              <a:rPr lang="en-US" altLang="en-US" sz="2800" baseline="-25000" smtClean="0">
                <a:solidFill>
                  <a:schemeClr val="hlink"/>
                </a:solidFill>
              </a:rPr>
              <a:t>1</a:t>
            </a:r>
            <a:r>
              <a:rPr lang="en-US" altLang="en-US" sz="2800" smtClean="0">
                <a:solidFill>
                  <a:schemeClr val="hlink"/>
                </a:solidFill>
              </a:rPr>
              <a:t>) &lt; key(s</a:t>
            </a:r>
            <a:r>
              <a:rPr lang="en-US" altLang="en-US" sz="2800" baseline="-25000" smtClean="0">
                <a:solidFill>
                  <a:schemeClr val="hlink"/>
                </a:solidFill>
              </a:rPr>
              <a:t>2</a:t>
            </a:r>
            <a:r>
              <a:rPr lang="en-US" altLang="en-US" sz="2800" smtClean="0">
                <a:solidFill>
                  <a:schemeClr val="hlink"/>
                </a:solidFill>
              </a:rPr>
              <a:t>) &lt; … &lt; key(s</a:t>
            </a:r>
            <a:r>
              <a:rPr lang="en-US" altLang="en-US" sz="2800" baseline="-25000" smtClean="0">
                <a:solidFill>
                  <a:schemeClr val="hlink"/>
                </a:solidFill>
              </a:rPr>
              <a:t>n</a:t>
            </a:r>
            <a:r>
              <a:rPr lang="en-US" altLang="en-US" sz="2800" smtClean="0">
                <a:solidFill>
                  <a:schemeClr val="hlink"/>
                </a:solidFill>
              </a:rPr>
              <a:t>)</a:t>
            </a:r>
            <a:r>
              <a:rPr lang="en-US" altLang="en-US" sz="2800" smtClean="0"/>
              <a:t>.</a:t>
            </a:r>
          </a:p>
          <a:p>
            <a:pPr>
              <a:lnSpc>
                <a:spcPct val="90000"/>
              </a:lnSpc>
            </a:pPr>
            <a:r>
              <a:rPr lang="en-US" altLang="en-US" sz="2800" smtClean="0"/>
              <a:t>Let</a:t>
            </a:r>
            <a:r>
              <a:rPr lang="en-US" altLang="en-US" sz="2800" smtClean="0">
                <a:solidFill>
                  <a:schemeClr val="hlink"/>
                </a:solidFill>
              </a:rPr>
              <a:t> key(s</a:t>
            </a:r>
            <a:r>
              <a:rPr lang="en-US" altLang="en-US" sz="2800" baseline="-25000" smtClean="0">
                <a:solidFill>
                  <a:schemeClr val="hlink"/>
                </a:solidFill>
              </a:rPr>
              <a:t>0</a:t>
            </a:r>
            <a:r>
              <a:rPr lang="en-US" altLang="en-US" sz="2800" smtClean="0">
                <a:solidFill>
                  <a:schemeClr val="hlink"/>
                </a:solidFill>
              </a:rPr>
              <a:t>) = –infinity</a:t>
            </a:r>
            <a:r>
              <a:rPr lang="en-US" altLang="en-US" sz="2800" smtClean="0"/>
              <a:t> and</a:t>
            </a:r>
            <a:r>
              <a:rPr lang="en-US" altLang="en-US" sz="2800" smtClean="0">
                <a:solidFill>
                  <a:schemeClr val="hlink"/>
                </a:solidFill>
              </a:rPr>
              <a:t> key(s</a:t>
            </a:r>
            <a:r>
              <a:rPr lang="en-US" altLang="en-US" sz="2800" baseline="-25000" smtClean="0">
                <a:solidFill>
                  <a:schemeClr val="hlink"/>
                </a:solidFill>
              </a:rPr>
              <a:t>n+1</a:t>
            </a:r>
            <a:r>
              <a:rPr lang="en-US" altLang="en-US" sz="2800" smtClean="0">
                <a:solidFill>
                  <a:schemeClr val="hlink"/>
                </a:solidFill>
              </a:rPr>
              <a:t>) = infinity</a:t>
            </a:r>
            <a:r>
              <a:rPr lang="en-US" altLang="en-US" sz="2800" smtClean="0"/>
              <a:t>.</a:t>
            </a:r>
          </a:p>
          <a:p>
            <a:pPr>
              <a:lnSpc>
                <a:spcPct val="90000"/>
              </a:lnSpc>
            </a:pPr>
            <a:r>
              <a:rPr lang="en-US" altLang="en-US" sz="2800" smtClean="0"/>
              <a:t>Let </a:t>
            </a:r>
            <a:r>
              <a:rPr lang="en-US" altLang="en-US" sz="2800" smtClean="0">
                <a:solidFill>
                  <a:schemeClr val="hlink"/>
                </a:solidFill>
              </a:rPr>
              <a:t>f</a:t>
            </a:r>
            <a:r>
              <a:rPr lang="en-US" altLang="en-US" sz="2800" baseline="-25000" smtClean="0">
                <a:solidFill>
                  <a:schemeClr val="hlink"/>
                </a:solidFill>
              </a:rPr>
              <a:t>0</a:t>
            </a:r>
            <a:r>
              <a:rPr lang="en-US" altLang="en-US" sz="2800" smtClean="0"/>
              <a:t>, </a:t>
            </a:r>
            <a:r>
              <a:rPr lang="en-US" altLang="en-US" sz="2800" smtClean="0">
                <a:solidFill>
                  <a:schemeClr val="hlink"/>
                </a:solidFill>
              </a:rPr>
              <a:t>f</a:t>
            </a:r>
            <a:r>
              <a:rPr lang="en-US" altLang="en-US" sz="2800" baseline="-25000" smtClean="0">
                <a:solidFill>
                  <a:schemeClr val="hlink"/>
                </a:solidFill>
              </a:rPr>
              <a:t>1</a:t>
            </a:r>
            <a:r>
              <a:rPr lang="en-US" altLang="en-US" sz="2800" smtClean="0"/>
              <a:t>, …, </a:t>
            </a:r>
            <a:r>
              <a:rPr lang="en-US" altLang="en-US" sz="2800" smtClean="0">
                <a:solidFill>
                  <a:schemeClr val="hlink"/>
                </a:solidFill>
              </a:rPr>
              <a:t>f</a:t>
            </a:r>
            <a:r>
              <a:rPr lang="en-US" altLang="en-US" sz="2800" baseline="-25000" smtClean="0">
                <a:solidFill>
                  <a:schemeClr val="hlink"/>
                </a:solidFill>
              </a:rPr>
              <a:t>n </a:t>
            </a:r>
            <a:r>
              <a:rPr lang="en-US" altLang="en-US" sz="2800" smtClean="0"/>
              <a:t>be the external nodes, in inorder.</a:t>
            </a:r>
          </a:p>
          <a:p>
            <a:pPr>
              <a:lnSpc>
                <a:spcPct val="90000"/>
              </a:lnSpc>
            </a:pPr>
            <a:r>
              <a:rPr lang="en-US" altLang="en-US" sz="2800" smtClean="0">
                <a:solidFill>
                  <a:schemeClr val="hlink"/>
                </a:solidFill>
              </a:rPr>
              <a:t>f</a:t>
            </a:r>
            <a:r>
              <a:rPr lang="en-US" altLang="en-US" sz="2800" baseline="-25000" smtClean="0">
                <a:solidFill>
                  <a:schemeClr val="hlink"/>
                </a:solidFill>
              </a:rPr>
              <a:t>i</a:t>
            </a:r>
            <a:r>
              <a:rPr lang="en-US" altLang="en-US" sz="2800" smtClean="0"/>
              <a:t> is reached iff </a:t>
            </a:r>
            <a:r>
              <a:rPr lang="en-US" altLang="en-US" sz="2800" smtClean="0">
                <a:solidFill>
                  <a:schemeClr val="hlink"/>
                </a:solidFill>
              </a:rPr>
              <a:t>key(s</a:t>
            </a:r>
            <a:r>
              <a:rPr lang="en-US" altLang="en-US" sz="2800" baseline="-25000" smtClean="0">
                <a:solidFill>
                  <a:schemeClr val="hlink"/>
                </a:solidFill>
              </a:rPr>
              <a:t>i</a:t>
            </a:r>
            <a:r>
              <a:rPr lang="en-US" altLang="en-US" sz="2800" smtClean="0">
                <a:solidFill>
                  <a:schemeClr val="hlink"/>
                </a:solidFill>
              </a:rPr>
              <a:t>)</a:t>
            </a:r>
            <a:r>
              <a:rPr lang="en-US" altLang="en-US" sz="2800" smtClean="0"/>
              <a:t> </a:t>
            </a:r>
            <a:r>
              <a:rPr lang="en-US" altLang="en-US" sz="2800" smtClean="0">
                <a:solidFill>
                  <a:schemeClr val="hlink"/>
                </a:solidFill>
              </a:rPr>
              <a:t>&lt; search key &lt;</a:t>
            </a:r>
            <a:r>
              <a:rPr lang="en-US" altLang="en-US" sz="2800" smtClean="0"/>
              <a:t> </a:t>
            </a:r>
            <a:r>
              <a:rPr lang="en-US" altLang="en-US" sz="2800" smtClean="0">
                <a:solidFill>
                  <a:schemeClr val="hlink"/>
                </a:solidFill>
              </a:rPr>
              <a:t>key(s</a:t>
            </a:r>
            <a:r>
              <a:rPr lang="en-US" altLang="en-US" sz="2800" baseline="-25000" smtClean="0">
                <a:solidFill>
                  <a:schemeClr val="hlink"/>
                </a:solidFill>
              </a:rPr>
              <a:t>i+1</a:t>
            </a:r>
            <a:r>
              <a:rPr lang="en-US" altLang="en-US" sz="2800" smtClean="0">
                <a:solidFill>
                  <a:schemeClr val="hlink"/>
                </a:solidFill>
              </a:rPr>
              <a:t>)</a:t>
            </a:r>
            <a:r>
              <a:rPr lang="en-US" altLang="en-US" sz="2800" smtClean="0"/>
              <a:t>.</a:t>
            </a:r>
          </a:p>
        </p:txBody>
      </p:sp>
      <p:grpSp>
        <p:nvGrpSpPr>
          <p:cNvPr id="2" name="Group 4"/>
          <p:cNvGrpSpPr>
            <a:grpSpLocks/>
          </p:cNvGrpSpPr>
          <p:nvPr/>
        </p:nvGrpSpPr>
        <p:grpSpPr bwMode="auto">
          <a:xfrm>
            <a:off x="3124200" y="1143000"/>
            <a:ext cx="2514600" cy="1920875"/>
            <a:chOff x="1968" y="720"/>
            <a:chExt cx="1584" cy="1210"/>
          </a:xfrm>
        </p:grpSpPr>
        <p:sp>
          <p:nvSpPr>
            <p:cNvPr id="7173" name="Rectangle 5"/>
            <p:cNvSpPr>
              <a:spLocks noChangeArrowheads="1"/>
            </p:cNvSpPr>
            <p:nvPr/>
          </p:nvSpPr>
          <p:spPr bwMode="auto">
            <a:xfrm>
              <a:off x="1968"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74" name="Text Box 6"/>
            <p:cNvSpPr txBox="1">
              <a:spLocks noChangeArrowheads="1"/>
            </p:cNvSpPr>
            <p:nvPr/>
          </p:nvSpPr>
          <p:spPr bwMode="auto">
            <a:xfrm>
              <a:off x="1968"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0</a:t>
              </a:r>
              <a:endParaRPr lang="en-US" altLang="en-US" sz="2000">
                <a:solidFill>
                  <a:schemeClr val="tx1"/>
                </a:solidFill>
              </a:endParaRPr>
            </a:p>
          </p:txBody>
        </p:sp>
        <p:grpSp>
          <p:nvGrpSpPr>
            <p:cNvPr id="7175" name="Group 7"/>
            <p:cNvGrpSpPr>
              <a:grpSpLocks/>
            </p:cNvGrpSpPr>
            <p:nvPr/>
          </p:nvGrpSpPr>
          <p:grpSpPr bwMode="auto">
            <a:xfrm>
              <a:off x="2208" y="720"/>
              <a:ext cx="966" cy="856"/>
              <a:chOff x="192" y="2496"/>
              <a:chExt cx="966" cy="856"/>
            </a:xfrm>
          </p:grpSpPr>
          <p:sp>
            <p:nvSpPr>
              <p:cNvPr id="7186" name="Oval 8"/>
              <p:cNvSpPr>
                <a:spLocks noChangeArrowheads="1"/>
              </p:cNvSpPr>
              <p:nvPr/>
            </p:nvSpPr>
            <p:spPr bwMode="auto">
              <a:xfrm>
                <a:off x="528" y="249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87" name="Oval 9"/>
              <p:cNvSpPr>
                <a:spLocks noChangeArrowheads="1"/>
              </p:cNvSpPr>
              <p:nvPr/>
            </p:nvSpPr>
            <p:spPr bwMode="auto">
              <a:xfrm>
                <a:off x="192" y="307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88" name="Rectangle 10"/>
              <p:cNvSpPr>
                <a:spLocks noChangeArrowheads="1"/>
              </p:cNvSpPr>
              <p:nvPr/>
            </p:nvSpPr>
            <p:spPr bwMode="auto">
              <a:xfrm>
                <a:off x="226" y="3087"/>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p>
            </p:txBody>
          </p:sp>
          <p:sp>
            <p:nvSpPr>
              <p:cNvPr id="7189" name="Rectangle 11"/>
              <p:cNvSpPr>
                <a:spLocks noChangeArrowheads="1"/>
              </p:cNvSpPr>
              <p:nvPr/>
            </p:nvSpPr>
            <p:spPr bwMode="auto">
              <a:xfrm>
                <a:off x="562" y="251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b</a:t>
                </a:r>
              </a:p>
            </p:txBody>
          </p:sp>
          <p:sp>
            <p:nvSpPr>
              <p:cNvPr id="7190" name="Line 12"/>
              <p:cNvSpPr>
                <a:spLocks noChangeShapeType="1"/>
              </p:cNvSpPr>
              <p:nvPr/>
            </p:nvSpPr>
            <p:spPr bwMode="auto">
              <a:xfrm flipH="1">
                <a:off x="336" y="2780"/>
                <a:ext cx="332" cy="2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1" name="Oval 13"/>
              <p:cNvSpPr>
                <a:spLocks noChangeArrowheads="1"/>
              </p:cNvSpPr>
              <p:nvPr/>
            </p:nvSpPr>
            <p:spPr bwMode="auto">
              <a:xfrm>
                <a:off x="878" y="3057"/>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92" name="Rectangle 14"/>
              <p:cNvSpPr>
                <a:spLocks noChangeArrowheads="1"/>
              </p:cNvSpPr>
              <p:nvPr/>
            </p:nvSpPr>
            <p:spPr bwMode="auto">
              <a:xfrm>
                <a:off x="912" y="3072"/>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c</a:t>
                </a:r>
              </a:p>
            </p:txBody>
          </p:sp>
          <p:sp>
            <p:nvSpPr>
              <p:cNvPr id="7193" name="Line 15"/>
              <p:cNvSpPr>
                <a:spLocks noChangeShapeType="1"/>
              </p:cNvSpPr>
              <p:nvPr/>
            </p:nvSpPr>
            <p:spPr bwMode="auto">
              <a:xfrm>
                <a:off x="720" y="2784"/>
                <a:ext cx="24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7176" name="Line 16"/>
            <p:cNvSpPr>
              <a:spLocks noChangeShapeType="1"/>
            </p:cNvSpPr>
            <p:nvPr/>
          </p:nvSpPr>
          <p:spPr bwMode="auto">
            <a:xfrm flipH="1">
              <a:off x="2112"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77" name="Line 17"/>
            <p:cNvSpPr>
              <a:spLocks noChangeShapeType="1"/>
            </p:cNvSpPr>
            <p:nvPr/>
          </p:nvSpPr>
          <p:spPr bwMode="auto">
            <a:xfrm flipH="1">
              <a:off x="2880"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78" name="Line 18"/>
            <p:cNvSpPr>
              <a:spLocks noChangeShapeType="1"/>
            </p:cNvSpPr>
            <p:nvPr/>
          </p:nvSpPr>
          <p:spPr bwMode="auto">
            <a:xfrm>
              <a:off x="2448"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79" name="Line 19"/>
            <p:cNvSpPr>
              <a:spLocks noChangeShapeType="1"/>
            </p:cNvSpPr>
            <p:nvPr/>
          </p:nvSpPr>
          <p:spPr bwMode="auto">
            <a:xfrm>
              <a:off x="3120"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0" name="Rectangle 20"/>
            <p:cNvSpPr>
              <a:spLocks noChangeArrowheads="1"/>
            </p:cNvSpPr>
            <p:nvPr/>
          </p:nvSpPr>
          <p:spPr bwMode="auto">
            <a:xfrm>
              <a:off x="2448"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81" name="Text Box 21"/>
            <p:cNvSpPr txBox="1">
              <a:spLocks noChangeArrowheads="1"/>
            </p:cNvSpPr>
            <p:nvPr/>
          </p:nvSpPr>
          <p:spPr bwMode="auto">
            <a:xfrm>
              <a:off x="2448"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1</a:t>
              </a:r>
              <a:endParaRPr lang="en-US" altLang="en-US" sz="2000">
                <a:solidFill>
                  <a:schemeClr val="tx1"/>
                </a:solidFill>
              </a:endParaRPr>
            </a:p>
          </p:txBody>
        </p:sp>
        <p:sp>
          <p:nvSpPr>
            <p:cNvPr id="7182" name="Rectangle 22"/>
            <p:cNvSpPr>
              <a:spLocks noChangeArrowheads="1"/>
            </p:cNvSpPr>
            <p:nvPr/>
          </p:nvSpPr>
          <p:spPr bwMode="auto">
            <a:xfrm>
              <a:off x="2784"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83" name="Text Box 23"/>
            <p:cNvSpPr txBox="1">
              <a:spLocks noChangeArrowheads="1"/>
            </p:cNvSpPr>
            <p:nvPr/>
          </p:nvSpPr>
          <p:spPr bwMode="auto">
            <a:xfrm>
              <a:off x="2784"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2</a:t>
              </a:r>
              <a:endParaRPr lang="en-US" altLang="en-US" sz="2000">
                <a:solidFill>
                  <a:schemeClr val="tx1"/>
                </a:solidFill>
              </a:endParaRPr>
            </a:p>
          </p:txBody>
        </p:sp>
        <p:sp>
          <p:nvSpPr>
            <p:cNvPr id="7184" name="Rectangle 24"/>
            <p:cNvSpPr>
              <a:spLocks noChangeArrowheads="1"/>
            </p:cNvSpPr>
            <p:nvPr/>
          </p:nvSpPr>
          <p:spPr bwMode="auto">
            <a:xfrm>
              <a:off x="3216"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85" name="Text Box 25"/>
            <p:cNvSpPr txBox="1">
              <a:spLocks noChangeArrowheads="1"/>
            </p:cNvSpPr>
            <p:nvPr/>
          </p:nvSpPr>
          <p:spPr bwMode="auto">
            <a:xfrm>
              <a:off x="3216"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3</a:t>
              </a:r>
              <a:endParaRPr lang="en-US" altLang="en-US" sz="2000">
                <a:solidFill>
                  <a:schemeClr val="tx1"/>
                </a:solidFill>
              </a:endParaRPr>
            </a:p>
          </p:txBody>
        </p:sp>
      </p:grpSp>
    </p:spTree>
    <p:extLst>
      <p:ext uri="{BB962C8B-B14F-4D97-AF65-F5344CB8AC3E}">
        <p14:creationId xmlns:p14="http://schemas.microsoft.com/office/powerpoint/2010/main" val="611633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0" end="0"/>
                                            </p:txEl>
                                          </p:spTgt>
                                        </p:tgtEl>
                                        <p:attrNameLst>
                                          <p:attrName>style.visibility</p:attrName>
                                        </p:attrNameLst>
                                      </p:cBhvr>
                                      <p:to>
                                        <p:strVal val="visible"/>
                                      </p:to>
                                    </p:set>
                                    <p:anim calcmode="lin" valueType="num">
                                      <p:cBhvr additive="base">
                                        <p:cTn id="13"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1" end="1"/>
                                            </p:txEl>
                                          </p:spTgt>
                                        </p:tgtEl>
                                        <p:attrNameLst>
                                          <p:attrName>style.visibility</p:attrName>
                                        </p:attrNameLst>
                                      </p:cBhvr>
                                      <p:to>
                                        <p:strVal val="visible"/>
                                      </p:to>
                                    </p:set>
                                    <p:anim calcmode="lin" valueType="num">
                                      <p:cBhvr additive="base">
                                        <p:cTn id="19"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2" end="2"/>
                                            </p:txEl>
                                          </p:spTgt>
                                        </p:tgtEl>
                                        <p:attrNameLst>
                                          <p:attrName>style.visibility</p:attrName>
                                        </p:attrNameLst>
                                      </p:cBhvr>
                                      <p:to>
                                        <p:strVal val="visible"/>
                                      </p:to>
                                    </p:set>
                                    <p:anim calcmode="lin" valueType="num">
                                      <p:cBhvr additive="base">
                                        <p:cTn id="25"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187">
                                            <p:txEl>
                                              <p:pRg st="3" end="3"/>
                                            </p:txEl>
                                          </p:spTgt>
                                        </p:tgtEl>
                                        <p:attrNameLst>
                                          <p:attrName>style.visibility</p:attrName>
                                        </p:attrNameLst>
                                      </p:cBhvr>
                                      <p:to>
                                        <p:strVal val="visible"/>
                                      </p:to>
                                    </p:set>
                                    <p:anim calcmode="lin" valueType="num">
                                      <p:cBhvr additive="base">
                                        <p:cTn id="31"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187">
                                            <p:txEl>
                                              <p:pRg st="4" end="4"/>
                                            </p:txEl>
                                          </p:spTgt>
                                        </p:tgtEl>
                                        <p:attrNameLst>
                                          <p:attrName>style.visibility</p:attrName>
                                        </p:attrNameLst>
                                      </p:cBhvr>
                                      <p:to>
                                        <p:strVal val="visible"/>
                                      </p:to>
                                    </p:set>
                                    <p:anim calcmode="lin" valueType="num">
                                      <p:cBhvr additive="base">
                                        <p:cTn id="37"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187">
                                            <p:txEl>
                                              <p:pRg st="5" end="5"/>
                                            </p:txEl>
                                          </p:spTgt>
                                        </p:tgtEl>
                                        <p:attrNameLst>
                                          <p:attrName>style.visibility</p:attrName>
                                        </p:attrNameLst>
                                      </p:cBhvr>
                                      <p:to>
                                        <p:strVal val="visible"/>
                                      </p:to>
                                    </p:set>
                                    <p:anim calcmode="lin" valueType="num">
                                      <p:cBhvr additive="base">
                                        <p:cTn id="43" dur="500" fill="hold"/>
                                        <p:tgtEl>
                                          <p:spTgt spid="34918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Cost Of Binary Search Tree</a:t>
            </a:r>
          </a:p>
        </p:txBody>
      </p:sp>
      <p:sp>
        <p:nvSpPr>
          <p:cNvPr id="350211" name="Rectangle 3"/>
          <p:cNvSpPr>
            <a:spLocks noGrp="1" noChangeArrowheads="1"/>
          </p:cNvSpPr>
          <p:nvPr>
            <p:ph type="body" idx="1"/>
          </p:nvPr>
        </p:nvSpPr>
        <p:spPr>
          <a:xfrm>
            <a:off x="304800" y="3505200"/>
            <a:ext cx="8610600" cy="3124200"/>
          </a:xfrm>
        </p:spPr>
        <p:txBody>
          <a:bodyPr/>
          <a:lstStyle/>
          <a:p>
            <a:r>
              <a:rPr lang="en-US" altLang="en-US" sz="2800" smtClean="0"/>
              <a:t>Let </a:t>
            </a:r>
            <a:r>
              <a:rPr lang="en-US" altLang="en-US" sz="2800" smtClean="0">
                <a:solidFill>
                  <a:schemeClr val="hlink"/>
                </a:solidFill>
              </a:rPr>
              <a:t>p</a:t>
            </a:r>
            <a:r>
              <a:rPr lang="en-US" altLang="en-US" sz="2800" baseline="-25000" smtClean="0">
                <a:solidFill>
                  <a:schemeClr val="hlink"/>
                </a:solidFill>
              </a:rPr>
              <a:t>i </a:t>
            </a:r>
            <a:r>
              <a:rPr lang="en-US" altLang="en-US" sz="2800" smtClean="0">
                <a:solidFill>
                  <a:schemeClr val="hlink"/>
                </a:solidFill>
              </a:rPr>
              <a:t>=</a:t>
            </a:r>
            <a:r>
              <a:rPr lang="en-US" altLang="en-US" sz="2800" smtClean="0"/>
              <a:t> probability for </a:t>
            </a:r>
            <a:r>
              <a:rPr lang="en-US" altLang="en-US" sz="2800" smtClean="0">
                <a:solidFill>
                  <a:schemeClr val="hlink"/>
                </a:solidFill>
              </a:rPr>
              <a:t>key(s</a:t>
            </a:r>
            <a:r>
              <a:rPr lang="en-US" altLang="en-US" sz="2800" baseline="-25000" smtClean="0">
                <a:solidFill>
                  <a:schemeClr val="hlink"/>
                </a:solidFill>
              </a:rPr>
              <a:t>i</a:t>
            </a:r>
            <a:r>
              <a:rPr lang="en-US" altLang="en-US" sz="2800" smtClean="0">
                <a:solidFill>
                  <a:schemeClr val="hlink"/>
                </a:solidFill>
              </a:rPr>
              <a:t>)</a:t>
            </a:r>
            <a:r>
              <a:rPr lang="en-US" altLang="en-US" sz="2800" smtClean="0"/>
              <a:t>.</a:t>
            </a:r>
          </a:p>
          <a:p>
            <a:r>
              <a:rPr lang="en-US" altLang="en-US" sz="2800" smtClean="0"/>
              <a:t>Let </a:t>
            </a:r>
            <a:r>
              <a:rPr lang="en-US" altLang="en-US" sz="2800" smtClean="0">
                <a:solidFill>
                  <a:schemeClr val="hlink"/>
                </a:solidFill>
              </a:rPr>
              <a:t>q</a:t>
            </a:r>
            <a:r>
              <a:rPr lang="en-US" altLang="en-US" sz="2800" baseline="-25000" smtClean="0">
                <a:solidFill>
                  <a:schemeClr val="hlink"/>
                </a:solidFill>
              </a:rPr>
              <a:t>i </a:t>
            </a:r>
            <a:r>
              <a:rPr lang="en-US" altLang="en-US" sz="2800" smtClean="0">
                <a:solidFill>
                  <a:schemeClr val="hlink"/>
                </a:solidFill>
              </a:rPr>
              <a:t>=</a:t>
            </a:r>
            <a:r>
              <a:rPr lang="en-US" altLang="en-US" sz="2800" smtClean="0"/>
              <a:t> probability for </a:t>
            </a:r>
            <a:r>
              <a:rPr lang="en-US" altLang="en-US" sz="2800" smtClean="0">
                <a:solidFill>
                  <a:schemeClr val="hlink"/>
                </a:solidFill>
              </a:rPr>
              <a:t>key(s</a:t>
            </a:r>
            <a:r>
              <a:rPr lang="en-US" altLang="en-US" sz="2800" baseline="-25000" smtClean="0">
                <a:solidFill>
                  <a:schemeClr val="hlink"/>
                </a:solidFill>
              </a:rPr>
              <a:t>i</a:t>
            </a:r>
            <a:r>
              <a:rPr lang="en-US" altLang="en-US" sz="2800" smtClean="0">
                <a:solidFill>
                  <a:schemeClr val="hlink"/>
                </a:solidFill>
              </a:rPr>
              <a:t>)</a:t>
            </a:r>
            <a:r>
              <a:rPr lang="en-US" altLang="en-US" sz="2800" smtClean="0"/>
              <a:t> </a:t>
            </a:r>
            <a:r>
              <a:rPr lang="en-US" altLang="en-US" sz="2800" smtClean="0">
                <a:solidFill>
                  <a:schemeClr val="hlink"/>
                </a:solidFill>
              </a:rPr>
              <a:t>&lt; search key &lt;</a:t>
            </a:r>
            <a:r>
              <a:rPr lang="en-US" altLang="en-US" sz="2800" smtClean="0"/>
              <a:t> </a:t>
            </a:r>
            <a:r>
              <a:rPr lang="en-US" altLang="en-US" sz="2800" smtClean="0">
                <a:solidFill>
                  <a:schemeClr val="hlink"/>
                </a:solidFill>
              </a:rPr>
              <a:t>key(s</a:t>
            </a:r>
            <a:r>
              <a:rPr lang="en-US" altLang="en-US" sz="2800" baseline="-25000" smtClean="0">
                <a:solidFill>
                  <a:schemeClr val="hlink"/>
                </a:solidFill>
              </a:rPr>
              <a:t>i+1</a:t>
            </a:r>
            <a:r>
              <a:rPr lang="en-US" altLang="en-US" sz="2800" smtClean="0">
                <a:solidFill>
                  <a:schemeClr val="hlink"/>
                </a:solidFill>
              </a:rPr>
              <a:t>)</a:t>
            </a:r>
            <a:r>
              <a:rPr lang="en-US" altLang="en-US" sz="2800" smtClean="0"/>
              <a:t>.</a:t>
            </a:r>
          </a:p>
          <a:p>
            <a:r>
              <a:rPr lang="en-US" altLang="en-US" sz="2800" smtClean="0"/>
              <a:t>Sum of </a:t>
            </a:r>
            <a:r>
              <a:rPr lang="en-US" altLang="en-US" sz="2800" smtClean="0">
                <a:solidFill>
                  <a:schemeClr val="hlink"/>
                </a:solidFill>
              </a:rPr>
              <a:t>p</a:t>
            </a:r>
            <a:r>
              <a:rPr lang="en-US" altLang="en-US" sz="2800" smtClean="0"/>
              <a:t>s and </a:t>
            </a:r>
            <a:r>
              <a:rPr lang="en-US" altLang="en-US" sz="2800" smtClean="0">
                <a:solidFill>
                  <a:schemeClr val="hlink"/>
                </a:solidFill>
              </a:rPr>
              <a:t>q</a:t>
            </a:r>
            <a:r>
              <a:rPr lang="en-US" altLang="en-US" sz="2800" smtClean="0"/>
              <a:t>s </a:t>
            </a:r>
            <a:r>
              <a:rPr lang="en-US" altLang="en-US" sz="2800" smtClean="0">
                <a:solidFill>
                  <a:schemeClr val="hlink"/>
                </a:solidFill>
              </a:rPr>
              <a:t>= 1</a:t>
            </a:r>
            <a:r>
              <a:rPr lang="en-US" altLang="en-US" sz="2800" smtClean="0"/>
              <a:t>.</a:t>
            </a:r>
          </a:p>
          <a:p>
            <a:r>
              <a:rPr lang="en-US" altLang="en-US" sz="2800" smtClean="0"/>
              <a:t>Cost of tree = </a:t>
            </a:r>
            <a:r>
              <a:rPr lang="en-US" altLang="en-US" sz="2800" smtClean="0">
                <a:solidFill>
                  <a:schemeClr val="hlink"/>
                </a:solidFill>
                <a:latin typeface="Symbol" panose="05050102010706020507" pitchFamily="18" charset="2"/>
              </a:rPr>
              <a:t>S</a:t>
            </a:r>
            <a:r>
              <a:rPr lang="en-US" altLang="en-US" sz="2800" baseline="-25000" smtClean="0">
                <a:solidFill>
                  <a:schemeClr val="hlink"/>
                </a:solidFill>
              </a:rPr>
              <a:t>0 &lt;= i &lt;= n </a:t>
            </a:r>
            <a:r>
              <a:rPr lang="en-US" altLang="en-US" sz="2800" smtClean="0">
                <a:solidFill>
                  <a:schemeClr val="hlink"/>
                </a:solidFill>
              </a:rPr>
              <a:t>q</a:t>
            </a:r>
            <a:r>
              <a:rPr lang="en-US" altLang="en-US" sz="2800" baseline="-25000" smtClean="0">
                <a:solidFill>
                  <a:schemeClr val="hlink"/>
                </a:solidFill>
              </a:rPr>
              <a:t>i </a:t>
            </a:r>
            <a:r>
              <a:rPr lang="en-US" altLang="en-US" sz="2800" smtClean="0">
                <a:solidFill>
                  <a:schemeClr val="hlink"/>
                </a:solidFill>
              </a:rPr>
              <a:t>(level(f</a:t>
            </a:r>
            <a:r>
              <a:rPr lang="en-US" altLang="en-US" sz="2800" baseline="-25000" smtClean="0">
                <a:solidFill>
                  <a:schemeClr val="hlink"/>
                </a:solidFill>
              </a:rPr>
              <a:t>i</a:t>
            </a:r>
            <a:r>
              <a:rPr lang="en-US" altLang="en-US" sz="2800" smtClean="0">
                <a:solidFill>
                  <a:schemeClr val="hlink"/>
                </a:solidFill>
              </a:rPr>
              <a:t>) – 1) </a:t>
            </a:r>
          </a:p>
          <a:p>
            <a:pPr>
              <a:buFontTx/>
              <a:buNone/>
            </a:pPr>
            <a:r>
              <a:rPr lang="en-US" altLang="en-US" sz="2800" smtClean="0">
                <a:solidFill>
                  <a:schemeClr val="hlink"/>
                </a:solidFill>
              </a:rPr>
              <a:t>                            + </a:t>
            </a:r>
            <a:r>
              <a:rPr lang="en-US" altLang="en-US" sz="2800" smtClean="0">
                <a:solidFill>
                  <a:schemeClr val="hlink"/>
                </a:solidFill>
                <a:latin typeface="Symbol" panose="05050102010706020507" pitchFamily="18" charset="2"/>
              </a:rPr>
              <a:t>S</a:t>
            </a:r>
            <a:r>
              <a:rPr lang="en-US" altLang="en-US" sz="2800" baseline="-25000" smtClean="0">
                <a:solidFill>
                  <a:schemeClr val="hlink"/>
                </a:solidFill>
                <a:latin typeface="Symbol" panose="05050102010706020507" pitchFamily="18" charset="2"/>
              </a:rPr>
              <a:t>1</a:t>
            </a:r>
            <a:r>
              <a:rPr lang="en-US" altLang="en-US" sz="2800" baseline="-25000" smtClean="0">
                <a:solidFill>
                  <a:schemeClr val="hlink"/>
                </a:solidFill>
              </a:rPr>
              <a:t>&lt;= i &lt;= n </a:t>
            </a:r>
            <a:r>
              <a:rPr lang="en-US" altLang="en-US" sz="2800" smtClean="0">
                <a:solidFill>
                  <a:schemeClr val="hlink"/>
                </a:solidFill>
              </a:rPr>
              <a:t>p</a:t>
            </a:r>
            <a:r>
              <a:rPr lang="en-US" altLang="en-US" sz="2800" baseline="-25000" smtClean="0">
                <a:solidFill>
                  <a:schemeClr val="hlink"/>
                </a:solidFill>
              </a:rPr>
              <a:t>i </a:t>
            </a:r>
            <a:r>
              <a:rPr lang="en-US" altLang="en-US" sz="2800" smtClean="0">
                <a:solidFill>
                  <a:schemeClr val="hlink"/>
                </a:solidFill>
              </a:rPr>
              <a:t> *</a:t>
            </a:r>
            <a:r>
              <a:rPr lang="en-US" altLang="en-US" sz="2800" baseline="-25000" smtClean="0">
                <a:solidFill>
                  <a:schemeClr val="hlink"/>
                </a:solidFill>
              </a:rPr>
              <a:t> </a:t>
            </a:r>
            <a:r>
              <a:rPr lang="en-US" altLang="en-US" sz="2800" smtClean="0">
                <a:solidFill>
                  <a:schemeClr val="hlink"/>
                </a:solidFill>
              </a:rPr>
              <a:t>level(s</a:t>
            </a:r>
            <a:r>
              <a:rPr lang="en-US" altLang="en-US" sz="2800" baseline="-25000" smtClean="0">
                <a:solidFill>
                  <a:schemeClr val="hlink"/>
                </a:solidFill>
              </a:rPr>
              <a:t>i</a:t>
            </a:r>
            <a:r>
              <a:rPr lang="en-US" altLang="en-US" sz="2800" smtClean="0">
                <a:solidFill>
                  <a:schemeClr val="hlink"/>
                </a:solidFill>
              </a:rPr>
              <a:t>)</a:t>
            </a:r>
          </a:p>
          <a:p>
            <a:r>
              <a:rPr lang="en-US" altLang="en-US" sz="2800" smtClean="0"/>
              <a:t>Cost </a:t>
            </a:r>
            <a:r>
              <a:rPr lang="en-US" altLang="en-US" sz="2800" smtClean="0">
                <a:solidFill>
                  <a:schemeClr val="hlink"/>
                </a:solidFill>
              </a:rPr>
              <a:t>=</a:t>
            </a:r>
            <a:r>
              <a:rPr lang="en-US" altLang="en-US" sz="2800" smtClean="0"/>
              <a:t> weighted path length.</a:t>
            </a:r>
          </a:p>
          <a:p>
            <a:endParaRPr lang="en-US" altLang="en-US" sz="2800" smtClean="0"/>
          </a:p>
        </p:txBody>
      </p:sp>
      <p:grpSp>
        <p:nvGrpSpPr>
          <p:cNvPr id="2" name="Group 4"/>
          <p:cNvGrpSpPr>
            <a:grpSpLocks/>
          </p:cNvGrpSpPr>
          <p:nvPr/>
        </p:nvGrpSpPr>
        <p:grpSpPr bwMode="auto">
          <a:xfrm>
            <a:off x="3124200" y="1143000"/>
            <a:ext cx="2514600" cy="1920875"/>
            <a:chOff x="1968" y="720"/>
            <a:chExt cx="1584" cy="1210"/>
          </a:xfrm>
        </p:grpSpPr>
        <p:sp>
          <p:nvSpPr>
            <p:cNvPr id="8197" name="Rectangle 5"/>
            <p:cNvSpPr>
              <a:spLocks noChangeArrowheads="1"/>
            </p:cNvSpPr>
            <p:nvPr/>
          </p:nvSpPr>
          <p:spPr bwMode="auto">
            <a:xfrm>
              <a:off x="1968"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198" name="Text Box 6"/>
            <p:cNvSpPr txBox="1">
              <a:spLocks noChangeArrowheads="1"/>
            </p:cNvSpPr>
            <p:nvPr/>
          </p:nvSpPr>
          <p:spPr bwMode="auto">
            <a:xfrm>
              <a:off x="1968"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0</a:t>
              </a:r>
              <a:endParaRPr lang="en-US" altLang="en-US" sz="2000">
                <a:solidFill>
                  <a:schemeClr val="tx1"/>
                </a:solidFill>
              </a:endParaRPr>
            </a:p>
          </p:txBody>
        </p:sp>
        <p:grpSp>
          <p:nvGrpSpPr>
            <p:cNvPr id="8199" name="Group 7"/>
            <p:cNvGrpSpPr>
              <a:grpSpLocks/>
            </p:cNvGrpSpPr>
            <p:nvPr/>
          </p:nvGrpSpPr>
          <p:grpSpPr bwMode="auto">
            <a:xfrm>
              <a:off x="2208" y="720"/>
              <a:ext cx="966" cy="856"/>
              <a:chOff x="192" y="2496"/>
              <a:chExt cx="966" cy="856"/>
            </a:xfrm>
          </p:grpSpPr>
          <p:sp>
            <p:nvSpPr>
              <p:cNvPr id="8210" name="Oval 8"/>
              <p:cNvSpPr>
                <a:spLocks noChangeArrowheads="1"/>
              </p:cNvSpPr>
              <p:nvPr/>
            </p:nvSpPr>
            <p:spPr bwMode="auto">
              <a:xfrm>
                <a:off x="528" y="249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11" name="Oval 9"/>
              <p:cNvSpPr>
                <a:spLocks noChangeArrowheads="1"/>
              </p:cNvSpPr>
              <p:nvPr/>
            </p:nvSpPr>
            <p:spPr bwMode="auto">
              <a:xfrm>
                <a:off x="192" y="307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12" name="Rectangle 10"/>
              <p:cNvSpPr>
                <a:spLocks noChangeArrowheads="1"/>
              </p:cNvSpPr>
              <p:nvPr/>
            </p:nvSpPr>
            <p:spPr bwMode="auto">
              <a:xfrm>
                <a:off x="226" y="3087"/>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p>
            </p:txBody>
          </p:sp>
          <p:sp>
            <p:nvSpPr>
              <p:cNvPr id="8213" name="Rectangle 11"/>
              <p:cNvSpPr>
                <a:spLocks noChangeArrowheads="1"/>
              </p:cNvSpPr>
              <p:nvPr/>
            </p:nvSpPr>
            <p:spPr bwMode="auto">
              <a:xfrm>
                <a:off x="562" y="251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b</a:t>
                </a:r>
              </a:p>
            </p:txBody>
          </p:sp>
          <p:sp>
            <p:nvSpPr>
              <p:cNvPr id="8214" name="Line 12"/>
              <p:cNvSpPr>
                <a:spLocks noChangeShapeType="1"/>
              </p:cNvSpPr>
              <p:nvPr/>
            </p:nvSpPr>
            <p:spPr bwMode="auto">
              <a:xfrm flipH="1">
                <a:off x="336" y="2780"/>
                <a:ext cx="332" cy="2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5" name="Oval 13"/>
              <p:cNvSpPr>
                <a:spLocks noChangeArrowheads="1"/>
              </p:cNvSpPr>
              <p:nvPr/>
            </p:nvSpPr>
            <p:spPr bwMode="auto">
              <a:xfrm>
                <a:off x="878" y="3057"/>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16" name="Rectangle 14"/>
              <p:cNvSpPr>
                <a:spLocks noChangeArrowheads="1"/>
              </p:cNvSpPr>
              <p:nvPr/>
            </p:nvSpPr>
            <p:spPr bwMode="auto">
              <a:xfrm>
                <a:off x="912" y="3072"/>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c</a:t>
                </a:r>
              </a:p>
            </p:txBody>
          </p:sp>
          <p:sp>
            <p:nvSpPr>
              <p:cNvPr id="8217" name="Line 15"/>
              <p:cNvSpPr>
                <a:spLocks noChangeShapeType="1"/>
              </p:cNvSpPr>
              <p:nvPr/>
            </p:nvSpPr>
            <p:spPr bwMode="auto">
              <a:xfrm>
                <a:off x="720" y="2784"/>
                <a:ext cx="24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8200" name="Line 16"/>
            <p:cNvSpPr>
              <a:spLocks noChangeShapeType="1"/>
            </p:cNvSpPr>
            <p:nvPr/>
          </p:nvSpPr>
          <p:spPr bwMode="auto">
            <a:xfrm flipH="1">
              <a:off x="2112"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1" name="Line 17"/>
            <p:cNvSpPr>
              <a:spLocks noChangeShapeType="1"/>
            </p:cNvSpPr>
            <p:nvPr/>
          </p:nvSpPr>
          <p:spPr bwMode="auto">
            <a:xfrm flipH="1">
              <a:off x="2880"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2" name="Line 18"/>
            <p:cNvSpPr>
              <a:spLocks noChangeShapeType="1"/>
            </p:cNvSpPr>
            <p:nvPr/>
          </p:nvSpPr>
          <p:spPr bwMode="auto">
            <a:xfrm>
              <a:off x="2448"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3" name="Line 19"/>
            <p:cNvSpPr>
              <a:spLocks noChangeShapeType="1"/>
            </p:cNvSpPr>
            <p:nvPr/>
          </p:nvSpPr>
          <p:spPr bwMode="auto">
            <a:xfrm>
              <a:off x="3120" y="153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4" name="Rectangle 20"/>
            <p:cNvSpPr>
              <a:spLocks noChangeArrowheads="1"/>
            </p:cNvSpPr>
            <p:nvPr/>
          </p:nvSpPr>
          <p:spPr bwMode="auto">
            <a:xfrm>
              <a:off x="2448"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5" name="Text Box 21"/>
            <p:cNvSpPr txBox="1">
              <a:spLocks noChangeArrowheads="1"/>
            </p:cNvSpPr>
            <p:nvPr/>
          </p:nvSpPr>
          <p:spPr bwMode="auto">
            <a:xfrm>
              <a:off x="2448"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1</a:t>
              </a:r>
              <a:endParaRPr lang="en-US" altLang="en-US" sz="2000">
                <a:solidFill>
                  <a:schemeClr val="tx1"/>
                </a:solidFill>
              </a:endParaRPr>
            </a:p>
          </p:txBody>
        </p:sp>
        <p:sp>
          <p:nvSpPr>
            <p:cNvPr id="8206" name="Rectangle 22"/>
            <p:cNvSpPr>
              <a:spLocks noChangeArrowheads="1"/>
            </p:cNvSpPr>
            <p:nvPr/>
          </p:nvSpPr>
          <p:spPr bwMode="auto">
            <a:xfrm>
              <a:off x="2784"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7" name="Text Box 23"/>
            <p:cNvSpPr txBox="1">
              <a:spLocks noChangeArrowheads="1"/>
            </p:cNvSpPr>
            <p:nvPr/>
          </p:nvSpPr>
          <p:spPr bwMode="auto">
            <a:xfrm>
              <a:off x="2784"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2</a:t>
              </a:r>
              <a:endParaRPr lang="en-US" altLang="en-US" sz="2000">
                <a:solidFill>
                  <a:schemeClr val="tx1"/>
                </a:solidFill>
              </a:endParaRPr>
            </a:p>
          </p:txBody>
        </p:sp>
        <p:sp>
          <p:nvSpPr>
            <p:cNvPr id="8208" name="Rectangle 24"/>
            <p:cNvSpPr>
              <a:spLocks noChangeArrowheads="1"/>
            </p:cNvSpPr>
            <p:nvPr/>
          </p:nvSpPr>
          <p:spPr bwMode="auto">
            <a:xfrm>
              <a:off x="3216" y="169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9" name="Text Box 25"/>
            <p:cNvSpPr txBox="1">
              <a:spLocks noChangeArrowheads="1"/>
            </p:cNvSpPr>
            <p:nvPr/>
          </p:nvSpPr>
          <p:spPr bwMode="auto">
            <a:xfrm>
              <a:off x="3216" y="16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3</a:t>
              </a:r>
              <a:endParaRPr lang="en-US" altLang="en-US" sz="2000">
                <a:solidFill>
                  <a:schemeClr val="tx1"/>
                </a:solidFill>
              </a:endParaRPr>
            </a:p>
          </p:txBody>
        </p:sp>
      </p:grpSp>
    </p:spTree>
    <p:extLst>
      <p:ext uri="{BB962C8B-B14F-4D97-AF65-F5344CB8AC3E}">
        <p14:creationId xmlns:p14="http://schemas.microsoft.com/office/powerpoint/2010/main" val="927626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0" end="0"/>
                                            </p:txEl>
                                          </p:spTgt>
                                        </p:tgtEl>
                                        <p:attrNameLst>
                                          <p:attrName>style.visibility</p:attrName>
                                        </p:attrNameLst>
                                      </p:cBhvr>
                                      <p:to>
                                        <p:strVal val="visible"/>
                                      </p:to>
                                    </p:set>
                                    <p:anim calcmode="lin" valueType="num">
                                      <p:cBhvr additive="base">
                                        <p:cTn id="13"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1" end="1"/>
                                            </p:txEl>
                                          </p:spTgt>
                                        </p:tgtEl>
                                        <p:attrNameLst>
                                          <p:attrName>style.visibility</p:attrName>
                                        </p:attrNameLst>
                                      </p:cBhvr>
                                      <p:to>
                                        <p:strVal val="visible"/>
                                      </p:to>
                                    </p:set>
                                    <p:anim calcmode="lin" valueType="num">
                                      <p:cBhvr additive="base">
                                        <p:cTn id="19"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2" end="2"/>
                                            </p:txEl>
                                          </p:spTgt>
                                        </p:tgtEl>
                                        <p:attrNameLst>
                                          <p:attrName>style.visibility</p:attrName>
                                        </p:attrNameLst>
                                      </p:cBhvr>
                                      <p:to>
                                        <p:strVal val="visible"/>
                                      </p:to>
                                    </p:set>
                                    <p:anim calcmode="lin" valueType="num">
                                      <p:cBhvr additive="base">
                                        <p:cTn id="25"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3" end="3"/>
                                            </p:txEl>
                                          </p:spTgt>
                                        </p:tgtEl>
                                        <p:attrNameLst>
                                          <p:attrName>style.visibility</p:attrName>
                                        </p:attrNameLst>
                                      </p:cBhvr>
                                      <p:to>
                                        <p:strVal val="visible"/>
                                      </p:to>
                                    </p:set>
                                    <p:anim calcmode="lin" valueType="num">
                                      <p:cBhvr additive="base">
                                        <p:cTn id="31"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4" end="4"/>
                                            </p:txEl>
                                          </p:spTgt>
                                        </p:tgtEl>
                                        <p:attrNameLst>
                                          <p:attrName>style.visibility</p:attrName>
                                        </p:attrNameLst>
                                      </p:cBhvr>
                                      <p:to>
                                        <p:strVal val="visible"/>
                                      </p:to>
                                    </p:set>
                                    <p:anim calcmode="lin" valueType="num">
                                      <p:cBhvr additive="base">
                                        <p:cTn id="37"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5" end="5"/>
                                            </p:txEl>
                                          </p:spTgt>
                                        </p:tgtEl>
                                        <p:attrNameLst>
                                          <p:attrName>style.visibility</p:attrName>
                                        </p:attrNameLst>
                                      </p:cBhvr>
                                      <p:to>
                                        <p:strVal val="visible"/>
                                      </p:to>
                                    </p:set>
                                    <p:anim calcmode="lin" valueType="num">
                                      <p:cBhvr additive="base">
                                        <p:cTn id="43"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Brute Force Algorithm</a:t>
            </a:r>
          </a:p>
        </p:txBody>
      </p:sp>
      <p:sp>
        <p:nvSpPr>
          <p:cNvPr id="352259" name="Rectangle 3"/>
          <p:cNvSpPr>
            <a:spLocks noGrp="1" noChangeArrowheads="1"/>
          </p:cNvSpPr>
          <p:nvPr>
            <p:ph type="body" idx="1"/>
          </p:nvPr>
        </p:nvSpPr>
        <p:spPr>
          <a:xfrm>
            <a:off x="533400" y="1905000"/>
            <a:ext cx="8229600" cy="4114800"/>
          </a:xfrm>
        </p:spPr>
        <p:txBody>
          <a:bodyPr/>
          <a:lstStyle/>
          <a:p>
            <a:r>
              <a:rPr lang="en-US" altLang="en-US" smtClean="0"/>
              <a:t>Generate all binary search trees with </a:t>
            </a:r>
            <a:r>
              <a:rPr lang="en-US" altLang="en-US" smtClean="0">
                <a:solidFill>
                  <a:schemeClr val="hlink"/>
                </a:solidFill>
              </a:rPr>
              <a:t>n</a:t>
            </a:r>
            <a:r>
              <a:rPr lang="en-US" altLang="en-US" smtClean="0"/>
              <a:t> internal nodes.</a:t>
            </a:r>
          </a:p>
          <a:p>
            <a:r>
              <a:rPr lang="en-US" altLang="en-US" smtClean="0"/>
              <a:t>Compute the weighted path length of each.</a:t>
            </a:r>
          </a:p>
          <a:p>
            <a:r>
              <a:rPr lang="en-US" altLang="en-US" smtClean="0"/>
              <a:t>Determine tree with minimum weighted path length.</a:t>
            </a:r>
          </a:p>
          <a:p>
            <a:r>
              <a:rPr lang="en-US" altLang="en-US" smtClean="0"/>
              <a:t>Number of trees to examine is </a:t>
            </a:r>
            <a:r>
              <a:rPr lang="en-US" altLang="en-US" smtClean="0">
                <a:solidFill>
                  <a:schemeClr val="hlink"/>
                </a:solidFill>
              </a:rPr>
              <a:t>O(4</a:t>
            </a:r>
            <a:r>
              <a:rPr lang="en-US" altLang="en-US" baseline="30000" smtClean="0">
                <a:solidFill>
                  <a:schemeClr val="hlink"/>
                </a:solidFill>
              </a:rPr>
              <a:t>n</a:t>
            </a:r>
            <a:r>
              <a:rPr lang="en-US" altLang="en-US" smtClean="0">
                <a:solidFill>
                  <a:schemeClr val="hlink"/>
                </a:solidFill>
              </a:rPr>
              <a:t>/n</a:t>
            </a:r>
            <a:r>
              <a:rPr lang="en-US" altLang="en-US" baseline="30000" smtClean="0">
                <a:solidFill>
                  <a:schemeClr val="hlink"/>
                </a:solidFill>
              </a:rPr>
              <a:t>1.5</a:t>
            </a:r>
            <a:r>
              <a:rPr lang="en-US" altLang="en-US" smtClean="0">
                <a:solidFill>
                  <a:schemeClr val="hlink"/>
                </a:solidFill>
              </a:rPr>
              <a:t>)</a:t>
            </a:r>
            <a:r>
              <a:rPr lang="en-US" altLang="en-US" smtClean="0"/>
              <a:t>.</a:t>
            </a:r>
          </a:p>
          <a:p>
            <a:r>
              <a:rPr lang="en-US" altLang="en-US" smtClean="0"/>
              <a:t>Brute force approach is impractical for large </a:t>
            </a:r>
            <a:r>
              <a:rPr lang="en-US" altLang="en-US" smtClean="0">
                <a:solidFill>
                  <a:schemeClr val="hlink"/>
                </a:solidFill>
              </a:rPr>
              <a:t>n</a:t>
            </a:r>
            <a:r>
              <a:rPr lang="en-US" altLang="en-US" smtClean="0"/>
              <a:t>.</a:t>
            </a:r>
          </a:p>
        </p:txBody>
      </p:sp>
    </p:spTree>
    <p:extLst>
      <p:ext uri="{BB962C8B-B14F-4D97-AF65-F5344CB8AC3E}">
        <p14:creationId xmlns:p14="http://schemas.microsoft.com/office/powerpoint/2010/main" val="54001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7772400" cy="914400"/>
          </a:xfrm>
        </p:spPr>
        <p:txBody>
          <a:bodyPr/>
          <a:lstStyle/>
          <a:p>
            <a:r>
              <a:rPr lang="en-US" altLang="en-US" smtClean="0"/>
              <a:t>Dynamic Programming</a:t>
            </a:r>
          </a:p>
        </p:txBody>
      </p:sp>
      <p:sp>
        <p:nvSpPr>
          <p:cNvPr id="353283" name="Rectangle 3"/>
          <p:cNvSpPr>
            <a:spLocks noGrp="1" noChangeArrowheads="1"/>
          </p:cNvSpPr>
          <p:nvPr>
            <p:ph type="body" idx="1"/>
          </p:nvPr>
        </p:nvSpPr>
        <p:spPr>
          <a:xfrm>
            <a:off x="381000" y="914400"/>
            <a:ext cx="8534400" cy="1828800"/>
          </a:xfrm>
        </p:spPr>
        <p:txBody>
          <a:bodyPr/>
          <a:lstStyle/>
          <a:p>
            <a:r>
              <a:rPr lang="en-US" altLang="en-US" smtClean="0"/>
              <a:t>Keys are </a:t>
            </a:r>
            <a:r>
              <a:rPr lang="en-US" altLang="en-US" smtClean="0">
                <a:solidFill>
                  <a:schemeClr val="hlink"/>
                </a:solidFill>
              </a:rPr>
              <a:t>a</a:t>
            </a:r>
            <a:r>
              <a:rPr lang="en-US" altLang="en-US" baseline="-25000" smtClean="0">
                <a:solidFill>
                  <a:schemeClr val="hlink"/>
                </a:solidFill>
              </a:rPr>
              <a:t>1</a:t>
            </a:r>
            <a:r>
              <a:rPr lang="en-US" altLang="en-US" smtClean="0"/>
              <a:t> </a:t>
            </a:r>
            <a:r>
              <a:rPr lang="en-US" altLang="en-US" smtClean="0">
                <a:solidFill>
                  <a:schemeClr val="hlink"/>
                </a:solidFill>
              </a:rPr>
              <a:t>&lt; a</a:t>
            </a:r>
            <a:r>
              <a:rPr lang="en-US" altLang="en-US" baseline="-25000" smtClean="0">
                <a:solidFill>
                  <a:schemeClr val="hlink"/>
                </a:solidFill>
              </a:rPr>
              <a:t>2 </a:t>
            </a:r>
            <a:r>
              <a:rPr lang="en-US" altLang="en-US" smtClean="0">
                <a:solidFill>
                  <a:schemeClr val="hlink"/>
                </a:solidFill>
              </a:rPr>
              <a:t>&lt; …&lt;</a:t>
            </a:r>
            <a:r>
              <a:rPr lang="en-US" altLang="en-US" smtClean="0"/>
              <a:t> </a:t>
            </a:r>
            <a:r>
              <a:rPr lang="en-US" altLang="en-US" smtClean="0">
                <a:solidFill>
                  <a:schemeClr val="hlink"/>
                </a:solidFill>
              </a:rPr>
              <a:t>a</a:t>
            </a:r>
            <a:r>
              <a:rPr lang="en-US" altLang="en-US" baseline="-25000" smtClean="0">
                <a:solidFill>
                  <a:schemeClr val="hlink"/>
                </a:solidFill>
              </a:rPr>
              <a:t>n</a:t>
            </a:r>
            <a:r>
              <a:rPr lang="en-US" altLang="en-US" smtClean="0"/>
              <a:t>.</a:t>
            </a:r>
          </a:p>
          <a:p>
            <a:r>
              <a:rPr lang="en-US" altLang="en-US" smtClean="0"/>
              <a:t>Let </a:t>
            </a:r>
            <a:r>
              <a:rPr lang="en-US" altLang="en-US" smtClean="0">
                <a:solidFill>
                  <a:schemeClr val="hlink"/>
                </a:solidFill>
              </a:rPr>
              <a:t>T</a:t>
            </a:r>
            <a:r>
              <a:rPr lang="en-US" altLang="en-US" baseline="-25000" smtClean="0">
                <a:solidFill>
                  <a:schemeClr val="hlink"/>
                </a:solidFill>
              </a:rPr>
              <a:t>i j</a:t>
            </a:r>
            <a:r>
              <a:rPr lang="en-US" altLang="en-US" smtClean="0">
                <a:solidFill>
                  <a:schemeClr val="hlink"/>
                </a:solidFill>
              </a:rPr>
              <a:t>=</a:t>
            </a:r>
            <a:r>
              <a:rPr lang="en-US" altLang="en-US" smtClean="0"/>
              <a:t> least cost tree for </a:t>
            </a:r>
            <a:r>
              <a:rPr lang="en-US" altLang="en-US" smtClean="0">
                <a:solidFill>
                  <a:schemeClr val="hlink"/>
                </a:solidFill>
              </a:rPr>
              <a:t>a</a:t>
            </a:r>
            <a:r>
              <a:rPr lang="en-US" altLang="en-US" baseline="-25000" smtClean="0">
                <a:solidFill>
                  <a:schemeClr val="hlink"/>
                </a:solidFill>
              </a:rPr>
              <a:t>i+1</a:t>
            </a:r>
            <a:r>
              <a:rPr lang="en-US" altLang="en-US" smtClean="0"/>
              <a:t>, </a:t>
            </a:r>
            <a:r>
              <a:rPr lang="en-US" altLang="en-US" smtClean="0">
                <a:solidFill>
                  <a:schemeClr val="hlink"/>
                </a:solidFill>
              </a:rPr>
              <a:t>a</a:t>
            </a:r>
            <a:r>
              <a:rPr lang="en-US" altLang="en-US" baseline="-25000" smtClean="0">
                <a:solidFill>
                  <a:schemeClr val="hlink"/>
                </a:solidFill>
              </a:rPr>
              <a:t>i+2</a:t>
            </a:r>
            <a:r>
              <a:rPr lang="en-US" altLang="en-US" smtClean="0"/>
              <a:t>, …, </a:t>
            </a:r>
            <a:r>
              <a:rPr lang="en-US" altLang="en-US" smtClean="0">
                <a:solidFill>
                  <a:schemeClr val="hlink"/>
                </a:solidFill>
              </a:rPr>
              <a:t>a</a:t>
            </a:r>
            <a:r>
              <a:rPr lang="en-US" altLang="en-US" baseline="-25000" smtClean="0">
                <a:solidFill>
                  <a:schemeClr val="hlink"/>
                </a:solidFill>
              </a:rPr>
              <a:t>j</a:t>
            </a:r>
            <a:r>
              <a:rPr lang="en-US" altLang="en-US" smtClean="0"/>
              <a:t>.</a:t>
            </a:r>
          </a:p>
          <a:p>
            <a:r>
              <a:rPr lang="en-US" altLang="en-US" smtClean="0">
                <a:solidFill>
                  <a:schemeClr val="hlink"/>
                </a:solidFill>
              </a:rPr>
              <a:t>T</a:t>
            </a:r>
            <a:r>
              <a:rPr lang="en-US" altLang="en-US" baseline="-25000" smtClean="0">
                <a:solidFill>
                  <a:schemeClr val="hlink"/>
                </a:solidFill>
              </a:rPr>
              <a:t>0n</a:t>
            </a:r>
            <a:r>
              <a:rPr lang="en-US" altLang="en-US" smtClean="0">
                <a:solidFill>
                  <a:schemeClr val="hlink"/>
                </a:solidFill>
              </a:rPr>
              <a:t>=</a:t>
            </a:r>
            <a:r>
              <a:rPr lang="en-US" altLang="en-US" smtClean="0"/>
              <a:t> least cost tree for </a:t>
            </a:r>
            <a:r>
              <a:rPr lang="en-US" altLang="en-US" smtClean="0">
                <a:solidFill>
                  <a:schemeClr val="hlink"/>
                </a:solidFill>
              </a:rPr>
              <a:t>a</a:t>
            </a:r>
            <a:r>
              <a:rPr lang="en-US" altLang="en-US" baseline="-25000" smtClean="0">
                <a:solidFill>
                  <a:schemeClr val="hlink"/>
                </a:solidFill>
              </a:rPr>
              <a:t>1</a:t>
            </a:r>
            <a:r>
              <a:rPr lang="en-US" altLang="en-US" smtClean="0"/>
              <a:t>, </a:t>
            </a:r>
            <a:r>
              <a:rPr lang="en-US" altLang="en-US" smtClean="0">
                <a:solidFill>
                  <a:schemeClr val="hlink"/>
                </a:solidFill>
              </a:rPr>
              <a:t>a</a:t>
            </a:r>
            <a:r>
              <a:rPr lang="en-US" altLang="en-US" baseline="-25000" smtClean="0">
                <a:solidFill>
                  <a:schemeClr val="hlink"/>
                </a:solidFill>
              </a:rPr>
              <a:t>2</a:t>
            </a:r>
            <a:r>
              <a:rPr lang="en-US" altLang="en-US" smtClean="0"/>
              <a:t>, …, </a:t>
            </a:r>
            <a:r>
              <a:rPr lang="en-US" altLang="en-US" smtClean="0">
                <a:solidFill>
                  <a:schemeClr val="hlink"/>
                </a:solidFill>
              </a:rPr>
              <a:t>a</a:t>
            </a:r>
            <a:r>
              <a:rPr lang="en-US" altLang="en-US" baseline="-25000" smtClean="0">
                <a:solidFill>
                  <a:schemeClr val="hlink"/>
                </a:solidFill>
              </a:rPr>
              <a:t>n</a:t>
            </a:r>
            <a:r>
              <a:rPr lang="en-US" altLang="en-US" smtClean="0"/>
              <a:t>.</a:t>
            </a:r>
          </a:p>
          <a:p>
            <a:endParaRPr lang="en-US" altLang="en-US" smtClean="0"/>
          </a:p>
          <a:p>
            <a:endParaRPr lang="en-US" altLang="en-US" smtClean="0"/>
          </a:p>
        </p:txBody>
      </p:sp>
      <p:grpSp>
        <p:nvGrpSpPr>
          <p:cNvPr id="2" name="Group 4"/>
          <p:cNvGrpSpPr>
            <a:grpSpLocks/>
          </p:cNvGrpSpPr>
          <p:nvPr/>
        </p:nvGrpSpPr>
        <p:grpSpPr bwMode="auto">
          <a:xfrm>
            <a:off x="2667000" y="2667000"/>
            <a:ext cx="3733800" cy="3216275"/>
            <a:chOff x="1680" y="1680"/>
            <a:chExt cx="2352" cy="2026"/>
          </a:xfrm>
        </p:grpSpPr>
        <p:sp>
          <p:nvSpPr>
            <p:cNvPr id="10247" name="Oval 5"/>
            <p:cNvSpPr>
              <a:spLocks noChangeArrowheads="1"/>
            </p:cNvSpPr>
            <p:nvPr/>
          </p:nvSpPr>
          <p:spPr bwMode="auto">
            <a:xfrm>
              <a:off x="2400" y="1680"/>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48" name="Oval 6"/>
            <p:cNvSpPr>
              <a:spLocks noChangeArrowheads="1"/>
            </p:cNvSpPr>
            <p:nvPr/>
          </p:nvSpPr>
          <p:spPr bwMode="auto">
            <a:xfrm>
              <a:off x="2064" y="2256"/>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49" name="Rectangle 7"/>
            <p:cNvSpPr>
              <a:spLocks noChangeArrowheads="1"/>
            </p:cNvSpPr>
            <p:nvPr/>
          </p:nvSpPr>
          <p:spPr bwMode="auto">
            <a:xfrm>
              <a:off x="2098" y="2271"/>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r>
                <a:rPr lang="en-US" altLang="en-US" sz="2000" baseline="-25000">
                  <a:solidFill>
                    <a:schemeClr val="bg2"/>
                  </a:solidFill>
                </a:rPr>
                <a:t>3</a:t>
              </a:r>
              <a:endParaRPr lang="en-US" altLang="en-US" sz="2000">
                <a:solidFill>
                  <a:schemeClr val="bg2"/>
                </a:solidFill>
              </a:endParaRPr>
            </a:p>
          </p:txBody>
        </p:sp>
        <p:sp>
          <p:nvSpPr>
            <p:cNvPr id="10250" name="Rectangle 8"/>
            <p:cNvSpPr>
              <a:spLocks noChangeArrowheads="1"/>
            </p:cNvSpPr>
            <p:nvPr/>
          </p:nvSpPr>
          <p:spPr bwMode="auto">
            <a:xfrm>
              <a:off x="2434" y="1695"/>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r>
                <a:rPr lang="en-US" altLang="en-US" sz="2000" baseline="-25000">
                  <a:solidFill>
                    <a:schemeClr val="bg2"/>
                  </a:solidFill>
                </a:rPr>
                <a:t>5</a:t>
              </a:r>
              <a:endParaRPr lang="en-US" altLang="en-US" sz="2000">
                <a:solidFill>
                  <a:schemeClr val="bg2"/>
                </a:solidFill>
              </a:endParaRPr>
            </a:p>
          </p:txBody>
        </p:sp>
        <p:sp>
          <p:nvSpPr>
            <p:cNvPr id="10251" name="Line 9"/>
            <p:cNvSpPr>
              <a:spLocks noChangeShapeType="1"/>
            </p:cNvSpPr>
            <p:nvPr/>
          </p:nvSpPr>
          <p:spPr bwMode="auto">
            <a:xfrm flipH="1">
              <a:off x="2208" y="1964"/>
              <a:ext cx="332" cy="2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2" name="Oval 10"/>
            <p:cNvSpPr>
              <a:spLocks noChangeArrowheads="1"/>
            </p:cNvSpPr>
            <p:nvPr/>
          </p:nvSpPr>
          <p:spPr bwMode="auto">
            <a:xfrm>
              <a:off x="2894" y="2193"/>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3" name="Rectangle 11"/>
            <p:cNvSpPr>
              <a:spLocks noChangeArrowheads="1"/>
            </p:cNvSpPr>
            <p:nvPr/>
          </p:nvSpPr>
          <p:spPr bwMode="auto">
            <a:xfrm>
              <a:off x="2928" y="220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r>
                <a:rPr lang="en-US" altLang="en-US" sz="2000" baseline="-25000">
                  <a:solidFill>
                    <a:schemeClr val="bg2"/>
                  </a:solidFill>
                </a:rPr>
                <a:t>6</a:t>
              </a:r>
              <a:endParaRPr lang="en-US" altLang="en-US" sz="2000">
                <a:solidFill>
                  <a:schemeClr val="bg2"/>
                </a:solidFill>
              </a:endParaRPr>
            </a:p>
          </p:txBody>
        </p:sp>
        <p:sp>
          <p:nvSpPr>
            <p:cNvPr id="10254" name="Line 12"/>
            <p:cNvSpPr>
              <a:spLocks noChangeShapeType="1"/>
            </p:cNvSpPr>
            <p:nvPr/>
          </p:nvSpPr>
          <p:spPr bwMode="auto">
            <a:xfrm>
              <a:off x="2592" y="1968"/>
              <a:ext cx="336"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5" name="Oval 13"/>
            <p:cNvSpPr>
              <a:spLocks noChangeArrowheads="1"/>
            </p:cNvSpPr>
            <p:nvPr/>
          </p:nvSpPr>
          <p:spPr bwMode="auto">
            <a:xfrm>
              <a:off x="3278" y="2721"/>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6" name="Rectangle 14"/>
            <p:cNvSpPr>
              <a:spLocks noChangeArrowheads="1"/>
            </p:cNvSpPr>
            <p:nvPr/>
          </p:nvSpPr>
          <p:spPr bwMode="auto">
            <a:xfrm>
              <a:off x="3312" y="2736"/>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r>
                <a:rPr lang="en-US" altLang="en-US" sz="2000" baseline="-25000">
                  <a:solidFill>
                    <a:schemeClr val="bg2"/>
                  </a:solidFill>
                </a:rPr>
                <a:t>7</a:t>
              </a:r>
            </a:p>
          </p:txBody>
        </p:sp>
        <p:sp>
          <p:nvSpPr>
            <p:cNvPr id="10257" name="Line 15"/>
            <p:cNvSpPr>
              <a:spLocks noChangeShapeType="1"/>
            </p:cNvSpPr>
            <p:nvPr/>
          </p:nvSpPr>
          <p:spPr bwMode="auto">
            <a:xfrm>
              <a:off x="3120" y="2448"/>
              <a:ext cx="24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8" name="Oval 16"/>
            <p:cNvSpPr>
              <a:spLocks noChangeArrowheads="1"/>
            </p:cNvSpPr>
            <p:nvPr/>
          </p:nvSpPr>
          <p:spPr bwMode="auto">
            <a:xfrm>
              <a:off x="2414" y="2817"/>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9" name="Rectangle 17"/>
            <p:cNvSpPr>
              <a:spLocks noChangeArrowheads="1"/>
            </p:cNvSpPr>
            <p:nvPr/>
          </p:nvSpPr>
          <p:spPr bwMode="auto">
            <a:xfrm>
              <a:off x="2448" y="2832"/>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a</a:t>
              </a:r>
              <a:r>
                <a:rPr lang="en-US" altLang="en-US" sz="2000" baseline="-25000">
                  <a:solidFill>
                    <a:schemeClr val="bg2"/>
                  </a:solidFill>
                </a:rPr>
                <a:t>4</a:t>
              </a:r>
              <a:endParaRPr lang="en-US" altLang="en-US" sz="2000">
                <a:solidFill>
                  <a:schemeClr val="bg2"/>
                </a:solidFill>
              </a:endParaRPr>
            </a:p>
          </p:txBody>
        </p:sp>
        <p:sp>
          <p:nvSpPr>
            <p:cNvPr id="10260" name="Line 18"/>
            <p:cNvSpPr>
              <a:spLocks noChangeShapeType="1"/>
            </p:cNvSpPr>
            <p:nvPr/>
          </p:nvSpPr>
          <p:spPr bwMode="auto">
            <a:xfrm>
              <a:off x="2256" y="2544"/>
              <a:ext cx="24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1" name="Rectangle 19"/>
            <p:cNvSpPr>
              <a:spLocks noChangeArrowheads="1"/>
            </p:cNvSpPr>
            <p:nvPr/>
          </p:nvSpPr>
          <p:spPr bwMode="auto">
            <a:xfrm>
              <a:off x="1680" y="288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2" name="Text Box 20"/>
            <p:cNvSpPr txBox="1">
              <a:spLocks noChangeArrowheads="1"/>
            </p:cNvSpPr>
            <p:nvPr/>
          </p:nvSpPr>
          <p:spPr bwMode="auto">
            <a:xfrm>
              <a:off x="1680" y="28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2</a:t>
              </a:r>
              <a:endParaRPr lang="en-US" altLang="en-US" sz="2000">
                <a:solidFill>
                  <a:schemeClr val="tx1"/>
                </a:solidFill>
              </a:endParaRPr>
            </a:p>
          </p:txBody>
        </p:sp>
        <p:sp>
          <p:nvSpPr>
            <p:cNvPr id="10263" name="Line 21"/>
            <p:cNvSpPr>
              <a:spLocks noChangeShapeType="1"/>
            </p:cNvSpPr>
            <p:nvPr/>
          </p:nvSpPr>
          <p:spPr bwMode="auto">
            <a:xfrm flipH="1">
              <a:off x="1776" y="2496"/>
              <a:ext cx="336"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4" name="Rectangle 22"/>
            <p:cNvSpPr>
              <a:spLocks noChangeArrowheads="1"/>
            </p:cNvSpPr>
            <p:nvPr/>
          </p:nvSpPr>
          <p:spPr bwMode="auto">
            <a:xfrm>
              <a:off x="2016" y="3456"/>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5" name="Text Box 23"/>
            <p:cNvSpPr txBox="1">
              <a:spLocks noChangeArrowheads="1"/>
            </p:cNvSpPr>
            <p:nvPr/>
          </p:nvSpPr>
          <p:spPr bwMode="auto">
            <a:xfrm>
              <a:off x="2016" y="345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3</a:t>
              </a:r>
              <a:endParaRPr lang="en-US" altLang="en-US" sz="2000">
                <a:solidFill>
                  <a:schemeClr val="tx1"/>
                </a:solidFill>
              </a:endParaRPr>
            </a:p>
          </p:txBody>
        </p:sp>
        <p:sp>
          <p:nvSpPr>
            <p:cNvPr id="10266" name="Line 24"/>
            <p:cNvSpPr>
              <a:spLocks noChangeShapeType="1"/>
            </p:cNvSpPr>
            <p:nvPr/>
          </p:nvSpPr>
          <p:spPr bwMode="auto">
            <a:xfrm flipH="1">
              <a:off x="2112" y="3072"/>
              <a:ext cx="336"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7" name="Rectangle 25"/>
            <p:cNvSpPr>
              <a:spLocks noChangeArrowheads="1"/>
            </p:cNvSpPr>
            <p:nvPr/>
          </p:nvSpPr>
          <p:spPr bwMode="auto">
            <a:xfrm>
              <a:off x="2784" y="2832"/>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8" name="Text Box 26"/>
            <p:cNvSpPr txBox="1">
              <a:spLocks noChangeArrowheads="1"/>
            </p:cNvSpPr>
            <p:nvPr/>
          </p:nvSpPr>
          <p:spPr bwMode="auto">
            <a:xfrm>
              <a:off x="2784" y="283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5</a:t>
              </a:r>
              <a:endParaRPr lang="en-US" altLang="en-US" sz="2000">
                <a:solidFill>
                  <a:schemeClr val="tx1"/>
                </a:solidFill>
              </a:endParaRPr>
            </a:p>
          </p:txBody>
        </p:sp>
        <p:sp>
          <p:nvSpPr>
            <p:cNvPr id="10269" name="Line 27"/>
            <p:cNvSpPr>
              <a:spLocks noChangeShapeType="1"/>
            </p:cNvSpPr>
            <p:nvPr/>
          </p:nvSpPr>
          <p:spPr bwMode="auto">
            <a:xfrm flipH="1">
              <a:off x="2880" y="2448"/>
              <a:ext cx="144"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70" name="Rectangle 28"/>
            <p:cNvSpPr>
              <a:spLocks noChangeArrowheads="1"/>
            </p:cNvSpPr>
            <p:nvPr/>
          </p:nvSpPr>
          <p:spPr bwMode="auto">
            <a:xfrm>
              <a:off x="2736" y="3446"/>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1" name="Text Box 29"/>
            <p:cNvSpPr txBox="1">
              <a:spLocks noChangeArrowheads="1"/>
            </p:cNvSpPr>
            <p:nvPr/>
          </p:nvSpPr>
          <p:spPr bwMode="auto">
            <a:xfrm>
              <a:off x="2736" y="344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4</a:t>
              </a:r>
              <a:endParaRPr lang="en-US" altLang="en-US" sz="2000">
                <a:solidFill>
                  <a:schemeClr val="tx1"/>
                </a:solidFill>
              </a:endParaRPr>
            </a:p>
          </p:txBody>
        </p:sp>
        <p:sp>
          <p:nvSpPr>
            <p:cNvPr id="10272" name="Line 30"/>
            <p:cNvSpPr>
              <a:spLocks noChangeShapeType="1"/>
            </p:cNvSpPr>
            <p:nvPr/>
          </p:nvSpPr>
          <p:spPr bwMode="auto">
            <a:xfrm>
              <a:off x="2592" y="3110"/>
              <a:ext cx="240" cy="3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73" name="Rectangle 31"/>
            <p:cNvSpPr>
              <a:spLocks noChangeArrowheads="1"/>
            </p:cNvSpPr>
            <p:nvPr/>
          </p:nvSpPr>
          <p:spPr bwMode="auto">
            <a:xfrm>
              <a:off x="3696" y="3264"/>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4" name="Text Box 32"/>
            <p:cNvSpPr txBox="1">
              <a:spLocks noChangeArrowheads="1"/>
            </p:cNvSpPr>
            <p:nvPr/>
          </p:nvSpPr>
          <p:spPr bwMode="auto">
            <a:xfrm>
              <a:off x="3696" y="326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7</a:t>
              </a:r>
              <a:endParaRPr lang="en-US" altLang="en-US" sz="2000">
                <a:solidFill>
                  <a:schemeClr val="tx1"/>
                </a:solidFill>
              </a:endParaRPr>
            </a:p>
          </p:txBody>
        </p:sp>
        <p:sp>
          <p:nvSpPr>
            <p:cNvPr id="10275" name="Line 33"/>
            <p:cNvSpPr>
              <a:spLocks noChangeShapeType="1"/>
            </p:cNvSpPr>
            <p:nvPr/>
          </p:nvSpPr>
          <p:spPr bwMode="auto">
            <a:xfrm>
              <a:off x="3552" y="2928"/>
              <a:ext cx="240" cy="3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76" name="Rectangle 34"/>
            <p:cNvSpPr>
              <a:spLocks noChangeArrowheads="1"/>
            </p:cNvSpPr>
            <p:nvPr/>
          </p:nvSpPr>
          <p:spPr bwMode="auto">
            <a:xfrm>
              <a:off x="3120" y="3360"/>
              <a:ext cx="240" cy="240"/>
            </a:xfrm>
            <a:prstGeom prst="rect">
              <a:avLst/>
            </a:prstGeom>
            <a:solidFill>
              <a:srgbClr val="FF99FF"/>
            </a:solidFill>
            <a:ln w="12700">
              <a:solidFill>
                <a:schemeClr val="tx1"/>
              </a:solidFill>
              <a:miter lim="800000"/>
              <a:headEnd type="none" w="sm" len="sm"/>
              <a:tailEnd type="none" w="sm" len="sm"/>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7" name="Text Box 35"/>
            <p:cNvSpPr txBox="1">
              <a:spLocks noChangeArrowheads="1"/>
            </p:cNvSpPr>
            <p:nvPr/>
          </p:nvSpPr>
          <p:spPr bwMode="auto">
            <a:xfrm>
              <a:off x="3120" y="336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2000">
                  <a:solidFill>
                    <a:schemeClr val="tx1"/>
                  </a:solidFill>
                </a:rPr>
                <a:t>f</a:t>
              </a:r>
              <a:r>
                <a:rPr lang="en-US" altLang="en-US" sz="2000" baseline="-25000">
                  <a:solidFill>
                    <a:schemeClr val="tx1"/>
                  </a:solidFill>
                </a:rPr>
                <a:t>6</a:t>
              </a:r>
              <a:endParaRPr lang="en-US" altLang="en-US" sz="2000">
                <a:solidFill>
                  <a:schemeClr val="tx1"/>
                </a:solidFill>
              </a:endParaRPr>
            </a:p>
          </p:txBody>
        </p:sp>
        <p:sp>
          <p:nvSpPr>
            <p:cNvPr id="10278" name="Line 36"/>
            <p:cNvSpPr>
              <a:spLocks noChangeShapeType="1"/>
            </p:cNvSpPr>
            <p:nvPr/>
          </p:nvSpPr>
          <p:spPr bwMode="auto">
            <a:xfrm flipH="1">
              <a:off x="3216" y="2976"/>
              <a:ext cx="144" cy="3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353317" name="Rectangle 37"/>
          <p:cNvSpPr>
            <a:spLocks noChangeArrowheads="1"/>
          </p:cNvSpPr>
          <p:nvPr/>
        </p:nvSpPr>
        <p:spPr bwMode="auto">
          <a:xfrm>
            <a:off x="381000" y="6019800"/>
            <a:ext cx="830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20000"/>
              </a:spcBef>
              <a:buClr>
                <a:schemeClr val="tx2"/>
              </a:buClr>
              <a:buFontTx/>
              <a:buChar char="•"/>
            </a:pPr>
            <a:r>
              <a:rPr lang="en-US" altLang="en-US">
                <a:solidFill>
                  <a:schemeClr val="hlink"/>
                </a:solidFill>
              </a:rPr>
              <a:t>T</a:t>
            </a:r>
            <a:r>
              <a:rPr lang="en-US" altLang="en-US" baseline="-25000">
                <a:solidFill>
                  <a:schemeClr val="hlink"/>
                </a:solidFill>
              </a:rPr>
              <a:t>i j</a:t>
            </a:r>
            <a:r>
              <a:rPr lang="en-US" altLang="en-US">
                <a:solidFill>
                  <a:schemeClr val="tx1"/>
                </a:solidFill>
              </a:rPr>
              <a:t> includes </a:t>
            </a:r>
            <a:r>
              <a:rPr lang="en-US" altLang="en-US">
                <a:solidFill>
                  <a:schemeClr val="hlink"/>
                </a:solidFill>
              </a:rPr>
              <a:t>p</a:t>
            </a:r>
            <a:r>
              <a:rPr lang="en-US" altLang="en-US" baseline="-25000">
                <a:solidFill>
                  <a:schemeClr val="hlink"/>
                </a:solidFill>
              </a:rPr>
              <a:t>i+1</a:t>
            </a:r>
            <a:r>
              <a:rPr lang="en-US" altLang="en-US">
                <a:solidFill>
                  <a:schemeClr val="tx1"/>
                </a:solidFill>
              </a:rPr>
              <a:t>, </a:t>
            </a:r>
            <a:r>
              <a:rPr lang="en-US" altLang="en-US">
                <a:solidFill>
                  <a:schemeClr val="hlink"/>
                </a:solidFill>
              </a:rPr>
              <a:t>p</a:t>
            </a:r>
            <a:r>
              <a:rPr lang="en-US" altLang="en-US" baseline="-25000">
                <a:solidFill>
                  <a:schemeClr val="hlink"/>
                </a:solidFill>
              </a:rPr>
              <a:t>i+2</a:t>
            </a:r>
            <a:r>
              <a:rPr lang="en-US" altLang="en-US">
                <a:solidFill>
                  <a:schemeClr val="tx1"/>
                </a:solidFill>
              </a:rPr>
              <a:t>, …, </a:t>
            </a:r>
            <a:r>
              <a:rPr lang="en-US" altLang="en-US">
                <a:solidFill>
                  <a:schemeClr val="hlink"/>
                </a:solidFill>
              </a:rPr>
              <a:t>p</a:t>
            </a:r>
            <a:r>
              <a:rPr lang="en-US" altLang="en-US" baseline="-25000">
                <a:solidFill>
                  <a:schemeClr val="hlink"/>
                </a:solidFill>
              </a:rPr>
              <a:t>j </a:t>
            </a:r>
            <a:r>
              <a:rPr lang="en-US" altLang="en-US">
                <a:solidFill>
                  <a:schemeClr val="tx1"/>
                </a:solidFill>
              </a:rPr>
              <a:t>and </a:t>
            </a:r>
            <a:r>
              <a:rPr lang="en-US" altLang="en-US">
                <a:solidFill>
                  <a:schemeClr val="hlink"/>
                </a:solidFill>
              </a:rPr>
              <a:t>q</a:t>
            </a:r>
            <a:r>
              <a:rPr lang="en-US" altLang="en-US" baseline="-25000">
                <a:solidFill>
                  <a:schemeClr val="hlink"/>
                </a:solidFill>
              </a:rPr>
              <a:t>i</a:t>
            </a:r>
            <a:r>
              <a:rPr lang="en-US" altLang="en-US">
                <a:solidFill>
                  <a:schemeClr val="tx1"/>
                </a:solidFill>
              </a:rPr>
              <a:t>, </a:t>
            </a:r>
            <a:r>
              <a:rPr lang="en-US" altLang="en-US">
                <a:solidFill>
                  <a:schemeClr val="hlink"/>
                </a:solidFill>
              </a:rPr>
              <a:t>q</a:t>
            </a:r>
            <a:r>
              <a:rPr lang="en-US" altLang="en-US" baseline="-25000">
                <a:solidFill>
                  <a:schemeClr val="hlink"/>
                </a:solidFill>
              </a:rPr>
              <a:t>i+1</a:t>
            </a:r>
            <a:r>
              <a:rPr lang="en-US" altLang="en-US">
                <a:solidFill>
                  <a:schemeClr val="tx1"/>
                </a:solidFill>
              </a:rPr>
              <a:t>, …, </a:t>
            </a:r>
            <a:r>
              <a:rPr lang="en-US" altLang="en-US">
                <a:solidFill>
                  <a:schemeClr val="hlink"/>
                </a:solidFill>
              </a:rPr>
              <a:t>q</a:t>
            </a:r>
            <a:r>
              <a:rPr lang="en-US" altLang="en-US" baseline="-25000">
                <a:solidFill>
                  <a:schemeClr val="hlink"/>
                </a:solidFill>
              </a:rPr>
              <a:t>j</a:t>
            </a:r>
            <a:r>
              <a:rPr lang="en-US" altLang="en-US" baseline="-25000">
                <a:solidFill>
                  <a:schemeClr val="tx1"/>
                </a:solidFill>
              </a:rPr>
              <a:t>.</a:t>
            </a:r>
            <a:endParaRPr lang="en-US" altLang="en-US">
              <a:solidFill>
                <a:schemeClr val="tx1"/>
              </a:solidFill>
            </a:endParaRPr>
          </a:p>
          <a:p>
            <a:pPr>
              <a:spcBef>
                <a:spcPct val="20000"/>
              </a:spcBef>
              <a:buClr>
                <a:schemeClr val="tx2"/>
              </a:buClr>
              <a:buFontTx/>
              <a:buChar char="•"/>
            </a:pPr>
            <a:endParaRPr lang="en-US" altLang="en-US">
              <a:solidFill>
                <a:schemeClr val="tx1"/>
              </a:solidFill>
            </a:endParaRPr>
          </a:p>
        </p:txBody>
      </p:sp>
    </p:spTree>
    <p:extLst>
      <p:ext uri="{BB962C8B-B14F-4D97-AF65-F5344CB8AC3E}">
        <p14:creationId xmlns:p14="http://schemas.microsoft.com/office/powerpoint/2010/main" val="287337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 calcmode="lin" valueType="num">
                                      <p:cBhvr additive="base">
                                        <p:cTn id="7" dur="500" fill="hold"/>
                                        <p:tgtEl>
                                          <p:spTgt spid="353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3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83">
                                            <p:txEl>
                                              <p:pRg st="1" end="1"/>
                                            </p:txEl>
                                          </p:spTgt>
                                        </p:tgtEl>
                                        <p:attrNameLst>
                                          <p:attrName>style.visibility</p:attrName>
                                        </p:attrNameLst>
                                      </p:cBhvr>
                                      <p:to>
                                        <p:strVal val="visible"/>
                                      </p:to>
                                    </p:set>
                                    <p:anim calcmode="lin" valueType="num">
                                      <p:cBhvr additive="base">
                                        <p:cTn id="13" dur="500" fill="hold"/>
                                        <p:tgtEl>
                                          <p:spTgt spid="353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32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3283">
                                            <p:txEl>
                                              <p:pRg st="2" end="2"/>
                                            </p:txEl>
                                          </p:spTgt>
                                        </p:tgtEl>
                                        <p:attrNameLst>
                                          <p:attrName>style.visibility</p:attrName>
                                        </p:attrNameLst>
                                      </p:cBhvr>
                                      <p:to>
                                        <p:strVal val="visible"/>
                                      </p:to>
                                    </p:set>
                                    <p:anim calcmode="lin" valueType="num">
                                      <p:cBhvr additive="base">
                                        <p:cTn id="19" dur="500" fill="hold"/>
                                        <p:tgtEl>
                                          <p:spTgt spid="3532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32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3317"/>
                                        </p:tgtEl>
                                        <p:attrNameLst>
                                          <p:attrName>style.visibility</p:attrName>
                                        </p:attrNameLst>
                                      </p:cBhvr>
                                      <p:to>
                                        <p:strVal val="visible"/>
                                      </p:to>
                                    </p:set>
                                    <p:anim calcmode="lin" valueType="num">
                                      <p:cBhvr additive="base">
                                        <p:cTn id="31" dur="500" fill="hold"/>
                                        <p:tgtEl>
                                          <p:spTgt spid="353317"/>
                                        </p:tgtEl>
                                        <p:attrNameLst>
                                          <p:attrName>ppt_x</p:attrName>
                                        </p:attrNameLst>
                                      </p:cBhvr>
                                      <p:tavLst>
                                        <p:tav tm="0">
                                          <p:val>
                                            <p:strVal val="0-#ppt_w/2"/>
                                          </p:val>
                                        </p:tav>
                                        <p:tav tm="100000">
                                          <p:val>
                                            <p:strVal val="#ppt_x"/>
                                          </p:val>
                                        </p:tav>
                                      </p:tavLst>
                                    </p:anim>
                                    <p:anim calcmode="lin" valueType="num">
                                      <p:cBhvr additive="base">
                                        <p:cTn id="32" dur="500" fill="hold"/>
                                        <p:tgtEl>
                                          <p:spTgt spid="353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autoUpdateAnimBg="0"/>
      <p:bldP spid="35331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2514600"/>
            <a:ext cx="7772400" cy="1143000"/>
          </a:xfrm>
        </p:spPr>
        <p:txBody>
          <a:bodyPr/>
          <a:lstStyle/>
          <a:p>
            <a:r>
              <a:rPr lang="en-US" altLang="en-US" dirty="0" smtClean="0"/>
              <a:t>Dynamic Dictionaries</a:t>
            </a:r>
          </a:p>
        </p:txBody>
      </p:sp>
    </p:spTree>
    <p:extLst>
      <p:ext uri="{BB962C8B-B14F-4D97-AF65-F5344CB8AC3E}">
        <p14:creationId xmlns:p14="http://schemas.microsoft.com/office/powerpoint/2010/main" val="1881306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mtClean="0"/>
              <a:t>Dynamic Dictionaries</a:t>
            </a:r>
          </a:p>
        </p:txBody>
      </p:sp>
      <p:sp>
        <p:nvSpPr>
          <p:cNvPr id="345091" name="Rectangle 3"/>
          <p:cNvSpPr>
            <a:spLocks noGrp="1" noChangeArrowheads="1"/>
          </p:cNvSpPr>
          <p:nvPr>
            <p:ph type="body" idx="1"/>
          </p:nvPr>
        </p:nvSpPr>
        <p:spPr>
          <a:xfrm>
            <a:off x="533400" y="1676400"/>
            <a:ext cx="7772400" cy="4038600"/>
          </a:xfrm>
          <a:noFill/>
        </p:spPr>
        <p:txBody>
          <a:bodyPr/>
          <a:lstStyle/>
          <a:p>
            <a:pPr>
              <a:lnSpc>
                <a:spcPct val="90000"/>
              </a:lnSpc>
            </a:pPr>
            <a:r>
              <a:rPr lang="en-US" altLang="en-US" smtClean="0">
                <a:solidFill>
                  <a:schemeClr val="bg2"/>
                </a:solidFill>
              </a:rPr>
              <a:t>Primary Operations:</a:t>
            </a:r>
          </a:p>
          <a:p>
            <a:pPr lvl="1">
              <a:lnSpc>
                <a:spcPct val="90000"/>
              </a:lnSpc>
            </a:pPr>
            <a:r>
              <a:rPr lang="en-US" altLang="en-US" smtClean="0">
                <a:solidFill>
                  <a:schemeClr val="hlink"/>
                </a:solidFill>
              </a:rPr>
              <a:t>get(key) </a:t>
            </a:r>
            <a:r>
              <a:rPr lang="en-US" altLang="en-US" smtClean="0">
                <a:solidFill>
                  <a:schemeClr val="bg1"/>
                </a:solidFill>
              </a:rPr>
              <a:t>=&gt;</a:t>
            </a:r>
            <a:r>
              <a:rPr lang="en-US" altLang="en-US" smtClean="0">
                <a:solidFill>
                  <a:schemeClr val="hlink"/>
                </a:solidFill>
              </a:rPr>
              <a:t> search</a:t>
            </a:r>
          </a:p>
          <a:p>
            <a:pPr lvl="1">
              <a:lnSpc>
                <a:spcPct val="90000"/>
              </a:lnSpc>
            </a:pPr>
            <a:r>
              <a:rPr lang="en-US" altLang="en-US" smtClean="0">
                <a:solidFill>
                  <a:schemeClr val="hlink"/>
                </a:solidFill>
              </a:rPr>
              <a:t>put(key, element) </a:t>
            </a:r>
            <a:r>
              <a:rPr lang="en-US" altLang="en-US" smtClean="0">
                <a:solidFill>
                  <a:schemeClr val="bg1"/>
                </a:solidFill>
              </a:rPr>
              <a:t>=&gt;</a:t>
            </a:r>
            <a:r>
              <a:rPr lang="en-US" altLang="en-US" smtClean="0">
                <a:solidFill>
                  <a:schemeClr val="hlink"/>
                </a:solidFill>
              </a:rPr>
              <a:t> insert</a:t>
            </a:r>
          </a:p>
          <a:p>
            <a:pPr lvl="1">
              <a:lnSpc>
                <a:spcPct val="90000"/>
              </a:lnSpc>
            </a:pPr>
            <a:r>
              <a:rPr lang="en-US" altLang="en-US" smtClean="0">
                <a:solidFill>
                  <a:schemeClr val="hlink"/>
                </a:solidFill>
              </a:rPr>
              <a:t>remove(key) </a:t>
            </a:r>
            <a:r>
              <a:rPr lang="en-US" altLang="en-US" smtClean="0">
                <a:solidFill>
                  <a:schemeClr val="bg1"/>
                </a:solidFill>
              </a:rPr>
              <a:t>=&gt;</a:t>
            </a:r>
            <a:r>
              <a:rPr lang="en-US" altLang="en-US" smtClean="0">
                <a:solidFill>
                  <a:schemeClr val="hlink"/>
                </a:solidFill>
              </a:rPr>
              <a:t> delete</a:t>
            </a:r>
          </a:p>
          <a:p>
            <a:pPr>
              <a:lnSpc>
                <a:spcPct val="90000"/>
              </a:lnSpc>
            </a:pPr>
            <a:r>
              <a:rPr lang="en-US" altLang="en-US" smtClean="0">
                <a:solidFill>
                  <a:schemeClr val="bg2"/>
                </a:solidFill>
              </a:rPr>
              <a:t>Additional operations:</a:t>
            </a:r>
          </a:p>
          <a:p>
            <a:pPr lvl="1">
              <a:lnSpc>
                <a:spcPct val="90000"/>
              </a:lnSpc>
            </a:pPr>
            <a:r>
              <a:rPr lang="en-US" altLang="en-US" smtClean="0">
                <a:solidFill>
                  <a:schemeClr val="hlink"/>
                </a:solidFill>
              </a:rPr>
              <a:t>ascend()</a:t>
            </a:r>
            <a:endParaRPr lang="en-US" altLang="en-US" smtClean="0"/>
          </a:p>
          <a:p>
            <a:pPr lvl="1">
              <a:lnSpc>
                <a:spcPct val="90000"/>
              </a:lnSpc>
            </a:pPr>
            <a:r>
              <a:rPr lang="en-US" altLang="en-US" smtClean="0">
                <a:solidFill>
                  <a:schemeClr val="hlink"/>
                </a:solidFill>
              </a:rPr>
              <a:t>get(index)</a:t>
            </a:r>
          </a:p>
          <a:p>
            <a:pPr lvl="1">
              <a:lnSpc>
                <a:spcPct val="90000"/>
              </a:lnSpc>
            </a:pPr>
            <a:r>
              <a:rPr lang="en-US" altLang="en-US" smtClean="0">
                <a:solidFill>
                  <a:schemeClr val="hlink"/>
                </a:solidFill>
              </a:rPr>
              <a:t>remove(index)</a:t>
            </a:r>
            <a:endParaRPr lang="en-US" altLang="en-US" smtClean="0">
              <a:solidFill>
                <a:schemeClr val="bg2"/>
              </a:solidFill>
            </a:endParaRPr>
          </a:p>
        </p:txBody>
      </p:sp>
    </p:spTree>
    <p:extLst>
      <p:ext uri="{BB962C8B-B14F-4D97-AF65-F5344CB8AC3E}">
        <p14:creationId xmlns:p14="http://schemas.microsoft.com/office/powerpoint/2010/main" val="1902917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5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50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50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5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28600" y="152400"/>
            <a:ext cx="8686800" cy="1143000"/>
          </a:xfrm>
          <a:noFill/>
        </p:spPr>
        <p:txBody>
          <a:bodyPr/>
          <a:lstStyle/>
          <a:p>
            <a:r>
              <a:rPr lang="en-US" altLang="en-US" sz="4000" smtClean="0"/>
              <a:t>Complexity Of Dictionary Operations</a:t>
            </a:r>
            <a:br>
              <a:rPr lang="en-US" altLang="en-US" sz="4000" smtClean="0"/>
            </a:br>
            <a:r>
              <a:rPr lang="en-US" altLang="en-US" sz="4000" smtClean="0">
                <a:solidFill>
                  <a:schemeClr val="bg1"/>
                </a:solidFill>
              </a:rPr>
              <a:t>get(), put() and remove()</a:t>
            </a:r>
          </a:p>
        </p:txBody>
      </p:sp>
      <p:grpSp>
        <p:nvGrpSpPr>
          <p:cNvPr id="2" name="Group 3"/>
          <p:cNvGrpSpPr>
            <a:grpSpLocks/>
          </p:cNvGrpSpPr>
          <p:nvPr/>
        </p:nvGrpSpPr>
        <p:grpSpPr bwMode="auto">
          <a:xfrm>
            <a:off x="838200" y="1600200"/>
            <a:ext cx="7377113" cy="4702175"/>
            <a:chOff x="537" y="1243"/>
            <a:chExt cx="4647" cy="2962"/>
          </a:xfrm>
        </p:grpSpPr>
        <p:graphicFrame>
          <p:nvGraphicFramePr>
            <p:cNvPr id="1026" name="Object 4"/>
            <p:cNvGraphicFramePr>
              <a:graphicFrameLocks/>
            </p:cNvGraphicFramePr>
            <p:nvPr/>
          </p:nvGraphicFramePr>
          <p:xfrm>
            <a:off x="537" y="1243"/>
            <a:ext cx="4607" cy="2547"/>
          </p:xfrm>
          <a:graphic>
            <a:graphicData uri="http://schemas.openxmlformats.org/presentationml/2006/ole">
              <mc:AlternateContent xmlns:mc="http://schemas.openxmlformats.org/markup-compatibility/2006">
                <mc:Choice xmlns:v="urn:schemas-microsoft-com:vml" Requires="v">
                  <p:oleObj spid="_x0000_s1028" name="Document" r:id="rId4" imgW="7918200" imgH="4389120" progId="Word.Document.8">
                    <p:embed/>
                  </p:oleObj>
                </mc:Choice>
                <mc:Fallback>
                  <p:oleObj name="Document" r:id="rId4" imgW="7918200" imgH="43891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 y="1243"/>
                          <a:ext cx="4607" cy="2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Line 5"/>
            <p:cNvSpPr>
              <a:spLocks noChangeShapeType="1"/>
            </p:cNvSpPr>
            <p:nvPr/>
          </p:nvSpPr>
          <p:spPr bwMode="auto">
            <a:xfrm>
              <a:off x="2064" y="1296"/>
              <a:ext cx="0" cy="2496"/>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30" name="Line 6"/>
            <p:cNvSpPr>
              <a:spLocks noChangeShapeType="1"/>
            </p:cNvSpPr>
            <p:nvPr/>
          </p:nvSpPr>
          <p:spPr bwMode="auto">
            <a:xfrm>
              <a:off x="624" y="1680"/>
              <a:ext cx="4224" cy="0"/>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31" name="Line 7"/>
            <p:cNvSpPr>
              <a:spLocks noChangeShapeType="1"/>
            </p:cNvSpPr>
            <p:nvPr/>
          </p:nvSpPr>
          <p:spPr bwMode="auto">
            <a:xfrm>
              <a:off x="3456" y="1296"/>
              <a:ext cx="0" cy="2496"/>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32" name="Rectangle 8"/>
            <p:cNvSpPr>
              <a:spLocks noChangeArrowheads="1"/>
            </p:cNvSpPr>
            <p:nvPr/>
          </p:nvSpPr>
          <p:spPr bwMode="auto">
            <a:xfrm>
              <a:off x="624" y="3840"/>
              <a:ext cx="45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hlink"/>
                  </a:solidFill>
                </a:rPr>
                <a:t>n</a:t>
              </a:r>
              <a:r>
                <a:rPr lang="en-US" altLang="en-US">
                  <a:solidFill>
                    <a:schemeClr val="bg2"/>
                  </a:solidFill>
                </a:rPr>
                <a:t> is number of elements in dictionary</a:t>
              </a:r>
            </a:p>
          </p:txBody>
        </p:sp>
      </p:grpSp>
    </p:spTree>
    <p:extLst>
      <p:ext uri="{BB962C8B-B14F-4D97-AF65-F5344CB8AC3E}">
        <p14:creationId xmlns:p14="http://schemas.microsoft.com/office/powerpoint/2010/main" val="2278684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noFill/>
        </p:spPr>
        <p:txBody>
          <a:bodyPr/>
          <a:lstStyle/>
          <a:p>
            <a:r>
              <a:rPr lang="en-US" altLang="en-US" sz="4000" smtClean="0"/>
              <a:t>Complexity Of Other Operations</a:t>
            </a:r>
            <a:br>
              <a:rPr lang="en-US" altLang="en-US" sz="4000" smtClean="0"/>
            </a:br>
            <a:r>
              <a:rPr lang="en-US" altLang="en-US" sz="4000" smtClean="0">
                <a:solidFill>
                  <a:schemeClr val="bg1"/>
                </a:solidFill>
              </a:rPr>
              <a:t>ascend(), get(index), remove(index)</a:t>
            </a:r>
          </a:p>
        </p:txBody>
      </p:sp>
      <p:grpSp>
        <p:nvGrpSpPr>
          <p:cNvPr id="2" name="Group 3"/>
          <p:cNvGrpSpPr>
            <a:grpSpLocks/>
          </p:cNvGrpSpPr>
          <p:nvPr/>
        </p:nvGrpSpPr>
        <p:grpSpPr bwMode="auto">
          <a:xfrm>
            <a:off x="762000" y="1524000"/>
            <a:ext cx="7377113" cy="4618038"/>
            <a:chOff x="537" y="1296"/>
            <a:chExt cx="4647" cy="2909"/>
          </a:xfrm>
        </p:grpSpPr>
        <p:graphicFrame>
          <p:nvGraphicFramePr>
            <p:cNvPr id="2050" name="Object 1024"/>
            <p:cNvGraphicFramePr>
              <a:graphicFrameLocks/>
            </p:cNvGraphicFramePr>
            <p:nvPr/>
          </p:nvGraphicFramePr>
          <p:xfrm>
            <a:off x="537" y="1373"/>
            <a:ext cx="4601" cy="2281"/>
          </p:xfrm>
          <a:graphic>
            <a:graphicData uri="http://schemas.openxmlformats.org/presentationml/2006/ole">
              <mc:AlternateContent xmlns:mc="http://schemas.openxmlformats.org/markup-compatibility/2006">
                <mc:Choice xmlns:v="urn:schemas-microsoft-com:vml" Requires="v">
                  <p:oleObj spid="_x0000_s2052" name="Document" r:id="rId4" imgW="7918200" imgH="3930480" progId="Word.Document.8">
                    <p:embed/>
                  </p:oleObj>
                </mc:Choice>
                <mc:Fallback>
                  <p:oleObj name="Document" r:id="rId4" imgW="7918200" imgH="393048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 y="1373"/>
                          <a:ext cx="4601" cy="2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Line 5"/>
            <p:cNvSpPr>
              <a:spLocks noChangeShapeType="1"/>
            </p:cNvSpPr>
            <p:nvPr/>
          </p:nvSpPr>
          <p:spPr bwMode="auto">
            <a:xfrm>
              <a:off x="2064" y="1296"/>
              <a:ext cx="0" cy="2496"/>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4" name="Line 6"/>
            <p:cNvSpPr>
              <a:spLocks noChangeShapeType="1"/>
            </p:cNvSpPr>
            <p:nvPr/>
          </p:nvSpPr>
          <p:spPr bwMode="auto">
            <a:xfrm>
              <a:off x="576" y="1920"/>
              <a:ext cx="4224" cy="0"/>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5" name="Line 7"/>
            <p:cNvSpPr>
              <a:spLocks noChangeShapeType="1"/>
            </p:cNvSpPr>
            <p:nvPr/>
          </p:nvSpPr>
          <p:spPr bwMode="auto">
            <a:xfrm>
              <a:off x="3552" y="1296"/>
              <a:ext cx="0" cy="2496"/>
            </a:xfrm>
            <a:prstGeom prst="line">
              <a:avLst/>
            </a:prstGeom>
            <a:noFill/>
            <a:ln w="508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56" name="Rectangle 8"/>
            <p:cNvSpPr>
              <a:spLocks noChangeArrowheads="1"/>
            </p:cNvSpPr>
            <p:nvPr/>
          </p:nvSpPr>
          <p:spPr bwMode="auto">
            <a:xfrm>
              <a:off x="624" y="3840"/>
              <a:ext cx="45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hlink"/>
                  </a:solidFill>
                </a:rPr>
                <a:t>D</a:t>
              </a:r>
              <a:r>
                <a:rPr lang="en-US" altLang="en-US">
                  <a:solidFill>
                    <a:schemeClr val="bg2"/>
                  </a:solidFill>
                </a:rPr>
                <a:t> is number of buckets</a:t>
              </a:r>
            </a:p>
          </p:txBody>
        </p:sp>
      </p:grpSp>
    </p:spTree>
    <p:extLst>
      <p:ext uri="{BB962C8B-B14F-4D97-AF65-F5344CB8AC3E}">
        <p14:creationId xmlns:p14="http://schemas.microsoft.com/office/powerpoint/2010/main" val="1327871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6200" y="228600"/>
            <a:ext cx="8915400" cy="1143000"/>
          </a:xfrm>
          <a:noFill/>
        </p:spPr>
        <p:txBody>
          <a:bodyPr/>
          <a:lstStyle/>
          <a:p>
            <a:r>
              <a:rPr lang="en-US" altLang="en-US" smtClean="0"/>
              <a:t>The Operation put()</a:t>
            </a:r>
          </a:p>
        </p:txBody>
      </p:sp>
      <p:grpSp>
        <p:nvGrpSpPr>
          <p:cNvPr id="2" name="Group 3"/>
          <p:cNvGrpSpPr>
            <a:grpSpLocks/>
          </p:cNvGrpSpPr>
          <p:nvPr/>
        </p:nvGrpSpPr>
        <p:grpSpPr bwMode="auto">
          <a:xfrm>
            <a:off x="463550" y="1454150"/>
            <a:ext cx="6388100" cy="3340100"/>
            <a:chOff x="292" y="916"/>
            <a:chExt cx="4024" cy="2104"/>
          </a:xfrm>
        </p:grpSpPr>
        <p:sp>
          <p:nvSpPr>
            <p:cNvPr id="5128" name="Oval 4"/>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29" name="Oval 5"/>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0" name="Oval 6"/>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1" name="Oval 7"/>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2" name="Oval 8"/>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3" name="Oval 9"/>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4" name="Oval 10"/>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5" name="Oval 11"/>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36" name="Line 12"/>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37" name="Line 13"/>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38" name="Line 14"/>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39" name="Line 15"/>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0" name="Line 16"/>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1" name="Line 17"/>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2" name="Line 18"/>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3" name="Oval 19"/>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5144" name="Line 20"/>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5145" name="Rectangle 21"/>
            <p:cNvSpPr>
              <a:spLocks noChangeArrowheads="1"/>
            </p:cNvSpPr>
            <p:nvPr/>
          </p:nvSpPr>
          <p:spPr bwMode="auto">
            <a:xfrm>
              <a:off x="2630" y="93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5146" name="Rectangle 22"/>
            <p:cNvSpPr>
              <a:spLocks noChangeArrowheads="1"/>
            </p:cNvSpPr>
            <p:nvPr/>
          </p:nvSpPr>
          <p:spPr bwMode="auto">
            <a:xfrm>
              <a:off x="1286"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5147" name="Rectangle 23"/>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5148" name="Rectangle 24"/>
            <p:cNvSpPr>
              <a:spLocks noChangeArrowheads="1"/>
            </p:cNvSpPr>
            <p:nvPr/>
          </p:nvSpPr>
          <p:spPr bwMode="auto">
            <a:xfrm>
              <a:off x="32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5149" name="Rectangle 25"/>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5150" name="Rectangle 26"/>
            <p:cNvSpPr>
              <a:spLocks noChangeArrowheads="1"/>
            </p:cNvSpPr>
            <p:nvPr/>
          </p:nvSpPr>
          <p:spPr bwMode="auto">
            <a:xfrm>
              <a:off x="1766"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5151" name="Rectangle 27"/>
            <p:cNvSpPr>
              <a:spLocks noChangeArrowheads="1"/>
            </p:cNvSpPr>
            <p:nvPr/>
          </p:nvSpPr>
          <p:spPr bwMode="auto">
            <a:xfrm>
              <a:off x="4022"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5152" name="Rectangle 28"/>
            <p:cNvSpPr>
              <a:spLocks noChangeArrowheads="1"/>
            </p:cNvSpPr>
            <p:nvPr/>
          </p:nvSpPr>
          <p:spPr bwMode="auto">
            <a:xfrm>
              <a:off x="3254"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5153" name="Rectangle 29"/>
            <p:cNvSpPr>
              <a:spLocks noChangeArrowheads="1"/>
            </p:cNvSpPr>
            <p:nvPr/>
          </p:nvSpPr>
          <p:spPr bwMode="auto">
            <a:xfrm>
              <a:off x="296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grpSp>
      <p:sp>
        <p:nvSpPr>
          <p:cNvPr id="350238" name="Rectangle 30"/>
          <p:cNvSpPr>
            <a:spLocks noChangeArrowheads="1"/>
          </p:cNvSpPr>
          <p:nvPr/>
        </p:nvSpPr>
        <p:spPr bwMode="auto">
          <a:xfrm>
            <a:off x="2133600" y="5105400"/>
            <a:ext cx="4572000" cy="588963"/>
          </a:xfrm>
          <a:prstGeom prst="rect">
            <a:avLst/>
          </a:prstGeom>
          <a:solidFill>
            <a:srgbClr val="FFFFFF"/>
          </a:solidFill>
          <a:ln w="9525">
            <a:solidFill>
              <a:srgbClr val="FFFFFF"/>
            </a:solidFill>
            <a:miter lim="800000"/>
            <a:headEnd/>
            <a:tailEnd/>
          </a:ln>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Put a pair whose key is </a:t>
            </a:r>
            <a:r>
              <a:rPr lang="en-US" altLang="en-US">
                <a:solidFill>
                  <a:schemeClr val="hlink"/>
                </a:solidFill>
              </a:rPr>
              <a:t>35</a:t>
            </a:r>
            <a:r>
              <a:rPr lang="en-US" altLang="en-US">
                <a:solidFill>
                  <a:schemeClr val="bg2"/>
                </a:solidFill>
              </a:rPr>
              <a:t>.</a:t>
            </a:r>
          </a:p>
        </p:txBody>
      </p:sp>
      <p:sp>
        <p:nvSpPr>
          <p:cNvPr id="350239" name="Oval 31"/>
          <p:cNvSpPr>
            <a:spLocks noChangeArrowheads="1"/>
          </p:cNvSpPr>
          <p:nvPr/>
        </p:nvSpPr>
        <p:spPr bwMode="auto">
          <a:xfrm>
            <a:off x="5721350" y="4356100"/>
            <a:ext cx="444500" cy="444500"/>
          </a:xfrm>
          <a:prstGeom prst="ellipse">
            <a:avLst/>
          </a:prstGeom>
          <a:solidFill>
            <a:schemeClr val="hlink"/>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350240" name="Rectangle 32"/>
          <p:cNvSpPr>
            <a:spLocks noChangeArrowheads="1"/>
          </p:cNvSpPr>
          <p:nvPr/>
        </p:nvSpPr>
        <p:spPr bwMode="auto">
          <a:xfrm>
            <a:off x="5775325" y="43434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35</a:t>
            </a:r>
          </a:p>
        </p:txBody>
      </p:sp>
      <p:sp>
        <p:nvSpPr>
          <p:cNvPr id="350241" name="Line 33"/>
          <p:cNvSpPr>
            <a:spLocks noChangeShapeType="1"/>
          </p:cNvSpPr>
          <p:nvPr/>
        </p:nvSpPr>
        <p:spPr bwMode="auto">
          <a:xfrm>
            <a:off x="5486400" y="3733800"/>
            <a:ext cx="381000" cy="6096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571680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0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0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024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0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38" grpId="0" animBg="1" autoUpdateAnimBg="0"/>
      <p:bldP spid="350239" grpId="0" animBg="1"/>
      <p:bldP spid="350240" grpId="0" build="p" autoUpdateAnimBg="0"/>
      <p:bldP spid="3502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6200" y="228600"/>
            <a:ext cx="8915400" cy="1143000"/>
          </a:xfrm>
          <a:noFill/>
        </p:spPr>
        <p:txBody>
          <a:bodyPr/>
          <a:lstStyle/>
          <a:p>
            <a:r>
              <a:rPr lang="en-US" altLang="en-US" smtClean="0"/>
              <a:t>The Operation remove()</a:t>
            </a:r>
          </a:p>
        </p:txBody>
      </p:sp>
      <p:sp>
        <p:nvSpPr>
          <p:cNvPr id="352259" name="Text Box 3"/>
          <p:cNvSpPr txBox="1">
            <a:spLocks noChangeArrowheads="1"/>
          </p:cNvSpPr>
          <p:nvPr/>
        </p:nvSpPr>
        <p:spPr bwMode="auto">
          <a:xfrm>
            <a:off x="304800" y="1905000"/>
            <a:ext cx="85344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tx1"/>
                </a:solidFill>
              </a:rPr>
              <a:t>Three cases:</a:t>
            </a:r>
          </a:p>
          <a:p>
            <a:pPr lvl="1">
              <a:spcBef>
                <a:spcPct val="50000"/>
              </a:spcBef>
              <a:buClr>
                <a:schemeClr val="hlink"/>
              </a:buClr>
              <a:buFont typeface="Wingdings" panose="05000000000000000000" pitchFamily="2" charset="2"/>
              <a:buChar char="§"/>
            </a:pPr>
            <a:r>
              <a:rPr lang="en-US" altLang="en-US">
                <a:solidFill>
                  <a:schemeClr val="tx1"/>
                </a:solidFill>
              </a:rPr>
              <a:t> Element is in a leaf.</a:t>
            </a:r>
          </a:p>
          <a:p>
            <a:pPr lvl="1">
              <a:spcBef>
                <a:spcPct val="50000"/>
              </a:spcBef>
              <a:buClr>
                <a:schemeClr val="hlink"/>
              </a:buClr>
              <a:buFont typeface="Wingdings" panose="05000000000000000000" pitchFamily="2" charset="2"/>
              <a:buChar char="§"/>
            </a:pPr>
            <a:r>
              <a:rPr lang="en-US" altLang="en-US">
                <a:solidFill>
                  <a:schemeClr val="tx1"/>
                </a:solidFill>
              </a:rPr>
              <a:t> Element is in a degree 1 node.</a:t>
            </a:r>
          </a:p>
          <a:p>
            <a:pPr lvl="1">
              <a:spcBef>
                <a:spcPct val="50000"/>
              </a:spcBef>
              <a:buClr>
                <a:schemeClr val="hlink"/>
              </a:buClr>
              <a:buFont typeface="Wingdings" panose="05000000000000000000" pitchFamily="2" charset="2"/>
              <a:buChar char="§"/>
            </a:pPr>
            <a:r>
              <a:rPr lang="en-US" altLang="en-US">
                <a:solidFill>
                  <a:schemeClr val="tx1"/>
                </a:solidFill>
              </a:rPr>
              <a:t> Element is in a degree 2 node.</a:t>
            </a:r>
          </a:p>
        </p:txBody>
      </p:sp>
    </p:spTree>
    <p:extLst>
      <p:ext uri="{BB962C8B-B14F-4D97-AF65-F5344CB8AC3E}">
        <p14:creationId xmlns:p14="http://schemas.microsoft.com/office/powerpoint/2010/main" val="1321109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2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2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22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2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t>Application</a:t>
            </a:r>
          </a:p>
        </p:txBody>
      </p:sp>
      <p:sp>
        <p:nvSpPr>
          <p:cNvPr id="347139" name="Rectangle 3"/>
          <p:cNvSpPr>
            <a:spLocks noGrp="1" noChangeArrowheads="1"/>
          </p:cNvSpPr>
          <p:nvPr>
            <p:ph type="body" idx="1"/>
          </p:nvPr>
        </p:nvSpPr>
        <p:spPr>
          <a:xfrm>
            <a:off x="304800" y="1981200"/>
            <a:ext cx="8458200" cy="4114800"/>
          </a:xfrm>
        </p:spPr>
        <p:txBody>
          <a:bodyPr/>
          <a:lstStyle/>
          <a:p>
            <a:r>
              <a:rPr lang="en-US" altLang="en-US" smtClean="0"/>
              <a:t>Collection of student records in this class.</a:t>
            </a:r>
          </a:p>
          <a:p>
            <a:pPr lvl="1"/>
            <a:r>
              <a:rPr lang="en-US" altLang="en-US" smtClean="0">
                <a:solidFill>
                  <a:schemeClr val="hlink"/>
                </a:solidFill>
              </a:rPr>
              <a:t>(key, element) =</a:t>
            </a:r>
            <a:r>
              <a:rPr lang="en-US" altLang="en-US" smtClean="0"/>
              <a:t> (student name, linear list of assignment and exam scores)</a:t>
            </a:r>
          </a:p>
          <a:p>
            <a:pPr lvl="1"/>
            <a:r>
              <a:rPr lang="en-US" altLang="en-US" smtClean="0"/>
              <a:t>All keys are distinct.</a:t>
            </a:r>
          </a:p>
          <a:p>
            <a:r>
              <a:rPr lang="en-US" altLang="en-US" sz="2800" smtClean="0"/>
              <a:t>Collection of in-use domain names.</a:t>
            </a:r>
          </a:p>
          <a:p>
            <a:pPr lvl="1"/>
            <a:r>
              <a:rPr lang="en-US" altLang="en-US" sz="2400" smtClean="0"/>
              <a:t>(godaddy.com, owner information)</a:t>
            </a:r>
          </a:p>
          <a:p>
            <a:pPr lvl="1"/>
            <a:r>
              <a:rPr lang="en-US" altLang="en-US" sz="2400" smtClean="0"/>
              <a:t>All keys are distinct.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7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7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71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71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7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76200" y="228600"/>
            <a:ext cx="8915400" cy="1143000"/>
          </a:xfrm>
          <a:noFill/>
        </p:spPr>
        <p:txBody>
          <a:bodyPr/>
          <a:lstStyle/>
          <a:p>
            <a:r>
              <a:rPr lang="en-US" altLang="en-US" smtClean="0"/>
              <a:t>Remove From A Leaf</a:t>
            </a:r>
          </a:p>
        </p:txBody>
      </p:sp>
      <p:sp>
        <p:nvSpPr>
          <p:cNvPr id="354307" name="Rectangle 3"/>
          <p:cNvSpPr>
            <a:spLocks noChangeArrowheads="1"/>
          </p:cNvSpPr>
          <p:nvPr/>
        </p:nvSpPr>
        <p:spPr bwMode="auto">
          <a:xfrm>
            <a:off x="2133600" y="5334000"/>
            <a:ext cx="55626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Remove a leaf element. key </a:t>
            </a:r>
            <a:r>
              <a:rPr lang="en-US" altLang="en-US">
                <a:solidFill>
                  <a:schemeClr val="hlink"/>
                </a:solidFill>
              </a:rPr>
              <a:t>= 7</a:t>
            </a:r>
          </a:p>
        </p:txBody>
      </p:sp>
      <p:grpSp>
        <p:nvGrpSpPr>
          <p:cNvPr id="2" name="Group 4"/>
          <p:cNvGrpSpPr>
            <a:grpSpLocks/>
          </p:cNvGrpSpPr>
          <p:nvPr/>
        </p:nvGrpSpPr>
        <p:grpSpPr bwMode="auto">
          <a:xfrm>
            <a:off x="463550" y="1454150"/>
            <a:ext cx="6388100" cy="4178300"/>
            <a:chOff x="292" y="916"/>
            <a:chExt cx="4024" cy="2632"/>
          </a:xfrm>
        </p:grpSpPr>
        <p:sp>
          <p:nvSpPr>
            <p:cNvPr id="7174" name="Oval 5"/>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75" name="Oval 6"/>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76" name="Oval 7"/>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77" name="Oval 8"/>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78" name="Oval 9"/>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79" name="Oval 10"/>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80" name="Oval 11"/>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81" name="Oval 12"/>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82" name="Line 13"/>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3" name="Line 14"/>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4" name="Line 15"/>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5" name="Line 16"/>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6" name="Line 17"/>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7" name="Line 18"/>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8" name="Line 19"/>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89" name="Oval 20"/>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190" name="Line 21"/>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191" name="Rectangle 22"/>
            <p:cNvSpPr>
              <a:spLocks noChangeArrowheads="1"/>
            </p:cNvSpPr>
            <p:nvPr/>
          </p:nvSpPr>
          <p:spPr bwMode="auto">
            <a:xfrm>
              <a:off x="2630" y="93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7192" name="Rectangle 23"/>
            <p:cNvSpPr>
              <a:spLocks noChangeArrowheads="1"/>
            </p:cNvSpPr>
            <p:nvPr/>
          </p:nvSpPr>
          <p:spPr bwMode="auto">
            <a:xfrm>
              <a:off x="1286"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7193" name="Rectangle 24"/>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7194" name="Rectangle 25"/>
            <p:cNvSpPr>
              <a:spLocks noChangeArrowheads="1"/>
            </p:cNvSpPr>
            <p:nvPr/>
          </p:nvSpPr>
          <p:spPr bwMode="auto">
            <a:xfrm>
              <a:off x="32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7195" name="Rectangle 26"/>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7196" name="Rectangle 27"/>
            <p:cNvSpPr>
              <a:spLocks noChangeArrowheads="1"/>
            </p:cNvSpPr>
            <p:nvPr/>
          </p:nvSpPr>
          <p:spPr bwMode="auto">
            <a:xfrm>
              <a:off x="1766"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7197" name="Rectangle 28"/>
            <p:cNvSpPr>
              <a:spLocks noChangeArrowheads="1"/>
            </p:cNvSpPr>
            <p:nvPr/>
          </p:nvSpPr>
          <p:spPr bwMode="auto">
            <a:xfrm>
              <a:off x="4022"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7198" name="Rectangle 29"/>
            <p:cNvSpPr>
              <a:spLocks noChangeArrowheads="1"/>
            </p:cNvSpPr>
            <p:nvPr/>
          </p:nvSpPr>
          <p:spPr bwMode="auto">
            <a:xfrm>
              <a:off x="3254"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7199" name="Rectangle 30"/>
            <p:cNvSpPr>
              <a:spLocks noChangeArrowheads="1"/>
            </p:cNvSpPr>
            <p:nvPr/>
          </p:nvSpPr>
          <p:spPr bwMode="auto">
            <a:xfrm>
              <a:off x="296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7200" name="Oval 31"/>
            <p:cNvSpPr>
              <a:spLocks noChangeArrowheads="1"/>
            </p:cNvSpPr>
            <p:nvPr/>
          </p:nvSpPr>
          <p:spPr bwMode="auto">
            <a:xfrm>
              <a:off x="365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201" name="Rectangle 32"/>
            <p:cNvSpPr>
              <a:spLocks noChangeArrowheads="1"/>
            </p:cNvSpPr>
            <p:nvPr/>
          </p:nvSpPr>
          <p:spPr bwMode="auto">
            <a:xfrm>
              <a:off x="368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7202" name="Line 33"/>
            <p:cNvSpPr>
              <a:spLocks noChangeShapeType="1"/>
            </p:cNvSpPr>
            <p:nvPr/>
          </p:nvSpPr>
          <p:spPr bwMode="auto">
            <a:xfrm>
              <a:off x="3504" y="2304"/>
              <a:ext cx="240" cy="38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3" name="Oval 34"/>
            <p:cNvSpPr>
              <a:spLocks noChangeArrowheads="1"/>
            </p:cNvSpPr>
            <p:nvPr/>
          </p:nvSpPr>
          <p:spPr bwMode="auto">
            <a:xfrm>
              <a:off x="676" y="32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204" name="Rectangle 35"/>
            <p:cNvSpPr>
              <a:spLocks noChangeArrowheads="1"/>
            </p:cNvSpPr>
            <p:nvPr/>
          </p:nvSpPr>
          <p:spPr bwMode="auto">
            <a:xfrm>
              <a:off x="710" y="32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7205" name="Line 36"/>
            <p:cNvSpPr>
              <a:spLocks noChangeShapeType="1"/>
            </p:cNvSpPr>
            <p:nvPr/>
          </p:nvSpPr>
          <p:spPr bwMode="auto">
            <a:xfrm flipH="1">
              <a:off x="864" y="2976"/>
              <a:ext cx="192"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7206" name="Oval 37"/>
            <p:cNvSpPr>
              <a:spLocks noChangeArrowheads="1"/>
            </p:cNvSpPr>
            <p:nvPr/>
          </p:nvSpPr>
          <p:spPr bwMode="auto">
            <a:xfrm>
              <a:off x="2212" y="26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7207" name="Rectangle 38"/>
            <p:cNvSpPr>
              <a:spLocks noChangeArrowheads="1"/>
            </p:cNvSpPr>
            <p:nvPr/>
          </p:nvSpPr>
          <p:spPr bwMode="auto">
            <a:xfrm>
              <a:off x="2198" y="2659"/>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7208" name="Line 39"/>
            <p:cNvSpPr>
              <a:spLocks noChangeShapeType="1"/>
            </p:cNvSpPr>
            <p:nvPr/>
          </p:nvSpPr>
          <p:spPr bwMode="auto">
            <a:xfrm>
              <a:off x="1968" y="2352"/>
              <a:ext cx="384"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354344" name="Line 40"/>
          <p:cNvSpPr>
            <a:spLocks noChangeShapeType="1"/>
          </p:cNvSpPr>
          <p:nvPr/>
        </p:nvSpPr>
        <p:spPr bwMode="auto">
          <a:xfrm>
            <a:off x="1371600" y="4724400"/>
            <a:ext cx="304800" cy="533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122555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43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4344"/>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nimBg="1" autoUpdateAnimBg="0"/>
      <p:bldP spid="35434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6200" y="228600"/>
            <a:ext cx="8915400" cy="1143000"/>
          </a:xfrm>
          <a:noFill/>
        </p:spPr>
        <p:txBody>
          <a:bodyPr/>
          <a:lstStyle/>
          <a:p>
            <a:r>
              <a:rPr lang="en-US" altLang="en-US" smtClean="0"/>
              <a:t>Remove From A Degree 1 Node</a:t>
            </a:r>
          </a:p>
        </p:txBody>
      </p:sp>
      <p:sp>
        <p:nvSpPr>
          <p:cNvPr id="356355" name="Rectangle 3"/>
          <p:cNvSpPr>
            <a:spLocks noChangeArrowheads="1"/>
          </p:cNvSpPr>
          <p:nvPr/>
        </p:nvSpPr>
        <p:spPr bwMode="auto">
          <a:xfrm>
            <a:off x="1676400" y="5334000"/>
            <a:ext cx="71628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Remove from a degree </a:t>
            </a:r>
            <a:r>
              <a:rPr lang="en-US" altLang="en-US">
                <a:solidFill>
                  <a:schemeClr val="hlink"/>
                </a:solidFill>
              </a:rPr>
              <a:t>1 </a:t>
            </a:r>
            <a:r>
              <a:rPr lang="en-US" altLang="en-US">
                <a:solidFill>
                  <a:schemeClr val="bg2"/>
                </a:solidFill>
              </a:rPr>
              <a:t>node. key </a:t>
            </a:r>
            <a:r>
              <a:rPr lang="en-US" altLang="en-US">
                <a:solidFill>
                  <a:schemeClr val="hlink"/>
                </a:solidFill>
              </a:rPr>
              <a:t>= 40</a:t>
            </a:r>
          </a:p>
        </p:txBody>
      </p:sp>
      <p:grpSp>
        <p:nvGrpSpPr>
          <p:cNvPr id="2" name="Group 4"/>
          <p:cNvGrpSpPr>
            <a:grpSpLocks/>
          </p:cNvGrpSpPr>
          <p:nvPr/>
        </p:nvGrpSpPr>
        <p:grpSpPr bwMode="auto">
          <a:xfrm>
            <a:off x="463550" y="1454150"/>
            <a:ext cx="6388100" cy="4178300"/>
            <a:chOff x="292" y="916"/>
            <a:chExt cx="4024" cy="2632"/>
          </a:xfrm>
        </p:grpSpPr>
        <p:sp>
          <p:nvSpPr>
            <p:cNvPr id="8199" name="Oval 5"/>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0" name="Oval 6"/>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1" name="Oval 7"/>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2" name="Oval 8"/>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3" name="Oval 9"/>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4" name="Oval 10"/>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5" name="Oval 11"/>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6" name="Oval 12"/>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07" name="Line 13"/>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8" name="Line 14"/>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09" name="Line 15"/>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0" name="Line 16"/>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1" name="Line 17"/>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2" name="Line 18"/>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3" name="Line 19"/>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4" name="Oval 20"/>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15" name="Line 21"/>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16" name="Rectangle 22"/>
            <p:cNvSpPr>
              <a:spLocks noChangeArrowheads="1"/>
            </p:cNvSpPr>
            <p:nvPr/>
          </p:nvSpPr>
          <p:spPr bwMode="auto">
            <a:xfrm>
              <a:off x="2630" y="93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8217" name="Rectangle 23"/>
            <p:cNvSpPr>
              <a:spLocks noChangeArrowheads="1"/>
            </p:cNvSpPr>
            <p:nvPr/>
          </p:nvSpPr>
          <p:spPr bwMode="auto">
            <a:xfrm>
              <a:off x="1286"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8218" name="Rectangle 24"/>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8219" name="Rectangle 25"/>
            <p:cNvSpPr>
              <a:spLocks noChangeArrowheads="1"/>
            </p:cNvSpPr>
            <p:nvPr/>
          </p:nvSpPr>
          <p:spPr bwMode="auto">
            <a:xfrm>
              <a:off x="32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8220" name="Rectangle 26"/>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8221" name="Rectangle 27"/>
            <p:cNvSpPr>
              <a:spLocks noChangeArrowheads="1"/>
            </p:cNvSpPr>
            <p:nvPr/>
          </p:nvSpPr>
          <p:spPr bwMode="auto">
            <a:xfrm>
              <a:off x="1766"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8222" name="Rectangle 28"/>
            <p:cNvSpPr>
              <a:spLocks noChangeArrowheads="1"/>
            </p:cNvSpPr>
            <p:nvPr/>
          </p:nvSpPr>
          <p:spPr bwMode="auto">
            <a:xfrm>
              <a:off x="4022"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8223" name="Rectangle 29"/>
            <p:cNvSpPr>
              <a:spLocks noChangeArrowheads="1"/>
            </p:cNvSpPr>
            <p:nvPr/>
          </p:nvSpPr>
          <p:spPr bwMode="auto">
            <a:xfrm>
              <a:off x="3254"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8224" name="Rectangle 30"/>
            <p:cNvSpPr>
              <a:spLocks noChangeArrowheads="1"/>
            </p:cNvSpPr>
            <p:nvPr/>
          </p:nvSpPr>
          <p:spPr bwMode="auto">
            <a:xfrm>
              <a:off x="296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8225" name="Oval 31"/>
            <p:cNvSpPr>
              <a:spLocks noChangeArrowheads="1"/>
            </p:cNvSpPr>
            <p:nvPr/>
          </p:nvSpPr>
          <p:spPr bwMode="auto">
            <a:xfrm>
              <a:off x="365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26" name="Rectangle 32"/>
            <p:cNvSpPr>
              <a:spLocks noChangeArrowheads="1"/>
            </p:cNvSpPr>
            <p:nvPr/>
          </p:nvSpPr>
          <p:spPr bwMode="auto">
            <a:xfrm>
              <a:off x="368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8227" name="Line 33"/>
            <p:cNvSpPr>
              <a:spLocks noChangeShapeType="1"/>
            </p:cNvSpPr>
            <p:nvPr/>
          </p:nvSpPr>
          <p:spPr bwMode="auto">
            <a:xfrm>
              <a:off x="3504" y="2304"/>
              <a:ext cx="240" cy="38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28" name="Oval 34"/>
            <p:cNvSpPr>
              <a:spLocks noChangeArrowheads="1"/>
            </p:cNvSpPr>
            <p:nvPr/>
          </p:nvSpPr>
          <p:spPr bwMode="auto">
            <a:xfrm>
              <a:off x="676" y="32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29" name="Rectangle 35"/>
            <p:cNvSpPr>
              <a:spLocks noChangeArrowheads="1"/>
            </p:cNvSpPr>
            <p:nvPr/>
          </p:nvSpPr>
          <p:spPr bwMode="auto">
            <a:xfrm>
              <a:off x="710" y="32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8230" name="Line 36"/>
            <p:cNvSpPr>
              <a:spLocks noChangeShapeType="1"/>
            </p:cNvSpPr>
            <p:nvPr/>
          </p:nvSpPr>
          <p:spPr bwMode="auto">
            <a:xfrm flipH="1">
              <a:off x="864" y="2976"/>
              <a:ext cx="192"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8231" name="Oval 37"/>
            <p:cNvSpPr>
              <a:spLocks noChangeArrowheads="1"/>
            </p:cNvSpPr>
            <p:nvPr/>
          </p:nvSpPr>
          <p:spPr bwMode="auto">
            <a:xfrm>
              <a:off x="2212" y="26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8232" name="Rectangle 38"/>
            <p:cNvSpPr>
              <a:spLocks noChangeArrowheads="1"/>
            </p:cNvSpPr>
            <p:nvPr/>
          </p:nvSpPr>
          <p:spPr bwMode="auto">
            <a:xfrm>
              <a:off x="2198" y="2659"/>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8233" name="Line 39"/>
            <p:cNvSpPr>
              <a:spLocks noChangeShapeType="1"/>
            </p:cNvSpPr>
            <p:nvPr/>
          </p:nvSpPr>
          <p:spPr bwMode="auto">
            <a:xfrm>
              <a:off x="1968" y="2352"/>
              <a:ext cx="384"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356392" name="Line 40"/>
          <p:cNvSpPr>
            <a:spLocks noChangeShapeType="1"/>
          </p:cNvSpPr>
          <p:nvPr/>
        </p:nvSpPr>
        <p:spPr bwMode="auto">
          <a:xfrm>
            <a:off x="4572000" y="1828800"/>
            <a:ext cx="838200" cy="14478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56393" name="Line 41"/>
          <p:cNvSpPr>
            <a:spLocks noChangeShapeType="1"/>
          </p:cNvSpPr>
          <p:nvPr/>
        </p:nvSpPr>
        <p:spPr bwMode="auto">
          <a:xfrm flipH="1">
            <a:off x="5486400" y="1752600"/>
            <a:ext cx="304800" cy="8382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242285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63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63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639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animBg="1" autoUpdateAnimBg="0"/>
      <p:bldP spid="356392" grpId="0" animBg="1"/>
      <p:bldP spid="35639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28600" y="228600"/>
            <a:ext cx="8686800" cy="1143000"/>
          </a:xfrm>
          <a:noFill/>
        </p:spPr>
        <p:txBody>
          <a:bodyPr/>
          <a:lstStyle/>
          <a:p>
            <a:r>
              <a:rPr lang="en-US" altLang="en-US" sz="4000" smtClean="0"/>
              <a:t>Remove From A Degree 1 Node (contd.)</a:t>
            </a:r>
          </a:p>
        </p:txBody>
      </p:sp>
      <p:sp>
        <p:nvSpPr>
          <p:cNvPr id="358403" name="Rectangle 3"/>
          <p:cNvSpPr>
            <a:spLocks noChangeArrowheads="1"/>
          </p:cNvSpPr>
          <p:nvPr/>
        </p:nvSpPr>
        <p:spPr bwMode="auto">
          <a:xfrm>
            <a:off x="1600200" y="5410200"/>
            <a:ext cx="70104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Remove from a degree </a:t>
            </a:r>
            <a:r>
              <a:rPr lang="en-US" altLang="en-US">
                <a:solidFill>
                  <a:schemeClr val="hlink"/>
                </a:solidFill>
              </a:rPr>
              <a:t>1 </a:t>
            </a:r>
            <a:r>
              <a:rPr lang="en-US" altLang="en-US">
                <a:solidFill>
                  <a:schemeClr val="bg2"/>
                </a:solidFill>
              </a:rPr>
              <a:t>node. key </a:t>
            </a:r>
            <a:r>
              <a:rPr lang="en-US" altLang="en-US">
                <a:solidFill>
                  <a:schemeClr val="hlink"/>
                </a:solidFill>
              </a:rPr>
              <a:t>= 15</a:t>
            </a:r>
          </a:p>
        </p:txBody>
      </p:sp>
      <p:grpSp>
        <p:nvGrpSpPr>
          <p:cNvPr id="2" name="Group 4"/>
          <p:cNvGrpSpPr>
            <a:grpSpLocks/>
          </p:cNvGrpSpPr>
          <p:nvPr/>
        </p:nvGrpSpPr>
        <p:grpSpPr bwMode="auto">
          <a:xfrm>
            <a:off x="463550" y="1454150"/>
            <a:ext cx="6388100" cy="4178300"/>
            <a:chOff x="292" y="916"/>
            <a:chExt cx="4024" cy="2632"/>
          </a:xfrm>
        </p:grpSpPr>
        <p:sp>
          <p:nvSpPr>
            <p:cNvPr id="9223" name="Oval 5"/>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4" name="Oval 6"/>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5" name="Oval 7"/>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6" name="Oval 8"/>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7" name="Oval 9"/>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8" name="Oval 10"/>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29" name="Oval 11"/>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0" name="Oval 12"/>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1" name="Line 13"/>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2" name="Line 14"/>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3" name="Line 15"/>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4" name="Line 16"/>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5" name="Line 17"/>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6" name="Line 18"/>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7" name="Line 19"/>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38" name="Oval 20"/>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39" name="Line 21"/>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40" name="Rectangle 22"/>
            <p:cNvSpPr>
              <a:spLocks noChangeArrowheads="1"/>
            </p:cNvSpPr>
            <p:nvPr/>
          </p:nvSpPr>
          <p:spPr bwMode="auto">
            <a:xfrm>
              <a:off x="2630" y="93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9241" name="Rectangle 23"/>
            <p:cNvSpPr>
              <a:spLocks noChangeArrowheads="1"/>
            </p:cNvSpPr>
            <p:nvPr/>
          </p:nvSpPr>
          <p:spPr bwMode="auto">
            <a:xfrm>
              <a:off x="1286"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9242" name="Rectangle 24"/>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9243" name="Rectangle 25"/>
            <p:cNvSpPr>
              <a:spLocks noChangeArrowheads="1"/>
            </p:cNvSpPr>
            <p:nvPr/>
          </p:nvSpPr>
          <p:spPr bwMode="auto">
            <a:xfrm>
              <a:off x="32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9244" name="Rectangle 26"/>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9245" name="Rectangle 27"/>
            <p:cNvSpPr>
              <a:spLocks noChangeArrowheads="1"/>
            </p:cNvSpPr>
            <p:nvPr/>
          </p:nvSpPr>
          <p:spPr bwMode="auto">
            <a:xfrm>
              <a:off x="1766"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9246" name="Rectangle 28"/>
            <p:cNvSpPr>
              <a:spLocks noChangeArrowheads="1"/>
            </p:cNvSpPr>
            <p:nvPr/>
          </p:nvSpPr>
          <p:spPr bwMode="auto">
            <a:xfrm>
              <a:off x="4022"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9247" name="Rectangle 29"/>
            <p:cNvSpPr>
              <a:spLocks noChangeArrowheads="1"/>
            </p:cNvSpPr>
            <p:nvPr/>
          </p:nvSpPr>
          <p:spPr bwMode="auto">
            <a:xfrm>
              <a:off x="3254"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9248" name="Rectangle 30"/>
            <p:cNvSpPr>
              <a:spLocks noChangeArrowheads="1"/>
            </p:cNvSpPr>
            <p:nvPr/>
          </p:nvSpPr>
          <p:spPr bwMode="auto">
            <a:xfrm>
              <a:off x="296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9249" name="Oval 31"/>
            <p:cNvSpPr>
              <a:spLocks noChangeArrowheads="1"/>
            </p:cNvSpPr>
            <p:nvPr/>
          </p:nvSpPr>
          <p:spPr bwMode="auto">
            <a:xfrm>
              <a:off x="365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50" name="Rectangle 32"/>
            <p:cNvSpPr>
              <a:spLocks noChangeArrowheads="1"/>
            </p:cNvSpPr>
            <p:nvPr/>
          </p:nvSpPr>
          <p:spPr bwMode="auto">
            <a:xfrm>
              <a:off x="368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9251" name="Line 33"/>
            <p:cNvSpPr>
              <a:spLocks noChangeShapeType="1"/>
            </p:cNvSpPr>
            <p:nvPr/>
          </p:nvSpPr>
          <p:spPr bwMode="auto">
            <a:xfrm>
              <a:off x="3504" y="2304"/>
              <a:ext cx="240" cy="38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52" name="Oval 34"/>
            <p:cNvSpPr>
              <a:spLocks noChangeArrowheads="1"/>
            </p:cNvSpPr>
            <p:nvPr/>
          </p:nvSpPr>
          <p:spPr bwMode="auto">
            <a:xfrm>
              <a:off x="676" y="32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53" name="Rectangle 35"/>
            <p:cNvSpPr>
              <a:spLocks noChangeArrowheads="1"/>
            </p:cNvSpPr>
            <p:nvPr/>
          </p:nvSpPr>
          <p:spPr bwMode="auto">
            <a:xfrm>
              <a:off x="710" y="32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9254" name="Line 36"/>
            <p:cNvSpPr>
              <a:spLocks noChangeShapeType="1"/>
            </p:cNvSpPr>
            <p:nvPr/>
          </p:nvSpPr>
          <p:spPr bwMode="auto">
            <a:xfrm flipH="1">
              <a:off x="864" y="2976"/>
              <a:ext cx="192"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255" name="Oval 37"/>
            <p:cNvSpPr>
              <a:spLocks noChangeArrowheads="1"/>
            </p:cNvSpPr>
            <p:nvPr/>
          </p:nvSpPr>
          <p:spPr bwMode="auto">
            <a:xfrm>
              <a:off x="2212" y="26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9256" name="Rectangle 38"/>
            <p:cNvSpPr>
              <a:spLocks noChangeArrowheads="1"/>
            </p:cNvSpPr>
            <p:nvPr/>
          </p:nvSpPr>
          <p:spPr bwMode="auto">
            <a:xfrm>
              <a:off x="2198" y="2659"/>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9257" name="Line 39"/>
            <p:cNvSpPr>
              <a:spLocks noChangeShapeType="1"/>
            </p:cNvSpPr>
            <p:nvPr/>
          </p:nvSpPr>
          <p:spPr bwMode="auto">
            <a:xfrm>
              <a:off x="1968" y="2352"/>
              <a:ext cx="384"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
        <p:nvSpPr>
          <p:cNvPr id="358440" name="Arc 40"/>
          <p:cNvSpPr>
            <a:spLocks/>
          </p:cNvSpPr>
          <p:nvPr/>
        </p:nvSpPr>
        <p:spPr bwMode="auto">
          <a:xfrm>
            <a:off x="2438400" y="2819400"/>
            <a:ext cx="1295400" cy="1447800"/>
          </a:xfrm>
          <a:custGeom>
            <a:avLst/>
            <a:gdLst>
              <a:gd name="T0" fmla="*/ 0 w 21589"/>
              <a:gd name="T1" fmla="*/ 0 h 21600"/>
              <a:gd name="T2" fmla="*/ 1295400 w 21589"/>
              <a:gd name="T3" fmla="*/ 1363613 h 21600"/>
              <a:gd name="T4" fmla="*/ 1560 w 21589"/>
              <a:gd name="T5" fmla="*/ 1447800 h 21600"/>
              <a:gd name="T6" fmla="*/ 0 60000 65536"/>
              <a:gd name="T7" fmla="*/ 0 60000 65536"/>
              <a:gd name="T8" fmla="*/ 0 60000 65536"/>
              <a:gd name="T9" fmla="*/ 0 w 21589"/>
              <a:gd name="T10" fmla="*/ 0 h 21600"/>
              <a:gd name="T11" fmla="*/ 21589 w 21589"/>
              <a:gd name="T12" fmla="*/ 21600 h 21600"/>
            </a:gdLst>
            <a:ahLst/>
            <a:cxnLst>
              <a:cxn ang="T6">
                <a:pos x="T0" y="T1"/>
              </a:cxn>
              <a:cxn ang="T7">
                <a:pos x="T2" y="T3"/>
              </a:cxn>
              <a:cxn ang="T8">
                <a:pos x="T4" y="T5"/>
              </a:cxn>
            </a:cxnLst>
            <a:rect l="T9" t="T10" r="T11" b="T12"/>
            <a:pathLst>
              <a:path w="21589" h="21600" fill="none" extrusionOk="0">
                <a:moveTo>
                  <a:pt x="0" y="0"/>
                </a:moveTo>
                <a:cubicBezTo>
                  <a:pt x="8" y="0"/>
                  <a:pt x="17" y="-1"/>
                  <a:pt x="26" y="0"/>
                </a:cubicBezTo>
                <a:cubicBezTo>
                  <a:pt x="11467" y="0"/>
                  <a:pt x="20924" y="8921"/>
                  <a:pt x="21589" y="20343"/>
                </a:cubicBezTo>
              </a:path>
              <a:path w="21589" h="21600" stroke="0" extrusionOk="0">
                <a:moveTo>
                  <a:pt x="0" y="0"/>
                </a:moveTo>
                <a:cubicBezTo>
                  <a:pt x="8" y="0"/>
                  <a:pt x="17" y="-1"/>
                  <a:pt x="26" y="0"/>
                </a:cubicBezTo>
                <a:cubicBezTo>
                  <a:pt x="11467" y="0"/>
                  <a:pt x="20924" y="8921"/>
                  <a:pt x="21589" y="20343"/>
                </a:cubicBezTo>
                <a:lnTo>
                  <a:pt x="26" y="21600"/>
                </a:lnTo>
                <a:close/>
              </a:path>
            </a:pathLst>
          </a:custGeom>
          <a:noFill/>
          <a:ln w="508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441" name="Line 41"/>
          <p:cNvSpPr>
            <a:spLocks noChangeShapeType="1"/>
          </p:cNvSpPr>
          <p:nvPr/>
        </p:nvSpPr>
        <p:spPr bwMode="auto">
          <a:xfrm flipH="1">
            <a:off x="2514600" y="2971800"/>
            <a:ext cx="304800" cy="1524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775200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41"/>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animBg="1" autoUpdateAnimBg="0"/>
      <p:bldP spid="358440" grpId="0" animBg="1"/>
      <p:bldP spid="3584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360451" name="Rectangle 3"/>
          <p:cNvSpPr>
            <a:spLocks noChangeArrowheads="1"/>
          </p:cNvSpPr>
          <p:nvPr/>
        </p:nvSpPr>
        <p:spPr bwMode="auto">
          <a:xfrm>
            <a:off x="1676400" y="5334000"/>
            <a:ext cx="68580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Remove from a degree </a:t>
            </a:r>
            <a:r>
              <a:rPr lang="en-US" altLang="en-US">
                <a:solidFill>
                  <a:schemeClr val="hlink"/>
                </a:solidFill>
              </a:rPr>
              <a:t>2 </a:t>
            </a:r>
            <a:r>
              <a:rPr lang="en-US" altLang="en-US">
                <a:solidFill>
                  <a:schemeClr val="bg2"/>
                </a:solidFill>
              </a:rPr>
              <a:t>node. key </a:t>
            </a:r>
            <a:r>
              <a:rPr lang="en-US" altLang="en-US">
                <a:solidFill>
                  <a:schemeClr val="hlink"/>
                </a:solidFill>
              </a:rPr>
              <a:t>= 10</a:t>
            </a:r>
          </a:p>
        </p:txBody>
      </p:sp>
      <p:grpSp>
        <p:nvGrpSpPr>
          <p:cNvPr id="2" name="Group 4"/>
          <p:cNvGrpSpPr>
            <a:grpSpLocks/>
          </p:cNvGrpSpPr>
          <p:nvPr/>
        </p:nvGrpSpPr>
        <p:grpSpPr bwMode="auto">
          <a:xfrm>
            <a:off x="463550" y="1454150"/>
            <a:ext cx="6388100" cy="4178300"/>
            <a:chOff x="292" y="916"/>
            <a:chExt cx="4024" cy="2632"/>
          </a:xfrm>
        </p:grpSpPr>
        <p:sp>
          <p:nvSpPr>
            <p:cNvPr id="10245" name="Oval 5"/>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46" name="Oval 6"/>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47" name="Oval 7"/>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48" name="Oval 8"/>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49" name="Oval 9"/>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0" name="Oval 10"/>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1" name="Oval 11"/>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2" name="Oval 12"/>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53" name="Line 13"/>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4" name="Line 14"/>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5" name="Line 15"/>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6" name="Line 16"/>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7" name="Line 17"/>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8" name="Line 18"/>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59" name="Line 19"/>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0" name="Oval 20"/>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61" name="Line 21"/>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62" name="Rectangle 22"/>
            <p:cNvSpPr>
              <a:spLocks noChangeArrowheads="1"/>
            </p:cNvSpPr>
            <p:nvPr/>
          </p:nvSpPr>
          <p:spPr bwMode="auto">
            <a:xfrm>
              <a:off x="2630" y="93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0263" name="Rectangle 23"/>
            <p:cNvSpPr>
              <a:spLocks noChangeArrowheads="1"/>
            </p:cNvSpPr>
            <p:nvPr/>
          </p:nvSpPr>
          <p:spPr bwMode="auto">
            <a:xfrm>
              <a:off x="1286"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0264" name="Rectangle 24"/>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0265" name="Rectangle 25"/>
            <p:cNvSpPr>
              <a:spLocks noChangeArrowheads="1"/>
            </p:cNvSpPr>
            <p:nvPr/>
          </p:nvSpPr>
          <p:spPr bwMode="auto">
            <a:xfrm>
              <a:off x="32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0266" name="Rectangle 26"/>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10267" name="Rectangle 27"/>
            <p:cNvSpPr>
              <a:spLocks noChangeArrowheads="1"/>
            </p:cNvSpPr>
            <p:nvPr/>
          </p:nvSpPr>
          <p:spPr bwMode="auto">
            <a:xfrm>
              <a:off x="1766"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0268" name="Rectangle 28"/>
            <p:cNvSpPr>
              <a:spLocks noChangeArrowheads="1"/>
            </p:cNvSpPr>
            <p:nvPr/>
          </p:nvSpPr>
          <p:spPr bwMode="auto">
            <a:xfrm>
              <a:off x="4022"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0269" name="Rectangle 29"/>
            <p:cNvSpPr>
              <a:spLocks noChangeArrowheads="1"/>
            </p:cNvSpPr>
            <p:nvPr/>
          </p:nvSpPr>
          <p:spPr bwMode="auto">
            <a:xfrm>
              <a:off x="3254"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0270" name="Rectangle 30"/>
            <p:cNvSpPr>
              <a:spLocks noChangeArrowheads="1"/>
            </p:cNvSpPr>
            <p:nvPr/>
          </p:nvSpPr>
          <p:spPr bwMode="auto">
            <a:xfrm>
              <a:off x="296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0271" name="Oval 31"/>
            <p:cNvSpPr>
              <a:spLocks noChangeArrowheads="1"/>
            </p:cNvSpPr>
            <p:nvPr/>
          </p:nvSpPr>
          <p:spPr bwMode="auto">
            <a:xfrm>
              <a:off x="365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2" name="Rectangle 32"/>
            <p:cNvSpPr>
              <a:spLocks noChangeArrowheads="1"/>
            </p:cNvSpPr>
            <p:nvPr/>
          </p:nvSpPr>
          <p:spPr bwMode="auto">
            <a:xfrm>
              <a:off x="368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0273" name="Line 33"/>
            <p:cNvSpPr>
              <a:spLocks noChangeShapeType="1"/>
            </p:cNvSpPr>
            <p:nvPr/>
          </p:nvSpPr>
          <p:spPr bwMode="auto">
            <a:xfrm>
              <a:off x="3504" y="2304"/>
              <a:ext cx="240" cy="38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74" name="Oval 34"/>
            <p:cNvSpPr>
              <a:spLocks noChangeArrowheads="1"/>
            </p:cNvSpPr>
            <p:nvPr/>
          </p:nvSpPr>
          <p:spPr bwMode="auto">
            <a:xfrm>
              <a:off x="676" y="32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5" name="Rectangle 35"/>
            <p:cNvSpPr>
              <a:spLocks noChangeArrowheads="1"/>
            </p:cNvSpPr>
            <p:nvPr/>
          </p:nvSpPr>
          <p:spPr bwMode="auto">
            <a:xfrm>
              <a:off x="710" y="32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0276" name="Line 36"/>
            <p:cNvSpPr>
              <a:spLocks noChangeShapeType="1"/>
            </p:cNvSpPr>
            <p:nvPr/>
          </p:nvSpPr>
          <p:spPr bwMode="auto">
            <a:xfrm flipH="1">
              <a:off x="864" y="2976"/>
              <a:ext cx="192"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0277" name="Oval 37"/>
            <p:cNvSpPr>
              <a:spLocks noChangeArrowheads="1"/>
            </p:cNvSpPr>
            <p:nvPr/>
          </p:nvSpPr>
          <p:spPr bwMode="auto">
            <a:xfrm>
              <a:off x="2212" y="26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0278" name="Rectangle 38"/>
            <p:cNvSpPr>
              <a:spLocks noChangeArrowheads="1"/>
            </p:cNvSpPr>
            <p:nvPr/>
          </p:nvSpPr>
          <p:spPr bwMode="auto">
            <a:xfrm>
              <a:off x="2198" y="2659"/>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0279" name="Line 39"/>
            <p:cNvSpPr>
              <a:spLocks noChangeShapeType="1"/>
            </p:cNvSpPr>
            <p:nvPr/>
          </p:nvSpPr>
          <p:spPr bwMode="auto">
            <a:xfrm>
              <a:off x="1968" y="2352"/>
              <a:ext cx="384"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1359871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0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11267" name="Oval 3"/>
          <p:cNvSpPr>
            <a:spLocks noChangeArrowheads="1"/>
          </p:cNvSpPr>
          <p:nvPr/>
        </p:nvSpPr>
        <p:spPr bwMode="auto">
          <a:xfrm>
            <a:off x="4197350" y="1454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68" name="Oval 4"/>
          <p:cNvSpPr>
            <a:spLocks noChangeArrowheads="1"/>
          </p:cNvSpPr>
          <p:nvPr/>
        </p:nvSpPr>
        <p:spPr bwMode="auto">
          <a:xfrm>
            <a:off x="2063750" y="2444750"/>
            <a:ext cx="444500" cy="444500"/>
          </a:xfrm>
          <a:prstGeom prst="ellipse">
            <a:avLst/>
          </a:prstGeom>
          <a:solidFill>
            <a:schemeClr val="hlink"/>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69"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0"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1"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2"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3"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4" name="Oval 10"/>
          <p:cNvSpPr>
            <a:spLocks noChangeArrowheads="1"/>
          </p:cNvSpPr>
          <p:nvPr/>
        </p:nvSpPr>
        <p:spPr bwMode="auto">
          <a:xfrm>
            <a:off x="1606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75"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76"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77"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78"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79"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0"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1"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2"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83"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84"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1285" name="Rectangle 21"/>
          <p:cNvSpPr>
            <a:spLocks noChangeArrowheads="1"/>
          </p:cNvSpPr>
          <p:nvPr/>
        </p:nvSpPr>
        <p:spPr bwMode="auto">
          <a:xfrm>
            <a:off x="20415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10</a:t>
            </a:r>
          </a:p>
        </p:txBody>
      </p:sp>
      <p:sp>
        <p:nvSpPr>
          <p:cNvPr id="11286"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1287"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1288"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11289"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1290"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1291"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1292"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362525" name="Rectangle 29"/>
          <p:cNvSpPr>
            <a:spLocks noChangeArrowheads="1"/>
          </p:cNvSpPr>
          <p:nvPr/>
        </p:nvSpPr>
        <p:spPr bwMode="auto">
          <a:xfrm>
            <a:off x="1828800" y="5105400"/>
            <a:ext cx="71628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Replace with largest key in left subtree (or smallest in right subtree).</a:t>
            </a:r>
          </a:p>
        </p:txBody>
      </p:sp>
      <p:sp>
        <p:nvSpPr>
          <p:cNvPr id="11294" name="Oval 30"/>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95" name="Rectangle 31"/>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1296" name="Line 32"/>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297" name="Oval 33"/>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298" name="Rectangle 34"/>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1299" name="Line 35"/>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1300" name="Oval 36"/>
          <p:cNvSpPr>
            <a:spLocks noChangeArrowheads="1"/>
          </p:cNvSpPr>
          <p:nvPr/>
        </p:nvSpPr>
        <p:spPr bwMode="auto">
          <a:xfrm>
            <a:off x="35115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1301" name="Rectangle 37"/>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1302" name="Line 38"/>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113153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2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12291" name="Oval 3"/>
          <p:cNvSpPr>
            <a:spLocks noChangeArrowheads="1"/>
          </p:cNvSpPr>
          <p:nvPr/>
        </p:nvSpPr>
        <p:spPr bwMode="auto">
          <a:xfrm>
            <a:off x="4197350" y="1454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2" name="Oval 4"/>
          <p:cNvSpPr>
            <a:spLocks noChangeArrowheads="1"/>
          </p:cNvSpPr>
          <p:nvPr/>
        </p:nvSpPr>
        <p:spPr bwMode="auto">
          <a:xfrm>
            <a:off x="2057400" y="2438400"/>
            <a:ext cx="444500" cy="444500"/>
          </a:xfrm>
          <a:prstGeom prst="ellipse">
            <a:avLst/>
          </a:prstGeom>
          <a:solidFill>
            <a:schemeClr val="hlink"/>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3"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4"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5"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6"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7"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8" name="Oval 10"/>
          <p:cNvSpPr>
            <a:spLocks noChangeArrowheads="1"/>
          </p:cNvSpPr>
          <p:nvPr/>
        </p:nvSpPr>
        <p:spPr bwMode="auto">
          <a:xfrm>
            <a:off x="1606550" y="4349750"/>
            <a:ext cx="444500" cy="44450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299"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0"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1"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2"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3"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4"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5"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6"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07"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08"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2309" name="Rectangle 21"/>
          <p:cNvSpPr>
            <a:spLocks noChangeArrowheads="1"/>
          </p:cNvSpPr>
          <p:nvPr/>
        </p:nvSpPr>
        <p:spPr bwMode="auto">
          <a:xfrm>
            <a:off x="20415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10</a:t>
            </a:r>
          </a:p>
        </p:txBody>
      </p:sp>
      <p:sp>
        <p:nvSpPr>
          <p:cNvPr id="12310"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2311"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2312"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8</a:t>
            </a:r>
          </a:p>
        </p:txBody>
      </p:sp>
      <p:sp>
        <p:nvSpPr>
          <p:cNvPr id="12313"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2314"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2315"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2316"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2317" name="Oval 29"/>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18" name="Rectangle 30"/>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2319" name="Line 31"/>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20" name="Oval 32"/>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21" name="Rectangle 33"/>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2322" name="Line 34"/>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23" name="Oval 35"/>
          <p:cNvSpPr>
            <a:spLocks noChangeArrowheads="1"/>
          </p:cNvSpPr>
          <p:nvPr/>
        </p:nvSpPr>
        <p:spPr bwMode="auto">
          <a:xfrm>
            <a:off x="35115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2324" name="Rectangle 36"/>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2325" name="Line 37"/>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2326" name="Rectangle 38"/>
          <p:cNvSpPr>
            <a:spLocks noChangeArrowheads="1"/>
          </p:cNvSpPr>
          <p:nvPr/>
        </p:nvSpPr>
        <p:spPr bwMode="auto">
          <a:xfrm>
            <a:off x="1828800" y="5105400"/>
            <a:ext cx="71628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Replace with largest key in left subtree (or smallest in right subtree).</a:t>
            </a:r>
          </a:p>
        </p:txBody>
      </p:sp>
    </p:spTree>
    <p:extLst>
      <p:ext uri="{BB962C8B-B14F-4D97-AF65-F5344CB8AC3E}">
        <p14:creationId xmlns:p14="http://schemas.microsoft.com/office/powerpoint/2010/main" val="4272424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13315" name="Oval 3"/>
          <p:cNvSpPr>
            <a:spLocks noChangeArrowheads="1"/>
          </p:cNvSpPr>
          <p:nvPr/>
        </p:nvSpPr>
        <p:spPr bwMode="auto">
          <a:xfrm>
            <a:off x="4197350" y="1454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16" name="Oval 4"/>
          <p:cNvSpPr>
            <a:spLocks noChangeArrowheads="1"/>
          </p:cNvSpPr>
          <p:nvPr/>
        </p:nvSpPr>
        <p:spPr bwMode="auto">
          <a:xfrm>
            <a:off x="2063750" y="2444750"/>
            <a:ext cx="444500" cy="444500"/>
          </a:xfrm>
          <a:prstGeom prst="ellipse">
            <a:avLst/>
          </a:prstGeom>
          <a:solidFill>
            <a:schemeClr val="hlink"/>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17"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18"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19"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20"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21"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22" name="Oval 10"/>
          <p:cNvSpPr>
            <a:spLocks noChangeArrowheads="1"/>
          </p:cNvSpPr>
          <p:nvPr/>
        </p:nvSpPr>
        <p:spPr bwMode="auto">
          <a:xfrm>
            <a:off x="1606550" y="4349750"/>
            <a:ext cx="444500" cy="44450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23"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4"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5"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6"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7"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8"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9"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0"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31"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2"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3333" name="Rectangle 21"/>
          <p:cNvSpPr>
            <a:spLocks noChangeArrowheads="1"/>
          </p:cNvSpPr>
          <p:nvPr/>
        </p:nvSpPr>
        <p:spPr bwMode="auto">
          <a:xfrm>
            <a:off x="2117725" y="2468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8</a:t>
            </a:r>
          </a:p>
        </p:txBody>
      </p:sp>
      <p:sp>
        <p:nvSpPr>
          <p:cNvPr id="13334"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3335"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3336"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8</a:t>
            </a:r>
          </a:p>
        </p:txBody>
      </p:sp>
      <p:sp>
        <p:nvSpPr>
          <p:cNvPr id="13337"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3338"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3339"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3340"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3341" name="Oval 29"/>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42" name="Rectangle 30"/>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3343" name="Line 31"/>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4" name="Oval 32"/>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45" name="Rectangle 33"/>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3346" name="Line 34"/>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47" name="Oval 35"/>
          <p:cNvSpPr>
            <a:spLocks noChangeArrowheads="1"/>
          </p:cNvSpPr>
          <p:nvPr/>
        </p:nvSpPr>
        <p:spPr bwMode="auto">
          <a:xfrm>
            <a:off x="35115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3348" name="Rectangle 36"/>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3349" name="Line 37"/>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50" name="Rectangle 38"/>
          <p:cNvSpPr>
            <a:spLocks noChangeArrowheads="1"/>
          </p:cNvSpPr>
          <p:nvPr/>
        </p:nvSpPr>
        <p:spPr bwMode="auto">
          <a:xfrm>
            <a:off x="1828800" y="5105400"/>
            <a:ext cx="71628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Replace with largest key in left subtree (or smallest in right subtree).</a:t>
            </a:r>
          </a:p>
        </p:txBody>
      </p:sp>
    </p:spTree>
    <p:extLst>
      <p:ext uri="{BB962C8B-B14F-4D97-AF65-F5344CB8AC3E}">
        <p14:creationId xmlns:p14="http://schemas.microsoft.com/office/powerpoint/2010/main" val="1801191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14339" name="Oval 3"/>
          <p:cNvSpPr>
            <a:spLocks noChangeArrowheads="1"/>
          </p:cNvSpPr>
          <p:nvPr/>
        </p:nvSpPr>
        <p:spPr bwMode="auto">
          <a:xfrm>
            <a:off x="4197350" y="1454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0" name="Oval 4"/>
          <p:cNvSpPr>
            <a:spLocks noChangeArrowheads="1"/>
          </p:cNvSpPr>
          <p:nvPr/>
        </p:nvSpPr>
        <p:spPr bwMode="auto">
          <a:xfrm>
            <a:off x="2063750" y="2444750"/>
            <a:ext cx="444500" cy="444500"/>
          </a:xfrm>
          <a:prstGeom prst="ellipse">
            <a:avLst/>
          </a:prstGeom>
          <a:solidFill>
            <a:schemeClr val="hlink"/>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1"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2"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3"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4"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5"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6" name="Oval 10"/>
          <p:cNvSpPr>
            <a:spLocks noChangeArrowheads="1"/>
          </p:cNvSpPr>
          <p:nvPr/>
        </p:nvSpPr>
        <p:spPr bwMode="auto">
          <a:xfrm>
            <a:off x="1606550" y="4349750"/>
            <a:ext cx="444500" cy="44450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47"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48"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49"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0"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1"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2"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3"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4"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55"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56"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4357" name="Rectangle 21"/>
          <p:cNvSpPr>
            <a:spLocks noChangeArrowheads="1"/>
          </p:cNvSpPr>
          <p:nvPr/>
        </p:nvSpPr>
        <p:spPr bwMode="auto">
          <a:xfrm>
            <a:off x="2117725" y="2468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8</a:t>
            </a:r>
          </a:p>
        </p:txBody>
      </p:sp>
      <p:sp>
        <p:nvSpPr>
          <p:cNvPr id="14358"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4359"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4360"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8</a:t>
            </a:r>
          </a:p>
        </p:txBody>
      </p:sp>
      <p:sp>
        <p:nvSpPr>
          <p:cNvPr id="14361"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4362"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4363"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4364"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4365" name="Rectangle 29"/>
          <p:cNvSpPr>
            <a:spLocks noChangeArrowheads="1"/>
          </p:cNvSpPr>
          <p:nvPr/>
        </p:nvSpPr>
        <p:spPr bwMode="auto">
          <a:xfrm>
            <a:off x="609600" y="5715000"/>
            <a:ext cx="79248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Largest key must be in a leaf or degree </a:t>
            </a:r>
            <a:r>
              <a:rPr lang="en-US" altLang="en-US">
                <a:solidFill>
                  <a:schemeClr val="hlink"/>
                </a:solidFill>
              </a:rPr>
              <a:t>1 </a:t>
            </a:r>
            <a:r>
              <a:rPr lang="en-US" altLang="en-US">
                <a:solidFill>
                  <a:schemeClr val="bg2"/>
                </a:solidFill>
              </a:rPr>
              <a:t>node.</a:t>
            </a:r>
          </a:p>
        </p:txBody>
      </p:sp>
      <p:sp>
        <p:nvSpPr>
          <p:cNvPr id="14366" name="Oval 30"/>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67" name="Rectangle 31"/>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4368" name="Line 32"/>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69" name="Oval 33"/>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70" name="Rectangle 34"/>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4371" name="Line 35"/>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4372" name="Oval 36"/>
          <p:cNvSpPr>
            <a:spLocks noChangeArrowheads="1"/>
          </p:cNvSpPr>
          <p:nvPr/>
        </p:nvSpPr>
        <p:spPr bwMode="auto">
          <a:xfrm>
            <a:off x="35115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4373" name="Rectangle 37"/>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4374" name="Line 38"/>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68679" name="Line 39"/>
          <p:cNvSpPr>
            <a:spLocks noChangeShapeType="1"/>
          </p:cNvSpPr>
          <p:nvPr/>
        </p:nvSpPr>
        <p:spPr bwMode="auto">
          <a:xfrm>
            <a:off x="1371600" y="3733800"/>
            <a:ext cx="0" cy="14478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68680" name="Line 40"/>
          <p:cNvSpPr>
            <a:spLocks noChangeShapeType="1"/>
          </p:cNvSpPr>
          <p:nvPr/>
        </p:nvSpPr>
        <p:spPr bwMode="auto">
          <a:xfrm flipH="1">
            <a:off x="1447800" y="3962400"/>
            <a:ext cx="381000" cy="2286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829499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80"/>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9" grpId="0" animBg="1"/>
      <p:bldP spid="36868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76200" y="228600"/>
            <a:ext cx="8915400" cy="1143000"/>
          </a:xfrm>
          <a:noFill/>
        </p:spPr>
        <p:txBody>
          <a:bodyPr/>
          <a:lstStyle/>
          <a:p>
            <a:r>
              <a:rPr lang="en-US" altLang="en-US" sz="4000" smtClean="0"/>
              <a:t>Another Remove From A Degree 2 Node</a:t>
            </a:r>
          </a:p>
        </p:txBody>
      </p:sp>
      <p:sp>
        <p:nvSpPr>
          <p:cNvPr id="370691" name="Rectangle 3"/>
          <p:cNvSpPr>
            <a:spLocks noChangeArrowheads="1"/>
          </p:cNvSpPr>
          <p:nvPr/>
        </p:nvSpPr>
        <p:spPr bwMode="auto">
          <a:xfrm>
            <a:off x="1447800" y="5715000"/>
            <a:ext cx="71628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Remove from a degree </a:t>
            </a:r>
            <a:r>
              <a:rPr lang="en-US" altLang="en-US">
                <a:solidFill>
                  <a:schemeClr val="hlink"/>
                </a:solidFill>
              </a:rPr>
              <a:t>2 </a:t>
            </a:r>
            <a:r>
              <a:rPr lang="en-US" altLang="en-US">
                <a:solidFill>
                  <a:schemeClr val="bg2"/>
                </a:solidFill>
              </a:rPr>
              <a:t>node. key </a:t>
            </a:r>
            <a:r>
              <a:rPr lang="en-US" altLang="en-US">
                <a:solidFill>
                  <a:schemeClr val="hlink"/>
                </a:solidFill>
              </a:rPr>
              <a:t>= 20</a:t>
            </a:r>
          </a:p>
        </p:txBody>
      </p:sp>
      <p:grpSp>
        <p:nvGrpSpPr>
          <p:cNvPr id="2" name="Group 4"/>
          <p:cNvGrpSpPr>
            <a:grpSpLocks/>
          </p:cNvGrpSpPr>
          <p:nvPr/>
        </p:nvGrpSpPr>
        <p:grpSpPr bwMode="auto">
          <a:xfrm>
            <a:off x="463550" y="1454150"/>
            <a:ext cx="6388100" cy="4178300"/>
            <a:chOff x="292" y="916"/>
            <a:chExt cx="4024" cy="2632"/>
          </a:xfrm>
        </p:grpSpPr>
        <p:sp>
          <p:nvSpPr>
            <p:cNvPr id="15365" name="Oval 5"/>
            <p:cNvSpPr>
              <a:spLocks noChangeArrowheads="1"/>
            </p:cNvSpPr>
            <p:nvPr/>
          </p:nvSpPr>
          <p:spPr bwMode="auto">
            <a:xfrm>
              <a:off x="2644" y="9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66" name="Oval 6"/>
            <p:cNvSpPr>
              <a:spLocks noChangeArrowheads="1"/>
            </p:cNvSpPr>
            <p:nvPr/>
          </p:nvSpPr>
          <p:spPr bwMode="auto">
            <a:xfrm>
              <a:off x="1300"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67" name="Oval 7"/>
            <p:cNvSpPr>
              <a:spLocks noChangeArrowheads="1"/>
            </p:cNvSpPr>
            <p:nvPr/>
          </p:nvSpPr>
          <p:spPr bwMode="auto">
            <a:xfrm>
              <a:off x="4036" y="15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68" name="Oval 8"/>
            <p:cNvSpPr>
              <a:spLocks noChangeArrowheads="1"/>
            </p:cNvSpPr>
            <p:nvPr/>
          </p:nvSpPr>
          <p:spPr bwMode="auto">
            <a:xfrm>
              <a:off x="676"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69" name="Oval 9"/>
            <p:cNvSpPr>
              <a:spLocks noChangeArrowheads="1"/>
            </p:cNvSpPr>
            <p:nvPr/>
          </p:nvSpPr>
          <p:spPr bwMode="auto">
            <a:xfrm>
              <a:off x="1780"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0" name="Oval 10"/>
            <p:cNvSpPr>
              <a:spLocks noChangeArrowheads="1"/>
            </p:cNvSpPr>
            <p:nvPr/>
          </p:nvSpPr>
          <p:spPr bwMode="auto">
            <a:xfrm>
              <a:off x="3268" y="20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1" name="Oval 11"/>
            <p:cNvSpPr>
              <a:spLocks noChangeArrowheads="1"/>
            </p:cNvSpPr>
            <p:nvPr/>
          </p:nvSpPr>
          <p:spPr bwMode="auto">
            <a:xfrm>
              <a:off x="29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2" name="Oval 12"/>
            <p:cNvSpPr>
              <a:spLocks noChangeArrowheads="1"/>
            </p:cNvSpPr>
            <p:nvPr/>
          </p:nvSpPr>
          <p:spPr bwMode="auto">
            <a:xfrm>
              <a:off x="1012" y="2740"/>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73" name="Line 13"/>
            <p:cNvSpPr>
              <a:spLocks noChangeShapeType="1"/>
            </p:cNvSpPr>
            <p:nvPr/>
          </p:nvSpPr>
          <p:spPr bwMode="auto">
            <a:xfrm flipH="1">
              <a:off x="1584" y="1104"/>
              <a:ext cx="1056"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4" name="Line 14"/>
            <p:cNvSpPr>
              <a:spLocks noChangeShapeType="1"/>
            </p:cNvSpPr>
            <p:nvPr/>
          </p:nvSpPr>
          <p:spPr bwMode="auto">
            <a:xfrm>
              <a:off x="2928" y="1104"/>
              <a:ext cx="1152"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5" name="Line 15"/>
            <p:cNvSpPr>
              <a:spLocks noChangeShapeType="1"/>
            </p:cNvSpPr>
            <p:nvPr/>
          </p:nvSpPr>
          <p:spPr bwMode="auto">
            <a:xfrm flipH="1">
              <a:off x="864" y="1776"/>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6" name="Line 16"/>
            <p:cNvSpPr>
              <a:spLocks noChangeShapeType="1"/>
            </p:cNvSpPr>
            <p:nvPr/>
          </p:nvSpPr>
          <p:spPr bwMode="auto">
            <a:xfrm>
              <a:off x="1536"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7" name="Line 17"/>
            <p:cNvSpPr>
              <a:spLocks noChangeShapeType="1"/>
            </p:cNvSpPr>
            <p:nvPr/>
          </p:nvSpPr>
          <p:spPr bwMode="auto">
            <a:xfrm flipH="1">
              <a:off x="3504" y="1824"/>
              <a:ext cx="57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8" name="Line 18"/>
            <p:cNvSpPr>
              <a:spLocks noChangeShapeType="1"/>
            </p:cNvSpPr>
            <p:nvPr/>
          </p:nvSpPr>
          <p:spPr bwMode="auto">
            <a:xfrm flipH="1">
              <a:off x="480" y="2304"/>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9" name="Line 19"/>
            <p:cNvSpPr>
              <a:spLocks noChangeShapeType="1"/>
            </p:cNvSpPr>
            <p:nvPr/>
          </p:nvSpPr>
          <p:spPr bwMode="auto">
            <a:xfrm>
              <a:off x="912" y="2304"/>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0" name="Oval 20"/>
            <p:cNvSpPr>
              <a:spLocks noChangeArrowheads="1"/>
            </p:cNvSpPr>
            <p:nvPr/>
          </p:nvSpPr>
          <p:spPr bwMode="auto">
            <a:xfrm>
              <a:off x="293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81" name="Line 21"/>
            <p:cNvSpPr>
              <a:spLocks noChangeShapeType="1"/>
            </p:cNvSpPr>
            <p:nvPr/>
          </p:nvSpPr>
          <p:spPr bwMode="auto">
            <a:xfrm flipH="1">
              <a:off x="3120" y="2352"/>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2" name="Rectangle 22"/>
            <p:cNvSpPr>
              <a:spLocks noChangeArrowheads="1"/>
            </p:cNvSpPr>
            <p:nvPr/>
          </p:nvSpPr>
          <p:spPr bwMode="auto">
            <a:xfrm>
              <a:off x="2630" y="93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20</a:t>
              </a:r>
            </a:p>
          </p:txBody>
        </p:sp>
        <p:sp>
          <p:nvSpPr>
            <p:cNvPr id="15383" name="Rectangle 23"/>
            <p:cNvSpPr>
              <a:spLocks noChangeArrowheads="1"/>
            </p:cNvSpPr>
            <p:nvPr/>
          </p:nvSpPr>
          <p:spPr bwMode="auto">
            <a:xfrm>
              <a:off x="1286"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5384" name="Rectangle 24"/>
            <p:cNvSpPr>
              <a:spLocks noChangeArrowheads="1"/>
            </p:cNvSpPr>
            <p:nvPr/>
          </p:nvSpPr>
          <p:spPr bwMode="auto">
            <a:xfrm>
              <a:off x="710" y="2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5385" name="Rectangle 25"/>
            <p:cNvSpPr>
              <a:spLocks noChangeArrowheads="1"/>
            </p:cNvSpPr>
            <p:nvPr/>
          </p:nvSpPr>
          <p:spPr bwMode="auto">
            <a:xfrm>
              <a:off x="32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5386" name="Rectangle 26"/>
            <p:cNvSpPr>
              <a:spLocks noChangeArrowheads="1"/>
            </p:cNvSpPr>
            <p:nvPr/>
          </p:nvSpPr>
          <p:spPr bwMode="auto">
            <a:xfrm>
              <a:off x="1046" y="27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15387" name="Rectangle 27"/>
            <p:cNvSpPr>
              <a:spLocks noChangeArrowheads="1"/>
            </p:cNvSpPr>
            <p:nvPr/>
          </p:nvSpPr>
          <p:spPr bwMode="auto">
            <a:xfrm>
              <a:off x="1766"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5388" name="Rectangle 28"/>
            <p:cNvSpPr>
              <a:spLocks noChangeArrowheads="1"/>
            </p:cNvSpPr>
            <p:nvPr/>
          </p:nvSpPr>
          <p:spPr bwMode="auto">
            <a:xfrm>
              <a:off x="4022" y="155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5389" name="Rectangle 29"/>
            <p:cNvSpPr>
              <a:spLocks noChangeArrowheads="1"/>
            </p:cNvSpPr>
            <p:nvPr/>
          </p:nvSpPr>
          <p:spPr bwMode="auto">
            <a:xfrm>
              <a:off x="3254" y="20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5390" name="Rectangle 30"/>
            <p:cNvSpPr>
              <a:spLocks noChangeArrowheads="1"/>
            </p:cNvSpPr>
            <p:nvPr/>
          </p:nvSpPr>
          <p:spPr bwMode="auto">
            <a:xfrm>
              <a:off x="296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5391" name="Oval 31"/>
            <p:cNvSpPr>
              <a:spLocks noChangeArrowheads="1"/>
            </p:cNvSpPr>
            <p:nvPr/>
          </p:nvSpPr>
          <p:spPr bwMode="auto">
            <a:xfrm>
              <a:off x="3652" y="2692"/>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92" name="Rectangle 32"/>
            <p:cNvSpPr>
              <a:spLocks noChangeArrowheads="1"/>
            </p:cNvSpPr>
            <p:nvPr/>
          </p:nvSpPr>
          <p:spPr bwMode="auto">
            <a:xfrm>
              <a:off x="3686" y="2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5393" name="Line 33"/>
            <p:cNvSpPr>
              <a:spLocks noChangeShapeType="1"/>
            </p:cNvSpPr>
            <p:nvPr/>
          </p:nvSpPr>
          <p:spPr bwMode="auto">
            <a:xfrm>
              <a:off x="3504" y="2304"/>
              <a:ext cx="240" cy="384"/>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4" name="Oval 34"/>
            <p:cNvSpPr>
              <a:spLocks noChangeArrowheads="1"/>
            </p:cNvSpPr>
            <p:nvPr/>
          </p:nvSpPr>
          <p:spPr bwMode="auto">
            <a:xfrm>
              <a:off x="676" y="326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95" name="Rectangle 35"/>
            <p:cNvSpPr>
              <a:spLocks noChangeArrowheads="1"/>
            </p:cNvSpPr>
            <p:nvPr/>
          </p:nvSpPr>
          <p:spPr bwMode="auto">
            <a:xfrm>
              <a:off x="710" y="32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5396" name="Line 36"/>
            <p:cNvSpPr>
              <a:spLocks noChangeShapeType="1"/>
            </p:cNvSpPr>
            <p:nvPr/>
          </p:nvSpPr>
          <p:spPr bwMode="auto">
            <a:xfrm flipH="1">
              <a:off x="864" y="2976"/>
              <a:ext cx="192"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97" name="Oval 37"/>
            <p:cNvSpPr>
              <a:spLocks noChangeArrowheads="1"/>
            </p:cNvSpPr>
            <p:nvPr/>
          </p:nvSpPr>
          <p:spPr bwMode="auto">
            <a:xfrm>
              <a:off x="2212" y="2644"/>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5398" name="Rectangle 38"/>
            <p:cNvSpPr>
              <a:spLocks noChangeArrowheads="1"/>
            </p:cNvSpPr>
            <p:nvPr/>
          </p:nvSpPr>
          <p:spPr bwMode="auto">
            <a:xfrm>
              <a:off x="2198" y="2659"/>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5399" name="Line 39"/>
            <p:cNvSpPr>
              <a:spLocks noChangeShapeType="1"/>
            </p:cNvSpPr>
            <p:nvPr/>
          </p:nvSpPr>
          <p:spPr bwMode="auto">
            <a:xfrm>
              <a:off x="1968" y="2352"/>
              <a:ext cx="384" cy="28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285234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0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16387" name="Oval 3"/>
          <p:cNvSpPr>
            <a:spLocks noChangeArrowheads="1"/>
          </p:cNvSpPr>
          <p:nvPr/>
        </p:nvSpPr>
        <p:spPr bwMode="auto">
          <a:xfrm>
            <a:off x="4197350" y="1454150"/>
            <a:ext cx="444500" cy="444500"/>
          </a:xfrm>
          <a:prstGeom prst="ellipse">
            <a:avLst/>
          </a:prstGeom>
          <a:solidFill>
            <a:schemeClr val="hlink"/>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88" name="Oval 4"/>
          <p:cNvSpPr>
            <a:spLocks noChangeArrowheads="1"/>
          </p:cNvSpPr>
          <p:nvPr/>
        </p:nvSpPr>
        <p:spPr bwMode="auto">
          <a:xfrm>
            <a:off x="20637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89"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0"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1"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2"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3"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4" name="Oval 10"/>
          <p:cNvSpPr>
            <a:spLocks noChangeArrowheads="1"/>
          </p:cNvSpPr>
          <p:nvPr/>
        </p:nvSpPr>
        <p:spPr bwMode="auto">
          <a:xfrm>
            <a:off x="1606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395"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396"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397"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398"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399"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0"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1"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2"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03"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04"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20</a:t>
            </a:r>
          </a:p>
        </p:txBody>
      </p:sp>
      <p:sp>
        <p:nvSpPr>
          <p:cNvPr id="16405" name="Rectangle 21"/>
          <p:cNvSpPr>
            <a:spLocks noChangeArrowheads="1"/>
          </p:cNvSpPr>
          <p:nvPr/>
        </p:nvSpPr>
        <p:spPr bwMode="auto">
          <a:xfrm>
            <a:off x="20415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6406"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6407"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6408"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16409"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6410"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6411"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6412"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372765" name="Rectangle 29"/>
          <p:cNvSpPr>
            <a:spLocks noChangeArrowheads="1"/>
          </p:cNvSpPr>
          <p:nvPr/>
        </p:nvSpPr>
        <p:spPr bwMode="auto">
          <a:xfrm>
            <a:off x="1524000" y="5715000"/>
            <a:ext cx="63246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Replace with largest in left subtree.</a:t>
            </a:r>
          </a:p>
        </p:txBody>
      </p:sp>
      <p:sp>
        <p:nvSpPr>
          <p:cNvPr id="16414" name="Oval 30"/>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15" name="Rectangle 31"/>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6416" name="Line 32"/>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17" name="Oval 33"/>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18" name="Rectangle 34"/>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6419" name="Line 35"/>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6420" name="Oval 36"/>
          <p:cNvSpPr>
            <a:spLocks noChangeArrowheads="1"/>
          </p:cNvSpPr>
          <p:nvPr/>
        </p:nvSpPr>
        <p:spPr bwMode="auto">
          <a:xfrm>
            <a:off x="35115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6421" name="Rectangle 37"/>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6422" name="Line 38"/>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934357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2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6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mtClean="0"/>
              <a:t>Dictionary With Duplicates</a:t>
            </a:r>
          </a:p>
        </p:txBody>
      </p:sp>
      <p:sp>
        <p:nvSpPr>
          <p:cNvPr id="348163" name="Rectangle 3"/>
          <p:cNvSpPr>
            <a:spLocks noGrp="1" noChangeArrowheads="1"/>
          </p:cNvSpPr>
          <p:nvPr>
            <p:ph type="body" idx="1"/>
          </p:nvPr>
        </p:nvSpPr>
        <p:spPr>
          <a:xfrm>
            <a:off x="685800" y="1371600"/>
            <a:ext cx="7772400" cy="4114800"/>
          </a:xfrm>
        </p:spPr>
        <p:txBody>
          <a:bodyPr/>
          <a:lstStyle/>
          <a:p>
            <a:pPr>
              <a:lnSpc>
                <a:spcPct val="90000"/>
              </a:lnSpc>
            </a:pPr>
            <a:r>
              <a:rPr lang="en-US" altLang="en-US" sz="2800" smtClean="0"/>
              <a:t>Keys are not required to be distinct.</a:t>
            </a:r>
          </a:p>
          <a:p>
            <a:pPr>
              <a:lnSpc>
                <a:spcPct val="90000"/>
              </a:lnSpc>
            </a:pPr>
            <a:r>
              <a:rPr lang="en-US" altLang="en-US" sz="2800" smtClean="0"/>
              <a:t>Word dictionary.</a:t>
            </a:r>
          </a:p>
          <a:p>
            <a:pPr lvl="1">
              <a:lnSpc>
                <a:spcPct val="90000"/>
              </a:lnSpc>
            </a:pPr>
            <a:r>
              <a:rPr lang="en-US" altLang="en-US" sz="2400" smtClean="0"/>
              <a:t>Pairs are of the form </a:t>
            </a:r>
            <a:r>
              <a:rPr lang="en-US" altLang="en-US" sz="2400" smtClean="0">
                <a:solidFill>
                  <a:schemeClr val="hlink"/>
                </a:solidFill>
              </a:rPr>
              <a:t>(word, meaning)</a:t>
            </a:r>
            <a:r>
              <a:rPr lang="en-US" altLang="en-US" sz="2400" smtClean="0"/>
              <a:t>.</a:t>
            </a:r>
          </a:p>
          <a:p>
            <a:pPr lvl="1">
              <a:lnSpc>
                <a:spcPct val="90000"/>
              </a:lnSpc>
            </a:pPr>
            <a:r>
              <a:rPr lang="en-US" altLang="en-US" sz="2400" smtClean="0"/>
              <a:t>May have two or more entries for the same word.</a:t>
            </a:r>
          </a:p>
          <a:p>
            <a:pPr lvl="2">
              <a:lnSpc>
                <a:spcPct val="90000"/>
              </a:lnSpc>
            </a:pPr>
            <a:r>
              <a:rPr lang="en-US" altLang="en-US" smtClean="0"/>
              <a:t>(bolt, a threaded pin)</a:t>
            </a:r>
          </a:p>
          <a:p>
            <a:pPr lvl="2">
              <a:lnSpc>
                <a:spcPct val="90000"/>
              </a:lnSpc>
            </a:pPr>
            <a:r>
              <a:rPr lang="en-US" altLang="en-US" smtClean="0"/>
              <a:t>(bolt, a crash of thunder)</a:t>
            </a:r>
          </a:p>
          <a:p>
            <a:pPr lvl="2">
              <a:lnSpc>
                <a:spcPct val="90000"/>
              </a:lnSpc>
            </a:pPr>
            <a:r>
              <a:rPr lang="en-US" altLang="en-US" smtClean="0"/>
              <a:t>(bolt, to shoot forth suddenly)</a:t>
            </a:r>
          </a:p>
          <a:p>
            <a:pPr lvl="2">
              <a:lnSpc>
                <a:spcPct val="90000"/>
              </a:lnSpc>
            </a:pPr>
            <a:r>
              <a:rPr lang="en-US" altLang="en-US" smtClean="0"/>
              <a:t>(bolt, a gulp)</a:t>
            </a:r>
          </a:p>
          <a:p>
            <a:pPr lvl="2">
              <a:lnSpc>
                <a:spcPct val="90000"/>
              </a:lnSpc>
            </a:pPr>
            <a:r>
              <a:rPr lang="en-US" altLang="en-US" smtClean="0"/>
              <a:t>(bolt, a standard roll of cloth)</a:t>
            </a:r>
          </a:p>
          <a:p>
            <a:pPr lvl="2">
              <a:lnSpc>
                <a:spcPct val="90000"/>
              </a:lnSpc>
            </a:pPr>
            <a:r>
              <a:rPr lang="en-US" altLang="en-US" smtClean="0"/>
              <a:t>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1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1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81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81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481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3"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17411" name="Oval 3"/>
          <p:cNvSpPr>
            <a:spLocks noChangeArrowheads="1"/>
          </p:cNvSpPr>
          <p:nvPr/>
        </p:nvSpPr>
        <p:spPr bwMode="auto">
          <a:xfrm>
            <a:off x="4197350" y="1454150"/>
            <a:ext cx="444500" cy="444500"/>
          </a:xfrm>
          <a:prstGeom prst="ellipse">
            <a:avLst/>
          </a:prstGeom>
          <a:solidFill>
            <a:schemeClr val="hlink"/>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2" name="Oval 4"/>
          <p:cNvSpPr>
            <a:spLocks noChangeArrowheads="1"/>
          </p:cNvSpPr>
          <p:nvPr/>
        </p:nvSpPr>
        <p:spPr bwMode="auto">
          <a:xfrm>
            <a:off x="20637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3"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4"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5"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6"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7"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8" name="Oval 10"/>
          <p:cNvSpPr>
            <a:spLocks noChangeArrowheads="1"/>
          </p:cNvSpPr>
          <p:nvPr/>
        </p:nvSpPr>
        <p:spPr bwMode="auto">
          <a:xfrm>
            <a:off x="1606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19"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0"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1"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2"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3"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4"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5"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6"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27"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28"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20</a:t>
            </a:r>
          </a:p>
        </p:txBody>
      </p:sp>
      <p:sp>
        <p:nvSpPr>
          <p:cNvPr id="17429" name="Rectangle 21"/>
          <p:cNvSpPr>
            <a:spLocks noChangeArrowheads="1"/>
          </p:cNvSpPr>
          <p:nvPr/>
        </p:nvSpPr>
        <p:spPr bwMode="auto">
          <a:xfrm>
            <a:off x="20415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7430"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7431"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7432"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17433"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7434"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7435"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7436"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7437" name="Oval 29"/>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38" name="Rectangle 30"/>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7439" name="Line 31"/>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0" name="Oval 32"/>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41" name="Rectangle 33"/>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7442" name="Line 34"/>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3" name="Oval 35"/>
          <p:cNvSpPr>
            <a:spLocks noChangeArrowheads="1"/>
          </p:cNvSpPr>
          <p:nvPr/>
        </p:nvSpPr>
        <p:spPr bwMode="auto">
          <a:xfrm>
            <a:off x="3511550" y="4197350"/>
            <a:ext cx="444500" cy="44450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7444" name="Rectangle 36"/>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18</a:t>
            </a:r>
          </a:p>
        </p:txBody>
      </p:sp>
      <p:sp>
        <p:nvSpPr>
          <p:cNvPr id="17445" name="Line 37"/>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7446" name="Rectangle 38"/>
          <p:cNvSpPr>
            <a:spLocks noChangeArrowheads="1"/>
          </p:cNvSpPr>
          <p:nvPr/>
        </p:nvSpPr>
        <p:spPr bwMode="auto">
          <a:xfrm>
            <a:off x="1524000" y="5715000"/>
            <a:ext cx="63246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Replace with largest in left subtree.</a:t>
            </a:r>
          </a:p>
        </p:txBody>
      </p:sp>
    </p:spTree>
    <p:extLst>
      <p:ext uri="{BB962C8B-B14F-4D97-AF65-F5344CB8AC3E}">
        <p14:creationId xmlns:p14="http://schemas.microsoft.com/office/powerpoint/2010/main" val="4320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18435" name="Oval 3"/>
          <p:cNvSpPr>
            <a:spLocks noChangeArrowheads="1"/>
          </p:cNvSpPr>
          <p:nvPr/>
        </p:nvSpPr>
        <p:spPr bwMode="auto">
          <a:xfrm>
            <a:off x="4197350" y="1454150"/>
            <a:ext cx="444500" cy="444500"/>
          </a:xfrm>
          <a:prstGeom prst="ellipse">
            <a:avLst/>
          </a:prstGeom>
          <a:solidFill>
            <a:schemeClr val="hlink"/>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36" name="Oval 4"/>
          <p:cNvSpPr>
            <a:spLocks noChangeArrowheads="1"/>
          </p:cNvSpPr>
          <p:nvPr/>
        </p:nvSpPr>
        <p:spPr bwMode="auto">
          <a:xfrm>
            <a:off x="20637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37"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38"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39"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40"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41"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42" name="Oval 10"/>
          <p:cNvSpPr>
            <a:spLocks noChangeArrowheads="1"/>
          </p:cNvSpPr>
          <p:nvPr/>
        </p:nvSpPr>
        <p:spPr bwMode="auto">
          <a:xfrm>
            <a:off x="1606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43"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4"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5"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6"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7"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8"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49"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50"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51"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52"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18</a:t>
            </a:r>
          </a:p>
        </p:txBody>
      </p:sp>
      <p:sp>
        <p:nvSpPr>
          <p:cNvPr id="18453" name="Rectangle 21"/>
          <p:cNvSpPr>
            <a:spLocks noChangeArrowheads="1"/>
          </p:cNvSpPr>
          <p:nvPr/>
        </p:nvSpPr>
        <p:spPr bwMode="auto">
          <a:xfrm>
            <a:off x="20415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8454"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8455"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8456"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18457"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8458"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8459"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8460"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8461" name="Oval 29"/>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62" name="Rectangle 30"/>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8463" name="Line 31"/>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64" name="Oval 32"/>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65" name="Rectangle 33"/>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8466" name="Line 34"/>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67" name="Oval 35"/>
          <p:cNvSpPr>
            <a:spLocks noChangeArrowheads="1"/>
          </p:cNvSpPr>
          <p:nvPr/>
        </p:nvSpPr>
        <p:spPr bwMode="auto">
          <a:xfrm>
            <a:off x="3511550" y="4197350"/>
            <a:ext cx="444500" cy="444500"/>
          </a:xfrm>
          <a:prstGeom prst="ellipse">
            <a:avLst/>
          </a:prstGeom>
          <a:solidFill>
            <a:schemeClr val="bg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8468" name="Rectangle 36"/>
          <p:cNvSpPr>
            <a:spLocks noChangeArrowheads="1"/>
          </p:cNvSpPr>
          <p:nvPr/>
        </p:nvSpPr>
        <p:spPr bwMode="auto">
          <a:xfrm>
            <a:off x="3489325" y="42211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rgbClr val="FFFFFF"/>
                </a:solidFill>
              </a:rPr>
              <a:t>18</a:t>
            </a:r>
          </a:p>
        </p:txBody>
      </p:sp>
      <p:sp>
        <p:nvSpPr>
          <p:cNvPr id="18469" name="Line 37"/>
          <p:cNvSpPr>
            <a:spLocks noChangeShapeType="1"/>
          </p:cNvSpPr>
          <p:nvPr/>
        </p:nvSpPr>
        <p:spPr bwMode="auto">
          <a:xfrm>
            <a:off x="3124200" y="3733800"/>
            <a:ext cx="6096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76870" name="Line 38"/>
          <p:cNvSpPr>
            <a:spLocks noChangeShapeType="1"/>
          </p:cNvSpPr>
          <p:nvPr/>
        </p:nvSpPr>
        <p:spPr bwMode="auto">
          <a:xfrm flipH="1">
            <a:off x="3048000" y="3657600"/>
            <a:ext cx="609600" cy="60960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8471" name="Rectangle 39"/>
          <p:cNvSpPr>
            <a:spLocks noChangeArrowheads="1"/>
          </p:cNvSpPr>
          <p:nvPr/>
        </p:nvSpPr>
        <p:spPr bwMode="auto">
          <a:xfrm>
            <a:off x="1524000" y="5715000"/>
            <a:ext cx="63246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Replace with largest in left subtree.</a:t>
            </a:r>
          </a:p>
        </p:txBody>
      </p:sp>
    </p:spTree>
    <p:extLst>
      <p:ext uri="{BB962C8B-B14F-4D97-AF65-F5344CB8AC3E}">
        <p14:creationId xmlns:p14="http://schemas.microsoft.com/office/powerpoint/2010/main" val="505177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687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7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76200" y="228600"/>
            <a:ext cx="8915400" cy="1143000"/>
          </a:xfrm>
          <a:noFill/>
        </p:spPr>
        <p:txBody>
          <a:bodyPr/>
          <a:lstStyle/>
          <a:p>
            <a:r>
              <a:rPr lang="en-US" altLang="en-US" smtClean="0"/>
              <a:t>Remove From A Degree 2 Node</a:t>
            </a:r>
          </a:p>
        </p:txBody>
      </p:sp>
      <p:sp>
        <p:nvSpPr>
          <p:cNvPr id="19459" name="Oval 3"/>
          <p:cNvSpPr>
            <a:spLocks noChangeArrowheads="1"/>
          </p:cNvSpPr>
          <p:nvPr/>
        </p:nvSpPr>
        <p:spPr bwMode="auto">
          <a:xfrm>
            <a:off x="4197350" y="1454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0" name="Oval 4"/>
          <p:cNvSpPr>
            <a:spLocks noChangeArrowheads="1"/>
          </p:cNvSpPr>
          <p:nvPr/>
        </p:nvSpPr>
        <p:spPr bwMode="auto">
          <a:xfrm>
            <a:off x="20637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1" name="Oval 5"/>
          <p:cNvSpPr>
            <a:spLocks noChangeArrowheads="1"/>
          </p:cNvSpPr>
          <p:nvPr/>
        </p:nvSpPr>
        <p:spPr bwMode="auto">
          <a:xfrm>
            <a:off x="6407150" y="2444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2" name="Oval 6"/>
          <p:cNvSpPr>
            <a:spLocks noChangeArrowheads="1"/>
          </p:cNvSpPr>
          <p:nvPr/>
        </p:nvSpPr>
        <p:spPr bwMode="auto">
          <a:xfrm>
            <a:off x="10731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3" name="Oval 7"/>
          <p:cNvSpPr>
            <a:spLocks noChangeArrowheads="1"/>
          </p:cNvSpPr>
          <p:nvPr/>
        </p:nvSpPr>
        <p:spPr bwMode="auto">
          <a:xfrm>
            <a:off x="28257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4" name="Oval 8"/>
          <p:cNvSpPr>
            <a:spLocks noChangeArrowheads="1"/>
          </p:cNvSpPr>
          <p:nvPr/>
        </p:nvSpPr>
        <p:spPr bwMode="auto">
          <a:xfrm>
            <a:off x="5187950" y="3282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5" name="Oval 9"/>
          <p:cNvSpPr>
            <a:spLocks noChangeArrowheads="1"/>
          </p:cNvSpPr>
          <p:nvPr/>
        </p:nvSpPr>
        <p:spPr bwMode="auto">
          <a:xfrm>
            <a:off x="463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6" name="Oval 10"/>
          <p:cNvSpPr>
            <a:spLocks noChangeArrowheads="1"/>
          </p:cNvSpPr>
          <p:nvPr/>
        </p:nvSpPr>
        <p:spPr bwMode="auto">
          <a:xfrm>
            <a:off x="1606550" y="4349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67" name="Line 11"/>
          <p:cNvSpPr>
            <a:spLocks noChangeShapeType="1"/>
          </p:cNvSpPr>
          <p:nvPr/>
        </p:nvSpPr>
        <p:spPr bwMode="auto">
          <a:xfrm flipH="1">
            <a:off x="2514600" y="17526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8" name="Line 12"/>
          <p:cNvSpPr>
            <a:spLocks noChangeShapeType="1"/>
          </p:cNvSpPr>
          <p:nvPr/>
        </p:nvSpPr>
        <p:spPr bwMode="auto">
          <a:xfrm>
            <a:off x="4648200" y="1752600"/>
            <a:ext cx="18288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69" name="Line 13"/>
          <p:cNvSpPr>
            <a:spLocks noChangeShapeType="1"/>
          </p:cNvSpPr>
          <p:nvPr/>
        </p:nvSpPr>
        <p:spPr bwMode="auto">
          <a:xfrm flipH="1">
            <a:off x="1371600" y="2819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0" name="Line 14"/>
          <p:cNvSpPr>
            <a:spLocks noChangeShapeType="1"/>
          </p:cNvSpPr>
          <p:nvPr/>
        </p:nvSpPr>
        <p:spPr bwMode="auto">
          <a:xfrm>
            <a:off x="2438400" y="2819400"/>
            <a:ext cx="533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1" name="Line 15"/>
          <p:cNvSpPr>
            <a:spLocks noChangeShapeType="1"/>
          </p:cNvSpPr>
          <p:nvPr/>
        </p:nvSpPr>
        <p:spPr bwMode="auto">
          <a:xfrm flipH="1">
            <a:off x="5562600" y="2895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2" name="Line 16"/>
          <p:cNvSpPr>
            <a:spLocks noChangeShapeType="1"/>
          </p:cNvSpPr>
          <p:nvPr/>
        </p:nvSpPr>
        <p:spPr bwMode="auto">
          <a:xfrm flipH="1">
            <a:off x="762000" y="36576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3" name="Line 17"/>
          <p:cNvSpPr>
            <a:spLocks noChangeShapeType="1"/>
          </p:cNvSpPr>
          <p:nvPr/>
        </p:nvSpPr>
        <p:spPr bwMode="auto">
          <a:xfrm>
            <a:off x="1447800" y="3657600"/>
            <a:ext cx="304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4" name="Oval 18"/>
          <p:cNvSpPr>
            <a:spLocks noChangeArrowheads="1"/>
          </p:cNvSpPr>
          <p:nvPr/>
        </p:nvSpPr>
        <p:spPr bwMode="auto">
          <a:xfrm>
            <a:off x="4654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75" name="Line 19"/>
          <p:cNvSpPr>
            <a:spLocks noChangeShapeType="1"/>
          </p:cNvSpPr>
          <p:nvPr/>
        </p:nvSpPr>
        <p:spPr bwMode="auto">
          <a:xfrm flipH="1">
            <a:off x="4953000" y="37338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76" name="Rectangle 20"/>
          <p:cNvSpPr>
            <a:spLocks noChangeArrowheads="1"/>
          </p:cNvSpPr>
          <p:nvPr/>
        </p:nvSpPr>
        <p:spPr bwMode="auto">
          <a:xfrm>
            <a:off x="4175125" y="14779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18</a:t>
            </a:r>
          </a:p>
        </p:txBody>
      </p:sp>
      <p:sp>
        <p:nvSpPr>
          <p:cNvPr id="19477" name="Rectangle 21"/>
          <p:cNvSpPr>
            <a:spLocks noChangeArrowheads="1"/>
          </p:cNvSpPr>
          <p:nvPr/>
        </p:nvSpPr>
        <p:spPr bwMode="auto">
          <a:xfrm>
            <a:off x="20415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19478" name="Rectangle 22"/>
          <p:cNvSpPr>
            <a:spLocks noChangeArrowheads="1"/>
          </p:cNvSpPr>
          <p:nvPr/>
        </p:nvSpPr>
        <p:spPr bwMode="auto">
          <a:xfrm>
            <a:off x="1127125" y="3306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19479" name="Rectangle 23"/>
          <p:cNvSpPr>
            <a:spLocks noChangeArrowheads="1"/>
          </p:cNvSpPr>
          <p:nvPr/>
        </p:nvSpPr>
        <p:spPr bwMode="auto">
          <a:xfrm>
            <a:off x="517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19480" name="Rectangle 24"/>
          <p:cNvSpPr>
            <a:spLocks noChangeArrowheads="1"/>
          </p:cNvSpPr>
          <p:nvPr/>
        </p:nvSpPr>
        <p:spPr bwMode="auto">
          <a:xfrm>
            <a:off x="1660525" y="4373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19481" name="Rectangle 25"/>
          <p:cNvSpPr>
            <a:spLocks noChangeArrowheads="1"/>
          </p:cNvSpPr>
          <p:nvPr/>
        </p:nvSpPr>
        <p:spPr bwMode="auto">
          <a:xfrm>
            <a:off x="28035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19482" name="Rectangle 26"/>
          <p:cNvSpPr>
            <a:spLocks noChangeArrowheads="1"/>
          </p:cNvSpPr>
          <p:nvPr/>
        </p:nvSpPr>
        <p:spPr bwMode="auto">
          <a:xfrm>
            <a:off x="6384925" y="24685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40</a:t>
            </a:r>
          </a:p>
        </p:txBody>
      </p:sp>
      <p:sp>
        <p:nvSpPr>
          <p:cNvPr id="19483" name="Rectangle 27"/>
          <p:cNvSpPr>
            <a:spLocks noChangeArrowheads="1"/>
          </p:cNvSpPr>
          <p:nvPr/>
        </p:nvSpPr>
        <p:spPr bwMode="auto">
          <a:xfrm>
            <a:off x="5165725"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30</a:t>
            </a:r>
          </a:p>
        </p:txBody>
      </p:sp>
      <p:sp>
        <p:nvSpPr>
          <p:cNvPr id="19484" name="Rectangle 28"/>
          <p:cNvSpPr>
            <a:spLocks noChangeArrowheads="1"/>
          </p:cNvSpPr>
          <p:nvPr/>
        </p:nvSpPr>
        <p:spPr bwMode="auto">
          <a:xfrm>
            <a:off x="4708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25</a:t>
            </a:r>
          </a:p>
        </p:txBody>
      </p:sp>
      <p:sp>
        <p:nvSpPr>
          <p:cNvPr id="19485" name="Rectangle 29"/>
          <p:cNvSpPr>
            <a:spLocks noChangeArrowheads="1"/>
          </p:cNvSpPr>
          <p:nvPr/>
        </p:nvSpPr>
        <p:spPr bwMode="auto">
          <a:xfrm>
            <a:off x="2362200" y="5486400"/>
            <a:ext cx="4572000"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a:solidFill>
                  <a:schemeClr val="bg2"/>
                </a:solidFill>
              </a:rPr>
              <a:t>Complexity is </a:t>
            </a:r>
            <a:r>
              <a:rPr lang="en-US" altLang="en-US">
                <a:solidFill>
                  <a:schemeClr val="hlink"/>
                </a:solidFill>
              </a:rPr>
              <a:t>O(height)</a:t>
            </a:r>
            <a:r>
              <a:rPr lang="en-US" altLang="en-US">
                <a:solidFill>
                  <a:schemeClr val="bg2"/>
                </a:solidFill>
              </a:rPr>
              <a:t>.</a:t>
            </a:r>
          </a:p>
        </p:txBody>
      </p:sp>
      <p:sp>
        <p:nvSpPr>
          <p:cNvPr id="19486" name="Oval 30"/>
          <p:cNvSpPr>
            <a:spLocks noChangeArrowheads="1"/>
          </p:cNvSpPr>
          <p:nvPr/>
        </p:nvSpPr>
        <p:spPr bwMode="auto">
          <a:xfrm>
            <a:off x="5797550" y="4273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87" name="Rectangle 31"/>
          <p:cNvSpPr>
            <a:spLocks noChangeArrowheads="1"/>
          </p:cNvSpPr>
          <p:nvPr/>
        </p:nvSpPr>
        <p:spPr bwMode="auto">
          <a:xfrm>
            <a:off x="5851525" y="42973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35</a:t>
            </a:r>
          </a:p>
        </p:txBody>
      </p:sp>
      <p:sp>
        <p:nvSpPr>
          <p:cNvPr id="19488" name="Line 32"/>
          <p:cNvSpPr>
            <a:spLocks noChangeShapeType="1"/>
          </p:cNvSpPr>
          <p:nvPr/>
        </p:nvSpPr>
        <p:spPr bwMode="auto">
          <a:xfrm>
            <a:off x="5562600" y="3657600"/>
            <a:ext cx="381000" cy="6096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9489" name="Oval 33"/>
          <p:cNvSpPr>
            <a:spLocks noChangeArrowheads="1"/>
          </p:cNvSpPr>
          <p:nvPr/>
        </p:nvSpPr>
        <p:spPr bwMode="auto">
          <a:xfrm>
            <a:off x="1073150" y="51879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19490" name="Rectangle 34"/>
          <p:cNvSpPr>
            <a:spLocks noChangeArrowheads="1"/>
          </p:cNvSpPr>
          <p:nvPr/>
        </p:nvSpPr>
        <p:spPr bwMode="auto">
          <a:xfrm>
            <a:off x="1127125" y="5211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7</a:t>
            </a:r>
          </a:p>
        </p:txBody>
      </p:sp>
      <p:sp>
        <p:nvSpPr>
          <p:cNvPr id="19491" name="Line 35"/>
          <p:cNvSpPr>
            <a:spLocks noChangeShapeType="1"/>
          </p:cNvSpPr>
          <p:nvPr/>
        </p:nvSpPr>
        <p:spPr bwMode="auto">
          <a:xfrm flipH="1">
            <a:off x="1371600" y="4724400"/>
            <a:ext cx="304800" cy="45720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081719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Yet Other Operations</a:t>
            </a:r>
          </a:p>
        </p:txBody>
      </p:sp>
      <p:sp>
        <p:nvSpPr>
          <p:cNvPr id="380931" name="Rectangle 3"/>
          <p:cNvSpPr>
            <a:spLocks noChangeArrowheads="1"/>
          </p:cNvSpPr>
          <p:nvPr/>
        </p:nvSpPr>
        <p:spPr bwMode="auto">
          <a:xfrm>
            <a:off x="609600" y="24384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lnSpc>
                <a:spcPct val="90000"/>
              </a:lnSpc>
              <a:spcBef>
                <a:spcPct val="20000"/>
              </a:spcBef>
              <a:buClr>
                <a:schemeClr val="tx2"/>
              </a:buClr>
              <a:buFontTx/>
              <a:buChar char="•"/>
            </a:pPr>
            <a:r>
              <a:rPr lang="en-US" altLang="en-US">
                <a:solidFill>
                  <a:schemeClr val="bg2"/>
                </a:solidFill>
              </a:rPr>
              <a:t>Priority Queue Motivated Operations:</a:t>
            </a:r>
          </a:p>
          <a:p>
            <a:pPr lvl="1">
              <a:lnSpc>
                <a:spcPct val="90000"/>
              </a:lnSpc>
              <a:spcBef>
                <a:spcPct val="20000"/>
              </a:spcBef>
              <a:buClr>
                <a:schemeClr val="hlink"/>
              </a:buClr>
              <a:buFont typeface="Wingdings" panose="05000000000000000000" pitchFamily="2" charset="2"/>
              <a:buChar char="§"/>
            </a:pPr>
            <a:r>
              <a:rPr lang="en-US" altLang="en-US" sz="2800">
                <a:solidFill>
                  <a:schemeClr val="tx1"/>
                </a:solidFill>
              </a:rPr>
              <a:t>find max and/or min</a:t>
            </a:r>
          </a:p>
          <a:p>
            <a:pPr lvl="1">
              <a:lnSpc>
                <a:spcPct val="90000"/>
              </a:lnSpc>
              <a:spcBef>
                <a:spcPct val="20000"/>
              </a:spcBef>
              <a:buClr>
                <a:schemeClr val="hlink"/>
              </a:buClr>
              <a:buFont typeface="Wingdings" panose="05000000000000000000" pitchFamily="2" charset="2"/>
              <a:buChar char="§"/>
            </a:pPr>
            <a:r>
              <a:rPr lang="en-US" altLang="en-US" sz="2800">
                <a:solidFill>
                  <a:schemeClr val="tx1"/>
                </a:solidFill>
              </a:rPr>
              <a:t>remove max and/or min</a:t>
            </a:r>
          </a:p>
          <a:p>
            <a:pPr lvl="1">
              <a:lnSpc>
                <a:spcPct val="90000"/>
              </a:lnSpc>
              <a:spcBef>
                <a:spcPct val="20000"/>
              </a:spcBef>
              <a:buClr>
                <a:schemeClr val="hlink"/>
              </a:buClr>
              <a:buFont typeface="Wingdings" panose="05000000000000000000" pitchFamily="2" charset="2"/>
              <a:buChar char="§"/>
            </a:pPr>
            <a:r>
              <a:rPr lang="en-US" altLang="en-US" sz="2800">
                <a:solidFill>
                  <a:schemeClr val="tx1"/>
                </a:solidFill>
              </a:rPr>
              <a:t>initialize</a:t>
            </a:r>
          </a:p>
          <a:p>
            <a:pPr lvl="1">
              <a:lnSpc>
                <a:spcPct val="90000"/>
              </a:lnSpc>
              <a:spcBef>
                <a:spcPct val="20000"/>
              </a:spcBef>
              <a:buClr>
                <a:schemeClr val="hlink"/>
              </a:buClr>
              <a:buFont typeface="Wingdings" panose="05000000000000000000" pitchFamily="2" charset="2"/>
              <a:buChar char="§"/>
            </a:pPr>
            <a:r>
              <a:rPr lang="en-US" altLang="en-US" sz="2800">
                <a:solidFill>
                  <a:schemeClr val="tx1"/>
                </a:solidFill>
              </a:rPr>
              <a:t>meld</a:t>
            </a:r>
          </a:p>
        </p:txBody>
      </p:sp>
    </p:spTree>
    <p:extLst>
      <p:ext uri="{BB962C8B-B14F-4D97-AF65-F5344CB8AC3E}">
        <p14:creationId xmlns:p14="http://schemas.microsoft.com/office/powerpoint/2010/main" val="521836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0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0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09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0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838200"/>
          </a:xfrm>
        </p:spPr>
        <p:txBody>
          <a:bodyPr/>
          <a:lstStyle/>
          <a:p>
            <a:r>
              <a:rPr lang="en-US" altLang="en-US" smtClean="0"/>
              <a:t>O(log n) Height Trees</a:t>
            </a:r>
          </a:p>
        </p:txBody>
      </p:sp>
      <p:sp>
        <p:nvSpPr>
          <p:cNvPr id="388099" name="Rectangle 3"/>
          <p:cNvSpPr>
            <a:spLocks noGrp="1" noChangeArrowheads="1"/>
          </p:cNvSpPr>
          <p:nvPr>
            <p:ph type="body" idx="1"/>
          </p:nvPr>
        </p:nvSpPr>
        <p:spPr>
          <a:xfrm>
            <a:off x="685800" y="990600"/>
            <a:ext cx="7772400" cy="2895600"/>
          </a:xfrm>
        </p:spPr>
        <p:txBody>
          <a:bodyPr/>
          <a:lstStyle/>
          <a:p>
            <a:r>
              <a:rPr lang="en-US" altLang="en-US" smtClean="0"/>
              <a:t>Full binary trees.</a:t>
            </a:r>
          </a:p>
          <a:p>
            <a:pPr lvl="1"/>
            <a:r>
              <a:rPr lang="en-US" altLang="en-US" smtClean="0"/>
              <a:t>Exist only when </a:t>
            </a:r>
            <a:r>
              <a:rPr lang="en-US" altLang="en-US" smtClean="0">
                <a:solidFill>
                  <a:schemeClr val="hlink"/>
                </a:solidFill>
              </a:rPr>
              <a:t>n = 2</a:t>
            </a:r>
            <a:r>
              <a:rPr lang="en-US" altLang="en-US" baseline="30000" smtClean="0">
                <a:solidFill>
                  <a:schemeClr val="hlink"/>
                </a:solidFill>
              </a:rPr>
              <a:t>k </a:t>
            </a:r>
            <a:r>
              <a:rPr lang="en-US" altLang="en-US" smtClean="0">
                <a:solidFill>
                  <a:schemeClr val="hlink"/>
                </a:solidFill>
              </a:rPr>
              <a:t>–1</a:t>
            </a:r>
            <a:r>
              <a:rPr lang="en-US" altLang="en-US" smtClean="0"/>
              <a:t>.</a:t>
            </a:r>
          </a:p>
          <a:p>
            <a:r>
              <a:rPr lang="en-US" altLang="en-US" smtClean="0"/>
              <a:t>Complete binary trees.</a:t>
            </a:r>
          </a:p>
          <a:p>
            <a:pPr lvl="1"/>
            <a:r>
              <a:rPr lang="en-US" altLang="en-US" smtClean="0"/>
              <a:t>Exist for all </a:t>
            </a:r>
            <a:r>
              <a:rPr lang="en-US" altLang="en-US" smtClean="0">
                <a:solidFill>
                  <a:schemeClr val="hlink"/>
                </a:solidFill>
              </a:rPr>
              <a:t>n</a:t>
            </a:r>
            <a:r>
              <a:rPr lang="en-US" altLang="en-US" smtClean="0"/>
              <a:t>.</a:t>
            </a:r>
          </a:p>
          <a:p>
            <a:pPr lvl="1"/>
            <a:r>
              <a:rPr lang="en-US" altLang="en-US" smtClean="0"/>
              <a:t>Cannot insert/delete in </a:t>
            </a:r>
            <a:r>
              <a:rPr lang="en-US" altLang="en-US" smtClean="0">
                <a:solidFill>
                  <a:schemeClr val="hlink"/>
                </a:solidFill>
              </a:rPr>
              <a:t>O(log n)</a:t>
            </a:r>
            <a:r>
              <a:rPr lang="en-US" altLang="en-US" smtClean="0"/>
              <a:t> time.</a:t>
            </a:r>
          </a:p>
        </p:txBody>
      </p:sp>
      <p:grpSp>
        <p:nvGrpSpPr>
          <p:cNvPr id="2" name="Group 4"/>
          <p:cNvGrpSpPr>
            <a:grpSpLocks/>
          </p:cNvGrpSpPr>
          <p:nvPr/>
        </p:nvGrpSpPr>
        <p:grpSpPr bwMode="auto">
          <a:xfrm>
            <a:off x="533400" y="3886200"/>
            <a:ext cx="2806700" cy="2349500"/>
            <a:chOff x="336" y="2688"/>
            <a:chExt cx="1768" cy="1480"/>
          </a:xfrm>
        </p:grpSpPr>
        <p:sp>
          <p:nvSpPr>
            <p:cNvPr id="26652" name="Oval 5"/>
            <p:cNvSpPr>
              <a:spLocks noChangeArrowheads="1"/>
            </p:cNvSpPr>
            <p:nvPr/>
          </p:nvSpPr>
          <p:spPr bwMode="auto">
            <a:xfrm>
              <a:off x="1344" y="26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53" name="Oval 6"/>
            <p:cNvSpPr>
              <a:spLocks noChangeArrowheads="1"/>
            </p:cNvSpPr>
            <p:nvPr/>
          </p:nvSpPr>
          <p:spPr bwMode="auto">
            <a:xfrm>
              <a:off x="720" y="32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54" name="Oval 7"/>
            <p:cNvSpPr>
              <a:spLocks noChangeArrowheads="1"/>
            </p:cNvSpPr>
            <p:nvPr/>
          </p:nvSpPr>
          <p:spPr bwMode="auto">
            <a:xfrm>
              <a:off x="1824" y="3216"/>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55" name="Oval 8"/>
            <p:cNvSpPr>
              <a:spLocks noChangeArrowheads="1"/>
            </p:cNvSpPr>
            <p:nvPr/>
          </p:nvSpPr>
          <p:spPr bwMode="auto">
            <a:xfrm>
              <a:off x="336" y="38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56" name="Oval 9"/>
            <p:cNvSpPr>
              <a:spLocks noChangeArrowheads="1"/>
            </p:cNvSpPr>
            <p:nvPr/>
          </p:nvSpPr>
          <p:spPr bwMode="auto">
            <a:xfrm>
              <a:off x="1056" y="3888"/>
              <a:ext cx="280" cy="28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57" name="Line 10"/>
            <p:cNvSpPr>
              <a:spLocks noChangeShapeType="1"/>
            </p:cNvSpPr>
            <p:nvPr/>
          </p:nvSpPr>
          <p:spPr bwMode="auto">
            <a:xfrm flipH="1">
              <a:off x="908" y="2924"/>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58" name="Line 11"/>
            <p:cNvSpPr>
              <a:spLocks noChangeShapeType="1"/>
            </p:cNvSpPr>
            <p:nvPr/>
          </p:nvSpPr>
          <p:spPr bwMode="auto">
            <a:xfrm>
              <a:off x="1580" y="2924"/>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59" name="Line 12"/>
            <p:cNvSpPr>
              <a:spLocks noChangeShapeType="1"/>
            </p:cNvSpPr>
            <p:nvPr/>
          </p:nvSpPr>
          <p:spPr bwMode="auto">
            <a:xfrm flipH="1">
              <a:off x="524" y="3452"/>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60" name="Line 13"/>
            <p:cNvSpPr>
              <a:spLocks noChangeShapeType="1"/>
            </p:cNvSpPr>
            <p:nvPr/>
          </p:nvSpPr>
          <p:spPr bwMode="auto">
            <a:xfrm>
              <a:off x="956" y="3452"/>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61" name="Rectangle 14"/>
            <p:cNvSpPr>
              <a:spLocks noChangeArrowheads="1"/>
            </p:cNvSpPr>
            <p:nvPr/>
          </p:nvSpPr>
          <p:spPr bwMode="auto">
            <a:xfrm>
              <a:off x="1330" y="270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sp>
          <p:nvSpPr>
            <p:cNvPr id="26662" name="Rectangle 15"/>
            <p:cNvSpPr>
              <a:spLocks noChangeArrowheads="1"/>
            </p:cNvSpPr>
            <p:nvPr/>
          </p:nvSpPr>
          <p:spPr bwMode="auto">
            <a:xfrm>
              <a:off x="754" y="323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26663" name="Rectangle 16"/>
            <p:cNvSpPr>
              <a:spLocks noChangeArrowheads="1"/>
            </p:cNvSpPr>
            <p:nvPr/>
          </p:nvSpPr>
          <p:spPr bwMode="auto">
            <a:xfrm>
              <a:off x="370" y="390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26664" name="Rectangle 17"/>
            <p:cNvSpPr>
              <a:spLocks noChangeArrowheads="1"/>
            </p:cNvSpPr>
            <p:nvPr/>
          </p:nvSpPr>
          <p:spPr bwMode="auto">
            <a:xfrm>
              <a:off x="1090" y="390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26665" name="Rectangle 18"/>
            <p:cNvSpPr>
              <a:spLocks noChangeArrowheads="1"/>
            </p:cNvSpPr>
            <p:nvPr/>
          </p:nvSpPr>
          <p:spPr bwMode="auto">
            <a:xfrm>
              <a:off x="1810" y="323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grpSp>
      <p:grpSp>
        <p:nvGrpSpPr>
          <p:cNvPr id="3" name="Group 19"/>
          <p:cNvGrpSpPr>
            <a:grpSpLocks/>
          </p:cNvGrpSpPr>
          <p:nvPr/>
        </p:nvGrpSpPr>
        <p:grpSpPr bwMode="auto">
          <a:xfrm>
            <a:off x="4289425" y="4700588"/>
            <a:ext cx="444500" cy="444500"/>
            <a:chOff x="2702" y="3201"/>
            <a:chExt cx="280" cy="280"/>
          </a:xfrm>
        </p:grpSpPr>
        <p:sp>
          <p:nvSpPr>
            <p:cNvPr id="26650" name="Oval 20"/>
            <p:cNvSpPr>
              <a:spLocks noChangeArrowheads="1"/>
            </p:cNvSpPr>
            <p:nvPr/>
          </p:nvSpPr>
          <p:spPr bwMode="auto">
            <a:xfrm>
              <a:off x="2702" y="3201"/>
              <a:ext cx="280" cy="280"/>
            </a:xfrm>
            <a:prstGeom prst="ellipse">
              <a:avLst/>
            </a:prstGeom>
            <a:solidFill>
              <a:srgbClr val="FF00FF"/>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51" name="Rectangle 21"/>
            <p:cNvSpPr>
              <a:spLocks noChangeArrowheads="1"/>
            </p:cNvSpPr>
            <p:nvPr/>
          </p:nvSpPr>
          <p:spPr bwMode="auto">
            <a:xfrm>
              <a:off x="2736" y="321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grpSp>
      <p:sp>
        <p:nvSpPr>
          <p:cNvPr id="388118" name="Text Box 22"/>
          <p:cNvSpPr txBox="1">
            <a:spLocks noChangeArrowheads="1"/>
          </p:cNvSpPr>
          <p:nvPr/>
        </p:nvSpPr>
        <p:spPr bwMode="auto">
          <a:xfrm>
            <a:off x="3581400" y="4572000"/>
            <a:ext cx="45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4000" b="1">
                <a:solidFill>
                  <a:schemeClr val="hlink"/>
                </a:solidFill>
                <a:latin typeface="Rockwell Extra Bold" panose="02060903040505020403" pitchFamily="18" charset="0"/>
              </a:rPr>
              <a:t>+</a:t>
            </a:r>
          </a:p>
        </p:txBody>
      </p:sp>
      <p:grpSp>
        <p:nvGrpSpPr>
          <p:cNvPr id="4" name="Group 23"/>
          <p:cNvGrpSpPr>
            <a:grpSpLocks/>
          </p:cNvGrpSpPr>
          <p:nvPr/>
        </p:nvGrpSpPr>
        <p:grpSpPr bwMode="auto">
          <a:xfrm>
            <a:off x="5791200" y="3733800"/>
            <a:ext cx="2806700" cy="2432050"/>
            <a:chOff x="3648" y="2592"/>
            <a:chExt cx="1768" cy="1532"/>
          </a:xfrm>
        </p:grpSpPr>
        <p:sp>
          <p:nvSpPr>
            <p:cNvPr id="26633" name="Oval 24"/>
            <p:cNvSpPr>
              <a:spLocks noChangeArrowheads="1"/>
            </p:cNvSpPr>
            <p:nvPr/>
          </p:nvSpPr>
          <p:spPr bwMode="auto">
            <a:xfrm>
              <a:off x="4656" y="259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34" name="Oval 25"/>
            <p:cNvSpPr>
              <a:spLocks noChangeArrowheads="1"/>
            </p:cNvSpPr>
            <p:nvPr/>
          </p:nvSpPr>
          <p:spPr bwMode="auto">
            <a:xfrm>
              <a:off x="4032" y="3120"/>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35" name="Oval 26"/>
            <p:cNvSpPr>
              <a:spLocks noChangeArrowheads="1"/>
            </p:cNvSpPr>
            <p:nvPr/>
          </p:nvSpPr>
          <p:spPr bwMode="auto">
            <a:xfrm>
              <a:off x="5136" y="3120"/>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36" name="Oval 27"/>
            <p:cNvSpPr>
              <a:spLocks noChangeArrowheads="1"/>
            </p:cNvSpPr>
            <p:nvPr/>
          </p:nvSpPr>
          <p:spPr bwMode="auto">
            <a:xfrm>
              <a:off x="3648" y="379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37" name="Oval 28"/>
            <p:cNvSpPr>
              <a:spLocks noChangeArrowheads="1"/>
            </p:cNvSpPr>
            <p:nvPr/>
          </p:nvSpPr>
          <p:spPr bwMode="auto">
            <a:xfrm>
              <a:off x="4368" y="3792"/>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38" name="Line 29"/>
            <p:cNvSpPr>
              <a:spLocks noChangeShapeType="1"/>
            </p:cNvSpPr>
            <p:nvPr/>
          </p:nvSpPr>
          <p:spPr bwMode="auto">
            <a:xfrm flipH="1">
              <a:off x="4220" y="2828"/>
              <a:ext cx="48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39" name="Line 30"/>
            <p:cNvSpPr>
              <a:spLocks noChangeShapeType="1"/>
            </p:cNvSpPr>
            <p:nvPr/>
          </p:nvSpPr>
          <p:spPr bwMode="auto">
            <a:xfrm>
              <a:off x="4892" y="2828"/>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40" name="Line 31"/>
            <p:cNvSpPr>
              <a:spLocks noChangeShapeType="1"/>
            </p:cNvSpPr>
            <p:nvPr/>
          </p:nvSpPr>
          <p:spPr bwMode="auto">
            <a:xfrm flipH="1">
              <a:off x="3836" y="3356"/>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41" name="Line 32"/>
            <p:cNvSpPr>
              <a:spLocks noChangeShapeType="1"/>
            </p:cNvSpPr>
            <p:nvPr/>
          </p:nvSpPr>
          <p:spPr bwMode="auto">
            <a:xfrm>
              <a:off x="4268" y="3356"/>
              <a:ext cx="192"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42" name="Rectangle 33"/>
            <p:cNvSpPr>
              <a:spLocks noChangeArrowheads="1"/>
            </p:cNvSpPr>
            <p:nvPr/>
          </p:nvSpPr>
          <p:spPr bwMode="auto">
            <a:xfrm>
              <a:off x="4704" y="259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8</a:t>
              </a:r>
            </a:p>
          </p:txBody>
        </p:sp>
        <p:sp>
          <p:nvSpPr>
            <p:cNvPr id="26643" name="Rectangle 34"/>
            <p:cNvSpPr>
              <a:spLocks noChangeArrowheads="1"/>
            </p:cNvSpPr>
            <p:nvPr/>
          </p:nvSpPr>
          <p:spPr bwMode="auto">
            <a:xfrm>
              <a:off x="4066" y="313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2</a:t>
              </a:r>
            </a:p>
          </p:txBody>
        </p:sp>
        <p:sp>
          <p:nvSpPr>
            <p:cNvPr id="26644" name="Rectangle 35"/>
            <p:cNvSpPr>
              <a:spLocks noChangeArrowheads="1"/>
            </p:cNvSpPr>
            <p:nvPr/>
          </p:nvSpPr>
          <p:spPr bwMode="auto">
            <a:xfrm>
              <a:off x="3682" y="380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26645" name="Rectangle 36"/>
            <p:cNvSpPr>
              <a:spLocks noChangeArrowheads="1"/>
            </p:cNvSpPr>
            <p:nvPr/>
          </p:nvSpPr>
          <p:spPr bwMode="auto">
            <a:xfrm>
              <a:off x="4402" y="380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6</a:t>
              </a:r>
            </a:p>
          </p:txBody>
        </p:sp>
        <p:sp>
          <p:nvSpPr>
            <p:cNvPr id="26646" name="Rectangle 37"/>
            <p:cNvSpPr>
              <a:spLocks noChangeArrowheads="1"/>
            </p:cNvSpPr>
            <p:nvPr/>
          </p:nvSpPr>
          <p:spPr bwMode="auto">
            <a:xfrm>
              <a:off x="5122" y="313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15</a:t>
              </a:r>
            </a:p>
          </p:txBody>
        </p:sp>
        <p:sp>
          <p:nvSpPr>
            <p:cNvPr id="26647" name="Oval 38"/>
            <p:cNvSpPr>
              <a:spLocks noChangeArrowheads="1"/>
            </p:cNvSpPr>
            <p:nvPr/>
          </p:nvSpPr>
          <p:spPr bwMode="auto">
            <a:xfrm>
              <a:off x="4804" y="3844"/>
              <a:ext cx="280" cy="280"/>
            </a:xfrm>
            <a:prstGeom prst="ellipse">
              <a:avLst/>
            </a:prstGeom>
            <a:solidFill>
              <a:srgbClr val="FFFF00"/>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6648" name="Line 39"/>
            <p:cNvSpPr>
              <a:spLocks noChangeShapeType="1"/>
            </p:cNvSpPr>
            <p:nvPr/>
          </p:nvSpPr>
          <p:spPr bwMode="auto">
            <a:xfrm flipH="1">
              <a:off x="4992" y="3408"/>
              <a:ext cx="24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6649" name="Rectangle 40"/>
            <p:cNvSpPr>
              <a:spLocks noChangeArrowheads="1"/>
            </p:cNvSpPr>
            <p:nvPr/>
          </p:nvSpPr>
          <p:spPr bwMode="auto">
            <a:xfrm>
              <a:off x="4800" y="384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10</a:t>
              </a:r>
            </a:p>
          </p:txBody>
        </p:sp>
      </p:grpSp>
      <p:sp>
        <p:nvSpPr>
          <p:cNvPr id="388137" name="Text Box 41"/>
          <p:cNvSpPr txBox="1">
            <a:spLocks noChangeArrowheads="1"/>
          </p:cNvSpPr>
          <p:nvPr/>
        </p:nvSpPr>
        <p:spPr bwMode="auto">
          <a:xfrm>
            <a:off x="5410200" y="4495800"/>
            <a:ext cx="45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pPr>
              <a:spcBef>
                <a:spcPct val="50000"/>
              </a:spcBef>
            </a:pPr>
            <a:r>
              <a:rPr lang="en-US" altLang="en-US" sz="4000" b="1">
                <a:solidFill>
                  <a:schemeClr val="hlink"/>
                </a:solidFill>
                <a:latin typeface="Rockwell Extra Bold" panose="02060903040505020403" pitchFamily="18" charset="0"/>
              </a:rPr>
              <a:t>=</a:t>
            </a:r>
          </a:p>
        </p:txBody>
      </p:sp>
    </p:spTree>
    <p:extLst>
      <p:ext uri="{BB962C8B-B14F-4D97-AF65-F5344CB8AC3E}">
        <p14:creationId xmlns:p14="http://schemas.microsoft.com/office/powerpoint/2010/main" val="3217038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 calcmode="lin" valueType="num">
                                      <p:cBhvr additive="base">
                                        <p:cTn id="7" dur="500" fill="hold"/>
                                        <p:tgtEl>
                                          <p:spTgt spid="388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8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099">
                                            <p:txEl>
                                              <p:pRg st="1" end="1"/>
                                            </p:txEl>
                                          </p:spTgt>
                                        </p:tgtEl>
                                        <p:attrNameLst>
                                          <p:attrName>style.visibility</p:attrName>
                                        </p:attrNameLst>
                                      </p:cBhvr>
                                      <p:to>
                                        <p:strVal val="visible"/>
                                      </p:to>
                                    </p:set>
                                    <p:anim calcmode="lin" valueType="num">
                                      <p:cBhvr additive="base">
                                        <p:cTn id="13" dur="500" fill="hold"/>
                                        <p:tgtEl>
                                          <p:spTgt spid="388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8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8099">
                                            <p:txEl>
                                              <p:pRg st="2" end="2"/>
                                            </p:txEl>
                                          </p:spTgt>
                                        </p:tgtEl>
                                        <p:attrNameLst>
                                          <p:attrName>style.visibility</p:attrName>
                                        </p:attrNameLst>
                                      </p:cBhvr>
                                      <p:to>
                                        <p:strVal val="visible"/>
                                      </p:to>
                                    </p:set>
                                    <p:anim calcmode="lin" valueType="num">
                                      <p:cBhvr additive="base">
                                        <p:cTn id="19" dur="500" fill="hold"/>
                                        <p:tgtEl>
                                          <p:spTgt spid="388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8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8099">
                                            <p:txEl>
                                              <p:pRg st="3" end="3"/>
                                            </p:txEl>
                                          </p:spTgt>
                                        </p:tgtEl>
                                        <p:attrNameLst>
                                          <p:attrName>style.visibility</p:attrName>
                                        </p:attrNameLst>
                                      </p:cBhvr>
                                      <p:to>
                                        <p:strVal val="visible"/>
                                      </p:to>
                                    </p:set>
                                    <p:anim calcmode="lin" valueType="num">
                                      <p:cBhvr additive="base">
                                        <p:cTn id="25" dur="500" fill="hold"/>
                                        <p:tgtEl>
                                          <p:spTgt spid="388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80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8099">
                                            <p:txEl>
                                              <p:pRg st="4" end="4"/>
                                            </p:txEl>
                                          </p:spTgt>
                                        </p:tgtEl>
                                        <p:attrNameLst>
                                          <p:attrName>style.visibility</p:attrName>
                                        </p:attrNameLst>
                                      </p:cBhvr>
                                      <p:to>
                                        <p:strVal val="visible"/>
                                      </p:to>
                                    </p:set>
                                    <p:anim calcmode="lin" valueType="num">
                                      <p:cBhvr additive="base">
                                        <p:cTn id="31" dur="500" fill="hold"/>
                                        <p:tgtEl>
                                          <p:spTgt spid="3880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8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88118"/>
                                        </p:tgtEl>
                                        <p:attrNameLst>
                                          <p:attrName>style.visibility</p:attrName>
                                        </p:attrNameLst>
                                      </p:cBhvr>
                                      <p:to>
                                        <p:strVal val="visible"/>
                                      </p:to>
                                    </p:set>
                                    <p:anim calcmode="lin" valueType="num">
                                      <p:cBhvr additive="base">
                                        <p:cTn id="43" dur="500" fill="hold"/>
                                        <p:tgtEl>
                                          <p:spTgt spid="388118"/>
                                        </p:tgtEl>
                                        <p:attrNameLst>
                                          <p:attrName>ppt_x</p:attrName>
                                        </p:attrNameLst>
                                      </p:cBhvr>
                                      <p:tavLst>
                                        <p:tav tm="0">
                                          <p:val>
                                            <p:strVal val="1+#ppt_w/2"/>
                                          </p:val>
                                        </p:tav>
                                        <p:tav tm="100000">
                                          <p:val>
                                            <p:strVal val="#ppt_x"/>
                                          </p:val>
                                        </p:tav>
                                      </p:tavLst>
                                    </p:anim>
                                    <p:anim calcmode="lin" valueType="num">
                                      <p:cBhvr additive="base">
                                        <p:cTn id="44" dur="500" fill="hold"/>
                                        <p:tgtEl>
                                          <p:spTgt spid="38811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1+#ppt_w/2"/>
                                          </p:val>
                                        </p:tav>
                                        <p:tav tm="100000">
                                          <p:val>
                                            <p:strVal val="#ppt_x"/>
                                          </p:val>
                                        </p:tav>
                                      </p:tavLst>
                                    </p:anim>
                                    <p:anim calcmode="lin" valueType="num">
                                      <p:cBhvr additive="base">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88137"/>
                                        </p:tgtEl>
                                        <p:attrNameLst>
                                          <p:attrName>style.visibility</p:attrName>
                                        </p:attrNameLst>
                                      </p:cBhvr>
                                      <p:to>
                                        <p:strVal val="visible"/>
                                      </p:to>
                                    </p:set>
                                    <p:anim calcmode="lin" valueType="num">
                                      <p:cBhvr additive="base">
                                        <p:cTn id="55" dur="500" fill="hold"/>
                                        <p:tgtEl>
                                          <p:spTgt spid="388137"/>
                                        </p:tgtEl>
                                        <p:attrNameLst>
                                          <p:attrName>ppt_x</p:attrName>
                                        </p:attrNameLst>
                                      </p:cBhvr>
                                      <p:tavLst>
                                        <p:tav tm="0">
                                          <p:val>
                                            <p:strVal val="1+#ppt_w/2"/>
                                          </p:val>
                                        </p:tav>
                                        <p:tav tm="100000">
                                          <p:val>
                                            <p:strVal val="#ppt_x"/>
                                          </p:val>
                                        </p:tav>
                                      </p:tavLst>
                                    </p:anim>
                                    <p:anim calcmode="lin" valueType="num">
                                      <p:cBhvr additive="base">
                                        <p:cTn id="56" dur="500" fill="hold"/>
                                        <p:tgtEl>
                                          <p:spTgt spid="388137"/>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1+#ppt_w/2"/>
                                          </p:val>
                                        </p:tav>
                                        <p:tav tm="100000">
                                          <p:val>
                                            <p:strVal val="#ppt_x"/>
                                          </p:val>
                                        </p:tav>
                                      </p:tavLst>
                                    </p:anim>
                                    <p:anim calcmode="lin" valueType="num">
                                      <p:cBhvr additive="base">
                                        <p:cTn id="6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bldLvl="3" autoUpdateAnimBg="0"/>
      <p:bldP spid="388118" grpId="0" autoUpdateAnimBg="0"/>
      <p:bldP spid="38813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Balanced Search Trees</a:t>
            </a:r>
          </a:p>
        </p:txBody>
      </p:sp>
      <p:sp>
        <p:nvSpPr>
          <p:cNvPr id="390147" name="Rectangle 3"/>
          <p:cNvSpPr>
            <a:spLocks noGrp="1" noChangeArrowheads="1"/>
          </p:cNvSpPr>
          <p:nvPr>
            <p:ph type="body" idx="1"/>
          </p:nvPr>
        </p:nvSpPr>
        <p:spPr/>
        <p:txBody>
          <a:bodyPr/>
          <a:lstStyle/>
          <a:p>
            <a:pPr>
              <a:lnSpc>
                <a:spcPct val="90000"/>
              </a:lnSpc>
            </a:pPr>
            <a:r>
              <a:rPr lang="en-US" altLang="en-US" smtClean="0"/>
              <a:t>Height balanced.</a:t>
            </a:r>
          </a:p>
          <a:p>
            <a:pPr lvl="1">
              <a:lnSpc>
                <a:spcPct val="90000"/>
              </a:lnSpc>
              <a:buFont typeface="Wingdings" panose="05000000000000000000" pitchFamily="2" charset="2"/>
              <a:buChar char="ü"/>
            </a:pPr>
            <a:r>
              <a:rPr lang="en-US" altLang="en-US" smtClean="0">
                <a:solidFill>
                  <a:schemeClr val="bg2"/>
                </a:solidFill>
              </a:rPr>
              <a:t>AVL (Adelson-Velsky and Landis) trees</a:t>
            </a:r>
          </a:p>
          <a:p>
            <a:pPr>
              <a:lnSpc>
                <a:spcPct val="90000"/>
              </a:lnSpc>
            </a:pPr>
            <a:r>
              <a:rPr lang="en-US" altLang="en-US" smtClean="0"/>
              <a:t>Weight Balanced.</a:t>
            </a:r>
          </a:p>
          <a:p>
            <a:pPr>
              <a:lnSpc>
                <a:spcPct val="90000"/>
              </a:lnSpc>
            </a:pPr>
            <a:r>
              <a:rPr lang="en-US" altLang="en-US" smtClean="0"/>
              <a:t>Degree Balanced.</a:t>
            </a:r>
          </a:p>
          <a:p>
            <a:pPr lvl="1">
              <a:lnSpc>
                <a:spcPct val="90000"/>
              </a:lnSpc>
              <a:buFont typeface="Wingdings" panose="05000000000000000000" pitchFamily="2" charset="2"/>
              <a:buChar char="ü"/>
            </a:pPr>
            <a:r>
              <a:rPr lang="en-US" altLang="en-US" smtClean="0"/>
              <a:t>2-3 trees</a:t>
            </a:r>
          </a:p>
          <a:p>
            <a:pPr lvl="1">
              <a:lnSpc>
                <a:spcPct val="90000"/>
              </a:lnSpc>
              <a:buFont typeface="Wingdings" panose="05000000000000000000" pitchFamily="2" charset="2"/>
              <a:buChar char="ü"/>
            </a:pPr>
            <a:r>
              <a:rPr lang="en-US" altLang="en-US" smtClean="0"/>
              <a:t>2-3-4 trees</a:t>
            </a:r>
          </a:p>
          <a:p>
            <a:pPr lvl="1">
              <a:lnSpc>
                <a:spcPct val="90000"/>
              </a:lnSpc>
              <a:buFont typeface="Wingdings" panose="05000000000000000000" pitchFamily="2" charset="2"/>
              <a:buChar char="ü"/>
            </a:pPr>
            <a:r>
              <a:rPr lang="en-US" altLang="en-US" smtClean="0"/>
              <a:t>red-black trees</a:t>
            </a:r>
          </a:p>
          <a:p>
            <a:pPr lvl="1">
              <a:lnSpc>
                <a:spcPct val="90000"/>
              </a:lnSpc>
              <a:buFont typeface="Wingdings" panose="05000000000000000000" pitchFamily="2" charset="2"/>
              <a:buChar char="ü"/>
            </a:pPr>
            <a:r>
              <a:rPr lang="en-US" altLang="en-US" smtClean="0"/>
              <a:t>B-trees</a:t>
            </a:r>
          </a:p>
        </p:txBody>
      </p:sp>
    </p:spTree>
    <p:extLst>
      <p:ext uri="{BB962C8B-B14F-4D97-AF65-F5344CB8AC3E}">
        <p14:creationId xmlns:p14="http://schemas.microsoft.com/office/powerpoint/2010/main" val="2236584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 calcmode="lin" valueType="num">
                                      <p:cBhvr additive="base">
                                        <p:cTn id="7" dur="500" fill="hold"/>
                                        <p:tgtEl>
                                          <p:spTgt spid="390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0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0147">
                                            <p:txEl>
                                              <p:pRg st="1" end="1"/>
                                            </p:txEl>
                                          </p:spTgt>
                                        </p:tgtEl>
                                        <p:attrNameLst>
                                          <p:attrName>style.visibility</p:attrName>
                                        </p:attrNameLst>
                                      </p:cBhvr>
                                      <p:to>
                                        <p:strVal val="visible"/>
                                      </p:to>
                                    </p:set>
                                    <p:anim calcmode="lin" valueType="num">
                                      <p:cBhvr additive="base">
                                        <p:cTn id="13" dur="500" fill="hold"/>
                                        <p:tgtEl>
                                          <p:spTgt spid="390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0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0147">
                                            <p:txEl>
                                              <p:pRg st="2" end="2"/>
                                            </p:txEl>
                                          </p:spTgt>
                                        </p:tgtEl>
                                        <p:attrNameLst>
                                          <p:attrName>style.visibility</p:attrName>
                                        </p:attrNameLst>
                                      </p:cBhvr>
                                      <p:to>
                                        <p:strVal val="visible"/>
                                      </p:to>
                                    </p:set>
                                    <p:anim calcmode="lin" valueType="num">
                                      <p:cBhvr additive="base">
                                        <p:cTn id="19" dur="500" fill="hold"/>
                                        <p:tgtEl>
                                          <p:spTgt spid="390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0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0147">
                                            <p:txEl>
                                              <p:pRg st="3" end="3"/>
                                            </p:txEl>
                                          </p:spTgt>
                                        </p:tgtEl>
                                        <p:attrNameLst>
                                          <p:attrName>style.visibility</p:attrName>
                                        </p:attrNameLst>
                                      </p:cBhvr>
                                      <p:to>
                                        <p:strVal val="visible"/>
                                      </p:to>
                                    </p:set>
                                    <p:anim calcmode="lin" valueType="num">
                                      <p:cBhvr additive="base">
                                        <p:cTn id="25" dur="500" fill="hold"/>
                                        <p:tgtEl>
                                          <p:spTgt spid="390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0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0147">
                                            <p:txEl>
                                              <p:pRg st="4" end="4"/>
                                            </p:txEl>
                                          </p:spTgt>
                                        </p:tgtEl>
                                        <p:attrNameLst>
                                          <p:attrName>style.visibility</p:attrName>
                                        </p:attrNameLst>
                                      </p:cBhvr>
                                      <p:to>
                                        <p:strVal val="visible"/>
                                      </p:to>
                                    </p:set>
                                    <p:anim calcmode="lin" valueType="num">
                                      <p:cBhvr additive="base">
                                        <p:cTn id="31" dur="500" fill="hold"/>
                                        <p:tgtEl>
                                          <p:spTgt spid="3901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0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0147">
                                            <p:txEl>
                                              <p:pRg st="5" end="5"/>
                                            </p:txEl>
                                          </p:spTgt>
                                        </p:tgtEl>
                                        <p:attrNameLst>
                                          <p:attrName>style.visibility</p:attrName>
                                        </p:attrNameLst>
                                      </p:cBhvr>
                                      <p:to>
                                        <p:strVal val="visible"/>
                                      </p:to>
                                    </p:set>
                                    <p:anim calcmode="lin" valueType="num">
                                      <p:cBhvr additive="base">
                                        <p:cTn id="37" dur="500" fill="hold"/>
                                        <p:tgtEl>
                                          <p:spTgt spid="3901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01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0147">
                                            <p:txEl>
                                              <p:pRg st="6" end="6"/>
                                            </p:txEl>
                                          </p:spTgt>
                                        </p:tgtEl>
                                        <p:attrNameLst>
                                          <p:attrName>style.visibility</p:attrName>
                                        </p:attrNameLst>
                                      </p:cBhvr>
                                      <p:to>
                                        <p:strVal val="visible"/>
                                      </p:to>
                                    </p:set>
                                    <p:anim calcmode="lin" valueType="num">
                                      <p:cBhvr additive="base">
                                        <p:cTn id="43" dur="500" fill="hold"/>
                                        <p:tgtEl>
                                          <p:spTgt spid="39014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01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0147">
                                            <p:txEl>
                                              <p:pRg st="7" end="7"/>
                                            </p:txEl>
                                          </p:spTgt>
                                        </p:tgtEl>
                                        <p:attrNameLst>
                                          <p:attrName>style.visibility</p:attrName>
                                        </p:attrNameLst>
                                      </p:cBhvr>
                                      <p:to>
                                        <p:strVal val="visible"/>
                                      </p:to>
                                    </p:set>
                                    <p:anim calcmode="lin" valueType="num">
                                      <p:cBhvr additive="base">
                                        <p:cTn id="49" dur="500" fill="hold"/>
                                        <p:tgtEl>
                                          <p:spTgt spid="39014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014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r>
              <a:rPr lang="en-US" altLang="en-US" smtClean="0"/>
              <a:t>AVL Tree</a:t>
            </a:r>
          </a:p>
        </p:txBody>
      </p:sp>
      <p:sp>
        <p:nvSpPr>
          <p:cNvPr id="391171" name="Rectangle 3"/>
          <p:cNvSpPr>
            <a:spLocks noGrp="1" noChangeArrowheads="1"/>
          </p:cNvSpPr>
          <p:nvPr>
            <p:ph type="body" idx="1"/>
          </p:nvPr>
        </p:nvSpPr>
        <p:spPr>
          <a:xfrm>
            <a:off x="685800" y="1981200"/>
            <a:ext cx="8001000" cy="4114800"/>
          </a:xfrm>
          <a:noFill/>
        </p:spPr>
        <p:txBody>
          <a:bodyPr/>
          <a:lstStyle/>
          <a:p>
            <a:r>
              <a:rPr lang="en-US" altLang="en-US" smtClean="0"/>
              <a:t>binary tree</a:t>
            </a:r>
          </a:p>
          <a:p>
            <a:r>
              <a:rPr lang="en-US" altLang="en-US" smtClean="0"/>
              <a:t>for every node </a:t>
            </a:r>
            <a:r>
              <a:rPr lang="en-US" altLang="en-US" smtClean="0">
                <a:solidFill>
                  <a:schemeClr val="hlink"/>
                </a:solidFill>
              </a:rPr>
              <a:t>x</a:t>
            </a:r>
            <a:r>
              <a:rPr lang="en-US" altLang="en-US" smtClean="0">
                <a:solidFill>
                  <a:schemeClr val="bg2"/>
                </a:solidFill>
              </a:rPr>
              <a:t>, define its balance factor</a:t>
            </a:r>
          </a:p>
          <a:p>
            <a:pPr lvl="1">
              <a:buFont typeface="Wingdings" panose="05000000000000000000" pitchFamily="2" charset="2"/>
              <a:buNone/>
            </a:pPr>
            <a:r>
              <a:rPr lang="en-US" altLang="en-US" smtClean="0">
                <a:solidFill>
                  <a:schemeClr val="hlink"/>
                </a:solidFill>
              </a:rPr>
              <a:t>balance factor of x = height of left subtree of x </a:t>
            </a:r>
          </a:p>
          <a:p>
            <a:pPr lvl="1">
              <a:buFont typeface="Wingdings" panose="05000000000000000000" pitchFamily="2" charset="2"/>
              <a:buNone/>
            </a:pPr>
            <a:r>
              <a:rPr lang="en-US" altLang="en-US" smtClean="0">
                <a:solidFill>
                  <a:schemeClr val="hlink"/>
                </a:solidFill>
              </a:rPr>
              <a:t>                                 – height of right subtree of x</a:t>
            </a:r>
          </a:p>
          <a:p>
            <a:r>
              <a:rPr lang="en-US" altLang="en-US" smtClean="0"/>
              <a:t> balance factor of every node</a:t>
            </a:r>
            <a:r>
              <a:rPr lang="en-US" altLang="en-US" smtClean="0">
                <a:solidFill>
                  <a:schemeClr val="hlink"/>
                </a:solidFill>
              </a:rPr>
              <a:t> x</a:t>
            </a:r>
            <a:r>
              <a:rPr lang="en-US" altLang="en-US" smtClean="0">
                <a:solidFill>
                  <a:schemeClr val="bg2"/>
                </a:solidFill>
              </a:rPr>
              <a:t> is </a:t>
            </a:r>
            <a:r>
              <a:rPr lang="en-US" altLang="en-US" smtClean="0">
                <a:solidFill>
                  <a:schemeClr val="hlink"/>
                </a:solidFill>
              </a:rPr>
              <a:t>– 1</a:t>
            </a:r>
            <a:r>
              <a:rPr lang="en-US" altLang="en-US" smtClean="0">
                <a:solidFill>
                  <a:schemeClr val="bg2"/>
                </a:solidFill>
              </a:rPr>
              <a:t>,</a:t>
            </a:r>
            <a:r>
              <a:rPr lang="en-US" altLang="en-US" smtClean="0">
                <a:solidFill>
                  <a:schemeClr val="hlink"/>
                </a:solidFill>
              </a:rPr>
              <a:t> 0</a:t>
            </a:r>
            <a:r>
              <a:rPr lang="en-US" altLang="en-US" smtClean="0"/>
              <a:t>, or </a:t>
            </a:r>
            <a:r>
              <a:rPr lang="en-US" altLang="en-US" smtClean="0">
                <a:solidFill>
                  <a:schemeClr val="hlink"/>
                </a:solidFill>
              </a:rPr>
              <a:t>1</a:t>
            </a:r>
          </a:p>
        </p:txBody>
      </p:sp>
    </p:spTree>
    <p:extLst>
      <p:ext uri="{BB962C8B-B14F-4D97-AF65-F5344CB8AC3E}">
        <p14:creationId xmlns:p14="http://schemas.microsoft.com/office/powerpoint/2010/main" val="425896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1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1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1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1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1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609600" y="228600"/>
            <a:ext cx="7772400" cy="914400"/>
          </a:xfrm>
          <a:noFill/>
        </p:spPr>
        <p:txBody>
          <a:bodyPr/>
          <a:lstStyle/>
          <a:p>
            <a:r>
              <a:rPr lang="en-US" altLang="en-US" smtClean="0"/>
              <a:t>Balance Factors</a:t>
            </a:r>
          </a:p>
        </p:txBody>
      </p:sp>
      <p:sp>
        <p:nvSpPr>
          <p:cNvPr id="29699" name="Oval 3"/>
          <p:cNvSpPr>
            <a:spLocks noChangeArrowheads="1"/>
          </p:cNvSpPr>
          <p:nvPr/>
        </p:nvSpPr>
        <p:spPr bwMode="auto">
          <a:xfrm>
            <a:off x="4273550" y="1301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00" name="Oval 4"/>
          <p:cNvSpPr>
            <a:spLocks noChangeArrowheads="1"/>
          </p:cNvSpPr>
          <p:nvPr/>
        </p:nvSpPr>
        <p:spPr bwMode="auto">
          <a:xfrm>
            <a:off x="2139950" y="2292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01" name="Oval 5"/>
          <p:cNvSpPr>
            <a:spLocks noChangeArrowheads="1"/>
          </p:cNvSpPr>
          <p:nvPr/>
        </p:nvSpPr>
        <p:spPr bwMode="auto">
          <a:xfrm>
            <a:off x="6483350" y="2292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02" name="Oval 6"/>
          <p:cNvSpPr>
            <a:spLocks noChangeArrowheads="1"/>
          </p:cNvSpPr>
          <p:nvPr/>
        </p:nvSpPr>
        <p:spPr bwMode="auto">
          <a:xfrm>
            <a:off x="1149350" y="3130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03" name="Oval 7"/>
          <p:cNvSpPr>
            <a:spLocks noChangeArrowheads="1"/>
          </p:cNvSpPr>
          <p:nvPr/>
        </p:nvSpPr>
        <p:spPr bwMode="auto">
          <a:xfrm>
            <a:off x="2901950" y="3130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04" name="Oval 8"/>
          <p:cNvSpPr>
            <a:spLocks noChangeArrowheads="1"/>
          </p:cNvSpPr>
          <p:nvPr/>
        </p:nvSpPr>
        <p:spPr bwMode="auto">
          <a:xfrm>
            <a:off x="5264150" y="3130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05" name="Oval 9"/>
          <p:cNvSpPr>
            <a:spLocks noChangeArrowheads="1"/>
          </p:cNvSpPr>
          <p:nvPr/>
        </p:nvSpPr>
        <p:spPr bwMode="auto">
          <a:xfrm>
            <a:off x="5397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06" name="Oval 10"/>
          <p:cNvSpPr>
            <a:spLocks noChangeArrowheads="1"/>
          </p:cNvSpPr>
          <p:nvPr/>
        </p:nvSpPr>
        <p:spPr bwMode="auto">
          <a:xfrm>
            <a:off x="1682750" y="4197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07" name="Line 11"/>
          <p:cNvSpPr>
            <a:spLocks noChangeShapeType="1"/>
          </p:cNvSpPr>
          <p:nvPr/>
        </p:nvSpPr>
        <p:spPr bwMode="auto">
          <a:xfrm flipH="1">
            <a:off x="2590800" y="1600200"/>
            <a:ext cx="16764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9708" name="Line 12"/>
          <p:cNvSpPr>
            <a:spLocks noChangeShapeType="1"/>
          </p:cNvSpPr>
          <p:nvPr/>
        </p:nvSpPr>
        <p:spPr bwMode="auto">
          <a:xfrm>
            <a:off x="4724400" y="1600200"/>
            <a:ext cx="17526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9709" name="Line 13"/>
          <p:cNvSpPr>
            <a:spLocks noChangeShapeType="1"/>
          </p:cNvSpPr>
          <p:nvPr/>
        </p:nvSpPr>
        <p:spPr bwMode="auto">
          <a:xfrm flipH="1">
            <a:off x="1447800" y="26670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9710" name="Line 14"/>
          <p:cNvSpPr>
            <a:spLocks noChangeShapeType="1"/>
          </p:cNvSpPr>
          <p:nvPr/>
        </p:nvSpPr>
        <p:spPr bwMode="auto">
          <a:xfrm>
            <a:off x="2514600" y="2667000"/>
            <a:ext cx="457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9711" name="Line 15"/>
          <p:cNvSpPr>
            <a:spLocks noChangeShapeType="1"/>
          </p:cNvSpPr>
          <p:nvPr/>
        </p:nvSpPr>
        <p:spPr bwMode="auto">
          <a:xfrm flipH="1">
            <a:off x="5638800" y="27432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9712" name="Line 16"/>
          <p:cNvSpPr>
            <a:spLocks noChangeShapeType="1"/>
          </p:cNvSpPr>
          <p:nvPr/>
        </p:nvSpPr>
        <p:spPr bwMode="auto">
          <a:xfrm flipH="1">
            <a:off x="838200" y="3505200"/>
            <a:ext cx="381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9713" name="Line 17"/>
          <p:cNvSpPr>
            <a:spLocks noChangeShapeType="1"/>
          </p:cNvSpPr>
          <p:nvPr/>
        </p:nvSpPr>
        <p:spPr bwMode="auto">
          <a:xfrm>
            <a:off x="1524000" y="3505200"/>
            <a:ext cx="304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9714" name="Oval 18"/>
          <p:cNvSpPr>
            <a:spLocks noChangeArrowheads="1"/>
          </p:cNvSpPr>
          <p:nvPr/>
        </p:nvSpPr>
        <p:spPr bwMode="auto">
          <a:xfrm>
            <a:off x="4730750" y="4121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15" name="Line 19"/>
          <p:cNvSpPr>
            <a:spLocks noChangeShapeType="1"/>
          </p:cNvSpPr>
          <p:nvPr/>
        </p:nvSpPr>
        <p:spPr bwMode="auto">
          <a:xfrm flipH="1">
            <a:off x="5029200" y="3581400"/>
            <a:ext cx="381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92212" name="Rectangle 20"/>
          <p:cNvSpPr>
            <a:spLocks noChangeArrowheads="1"/>
          </p:cNvSpPr>
          <p:nvPr/>
        </p:nvSpPr>
        <p:spPr bwMode="auto">
          <a:xfrm>
            <a:off x="441325" y="3916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0</a:t>
            </a:r>
          </a:p>
        </p:txBody>
      </p:sp>
      <p:sp>
        <p:nvSpPr>
          <p:cNvPr id="392213" name="Rectangle 21"/>
          <p:cNvSpPr>
            <a:spLocks noChangeArrowheads="1"/>
          </p:cNvSpPr>
          <p:nvPr/>
        </p:nvSpPr>
        <p:spPr bwMode="auto">
          <a:xfrm>
            <a:off x="1965325" y="3916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0</a:t>
            </a:r>
          </a:p>
        </p:txBody>
      </p:sp>
      <p:sp>
        <p:nvSpPr>
          <p:cNvPr id="392214" name="Rectangle 22"/>
          <p:cNvSpPr>
            <a:spLocks noChangeArrowheads="1"/>
          </p:cNvSpPr>
          <p:nvPr/>
        </p:nvSpPr>
        <p:spPr bwMode="auto">
          <a:xfrm>
            <a:off x="898525" y="2849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0</a:t>
            </a:r>
          </a:p>
        </p:txBody>
      </p:sp>
      <p:sp>
        <p:nvSpPr>
          <p:cNvPr id="392215" name="Rectangle 23"/>
          <p:cNvSpPr>
            <a:spLocks noChangeArrowheads="1"/>
          </p:cNvSpPr>
          <p:nvPr/>
        </p:nvSpPr>
        <p:spPr bwMode="auto">
          <a:xfrm>
            <a:off x="3260725" y="2925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0</a:t>
            </a:r>
          </a:p>
        </p:txBody>
      </p:sp>
      <p:sp>
        <p:nvSpPr>
          <p:cNvPr id="392216" name="Rectangle 24"/>
          <p:cNvSpPr>
            <a:spLocks noChangeArrowheads="1"/>
          </p:cNvSpPr>
          <p:nvPr/>
        </p:nvSpPr>
        <p:spPr bwMode="auto">
          <a:xfrm>
            <a:off x="1965325" y="2011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29721" name="Oval 25"/>
          <p:cNvSpPr>
            <a:spLocks noChangeArrowheads="1"/>
          </p:cNvSpPr>
          <p:nvPr/>
        </p:nvSpPr>
        <p:spPr bwMode="auto">
          <a:xfrm>
            <a:off x="5340350" y="48831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22" name="Line 26"/>
          <p:cNvSpPr>
            <a:spLocks noChangeShapeType="1"/>
          </p:cNvSpPr>
          <p:nvPr/>
        </p:nvSpPr>
        <p:spPr bwMode="auto">
          <a:xfrm>
            <a:off x="5029200" y="4572000"/>
            <a:ext cx="4572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92219" name="Rectangle 27"/>
          <p:cNvSpPr>
            <a:spLocks noChangeArrowheads="1"/>
          </p:cNvSpPr>
          <p:nvPr/>
        </p:nvSpPr>
        <p:spPr bwMode="auto">
          <a:xfrm>
            <a:off x="5622925" y="4678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0</a:t>
            </a:r>
          </a:p>
        </p:txBody>
      </p:sp>
      <p:sp>
        <p:nvSpPr>
          <p:cNvPr id="392220" name="Rectangle 28"/>
          <p:cNvSpPr>
            <a:spLocks noChangeArrowheads="1"/>
          </p:cNvSpPr>
          <p:nvPr/>
        </p:nvSpPr>
        <p:spPr bwMode="auto">
          <a:xfrm>
            <a:off x="4556125" y="3840163"/>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29725" name="Oval 29"/>
          <p:cNvSpPr>
            <a:spLocks noChangeArrowheads="1"/>
          </p:cNvSpPr>
          <p:nvPr/>
        </p:nvSpPr>
        <p:spPr bwMode="auto">
          <a:xfrm>
            <a:off x="5949950" y="39687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26" name="Line 30"/>
          <p:cNvSpPr>
            <a:spLocks noChangeShapeType="1"/>
          </p:cNvSpPr>
          <p:nvPr/>
        </p:nvSpPr>
        <p:spPr bwMode="auto">
          <a:xfrm>
            <a:off x="5638800" y="3505200"/>
            <a:ext cx="457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92223" name="Rectangle 31"/>
          <p:cNvSpPr>
            <a:spLocks noChangeArrowheads="1"/>
          </p:cNvSpPr>
          <p:nvPr/>
        </p:nvSpPr>
        <p:spPr bwMode="auto">
          <a:xfrm>
            <a:off x="6308725" y="38401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0</a:t>
            </a:r>
          </a:p>
        </p:txBody>
      </p:sp>
      <p:sp>
        <p:nvSpPr>
          <p:cNvPr id="392224" name="Rectangle 32"/>
          <p:cNvSpPr>
            <a:spLocks noChangeArrowheads="1"/>
          </p:cNvSpPr>
          <p:nvPr/>
        </p:nvSpPr>
        <p:spPr bwMode="auto">
          <a:xfrm>
            <a:off x="5089525" y="2849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29729" name="Oval 33"/>
          <p:cNvSpPr>
            <a:spLocks noChangeArrowheads="1"/>
          </p:cNvSpPr>
          <p:nvPr/>
        </p:nvSpPr>
        <p:spPr bwMode="auto">
          <a:xfrm>
            <a:off x="7550150" y="30543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30" name="Line 34"/>
          <p:cNvSpPr>
            <a:spLocks noChangeShapeType="1"/>
          </p:cNvSpPr>
          <p:nvPr/>
        </p:nvSpPr>
        <p:spPr bwMode="auto">
          <a:xfrm>
            <a:off x="6858000" y="2667000"/>
            <a:ext cx="762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9731" name="Oval 35"/>
          <p:cNvSpPr>
            <a:spLocks noChangeArrowheads="1"/>
          </p:cNvSpPr>
          <p:nvPr/>
        </p:nvSpPr>
        <p:spPr bwMode="auto">
          <a:xfrm>
            <a:off x="8083550" y="3892550"/>
            <a:ext cx="444500" cy="444500"/>
          </a:xfrm>
          <a:prstGeom prst="ellipse">
            <a:avLst/>
          </a:prstGeom>
          <a:solidFill>
            <a:schemeClr val="accent1"/>
          </a:solidFill>
          <a:ln w="12700">
            <a:solidFill>
              <a:schemeClr val="tx1"/>
            </a:solidFill>
            <a:round/>
            <a:headEnd/>
            <a:tailEnd/>
          </a:ln>
        </p:spPr>
        <p:txBody>
          <a:bodyPr wrap="none" anchor="ct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endParaRPr lang="en-US" altLang="en-US"/>
          </a:p>
        </p:txBody>
      </p:sp>
      <p:sp>
        <p:nvSpPr>
          <p:cNvPr id="29732" name="Line 36"/>
          <p:cNvSpPr>
            <a:spLocks noChangeShapeType="1"/>
          </p:cNvSpPr>
          <p:nvPr/>
        </p:nvSpPr>
        <p:spPr bwMode="auto">
          <a:xfrm>
            <a:off x="7924800" y="34290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392229" name="Rectangle 37"/>
          <p:cNvSpPr>
            <a:spLocks noChangeArrowheads="1"/>
          </p:cNvSpPr>
          <p:nvPr/>
        </p:nvSpPr>
        <p:spPr bwMode="auto">
          <a:xfrm>
            <a:off x="8366125" y="3611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0</a:t>
            </a:r>
          </a:p>
        </p:txBody>
      </p:sp>
      <p:sp>
        <p:nvSpPr>
          <p:cNvPr id="392230" name="Rectangle 38"/>
          <p:cNvSpPr>
            <a:spLocks noChangeArrowheads="1"/>
          </p:cNvSpPr>
          <p:nvPr/>
        </p:nvSpPr>
        <p:spPr bwMode="auto">
          <a:xfrm>
            <a:off x="7908925" y="2773363"/>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392231" name="Rectangle 39"/>
          <p:cNvSpPr>
            <a:spLocks noChangeArrowheads="1"/>
          </p:cNvSpPr>
          <p:nvPr/>
        </p:nvSpPr>
        <p:spPr bwMode="auto">
          <a:xfrm>
            <a:off x="6918325" y="2011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392232" name="Rectangle 40"/>
          <p:cNvSpPr>
            <a:spLocks noChangeArrowheads="1"/>
          </p:cNvSpPr>
          <p:nvPr/>
        </p:nvSpPr>
        <p:spPr bwMode="auto">
          <a:xfrm>
            <a:off x="4632325" y="1020763"/>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200">
                <a:solidFill>
                  <a:srgbClr val="FFFF00"/>
                </a:solidFill>
                <a:latin typeface="Times New Roman" panose="02020603050405020304" pitchFamily="18" charset="0"/>
              </a:defRPr>
            </a:lvl1pPr>
            <a:lvl2pPr marL="742950" indent="-285750">
              <a:defRPr sz="3200">
                <a:solidFill>
                  <a:srgbClr val="FFFF00"/>
                </a:solidFill>
                <a:latin typeface="Times New Roman" panose="02020603050405020304" pitchFamily="18" charset="0"/>
              </a:defRPr>
            </a:lvl2pPr>
            <a:lvl3pPr marL="1143000" indent="-228600">
              <a:defRPr sz="3200">
                <a:solidFill>
                  <a:srgbClr val="FFFF00"/>
                </a:solidFill>
                <a:latin typeface="Times New Roman" panose="02020603050405020304" pitchFamily="18" charset="0"/>
              </a:defRPr>
            </a:lvl3pPr>
            <a:lvl4pPr marL="1600200" indent="-228600">
              <a:defRPr sz="3200">
                <a:solidFill>
                  <a:srgbClr val="FFFF00"/>
                </a:solidFill>
                <a:latin typeface="Times New Roman" panose="02020603050405020304" pitchFamily="18" charset="0"/>
              </a:defRPr>
            </a:lvl4pPr>
            <a:lvl5pPr marL="2057400" indent="-228600">
              <a:defRPr sz="32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32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32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32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3200">
                <a:solidFill>
                  <a:srgbClr val="FFFF00"/>
                </a:solidFill>
                <a:latin typeface="Times New Roman" panose="02020603050405020304" pitchFamily="18" charset="0"/>
              </a:defRPr>
            </a:lvl9pPr>
          </a:lstStyle>
          <a:p>
            <a:r>
              <a:rPr lang="en-US" altLang="en-US" sz="2000">
                <a:solidFill>
                  <a:schemeClr val="bg2"/>
                </a:solidFill>
              </a:rPr>
              <a:t>-1</a:t>
            </a:r>
          </a:p>
        </p:txBody>
      </p:sp>
      <p:sp>
        <p:nvSpPr>
          <p:cNvPr id="392233" name="Rectangle 41"/>
          <p:cNvSpPr>
            <a:spLocks noGrp="1" noChangeArrowheads="1"/>
          </p:cNvSpPr>
          <p:nvPr>
            <p:ph type="subTitle" idx="1"/>
          </p:nvPr>
        </p:nvSpPr>
        <p:spPr>
          <a:xfrm>
            <a:off x="1371600" y="5486400"/>
            <a:ext cx="3733800" cy="760413"/>
          </a:xfrm>
          <a:solidFill>
            <a:srgbClr val="FFFFFF"/>
          </a:solidFill>
        </p:spPr>
        <p:txBody>
          <a:bodyPr/>
          <a:lstStyle/>
          <a:p>
            <a:pPr marL="342900" indent="-342900" algn="l"/>
            <a:r>
              <a:rPr lang="en-US" altLang="en-US" smtClean="0">
                <a:solidFill>
                  <a:schemeClr val="bg2"/>
                </a:solidFill>
              </a:rPr>
              <a:t>This is an AVL tree.</a:t>
            </a:r>
          </a:p>
        </p:txBody>
      </p:sp>
    </p:spTree>
    <p:extLst>
      <p:ext uri="{BB962C8B-B14F-4D97-AF65-F5344CB8AC3E}">
        <p14:creationId xmlns:p14="http://schemas.microsoft.com/office/powerpoint/2010/main" val="626569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2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221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221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221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221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221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2220">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2223">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92224">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92229">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92230">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92231">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92232">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92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12" grpId="0" build="p" autoUpdateAnimBg="0"/>
      <p:bldP spid="392213" grpId="0" build="p" autoUpdateAnimBg="0"/>
      <p:bldP spid="392214" grpId="0" build="p" autoUpdateAnimBg="0"/>
      <p:bldP spid="392215" grpId="0" build="p" autoUpdateAnimBg="0"/>
      <p:bldP spid="392216" grpId="0" build="p" autoUpdateAnimBg="0"/>
      <p:bldP spid="392219" grpId="0" build="p" autoUpdateAnimBg="0"/>
      <p:bldP spid="392220" grpId="0" build="p" autoUpdateAnimBg="0"/>
      <p:bldP spid="392223" grpId="0" build="p" autoUpdateAnimBg="0"/>
      <p:bldP spid="392224" grpId="0" build="p" autoUpdateAnimBg="0"/>
      <p:bldP spid="392229" grpId="0" build="p" autoUpdateAnimBg="0"/>
      <p:bldP spid="392230" grpId="0" build="p" autoUpdateAnimBg="0"/>
      <p:bldP spid="392231" grpId="0" build="p" autoUpdateAnimBg="0"/>
      <p:bldP spid="392232" grpId="0" build="p" autoUpdateAnimBg="0"/>
      <p:bldP spid="392233"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altLang="en-US" smtClean="0"/>
              <a:t>Height Of An AVL Tree</a:t>
            </a:r>
          </a:p>
        </p:txBody>
      </p:sp>
      <p:sp>
        <p:nvSpPr>
          <p:cNvPr id="393219" name="Rectangle 3"/>
          <p:cNvSpPr>
            <a:spLocks noGrp="1" noChangeArrowheads="1"/>
          </p:cNvSpPr>
          <p:nvPr>
            <p:ph type="body" idx="1"/>
          </p:nvPr>
        </p:nvSpPr>
        <p:spPr>
          <a:noFill/>
        </p:spPr>
        <p:txBody>
          <a:bodyPr/>
          <a:lstStyle/>
          <a:p>
            <a:pPr>
              <a:lnSpc>
                <a:spcPct val="90000"/>
              </a:lnSpc>
              <a:buFontTx/>
              <a:buNone/>
            </a:pPr>
            <a:r>
              <a:rPr lang="en-US" altLang="en-US" smtClean="0"/>
              <a:t>The height of an AVL tree that has </a:t>
            </a:r>
            <a:r>
              <a:rPr lang="en-US" altLang="en-US" smtClean="0">
                <a:solidFill>
                  <a:schemeClr val="hlink"/>
                </a:solidFill>
              </a:rPr>
              <a:t>n</a:t>
            </a:r>
            <a:r>
              <a:rPr lang="en-US" altLang="en-US" smtClean="0">
                <a:solidFill>
                  <a:schemeClr val="bg2"/>
                </a:solidFill>
              </a:rPr>
              <a:t> nodes is at most </a:t>
            </a:r>
            <a:r>
              <a:rPr lang="en-US" altLang="en-US" smtClean="0">
                <a:solidFill>
                  <a:schemeClr val="hlink"/>
                </a:solidFill>
              </a:rPr>
              <a:t>1.44 log</a:t>
            </a:r>
            <a:r>
              <a:rPr lang="en-US" altLang="en-US" baseline="-25000" smtClean="0">
                <a:solidFill>
                  <a:schemeClr val="hlink"/>
                </a:solidFill>
              </a:rPr>
              <a:t>2</a:t>
            </a:r>
            <a:r>
              <a:rPr lang="en-US" altLang="en-US" smtClean="0">
                <a:solidFill>
                  <a:schemeClr val="hlink"/>
                </a:solidFill>
              </a:rPr>
              <a:t> (n+2)</a:t>
            </a:r>
            <a:r>
              <a:rPr lang="en-US" altLang="en-US" smtClean="0">
                <a:solidFill>
                  <a:schemeClr val="bg2"/>
                </a:solidFill>
              </a:rPr>
              <a:t>.</a:t>
            </a:r>
          </a:p>
          <a:p>
            <a:pPr>
              <a:lnSpc>
                <a:spcPct val="90000"/>
              </a:lnSpc>
              <a:buFontTx/>
              <a:buNone/>
            </a:pPr>
            <a:endParaRPr lang="en-US" altLang="en-US" smtClean="0">
              <a:solidFill>
                <a:schemeClr val="bg2"/>
              </a:solidFill>
            </a:endParaRPr>
          </a:p>
          <a:p>
            <a:pPr>
              <a:lnSpc>
                <a:spcPct val="90000"/>
              </a:lnSpc>
              <a:buFontTx/>
              <a:buNone/>
            </a:pPr>
            <a:endParaRPr lang="en-US" altLang="en-US" smtClean="0">
              <a:solidFill>
                <a:schemeClr val="bg2"/>
              </a:solidFill>
            </a:endParaRPr>
          </a:p>
          <a:p>
            <a:pPr>
              <a:lnSpc>
                <a:spcPct val="90000"/>
              </a:lnSpc>
              <a:buFontTx/>
              <a:buNone/>
            </a:pPr>
            <a:r>
              <a:rPr lang="en-US" altLang="en-US" smtClean="0"/>
              <a:t>The height of every </a:t>
            </a:r>
            <a:r>
              <a:rPr lang="en-US" altLang="en-US" smtClean="0">
                <a:solidFill>
                  <a:schemeClr val="hlink"/>
                </a:solidFill>
              </a:rPr>
              <a:t>n</a:t>
            </a:r>
            <a:r>
              <a:rPr lang="en-US" altLang="en-US" smtClean="0">
                <a:solidFill>
                  <a:schemeClr val="bg2"/>
                </a:solidFill>
              </a:rPr>
              <a:t> node binary tree is at least </a:t>
            </a:r>
            <a:r>
              <a:rPr lang="en-US" altLang="en-US" smtClean="0">
                <a:solidFill>
                  <a:schemeClr val="hlink"/>
                </a:solidFill>
              </a:rPr>
              <a:t> log</a:t>
            </a:r>
            <a:r>
              <a:rPr lang="en-US" altLang="en-US" baseline="-25000" smtClean="0">
                <a:solidFill>
                  <a:schemeClr val="hlink"/>
                </a:solidFill>
              </a:rPr>
              <a:t>2</a:t>
            </a:r>
            <a:r>
              <a:rPr lang="en-US" altLang="en-US" smtClean="0">
                <a:solidFill>
                  <a:schemeClr val="hlink"/>
                </a:solidFill>
              </a:rPr>
              <a:t> (n+1)</a:t>
            </a:r>
            <a:r>
              <a:rPr lang="en-US" altLang="en-US" smtClean="0">
                <a:solidFill>
                  <a:schemeClr val="bg2"/>
                </a:solidFill>
              </a:rPr>
              <a:t>.</a:t>
            </a:r>
          </a:p>
          <a:p>
            <a:pPr>
              <a:lnSpc>
                <a:spcPct val="90000"/>
              </a:lnSpc>
              <a:buFontTx/>
              <a:buNone/>
            </a:pPr>
            <a:endParaRPr lang="en-US" altLang="en-US" smtClean="0">
              <a:solidFill>
                <a:schemeClr val="bg2"/>
              </a:solidFill>
            </a:endParaRPr>
          </a:p>
          <a:p>
            <a:pPr>
              <a:lnSpc>
                <a:spcPct val="90000"/>
              </a:lnSpc>
              <a:buFontTx/>
              <a:buNone/>
            </a:pPr>
            <a:r>
              <a:rPr lang="en-US" altLang="en-US" smtClean="0">
                <a:solidFill>
                  <a:schemeClr val="hlink"/>
                </a:solidFill>
              </a:rPr>
              <a:t>log</a:t>
            </a:r>
            <a:r>
              <a:rPr lang="en-US" altLang="en-US" baseline="-25000" smtClean="0">
                <a:solidFill>
                  <a:schemeClr val="hlink"/>
                </a:solidFill>
              </a:rPr>
              <a:t>2</a:t>
            </a:r>
            <a:r>
              <a:rPr lang="en-US" altLang="en-US" smtClean="0">
                <a:solidFill>
                  <a:schemeClr val="hlink"/>
                </a:solidFill>
              </a:rPr>
              <a:t> (n+1) &lt;= height &lt;=</a:t>
            </a:r>
            <a:r>
              <a:rPr lang="en-US" altLang="en-US" smtClean="0">
                <a:solidFill>
                  <a:schemeClr val="bg2"/>
                </a:solidFill>
              </a:rPr>
              <a:t> </a:t>
            </a:r>
            <a:r>
              <a:rPr lang="en-US" altLang="en-US" smtClean="0">
                <a:solidFill>
                  <a:schemeClr val="hlink"/>
                </a:solidFill>
              </a:rPr>
              <a:t>1.44 log</a:t>
            </a:r>
            <a:r>
              <a:rPr lang="en-US" altLang="en-US" baseline="-25000" smtClean="0">
                <a:solidFill>
                  <a:schemeClr val="hlink"/>
                </a:solidFill>
              </a:rPr>
              <a:t>2</a:t>
            </a:r>
            <a:r>
              <a:rPr lang="en-US" altLang="en-US" smtClean="0">
                <a:solidFill>
                  <a:schemeClr val="hlink"/>
                </a:solidFill>
              </a:rPr>
              <a:t> (n+2)</a:t>
            </a:r>
            <a:endParaRPr lang="en-US" altLang="en-US" smtClean="0">
              <a:solidFill>
                <a:schemeClr val="bg2"/>
              </a:solidFill>
            </a:endParaRPr>
          </a:p>
          <a:p>
            <a:pPr>
              <a:lnSpc>
                <a:spcPct val="90000"/>
              </a:lnSpc>
              <a:buFontTx/>
              <a:buNone/>
            </a:pPr>
            <a:endParaRPr lang="en-US" altLang="en-US" smtClean="0">
              <a:solidFill>
                <a:schemeClr val="bg2"/>
              </a:solidFill>
            </a:endParaRPr>
          </a:p>
          <a:p>
            <a:pPr>
              <a:lnSpc>
                <a:spcPct val="90000"/>
              </a:lnSpc>
              <a:buFontTx/>
              <a:buNone/>
            </a:pPr>
            <a:endParaRPr lang="en-US" altLang="en-US" smtClean="0">
              <a:solidFill>
                <a:schemeClr val="bg2"/>
              </a:solidFill>
            </a:endParaRPr>
          </a:p>
        </p:txBody>
      </p:sp>
    </p:spTree>
    <p:extLst>
      <p:ext uri="{BB962C8B-B14F-4D97-AF65-F5344CB8AC3E}">
        <p14:creationId xmlns:p14="http://schemas.microsoft.com/office/powerpoint/2010/main" val="351984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3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32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3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Dictionary Operations</a:t>
            </a:r>
          </a:p>
        </p:txBody>
      </p:sp>
      <p:sp>
        <p:nvSpPr>
          <p:cNvPr id="349187" name="Rectangle 3"/>
          <p:cNvSpPr>
            <a:spLocks noGrp="1" noChangeArrowheads="1"/>
          </p:cNvSpPr>
          <p:nvPr>
            <p:ph type="body" idx="1"/>
          </p:nvPr>
        </p:nvSpPr>
        <p:spPr>
          <a:xfrm>
            <a:off x="533400" y="1600200"/>
            <a:ext cx="8382000" cy="4038600"/>
          </a:xfrm>
        </p:spPr>
        <p:txBody>
          <a:bodyPr/>
          <a:lstStyle/>
          <a:p>
            <a:pPr>
              <a:lnSpc>
                <a:spcPct val="90000"/>
              </a:lnSpc>
            </a:pPr>
            <a:r>
              <a:rPr lang="en-US" altLang="en-US" sz="2800" smtClean="0"/>
              <a:t>Static Dictionary.</a:t>
            </a:r>
          </a:p>
          <a:p>
            <a:pPr lvl="1">
              <a:lnSpc>
                <a:spcPct val="90000"/>
              </a:lnSpc>
            </a:pPr>
            <a:r>
              <a:rPr lang="en-US" altLang="en-US" sz="2400" smtClean="0"/>
              <a:t>initialize/create</a:t>
            </a:r>
          </a:p>
          <a:p>
            <a:pPr lvl="1">
              <a:lnSpc>
                <a:spcPct val="90000"/>
              </a:lnSpc>
            </a:pPr>
            <a:r>
              <a:rPr lang="en-US" altLang="en-US" sz="2400" smtClean="0"/>
              <a:t>get(theKey) (a.k.a. </a:t>
            </a:r>
            <a:r>
              <a:rPr lang="en-US" altLang="en-US" sz="2400" smtClean="0">
                <a:solidFill>
                  <a:schemeClr val="bg1"/>
                </a:solidFill>
              </a:rPr>
              <a:t>search</a:t>
            </a:r>
            <a:r>
              <a:rPr lang="en-US" altLang="en-US" sz="2400" smtClean="0"/>
              <a:t>)</a:t>
            </a:r>
          </a:p>
          <a:p>
            <a:pPr lvl="1">
              <a:lnSpc>
                <a:spcPct val="90000"/>
              </a:lnSpc>
            </a:pPr>
            <a:r>
              <a:rPr lang="en-US" altLang="en-US" sz="2400" smtClean="0"/>
              <a:t>CD ROM word dictionary</a:t>
            </a:r>
          </a:p>
          <a:p>
            <a:pPr lvl="1">
              <a:lnSpc>
                <a:spcPct val="90000"/>
              </a:lnSpc>
            </a:pPr>
            <a:r>
              <a:rPr lang="en-US" altLang="en-US" sz="2400" smtClean="0"/>
              <a:t>CD ROM geographic database of cities, rivers, roads, auto navigation system, etc.</a:t>
            </a:r>
          </a:p>
          <a:p>
            <a:pPr>
              <a:lnSpc>
                <a:spcPct val="90000"/>
              </a:lnSpc>
            </a:pPr>
            <a:r>
              <a:rPr lang="en-US" altLang="en-US" sz="2800" smtClean="0"/>
              <a:t>Dynamic Dictionary.</a:t>
            </a:r>
          </a:p>
          <a:p>
            <a:pPr lvl="1">
              <a:lnSpc>
                <a:spcPct val="90000"/>
              </a:lnSpc>
            </a:pPr>
            <a:r>
              <a:rPr lang="en-US" altLang="en-US" sz="2400" smtClean="0"/>
              <a:t>get(theKey) (a.k.a. </a:t>
            </a:r>
            <a:r>
              <a:rPr lang="en-US" altLang="en-US" sz="2400" smtClean="0">
                <a:solidFill>
                  <a:schemeClr val="bg1"/>
                </a:solidFill>
              </a:rPr>
              <a:t>search</a:t>
            </a:r>
            <a:r>
              <a:rPr lang="en-US" altLang="en-US" sz="2400" smtClean="0"/>
              <a:t>)</a:t>
            </a:r>
          </a:p>
          <a:p>
            <a:pPr lvl="1">
              <a:lnSpc>
                <a:spcPct val="90000"/>
              </a:lnSpc>
            </a:pPr>
            <a:r>
              <a:rPr lang="en-US" altLang="en-US" sz="2400" smtClean="0"/>
              <a:t>put(theKey, theElement) (a.k.a. </a:t>
            </a:r>
            <a:r>
              <a:rPr lang="en-US" altLang="en-US" sz="2400" smtClean="0">
                <a:solidFill>
                  <a:schemeClr val="bg1"/>
                </a:solidFill>
              </a:rPr>
              <a:t>insert</a:t>
            </a:r>
            <a:r>
              <a:rPr lang="en-US" altLang="en-US" sz="2400" smtClean="0"/>
              <a:t>)</a:t>
            </a:r>
          </a:p>
          <a:p>
            <a:pPr lvl="1">
              <a:lnSpc>
                <a:spcPct val="90000"/>
              </a:lnSpc>
            </a:pPr>
            <a:r>
              <a:rPr lang="en-US" altLang="en-US" sz="2400" smtClean="0"/>
              <a:t>remove(theKey) (a.k.a. </a:t>
            </a:r>
            <a:r>
              <a:rPr lang="en-US" altLang="en-US" sz="2400" smtClean="0">
                <a:solidFill>
                  <a:schemeClr val="bg1"/>
                </a:solidFill>
              </a:rPr>
              <a:t>delete</a:t>
            </a:r>
            <a:r>
              <a:rPr lang="en-US"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9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9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91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91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91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91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91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91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9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p:txBody>
          <a:bodyPr/>
          <a:lstStyle/>
          <a:p>
            <a:r>
              <a:rPr lang="en-US" altLang="en-US" smtClean="0"/>
              <a:t>Static Dictionaries</a:t>
            </a:r>
          </a:p>
        </p:txBody>
      </p:sp>
      <p:sp>
        <p:nvSpPr>
          <p:cNvPr id="344067" name="Rectangle 1027"/>
          <p:cNvSpPr>
            <a:spLocks noGrp="1" noChangeArrowheads="1"/>
          </p:cNvSpPr>
          <p:nvPr>
            <p:ph type="body" idx="1"/>
          </p:nvPr>
        </p:nvSpPr>
        <p:spPr>
          <a:xfrm>
            <a:off x="381000" y="1143000"/>
            <a:ext cx="8229600" cy="5562600"/>
          </a:xfrm>
        </p:spPr>
        <p:txBody>
          <a:bodyPr/>
          <a:lstStyle/>
          <a:p>
            <a:r>
              <a:rPr lang="en-US" altLang="en-US" smtClean="0"/>
              <a:t>Collection of items.</a:t>
            </a:r>
          </a:p>
          <a:p>
            <a:r>
              <a:rPr lang="en-US" altLang="en-US" smtClean="0"/>
              <a:t>Each item is a pair.</a:t>
            </a:r>
          </a:p>
          <a:p>
            <a:pPr lvl="1"/>
            <a:r>
              <a:rPr lang="en-US" altLang="en-US" smtClean="0"/>
              <a:t>(key, element)</a:t>
            </a:r>
          </a:p>
          <a:p>
            <a:pPr lvl="1"/>
            <a:r>
              <a:rPr lang="en-US" altLang="en-US" smtClean="0"/>
              <a:t>Pairs have different keys.</a:t>
            </a:r>
          </a:p>
          <a:p>
            <a:r>
              <a:rPr lang="en-US" altLang="en-US" smtClean="0"/>
              <a:t>Operations are:</a:t>
            </a:r>
          </a:p>
          <a:p>
            <a:pPr lvl="1"/>
            <a:r>
              <a:rPr lang="en-US" altLang="en-US" smtClean="0"/>
              <a:t>initialize/create</a:t>
            </a:r>
          </a:p>
          <a:p>
            <a:pPr lvl="1"/>
            <a:r>
              <a:rPr lang="en-US" altLang="en-US" smtClean="0"/>
              <a:t>get (search)</a:t>
            </a:r>
          </a:p>
          <a:p>
            <a:pPr>
              <a:buFontTx/>
              <a:buNone/>
            </a:pPr>
            <a:endParaRPr lang="en-US" altLang="en-US" smtClean="0"/>
          </a:p>
        </p:txBody>
      </p:sp>
    </p:spTree>
    <p:extLst>
      <p:ext uri="{BB962C8B-B14F-4D97-AF65-F5344CB8AC3E}">
        <p14:creationId xmlns:p14="http://schemas.microsoft.com/office/powerpoint/2010/main" val="3995784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4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4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4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4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4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40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4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t>Hashing</a:t>
            </a:r>
          </a:p>
        </p:txBody>
      </p:sp>
      <p:sp>
        <p:nvSpPr>
          <p:cNvPr id="3" name="Content Placeholder 2"/>
          <p:cNvSpPr>
            <a:spLocks noGrp="1"/>
          </p:cNvSpPr>
          <p:nvPr>
            <p:ph idx="1"/>
          </p:nvPr>
        </p:nvSpPr>
        <p:spPr>
          <a:xfrm>
            <a:off x="381000" y="1219200"/>
            <a:ext cx="8382000" cy="5181600"/>
          </a:xfrm>
        </p:spPr>
        <p:txBody>
          <a:bodyPr/>
          <a:lstStyle/>
          <a:p>
            <a:pPr>
              <a:defRPr/>
            </a:pPr>
            <a:r>
              <a:rPr lang="en-US" dirty="0" smtClean="0"/>
              <a:t>Perfect hashing (no collisions).</a:t>
            </a:r>
          </a:p>
          <a:p>
            <a:pPr>
              <a:defRPr/>
            </a:pPr>
            <a:r>
              <a:rPr lang="en-US" dirty="0" smtClean="0"/>
              <a:t>Minimal perfect hashing (space = </a:t>
            </a:r>
            <a:r>
              <a:rPr lang="en-US" dirty="0" smtClean="0">
                <a:solidFill>
                  <a:srgbClr val="FF0000"/>
                </a:solidFill>
              </a:rPr>
              <a:t>n</a:t>
            </a:r>
            <a:r>
              <a:rPr lang="en-US" dirty="0" smtClean="0"/>
              <a:t>).</a:t>
            </a:r>
          </a:p>
          <a:p>
            <a:pPr>
              <a:defRPr/>
            </a:pPr>
            <a:r>
              <a:rPr lang="en-US" dirty="0" smtClean="0"/>
              <a:t>CHD algorithm. </a:t>
            </a:r>
          </a:p>
          <a:p>
            <a:pPr>
              <a:defRPr/>
            </a:pPr>
            <a:r>
              <a:rPr lang="en-US" dirty="0" smtClean="0">
                <a:solidFill>
                  <a:srgbClr val="FF0000"/>
                </a:solidFill>
              </a:rPr>
              <a:t>O(n)</a:t>
            </a:r>
            <a:r>
              <a:rPr lang="en-US" dirty="0" smtClean="0"/>
              <a:t> time to construct the perfect or minimal perfect hash function. </a:t>
            </a:r>
          </a:p>
          <a:p>
            <a:pPr>
              <a:defRPr/>
            </a:pPr>
            <a:r>
              <a:rPr lang="en-US" dirty="0" smtClean="0">
                <a:solidFill>
                  <a:srgbClr val="FF0000"/>
                </a:solidFill>
              </a:rPr>
              <a:t>O(1)</a:t>
            </a:r>
            <a:r>
              <a:rPr lang="en-US" dirty="0" smtClean="0"/>
              <a:t> search time.</a:t>
            </a:r>
          </a:p>
          <a:p>
            <a:pPr>
              <a:defRPr/>
            </a:pPr>
            <a:r>
              <a:rPr lang="en-US" kern="1200" dirty="0" err="1" smtClean="0"/>
              <a:t>Bothelo</a:t>
            </a:r>
            <a:r>
              <a:rPr lang="en-US" kern="1200" dirty="0" smtClean="0"/>
              <a:t>, </a:t>
            </a:r>
            <a:r>
              <a:rPr lang="en-US" kern="1200" dirty="0" err="1" smtClean="0"/>
              <a:t>Belazzougui</a:t>
            </a:r>
            <a:r>
              <a:rPr lang="en-US" kern="1200" dirty="0" smtClean="0"/>
              <a:t> &amp; </a:t>
            </a:r>
            <a:r>
              <a:rPr lang="en-US" kern="1200" dirty="0" err="1" smtClean="0"/>
              <a:t>Dietzfelbinger</a:t>
            </a:r>
            <a:r>
              <a:rPr lang="en-US" kern="1200" dirty="0" smtClean="0"/>
              <a:t>. Compress, hash, and displace. </a:t>
            </a:r>
            <a:r>
              <a:rPr lang="en-US" i="1" kern="1200" dirty="0" smtClean="0"/>
              <a:t> 17th European Symposium on Algorithms, 2009</a:t>
            </a:r>
            <a:r>
              <a:rPr lang="en-US" kern="1200" dirty="0" smtClean="0"/>
              <a:t>. </a:t>
            </a:r>
          </a:p>
        </p:txBody>
      </p:sp>
    </p:spTree>
    <p:extLst>
      <p:ext uri="{BB962C8B-B14F-4D97-AF65-F5344CB8AC3E}">
        <p14:creationId xmlns:p14="http://schemas.microsoft.com/office/powerpoint/2010/main" val="2531041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Hash Table Dictionaries</a:t>
            </a:r>
          </a:p>
        </p:txBody>
      </p:sp>
      <p:sp>
        <p:nvSpPr>
          <p:cNvPr id="351235" name="Rectangle 3"/>
          <p:cNvSpPr>
            <a:spLocks noGrp="1" noChangeArrowheads="1"/>
          </p:cNvSpPr>
          <p:nvPr>
            <p:ph type="body" idx="1"/>
          </p:nvPr>
        </p:nvSpPr>
        <p:spPr>
          <a:xfrm>
            <a:off x="685800" y="1981200"/>
            <a:ext cx="8153400" cy="4572000"/>
          </a:xfrm>
        </p:spPr>
        <p:txBody>
          <a:bodyPr/>
          <a:lstStyle/>
          <a:p>
            <a:pPr>
              <a:lnSpc>
                <a:spcPct val="90000"/>
              </a:lnSpc>
            </a:pPr>
            <a:r>
              <a:rPr lang="en-US" altLang="en-US" smtClean="0">
                <a:solidFill>
                  <a:schemeClr val="hlink"/>
                </a:solidFill>
              </a:rPr>
              <a:t>O(1)</a:t>
            </a:r>
            <a:r>
              <a:rPr lang="en-US" altLang="en-US" smtClean="0"/>
              <a:t> expected time for </a:t>
            </a:r>
            <a:r>
              <a:rPr lang="en-US" altLang="en-US" smtClean="0">
                <a:solidFill>
                  <a:schemeClr val="hlink"/>
                </a:solidFill>
              </a:rPr>
              <a:t>get</a:t>
            </a:r>
            <a:r>
              <a:rPr lang="en-US" altLang="en-US" smtClean="0"/>
              <a:t>, </a:t>
            </a:r>
            <a:r>
              <a:rPr lang="en-US" altLang="en-US" smtClean="0">
                <a:solidFill>
                  <a:schemeClr val="hlink"/>
                </a:solidFill>
              </a:rPr>
              <a:t>put</a:t>
            </a:r>
            <a:r>
              <a:rPr lang="en-US" altLang="en-US" smtClean="0"/>
              <a:t>, and </a:t>
            </a:r>
            <a:r>
              <a:rPr lang="en-US" altLang="en-US" smtClean="0">
                <a:solidFill>
                  <a:schemeClr val="hlink"/>
                </a:solidFill>
              </a:rPr>
              <a:t>remove</a:t>
            </a:r>
            <a:r>
              <a:rPr lang="en-US" altLang="en-US" smtClean="0"/>
              <a:t>.</a:t>
            </a:r>
          </a:p>
          <a:p>
            <a:pPr>
              <a:lnSpc>
                <a:spcPct val="90000"/>
              </a:lnSpc>
            </a:pPr>
            <a:r>
              <a:rPr lang="en-US" altLang="en-US" smtClean="0">
                <a:solidFill>
                  <a:schemeClr val="hlink"/>
                </a:solidFill>
              </a:rPr>
              <a:t>O(n)</a:t>
            </a:r>
            <a:r>
              <a:rPr lang="en-US" altLang="en-US" smtClean="0"/>
              <a:t> worst-case time for </a:t>
            </a:r>
            <a:r>
              <a:rPr lang="en-US" altLang="en-US" smtClean="0">
                <a:solidFill>
                  <a:schemeClr val="hlink"/>
                </a:solidFill>
              </a:rPr>
              <a:t>get</a:t>
            </a:r>
            <a:r>
              <a:rPr lang="en-US" altLang="en-US" smtClean="0"/>
              <a:t>, </a:t>
            </a:r>
            <a:r>
              <a:rPr lang="en-US" altLang="en-US" smtClean="0">
                <a:solidFill>
                  <a:schemeClr val="hlink"/>
                </a:solidFill>
              </a:rPr>
              <a:t>put</a:t>
            </a:r>
            <a:r>
              <a:rPr lang="en-US" altLang="en-US" smtClean="0"/>
              <a:t>, and </a:t>
            </a:r>
            <a:r>
              <a:rPr lang="en-US" altLang="en-US" smtClean="0">
                <a:solidFill>
                  <a:schemeClr val="hlink"/>
                </a:solidFill>
              </a:rPr>
              <a:t>remove</a:t>
            </a:r>
            <a:r>
              <a:rPr lang="en-US" altLang="en-US" smtClean="0"/>
              <a:t>.</a:t>
            </a:r>
          </a:p>
          <a:p>
            <a:pPr lvl="1">
              <a:lnSpc>
                <a:spcPct val="90000"/>
              </a:lnSpc>
            </a:pPr>
            <a:r>
              <a:rPr lang="en-US" altLang="en-US" smtClean="0">
                <a:solidFill>
                  <a:schemeClr val="hlink"/>
                </a:solidFill>
              </a:rPr>
              <a:t>O(log n)</a:t>
            </a:r>
            <a:r>
              <a:rPr lang="en-US" altLang="en-US" smtClean="0"/>
              <a:t> if overflows handled by balanced search trees.</a:t>
            </a:r>
          </a:p>
          <a:p>
            <a:pPr>
              <a:lnSpc>
                <a:spcPct val="90000"/>
              </a:lnSpc>
            </a:pPr>
            <a:r>
              <a:rPr lang="en-US" altLang="en-US" smtClean="0"/>
              <a:t>Not suitable for nearest match queries.</a:t>
            </a:r>
          </a:p>
          <a:p>
            <a:pPr lvl="1">
              <a:lnSpc>
                <a:spcPct val="90000"/>
              </a:lnSpc>
            </a:pPr>
            <a:r>
              <a:rPr lang="en-US" altLang="en-US" smtClean="0"/>
              <a:t>Get element with smallest key </a:t>
            </a:r>
            <a:r>
              <a:rPr lang="en-US" altLang="en-US" smtClean="0">
                <a:solidFill>
                  <a:schemeClr val="hlink"/>
                </a:solidFill>
              </a:rPr>
              <a:t>&gt;= theKey</a:t>
            </a:r>
            <a:r>
              <a:rPr lang="en-US" altLang="en-US" smtClean="0"/>
              <a:t>.</a:t>
            </a:r>
          </a:p>
          <a:p>
            <a:pPr>
              <a:lnSpc>
                <a:spcPct val="90000"/>
              </a:lnSpc>
            </a:pPr>
            <a:r>
              <a:rPr lang="en-US" altLang="en-US" smtClean="0"/>
              <a:t>Not suitable for indexed operations.</a:t>
            </a:r>
          </a:p>
          <a:p>
            <a:pPr lvl="1">
              <a:lnSpc>
                <a:spcPct val="90000"/>
              </a:lnSpc>
            </a:pPr>
            <a:r>
              <a:rPr lang="en-US" altLang="en-US" smtClean="0"/>
              <a:t>Get element with third smallest key.</a:t>
            </a:r>
          </a:p>
          <a:p>
            <a:pPr lvl="1">
              <a:lnSpc>
                <a:spcPct val="90000"/>
              </a:lnSpc>
            </a:pPr>
            <a:r>
              <a:rPr lang="en-US" altLang="en-US" smtClean="0"/>
              <a:t>Remove element with </a:t>
            </a:r>
            <a:r>
              <a:rPr lang="en-US" altLang="en-US" smtClean="0">
                <a:solidFill>
                  <a:schemeClr val="hlink"/>
                </a:solidFill>
              </a:rPr>
              <a:t>5</a:t>
            </a:r>
            <a:r>
              <a:rPr lang="en-US" altLang="en-US" baseline="30000" smtClean="0"/>
              <a:t>th</a:t>
            </a:r>
            <a:r>
              <a:rPr lang="en-US" altLang="en-US" smtClean="0"/>
              <a:t> smallest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altLang="en-US" smtClean="0"/>
              <a:t>Indexed Binary Search Tree</a:t>
            </a:r>
          </a:p>
        </p:txBody>
      </p:sp>
      <p:sp>
        <p:nvSpPr>
          <p:cNvPr id="366595" name="Rectangle 3"/>
          <p:cNvSpPr>
            <a:spLocks noGrp="1" noChangeArrowheads="1"/>
          </p:cNvSpPr>
          <p:nvPr>
            <p:ph type="body" idx="1"/>
          </p:nvPr>
        </p:nvSpPr>
        <p:spPr>
          <a:noFill/>
        </p:spPr>
        <p:txBody>
          <a:bodyPr/>
          <a:lstStyle/>
          <a:p>
            <a:r>
              <a:rPr lang="en-US" altLang="en-US" smtClean="0"/>
              <a:t>Binary search tree.</a:t>
            </a:r>
          </a:p>
          <a:p>
            <a:r>
              <a:rPr lang="en-US" altLang="en-US" smtClean="0"/>
              <a:t>Each node has an additional field.</a:t>
            </a:r>
          </a:p>
          <a:p>
            <a:pPr lvl="1"/>
            <a:r>
              <a:rPr lang="en-US" altLang="en-US" smtClean="0">
                <a:solidFill>
                  <a:schemeClr val="hlink"/>
                </a:solidFill>
              </a:rPr>
              <a:t>leftSize =</a:t>
            </a:r>
            <a:r>
              <a:rPr lang="en-US" altLang="en-US" smtClean="0">
                <a:solidFill>
                  <a:schemeClr val="bg2"/>
                </a:solidFill>
              </a:rPr>
              <a:t> number of nodes in its left subtree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6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6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6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bldLvl="2" autoUpdateAnimBg="0"/>
    </p:bldLst>
  </p:timing>
</p:sld>
</file>

<file path=ppt/theme/theme1.xml><?xml version="1.0" encoding="utf-8"?>
<a:theme xmlns:a="http://schemas.openxmlformats.org/drawingml/2006/main" name="Blank Presentation">
  <a:themeElements>
    <a:clrScheme name="">
      <a:dk1>
        <a:srgbClr val="000000"/>
      </a:dk1>
      <a:lt1>
        <a:srgbClr val="0000FF"/>
      </a:lt1>
      <a:dk2>
        <a:srgbClr val="000099"/>
      </a:dk2>
      <a:lt2>
        <a:srgbClr val="000000"/>
      </a:lt2>
      <a:accent1>
        <a:srgbClr val="FF9900"/>
      </a:accent1>
      <a:accent2>
        <a:srgbClr val="00FFFF"/>
      </a:accent2>
      <a:accent3>
        <a:srgbClr val="AAAAFF"/>
      </a:accent3>
      <a:accent4>
        <a:srgbClr val="000000"/>
      </a:accent4>
      <a:accent5>
        <a:srgbClr val="FFCAAA"/>
      </a:accent5>
      <a:accent6>
        <a:srgbClr val="00E7E7"/>
      </a:accent6>
      <a:hlink>
        <a:srgbClr val="FF0033"/>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FF00"/>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7856</TotalTime>
  <Words>2042</Words>
  <Application>Microsoft Office PowerPoint</Application>
  <PresentationFormat>On-screen Show (4:3)</PresentationFormat>
  <Paragraphs>599</Paragraphs>
  <Slides>48</Slides>
  <Notes>35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4" baseType="lpstr">
      <vt:lpstr>Rockwell Extra Bold</vt:lpstr>
      <vt:lpstr>Symbol</vt:lpstr>
      <vt:lpstr>Times New Roman</vt:lpstr>
      <vt:lpstr>Wingdings</vt:lpstr>
      <vt:lpstr>Blank Presentation</vt:lpstr>
      <vt:lpstr>Document</vt:lpstr>
      <vt:lpstr>Data Organization and Retrieval (Dictionary)</vt:lpstr>
      <vt:lpstr>Dictionaries</vt:lpstr>
      <vt:lpstr>Application</vt:lpstr>
      <vt:lpstr>Dictionary With Duplicates</vt:lpstr>
      <vt:lpstr>Dictionary Operations</vt:lpstr>
      <vt:lpstr>Static Dictionaries</vt:lpstr>
      <vt:lpstr>Hashing</vt:lpstr>
      <vt:lpstr>Hash Table Dictionaries</vt:lpstr>
      <vt:lpstr>Indexed Binary Search Tree</vt:lpstr>
      <vt:lpstr>Example Indexed Binary Search Tree</vt:lpstr>
      <vt:lpstr>leftSize And Rank</vt:lpstr>
      <vt:lpstr>leftSize And Rank</vt:lpstr>
      <vt:lpstr>get(index) And remove(index)</vt:lpstr>
      <vt:lpstr>get(index) And remove(index)</vt:lpstr>
      <vt:lpstr>Linear List As Indexed Binary Tree</vt:lpstr>
      <vt:lpstr>Performance</vt:lpstr>
      <vt:lpstr>Search Tree for Static Dictionary</vt:lpstr>
      <vt:lpstr>Example</vt:lpstr>
      <vt:lpstr>Search Types</vt:lpstr>
      <vt:lpstr>Internal And External Nodes</vt:lpstr>
      <vt:lpstr>Cost Of Binary Search Tree</vt:lpstr>
      <vt:lpstr>Brute Force Algorithm</vt:lpstr>
      <vt:lpstr>Dynamic Programming</vt:lpstr>
      <vt:lpstr>Dynamic Dictionaries</vt:lpstr>
      <vt:lpstr>Dynamic Dictionaries</vt:lpstr>
      <vt:lpstr>Complexity Of Dictionary Operations get(), put() and remove()</vt:lpstr>
      <vt:lpstr>Complexity Of Other Operations ascend(), get(index), remove(index)</vt:lpstr>
      <vt:lpstr>The Operation put()</vt:lpstr>
      <vt:lpstr>The Operation remove()</vt:lpstr>
      <vt:lpstr>Remove From A Leaf</vt:lpstr>
      <vt:lpstr>Remove From A Degree 1 Node</vt:lpstr>
      <vt:lpstr>Remove From A Degree 1 Node (contd.)</vt:lpstr>
      <vt:lpstr>Remove From A Degree 2 Node</vt:lpstr>
      <vt:lpstr>Remove From A Degree 2 Node</vt:lpstr>
      <vt:lpstr>Remove From A Degree 2 Node</vt:lpstr>
      <vt:lpstr>Remove From A Degree 2 Node</vt:lpstr>
      <vt:lpstr>Remove From A Degree 2 Node</vt:lpstr>
      <vt:lpstr>Another Remove From A Degree 2 Node</vt:lpstr>
      <vt:lpstr>Remove From A Degree 2 Node</vt:lpstr>
      <vt:lpstr>Remove From A Degree 2 Node</vt:lpstr>
      <vt:lpstr>Remove From A Degree 2 Node</vt:lpstr>
      <vt:lpstr>Remove From A Degree 2 Node</vt:lpstr>
      <vt:lpstr>Yet Other Operations</vt:lpstr>
      <vt:lpstr>O(log n) Height Trees</vt:lpstr>
      <vt:lpstr>Balanced Search Trees</vt:lpstr>
      <vt:lpstr>AVL Tree</vt:lpstr>
      <vt:lpstr>Balance Factors</vt:lpstr>
      <vt:lpstr>Height Of An AVL Tree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 Methods</dc:title>
  <dc:creator>Preferred Customer</dc:creator>
  <cp:lastModifiedBy>SUBHASIS B</cp:lastModifiedBy>
  <cp:revision>325</cp:revision>
  <cp:lastPrinted>2000-03-30T20:56:41Z</cp:lastPrinted>
  <dcterms:created xsi:type="dcterms:W3CDTF">1995-06-17T23:31:02Z</dcterms:created>
  <dcterms:modified xsi:type="dcterms:W3CDTF">2021-09-27T09:30:38Z</dcterms:modified>
</cp:coreProperties>
</file>