
<file path=[Content_Types].xml><?xml version="1.0" encoding="utf-8"?>
<Types xmlns="http://schemas.openxmlformats.org/package/2006/content-types">
  <Default ContentType="application/vnd.openxmlformats-officedocument.vmlDrawing" Extension="vml"/>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msword" PartName="/ppt/embeddings/Microsoft_Office_Word_97_-_2003_Document1.doc"/>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Lst>
  <p:sldSz cy="6858000" cx="9144000"/>
  <p:notesSz cx="6994525" cy="9278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98" roundtripDataSignature="AMtx7miOdAVwAUHHrijWN9l5kut6tKBh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10" Type="http://schemas.openxmlformats.org/officeDocument/2006/relationships/slide" Target="slides/slide3.xml"/><Relationship Id="rId98"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0538" cy="463550"/>
          </a:xfrm>
          <a:prstGeom prst="rect">
            <a:avLst/>
          </a:prstGeom>
          <a:noFill/>
          <a:ln>
            <a:noFill/>
          </a:ln>
        </p:spPr>
        <p:txBody>
          <a:bodyPr anchorCtr="0" anchor="t" bIns="46475" lIns="92975" spcFirstLastPara="1" rIns="92975" wrap="square" tIns="464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63988" y="0"/>
            <a:ext cx="3030537" cy="463550"/>
          </a:xfrm>
          <a:prstGeom prst="rect">
            <a:avLst/>
          </a:prstGeom>
          <a:noFill/>
          <a:ln>
            <a:noFill/>
          </a:ln>
        </p:spPr>
        <p:txBody>
          <a:bodyPr anchorCtr="0" anchor="t" bIns="46475" lIns="92975" spcFirstLastPara="1" rIns="92975" wrap="square" tIns="4647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5388"/>
            <a:ext cx="3030538" cy="463550"/>
          </a:xfrm>
          <a:prstGeom prst="rect">
            <a:avLst/>
          </a:prstGeom>
          <a:noFill/>
          <a:ln>
            <a:noFill/>
          </a:ln>
        </p:spPr>
        <p:txBody>
          <a:bodyPr anchorCtr="0" anchor="b" bIns="46475" lIns="92975" spcFirstLastPara="1" rIns="92975" wrap="square" tIns="464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6" name="Google Shape;236;p1: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0: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361" name="Google Shape;361;p10: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2" name="Google Shape;362;p10: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Collapsed height = 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1: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438" name="Google Shape;438;p11: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9" name="Google Shape;439;p11: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2: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45" name="Google Shape;445;p12: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51" name="Google Shape;451;p1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4: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57" name="Google Shape;457;p14: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73" name="Google Shape;473;p1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6: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79" name="Google Shape;479;p16: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0" name="Google Shape;480;p16: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Natural extension of 2-3 and 2-3-4 trees would leave worst case at m=2.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7: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86" name="Google Shape;486;p17: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7" name="Google Shape;487;p17: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Alternative definition has pairs only in leaves; remaining nodes have keys only. Leaf-pushed B-tree or B+-tree.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93" name="Google Shape;493;p1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9: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00" name="Google Shape;500;p19: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1" name="Google Shape;501;p19: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Not possible for an internal node in an extended tree to have only 1 child.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3" name="Google Shape;243;p2: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p2: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May also be used internally to reduce cache misses and hence improve performance.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0: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508" name="Google Shape;508;p20: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527" name="Google Shape;527;p2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2: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47" name="Google Shape;547;p22: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22: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t>Typically pick m so as to fill a block. Memory waste.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3: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63" name="Google Shape;563;p23: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4" name="Google Shape;564;p23: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2-3 Tree. Insert 10, no problem. Insert 18?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4: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93" name="Google Shape;593;p24: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4" name="Google Shape;594;p24: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Node Splitting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2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604" name="Google Shape;604;p2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26: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34" name="Google Shape;634;p26: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5" name="Google Shape;635;p26: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t>The code will do all 3 steps as one.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27: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654" name="Google Shape;654;p27: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684" name="Google Shape;684;p2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29: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719" name="Google Shape;719;p29: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50" name="Google Shape;250;p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30: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753" name="Google Shape;753;p30: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3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772" name="Google Shape;772;p3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32: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806" name="Google Shape;806;p32: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3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844" name="Google Shape;844;p3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34: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885" name="Google Shape;885;p34: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3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925" name="Google Shape;925;p3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6: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969" name="Google Shape;969;p36: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37: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016" name="Google Shape;1016;p37: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3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065" name="Google Shape;1065;p3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39: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115" name="Google Shape;1115;p39: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6" name="Google Shape;256;p4: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4: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t>43 cache misses possible when searching memory resident AVL trees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40: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121" name="Google Shape;1121;p40: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4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162" name="Google Shape;1162;p4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42: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168" name="Google Shape;1168;p42: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9" name="Google Shape;1169;p42: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Whenever the root splits, the number of nodes increases by 2. When any other node splits, the increase is by 1. The root splits at least once when p &gt; 2. </a:t>
            </a:r>
            <a:endParaRPr/>
          </a:p>
          <a:p>
            <a:pPr indent="0" lvl="0" marL="0" rtl="0" algn="l">
              <a:spcBef>
                <a:spcPts val="360"/>
              </a:spcBef>
              <a:spcAft>
                <a:spcPts val="0"/>
              </a:spcAft>
              <a:buNone/>
            </a:pPr>
            <a:r>
              <a:rPr lang="en-US">
                <a:latin typeface="Times New Roman"/>
                <a:ea typeface="Times New Roman"/>
                <a:cs typeface="Times New Roman"/>
                <a:sym typeface="Times New Roman"/>
              </a:rPr>
              <a:t>An insert must make at least h read and 1 write access. So, h+1 is the minimum number of disk accesses for each insert. Therefore, the average is at least h+1.</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4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175" name="Google Shape;1175;p4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44: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6" name="Google Shape;1216;p44: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Largest is in a leaf. In a BST, largest is in a leaf or a degree 1 node.</a:t>
            </a:r>
            <a:endParaRPr/>
          </a:p>
        </p:txBody>
      </p:sp>
      <p:sp>
        <p:nvSpPr>
          <p:cNvPr id="1217" name="Google Shape;1217;p44: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4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250" name="Google Shape;1250;p4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46: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283" name="Google Shape;1283;p46: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47: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315" name="Google Shape;1315;p47: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4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347" name="Google Shape;1347;p4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49: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376" name="Google Shape;1376;p49: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263" name="Google Shape;263;p5: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4" name="Google Shape;264;p5: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Every red node has a black parent.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50: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405" name="Google Shape;1405;p50: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5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434" name="Google Shape;1434;p5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52: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460" name="Google Shape;1460;p52: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5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482" name="Google Shape;1482;p5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54: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501" name="Google Shape;1501;p54: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p5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518" name="Google Shape;1518;p5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56: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524" name="Google Shape;1524;p56: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25" name="Google Shape;1525;p56: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Minimum is when you delete 5, for example.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57: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6" name="Google Shape;1566;p57: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Combine at level 2🡪1 write of level 2 node, 1 write of root.</a:t>
            </a:r>
            <a:endParaRPr>
              <a:latin typeface="Times New Roman"/>
              <a:ea typeface="Times New Roman"/>
              <a:cs typeface="Times New Roman"/>
              <a:sym typeface="Times New Roman"/>
            </a:endParaRPr>
          </a:p>
        </p:txBody>
      </p:sp>
      <p:sp>
        <p:nvSpPr>
          <p:cNvPr id="1567" name="Google Shape;1567;p57: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58: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573" name="Google Shape;1573;p58: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4" name="Google Shape;1574;p58: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H+4 =&gt; h reads on way down, a sibling read, 3 writes.</a:t>
            </a:r>
            <a:endParaRPr/>
          </a:p>
          <a:p>
            <a:pPr indent="0" lvl="0" marL="0" rtl="0" algn="l">
              <a:spcBef>
                <a:spcPts val="360"/>
              </a:spcBef>
              <a:spcAft>
                <a:spcPts val="0"/>
              </a:spcAft>
              <a:buNone/>
            </a:pPr>
            <a:r>
              <a:rPr lang="en-US">
                <a:latin typeface="Times New Roman"/>
                <a:ea typeface="Times New Roman"/>
                <a:cs typeface="Times New Roman"/>
                <a:sym typeface="Times New Roman"/>
              </a:rPr>
              <a:t>Or n(h+5) if you account for deletes from the interior which require you to write the interior node as well (note that an interior delete may take 1 more write than a delete from a leaf because restructuring may not propagate all the way back to the interior node from which the delete occurred).</a:t>
            </a:r>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Merges can only be done until the number of nodes becomes 3. So, number of merges is at most p-3. We use p-1 for simplicity.</a:t>
            </a:r>
            <a:endParaRPr/>
          </a:p>
          <a:p>
            <a:pPr indent="0" lvl="0" marL="0" rtl="0" algn="l">
              <a:spcBef>
                <a:spcPts val="360"/>
              </a:spcBef>
              <a:spcAft>
                <a:spcPts val="0"/>
              </a:spcAft>
              <a:buNone/>
            </a:pPr>
            <a:r>
              <a:rPr lang="en-US">
                <a:latin typeface="Times New Roman"/>
                <a:ea typeface="Times New Roman"/>
                <a:cs typeface="Times New Roman"/>
                <a:sym typeface="Times New Roman"/>
              </a:rPr>
              <a:t>2(p-1) =&gt; p-1 sibling reads and p-1 writes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59: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580" name="Google Shape;1580;p59: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1" name="Google Shape;1581;p59: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 delete must make at least h read and 1 write access. So, h+1 is the minimum number of disk accesses for each delete. Therefore, the average is at least h+1.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70" name="Google Shape;270;p6: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60: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587" name="Google Shape;1587;p60: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6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593" name="Google Shape;1593;p6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p62: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599" name="Google Shape;1599;p62: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0" name="Google Shape;1600;p62: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a’s are subtree pointers, p’s are dictionary pairs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6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607" name="Google Shape;1607;p6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p64: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617" name="Google Shape;1617;p64: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p6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623" name="Google Shape;1623;p6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p66: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lang="en-US"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629" name="Google Shape;1629;p66: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0" name="Google Shape;1630;p66: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For internal memory applications, split will need to copy one part to new memory using O(m) time. Note must use arrays and integer pointers for internal memory as well so as to fetch a B-tree node (that is comprised of many red-black nodes) node with a single cache miss. For internal memory operations, the optimal m is in the 30 to 50 range and the array representation of a node works well.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p67: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36" name="Google Shape;1636;p67: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37" name="Google Shape;1637;p67: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Non-leaf nodes can now be made smaller than leaf nodes, alternatively, capacity of non-leaf nodes can be made larger. Doubly-linked list useful for serial access in ascending order of key. May be dispensed with. Instead of smallest in right subtree, we may use largest in left or some key in-between. Item keys must still be distinct—I.e., no duplicates.</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p68: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45" name="Google Shape;1645;p68: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6" name="Google Shape;1646;p68: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Yellow nodes (leaves) have elements; green nodes have keys and pointers. Green nodes are index nodes. Leaf capacity may be different from index-node capacity.</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p69: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82" name="Google Shape;1682;p69: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3" name="Google Shape;1683;p69: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Range search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rtl="0" algn="r">
              <a:spcBef>
                <a:spcPts val="0"/>
              </a:spcBef>
              <a:spcAft>
                <a:spcPts val="0"/>
              </a:spcAft>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276" name="Google Shape;276;p7: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7" name="Google Shape;277;p7: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Height = 5</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p70: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717" name="Google Shape;1717;p70: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8" name="Google Shape;1718;p70: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Note that an insert that does not cause an overflow cannot change any of the index node entries.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7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747" name="Google Shape;1747;p7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72: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777" name="Google Shape;1777;p72:notes"/>
          <p:cNvSpPr/>
          <p:nvPr>
            <p:ph idx="2" type="sldImg"/>
          </p:nvPr>
        </p:nvSpPr>
        <p:spPr>
          <a:xfrm>
            <a:off x="1185863" y="701675"/>
            <a:ext cx="4622800" cy="3467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78" name="Google Shape;1778;p72:notes"/>
          <p:cNvSpPr txBox="1"/>
          <p:nvPr>
            <p:ph idx="1" type="body"/>
          </p:nvPr>
        </p:nvSpPr>
        <p:spPr>
          <a:xfrm>
            <a:off x="931863" y="4406900"/>
            <a:ext cx="5130800" cy="41767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25" lIns="91450" spcFirstLastPara="1" rIns="91450" wrap="square" tIns="457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code will do all 3 steps as one.</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p7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805" name="Google Shape;1805;p7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74: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840" name="Google Shape;1840;p74: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p75: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74" name="Google Shape;1874;p75: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5" name="Google Shape;1875;p75: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Insertion of index entries works as for B-trees.</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p76: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15" name="Google Shape;1915;p76: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6" name="Google Shape;1916;p76: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Insertion of index entries works as for B-trees.</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77: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57" name="Google Shape;1957;p77: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8" name="Google Shape;1958;p77: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Yellow splits into 5 &amp; 6,7. Index entry 6 is inserted into parent. Parent splits as in a 2-3 tree, grandparent splits, root splits and height increases by 1.</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7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997" name="Google Shape;1997;p7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p79: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032" name="Google Shape;2032;p79: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49" name="Google Shape;349;p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80: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66" name="Google Shape;2066;p80: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7" name="Google Shape;2067;p80: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Note: we may borrow more than 1 pair from sibling; could balance size of deficient node and sibling!</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9" name="Shape 2099"/>
        <p:cNvGrpSpPr/>
        <p:nvPr/>
      </p:nvGrpSpPr>
      <p:grpSpPr>
        <a:xfrm>
          <a:off x="0" y="0"/>
          <a:ext cx="0" cy="0"/>
          <a:chOff x="0" y="0"/>
          <a:chExt cx="0" cy="0"/>
        </a:xfrm>
      </p:grpSpPr>
      <p:sp>
        <p:nvSpPr>
          <p:cNvPr id="2100" name="Google Shape;2100;p81: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101" name="Google Shape;2101;p81: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p82: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135" name="Google Shape;2135;p82: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p83: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169" name="Google Shape;2169;p83: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p84: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200" name="Google Shape;2200;p84: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p85: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231" name="Google Shape;2231;p85: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p86: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256" name="Google Shape;2256;p86: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5" name="Shape 2285"/>
        <p:cNvGrpSpPr/>
        <p:nvPr/>
      </p:nvGrpSpPr>
      <p:grpSpPr>
        <a:xfrm>
          <a:off x="0" y="0"/>
          <a:ext cx="0" cy="0"/>
          <a:chOff x="0" y="0"/>
          <a:chExt cx="0" cy="0"/>
        </a:xfrm>
      </p:grpSpPr>
      <p:sp>
        <p:nvSpPr>
          <p:cNvPr id="2286" name="Google Shape;2286;p87: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287" name="Google Shape;2287;p87: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p88: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314" name="Google Shape;2314;p88: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p89:notes"/>
          <p:cNvSpPr txBox="1"/>
          <p:nvPr>
            <p:ph idx="12" type="sldNum"/>
          </p:nvPr>
        </p:nvSpPr>
        <p:spPr>
          <a:xfrm>
            <a:off x="3963988" y="8815388"/>
            <a:ext cx="3030537"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42" name="Google Shape;2342;p89:notes"/>
          <p:cNvSpPr/>
          <p:nvPr>
            <p:ph idx="2" type="sldImg"/>
          </p:nvPr>
        </p:nvSpPr>
        <p:spPr>
          <a:xfrm>
            <a:off x="1177925" y="695325"/>
            <a:ext cx="4638675"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3" name="Google Shape;2343;p89:notes"/>
          <p:cNvSpPr txBox="1"/>
          <p:nvPr>
            <p:ph idx="1" type="body"/>
          </p:nvPr>
        </p:nvSpPr>
        <p:spPr>
          <a:xfrm>
            <a:off x="931863" y="4406900"/>
            <a:ext cx="5130800" cy="4176713"/>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Note merge of index nodes is different from merge of data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55" name="Google Shape;355;p9: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p90:notes"/>
          <p:cNvSpPr txBox="1"/>
          <p:nvPr>
            <p:ph idx="1" type="body"/>
          </p:nvPr>
        </p:nvSpPr>
        <p:spPr>
          <a:xfrm>
            <a:off x="931863" y="4406900"/>
            <a:ext cx="5130800" cy="4176713"/>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367" name="Google Shape;2367;p90:notes"/>
          <p:cNvSpPr/>
          <p:nvPr>
            <p:ph idx="2" type="sldImg"/>
          </p:nvPr>
        </p:nvSpPr>
        <p:spPr>
          <a:xfrm>
            <a:off x="1176338" y="695325"/>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9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Times New Roman"/>
              <a:buNone/>
              <a:defRPr/>
            </a:lvl1pPr>
            <a:lvl2pPr lvl="1" algn="ctr">
              <a:spcBef>
                <a:spcPts val="560"/>
              </a:spcBef>
              <a:spcAft>
                <a:spcPts val="0"/>
              </a:spcAft>
              <a:buSzPts val="2800"/>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9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06"/>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0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7"/>
          <p:cNvSpPr txBox="1"/>
          <p:nvPr>
            <p:ph type="title"/>
          </p:nvPr>
        </p:nvSpPr>
        <p:spPr>
          <a:xfrm rot="5400000">
            <a:off x="4514850" y="2152650"/>
            <a:ext cx="59436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07"/>
          <p:cNvSpPr txBox="1"/>
          <p:nvPr>
            <p:ph idx="1" type="body"/>
          </p:nvPr>
        </p:nvSpPr>
        <p:spPr>
          <a:xfrm rot="5400000">
            <a:off x="552450" y="285750"/>
            <a:ext cx="59436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0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9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9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9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17"/>
          <p:cNvSpPr txBox="1"/>
          <p:nvPr>
            <p:ph type="ctrTitle"/>
          </p:nvPr>
        </p:nvSpPr>
        <p:spPr>
          <a:xfrm>
            <a:off x="1143000" y="1122363"/>
            <a:ext cx="6858000" cy="23876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17"/>
          <p:cNvSpPr txBox="1"/>
          <p:nvPr>
            <p:ph idx="1" type="subTitle"/>
          </p:nvPr>
        </p:nvSpPr>
        <p:spPr>
          <a:xfrm>
            <a:off x="1143000" y="3602038"/>
            <a:ext cx="6858000" cy="1655762"/>
          </a:xfrm>
          <a:prstGeom prst="rect">
            <a:avLst/>
          </a:prstGeom>
          <a:noFill/>
          <a:ln>
            <a:noFill/>
          </a:ln>
        </p:spPr>
        <p:txBody>
          <a:bodyPr anchorCtr="0" anchor="t" bIns="46025" lIns="92075" spcFirstLastPara="1" rIns="92075" wrap="square" tIns="46025">
            <a:noAutofit/>
          </a:bodyPr>
          <a:lstStyle>
            <a:lvl1pPr lvl="0" algn="ctr">
              <a:spcBef>
                <a:spcPts val="480"/>
              </a:spcBef>
              <a:spcAft>
                <a:spcPts val="0"/>
              </a:spcAft>
              <a:buSzPts val="2400"/>
              <a:buFont typeface="Times New Roman"/>
              <a:buNone/>
              <a:defRPr sz="2400"/>
            </a:lvl1pPr>
            <a:lvl2pPr lvl="1" algn="ctr">
              <a:spcBef>
                <a:spcPts val="400"/>
              </a:spcBef>
              <a:spcAft>
                <a:spcPts val="0"/>
              </a:spcAft>
              <a:buSzPts val="2000"/>
              <a:buNone/>
              <a:defRPr sz="2000"/>
            </a:lvl2pPr>
            <a:lvl3pPr lvl="2" algn="ctr">
              <a:spcBef>
                <a:spcPts val="360"/>
              </a:spcBef>
              <a:spcAft>
                <a:spcPts val="0"/>
              </a:spcAft>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11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18"/>
          <p:cNvSpPr txBox="1"/>
          <p:nvPr>
            <p:ph type="title"/>
          </p:nvPr>
        </p:nvSpPr>
        <p:spPr>
          <a:xfrm>
            <a:off x="623888" y="1709738"/>
            <a:ext cx="7886700" cy="2852737"/>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118"/>
          <p:cNvSpPr txBox="1"/>
          <p:nvPr>
            <p:ph idx="1" type="body"/>
          </p:nvPr>
        </p:nvSpPr>
        <p:spPr>
          <a:xfrm>
            <a:off x="623888" y="4589463"/>
            <a:ext cx="7886700" cy="1500187"/>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SzPts val="2400"/>
              <a:buFont typeface="Times New Roman"/>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5" name="Google Shape;105;p11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1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0" name="Google Shape;110;p119"/>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19"/>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1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20"/>
          <p:cNvSpPr txBox="1"/>
          <p:nvPr>
            <p:ph type="title"/>
          </p:nvPr>
        </p:nvSpPr>
        <p:spPr>
          <a:xfrm>
            <a:off x="630238" y="365125"/>
            <a:ext cx="7886700" cy="1325563"/>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120"/>
          <p:cNvSpPr txBox="1"/>
          <p:nvPr>
            <p:ph idx="1" type="body"/>
          </p:nvPr>
        </p:nvSpPr>
        <p:spPr>
          <a:xfrm>
            <a:off x="630238" y="1681163"/>
            <a:ext cx="3868737" cy="82391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120"/>
          <p:cNvSpPr txBox="1"/>
          <p:nvPr>
            <p:ph idx="2" type="body"/>
          </p:nvPr>
        </p:nvSpPr>
        <p:spPr>
          <a:xfrm>
            <a:off x="630238" y="2505075"/>
            <a:ext cx="3868737" cy="3684588"/>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20"/>
          <p:cNvSpPr txBox="1"/>
          <p:nvPr>
            <p:ph idx="3" type="body"/>
          </p:nvPr>
        </p:nvSpPr>
        <p:spPr>
          <a:xfrm>
            <a:off x="4629150" y="1681163"/>
            <a:ext cx="3887788" cy="82391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120"/>
          <p:cNvSpPr txBox="1"/>
          <p:nvPr>
            <p:ph idx="4" type="body"/>
          </p:nvPr>
        </p:nvSpPr>
        <p:spPr>
          <a:xfrm>
            <a:off x="4629150" y="2505075"/>
            <a:ext cx="3887788" cy="3684588"/>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2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2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2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2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123"/>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123"/>
          <p:cNvSpPr txBox="1"/>
          <p:nvPr>
            <p:ph idx="1" type="body"/>
          </p:nvPr>
        </p:nvSpPr>
        <p:spPr>
          <a:xfrm>
            <a:off x="3887788" y="987425"/>
            <a:ext cx="4629150" cy="4873625"/>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123"/>
          <p:cNvSpPr txBox="1"/>
          <p:nvPr>
            <p:ph idx="2"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spcBef>
                <a:spcPts val="320"/>
              </a:spcBef>
              <a:spcAft>
                <a:spcPts val="0"/>
              </a:spcAft>
              <a:buSzPts val="1600"/>
              <a:buFont typeface="Times New Roman"/>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12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2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9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9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124"/>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124"/>
          <p:cNvSpPr/>
          <p:nvPr>
            <p:ph idx="2" type="pic"/>
          </p:nvPr>
        </p:nvSpPr>
        <p:spPr>
          <a:xfrm>
            <a:off x="3887788" y="987425"/>
            <a:ext cx="4629150" cy="4873625"/>
          </a:xfrm>
          <a:prstGeom prst="rect">
            <a:avLst/>
          </a:prstGeom>
          <a:noFill/>
          <a:ln>
            <a:noFill/>
          </a:ln>
        </p:spPr>
      </p:sp>
      <p:sp>
        <p:nvSpPr>
          <p:cNvPr id="143" name="Google Shape;143;p124"/>
          <p:cNvSpPr txBox="1"/>
          <p:nvPr>
            <p:ph idx="1"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spcBef>
                <a:spcPts val="320"/>
              </a:spcBef>
              <a:spcAft>
                <a:spcPts val="0"/>
              </a:spcAft>
              <a:buSzPts val="1600"/>
              <a:buFont typeface="Times New Roman"/>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12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12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125"/>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2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26"/>
          <p:cNvSpPr txBox="1"/>
          <p:nvPr>
            <p:ph type="title"/>
          </p:nvPr>
        </p:nvSpPr>
        <p:spPr>
          <a:xfrm rot="5400000">
            <a:off x="4514850" y="2152650"/>
            <a:ext cx="59436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126"/>
          <p:cNvSpPr txBox="1"/>
          <p:nvPr>
            <p:ph idx="1" type="body"/>
          </p:nvPr>
        </p:nvSpPr>
        <p:spPr>
          <a:xfrm rot="5400000">
            <a:off x="552450" y="285750"/>
            <a:ext cx="59436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2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5" name="Shape 165"/>
        <p:cNvGrpSpPr/>
        <p:nvPr/>
      </p:nvGrpSpPr>
      <p:grpSpPr>
        <a:xfrm>
          <a:off x="0" y="0"/>
          <a:ext cx="0" cy="0"/>
          <a:chOff x="0" y="0"/>
          <a:chExt cx="0" cy="0"/>
        </a:xfrm>
      </p:grpSpPr>
      <p:sp>
        <p:nvSpPr>
          <p:cNvPr id="166" name="Google Shape;166;p97"/>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7" name="Google Shape;167;p9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9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9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9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1" name="Shape 171"/>
        <p:cNvGrpSpPr/>
        <p:nvPr/>
      </p:nvGrpSpPr>
      <p:grpSpPr>
        <a:xfrm>
          <a:off x="0" y="0"/>
          <a:ext cx="0" cy="0"/>
          <a:chOff x="0" y="0"/>
          <a:chExt cx="0" cy="0"/>
        </a:xfrm>
      </p:grpSpPr>
      <p:sp>
        <p:nvSpPr>
          <p:cNvPr id="172" name="Google Shape;172;p98"/>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3" name="Google Shape;173;p98"/>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SzPts val="3200"/>
              <a:buFont typeface="Times New Roman"/>
              <a:buNone/>
              <a:defRPr/>
            </a:lvl1pPr>
            <a:lvl2pPr lvl="1" algn="ctr">
              <a:spcBef>
                <a:spcPts val="560"/>
              </a:spcBef>
              <a:spcAft>
                <a:spcPts val="0"/>
              </a:spcAft>
              <a:buSzPts val="2800"/>
              <a:buNone/>
              <a:defRPr/>
            </a:lvl2pPr>
            <a:lvl3pPr lvl="2" algn="ctr">
              <a:spcBef>
                <a:spcPts val="480"/>
              </a:spcBef>
              <a:spcAft>
                <a:spcPts val="0"/>
              </a:spcAft>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74" name="Google Shape;174;p9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9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9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108"/>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108"/>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2000"/>
              <a:buFont typeface="Times New Roman"/>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80" name="Google Shape;180;p10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0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0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0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5" name="Google Shape;185;p109"/>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86" name="Google Shape;186;p109"/>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87" name="Google Shape;187;p10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0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0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10"/>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2" name="Google Shape;192;p110"/>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93" name="Google Shape;193;p110"/>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94" name="Google Shape;194;p110"/>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95" name="Google Shape;195;p110"/>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96" name="Google Shape;196;p1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1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1" name="Google Shape;201;p1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1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9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Times New Roman"/>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9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113"/>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113"/>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211" name="Google Shape;211;p113"/>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212" name="Google Shape;212;p1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1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114"/>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7" name="Google Shape;217;p114"/>
          <p:cNvSpPr/>
          <p:nvPr>
            <p:ph idx="2" type="pic"/>
          </p:nvPr>
        </p:nvSpPr>
        <p:spPr>
          <a:xfrm>
            <a:off x="1792288" y="612775"/>
            <a:ext cx="5486400" cy="4114800"/>
          </a:xfrm>
          <a:prstGeom prst="rect">
            <a:avLst/>
          </a:prstGeom>
          <a:noFill/>
          <a:ln>
            <a:noFill/>
          </a:ln>
        </p:spPr>
      </p:sp>
      <p:sp>
        <p:nvSpPr>
          <p:cNvPr id="218" name="Google Shape;218;p114"/>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219" name="Google Shape;219;p11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1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11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4" name="Google Shape;224;p115"/>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11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1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16"/>
          <p:cNvSpPr txBox="1"/>
          <p:nvPr>
            <p:ph type="title"/>
          </p:nvPr>
        </p:nvSpPr>
        <p:spPr>
          <a:xfrm rot="5400000">
            <a:off x="4514850" y="2152650"/>
            <a:ext cx="59436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0" name="Google Shape;230;p116"/>
          <p:cNvSpPr txBox="1"/>
          <p:nvPr>
            <p:ph idx="1" type="body"/>
          </p:nvPr>
        </p:nvSpPr>
        <p:spPr>
          <a:xfrm rot="5400000">
            <a:off x="552450" y="285750"/>
            <a:ext cx="59436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1" name="Google Shape;231;p11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1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0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10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10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0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10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10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10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10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0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10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10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5"/>
          <p:cNvSpPr/>
          <p:nvPr>
            <p:ph idx="2" type="pic"/>
          </p:nvPr>
        </p:nvSpPr>
        <p:spPr>
          <a:xfrm>
            <a:off x="1792288" y="612775"/>
            <a:ext cx="5486400" cy="4114800"/>
          </a:xfrm>
          <a:prstGeom prst="rect">
            <a:avLst/>
          </a:prstGeom>
          <a:noFill/>
          <a:ln>
            <a:noFill/>
          </a:ln>
        </p:spPr>
      </p:sp>
      <p:sp>
        <p:nvSpPr>
          <p:cNvPr id="68" name="Google Shape;68;p10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10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accent2"/>
                </a:solidFill>
                <a:latin typeface="Times New Roman"/>
                <a:ea typeface="Times New Roman"/>
                <a:cs typeface="Times New Roman"/>
                <a:sym typeface="Times New Roman"/>
              </a:defRPr>
            </a:lvl9pPr>
          </a:lstStyle>
          <a:p/>
        </p:txBody>
      </p:sp>
      <p:sp>
        <p:nvSpPr>
          <p:cNvPr id="11" name="Google Shape;11;p9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rgbClr val="FF3300"/>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9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9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9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6" name="Google Shape;86;p9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folHlink"/>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7" name="Google Shape;87;p9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8" name="Google Shape;88;p9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9" name="Google Shape;89;p9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9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61" name="Google Shape;161;p9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folHlink"/>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2" name="Google Shape;162;p9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3" name="Google Shape;163;p9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4" name="Google Shape;164;p9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
          <p:cNvSpPr txBox="1"/>
          <p:nvPr>
            <p:ph type="ctrTitle"/>
          </p:nvPr>
        </p:nvSpPr>
        <p:spPr>
          <a:xfrm>
            <a:off x="685800" y="990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Organization and Retrieval</a:t>
            </a:r>
            <a:br>
              <a:rPr lang="en-US"/>
            </a:br>
            <a:r>
              <a:rPr lang="en-US"/>
              <a:t>(Self-Balancing Fat-Node Trees)</a:t>
            </a:r>
            <a:endParaRPr/>
          </a:p>
        </p:txBody>
      </p:sp>
      <p:sp>
        <p:nvSpPr>
          <p:cNvPr id="240" name="Google Shape;240;p1"/>
          <p:cNvSpPr txBox="1"/>
          <p:nvPr>
            <p:ph idx="1" type="subTitle"/>
          </p:nvPr>
        </p:nvSpPr>
        <p:spPr>
          <a:xfrm>
            <a:off x="533400" y="3200400"/>
            <a:ext cx="8305800" cy="25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200"/>
              <a:buFont typeface="Times New Roman"/>
              <a:buNone/>
            </a:pPr>
            <a:r>
              <a:rPr lang="en-US"/>
              <a:t>Subhasis Bhattacharjee </a:t>
            </a:r>
            <a:endParaRPr/>
          </a:p>
          <a:p>
            <a:pPr indent="0" lvl="0" marL="0" rtl="0" algn="ctr">
              <a:spcBef>
                <a:spcPts val="640"/>
              </a:spcBef>
              <a:spcAft>
                <a:spcPts val="0"/>
              </a:spcAft>
              <a:buSzPts val="3200"/>
              <a:buFont typeface="Times New Roman"/>
              <a:buNone/>
            </a:pPr>
            <a:r>
              <a:t/>
            </a:r>
            <a:endParaRPr/>
          </a:p>
          <a:p>
            <a:pPr indent="0" lvl="0" marL="0" rtl="0" algn="ctr">
              <a:spcBef>
                <a:spcPts val="640"/>
              </a:spcBef>
              <a:spcAft>
                <a:spcPts val="0"/>
              </a:spcAft>
              <a:buSzPts val="3200"/>
              <a:buFont typeface="Times New Roman"/>
              <a:buNone/>
            </a:pPr>
            <a:r>
              <a:rPr lang="en-US"/>
              <a:t>Computer Science &amp; Engineering, IIT Jammu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pSp>
        <p:nvGrpSpPr>
          <p:cNvPr id="364" name="Google Shape;364;p10"/>
          <p:cNvGrpSpPr/>
          <p:nvPr/>
        </p:nvGrpSpPr>
        <p:grpSpPr>
          <a:xfrm>
            <a:off x="234950" y="1987550"/>
            <a:ext cx="8750300" cy="4637088"/>
            <a:chOff x="148" y="1252"/>
            <a:chExt cx="5512" cy="2921"/>
          </a:xfrm>
        </p:grpSpPr>
        <p:sp>
          <p:nvSpPr>
            <p:cNvPr id="365" name="Google Shape;365;p10"/>
            <p:cNvSpPr/>
            <p:nvPr/>
          </p:nvSpPr>
          <p:spPr>
            <a:xfrm>
              <a:off x="2788" y="1252"/>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66" name="Google Shape;366;p10"/>
            <p:cNvSpPr/>
            <p:nvPr/>
          </p:nvSpPr>
          <p:spPr>
            <a:xfrm>
              <a:off x="1444" y="1876"/>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67" name="Google Shape;367;p10"/>
            <p:cNvSpPr/>
            <p:nvPr/>
          </p:nvSpPr>
          <p:spPr>
            <a:xfrm>
              <a:off x="4180" y="1876"/>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68" name="Google Shape;368;p10"/>
            <p:cNvSpPr/>
            <p:nvPr/>
          </p:nvSpPr>
          <p:spPr>
            <a:xfrm>
              <a:off x="820" y="2404"/>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69" name="Google Shape;369;p10"/>
            <p:cNvSpPr/>
            <p:nvPr/>
          </p:nvSpPr>
          <p:spPr>
            <a:xfrm>
              <a:off x="1924" y="2404"/>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70" name="Google Shape;370;p10"/>
            <p:cNvSpPr/>
            <p:nvPr/>
          </p:nvSpPr>
          <p:spPr>
            <a:xfrm>
              <a:off x="3412" y="2404"/>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71" name="Google Shape;371;p10"/>
            <p:cNvSpPr/>
            <p:nvPr/>
          </p:nvSpPr>
          <p:spPr>
            <a:xfrm>
              <a:off x="436" y="3076"/>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72" name="Google Shape;372;p10"/>
            <p:cNvSpPr/>
            <p:nvPr/>
          </p:nvSpPr>
          <p:spPr>
            <a:xfrm>
              <a:off x="1156" y="3076"/>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73" name="Google Shape;373;p10"/>
            <p:cNvCxnSpPr/>
            <p:nvPr/>
          </p:nvCxnSpPr>
          <p:spPr>
            <a:xfrm flipH="1">
              <a:off x="1728" y="1440"/>
              <a:ext cx="1056" cy="528"/>
            </a:xfrm>
            <a:prstGeom prst="straightConnector1">
              <a:avLst/>
            </a:prstGeom>
            <a:noFill/>
            <a:ln cap="flat" cmpd="sng" w="38100">
              <a:solidFill>
                <a:schemeClr val="dk1"/>
              </a:solidFill>
              <a:prstDash val="solid"/>
              <a:round/>
              <a:headEnd len="sm" w="sm" type="none"/>
              <a:tailEnd len="sm" w="sm" type="none"/>
            </a:ln>
          </p:spPr>
        </p:cxnSp>
        <p:cxnSp>
          <p:nvCxnSpPr>
            <p:cNvPr id="374" name="Google Shape;374;p10"/>
            <p:cNvCxnSpPr/>
            <p:nvPr/>
          </p:nvCxnSpPr>
          <p:spPr>
            <a:xfrm>
              <a:off x="3072" y="1440"/>
              <a:ext cx="1104" cy="528"/>
            </a:xfrm>
            <a:prstGeom prst="straightConnector1">
              <a:avLst/>
            </a:prstGeom>
            <a:noFill/>
            <a:ln cap="flat" cmpd="sng" w="38100">
              <a:solidFill>
                <a:schemeClr val="dk1"/>
              </a:solidFill>
              <a:prstDash val="solid"/>
              <a:round/>
              <a:headEnd len="sm" w="sm" type="none"/>
              <a:tailEnd len="sm" w="sm" type="none"/>
            </a:ln>
          </p:spPr>
        </p:cxnSp>
        <p:cxnSp>
          <p:nvCxnSpPr>
            <p:cNvPr id="375" name="Google Shape;375;p10"/>
            <p:cNvCxnSpPr/>
            <p:nvPr/>
          </p:nvCxnSpPr>
          <p:spPr>
            <a:xfrm flipH="1">
              <a:off x="1056" y="2112"/>
              <a:ext cx="480" cy="336"/>
            </a:xfrm>
            <a:prstGeom prst="straightConnector1">
              <a:avLst/>
            </a:prstGeom>
            <a:noFill/>
            <a:ln cap="flat" cmpd="sng" w="38100">
              <a:solidFill>
                <a:schemeClr val="dk1"/>
              </a:solidFill>
              <a:prstDash val="solid"/>
              <a:round/>
              <a:headEnd len="sm" w="sm" type="none"/>
              <a:tailEnd len="sm" w="sm" type="none"/>
            </a:ln>
          </p:spPr>
        </p:cxnSp>
        <p:cxnSp>
          <p:nvCxnSpPr>
            <p:cNvPr id="376" name="Google Shape;376;p10"/>
            <p:cNvCxnSpPr/>
            <p:nvPr/>
          </p:nvCxnSpPr>
          <p:spPr>
            <a:xfrm>
              <a:off x="1680" y="2112"/>
              <a:ext cx="288" cy="336"/>
            </a:xfrm>
            <a:prstGeom prst="straightConnector1">
              <a:avLst/>
            </a:prstGeom>
            <a:noFill/>
            <a:ln cap="flat" cmpd="sng" w="38100">
              <a:solidFill>
                <a:schemeClr val="dk1"/>
              </a:solidFill>
              <a:prstDash val="solid"/>
              <a:round/>
              <a:headEnd len="sm" w="sm" type="none"/>
              <a:tailEnd len="sm" w="sm" type="none"/>
            </a:ln>
          </p:spPr>
        </p:cxnSp>
        <p:cxnSp>
          <p:nvCxnSpPr>
            <p:cNvPr id="377" name="Google Shape;377;p10"/>
            <p:cNvCxnSpPr/>
            <p:nvPr/>
          </p:nvCxnSpPr>
          <p:spPr>
            <a:xfrm flipH="1">
              <a:off x="3648" y="2160"/>
              <a:ext cx="576" cy="240"/>
            </a:xfrm>
            <a:prstGeom prst="straightConnector1">
              <a:avLst/>
            </a:prstGeom>
            <a:noFill/>
            <a:ln cap="flat" cmpd="sng" w="38100">
              <a:solidFill>
                <a:schemeClr val="hlink"/>
              </a:solidFill>
              <a:prstDash val="solid"/>
              <a:round/>
              <a:headEnd len="sm" w="sm" type="none"/>
              <a:tailEnd len="sm" w="sm" type="none"/>
            </a:ln>
          </p:spPr>
        </p:cxnSp>
        <p:cxnSp>
          <p:nvCxnSpPr>
            <p:cNvPr id="378" name="Google Shape;378;p10"/>
            <p:cNvCxnSpPr/>
            <p:nvPr/>
          </p:nvCxnSpPr>
          <p:spPr>
            <a:xfrm flipH="1">
              <a:off x="624" y="2640"/>
              <a:ext cx="240" cy="432"/>
            </a:xfrm>
            <a:prstGeom prst="straightConnector1">
              <a:avLst/>
            </a:prstGeom>
            <a:noFill/>
            <a:ln cap="flat" cmpd="sng" w="38100">
              <a:solidFill>
                <a:schemeClr val="hlink"/>
              </a:solidFill>
              <a:prstDash val="solid"/>
              <a:round/>
              <a:headEnd len="sm" w="sm" type="none"/>
              <a:tailEnd len="sm" w="sm" type="none"/>
            </a:ln>
          </p:spPr>
        </p:cxnSp>
        <p:cxnSp>
          <p:nvCxnSpPr>
            <p:cNvPr id="379" name="Google Shape;379;p10"/>
            <p:cNvCxnSpPr/>
            <p:nvPr/>
          </p:nvCxnSpPr>
          <p:spPr>
            <a:xfrm>
              <a:off x="1056" y="2640"/>
              <a:ext cx="192" cy="432"/>
            </a:xfrm>
            <a:prstGeom prst="straightConnector1">
              <a:avLst/>
            </a:prstGeom>
            <a:noFill/>
            <a:ln cap="flat" cmpd="sng" w="38100">
              <a:solidFill>
                <a:schemeClr val="hlink"/>
              </a:solidFill>
              <a:prstDash val="solid"/>
              <a:round/>
              <a:headEnd len="sm" w="sm" type="none"/>
              <a:tailEnd len="sm" w="sm" type="none"/>
            </a:ln>
          </p:spPr>
        </p:cxnSp>
        <p:sp>
          <p:nvSpPr>
            <p:cNvPr id="380" name="Google Shape;380;p10"/>
            <p:cNvSpPr/>
            <p:nvPr/>
          </p:nvSpPr>
          <p:spPr>
            <a:xfrm>
              <a:off x="3076" y="3028"/>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81" name="Google Shape;381;p10"/>
            <p:cNvCxnSpPr/>
            <p:nvPr/>
          </p:nvCxnSpPr>
          <p:spPr>
            <a:xfrm flipH="1">
              <a:off x="3264" y="2688"/>
              <a:ext cx="240" cy="336"/>
            </a:xfrm>
            <a:prstGeom prst="straightConnector1">
              <a:avLst/>
            </a:prstGeom>
            <a:noFill/>
            <a:ln cap="flat" cmpd="sng" w="38100">
              <a:solidFill>
                <a:schemeClr val="dk1"/>
              </a:solidFill>
              <a:prstDash val="solid"/>
              <a:round/>
              <a:headEnd len="sm" w="sm" type="none"/>
              <a:tailEnd len="sm" w="sm" type="none"/>
            </a:ln>
          </p:spPr>
        </p:cxnSp>
        <p:sp>
          <p:nvSpPr>
            <p:cNvPr id="382" name="Google Shape;382;p10"/>
            <p:cNvSpPr/>
            <p:nvPr/>
          </p:nvSpPr>
          <p:spPr>
            <a:xfrm>
              <a:off x="3460" y="3508"/>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83" name="Google Shape;383;p10"/>
            <p:cNvCxnSpPr/>
            <p:nvPr/>
          </p:nvCxnSpPr>
          <p:spPr>
            <a:xfrm>
              <a:off x="3264" y="3312"/>
              <a:ext cx="288" cy="192"/>
            </a:xfrm>
            <a:prstGeom prst="straightConnector1">
              <a:avLst/>
            </a:prstGeom>
            <a:noFill/>
            <a:ln cap="flat" cmpd="sng" w="38100">
              <a:solidFill>
                <a:schemeClr val="hlink"/>
              </a:solidFill>
              <a:prstDash val="solid"/>
              <a:round/>
              <a:headEnd len="sm" w="sm" type="none"/>
              <a:tailEnd len="sm" w="sm" type="none"/>
            </a:ln>
          </p:spPr>
        </p:cxnSp>
        <p:sp>
          <p:nvSpPr>
            <p:cNvPr id="384" name="Google Shape;384;p10"/>
            <p:cNvSpPr/>
            <p:nvPr/>
          </p:nvSpPr>
          <p:spPr>
            <a:xfrm>
              <a:off x="3844" y="2932"/>
              <a:ext cx="280" cy="280"/>
            </a:xfrm>
            <a:prstGeom prst="ellipse">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85" name="Google Shape;385;p10"/>
            <p:cNvCxnSpPr/>
            <p:nvPr/>
          </p:nvCxnSpPr>
          <p:spPr>
            <a:xfrm>
              <a:off x="3648" y="2640"/>
              <a:ext cx="288" cy="288"/>
            </a:xfrm>
            <a:prstGeom prst="straightConnector1">
              <a:avLst/>
            </a:prstGeom>
            <a:noFill/>
            <a:ln cap="flat" cmpd="sng" w="38100">
              <a:solidFill>
                <a:schemeClr val="dk1"/>
              </a:solidFill>
              <a:prstDash val="solid"/>
              <a:round/>
              <a:headEnd len="sm" w="sm" type="none"/>
              <a:tailEnd len="sm" w="sm" type="none"/>
            </a:ln>
          </p:spPr>
        </p:cxnSp>
        <p:sp>
          <p:nvSpPr>
            <p:cNvPr id="386" name="Google Shape;386;p10"/>
            <p:cNvSpPr/>
            <p:nvPr/>
          </p:nvSpPr>
          <p:spPr>
            <a:xfrm>
              <a:off x="4852" y="2356"/>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87" name="Google Shape;387;p10"/>
            <p:cNvCxnSpPr/>
            <p:nvPr/>
          </p:nvCxnSpPr>
          <p:spPr>
            <a:xfrm>
              <a:off x="4416" y="2112"/>
              <a:ext cx="480" cy="288"/>
            </a:xfrm>
            <a:prstGeom prst="straightConnector1">
              <a:avLst/>
            </a:prstGeom>
            <a:noFill/>
            <a:ln cap="flat" cmpd="sng" w="38100">
              <a:solidFill>
                <a:schemeClr val="dk1"/>
              </a:solidFill>
              <a:prstDash val="solid"/>
              <a:round/>
              <a:headEnd len="sm" w="sm" type="none"/>
              <a:tailEnd len="sm" w="sm" type="none"/>
            </a:ln>
          </p:spPr>
        </p:cxnSp>
        <p:sp>
          <p:nvSpPr>
            <p:cNvPr id="388" name="Google Shape;388;p10"/>
            <p:cNvSpPr/>
            <p:nvPr/>
          </p:nvSpPr>
          <p:spPr>
            <a:xfrm>
              <a:off x="5188" y="2884"/>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89" name="Google Shape;389;p10"/>
            <p:cNvCxnSpPr/>
            <p:nvPr/>
          </p:nvCxnSpPr>
          <p:spPr>
            <a:xfrm>
              <a:off x="5088" y="2592"/>
              <a:ext cx="192" cy="288"/>
            </a:xfrm>
            <a:prstGeom prst="straightConnector1">
              <a:avLst/>
            </a:prstGeom>
            <a:noFill/>
            <a:ln cap="flat" cmpd="sng" w="38100">
              <a:solidFill>
                <a:schemeClr val="hlink"/>
              </a:solidFill>
              <a:prstDash val="solid"/>
              <a:round/>
              <a:headEnd len="sm" w="sm" type="none"/>
              <a:tailEnd len="sm" w="sm" type="none"/>
            </a:ln>
          </p:spPr>
        </p:cxnSp>
        <p:sp>
          <p:nvSpPr>
            <p:cNvPr id="390" name="Google Shape;390;p10"/>
            <p:cNvSpPr/>
            <p:nvPr/>
          </p:nvSpPr>
          <p:spPr>
            <a:xfrm>
              <a:off x="2784" y="1296"/>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10</a:t>
              </a:r>
              <a:endParaRPr/>
            </a:p>
          </p:txBody>
        </p:sp>
        <p:sp>
          <p:nvSpPr>
            <p:cNvPr id="391" name="Google Shape;391;p10"/>
            <p:cNvSpPr/>
            <p:nvPr/>
          </p:nvSpPr>
          <p:spPr>
            <a:xfrm>
              <a:off x="1488" y="1920"/>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7</a:t>
              </a:r>
              <a:endParaRPr/>
            </a:p>
          </p:txBody>
        </p:sp>
        <p:sp>
          <p:nvSpPr>
            <p:cNvPr id="392" name="Google Shape;392;p10"/>
            <p:cNvSpPr/>
            <p:nvPr/>
          </p:nvSpPr>
          <p:spPr>
            <a:xfrm>
              <a:off x="1968" y="244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8</a:t>
              </a:r>
              <a:endParaRPr/>
            </a:p>
          </p:txBody>
        </p:sp>
        <p:sp>
          <p:nvSpPr>
            <p:cNvPr id="393" name="Google Shape;393;p10"/>
            <p:cNvSpPr/>
            <p:nvPr/>
          </p:nvSpPr>
          <p:spPr>
            <a:xfrm>
              <a:off x="480" y="307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1</a:t>
              </a:r>
              <a:endParaRPr/>
            </a:p>
          </p:txBody>
        </p:sp>
        <p:sp>
          <p:nvSpPr>
            <p:cNvPr id="394" name="Google Shape;394;p10"/>
            <p:cNvSpPr/>
            <p:nvPr/>
          </p:nvSpPr>
          <p:spPr>
            <a:xfrm>
              <a:off x="1200" y="3120"/>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5</a:t>
              </a:r>
              <a:endParaRPr/>
            </a:p>
          </p:txBody>
        </p:sp>
        <p:sp>
          <p:nvSpPr>
            <p:cNvPr id="395" name="Google Shape;395;p10"/>
            <p:cNvSpPr/>
            <p:nvPr/>
          </p:nvSpPr>
          <p:spPr>
            <a:xfrm>
              <a:off x="3408" y="244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30</a:t>
              </a:r>
              <a:endParaRPr/>
            </a:p>
          </p:txBody>
        </p:sp>
        <p:sp>
          <p:nvSpPr>
            <p:cNvPr id="396" name="Google Shape;396;p10"/>
            <p:cNvSpPr/>
            <p:nvPr/>
          </p:nvSpPr>
          <p:spPr>
            <a:xfrm>
              <a:off x="4176" y="1920"/>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40</a:t>
              </a:r>
              <a:endParaRPr/>
            </a:p>
          </p:txBody>
        </p:sp>
        <p:sp>
          <p:nvSpPr>
            <p:cNvPr id="397" name="Google Shape;397;p10"/>
            <p:cNvSpPr/>
            <p:nvPr/>
          </p:nvSpPr>
          <p:spPr>
            <a:xfrm>
              <a:off x="3072" y="307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20</a:t>
              </a:r>
              <a:endParaRPr/>
            </a:p>
          </p:txBody>
        </p:sp>
        <p:sp>
          <p:nvSpPr>
            <p:cNvPr id="398" name="Google Shape;398;p10"/>
            <p:cNvSpPr/>
            <p:nvPr/>
          </p:nvSpPr>
          <p:spPr>
            <a:xfrm>
              <a:off x="3456" y="355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25</a:t>
              </a:r>
              <a:endParaRPr/>
            </a:p>
          </p:txBody>
        </p:sp>
        <p:sp>
          <p:nvSpPr>
            <p:cNvPr id="399" name="Google Shape;399;p10"/>
            <p:cNvSpPr/>
            <p:nvPr/>
          </p:nvSpPr>
          <p:spPr>
            <a:xfrm>
              <a:off x="3840" y="2976"/>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35</a:t>
              </a:r>
              <a:endParaRPr/>
            </a:p>
          </p:txBody>
        </p:sp>
        <p:sp>
          <p:nvSpPr>
            <p:cNvPr id="400" name="Google Shape;400;p10"/>
            <p:cNvSpPr/>
            <p:nvPr/>
          </p:nvSpPr>
          <p:spPr>
            <a:xfrm>
              <a:off x="4848" y="235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45</a:t>
              </a:r>
              <a:endParaRPr/>
            </a:p>
          </p:txBody>
        </p:sp>
        <p:sp>
          <p:nvSpPr>
            <p:cNvPr id="401" name="Google Shape;401;p10"/>
            <p:cNvSpPr/>
            <p:nvPr/>
          </p:nvSpPr>
          <p:spPr>
            <a:xfrm>
              <a:off x="5184" y="292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60</a:t>
              </a:r>
              <a:endParaRPr/>
            </a:p>
          </p:txBody>
        </p:sp>
        <p:sp>
          <p:nvSpPr>
            <p:cNvPr id="402" name="Google Shape;402;p10"/>
            <p:cNvSpPr/>
            <p:nvPr/>
          </p:nvSpPr>
          <p:spPr>
            <a:xfrm>
              <a:off x="148"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3" name="Google Shape;403;p10"/>
            <p:cNvSpPr/>
            <p:nvPr/>
          </p:nvSpPr>
          <p:spPr>
            <a:xfrm>
              <a:off x="676"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4" name="Google Shape;404;p10"/>
            <p:cNvSpPr/>
            <p:nvPr/>
          </p:nvSpPr>
          <p:spPr>
            <a:xfrm>
              <a:off x="964"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5" name="Google Shape;405;p10"/>
            <p:cNvSpPr/>
            <p:nvPr/>
          </p:nvSpPr>
          <p:spPr>
            <a:xfrm>
              <a:off x="1444"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6" name="Google Shape;406;p10"/>
            <p:cNvSpPr/>
            <p:nvPr/>
          </p:nvSpPr>
          <p:spPr>
            <a:xfrm>
              <a:off x="1684" y="3124"/>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7" name="Google Shape;407;p10"/>
            <p:cNvSpPr/>
            <p:nvPr/>
          </p:nvSpPr>
          <p:spPr>
            <a:xfrm>
              <a:off x="2308" y="3124"/>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8" name="Google Shape;408;p10"/>
            <p:cNvSpPr/>
            <p:nvPr/>
          </p:nvSpPr>
          <p:spPr>
            <a:xfrm>
              <a:off x="2644" y="3652"/>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09" name="Google Shape;409;p10"/>
            <p:cNvSpPr/>
            <p:nvPr/>
          </p:nvSpPr>
          <p:spPr>
            <a:xfrm>
              <a:off x="3076" y="3989"/>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0" name="Google Shape;410;p10"/>
            <p:cNvSpPr/>
            <p:nvPr/>
          </p:nvSpPr>
          <p:spPr>
            <a:xfrm>
              <a:off x="3844" y="3989"/>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1" name="Google Shape;411;p10"/>
            <p:cNvSpPr/>
            <p:nvPr/>
          </p:nvSpPr>
          <p:spPr>
            <a:xfrm>
              <a:off x="3796"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2" name="Google Shape;412;p10"/>
            <p:cNvSpPr/>
            <p:nvPr/>
          </p:nvSpPr>
          <p:spPr>
            <a:xfrm>
              <a:off x="4180"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3" name="Google Shape;413;p10"/>
            <p:cNvSpPr/>
            <p:nvPr/>
          </p:nvSpPr>
          <p:spPr>
            <a:xfrm>
              <a:off x="4612" y="3029"/>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4" name="Google Shape;414;p10"/>
            <p:cNvSpPr/>
            <p:nvPr/>
          </p:nvSpPr>
          <p:spPr>
            <a:xfrm>
              <a:off x="4996"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5" name="Google Shape;415;p10"/>
            <p:cNvSpPr/>
            <p:nvPr/>
          </p:nvSpPr>
          <p:spPr>
            <a:xfrm>
              <a:off x="5476"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16" name="Google Shape;416;p10"/>
            <p:cNvSpPr/>
            <p:nvPr/>
          </p:nvSpPr>
          <p:spPr>
            <a:xfrm>
              <a:off x="864" y="244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3</a:t>
              </a:r>
              <a:endParaRPr/>
            </a:p>
          </p:txBody>
        </p:sp>
        <p:cxnSp>
          <p:nvCxnSpPr>
            <p:cNvPr id="417" name="Google Shape;417;p10"/>
            <p:cNvCxnSpPr/>
            <p:nvPr/>
          </p:nvCxnSpPr>
          <p:spPr>
            <a:xfrm>
              <a:off x="2160" y="2688"/>
              <a:ext cx="288" cy="480"/>
            </a:xfrm>
            <a:prstGeom prst="straightConnector1">
              <a:avLst/>
            </a:prstGeom>
            <a:noFill/>
            <a:ln cap="flat" cmpd="sng" w="38100">
              <a:solidFill>
                <a:schemeClr val="dk1"/>
              </a:solidFill>
              <a:prstDash val="solid"/>
              <a:round/>
              <a:headEnd len="sm" w="sm" type="none"/>
              <a:tailEnd len="sm" w="sm" type="none"/>
            </a:ln>
          </p:spPr>
        </p:cxnSp>
        <p:cxnSp>
          <p:nvCxnSpPr>
            <p:cNvPr id="418" name="Google Shape;418;p10"/>
            <p:cNvCxnSpPr/>
            <p:nvPr/>
          </p:nvCxnSpPr>
          <p:spPr>
            <a:xfrm flipH="1">
              <a:off x="1728" y="2688"/>
              <a:ext cx="240" cy="432"/>
            </a:xfrm>
            <a:prstGeom prst="straightConnector1">
              <a:avLst/>
            </a:prstGeom>
            <a:noFill/>
            <a:ln cap="flat" cmpd="sng" w="38100">
              <a:solidFill>
                <a:schemeClr val="dk1"/>
              </a:solidFill>
              <a:prstDash val="solid"/>
              <a:round/>
              <a:headEnd len="sm" w="sm" type="none"/>
              <a:tailEnd len="sm" w="sm" type="none"/>
            </a:ln>
          </p:spPr>
        </p:cxnSp>
        <p:cxnSp>
          <p:nvCxnSpPr>
            <p:cNvPr id="419" name="Google Shape;419;p10"/>
            <p:cNvCxnSpPr/>
            <p:nvPr/>
          </p:nvCxnSpPr>
          <p:spPr>
            <a:xfrm flipH="1">
              <a:off x="240" y="3360"/>
              <a:ext cx="240" cy="336"/>
            </a:xfrm>
            <a:prstGeom prst="straightConnector1">
              <a:avLst/>
            </a:prstGeom>
            <a:noFill/>
            <a:ln cap="flat" cmpd="sng" w="12700">
              <a:solidFill>
                <a:schemeClr val="dk1"/>
              </a:solidFill>
              <a:prstDash val="solid"/>
              <a:round/>
              <a:headEnd len="sm" w="sm" type="none"/>
              <a:tailEnd len="sm" w="sm" type="none"/>
            </a:ln>
          </p:spPr>
        </p:cxnSp>
        <p:cxnSp>
          <p:nvCxnSpPr>
            <p:cNvPr id="420" name="Google Shape;420;p10"/>
            <p:cNvCxnSpPr/>
            <p:nvPr/>
          </p:nvCxnSpPr>
          <p:spPr>
            <a:xfrm>
              <a:off x="624" y="3360"/>
              <a:ext cx="144" cy="384"/>
            </a:xfrm>
            <a:prstGeom prst="straightConnector1">
              <a:avLst/>
            </a:prstGeom>
            <a:noFill/>
            <a:ln cap="flat" cmpd="sng" w="12700">
              <a:solidFill>
                <a:schemeClr val="dk1"/>
              </a:solidFill>
              <a:prstDash val="solid"/>
              <a:round/>
              <a:headEnd len="sm" w="sm" type="none"/>
              <a:tailEnd len="sm" w="sm" type="none"/>
            </a:ln>
          </p:spPr>
        </p:cxnSp>
        <p:cxnSp>
          <p:nvCxnSpPr>
            <p:cNvPr id="421" name="Google Shape;421;p10"/>
            <p:cNvCxnSpPr/>
            <p:nvPr/>
          </p:nvCxnSpPr>
          <p:spPr>
            <a:xfrm flipH="1">
              <a:off x="1056" y="3360"/>
              <a:ext cx="192" cy="336"/>
            </a:xfrm>
            <a:prstGeom prst="straightConnector1">
              <a:avLst/>
            </a:prstGeom>
            <a:noFill/>
            <a:ln cap="flat" cmpd="sng" w="12700">
              <a:solidFill>
                <a:schemeClr val="dk1"/>
              </a:solidFill>
              <a:prstDash val="solid"/>
              <a:round/>
              <a:headEnd len="sm" w="sm" type="none"/>
              <a:tailEnd len="sm" w="sm" type="none"/>
            </a:ln>
          </p:spPr>
        </p:cxnSp>
        <p:cxnSp>
          <p:nvCxnSpPr>
            <p:cNvPr id="422" name="Google Shape;422;p10"/>
            <p:cNvCxnSpPr/>
            <p:nvPr/>
          </p:nvCxnSpPr>
          <p:spPr>
            <a:xfrm>
              <a:off x="1344" y="3360"/>
              <a:ext cx="192" cy="336"/>
            </a:xfrm>
            <a:prstGeom prst="straightConnector1">
              <a:avLst/>
            </a:prstGeom>
            <a:noFill/>
            <a:ln cap="flat" cmpd="sng" w="12700">
              <a:solidFill>
                <a:schemeClr val="dk1"/>
              </a:solidFill>
              <a:prstDash val="solid"/>
              <a:round/>
              <a:headEnd len="sm" w="sm" type="none"/>
              <a:tailEnd len="sm" w="sm" type="none"/>
            </a:ln>
          </p:spPr>
        </p:cxnSp>
        <p:cxnSp>
          <p:nvCxnSpPr>
            <p:cNvPr id="423" name="Google Shape;423;p10"/>
            <p:cNvCxnSpPr/>
            <p:nvPr/>
          </p:nvCxnSpPr>
          <p:spPr>
            <a:xfrm flipH="1">
              <a:off x="2688" y="3312"/>
              <a:ext cx="480" cy="336"/>
            </a:xfrm>
            <a:prstGeom prst="straightConnector1">
              <a:avLst/>
            </a:prstGeom>
            <a:noFill/>
            <a:ln cap="flat" cmpd="sng" w="12700">
              <a:solidFill>
                <a:schemeClr val="dk1"/>
              </a:solidFill>
              <a:prstDash val="solid"/>
              <a:round/>
              <a:headEnd len="sm" w="sm" type="none"/>
              <a:tailEnd len="sm" w="sm" type="none"/>
            </a:ln>
          </p:spPr>
        </p:cxnSp>
        <p:cxnSp>
          <p:nvCxnSpPr>
            <p:cNvPr id="424" name="Google Shape;424;p10"/>
            <p:cNvCxnSpPr/>
            <p:nvPr/>
          </p:nvCxnSpPr>
          <p:spPr>
            <a:xfrm flipH="1">
              <a:off x="3168" y="3744"/>
              <a:ext cx="336" cy="240"/>
            </a:xfrm>
            <a:prstGeom prst="straightConnector1">
              <a:avLst/>
            </a:prstGeom>
            <a:noFill/>
            <a:ln cap="flat" cmpd="sng" w="12700">
              <a:solidFill>
                <a:schemeClr val="dk1"/>
              </a:solidFill>
              <a:prstDash val="solid"/>
              <a:round/>
              <a:headEnd len="sm" w="sm" type="none"/>
              <a:tailEnd len="sm" w="sm" type="none"/>
            </a:ln>
          </p:spPr>
        </p:cxnSp>
        <p:cxnSp>
          <p:nvCxnSpPr>
            <p:cNvPr id="425" name="Google Shape;425;p10"/>
            <p:cNvCxnSpPr/>
            <p:nvPr/>
          </p:nvCxnSpPr>
          <p:spPr>
            <a:xfrm>
              <a:off x="3648" y="3792"/>
              <a:ext cx="336" cy="192"/>
            </a:xfrm>
            <a:prstGeom prst="straightConnector1">
              <a:avLst/>
            </a:prstGeom>
            <a:noFill/>
            <a:ln cap="flat" cmpd="sng" w="12700">
              <a:solidFill>
                <a:schemeClr val="dk1"/>
              </a:solidFill>
              <a:prstDash val="solid"/>
              <a:round/>
              <a:headEnd len="sm" w="sm" type="none"/>
              <a:tailEnd len="sm" w="sm" type="none"/>
            </a:ln>
          </p:spPr>
        </p:cxnSp>
        <p:cxnSp>
          <p:nvCxnSpPr>
            <p:cNvPr id="426" name="Google Shape;426;p10"/>
            <p:cNvCxnSpPr/>
            <p:nvPr/>
          </p:nvCxnSpPr>
          <p:spPr>
            <a:xfrm flipH="1">
              <a:off x="3888" y="3216"/>
              <a:ext cx="96" cy="336"/>
            </a:xfrm>
            <a:prstGeom prst="straightConnector1">
              <a:avLst/>
            </a:prstGeom>
            <a:noFill/>
            <a:ln cap="flat" cmpd="sng" w="12700">
              <a:solidFill>
                <a:schemeClr val="dk1"/>
              </a:solidFill>
              <a:prstDash val="solid"/>
              <a:round/>
              <a:headEnd len="sm" w="sm" type="none"/>
              <a:tailEnd len="sm" w="sm" type="none"/>
            </a:ln>
          </p:spPr>
        </p:cxnSp>
        <p:cxnSp>
          <p:nvCxnSpPr>
            <p:cNvPr id="427" name="Google Shape;427;p10"/>
            <p:cNvCxnSpPr/>
            <p:nvPr/>
          </p:nvCxnSpPr>
          <p:spPr>
            <a:xfrm>
              <a:off x="4080" y="3168"/>
              <a:ext cx="192" cy="384"/>
            </a:xfrm>
            <a:prstGeom prst="straightConnector1">
              <a:avLst/>
            </a:prstGeom>
            <a:noFill/>
            <a:ln cap="flat" cmpd="sng" w="12700">
              <a:solidFill>
                <a:schemeClr val="dk1"/>
              </a:solidFill>
              <a:prstDash val="solid"/>
              <a:round/>
              <a:headEnd len="sm" w="sm" type="none"/>
              <a:tailEnd len="sm" w="sm" type="none"/>
            </a:ln>
          </p:spPr>
        </p:cxnSp>
        <p:cxnSp>
          <p:nvCxnSpPr>
            <p:cNvPr id="428" name="Google Shape;428;p10"/>
            <p:cNvCxnSpPr/>
            <p:nvPr/>
          </p:nvCxnSpPr>
          <p:spPr>
            <a:xfrm flipH="1">
              <a:off x="4704" y="2640"/>
              <a:ext cx="240" cy="384"/>
            </a:xfrm>
            <a:prstGeom prst="straightConnector1">
              <a:avLst/>
            </a:prstGeom>
            <a:noFill/>
            <a:ln cap="flat" cmpd="sng" w="38100">
              <a:solidFill>
                <a:schemeClr val="dk1"/>
              </a:solidFill>
              <a:prstDash val="solid"/>
              <a:round/>
              <a:headEnd len="sm" w="sm" type="none"/>
              <a:tailEnd len="sm" w="sm" type="none"/>
            </a:ln>
          </p:spPr>
        </p:cxnSp>
        <p:cxnSp>
          <p:nvCxnSpPr>
            <p:cNvPr id="429" name="Google Shape;429;p10"/>
            <p:cNvCxnSpPr/>
            <p:nvPr/>
          </p:nvCxnSpPr>
          <p:spPr>
            <a:xfrm flipH="1">
              <a:off x="5088" y="3120"/>
              <a:ext cx="192" cy="480"/>
            </a:xfrm>
            <a:prstGeom prst="straightConnector1">
              <a:avLst/>
            </a:prstGeom>
            <a:noFill/>
            <a:ln cap="flat" cmpd="sng" w="12700">
              <a:solidFill>
                <a:schemeClr val="dk1"/>
              </a:solidFill>
              <a:prstDash val="solid"/>
              <a:round/>
              <a:headEnd len="sm" w="sm" type="none"/>
              <a:tailEnd len="sm" w="sm" type="none"/>
            </a:ln>
          </p:spPr>
        </p:cxnSp>
        <p:cxnSp>
          <p:nvCxnSpPr>
            <p:cNvPr id="430" name="Google Shape;430;p10"/>
            <p:cNvCxnSpPr/>
            <p:nvPr/>
          </p:nvCxnSpPr>
          <p:spPr>
            <a:xfrm>
              <a:off x="5424" y="3168"/>
              <a:ext cx="144" cy="384"/>
            </a:xfrm>
            <a:prstGeom prst="straightConnector1">
              <a:avLst/>
            </a:prstGeom>
            <a:noFill/>
            <a:ln cap="flat" cmpd="sng" w="12700">
              <a:solidFill>
                <a:schemeClr val="dk1"/>
              </a:solidFill>
              <a:prstDash val="solid"/>
              <a:round/>
              <a:headEnd len="sm" w="sm" type="none"/>
              <a:tailEnd len="sm" w="sm" type="none"/>
            </a:ln>
          </p:spPr>
        </p:cxnSp>
      </p:grpSp>
      <p:sp>
        <p:nvSpPr>
          <p:cNvPr id="431" name="Google Shape;431;p10"/>
          <p:cNvSpPr/>
          <p:nvPr/>
        </p:nvSpPr>
        <p:spPr>
          <a:xfrm>
            <a:off x="228600" y="3276600"/>
            <a:ext cx="2314575" cy="2209800"/>
          </a:xfrm>
          <a:custGeom>
            <a:rect b="b" l="l" r="r" t="t"/>
            <a:pathLst>
              <a:path extrusionOk="0" h="1392" w="1458">
                <a:moveTo>
                  <a:pt x="1296" y="432"/>
                </a:moveTo>
                <a:lnTo>
                  <a:pt x="768" y="0"/>
                </a:lnTo>
                <a:lnTo>
                  <a:pt x="0" y="1104"/>
                </a:lnTo>
                <a:lnTo>
                  <a:pt x="336" y="1392"/>
                </a:lnTo>
                <a:lnTo>
                  <a:pt x="1344" y="1392"/>
                </a:lnTo>
                <a:cubicBezTo>
                  <a:pt x="1376" y="1360"/>
                  <a:pt x="1410" y="1330"/>
                  <a:pt x="1440" y="1296"/>
                </a:cubicBezTo>
                <a:cubicBezTo>
                  <a:pt x="1448" y="1287"/>
                  <a:pt x="1458" y="1277"/>
                  <a:pt x="1457" y="1265"/>
                </a:cubicBezTo>
                <a:cubicBezTo>
                  <a:pt x="1456" y="1241"/>
                  <a:pt x="1442" y="1219"/>
                  <a:pt x="1434" y="1196"/>
                </a:cubicBezTo>
                <a:cubicBezTo>
                  <a:pt x="1415" y="1138"/>
                  <a:pt x="1403" y="1082"/>
                  <a:pt x="1388" y="1023"/>
                </a:cubicBezTo>
                <a:cubicBezTo>
                  <a:pt x="1380" y="947"/>
                  <a:pt x="1366" y="879"/>
                  <a:pt x="1354" y="804"/>
                </a:cubicBezTo>
                <a:cubicBezTo>
                  <a:pt x="1373" y="725"/>
                  <a:pt x="1364" y="652"/>
                  <a:pt x="1319" y="586"/>
                </a:cubicBezTo>
                <a:cubicBezTo>
                  <a:pt x="1312" y="534"/>
                  <a:pt x="1296" y="484"/>
                  <a:pt x="1296" y="432"/>
                </a:cubicBezTo>
                <a:close/>
              </a:path>
            </a:pathLst>
          </a:custGeom>
          <a:noFill/>
          <a:ln cap="flat" cmpd="sng" w="762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32" name="Google Shape;432;p10"/>
          <p:cNvSpPr/>
          <p:nvPr/>
        </p:nvSpPr>
        <p:spPr>
          <a:xfrm>
            <a:off x="5035550" y="2560638"/>
            <a:ext cx="2498725" cy="2066925"/>
          </a:xfrm>
          <a:custGeom>
            <a:rect b="b" l="l" r="r" t="t"/>
            <a:pathLst>
              <a:path extrusionOk="0" h="1302" w="1574">
                <a:moveTo>
                  <a:pt x="1517" y="0"/>
                </a:moveTo>
                <a:cubicBezTo>
                  <a:pt x="1513" y="11"/>
                  <a:pt x="1516" y="29"/>
                  <a:pt x="1505" y="34"/>
                </a:cubicBezTo>
                <a:cubicBezTo>
                  <a:pt x="1433" y="67"/>
                  <a:pt x="1276" y="99"/>
                  <a:pt x="1194" y="115"/>
                </a:cubicBezTo>
                <a:cubicBezTo>
                  <a:pt x="1162" y="131"/>
                  <a:pt x="1135" y="159"/>
                  <a:pt x="1102" y="173"/>
                </a:cubicBezTo>
                <a:cubicBezTo>
                  <a:pt x="1073" y="185"/>
                  <a:pt x="1010" y="196"/>
                  <a:pt x="1010" y="196"/>
                </a:cubicBezTo>
                <a:cubicBezTo>
                  <a:pt x="941" y="192"/>
                  <a:pt x="871" y="182"/>
                  <a:pt x="802" y="184"/>
                </a:cubicBezTo>
                <a:cubicBezTo>
                  <a:pt x="725" y="186"/>
                  <a:pt x="572" y="207"/>
                  <a:pt x="572" y="207"/>
                </a:cubicBezTo>
                <a:cubicBezTo>
                  <a:pt x="533" y="217"/>
                  <a:pt x="495" y="229"/>
                  <a:pt x="457" y="242"/>
                </a:cubicBezTo>
                <a:cubicBezTo>
                  <a:pt x="367" y="375"/>
                  <a:pt x="501" y="201"/>
                  <a:pt x="399" y="265"/>
                </a:cubicBezTo>
                <a:cubicBezTo>
                  <a:pt x="374" y="281"/>
                  <a:pt x="362" y="312"/>
                  <a:pt x="342" y="334"/>
                </a:cubicBezTo>
                <a:cubicBezTo>
                  <a:pt x="309" y="370"/>
                  <a:pt x="260" y="394"/>
                  <a:pt x="238" y="438"/>
                </a:cubicBezTo>
                <a:cubicBezTo>
                  <a:pt x="235" y="444"/>
                  <a:pt x="147" y="633"/>
                  <a:pt x="111" y="656"/>
                </a:cubicBezTo>
                <a:cubicBezTo>
                  <a:pt x="90" y="669"/>
                  <a:pt x="65" y="671"/>
                  <a:pt x="42" y="679"/>
                </a:cubicBezTo>
                <a:cubicBezTo>
                  <a:pt x="1" y="721"/>
                  <a:pt x="0" y="753"/>
                  <a:pt x="42" y="795"/>
                </a:cubicBezTo>
                <a:cubicBezTo>
                  <a:pt x="90" y="866"/>
                  <a:pt x="40" y="786"/>
                  <a:pt x="88" y="898"/>
                </a:cubicBezTo>
                <a:cubicBezTo>
                  <a:pt x="102" y="930"/>
                  <a:pt x="134" y="991"/>
                  <a:pt x="134" y="991"/>
                </a:cubicBezTo>
                <a:cubicBezTo>
                  <a:pt x="138" y="1022"/>
                  <a:pt x="136" y="1054"/>
                  <a:pt x="146" y="1083"/>
                </a:cubicBezTo>
                <a:cubicBezTo>
                  <a:pt x="167" y="1145"/>
                  <a:pt x="255" y="1212"/>
                  <a:pt x="319" y="1232"/>
                </a:cubicBezTo>
                <a:cubicBezTo>
                  <a:pt x="350" y="1253"/>
                  <a:pt x="372" y="1275"/>
                  <a:pt x="399" y="1302"/>
                </a:cubicBezTo>
                <a:cubicBezTo>
                  <a:pt x="414" y="1298"/>
                  <a:pt x="432" y="1299"/>
                  <a:pt x="445" y="1290"/>
                </a:cubicBezTo>
                <a:cubicBezTo>
                  <a:pt x="518" y="1240"/>
                  <a:pt x="414" y="1266"/>
                  <a:pt x="503" y="1232"/>
                </a:cubicBezTo>
                <a:cubicBezTo>
                  <a:pt x="540" y="1218"/>
                  <a:pt x="580" y="1209"/>
                  <a:pt x="618" y="1198"/>
                </a:cubicBezTo>
                <a:cubicBezTo>
                  <a:pt x="684" y="1155"/>
                  <a:pt x="671" y="1145"/>
                  <a:pt x="756" y="1117"/>
                </a:cubicBezTo>
                <a:cubicBezTo>
                  <a:pt x="771" y="1106"/>
                  <a:pt x="788" y="1096"/>
                  <a:pt x="802" y="1083"/>
                </a:cubicBezTo>
                <a:cubicBezTo>
                  <a:pt x="818" y="1069"/>
                  <a:pt x="831" y="1050"/>
                  <a:pt x="848" y="1037"/>
                </a:cubicBezTo>
                <a:cubicBezTo>
                  <a:pt x="963" y="952"/>
                  <a:pt x="808" y="1125"/>
                  <a:pt x="987" y="944"/>
                </a:cubicBezTo>
                <a:cubicBezTo>
                  <a:pt x="1053" y="878"/>
                  <a:pt x="1085" y="780"/>
                  <a:pt x="1183" y="749"/>
                </a:cubicBezTo>
                <a:cubicBezTo>
                  <a:pt x="1217" y="698"/>
                  <a:pt x="1263" y="663"/>
                  <a:pt x="1321" y="645"/>
                </a:cubicBezTo>
                <a:cubicBezTo>
                  <a:pt x="1348" y="618"/>
                  <a:pt x="1380" y="595"/>
                  <a:pt x="1401" y="564"/>
                </a:cubicBezTo>
                <a:cubicBezTo>
                  <a:pt x="1415" y="544"/>
                  <a:pt x="1408" y="513"/>
                  <a:pt x="1424" y="495"/>
                </a:cubicBezTo>
                <a:cubicBezTo>
                  <a:pt x="1467" y="445"/>
                  <a:pt x="1528" y="415"/>
                  <a:pt x="1574" y="368"/>
                </a:cubicBezTo>
                <a:cubicBezTo>
                  <a:pt x="1564" y="304"/>
                  <a:pt x="1541" y="269"/>
                  <a:pt x="1528" y="207"/>
                </a:cubicBezTo>
                <a:cubicBezTo>
                  <a:pt x="1517" y="76"/>
                  <a:pt x="1559" y="80"/>
                  <a:pt x="1505" y="80"/>
                </a:cubicBezTo>
                <a:cubicBezTo>
                  <a:pt x="1489" y="30"/>
                  <a:pt x="1489" y="57"/>
                  <a:pt x="1517" y="0"/>
                </a:cubicBezTo>
                <a:close/>
              </a:path>
            </a:pathLst>
          </a:custGeom>
          <a:noFill/>
          <a:ln cap="flat" cmpd="sng" w="76200">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33" name="Google Shape;433;p10"/>
          <p:cNvSpPr/>
          <p:nvPr/>
        </p:nvSpPr>
        <p:spPr>
          <a:xfrm>
            <a:off x="4648200" y="4495800"/>
            <a:ext cx="1447800" cy="1828800"/>
          </a:xfrm>
          <a:custGeom>
            <a:rect b="b" l="l" r="r" t="t"/>
            <a:pathLst>
              <a:path extrusionOk="0" h="1152" w="912">
                <a:moveTo>
                  <a:pt x="240" y="0"/>
                </a:moveTo>
                <a:lnTo>
                  <a:pt x="0" y="240"/>
                </a:lnTo>
                <a:lnTo>
                  <a:pt x="240" y="864"/>
                </a:lnTo>
                <a:lnTo>
                  <a:pt x="672" y="1152"/>
                </a:lnTo>
                <a:lnTo>
                  <a:pt x="912" y="960"/>
                </a:lnTo>
                <a:lnTo>
                  <a:pt x="816" y="384"/>
                </a:lnTo>
                <a:lnTo>
                  <a:pt x="240" y="0"/>
                </a:lnTo>
                <a:close/>
              </a:path>
            </a:pathLst>
          </a:custGeom>
          <a:noFill/>
          <a:ln cap="flat" cmpd="sng" w="76200">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34" name="Google Shape;434;p10"/>
          <p:cNvSpPr/>
          <p:nvPr/>
        </p:nvSpPr>
        <p:spPr>
          <a:xfrm>
            <a:off x="7315200" y="3505200"/>
            <a:ext cx="1752600" cy="1676400"/>
          </a:xfrm>
          <a:custGeom>
            <a:rect b="b" l="l" r="r" t="t"/>
            <a:pathLst>
              <a:path extrusionOk="0" h="1200" w="1200">
                <a:moveTo>
                  <a:pt x="432" y="0"/>
                </a:moveTo>
                <a:lnTo>
                  <a:pt x="0" y="336"/>
                </a:lnTo>
                <a:lnTo>
                  <a:pt x="720" y="1200"/>
                </a:lnTo>
                <a:lnTo>
                  <a:pt x="1200" y="912"/>
                </a:lnTo>
                <a:cubicBezTo>
                  <a:pt x="960" y="624"/>
                  <a:pt x="712" y="343"/>
                  <a:pt x="480" y="48"/>
                </a:cubicBezTo>
                <a:cubicBezTo>
                  <a:pt x="473" y="38"/>
                  <a:pt x="500" y="26"/>
                  <a:pt x="495" y="15"/>
                </a:cubicBezTo>
                <a:cubicBezTo>
                  <a:pt x="491" y="6"/>
                  <a:pt x="440" y="1"/>
                  <a:pt x="432" y="0"/>
                </a:cubicBezTo>
                <a:close/>
              </a:path>
            </a:pathLst>
          </a:custGeom>
          <a:noFill/>
          <a:ln cap="flat" cmpd="sng" w="76200">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435" name="Google Shape;435;p10"/>
          <p:cNvSpPr/>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4400" u="none" cap="none" strike="noStrike">
                <a:solidFill>
                  <a:srgbClr val="000099"/>
                </a:solidFill>
                <a:latin typeface="Times New Roman"/>
                <a:ea typeface="Times New Roman"/>
                <a:cs typeface="Times New Roman"/>
                <a:sym typeface="Times New Roman"/>
              </a:rPr>
              <a:t>Properties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Properties</a:t>
            </a:r>
            <a:endParaRPr/>
          </a:p>
        </p:txBody>
      </p:sp>
      <p:sp>
        <p:nvSpPr>
          <p:cNvPr id="442" name="Google Shape;442;p1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3200"/>
              <a:buFont typeface="Times New Roman"/>
              <a:buChar char="•"/>
            </a:pPr>
            <a:r>
              <a:rPr lang="en-US">
                <a:solidFill>
                  <a:schemeClr val="lt2"/>
                </a:solidFill>
              </a:rPr>
              <a:t>Let </a:t>
            </a:r>
            <a:r>
              <a:rPr lang="en-US">
                <a:solidFill>
                  <a:schemeClr val="hlink"/>
                </a:solidFill>
              </a:rPr>
              <a:t>h’&gt;= h/2</a:t>
            </a:r>
            <a:r>
              <a:rPr lang="en-US">
                <a:solidFill>
                  <a:schemeClr val="lt2"/>
                </a:solidFill>
              </a:rPr>
              <a:t> be the height of the collapsed tree. </a:t>
            </a:r>
            <a:endParaRPr/>
          </a:p>
          <a:p>
            <a:pPr indent="-342900" lvl="0" marL="342900" rtl="0" algn="l">
              <a:lnSpc>
                <a:spcPct val="90000"/>
              </a:lnSpc>
              <a:spcBef>
                <a:spcPts val="640"/>
              </a:spcBef>
              <a:spcAft>
                <a:spcPts val="0"/>
              </a:spcAft>
              <a:buSzPts val="3200"/>
              <a:buFont typeface="Times New Roman"/>
              <a:buChar char="•"/>
            </a:pPr>
            <a:r>
              <a:rPr lang="en-US"/>
              <a:t>Internal nodes of collapsed tree have degree between</a:t>
            </a:r>
            <a:r>
              <a:rPr lang="en-US">
                <a:solidFill>
                  <a:schemeClr val="hlink"/>
                </a:solidFill>
              </a:rPr>
              <a:t> 2 </a:t>
            </a:r>
            <a:r>
              <a:rPr lang="en-US"/>
              <a:t>and</a:t>
            </a:r>
            <a:r>
              <a:rPr lang="en-US">
                <a:solidFill>
                  <a:schemeClr val="hlink"/>
                </a:solidFill>
              </a:rPr>
              <a:t> 4</a:t>
            </a:r>
            <a:r>
              <a:rPr lang="en-US"/>
              <a:t>.</a:t>
            </a:r>
            <a:endParaRPr/>
          </a:p>
          <a:p>
            <a:pPr indent="-342900" lvl="0" marL="342900" rtl="0" algn="l">
              <a:lnSpc>
                <a:spcPct val="90000"/>
              </a:lnSpc>
              <a:spcBef>
                <a:spcPts val="640"/>
              </a:spcBef>
              <a:spcAft>
                <a:spcPts val="0"/>
              </a:spcAft>
              <a:buSzPts val="3200"/>
              <a:buFont typeface="Times New Roman"/>
              <a:buChar char="•"/>
            </a:pPr>
            <a:r>
              <a:rPr lang="en-US">
                <a:solidFill>
                  <a:schemeClr val="lt2"/>
                </a:solidFill>
              </a:rPr>
              <a:t>Number of internal nodes in collapsed tree </a:t>
            </a:r>
            <a:r>
              <a:rPr lang="en-US">
                <a:solidFill>
                  <a:schemeClr val="hlink"/>
                </a:solidFill>
              </a:rPr>
              <a:t>&gt;= 2</a:t>
            </a:r>
            <a:r>
              <a:rPr baseline="30000" lang="en-US">
                <a:solidFill>
                  <a:schemeClr val="hlink"/>
                </a:solidFill>
              </a:rPr>
              <a:t>h’</a:t>
            </a:r>
            <a:r>
              <a:rPr lang="en-US">
                <a:solidFill>
                  <a:schemeClr val="hlink"/>
                </a:solidFill>
              </a:rPr>
              <a:t>-1</a:t>
            </a:r>
            <a:r>
              <a:rPr lang="en-US">
                <a:solidFill>
                  <a:schemeClr val="lt2"/>
                </a:solidFill>
              </a:rPr>
              <a:t>.</a:t>
            </a:r>
            <a:endParaRPr/>
          </a:p>
          <a:p>
            <a:pPr indent="-342900" lvl="0" marL="342900" rtl="0" algn="l">
              <a:lnSpc>
                <a:spcPct val="90000"/>
              </a:lnSpc>
              <a:spcBef>
                <a:spcPts val="640"/>
              </a:spcBef>
              <a:spcAft>
                <a:spcPts val="0"/>
              </a:spcAft>
              <a:buSzPts val="3200"/>
              <a:buFont typeface="Times New Roman"/>
              <a:buChar char="•"/>
            </a:pPr>
            <a:r>
              <a:rPr lang="en-US">
                <a:solidFill>
                  <a:schemeClr val="lt2"/>
                </a:solidFill>
              </a:rPr>
              <a:t>So, </a:t>
            </a:r>
            <a:r>
              <a:rPr lang="en-US">
                <a:solidFill>
                  <a:schemeClr val="hlink"/>
                </a:solidFill>
              </a:rPr>
              <a:t>n</a:t>
            </a:r>
            <a:r>
              <a:rPr lang="en-US">
                <a:solidFill>
                  <a:schemeClr val="lt2"/>
                </a:solidFill>
              </a:rPr>
              <a:t> </a:t>
            </a:r>
            <a:r>
              <a:rPr lang="en-US">
                <a:solidFill>
                  <a:schemeClr val="hlink"/>
                </a:solidFill>
              </a:rPr>
              <a:t>&gt;= 2</a:t>
            </a:r>
            <a:r>
              <a:rPr baseline="30000" lang="en-US">
                <a:solidFill>
                  <a:schemeClr val="hlink"/>
                </a:solidFill>
              </a:rPr>
              <a:t>h’</a:t>
            </a:r>
            <a:r>
              <a:rPr lang="en-US">
                <a:solidFill>
                  <a:schemeClr val="hlink"/>
                </a:solidFill>
              </a:rPr>
              <a:t>-1</a:t>
            </a:r>
            <a:endParaRPr/>
          </a:p>
          <a:p>
            <a:pPr indent="-342900" lvl="0" marL="342900" rtl="0" algn="l">
              <a:lnSpc>
                <a:spcPct val="90000"/>
              </a:lnSpc>
              <a:spcBef>
                <a:spcPts val="640"/>
              </a:spcBef>
              <a:spcAft>
                <a:spcPts val="0"/>
              </a:spcAft>
              <a:buSzPts val="3200"/>
              <a:buFont typeface="Times New Roman"/>
              <a:buChar char="•"/>
            </a:pPr>
            <a:r>
              <a:rPr lang="en-US"/>
              <a:t>So, </a:t>
            </a:r>
            <a:r>
              <a:rPr lang="en-US">
                <a:solidFill>
                  <a:schemeClr val="hlink"/>
                </a:solidFill>
              </a:rPr>
              <a:t>h &lt;= 2 log</a:t>
            </a:r>
            <a:r>
              <a:rPr baseline="-25000" lang="en-US">
                <a:solidFill>
                  <a:schemeClr val="hlink"/>
                </a:solidFill>
              </a:rPr>
              <a:t>2</a:t>
            </a:r>
            <a:r>
              <a:rPr lang="en-US">
                <a:solidFill>
                  <a:schemeClr val="hlink"/>
                </a:solidFill>
              </a:rPr>
              <a:t> (n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Red-Black Trees</a:t>
            </a:r>
            <a:endParaRPr/>
          </a:p>
        </p:txBody>
      </p:sp>
      <p:sp>
        <p:nvSpPr>
          <p:cNvPr id="448" name="Google Shape;448;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solidFill>
                  <a:srgbClr val="FF3300"/>
                </a:solidFill>
              </a:rPr>
              <a:t>n = 2</a:t>
            </a:r>
            <a:r>
              <a:rPr baseline="30000" lang="en-US">
                <a:solidFill>
                  <a:srgbClr val="FF3300"/>
                </a:solidFill>
              </a:rPr>
              <a:t>30 </a:t>
            </a:r>
            <a:r>
              <a:rPr lang="en-US">
                <a:solidFill>
                  <a:srgbClr val="FF3300"/>
                </a:solidFill>
              </a:rPr>
              <a:t>= 10</a:t>
            </a:r>
            <a:r>
              <a:rPr baseline="30000" lang="en-US">
                <a:solidFill>
                  <a:srgbClr val="FF3300"/>
                </a:solidFill>
              </a:rPr>
              <a:t>9</a:t>
            </a:r>
            <a:r>
              <a:rPr baseline="30000" lang="en-US"/>
              <a:t> </a:t>
            </a:r>
            <a:r>
              <a:rPr lang="en-US"/>
              <a:t>(approx).</a:t>
            </a:r>
            <a:endParaRPr/>
          </a:p>
          <a:p>
            <a:pPr indent="-342900" lvl="0" marL="342900" rtl="0" algn="l">
              <a:spcBef>
                <a:spcPts val="640"/>
              </a:spcBef>
              <a:spcAft>
                <a:spcPts val="0"/>
              </a:spcAft>
              <a:buSzPts val="3200"/>
              <a:buFont typeface="Times New Roman"/>
              <a:buChar char="•"/>
            </a:pPr>
            <a:r>
              <a:rPr lang="en-US">
                <a:solidFill>
                  <a:srgbClr val="FF3300"/>
                </a:solidFill>
              </a:rPr>
              <a:t>30 &lt;= height &lt;= 60</a:t>
            </a:r>
            <a:r>
              <a:rPr lang="en-US"/>
              <a:t>.</a:t>
            </a:r>
            <a:endParaRPr/>
          </a:p>
          <a:p>
            <a:pPr indent="-342900" lvl="0" marL="342900" rtl="0" algn="l">
              <a:spcBef>
                <a:spcPts val="640"/>
              </a:spcBef>
              <a:spcAft>
                <a:spcPts val="0"/>
              </a:spcAft>
              <a:buSzPts val="3200"/>
              <a:buFont typeface="Times New Roman"/>
              <a:buChar char="•"/>
            </a:pPr>
            <a:r>
              <a:rPr lang="en-US"/>
              <a:t>When the red-black tree resides on a disk, up to </a:t>
            </a:r>
            <a:r>
              <a:rPr lang="en-US">
                <a:solidFill>
                  <a:srgbClr val="FF3300"/>
                </a:solidFill>
              </a:rPr>
              <a:t>60</a:t>
            </a:r>
            <a:r>
              <a:rPr lang="en-US"/>
              <a:t> disk access are made for a search.</a:t>
            </a:r>
            <a:endParaRPr/>
          </a:p>
          <a:p>
            <a:pPr indent="-342900" lvl="0" marL="342900" rtl="0" algn="l">
              <a:spcBef>
                <a:spcPts val="640"/>
              </a:spcBef>
              <a:spcAft>
                <a:spcPts val="0"/>
              </a:spcAft>
              <a:buSzPts val="3200"/>
              <a:buFont typeface="Times New Roman"/>
              <a:buChar char="•"/>
            </a:pPr>
            <a:r>
              <a:rPr lang="en-US"/>
              <a:t>This takes up to (approx) </a:t>
            </a:r>
            <a:r>
              <a:rPr lang="en-US">
                <a:solidFill>
                  <a:srgbClr val="FF3300"/>
                </a:solidFill>
              </a:rPr>
              <a:t>6</a:t>
            </a:r>
            <a:r>
              <a:rPr lang="en-US"/>
              <a:t> seconds.</a:t>
            </a:r>
            <a:endParaRPr/>
          </a:p>
          <a:p>
            <a:pPr indent="-342900" lvl="0" marL="342900" rtl="0" algn="l">
              <a:spcBef>
                <a:spcPts val="640"/>
              </a:spcBef>
              <a:spcAft>
                <a:spcPts val="0"/>
              </a:spcAft>
              <a:buSzPts val="3200"/>
              <a:buFont typeface="Times New Roman"/>
              <a:buChar char="•"/>
            </a:pPr>
            <a:r>
              <a:rPr lang="en-US"/>
              <a:t>Not acceptable.</a:t>
            </a:r>
            <a:endParaRPr baseline="30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 calcmode="lin" valueType="num">
                                      <p:cBhvr additive="base">
                                        <p:cTn dur="500"/>
                                        <p:tgtEl>
                                          <p:spTgt spid="44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 calcmode="lin" valueType="num">
                                      <p:cBhvr additive="base">
                                        <p:cTn dur="500"/>
                                        <p:tgtEl>
                                          <p:spTgt spid="44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 calcmode="lin" valueType="num">
                                      <p:cBhvr additive="base">
                                        <p:cTn dur="500"/>
                                        <p:tgtEl>
                                          <p:spTgt spid="44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 calcmode="lin" valueType="num">
                                      <p:cBhvr additive="base">
                                        <p:cTn dur="500"/>
                                        <p:tgtEl>
                                          <p:spTgt spid="44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 calcmode="lin" valueType="num">
                                      <p:cBhvr additive="base">
                                        <p:cTn dur="500"/>
                                        <p:tgtEl>
                                          <p:spTgt spid="44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m-way Search Trees</a:t>
            </a:r>
            <a:endParaRPr/>
          </a:p>
        </p:txBody>
      </p:sp>
      <p:sp>
        <p:nvSpPr>
          <p:cNvPr id="454" name="Google Shape;454;p13"/>
          <p:cNvSpPr txBox="1"/>
          <p:nvPr>
            <p:ph idx="1" type="body"/>
          </p:nvPr>
        </p:nvSpPr>
        <p:spPr>
          <a:xfrm>
            <a:off x="381000" y="1981200"/>
            <a:ext cx="8458200" cy="144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Each node has up to </a:t>
            </a:r>
            <a:r>
              <a:rPr lang="en-US">
                <a:solidFill>
                  <a:srgbClr val="FF3300"/>
                </a:solidFill>
              </a:rPr>
              <a:t>m – 1</a:t>
            </a:r>
            <a:r>
              <a:rPr lang="en-US"/>
              <a:t> pairs and m children. </a:t>
            </a:r>
            <a:endParaRPr/>
          </a:p>
          <a:p>
            <a:pPr indent="-342900" lvl="0" marL="342900" rtl="0" algn="l">
              <a:spcBef>
                <a:spcPts val="640"/>
              </a:spcBef>
              <a:spcAft>
                <a:spcPts val="0"/>
              </a:spcAft>
              <a:buSzPts val="3200"/>
              <a:buFont typeface="Times New Roman"/>
              <a:buChar char="•"/>
            </a:pPr>
            <a:r>
              <a:rPr lang="en-US">
                <a:solidFill>
                  <a:srgbClr val="FF3300"/>
                </a:solidFill>
              </a:rPr>
              <a:t>m = 2 =&gt;</a:t>
            </a:r>
            <a:r>
              <a:rPr lang="en-US"/>
              <a:t> binary search 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 calcmode="lin" valueType="num">
                                      <p:cBhvr additive="base">
                                        <p:cTn dur="500"/>
                                        <p:tgtEl>
                                          <p:spTgt spid="4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 calcmode="lin" valueType="num">
                                      <p:cBhvr additive="base">
                                        <p:cTn dur="500"/>
                                        <p:tgtEl>
                                          <p:spTgt spid="4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4-Way Search Tree</a:t>
            </a:r>
            <a:endParaRPr/>
          </a:p>
        </p:txBody>
      </p:sp>
      <p:grpSp>
        <p:nvGrpSpPr>
          <p:cNvPr id="460" name="Google Shape;460;p14"/>
          <p:cNvGrpSpPr/>
          <p:nvPr/>
        </p:nvGrpSpPr>
        <p:grpSpPr>
          <a:xfrm>
            <a:off x="1219200" y="2286000"/>
            <a:ext cx="6553200" cy="2514600"/>
            <a:chOff x="768" y="1440"/>
            <a:chExt cx="4128" cy="1584"/>
          </a:xfrm>
        </p:grpSpPr>
        <p:sp>
          <p:nvSpPr>
            <p:cNvPr id="461" name="Google Shape;461;p14"/>
            <p:cNvSpPr/>
            <p:nvPr/>
          </p:nvSpPr>
          <p:spPr>
            <a:xfrm>
              <a:off x="1344" y="1440"/>
              <a:ext cx="3360" cy="960"/>
            </a:xfrm>
            <a:prstGeom prst="ellipse">
              <a:avLst/>
            </a:prstGeom>
            <a:solidFill>
              <a:srgbClr val="FF00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2" name="Google Shape;462;p14"/>
            <p:cNvSpPr txBox="1"/>
            <p:nvPr/>
          </p:nvSpPr>
          <p:spPr>
            <a:xfrm>
              <a:off x="1632" y="1680"/>
              <a:ext cx="2832"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10              30              35</a:t>
              </a:r>
              <a:endParaRPr/>
            </a:p>
          </p:txBody>
        </p:sp>
        <p:cxnSp>
          <p:nvCxnSpPr>
            <p:cNvPr id="463" name="Google Shape;463;p14"/>
            <p:cNvCxnSpPr/>
            <p:nvPr/>
          </p:nvCxnSpPr>
          <p:spPr>
            <a:xfrm flipH="1">
              <a:off x="768" y="2016"/>
              <a:ext cx="672" cy="1008"/>
            </a:xfrm>
            <a:prstGeom prst="straightConnector1">
              <a:avLst/>
            </a:prstGeom>
            <a:noFill/>
            <a:ln cap="flat" cmpd="sng" w="38100">
              <a:solidFill>
                <a:schemeClr val="dk1"/>
              </a:solidFill>
              <a:prstDash val="solid"/>
              <a:round/>
              <a:headEnd len="sm" w="sm" type="none"/>
              <a:tailEnd len="med" w="med" type="triangle"/>
            </a:ln>
          </p:spPr>
        </p:cxnSp>
        <p:cxnSp>
          <p:nvCxnSpPr>
            <p:cNvPr id="464" name="Google Shape;464;p14"/>
            <p:cNvCxnSpPr/>
            <p:nvPr/>
          </p:nvCxnSpPr>
          <p:spPr>
            <a:xfrm>
              <a:off x="2400" y="1920"/>
              <a:ext cx="0" cy="1104"/>
            </a:xfrm>
            <a:prstGeom prst="straightConnector1">
              <a:avLst/>
            </a:prstGeom>
            <a:noFill/>
            <a:ln cap="flat" cmpd="sng" w="38100">
              <a:solidFill>
                <a:schemeClr val="dk1"/>
              </a:solidFill>
              <a:prstDash val="solid"/>
              <a:round/>
              <a:headEnd len="sm" w="sm" type="none"/>
              <a:tailEnd len="med" w="med" type="triangle"/>
            </a:ln>
          </p:spPr>
        </p:cxnSp>
        <p:cxnSp>
          <p:nvCxnSpPr>
            <p:cNvPr id="465" name="Google Shape;465;p14"/>
            <p:cNvCxnSpPr/>
            <p:nvPr/>
          </p:nvCxnSpPr>
          <p:spPr>
            <a:xfrm>
              <a:off x="3648" y="1920"/>
              <a:ext cx="0" cy="1104"/>
            </a:xfrm>
            <a:prstGeom prst="straightConnector1">
              <a:avLst/>
            </a:prstGeom>
            <a:noFill/>
            <a:ln cap="flat" cmpd="sng" w="38100">
              <a:solidFill>
                <a:schemeClr val="dk1"/>
              </a:solidFill>
              <a:prstDash val="solid"/>
              <a:round/>
              <a:headEnd len="sm" w="sm" type="none"/>
              <a:tailEnd len="med" w="med" type="triangle"/>
            </a:ln>
          </p:spPr>
        </p:cxnSp>
        <p:cxnSp>
          <p:nvCxnSpPr>
            <p:cNvPr id="466" name="Google Shape;466;p14"/>
            <p:cNvCxnSpPr/>
            <p:nvPr/>
          </p:nvCxnSpPr>
          <p:spPr>
            <a:xfrm>
              <a:off x="4464" y="1872"/>
              <a:ext cx="432" cy="1104"/>
            </a:xfrm>
            <a:prstGeom prst="straightConnector1">
              <a:avLst/>
            </a:prstGeom>
            <a:noFill/>
            <a:ln cap="flat" cmpd="sng" w="38100">
              <a:solidFill>
                <a:schemeClr val="dk1"/>
              </a:solidFill>
              <a:prstDash val="solid"/>
              <a:round/>
              <a:headEnd len="sm" w="sm" type="none"/>
              <a:tailEnd len="med" w="med" type="triangle"/>
            </a:ln>
          </p:spPr>
        </p:cxnSp>
      </p:grpSp>
      <p:sp>
        <p:nvSpPr>
          <p:cNvPr id="467" name="Google Shape;467;p14"/>
          <p:cNvSpPr txBox="1"/>
          <p:nvPr/>
        </p:nvSpPr>
        <p:spPr>
          <a:xfrm>
            <a:off x="838200" y="4800600"/>
            <a:ext cx="1219200" cy="3968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k &lt; 10 </a:t>
            </a:r>
            <a:endParaRPr/>
          </a:p>
        </p:txBody>
      </p:sp>
      <p:sp>
        <p:nvSpPr>
          <p:cNvPr id="468" name="Google Shape;468;p14"/>
          <p:cNvSpPr txBox="1"/>
          <p:nvPr/>
        </p:nvSpPr>
        <p:spPr>
          <a:xfrm>
            <a:off x="2971800" y="4800600"/>
            <a:ext cx="1524000" cy="3968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10 &lt; k &lt; 30 </a:t>
            </a:r>
            <a:endParaRPr/>
          </a:p>
        </p:txBody>
      </p:sp>
      <p:sp>
        <p:nvSpPr>
          <p:cNvPr id="469" name="Google Shape;469;p14"/>
          <p:cNvSpPr txBox="1"/>
          <p:nvPr/>
        </p:nvSpPr>
        <p:spPr>
          <a:xfrm>
            <a:off x="5105400" y="4800600"/>
            <a:ext cx="1524000" cy="3968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30 &lt; k &lt; 35 </a:t>
            </a:r>
            <a:endParaRPr/>
          </a:p>
        </p:txBody>
      </p:sp>
      <p:sp>
        <p:nvSpPr>
          <p:cNvPr id="470" name="Google Shape;470;p14"/>
          <p:cNvSpPr txBox="1"/>
          <p:nvPr/>
        </p:nvSpPr>
        <p:spPr>
          <a:xfrm>
            <a:off x="7162800" y="4724400"/>
            <a:ext cx="1219200" cy="3968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k &gt; 35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500"/>
                                        <p:tgtEl>
                                          <p:spTgt spid="4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500"/>
                                        <p:tgtEl>
                                          <p:spTgt spid="4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Maximum # Of Pairs</a:t>
            </a:r>
            <a:endParaRPr/>
          </a:p>
        </p:txBody>
      </p:sp>
      <p:sp>
        <p:nvSpPr>
          <p:cNvPr id="476" name="Google Shape;476;p15"/>
          <p:cNvSpPr txBox="1"/>
          <p:nvPr>
            <p:ph idx="1" type="body"/>
          </p:nvPr>
        </p:nvSpPr>
        <p:spPr>
          <a:xfrm>
            <a:off x="228600" y="1524000"/>
            <a:ext cx="89154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Happens when all internal nodes are </a:t>
            </a:r>
            <a:r>
              <a:rPr lang="en-US">
                <a:solidFill>
                  <a:srgbClr val="FF3300"/>
                </a:solidFill>
              </a:rPr>
              <a:t>m</a:t>
            </a:r>
            <a:r>
              <a:rPr lang="en-US"/>
              <a:t>-nodes.</a:t>
            </a:r>
            <a:endParaRPr/>
          </a:p>
          <a:p>
            <a:pPr indent="-342900" lvl="0" marL="342900" rtl="0" algn="l">
              <a:spcBef>
                <a:spcPts val="640"/>
              </a:spcBef>
              <a:spcAft>
                <a:spcPts val="0"/>
              </a:spcAft>
              <a:buSzPts val="3200"/>
              <a:buFont typeface="Times New Roman"/>
              <a:buChar char="•"/>
            </a:pPr>
            <a:r>
              <a:rPr lang="en-US"/>
              <a:t>Full degree </a:t>
            </a:r>
            <a:r>
              <a:rPr lang="en-US">
                <a:solidFill>
                  <a:srgbClr val="FF3300"/>
                </a:solidFill>
              </a:rPr>
              <a:t>m</a:t>
            </a:r>
            <a:r>
              <a:rPr lang="en-US"/>
              <a:t> tree.</a:t>
            </a:r>
            <a:endParaRPr/>
          </a:p>
          <a:p>
            <a:pPr indent="-342900" lvl="0" marL="342900" rtl="0" algn="l">
              <a:spcBef>
                <a:spcPts val="640"/>
              </a:spcBef>
              <a:spcAft>
                <a:spcPts val="0"/>
              </a:spcAft>
              <a:buSzPts val="3200"/>
              <a:buFont typeface="Times New Roman"/>
              <a:buChar char="•"/>
            </a:pPr>
            <a:r>
              <a:rPr lang="en-US"/>
              <a:t># of nodes </a:t>
            </a:r>
            <a:r>
              <a:rPr lang="en-US">
                <a:solidFill>
                  <a:srgbClr val="FF3300"/>
                </a:solidFill>
              </a:rPr>
              <a:t>= 1 + m + m</a:t>
            </a:r>
            <a:r>
              <a:rPr baseline="30000" lang="en-US">
                <a:solidFill>
                  <a:srgbClr val="FF3300"/>
                </a:solidFill>
              </a:rPr>
              <a:t>2 </a:t>
            </a:r>
            <a:r>
              <a:rPr lang="en-US">
                <a:solidFill>
                  <a:srgbClr val="FF3300"/>
                </a:solidFill>
              </a:rPr>
              <a:t>+ m</a:t>
            </a:r>
            <a:r>
              <a:rPr baseline="30000" lang="en-US">
                <a:solidFill>
                  <a:srgbClr val="FF3300"/>
                </a:solidFill>
              </a:rPr>
              <a:t>3 </a:t>
            </a:r>
            <a:r>
              <a:rPr lang="en-US">
                <a:solidFill>
                  <a:srgbClr val="FF3300"/>
                </a:solidFill>
              </a:rPr>
              <a:t>+ … + m</a:t>
            </a:r>
            <a:r>
              <a:rPr baseline="30000" lang="en-US">
                <a:solidFill>
                  <a:srgbClr val="FF3300"/>
                </a:solidFill>
              </a:rPr>
              <a:t>h-1</a:t>
            </a:r>
            <a:endParaRPr/>
          </a:p>
          <a:p>
            <a:pPr indent="-342900" lvl="0" marL="342900" rtl="0" algn="l">
              <a:spcBef>
                <a:spcPts val="640"/>
              </a:spcBef>
              <a:spcAft>
                <a:spcPts val="0"/>
              </a:spcAft>
              <a:buSzPts val="3200"/>
              <a:buFont typeface="Times New Roman"/>
              <a:buNone/>
            </a:pPr>
            <a:r>
              <a:rPr baseline="30000" lang="en-US">
                <a:solidFill>
                  <a:srgbClr val="FF3300"/>
                </a:solidFill>
              </a:rPr>
              <a:t> </a:t>
            </a:r>
            <a:r>
              <a:rPr lang="en-US">
                <a:solidFill>
                  <a:srgbClr val="FF3300"/>
                </a:solidFill>
              </a:rPr>
              <a:t>  = (m</a:t>
            </a:r>
            <a:r>
              <a:rPr baseline="30000" lang="en-US">
                <a:solidFill>
                  <a:srgbClr val="FF3300"/>
                </a:solidFill>
              </a:rPr>
              <a:t>h</a:t>
            </a:r>
            <a:r>
              <a:rPr lang="en-US">
                <a:solidFill>
                  <a:srgbClr val="FF3300"/>
                </a:solidFill>
              </a:rPr>
              <a:t> – 1)/(m – 1).</a:t>
            </a:r>
            <a:r>
              <a:rPr lang="en-US"/>
              <a:t> </a:t>
            </a:r>
            <a:endParaRPr/>
          </a:p>
          <a:p>
            <a:pPr indent="-342900" lvl="0" marL="342900" rtl="0" algn="l">
              <a:spcBef>
                <a:spcPts val="640"/>
              </a:spcBef>
              <a:spcAft>
                <a:spcPts val="0"/>
              </a:spcAft>
              <a:buSzPts val="3200"/>
              <a:buFont typeface="Times New Roman"/>
              <a:buChar char="•"/>
            </a:pPr>
            <a:r>
              <a:rPr lang="en-US"/>
              <a:t>Each node has </a:t>
            </a:r>
            <a:r>
              <a:rPr lang="en-US">
                <a:solidFill>
                  <a:srgbClr val="FF3300"/>
                </a:solidFill>
              </a:rPr>
              <a:t>m – 1</a:t>
            </a:r>
            <a:r>
              <a:rPr lang="en-US"/>
              <a:t> pairs.</a:t>
            </a:r>
            <a:endParaRPr/>
          </a:p>
          <a:p>
            <a:pPr indent="-342900" lvl="0" marL="342900" rtl="0" algn="l">
              <a:spcBef>
                <a:spcPts val="640"/>
              </a:spcBef>
              <a:spcAft>
                <a:spcPts val="0"/>
              </a:spcAft>
              <a:buSzPts val="3200"/>
              <a:buFont typeface="Times New Roman"/>
              <a:buChar char="•"/>
            </a:pPr>
            <a:r>
              <a:rPr lang="en-US"/>
              <a:t>So, # of pairs </a:t>
            </a:r>
            <a:r>
              <a:rPr lang="en-US">
                <a:solidFill>
                  <a:srgbClr val="FF3300"/>
                </a:solidFill>
              </a:rPr>
              <a:t>= m</a:t>
            </a:r>
            <a:r>
              <a:rPr baseline="30000" lang="en-US">
                <a:solidFill>
                  <a:srgbClr val="FF3300"/>
                </a:solidFill>
              </a:rPr>
              <a:t>h</a:t>
            </a:r>
            <a:r>
              <a:rPr lang="en-US">
                <a:solidFill>
                  <a:srgbClr val="FF3300"/>
                </a:solidFill>
              </a:rPr>
              <a:t> – 1</a:t>
            </a:r>
            <a:r>
              <a:rPr lang="en-US"/>
              <a:t>.</a:t>
            </a:r>
            <a:endParaRPr/>
          </a:p>
          <a:p>
            <a:pPr indent="-139700" lvl="0" marL="342900" rtl="0" algn="l">
              <a:spcBef>
                <a:spcPts val="640"/>
              </a:spcBef>
              <a:spcAft>
                <a:spcPts val="0"/>
              </a:spcAft>
              <a:buSzPts val="3200"/>
              <a:buFont typeface="Times New Roman"/>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 calcmode="lin" valueType="num">
                                      <p:cBhvr additive="base">
                                        <p:cTn dur="500"/>
                                        <p:tgtEl>
                                          <p:spTgt spid="47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 calcmode="lin" valueType="num">
                                      <p:cBhvr additive="base">
                                        <p:cTn dur="500"/>
                                        <p:tgtEl>
                                          <p:spTgt spid="47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anim calcmode="lin" valueType="num">
                                      <p:cBhvr additive="base">
                                        <p:cTn dur="500"/>
                                        <p:tgtEl>
                                          <p:spTgt spid="47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3" st="3"/>
                                            </p:txEl>
                                          </p:spTgt>
                                        </p:tgtEl>
                                        <p:attrNameLst>
                                          <p:attrName>style.visibility</p:attrName>
                                        </p:attrNameLst>
                                      </p:cBhvr>
                                      <p:to>
                                        <p:strVal val="visible"/>
                                      </p:to>
                                    </p:set>
                                    <p:anim calcmode="lin" valueType="num">
                                      <p:cBhvr additive="base">
                                        <p:cTn dur="500"/>
                                        <p:tgtEl>
                                          <p:spTgt spid="47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4" st="4"/>
                                            </p:txEl>
                                          </p:spTgt>
                                        </p:tgtEl>
                                        <p:attrNameLst>
                                          <p:attrName>style.visibility</p:attrName>
                                        </p:attrNameLst>
                                      </p:cBhvr>
                                      <p:to>
                                        <p:strVal val="visible"/>
                                      </p:to>
                                    </p:set>
                                    <p:anim calcmode="lin" valueType="num">
                                      <p:cBhvr additive="base">
                                        <p:cTn dur="500"/>
                                        <p:tgtEl>
                                          <p:spTgt spid="47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5" st="5"/>
                                            </p:txEl>
                                          </p:spTgt>
                                        </p:tgtEl>
                                        <p:attrNameLst>
                                          <p:attrName>style.visibility</p:attrName>
                                        </p:attrNameLst>
                                      </p:cBhvr>
                                      <p:to>
                                        <p:strVal val="visible"/>
                                      </p:to>
                                    </p:set>
                                    <p:anim calcmode="lin" valueType="num">
                                      <p:cBhvr additive="base">
                                        <p:cTn dur="500"/>
                                        <p:tgtEl>
                                          <p:spTgt spid="47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6">
                                            <p:txEl>
                                              <p:pRg end="6" st="6"/>
                                            </p:txEl>
                                          </p:spTgt>
                                        </p:tgtEl>
                                        <p:attrNameLst>
                                          <p:attrName>style.visibility</p:attrName>
                                        </p:attrNameLst>
                                      </p:cBhvr>
                                      <p:to>
                                        <p:strVal val="visible"/>
                                      </p:to>
                                    </p:set>
                                    <p:anim calcmode="lin" valueType="num">
                                      <p:cBhvr additive="base">
                                        <p:cTn dur="500"/>
                                        <p:tgtEl>
                                          <p:spTgt spid="47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Capacity Of m-Way Search Tree</a:t>
            </a:r>
            <a:endParaRPr/>
          </a:p>
        </p:txBody>
      </p:sp>
      <p:graphicFrame>
        <p:nvGraphicFramePr>
          <p:cNvPr id="483" name="Google Shape;483;p16"/>
          <p:cNvGraphicFramePr/>
          <p:nvPr/>
        </p:nvGraphicFramePr>
        <p:xfrm>
          <a:off x="608013" y="1905000"/>
          <a:ext cx="7107237" cy="4357688"/>
        </p:xfrm>
        <a:graphic>
          <a:graphicData uri="http://schemas.openxmlformats.org/presentationml/2006/ole">
            <mc:AlternateContent>
              <mc:Choice Requires="v">
                <p:oleObj r:id="rId4" imgH="4357688" imgW="7107237" progId="Word.Document.8" spid="_x0000_s1">
                  <p:embed/>
                </p:oleObj>
              </mc:Choice>
              <mc:Fallback>
                <p:oleObj r:id="rId5" imgH="4357688" imgW="7107237" progId="Word.Document.8">
                  <p:embed/>
                  <p:pic>
                    <p:nvPicPr>
                      <p:cNvPr id="483" name="Google Shape;483;p16"/>
                      <p:cNvPicPr preferRelativeResize="0"/>
                      <p:nvPr/>
                    </p:nvPicPr>
                    <p:blipFill rotWithShape="1">
                      <a:blip r:embed="rId6">
                        <a:alphaModFix/>
                      </a:blip>
                      <a:srcRect b="0" l="0" r="0" t="0"/>
                      <a:stretch/>
                    </p:blipFill>
                    <p:spPr>
                      <a:xfrm>
                        <a:off x="608013" y="1905000"/>
                        <a:ext cx="7107237" cy="4357688"/>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Definition Of B-Tree</a:t>
            </a:r>
            <a:endParaRPr/>
          </a:p>
        </p:txBody>
      </p:sp>
      <p:sp>
        <p:nvSpPr>
          <p:cNvPr id="490" name="Google Shape;490;p17"/>
          <p:cNvSpPr txBox="1"/>
          <p:nvPr>
            <p:ph idx="1" type="body"/>
          </p:nvPr>
        </p:nvSpPr>
        <p:spPr>
          <a:xfrm>
            <a:off x="609600" y="12954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Definition assumes external nodes (extended </a:t>
            </a:r>
            <a:r>
              <a:rPr lang="en-US">
                <a:solidFill>
                  <a:srgbClr val="FF3300"/>
                </a:solidFill>
              </a:rPr>
              <a:t>m</a:t>
            </a:r>
            <a:r>
              <a:rPr lang="en-US"/>
              <a:t>-way search tree).</a:t>
            </a:r>
            <a:endParaRPr/>
          </a:p>
          <a:p>
            <a:pPr indent="-342900" lvl="0" marL="342900" rtl="0" algn="l">
              <a:spcBef>
                <a:spcPts val="640"/>
              </a:spcBef>
              <a:spcAft>
                <a:spcPts val="0"/>
              </a:spcAft>
              <a:buSzPts val="3200"/>
              <a:buFont typeface="Times New Roman"/>
              <a:buChar char="•"/>
            </a:pPr>
            <a:r>
              <a:rPr lang="en-US"/>
              <a:t>B-tree of order </a:t>
            </a:r>
            <a:r>
              <a:rPr lang="en-US">
                <a:solidFill>
                  <a:srgbClr val="FF3300"/>
                </a:solidFill>
              </a:rPr>
              <a:t>m</a:t>
            </a:r>
            <a:r>
              <a:rPr lang="en-US"/>
              <a:t>.</a:t>
            </a:r>
            <a:endParaRPr/>
          </a:p>
          <a:p>
            <a:pPr indent="-285750" lvl="1" marL="742950" rtl="0" algn="l">
              <a:spcBef>
                <a:spcPts val="560"/>
              </a:spcBef>
              <a:spcAft>
                <a:spcPts val="0"/>
              </a:spcAft>
              <a:buSzPts val="2800"/>
              <a:buChar char="▪"/>
            </a:pPr>
            <a:r>
              <a:rPr lang="en-US">
                <a:solidFill>
                  <a:srgbClr val="FF3300"/>
                </a:solidFill>
              </a:rPr>
              <a:t>m</a:t>
            </a:r>
            <a:r>
              <a:rPr lang="en-US"/>
              <a:t>-way search tree.</a:t>
            </a:r>
            <a:endParaRPr/>
          </a:p>
          <a:p>
            <a:pPr indent="-285750" lvl="1" marL="742950" rtl="0" algn="l">
              <a:spcBef>
                <a:spcPts val="560"/>
              </a:spcBef>
              <a:spcAft>
                <a:spcPts val="0"/>
              </a:spcAft>
              <a:buSzPts val="2800"/>
              <a:buChar char="▪"/>
            </a:pPr>
            <a:r>
              <a:rPr lang="en-US"/>
              <a:t>Not empty </a:t>
            </a:r>
            <a:r>
              <a:rPr lang="en-US">
                <a:solidFill>
                  <a:schemeClr val="accent2"/>
                </a:solidFill>
              </a:rPr>
              <a:t>=&gt;</a:t>
            </a:r>
            <a:r>
              <a:rPr lang="en-US"/>
              <a:t> root has at least </a:t>
            </a:r>
            <a:r>
              <a:rPr lang="en-US">
                <a:solidFill>
                  <a:srgbClr val="FF3300"/>
                </a:solidFill>
              </a:rPr>
              <a:t>2</a:t>
            </a:r>
            <a:r>
              <a:rPr lang="en-US"/>
              <a:t> children.</a:t>
            </a:r>
            <a:endParaRPr/>
          </a:p>
          <a:p>
            <a:pPr indent="-285750" lvl="1" marL="742950" rtl="0" algn="l">
              <a:spcBef>
                <a:spcPts val="560"/>
              </a:spcBef>
              <a:spcAft>
                <a:spcPts val="0"/>
              </a:spcAft>
              <a:buSzPts val="2800"/>
              <a:buChar char="▪"/>
            </a:pPr>
            <a:r>
              <a:rPr lang="en-US"/>
              <a:t>Remaining internal nodes (if any) have at least </a:t>
            </a:r>
            <a:r>
              <a:rPr lang="en-US">
                <a:solidFill>
                  <a:srgbClr val="FF3300"/>
                </a:solidFill>
              </a:rPr>
              <a:t>ceil(m/2)</a:t>
            </a:r>
            <a:r>
              <a:rPr lang="en-US"/>
              <a:t> children.</a:t>
            </a:r>
            <a:endParaRPr/>
          </a:p>
          <a:p>
            <a:pPr indent="-285750" lvl="1" marL="742950" rtl="0" algn="l">
              <a:spcBef>
                <a:spcPts val="560"/>
              </a:spcBef>
              <a:spcAft>
                <a:spcPts val="0"/>
              </a:spcAft>
              <a:buSzPts val="2800"/>
              <a:buChar char="▪"/>
            </a:pPr>
            <a:r>
              <a:rPr lang="en-US"/>
              <a:t>External (or failure) nodes on same level.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anim calcmode="lin" valueType="num">
                                      <p:cBhvr additive="base">
                                        <p:cTn dur="500"/>
                                        <p:tgtEl>
                                          <p:spTgt spid="49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0">
                                            <p:txEl>
                                              <p:pRg end="1" st="1"/>
                                            </p:txEl>
                                          </p:spTgt>
                                        </p:tgtEl>
                                        <p:attrNameLst>
                                          <p:attrName>style.visibility</p:attrName>
                                        </p:attrNameLst>
                                      </p:cBhvr>
                                      <p:to>
                                        <p:strVal val="visible"/>
                                      </p:to>
                                    </p:set>
                                    <p:anim calcmode="lin" valueType="num">
                                      <p:cBhvr additive="base">
                                        <p:cTn dur="500"/>
                                        <p:tgtEl>
                                          <p:spTgt spid="49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0">
                                            <p:txEl>
                                              <p:pRg end="2" st="2"/>
                                            </p:txEl>
                                          </p:spTgt>
                                        </p:tgtEl>
                                        <p:attrNameLst>
                                          <p:attrName>style.visibility</p:attrName>
                                        </p:attrNameLst>
                                      </p:cBhvr>
                                      <p:to>
                                        <p:strVal val="visible"/>
                                      </p:to>
                                    </p:set>
                                    <p:anim calcmode="lin" valueType="num">
                                      <p:cBhvr additive="base">
                                        <p:cTn dur="500"/>
                                        <p:tgtEl>
                                          <p:spTgt spid="49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0">
                                            <p:txEl>
                                              <p:pRg end="3" st="3"/>
                                            </p:txEl>
                                          </p:spTgt>
                                        </p:tgtEl>
                                        <p:attrNameLst>
                                          <p:attrName>style.visibility</p:attrName>
                                        </p:attrNameLst>
                                      </p:cBhvr>
                                      <p:to>
                                        <p:strVal val="visible"/>
                                      </p:to>
                                    </p:set>
                                    <p:anim calcmode="lin" valueType="num">
                                      <p:cBhvr additive="base">
                                        <p:cTn dur="500"/>
                                        <p:tgtEl>
                                          <p:spTgt spid="4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0">
                                            <p:txEl>
                                              <p:pRg end="4" st="4"/>
                                            </p:txEl>
                                          </p:spTgt>
                                        </p:tgtEl>
                                        <p:attrNameLst>
                                          <p:attrName>style.visibility</p:attrName>
                                        </p:attrNameLst>
                                      </p:cBhvr>
                                      <p:to>
                                        <p:strVal val="visible"/>
                                      </p:to>
                                    </p:set>
                                    <p:anim calcmode="lin" valueType="num">
                                      <p:cBhvr additive="base">
                                        <p:cTn dur="500"/>
                                        <p:tgtEl>
                                          <p:spTgt spid="49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0">
                                            <p:txEl>
                                              <p:pRg end="5" st="5"/>
                                            </p:txEl>
                                          </p:spTgt>
                                        </p:tgtEl>
                                        <p:attrNameLst>
                                          <p:attrName>style.visibility</p:attrName>
                                        </p:attrNameLst>
                                      </p:cBhvr>
                                      <p:to>
                                        <p:strVal val="visible"/>
                                      </p:to>
                                    </p:set>
                                    <p:anim calcmode="lin" valueType="num">
                                      <p:cBhvr additive="base">
                                        <p:cTn dur="500"/>
                                        <p:tgtEl>
                                          <p:spTgt spid="49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2-3 And 2-3-4 Trees</a:t>
            </a:r>
            <a:endParaRPr/>
          </a:p>
        </p:txBody>
      </p:sp>
      <p:sp>
        <p:nvSpPr>
          <p:cNvPr id="496" name="Google Shape;496;p18"/>
          <p:cNvSpPr txBox="1"/>
          <p:nvPr>
            <p:ph idx="1" type="body"/>
          </p:nvPr>
        </p:nvSpPr>
        <p:spPr>
          <a:xfrm>
            <a:off x="609600" y="1295400"/>
            <a:ext cx="7772400" cy="335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B-tree of order </a:t>
            </a:r>
            <a:r>
              <a:rPr lang="en-US">
                <a:solidFill>
                  <a:srgbClr val="FF3300"/>
                </a:solidFill>
              </a:rPr>
              <a:t>m</a:t>
            </a:r>
            <a:r>
              <a:rPr lang="en-US"/>
              <a:t>.</a:t>
            </a:r>
            <a:endParaRPr/>
          </a:p>
          <a:p>
            <a:pPr indent="-285750" lvl="1" marL="742950" rtl="0" algn="l">
              <a:spcBef>
                <a:spcPts val="560"/>
              </a:spcBef>
              <a:spcAft>
                <a:spcPts val="0"/>
              </a:spcAft>
              <a:buSzPts val="2800"/>
              <a:buChar char="▪"/>
            </a:pPr>
            <a:r>
              <a:rPr lang="en-US">
                <a:solidFill>
                  <a:srgbClr val="FF3300"/>
                </a:solidFill>
              </a:rPr>
              <a:t>m</a:t>
            </a:r>
            <a:r>
              <a:rPr lang="en-US"/>
              <a:t>-way search tree.</a:t>
            </a:r>
            <a:endParaRPr/>
          </a:p>
          <a:p>
            <a:pPr indent="-285750" lvl="1" marL="742950" rtl="0" algn="l">
              <a:spcBef>
                <a:spcPts val="560"/>
              </a:spcBef>
              <a:spcAft>
                <a:spcPts val="0"/>
              </a:spcAft>
              <a:buSzPts val="2800"/>
              <a:buChar char="▪"/>
            </a:pPr>
            <a:r>
              <a:rPr lang="en-US"/>
              <a:t>Not empty </a:t>
            </a:r>
            <a:r>
              <a:rPr lang="en-US">
                <a:solidFill>
                  <a:schemeClr val="accent2"/>
                </a:solidFill>
              </a:rPr>
              <a:t>=&gt;</a:t>
            </a:r>
            <a:r>
              <a:rPr lang="en-US"/>
              <a:t> root has at least </a:t>
            </a:r>
            <a:r>
              <a:rPr lang="en-US">
                <a:solidFill>
                  <a:srgbClr val="FF3300"/>
                </a:solidFill>
              </a:rPr>
              <a:t>2</a:t>
            </a:r>
            <a:r>
              <a:rPr lang="en-US"/>
              <a:t> children.</a:t>
            </a:r>
            <a:endParaRPr/>
          </a:p>
          <a:p>
            <a:pPr indent="-285750" lvl="1" marL="742950" rtl="0" algn="l">
              <a:spcBef>
                <a:spcPts val="560"/>
              </a:spcBef>
              <a:spcAft>
                <a:spcPts val="0"/>
              </a:spcAft>
              <a:buSzPts val="2800"/>
              <a:buChar char="▪"/>
            </a:pPr>
            <a:r>
              <a:rPr lang="en-US"/>
              <a:t>Remaining internal nodes (if any) have at least </a:t>
            </a:r>
            <a:r>
              <a:rPr lang="en-US">
                <a:solidFill>
                  <a:srgbClr val="FF3300"/>
                </a:solidFill>
              </a:rPr>
              <a:t>ceil(m/2)</a:t>
            </a:r>
            <a:r>
              <a:rPr lang="en-US"/>
              <a:t> children.</a:t>
            </a:r>
            <a:endParaRPr/>
          </a:p>
          <a:p>
            <a:pPr indent="-285750" lvl="1" marL="742950" rtl="0" algn="l">
              <a:spcBef>
                <a:spcPts val="560"/>
              </a:spcBef>
              <a:spcAft>
                <a:spcPts val="0"/>
              </a:spcAft>
              <a:buSzPts val="2800"/>
              <a:buChar char="▪"/>
            </a:pPr>
            <a:r>
              <a:rPr lang="en-US"/>
              <a:t>External (or failure) nodes on same level.</a:t>
            </a:r>
            <a:endParaRPr/>
          </a:p>
        </p:txBody>
      </p:sp>
      <p:sp>
        <p:nvSpPr>
          <p:cNvPr id="497" name="Google Shape;497;p18"/>
          <p:cNvSpPr/>
          <p:nvPr/>
        </p:nvSpPr>
        <p:spPr>
          <a:xfrm>
            <a:off x="685800" y="5257800"/>
            <a:ext cx="7772400" cy="1219200"/>
          </a:xfrm>
          <a:prstGeom prst="rect">
            <a:avLst/>
          </a:prstGeom>
          <a:solidFill>
            <a:srgbClr val="FFFFFF"/>
          </a:solid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b="0" i="0" lang="en-US" sz="3200" u="none" cap="none" strike="noStrike">
                <a:solidFill>
                  <a:srgbClr val="FF3300"/>
                </a:solidFill>
                <a:latin typeface="Times New Roman"/>
                <a:ea typeface="Times New Roman"/>
                <a:cs typeface="Times New Roman"/>
                <a:sym typeface="Times New Roman"/>
              </a:rPr>
              <a:t>2-3</a:t>
            </a:r>
            <a:r>
              <a:rPr b="0" i="0" lang="en-US" sz="3200" u="none" cap="none" strike="noStrike">
                <a:solidFill>
                  <a:schemeClr val="dk1"/>
                </a:solidFill>
                <a:latin typeface="Times New Roman"/>
                <a:ea typeface="Times New Roman"/>
                <a:cs typeface="Times New Roman"/>
                <a:sym typeface="Times New Roman"/>
              </a:rPr>
              <a:t> tree is B-tree of order </a:t>
            </a:r>
            <a:r>
              <a:rPr b="0" i="0" lang="en-US" sz="3200" u="none" cap="none" strike="noStrike">
                <a:solidFill>
                  <a:srgbClr val="FF3300"/>
                </a:solidFill>
                <a:latin typeface="Times New Roman"/>
                <a:ea typeface="Times New Roman"/>
                <a:cs typeface="Times New Roman"/>
                <a:sym typeface="Times New Roman"/>
              </a:rPr>
              <a:t>3</a:t>
            </a:r>
            <a:r>
              <a:rPr b="0" i="0" lang="en-US" sz="32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640"/>
              </a:spcBef>
              <a:spcAft>
                <a:spcPts val="0"/>
              </a:spcAft>
              <a:buClr>
                <a:schemeClr val="dk2"/>
              </a:buClr>
              <a:buSzPts val="3200"/>
              <a:buFont typeface="Times New Roman"/>
              <a:buChar char="•"/>
            </a:pPr>
            <a:r>
              <a:rPr b="0" i="0" lang="en-US" sz="3200" u="none" cap="none" strike="noStrike">
                <a:solidFill>
                  <a:srgbClr val="FF3300"/>
                </a:solidFill>
                <a:latin typeface="Times New Roman"/>
                <a:ea typeface="Times New Roman"/>
                <a:cs typeface="Times New Roman"/>
                <a:sym typeface="Times New Roman"/>
              </a:rPr>
              <a:t>2-3-4</a:t>
            </a:r>
            <a:r>
              <a:rPr b="0" i="0" lang="en-US" sz="3200" u="none" cap="none" strike="noStrike">
                <a:solidFill>
                  <a:schemeClr val="dk1"/>
                </a:solidFill>
                <a:latin typeface="Times New Roman"/>
                <a:ea typeface="Times New Roman"/>
                <a:cs typeface="Times New Roman"/>
                <a:sym typeface="Times New Roman"/>
              </a:rPr>
              <a:t> tree is B-tree of order </a:t>
            </a:r>
            <a:r>
              <a:rPr b="0" i="0" lang="en-US" sz="3200" u="none" cap="none" strike="noStrike">
                <a:solidFill>
                  <a:srgbClr val="FF3300"/>
                </a:solidFill>
                <a:latin typeface="Times New Roman"/>
                <a:ea typeface="Times New Roman"/>
                <a:cs typeface="Times New Roman"/>
                <a:sym typeface="Times New Roman"/>
              </a:rPr>
              <a:t>4</a:t>
            </a:r>
            <a:r>
              <a:rPr b="0" i="0" lang="en-US" sz="32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anim calcmode="lin" valueType="num">
                                      <p:cBhvr additive="base">
                                        <p:cTn dur="500"/>
                                        <p:tgtEl>
                                          <p:spTgt spid="49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7">
                                            <p:txEl>
                                              <p:pRg end="1" st="1"/>
                                            </p:txEl>
                                          </p:spTgt>
                                        </p:tgtEl>
                                        <p:attrNameLst>
                                          <p:attrName>style.visibility</p:attrName>
                                        </p:attrNameLst>
                                      </p:cBhvr>
                                      <p:to>
                                        <p:strVal val="visible"/>
                                      </p:to>
                                    </p:set>
                                    <p:anim calcmode="lin" valueType="num">
                                      <p:cBhvr additive="base">
                                        <p:cTn dur="500"/>
                                        <p:tgtEl>
                                          <p:spTgt spid="49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B-Trees Of Order 5 And 2</a:t>
            </a:r>
            <a:endParaRPr/>
          </a:p>
        </p:txBody>
      </p:sp>
      <p:sp>
        <p:nvSpPr>
          <p:cNvPr id="504" name="Google Shape;504;p19"/>
          <p:cNvSpPr txBox="1"/>
          <p:nvPr>
            <p:ph idx="1" type="body"/>
          </p:nvPr>
        </p:nvSpPr>
        <p:spPr>
          <a:xfrm>
            <a:off x="609600" y="1295400"/>
            <a:ext cx="7772400" cy="3810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B-tree of order </a:t>
            </a:r>
            <a:r>
              <a:rPr lang="en-US">
                <a:solidFill>
                  <a:srgbClr val="FF3300"/>
                </a:solidFill>
              </a:rPr>
              <a:t>m</a:t>
            </a:r>
            <a:r>
              <a:rPr lang="en-US"/>
              <a:t>.</a:t>
            </a:r>
            <a:endParaRPr/>
          </a:p>
          <a:p>
            <a:pPr indent="-285750" lvl="1" marL="742950" rtl="0" algn="l">
              <a:spcBef>
                <a:spcPts val="560"/>
              </a:spcBef>
              <a:spcAft>
                <a:spcPts val="0"/>
              </a:spcAft>
              <a:buSzPts val="2800"/>
              <a:buChar char="▪"/>
            </a:pPr>
            <a:r>
              <a:rPr lang="en-US">
                <a:solidFill>
                  <a:srgbClr val="FF3300"/>
                </a:solidFill>
              </a:rPr>
              <a:t>m</a:t>
            </a:r>
            <a:r>
              <a:rPr lang="en-US"/>
              <a:t>-way search tree.</a:t>
            </a:r>
            <a:endParaRPr/>
          </a:p>
          <a:p>
            <a:pPr indent="-285750" lvl="1" marL="742950" rtl="0" algn="l">
              <a:spcBef>
                <a:spcPts val="560"/>
              </a:spcBef>
              <a:spcAft>
                <a:spcPts val="0"/>
              </a:spcAft>
              <a:buSzPts val="2800"/>
              <a:buChar char="▪"/>
            </a:pPr>
            <a:r>
              <a:rPr lang="en-US"/>
              <a:t>Not empty </a:t>
            </a:r>
            <a:r>
              <a:rPr lang="en-US">
                <a:solidFill>
                  <a:srgbClr val="FF3300"/>
                </a:solidFill>
              </a:rPr>
              <a:t>=&gt;</a:t>
            </a:r>
            <a:r>
              <a:rPr lang="en-US"/>
              <a:t> root has at least </a:t>
            </a:r>
            <a:r>
              <a:rPr lang="en-US">
                <a:solidFill>
                  <a:srgbClr val="FF3300"/>
                </a:solidFill>
              </a:rPr>
              <a:t>2</a:t>
            </a:r>
            <a:r>
              <a:rPr lang="en-US"/>
              <a:t> children.</a:t>
            </a:r>
            <a:endParaRPr/>
          </a:p>
          <a:p>
            <a:pPr indent="-285750" lvl="1" marL="742950" rtl="0" algn="l">
              <a:spcBef>
                <a:spcPts val="560"/>
              </a:spcBef>
              <a:spcAft>
                <a:spcPts val="0"/>
              </a:spcAft>
              <a:buSzPts val="2800"/>
              <a:buChar char="▪"/>
            </a:pPr>
            <a:r>
              <a:rPr lang="en-US"/>
              <a:t>Remaining internal nodes (if any) have at least </a:t>
            </a:r>
            <a:r>
              <a:rPr lang="en-US">
                <a:solidFill>
                  <a:srgbClr val="FF3300"/>
                </a:solidFill>
              </a:rPr>
              <a:t>ceil(m/2)</a:t>
            </a:r>
            <a:r>
              <a:rPr lang="en-US"/>
              <a:t> children.</a:t>
            </a:r>
            <a:endParaRPr/>
          </a:p>
          <a:p>
            <a:pPr indent="-285750" lvl="1" marL="742950" rtl="0" algn="l">
              <a:spcBef>
                <a:spcPts val="560"/>
              </a:spcBef>
              <a:spcAft>
                <a:spcPts val="0"/>
              </a:spcAft>
              <a:buSzPts val="2800"/>
              <a:buChar char="▪"/>
            </a:pPr>
            <a:r>
              <a:rPr lang="en-US"/>
              <a:t>External (or failure) nodes on same level.</a:t>
            </a:r>
            <a:endParaRPr/>
          </a:p>
        </p:txBody>
      </p:sp>
      <p:sp>
        <p:nvSpPr>
          <p:cNvPr id="505" name="Google Shape;505;p19"/>
          <p:cNvSpPr/>
          <p:nvPr/>
        </p:nvSpPr>
        <p:spPr>
          <a:xfrm>
            <a:off x="609600" y="4953000"/>
            <a:ext cx="7772400" cy="1524000"/>
          </a:xfrm>
          <a:prstGeom prst="rect">
            <a:avLst/>
          </a:prstGeom>
          <a:solidFill>
            <a:srgbClr val="FFFFFF"/>
          </a:solid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B-tree of order </a:t>
            </a:r>
            <a:r>
              <a:rPr b="0" i="0" lang="en-US" sz="3200" u="none" cap="none" strike="noStrike">
                <a:solidFill>
                  <a:srgbClr val="FF3300"/>
                </a:solidFill>
                <a:latin typeface="Times New Roman"/>
                <a:ea typeface="Times New Roman"/>
                <a:cs typeface="Times New Roman"/>
                <a:sym typeface="Times New Roman"/>
              </a:rPr>
              <a:t>5</a:t>
            </a:r>
            <a:r>
              <a:rPr b="0" i="0" lang="en-US" sz="3200" u="none" cap="none" strike="noStrike">
                <a:solidFill>
                  <a:schemeClr val="hlink"/>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is</a:t>
            </a:r>
            <a:r>
              <a:rPr b="0" i="0" lang="en-US" sz="3200" u="none" cap="none" strike="noStrike">
                <a:solidFill>
                  <a:schemeClr val="hlink"/>
                </a:solidFill>
                <a:latin typeface="Times New Roman"/>
                <a:ea typeface="Times New Roman"/>
                <a:cs typeface="Times New Roman"/>
                <a:sym typeface="Times New Roman"/>
              </a:rPr>
              <a:t> </a:t>
            </a:r>
            <a:r>
              <a:rPr b="0" i="0" lang="en-US" sz="3200" u="none" cap="none" strike="noStrike">
                <a:solidFill>
                  <a:srgbClr val="FF3300"/>
                </a:solidFill>
                <a:latin typeface="Times New Roman"/>
                <a:ea typeface="Times New Roman"/>
                <a:cs typeface="Times New Roman"/>
                <a:sym typeface="Times New Roman"/>
              </a:rPr>
              <a:t>3-4-5</a:t>
            </a:r>
            <a:r>
              <a:rPr b="0" i="0" lang="en-US" sz="3200" u="none" cap="none" strike="noStrike">
                <a:solidFill>
                  <a:schemeClr val="hlink"/>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tree (root may be</a:t>
            </a:r>
            <a:r>
              <a:rPr b="0" i="0" lang="en-US" sz="3200" u="none" cap="none" strike="noStrike">
                <a:solidFill>
                  <a:schemeClr val="lt2"/>
                </a:solidFill>
                <a:latin typeface="Times New Roman"/>
                <a:ea typeface="Times New Roman"/>
                <a:cs typeface="Times New Roman"/>
                <a:sym typeface="Times New Roman"/>
              </a:rPr>
              <a:t> </a:t>
            </a:r>
            <a:r>
              <a:rPr b="0" i="0" lang="en-US" sz="3200" u="none" cap="none" strike="noStrike">
                <a:solidFill>
                  <a:srgbClr val="FF3300"/>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-node though).</a:t>
            </a:r>
            <a:endParaRPr/>
          </a:p>
          <a:p>
            <a:pPr indent="-342900" lvl="0" marL="342900" marR="0" rtl="0" algn="l">
              <a:lnSpc>
                <a:spcPct val="90000"/>
              </a:lnSpc>
              <a:spcBef>
                <a:spcPts val="640"/>
              </a:spcBef>
              <a:spcAft>
                <a:spcPts val="0"/>
              </a:spcAft>
              <a:buClr>
                <a:schemeClr val="dk2"/>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B-tree of order </a:t>
            </a:r>
            <a:r>
              <a:rPr b="0" i="0" lang="en-US" sz="3200" u="none" cap="none" strike="noStrike">
                <a:solidFill>
                  <a:srgbClr val="FF3300"/>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 is full binary tree.</a:t>
            </a:r>
            <a:endParaRPr/>
          </a:p>
          <a:p>
            <a:pPr indent="-139700" lvl="0" marL="342900" marR="0" rtl="0" algn="l">
              <a:lnSpc>
                <a:spcPct val="90000"/>
              </a:lnSpc>
              <a:spcBef>
                <a:spcPts val="640"/>
              </a:spcBef>
              <a:spcAft>
                <a:spcPts val="0"/>
              </a:spcAft>
              <a:buClr>
                <a:schemeClr val="dk2"/>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 calcmode="lin" valueType="num">
                                      <p:cBhvr additive="base">
                                        <p:cTn dur="500"/>
                                        <p:tgtEl>
                                          <p:spTgt spid="50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 calcmode="lin" valueType="num">
                                      <p:cBhvr additive="base">
                                        <p:cTn dur="500"/>
                                        <p:tgtEl>
                                          <p:spTgt spid="50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 calcmode="lin" valueType="num">
                                      <p:cBhvr additive="base">
                                        <p:cTn dur="500"/>
                                        <p:tgtEl>
                                          <p:spTgt spid="50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
          <p:cNvSpPr txBox="1"/>
          <p:nvPr>
            <p:ph type="title"/>
          </p:nvPr>
        </p:nvSpPr>
        <p:spPr>
          <a:xfrm>
            <a:off x="228600" y="152400"/>
            <a:ext cx="86106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B-Trees</a:t>
            </a:r>
            <a:endParaRPr/>
          </a:p>
        </p:txBody>
      </p:sp>
      <p:sp>
        <p:nvSpPr>
          <p:cNvPr id="247" name="Google Shape;247;p2"/>
          <p:cNvSpPr txBox="1"/>
          <p:nvPr>
            <p:ph idx="1" type="body"/>
          </p:nvPr>
        </p:nvSpPr>
        <p:spPr>
          <a:xfrm>
            <a:off x="304800" y="2590800"/>
            <a:ext cx="8382000" cy="21336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Large degree B-trees used to represent very large dictionaries that reside on disk.</a:t>
            </a:r>
            <a:endParaRPr/>
          </a:p>
          <a:p>
            <a:pPr indent="-342900" lvl="0" marL="342900" rtl="0" algn="l">
              <a:lnSpc>
                <a:spcPct val="90000"/>
              </a:lnSpc>
              <a:spcBef>
                <a:spcPts val="560"/>
              </a:spcBef>
              <a:spcAft>
                <a:spcPts val="0"/>
              </a:spcAft>
              <a:buSzPts val="2800"/>
              <a:buFont typeface="Times New Roman"/>
              <a:buChar char="•"/>
            </a:pPr>
            <a:r>
              <a:rPr lang="en-US" sz="2800"/>
              <a:t>Smaller degree B-trees used for internal-memory dictionaries to overcome cache-miss penalties.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500"/>
                                        <p:tgtEl>
                                          <p:spTgt spid="24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 calcmode="lin" valueType="num">
                                      <p:cBhvr additive="base">
                                        <p:cTn dur="500"/>
                                        <p:tgtEl>
                                          <p:spTgt spid="24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Minimum # Of Pairs</a:t>
            </a:r>
            <a:endParaRPr/>
          </a:p>
        </p:txBody>
      </p:sp>
      <p:sp>
        <p:nvSpPr>
          <p:cNvPr id="511" name="Google Shape;511;p20"/>
          <p:cNvSpPr txBox="1"/>
          <p:nvPr>
            <p:ph idx="1" type="body"/>
          </p:nvPr>
        </p:nvSpPr>
        <p:spPr>
          <a:xfrm>
            <a:off x="533400" y="1219200"/>
            <a:ext cx="77724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solidFill>
                  <a:srgbClr val="FF3300"/>
                </a:solidFill>
              </a:rPr>
              <a:t>n =</a:t>
            </a:r>
            <a:r>
              <a:rPr lang="en-US"/>
              <a:t> # of pairs.</a:t>
            </a:r>
            <a:endParaRPr/>
          </a:p>
          <a:p>
            <a:pPr indent="-342900" lvl="0" marL="342900" rtl="0" algn="l">
              <a:spcBef>
                <a:spcPts val="640"/>
              </a:spcBef>
              <a:spcAft>
                <a:spcPts val="0"/>
              </a:spcAft>
              <a:buSzPts val="3200"/>
              <a:buFont typeface="Times New Roman"/>
              <a:buChar char="•"/>
            </a:pPr>
            <a:r>
              <a:rPr lang="en-US"/>
              <a:t># of external nodes </a:t>
            </a:r>
            <a:r>
              <a:rPr lang="en-US">
                <a:solidFill>
                  <a:srgbClr val="FF3300"/>
                </a:solidFill>
              </a:rPr>
              <a:t>= n + 1</a:t>
            </a:r>
            <a:r>
              <a:rPr lang="en-US"/>
              <a:t>.</a:t>
            </a:r>
            <a:endParaRPr/>
          </a:p>
          <a:p>
            <a:pPr indent="-342900" lvl="0" marL="342900" rtl="0" algn="l">
              <a:spcBef>
                <a:spcPts val="640"/>
              </a:spcBef>
              <a:spcAft>
                <a:spcPts val="0"/>
              </a:spcAft>
              <a:buSzPts val="3200"/>
              <a:buFont typeface="Times New Roman"/>
              <a:buChar char="•"/>
            </a:pPr>
            <a:r>
              <a:rPr lang="en-US"/>
              <a:t>Height </a:t>
            </a:r>
            <a:r>
              <a:rPr lang="en-US">
                <a:solidFill>
                  <a:srgbClr val="FF3300"/>
                </a:solidFill>
              </a:rPr>
              <a:t>= h</a:t>
            </a:r>
            <a:r>
              <a:rPr lang="en-US">
                <a:solidFill>
                  <a:schemeClr val="hlink"/>
                </a:solidFill>
              </a:rPr>
              <a:t> </a:t>
            </a:r>
            <a:r>
              <a:rPr lang="en-US">
                <a:solidFill>
                  <a:schemeClr val="accent2"/>
                </a:solidFill>
              </a:rPr>
              <a:t>=&gt;</a:t>
            </a:r>
            <a:r>
              <a:rPr lang="en-US"/>
              <a:t> external nodes on level </a:t>
            </a:r>
            <a:r>
              <a:rPr lang="en-US">
                <a:solidFill>
                  <a:srgbClr val="FF3300"/>
                </a:solidFill>
              </a:rPr>
              <a:t>h + 1</a:t>
            </a:r>
            <a:r>
              <a:rPr lang="en-US"/>
              <a:t>.</a:t>
            </a:r>
            <a:endParaRPr/>
          </a:p>
        </p:txBody>
      </p:sp>
      <p:sp>
        <p:nvSpPr>
          <p:cNvPr id="512" name="Google Shape;512;p20"/>
          <p:cNvSpPr txBox="1"/>
          <p:nvPr/>
        </p:nvSpPr>
        <p:spPr>
          <a:xfrm>
            <a:off x="1981200" y="40386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1</a:t>
            </a:r>
            <a:endParaRPr/>
          </a:p>
        </p:txBody>
      </p:sp>
      <p:sp>
        <p:nvSpPr>
          <p:cNvPr id="513" name="Google Shape;513;p20"/>
          <p:cNvSpPr txBox="1"/>
          <p:nvPr/>
        </p:nvSpPr>
        <p:spPr>
          <a:xfrm>
            <a:off x="5334000" y="39624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1</a:t>
            </a:r>
            <a:endParaRPr/>
          </a:p>
        </p:txBody>
      </p:sp>
      <p:sp>
        <p:nvSpPr>
          <p:cNvPr id="514" name="Google Shape;514;p20"/>
          <p:cNvSpPr txBox="1"/>
          <p:nvPr/>
        </p:nvSpPr>
        <p:spPr>
          <a:xfrm>
            <a:off x="1981200" y="44958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2</a:t>
            </a:r>
            <a:endParaRPr/>
          </a:p>
        </p:txBody>
      </p:sp>
      <p:sp>
        <p:nvSpPr>
          <p:cNvPr id="515" name="Google Shape;515;p20"/>
          <p:cNvSpPr txBox="1"/>
          <p:nvPr/>
        </p:nvSpPr>
        <p:spPr>
          <a:xfrm>
            <a:off x="5334000" y="44196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2</a:t>
            </a:r>
            <a:endParaRPr/>
          </a:p>
        </p:txBody>
      </p:sp>
      <p:sp>
        <p:nvSpPr>
          <p:cNvPr id="516" name="Google Shape;516;p20"/>
          <p:cNvSpPr txBox="1"/>
          <p:nvPr/>
        </p:nvSpPr>
        <p:spPr>
          <a:xfrm>
            <a:off x="1981200" y="49530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3</a:t>
            </a:r>
            <a:endParaRPr/>
          </a:p>
        </p:txBody>
      </p:sp>
      <p:sp>
        <p:nvSpPr>
          <p:cNvPr id="517" name="Google Shape;517;p20"/>
          <p:cNvSpPr txBox="1"/>
          <p:nvPr/>
        </p:nvSpPr>
        <p:spPr>
          <a:xfrm>
            <a:off x="5334000" y="4876800"/>
            <a:ext cx="34290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2*ceil(m/2)</a:t>
            </a:r>
            <a:endParaRPr/>
          </a:p>
        </p:txBody>
      </p:sp>
      <p:sp>
        <p:nvSpPr>
          <p:cNvPr id="518" name="Google Shape;518;p20"/>
          <p:cNvSpPr txBox="1"/>
          <p:nvPr/>
        </p:nvSpPr>
        <p:spPr>
          <a:xfrm>
            <a:off x="1371600" y="54864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h + 1</a:t>
            </a:r>
            <a:endParaRPr/>
          </a:p>
        </p:txBody>
      </p:sp>
      <p:sp>
        <p:nvSpPr>
          <p:cNvPr id="519" name="Google Shape;519;p20"/>
          <p:cNvSpPr txBox="1"/>
          <p:nvPr/>
        </p:nvSpPr>
        <p:spPr>
          <a:xfrm>
            <a:off x="5334000" y="5410200"/>
            <a:ext cx="34290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2*ceil(m/2)</a:t>
            </a:r>
            <a:r>
              <a:rPr b="0" baseline="30000" i="0" lang="en-US" sz="3200" u="none" cap="none" strike="noStrike">
                <a:solidFill>
                  <a:schemeClr val="dk1"/>
                </a:solidFill>
                <a:latin typeface="Times New Roman"/>
                <a:ea typeface="Times New Roman"/>
                <a:cs typeface="Times New Roman"/>
                <a:sym typeface="Times New Roman"/>
              </a:rPr>
              <a:t>h-1</a:t>
            </a:r>
            <a:endParaRPr b="0" i="0" sz="3200" u="none" cap="none" strike="noStrike">
              <a:solidFill>
                <a:schemeClr val="dk1"/>
              </a:solidFill>
              <a:latin typeface="Times New Roman"/>
              <a:ea typeface="Times New Roman"/>
              <a:cs typeface="Times New Roman"/>
              <a:sym typeface="Times New Roman"/>
            </a:endParaRPr>
          </a:p>
        </p:txBody>
      </p:sp>
      <p:sp>
        <p:nvSpPr>
          <p:cNvPr id="520" name="Google Shape;520;p20"/>
          <p:cNvSpPr txBox="1"/>
          <p:nvPr/>
        </p:nvSpPr>
        <p:spPr>
          <a:xfrm>
            <a:off x="1371600" y="6019800"/>
            <a:ext cx="6019800" cy="579438"/>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hlink"/>
                </a:solidFill>
                <a:latin typeface="Times New Roman"/>
                <a:ea typeface="Times New Roman"/>
                <a:cs typeface="Times New Roman"/>
                <a:sym typeface="Times New Roman"/>
              </a:rPr>
              <a:t>     </a:t>
            </a:r>
            <a:r>
              <a:rPr b="0" i="0" lang="en-US" sz="3200" u="none" cap="none" strike="noStrike">
                <a:solidFill>
                  <a:srgbClr val="FF3300"/>
                </a:solidFill>
                <a:latin typeface="Times New Roman"/>
                <a:ea typeface="Times New Roman"/>
                <a:cs typeface="Times New Roman"/>
                <a:sym typeface="Times New Roman"/>
              </a:rPr>
              <a:t>n + 1 &gt;= 2*ceil(m/2)</a:t>
            </a:r>
            <a:r>
              <a:rPr b="0" baseline="30000" i="0" lang="en-US" sz="3200" u="none" cap="none" strike="noStrike">
                <a:solidFill>
                  <a:srgbClr val="FF3300"/>
                </a:solidFill>
                <a:latin typeface="Times New Roman"/>
                <a:ea typeface="Times New Roman"/>
                <a:cs typeface="Times New Roman"/>
                <a:sym typeface="Times New Roman"/>
              </a:rPr>
              <a:t>h-1</a:t>
            </a:r>
            <a:r>
              <a:rPr b="0" i="0" lang="en-US" sz="3200" u="none" cap="none" strike="noStrike">
                <a:solidFill>
                  <a:srgbClr val="FF3300"/>
                </a:solidFill>
                <a:latin typeface="Times New Roman"/>
                <a:ea typeface="Times New Roman"/>
                <a:cs typeface="Times New Roman"/>
                <a:sym typeface="Times New Roman"/>
              </a:rPr>
              <a:t>, h &gt;= 1</a:t>
            </a:r>
            <a:endParaRPr/>
          </a:p>
        </p:txBody>
      </p:sp>
      <p:grpSp>
        <p:nvGrpSpPr>
          <p:cNvPr id="521" name="Google Shape;521;p20"/>
          <p:cNvGrpSpPr/>
          <p:nvPr/>
        </p:nvGrpSpPr>
        <p:grpSpPr>
          <a:xfrm>
            <a:off x="1676400" y="3276600"/>
            <a:ext cx="5029200" cy="2819400"/>
            <a:chOff x="1056" y="2064"/>
            <a:chExt cx="3168" cy="1776"/>
          </a:xfrm>
        </p:grpSpPr>
        <p:sp>
          <p:nvSpPr>
            <p:cNvPr id="522" name="Google Shape;522;p20"/>
            <p:cNvSpPr txBox="1"/>
            <p:nvPr/>
          </p:nvSpPr>
          <p:spPr>
            <a:xfrm>
              <a:off x="1056" y="2112"/>
              <a:ext cx="864"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accent2"/>
                  </a:solidFill>
                  <a:latin typeface="Times New Roman"/>
                  <a:ea typeface="Times New Roman"/>
                  <a:cs typeface="Times New Roman"/>
                  <a:sym typeface="Times New Roman"/>
                </a:rPr>
                <a:t>level</a:t>
              </a:r>
              <a:endParaRPr/>
            </a:p>
          </p:txBody>
        </p:sp>
        <p:sp>
          <p:nvSpPr>
            <p:cNvPr id="523" name="Google Shape;523;p20"/>
            <p:cNvSpPr txBox="1"/>
            <p:nvPr/>
          </p:nvSpPr>
          <p:spPr>
            <a:xfrm>
              <a:off x="2928" y="2112"/>
              <a:ext cx="1296"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accent2"/>
                  </a:solidFill>
                  <a:latin typeface="Times New Roman"/>
                  <a:ea typeface="Times New Roman"/>
                  <a:cs typeface="Times New Roman"/>
                  <a:sym typeface="Times New Roman"/>
                </a:rPr>
                <a:t># of nodes</a:t>
              </a:r>
              <a:endParaRPr/>
            </a:p>
          </p:txBody>
        </p:sp>
        <p:cxnSp>
          <p:nvCxnSpPr>
            <p:cNvPr id="524" name="Google Shape;524;p20"/>
            <p:cNvCxnSpPr/>
            <p:nvPr/>
          </p:nvCxnSpPr>
          <p:spPr>
            <a:xfrm>
              <a:off x="2160" y="2064"/>
              <a:ext cx="0" cy="1776"/>
            </a:xfrm>
            <a:prstGeom prst="straightConnector1">
              <a:avLst/>
            </a:prstGeom>
            <a:noFill/>
            <a:ln cap="flat" cmpd="sng" w="76200">
              <a:solidFill>
                <a:srgbClr val="FF33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 calcmode="lin" valueType="num">
                                      <p:cBhvr additive="base">
                                        <p:cTn dur="500"/>
                                        <p:tgtEl>
                                          <p:spTgt spid="5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 calcmode="lin" valueType="num">
                                      <p:cBhvr additive="base">
                                        <p:cTn dur="500"/>
                                        <p:tgtEl>
                                          <p:spTgt spid="51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 calcmode="lin" valueType="num">
                                      <p:cBhvr additive="base">
                                        <p:cTn dur="500"/>
                                        <p:tgtEl>
                                          <p:spTgt spid="51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Minimum # Of Pairs</a:t>
            </a:r>
            <a:endParaRPr/>
          </a:p>
        </p:txBody>
      </p:sp>
      <p:sp>
        <p:nvSpPr>
          <p:cNvPr id="530" name="Google Shape;530;p21"/>
          <p:cNvSpPr txBox="1"/>
          <p:nvPr>
            <p:ph idx="1" type="body"/>
          </p:nvPr>
        </p:nvSpPr>
        <p:spPr>
          <a:xfrm>
            <a:off x="228600" y="2209800"/>
            <a:ext cx="7772400" cy="91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solidFill>
                  <a:srgbClr val="FF3300"/>
                </a:solidFill>
              </a:rPr>
              <a:t>m = 200.</a:t>
            </a:r>
            <a:endParaRPr/>
          </a:p>
        </p:txBody>
      </p:sp>
      <p:sp>
        <p:nvSpPr>
          <p:cNvPr id="531" name="Google Shape;531;p21"/>
          <p:cNvSpPr txBox="1"/>
          <p:nvPr/>
        </p:nvSpPr>
        <p:spPr>
          <a:xfrm>
            <a:off x="1447800" y="1295400"/>
            <a:ext cx="6019800" cy="579438"/>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3300"/>
                </a:solidFill>
                <a:latin typeface="Times New Roman"/>
                <a:ea typeface="Times New Roman"/>
                <a:cs typeface="Times New Roman"/>
                <a:sym typeface="Times New Roman"/>
              </a:rPr>
              <a:t>     n + 1 &gt;= 2*ceil(m/2)</a:t>
            </a:r>
            <a:r>
              <a:rPr b="0" baseline="30000" i="0" lang="en-US" sz="3200" u="none" cap="none" strike="noStrike">
                <a:solidFill>
                  <a:srgbClr val="FF3300"/>
                </a:solidFill>
                <a:latin typeface="Times New Roman"/>
                <a:ea typeface="Times New Roman"/>
                <a:cs typeface="Times New Roman"/>
                <a:sym typeface="Times New Roman"/>
              </a:rPr>
              <a:t>h-1</a:t>
            </a:r>
            <a:r>
              <a:rPr b="0" i="0" lang="en-US" sz="3200" u="none" cap="none" strike="noStrike">
                <a:solidFill>
                  <a:srgbClr val="FF3300"/>
                </a:solidFill>
                <a:latin typeface="Times New Roman"/>
                <a:ea typeface="Times New Roman"/>
                <a:cs typeface="Times New Roman"/>
                <a:sym typeface="Times New Roman"/>
              </a:rPr>
              <a:t>, h &gt;= 1</a:t>
            </a:r>
            <a:endParaRPr/>
          </a:p>
        </p:txBody>
      </p:sp>
      <p:grpSp>
        <p:nvGrpSpPr>
          <p:cNvPr id="532" name="Google Shape;532;p21"/>
          <p:cNvGrpSpPr/>
          <p:nvPr/>
        </p:nvGrpSpPr>
        <p:grpSpPr>
          <a:xfrm>
            <a:off x="1600200" y="2895600"/>
            <a:ext cx="5029200" cy="2819400"/>
            <a:chOff x="1056" y="2064"/>
            <a:chExt cx="3168" cy="1776"/>
          </a:xfrm>
        </p:grpSpPr>
        <p:sp>
          <p:nvSpPr>
            <p:cNvPr id="533" name="Google Shape;533;p21"/>
            <p:cNvSpPr txBox="1"/>
            <p:nvPr/>
          </p:nvSpPr>
          <p:spPr>
            <a:xfrm>
              <a:off x="1056" y="2112"/>
              <a:ext cx="864"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accent2"/>
                  </a:solidFill>
                  <a:latin typeface="Times New Roman"/>
                  <a:ea typeface="Times New Roman"/>
                  <a:cs typeface="Times New Roman"/>
                  <a:sym typeface="Times New Roman"/>
                </a:rPr>
                <a:t>height</a:t>
              </a:r>
              <a:endParaRPr/>
            </a:p>
          </p:txBody>
        </p:sp>
        <p:sp>
          <p:nvSpPr>
            <p:cNvPr id="534" name="Google Shape;534;p21"/>
            <p:cNvSpPr txBox="1"/>
            <p:nvPr/>
          </p:nvSpPr>
          <p:spPr>
            <a:xfrm>
              <a:off x="2928" y="2112"/>
              <a:ext cx="1296"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accent2"/>
                  </a:solidFill>
                  <a:latin typeface="Times New Roman"/>
                  <a:ea typeface="Times New Roman"/>
                  <a:cs typeface="Times New Roman"/>
                  <a:sym typeface="Times New Roman"/>
                </a:rPr>
                <a:t># of pairs</a:t>
              </a:r>
              <a:endParaRPr/>
            </a:p>
          </p:txBody>
        </p:sp>
        <p:cxnSp>
          <p:nvCxnSpPr>
            <p:cNvPr id="535" name="Google Shape;535;p21"/>
            <p:cNvCxnSpPr/>
            <p:nvPr/>
          </p:nvCxnSpPr>
          <p:spPr>
            <a:xfrm>
              <a:off x="2160" y="2064"/>
              <a:ext cx="0" cy="1776"/>
            </a:xfrm>
            <a:prstGeom prst="straightConnector1">
              <a:avLst/>
            </a:prstGeom>
            <a:noFill/>
            <a:ln cap="flat" cmpd="sng" w="76200">
              <a:solidFill>
                <a:schemeClr val="hlink"/>
              </a:solidFill>
              <a:prstDash val="solid"/>
              <a:round/>
              <a:headEnd len="sm" w="sm" type="none"/>
              <a:tailEnd len="sm" w="sm" type="none"/>
            </a:ln>
          </p:spPr>
        </p:cxnSp>
      </p:grpSp>
      <p:sp>
        <p:nvSpPr>
          <p:cNvPr id="536" name="Google Shape;536;p21"/>
          <p:cNvSpPr txBox="1"/>
          <p:nvPr/>
        </p:nvSpPr>
        <p:spPr>
          <a:xfrm>
            <a:off x="1905000" y="36576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2</a:t>
            </a:r>
            <a:endParaRPr/>
          </a:p>
        </p:txBody>
      </p:sp>
      <p:sp>
        <p:nvSpPr>
          <p:cNvPr id="537" name="Google Shape;537;p21"/>
          <p:cNvSpPr txBox="1"/>
          <p:nvPr/>
        </p:nvSpPr>
        <p:spPr>
          <a:xfrm>
            <a:off x="4724400" y="35814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199</a:t>
            </a:r>
            <a:endParaRPr/>
          </a:p>
        </p:txBody>
      </p:sp>
      <p:sp>
        <p:nvSpPr>
          <p:cNvPr id="538" name="Google Shape;538;p21"/>
          <p:cNvSpPr txBox="1"/>
          <p:nvPr/>
        </p:nvSpPr>
        <p:spPr>
          <a:xfrm>
            <a:off x="1905000" y="41148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3</a:t>
            </a:r>
            <a:endParaRPr/>
          </a:p>
        </p:txBody>
      </p:sp>
      <p:sp>
        <p:nvSpPr>
          <p:cNvPr id="539" name="Google Shape;539;p21"/>
          <p:cNvSpPr txBox="1"/>
          <p:nvPr/>
        </p:nvSpPr>
        <p:spPr>
          <a:xfrm>
            <a:off x="4724400" y="4038600"/>
            <a:ext cx="2362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19,999</a:t>
            </a:r>
            <a:endParaRPr/>
          </a:p>
        </p:txBody>
      </p:sp>
      <p:sp>
        <p:nvSpPr>
          <p:cNvPr id="540" name="Google Shape;540;p21"/>
          <p:cNvSpPr txBox="1"/>
          <p:nvPr/>
        </p:nvSpPr>
        <p:spPr>
          <a:xfrm>
            <a:off x="1905000" y="45720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4</a:t>
            </a:r>
            <a:endParaRPr/>
          </a:p>
        </p:txBody>
      </p:sp>
      <p:sp>
        <p:nvSpPr>
          <p:cNvPr id="541" name="Google Shape;541;p21"/>
          <p:cNvSpPr txBox="1"/>
          <p:nvPr/>
        </p:nvSpPr>
        <p:spPr>
          <a:xfrm>
            <a:off x="4724400" y="4495800"/>
            <a:ext cx="34290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2 * 10</a:t>
            </a:r>
            <a:r>
              <a:rPr b="0" baseline="30000" i="0" lang="en-US" sz="3200" u="none" cap="none" strike="noStrike">
                <a:solidFill>
                  <a:schemeClr val="dk1"/>
                </a:solidFill>
                <a:latin typeface="Times New Roman"/>
                <a:ea typeface="Times New Roman"/>
                <a:cs typeface="Times New Roman"/>
                <a:sym typeface="Times New Roman"/>
              </a:rPr>
              <a:t>6 </a:t>
            </a:r>
            <a:r>
              <a:rPr b="0" i="0" lang="en-US" sz="3200" u="none" cap="none" strike="noStrike">
                <a:solidFill>
                  <a:schemeClr val="dk1"/>
                </a:solidFill>
                <a:latin typeface="Times New Roman"/>
                <a:ea typeface="Times New Roman"/>
                <a:cs typeface="Times New Roman"/>
                <a:sym typeface="Times New Roman"/>
              </a:rPr>
              <a:t>–</a:t>
            </a:r>
            <a:r>
              <a:rPr b="0" baseline="3000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1</a:t>
            </a:r>
            <a:endParaRPr/>
          </a:p>
        </p:txBody>
      </p:sp>
      <p:sp>
        <p:nvSpPr>
          <p:cNvPr id="542" name="Google Shape;542;p21"/>
          <p:cNvSpPr txBox="1"/>
          <p:nvPr/>
        </p:nvSpPr>
        <p:spPr>
          <a:xfrm>
            <a:off x="1905000" y="5105400"/>
            <a:ext cx="1371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5</a:t>
            </a:r>
            <a:endParaRPr/>
          </a:p>
        </p:txBody>
      </p:sp>
      <p:sp>
        <p:nvSpPr>
          <p:cNvPr id="543" name="Google Shape;543;p21"/>
          <p:cNvSpPr txBox="1"/>
          <p:nvPr/>
        </p:nvSpPr>
        <p:spPr>
          <a:xfrm>
            <a:off x="4724400" y="5029200"/>
            <a:ext cx="34290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&gt;= 2 * 10</a:t>
            </a:r>
            <a:r>
              <a:rPr b="0" baseline="30000" i="0" lang="en-US" sz="3200" u="none" cap="none" strike="noStrike">
                <a:solidFill>
                  <a:schemeClr val="dk1"/>
                </a:solidFill>
                <a:latin typeface="Times New Roman"/>
                <a:ea typeface="Times New Roman"/>
                <a:cs typeface="Times New Roman"/>
                <a:sym typeface="Times New Roman"/>
              </a:rPr>
              <a:t>8 </a:t>
            </a:r>
            <a:r>
              <a:rPr b="0" i="0" lang="en-US" sz="3200" u="none" cap="none" strike="noStrike">
                <a:solidFill>
                  <a:schemeClr val="dk1"/>
                </a:solidFill>
                <a:latin typeface="Times New Roman"/>
                <a:ea typeface="Times New Roman"/>
                <a:cs typeface="Times New Roman"/>
                <a:sym typeface="Times New Roman"/>
              </a:rPr>
              <a:t>–</a:t>
            </a:r>
            <a:r>
              <a:rPr b="0" baseline="3000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1</a:t>
            </a:r>
            <a:endParaRPr/>
          </a:p>
        </p:txBody>
      </p:sp>
      <p:sp>
        <p:nvSpPr>
          <p:cNvPr id="544" name="Google Shape;544;p21"/>
          <p:cNvSpPr txBox="1"/>
          <p:nvPr/>
        </p:nvSpPr>
        <p:spPr>
          <a:xfrm>
            <a:off x="1447800" y="5943600"/>
            <a:ext cx="60198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3300"/>
                </a:solidFill>
                <a:latin typeface="Times New Roman"/>
                <a:ea typeface="Times New Roman"/>
                <a:cs typeface="Times New Roman"/>
                <a:sym typeface="Times New Roman"/>
              </a:rPr>
              <a:t>          h &lt;= log </a:t>
            </a:r>
            <a:r>
              <a:rPr b="0" baseline="-25000" i="0" lang="en-US" sz="3200" u="none" cap="none" strike="noStrike">
                <a:solidFill>
                  <a:srgbClr val="FF3300"/>
                </a:solidFill>
                <a:latin typeface="Times New Roman"/>
                <a:ea typeface="Times New Roman"/>
                <a:cs typeface="Times New Roman"/>
                <a:sym typeface="Times New Roman"/>
              </a:rPr>
              <a:t>ceil(m/2)</a:t>
            </a:r>
            <a:r>
              <a:rPr b="0" baseline="-25000" i="0" lang="en-US" sz="3200" u="none" cap="none" strike="noStrike">
                <a:solidFill>
                  <a:schemeClr val="accent2"/>
                </a:solidFill>
                <a:latin typeface="Times New Roman"/>
                <a:ea typeface="Times New Roman"/>
                <a:cs typeface="Times New Roman"/>
                <a:sym typeface="Times New Roman"/>
              </a:rPr>
              <a:t> </a:t>
            </a:r>
            <a:r>
              <a:rPr b="0" i="0" lang="en-US" sz="3200" u="none" cap="none" strike="noStrike">
                <a:solidFill>
                  <a:srgbClr val="FF3300"/>
                </a:solidFill>
                <a:latin typeface="Times New Roman"/>
                <a:ea typeface="Times New Roman"/>
                <a:cs typeface="Times New Roman"/>
                <a:sym typeface="Times New Roman"/>
              </a:rPr>
              <a:t>[(n+1)/2]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 calcmode="lin" valueType="num">
                                      <p:cBhvr additive="base">
                                        <p:cTn dur="500"/>
                                        <p:tgtEl>
                                          <p:spTgt spid="53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500"/>
                                        <p:tgtEl>
                                          <p:spTgt spid="5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Choice Of m</a:t>
            </a:r>
            <a:endParaRPr/>
          </a:p>
        </p:txBody>
      </p:sp>
      <p:sp>
        <p:nvSpPr>
          <p:cNvPr id="551" name="Google Shape;551;p22"/>
          <p:cNvSpPr txBox="1"/>
          <p:nvPr>
            <p:ph idx="1" type="body"/>
          </p:nvPr>
        </p:nvSpPr>
        <p:spPr>
          <a:xfrm>
            <a:off x="0" y="1447800"/>
            <a:ext cx="8610600" cy="213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Worst-case search time.</a:t>
            </a:r>
            <a:endParaRPr/>
          </a:p>
          <a:p>
            <a:pPr indent="-285750" lvl="1" marL="742950" rtl="0" algn="l">
              <a:spcBef>
                <a:spcPts val="560"/>
              </a:spcBef>
              <a:spcAft>
                <a:spcPts val="0"/>
              </a:spcAft>
              <a:buSzPts val="2800"/>
              <a:buChar char="▪"/>
            </a:pPr>
            <a:r>
              <a:rPr lang="en-US"/>
              <a:t>(time to fetch a node </a:t>
            </a:r>
            <a:r>
              <a:rPr lang="en-US">
                <a:solidFill>
                  <a:srgbClr val="FF3300"/>
                </a:solidFill>
              </a:rPr>
              <a:t>+</a:t>
            </a:r>
            <a:r>
              <a:rPr lang="en-US"/>
              <a:t> time to search node) </a:t>
            </a:r>
            <a:r>
              <a:rPr lang="en-US">
                <a:solidFill>
                  <a:srgbClr val="FF3300"/>
                </a:solidFill>
              </a:rPr>
              <a:t>*</a:t>
            </a:r>
            <a:r>
              <a:rPr lang="en-US"/>
              <a:t> height</a:t>
            </a:r>
            <a:endParaRPr/>
          </a:p>
          <a:p>
            <a:pPr indent="-285750" lvl="1" marL="742950" rtl="0" algn="l">
              <a:spcBef>
                <a:spcPts val="560"/>
              </a:spcBef>
              <a:spcAft>
                <a:spcPts val="0"/>
              </a:spcAft>
              <a:buSzPts val="2800"/>
              <a:buChar char="▪"/>
            </a:pPr>
            <a:r>
              <a:rPr lang="en-US">
                <a:solidFill>
                  <a:srgbClr val="FF3300"/>
                </a:solidFill>
              </a:rPr>
              <a:t>(a + b*m + c * log</a:t>
            </a:r>
            <a:r>
              <a:rPr baseline="-25000" lang="en-US">
                <a:solidFill>
                  <a:srgbClr val="FF3300"/>
                </a:solidFill>
              </a:rPr>
              <a:t>2</a:t>
            </a:r>
            <a:r>
              <a:rPr lang="en-US">
                <a:solidFill>
                  <a:srgbClr val="FF3300"/>
                </a:solidFill>
              </a:rPr>
              <a:t>m) * h</a:t>
            </a:r>
            <a:endParaRPr/>
          </a:p>
          <a:p>
            <a:pPr indent="-228600" lvl="2" marL="1143000" rtl="0" algn="l">
              <a:spcBef>
                <a:spcPts val="560"/>
              </a:spcBef>
              <a:spcAft>
                <a:spcPts val="0"/>
              </a:spcAft>
              <a:buClr>
                <a:schemeClr val="dk1"/>
              </a:buClr>
              <a:buSzPts val="2800"/>
              <a:buFont typeface="Times New Roman"/>
              <a:buNone/>
            </a:pPr>
            <a:r>
              <a:rPr lang="en-US" sz="2800"/>
              <a:t>where</a:t>
            </a:r>
            <a:r>
              <a:rPr lang="en-US" sz="2800">
                <a:solidFill>
                  <a:schemeClr val="hlink"/>
                </a:solidFill>
              </a:rPr>
              <a:t> </a:t>
            </a:r>
            <a:r>
              <a:rPr lang="en-US" sz="2800">
                <a:solidFill>
                  <a:srgbClr val="FF3300"/>
                </a:solidFill>
              </a:rPr>
              <a:t>a, b</a:t>
            </a:r>
            <a:r>
              <a:rPr lang="en-US" sz="2800">
                <a:solidFill>
                  <a:schemeClr val="hlink"/>
                </a:solidFill>
              </a:rPr>
              <a:t> </a:t>
            </a:r>
            <a:r>
              <a:rPr lang="en-US" sz="2800"/>
              <a:t>and</a:t>
            </a:r>
            <a:r>
              <a:rPr lang="en-US" sz="2800">
                <a:solidFill>
                  <a:schemeClr val="hlink"/>
                </a:solidFill>
              </a:rPr>
              <a:t> </a:t>
            </a:r>
            <a:r>
              <a:rPr lang="en-US" sz="2800">
                <a:solidFill>
                  <a:srgbClr val="FF3300"/>
                </a:solidFill>
              </a:rPr>
              <a:t>c</a:t>
            </a:r>
            <a:r>
              <a:rPr lang="en-US" sz="2800">
                <a:solidFill>
                  <a:schemeClr val="hlink"/>
                </a:solidFill>
              </a:rPr>
              <a:t> </a:t>
            </a:r>
            <a:r>
              <a:rPr lang="en-US" sz="2800"/>
              <a:t>are constants.</a:t>
            </a:r>
            <a:endParaRPr/>
          </a:p>
        </p:txBody>
      </p:sp>
      <p:grpSp>
        <p:nvGrpSpPr>
          <p:cNvPr id="552" name="Google Shape;552;p22"/>
          <p:cNvGrpSpPr/>
          <p:nvPr/>
        </p:nvGrpSpPr>
        <p:grpSpPr>
          <a:xfrm>
            <a:off x="0" y="3505200"/>
            <a:ext cx="6477000" cy="3246438"/>
            <a:chOff x="0" y="2208"/>
            <a:chExt cx="4080" cy="2045"/>
          </a:xfrm>
        </p:grpSpPr>
        <p:sp>
          <p:nvSpPr>
            <p:cNvPr id="553" name="Google Shape;553;p22"/>
            <p:cNvSpPr txBox="1"/>
            <p:nvPr/>
          </p:nvSpPr>
          <p:spPr>
            <a:xfrm>
              <a:off x="2208" y="3888"/>
              <a:ext cx="1008"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3300"/>
                  </a:solidFill>
                  <a:latin typeface="Times New Roman"/>
                  <a:ea typeface="Times New Roman"/>
                  <a:cs typeface="Times New Roman"/>
                  <a:sym typeface="Times New Roman"/>
                </a:rPr>
                <a:t>m</a:t>
              </a:r>
              <a:endParaRPr/>
            </a:p>
          </p:txBody>
        </p:sp>
        <p:cxnSp>
          <p:nvCxnSpPr>
            <p:cNvPr id="554" name="Google Shape;554;p22"/>
            <p:cNvCxnSpPr/>
            <p:nvPr/>
          </p:nvCxnSpPr>
          <p:spPr>
            <a:xfrm rot="10800000">
              <a:off x="1008" y="2208"/>
              <a:ext cx="0" cy="1536"/>
            </a:xfrm>
            <a:prstGeom prst="straightConnector1">
              <a:avLst/>
            </a:prstGeom>
            <a:noFill/>
            <a:ln cap="flat" cmpd="sng" w="76200">
              <a:solidFill>
                <a:schemeClr val="accent2"/>
              </a:solidFill>
              <a:prstDash val="solid"/>
              <a:round/>
              <a:headEnd len="med" w="med" type="none"/>
              <a:tailEnd len="med" w="med" type="triangle"/>
            </a:ln>
          </p:spPr>
        </p:cxnSp>
        <p:cxnSp>
          <p:nvCxnSpPr>
            <p:cNvPr id="555" name="Google Shape;555;p22"/>
            <p:cNvCxnSpPr/>
            <p:nvPr/>
          </p:nvCxnSpPr>
          <p:spPr>
            <a:xfrm>
              <a:off x="1008" y="3744"/>
              <a:ext cx="2736" cy="0"/>
            </a:xfrm>
            <a:prstGeom prst="straightConnector1">
              <a:avLst/>
            </a:prstGeom>
            <a:noFill/>
            <a:ln cap="flat" cmpd="sng" w="76200">
              <a:solidFill>
                <a:schemeClr val="accent2"/>
              </a:solidFill>
              <a:prstDash val="solid"/>
              <a:round/>
              <a:headEnd len="sm" w="sm" type="none"/>
              <a:tailEnd len="med" w="med" type="triangle"/>
            </a:ln>
          </p:spPr>
        </p:cxnSp>
        <p:sp>
          <p:nvSpPr>
            <p:cNvPr id="556" name="Google Shape;556;p22"/>
            <p:cNvSpPr txBox="1"/>
            <p:nvPr/>
          </p:nvSpPr>
          <p:spPr>
            <a:xfrm>
              <a:off x="0" y="2832"/>
              <a:ext cx="1008" cy="6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3300"/>
                  </a:solidFill>
                  <a:latin typeface="Times New Roman"/>
                  <a:ea typeface="Times New Roman"/>
                  <a:cs typeface="Times New Roman"/>
                  <a:sym typeface="Times New Roman"/>
                </a:rPr>
                <a:t>search time</a:t>
              </a:r>
              <a:endParaRPr/>
            </a:p>
          </p:txBody>
        </p:sp>
        <p:sp>
          <p:nvSpPr>
            <p:cNvPr id="557" name="Google Shape;557;p22"/>
            <p:cNvSpPr/>
            <p:nvPr/>
          </p:nvSpPr>
          <p:spPr>
            <a:xfrm>
              <a:off x="1248" y="2496"/>
              <a:ext cx="480" cy="856"/>
            </a:xfrm>
            <a:custGeom>
              <a:rect b="b" l="l" r="r" t="t"/>
              <a:pathLst>
                <a:path extrusionOk="0" h="856" w="480">
                  <a:moveTo>
                    <a:pt x="0" y="0"/>
                  </a:moveTo>
                  <a:cubicBezTo>
                    <a:pt x="32" y="292"/>
                    <a:pt x="64" y="584"/>
                    <a:pt x="144" y="720"/>
                  </a:cubicBezTo>
                  <a:cubicBezTo>
                    <a:pt x="224" y="856"/>
                    <a:pt x="424" y="800"/>
                    <a:pt x="480" y="816"/>
                  </a:cubicBezTo>
                </a:path>
              </a:pathLst>
            </a:custGeom>
            <a:noFill/>
            <a:ln cap="flat" cmpd="sng" w="571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8" name="Google Shape;558;p22"/>
            <p:cNvSpPr/>
            <p:nvPr/>
          </p:nvSpPr>
          <p:spPr>
            <a:xfrm>
              <a:off x="1680" y="2544"/>
              <a:ext cx="1944" cy="872"/>
            </a:xfrm>
            <a:custGeom>
              <a:rect b="b" l="l" r="r" t="t"/>
              <a:pathLst>
                <a:path extrusionOk="0" h="872" w="1944">
                  <a:moveTo>
                    <a:pt x="0" y="768"/>
                  </a:moveTo>
                  <a:cubicBezTo>
                    <a:pt x="588" y="820"/>
                    <a:pt x="1176" y="872"/>
                    <a:pt x="1488" y="768"/>
                  </a:cubicBezTo>
                  <a:cubicBezTo>
                    <a:pt x="1800" y="664"/>
                    <a:pt x="1800" y="272"/>
                    <a:pt x="1872" y="144"/>
                  </a:cubicBezTo>
                  <a:cubicBezTo>
                    <a:pt x="1944" y="16"/>
                    <a:pt x="1932" y="8"/>
                    <a:pt x="1920" y="0"/>
                  </a:cubicBezTo>
                </a:path>
              </a:pathLst>
            </a:custGeom>
            <a:noFill/>
            <a:ln cap="flat" cmpd="sng" w="571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9" name="Google Shape;559;p22"/>
            <p:cNvSpPr txBox="1"/>
            <p:nvPr/>
          </p:nvSpPr>
          <p:spPr>
            <a:xfrm>
              <a:off x="1392" y="3696"/>
              <a:ext cx="1008"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u="none">
                  <a:solidFill>
                    <a:srgbClr val="FF3300"/>
                  </a:solidFill>
                  <a:latin typeface="Times New Roman"/>
                  <a:ea typeface="Times New Roman"/>
                  <a:cs typeface="Times New Roman"/>
                  <a:sym typeface="Times New Roman"/>
                </a:rPr>
                <a:t>50</a:t>
              </a:r>
              <a:endParaRPr/>
            </a:p>
          </p:txBody>
        </p:sp>
        <p:sp>
          <p:nvSpPr>
            <p:cNvPr id="560" name="Google Shape;560;p22"/>
            <p:cNvSpPr txBox="1"/>
            <p:nvPr/>
          </p:nvSpPr>
          <p:spPr>
            <a:xfrm>
              <a:off x="3072" y="3696"/>
              <a:ext cx="1008"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u="none">
                  <a:solidFill>
                    <a:srgbClr val="FF3300"/>
                  </a:solidFill>
                  <a:latin typeface="Times New Roman"/>
                  <a:ea typeface="Times New Roman"/>
                  <a:cs typeface="Times New Roman"/>
                  <a:sym typeface="Times New Roman"/>
                </a:rPr>
                <a:t>400</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 calcmode="lin" valueType="num">
                                      <p:cBhvr additive="base">
                                        <p:cTn dur="500"/>
                                        <p:tgtEl>
                                          <p:spTgt spid="5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 calcmode="lin" valueType="num">
                                      <p:cBhvr additive="base">
                                        <p:cTn dur="500"/>
                                        <p:tgtEl>
                                          <p:spTgt spid="5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anim calcmode="lin" valueType="num">
                                      <p:cBhvr additive="base">
                                        <p:cTn dur="500"/>
                                        <p:tgtEl>
                                          <p:spTgt spid="5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3" st="3"/>
                                            </p:txEl>
                                          </p:spTgt>
                                        </p:tgtEl>
                                        <p:attrNameLst>
                                          <p:attrName>style.visibility</p:attrName>
                                        </p:attrNameLst>
                                      </p:cBhvr>
                                      <p:to>
                                        <p:strVal val="visible"/>
                                      </p:to>
                                    </p:set>
                                    <p:anim calcmode="lin" valueType="num">
                                      <p:cBhvr additive="base">
                                        <p:cTn dur="500"/>
                                        <p:tgtEl>
                                          <p:spTgt spid="5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2"/>
                                        </p:tgtEl>
                                        <p:attrNameLst>
                                          <p:attrName>style.visibility</p:attrName>
                                        </p:attrNameLst>
                                      </p:cBhvr>
                                      <p:to>
                                        <p:strVal val="visible"/>
                                      </p:to>
                                    </p:set>
                                    <p:anim calcmode="lin" valueType="num">
                                      <p:cBhvr additive="base">
                                        <p:cTn dur="500"/>
                                        <p:tgtEl>
                                          <p:spTgt spid="5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567" name="Google Shape;567;p23"/>
          <p:cNvSpPr/>
          <p:nvPr/>
        </p:nvSpPr>
        <p:spPr>
          <a:xfrm>
            <a:off x="5943600" y="2438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8" name="Google Shape;568;p23"/>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569" name="Google Shape;569;p23"/>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0" name="Google Shape;570;p23"/>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1" name="Google Shape;571;p23"/>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572" name="Google Shape;572;p23"/>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573" name="Google Shape;573;p23"/>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574" name="Google Shape;574;p23"/>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575" name="Google Shape;575;p23"/>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576" name="Google Shape;576;p23"/>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577" name="Google Shape;577;p23"/>
          <p:cNvCxnSpPr/>
          <p:nvPr/>
        </p:nvCxnSpPr>
        <p:spPr>
          <a:xfrm>
            <a:off x="2438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578" name="Google Shape;578;p23"/>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579" name="Google Shape;579;p23"/>
          <p:cNvSpPr txBox="1"/>
          <p:nvPr/>
        </p:nvSpPr>
        <p:spPr>
          <a:xfrm>
            <a:off x="2209800" y="2286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580" name="Google Shape;580;p23"/>
          <p:cNvSpPr/>
          <p:nvPr/>
        </p:nvSpPr>
        <p:spPr>
          <a:xfrm>
            <a:off x="2438400" y="3429000"/>
            <a:ext cx="984300" cy="4446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1" name="Google Shape;581;p23"/>
          <p:cNvSpPr/>
          <p:nvPr/>
        </p:nvSpPr>
        <p:spPr>
          <a:xfrm>
            <a:off x="6858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2" name="Google Shape;582;p23"/>
          <p:cNvSpPr txBox="1"/>
          <p:nvPr/>
        </p:nvSpPr>
        <p:spPr>
          <a:xfrm>
            <a:off x="8382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583" name="Google Shape;583;p23"/>
          <p:cNvSpPr txBox="1"/>
          <p:nvPr/>
        </p:nvSpPr>
        <p:spPr>
          <a:xfrm>
            <a:off x="2590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a:t>
            </a:r>
            <a:r>
              <a:rPr lang="en-US" sz="2400">
                <a:solidFill>
                  <a:schemeClr val="dk1"/>
                </a:solidFill>
                <a:latin typeface="Times New Roman"/>
                <a:ea typeface="Times New Roman"/>
                <a:cs typeface="Times New Roman"/>
                <a:sym typeface="Times New Roman"/>
              </a:rPr>
              <a:t>6</a:t>
            </a:r>
            <a:endParaRPr/>
          </a:p>
        </p:txBody>
      </p:sp>
      <p:cxnSp>
        <p:nvCxnSpPr>
          <p:cNvPr id="584" name="Google Shape;584;p23"/>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585" name="Google Shape;585;p23"/>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6" name="Google Shape;586;p23"/>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587" name="Google Shape;587;p23"/>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588" name="Google Shape;588;p23"/>
          <p:cNvSpPr txBox="1"/>
          <p:nvPr/>
        </p:nvSpPr>
        <p:spPr>
          <a:xfrm>
            <a:off x="533400" y="5029200"/>
            <a:ext cx="8458200"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Insertion into a full leaf triggers bottom-up node splitting pass.</a:t>
            </a:r>
            <a:endParaRPr/>
          </a:p>
        </p:txBody>
      </p:sp>
      <p:sp>
        <p:nvSpPr>
          <p:cNvPr id="589" name="Google Shape;589;p23"/>
          <p:cNvSpPr/>
          <p:nvPr/>
        </p:nvSpPr>
        <p:spPr>
          <a:xfrm>
            <a:off x="59436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0" name="Google Shape;590;p23"/>
          <p:cNvSpPr txBox="1"/>
          <p:nvPr/>
        </p:nvSpPr>
        <p:spPr>
          <a:xfrm>
            <a:off x="5943600" y="3505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xEl>
                                              <p:pRg end="0" st="0"/>
                                            </p:txEl>
                                          </p:spTgt>
                                        </p:tgtEl>
                                        <p:attrNameLst>
                                          <p:attrName>style.visibility</p:attrName>
                                        </p:attrNameLst>
                                      </p:cBhvr>
                                      <p:to>
                                        <p:strVal val="visible"/>
                                      </p:to>
                                    </p:set>
                                    <p:anim calcmode="lin" valueType="num">
                                      <p:cBhvr additive="base">
                                        <p:cTn dur="500"/>
                                        <p:tgtEl>
                                          <p:spTgt spid="58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Split An Overfull Node</a:t>
            </a:r>
            <a:endParaRPr/>
          </a:p>
        </p:txBody>
      </p:sp>
      <p:sp>
        <p:nvSpPr>
          <p:cNvPr id="597" name="Google Shape;597;p24"/>
          <p:cNvSpPr txBox="1"/>
          <p:nvPr>
            <p:ph idx="1" type="body"/>
          </p:nvPr>
        </p:nvSpPr>
        <p:spPr>
          <a:xfrm>
            <a:off x="457200" y="2209800"/>
            <a:ext cx="7772400" cy="121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solidFill>
                  <a:srgbClr val="FF3300"/>
                </a:solidFill>
              </a:rPr>
              <a:t>a</a:t>
            </a:r>
            <a:r>
              <a:rPr baseline="-25000" lang="en-US">
                <a:solidFill>
                  <a:srgbClr val="FF3300"/>
                </a:solidFill>
              </a:rPr>
              <a:t>i</a:t>
            </a:r>
            <a:r>
              <a:rPr baseline="-25000" lang="en-US">
                <a:solidFill>
                  <a:schemeClr val="hlink"/>
                </a:solidFill>
              </a:rPr>
              <a:t> </a:t>
            </a:r>
            <a:r>
              <a:rPr lang="en-US"/>
              <a:t>is a pointer to a subtree.</a:t>
            </a:r>
            <a:endParaRPr/>
          </a:p>
          <a:p>
            <a:pPr indent="-342900" lvl="0" marL="342900" rtl="0" algn="l">
              <a:spcBef>
                <a:spcPts val="640"/>
              </a:spcBef>
              <a:spcAft>
                <a:spcPts val="0"/>
              </a:spcAft>
              <a:buSzPts val="3200"/>
              <a:buFont typeface="Times New Roman"/>
              <a:buChar char="•"/>
            </a:pPr>
            <a:r>
              <a:rPr lang="en-US">
                <a:solidFill>
                  <a:srgbClr val="FF3300"/>
                </a:solidFill>
              </a:rPr>
              <a:t>p</a:t>
            </a:r>
            <a:r>
              <a:rPr baseline="-25000" lang="en-US">
                <a:solidFill>
                  <a:srgbClr val="FF3300"/>
                </a:solidFill>
              </a:rPr>
              <a:t>i</a:t>
            </a:r>
            <a:r>
              <a:rPr baseline="-25000" lang="en-US">
                <a:solidFill>
                  <a:schemeClr val="hlink"/>
                </a:solidFill>
              </a:rPr>
              <a:t> </a:t>
            </a:r>
            <a:r>
              <a:rPr lang="en-US"/>
              <a:t>is a dictionary pair.</a:t>
            </a:r>
            <a:endParaRPr/>
          </a:p>
          <a:p>
            <a:pPr indent="-139700" lvl="0" marL="342900" rtl="0" algn="l">
              <a:spcBef>
                <a:spcPts val="640"/>
              </a:spcBef>
              <a:spcAft>
                <a:spcPts val="0"/>
              </a:spcAft>
              <a:buSzPts val="3200"/>
              <a:buFont typeface="Times New Roman"/>
              <a:buNone/>
            </a:pPr>
            <a:r>
              <a:t/>
            </a:r>
            <a:endParaRPr/>
          </a:p>
        </p:txBody>
      </p:sp>
      <p:sp>
        <p:nvSpPr>
          <p:cNvPr id="598" name="Google Shape;598;p24"/>
          <p:cNvSpPr txBox="1"/>
          <p:nvPr/>
        </p:nvSpPr>
        <p:spPr>
          <a:xfrm>
            <a:off x="457200" y="1371600"/>
            <a:ext cx="4343400" cy="579438"/>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m a</a:t>
            </a:r>
            <a:r>
              <a:rPr baseline="-25000" lang="en-US" sz="3200">
                <a:solidFill>
                  <a:schemeClr val="dk1"/>
                </a:solidFill>
                <a:latin typeface="Times New Roman"/>
                <a:ea typeface="Times New Roman"/>
                <a:cs typeface="Times New Roman"/>
                <a:sym typeface="Times New Roman"/>
              </a:rPr>
              <a:t>0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m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m</a:t>
            </a:r>
            <a:endParaRPr/>
          </a:p>
        </p:txBody>
      </p:sp>
      <p:sp>
        <p:nvSpPr>
          <p:cNvPr id="599" name="Google Shape;599;p24"/>
          <p:cNvSpPr txBox="1"/>
          <p:nvPr/>
        </p:nvSpPr>
        <p:spPr>
          <a:xfrm>
            <a:off x="381000" y="3886200"/>
            <a:ext cx="7924800" cy="579438"/>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ceil(m/2)-1 a</a:t>
            </a:r>
            <a:r>
              <a:rPr baseline="-25000" lang="en-US" sz="3200">
                <a:solidFill>
                  <a:schemeClr val="dk1"/>
                </a:solidFill>
                <a:latin typeface="Times New Roman"/>
                <a:ea typeface="Times New Roman"/>
                <a:cs typeface="Times New Roman"/>
                <a:sym typeface="Times New Roman"/>
              </a:rPr>
              <a:t>0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ceil(m/2)-1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ceil(m/2)-1</a:t>
            </a:r>
            <a:endParaRPr/>
          </a:p>
        </p:txBody>
      </p:sp>
      <p:sp>
        <p:nvSpPr>
          <p:cNvPr id="600" name="Google Shape;600;p24"/>
          <p:cNvSpPr txBox="1"/>
          <p:nvPr/>
        </p:nvSpPr>
        <p:spPr>
          <a:xfrm>
            <a:off x="304800" y="5029200"/>
            <a:ext cx="8458200" cy="579438"/>
          </a:xfrm>
          <a:prstGeom prst="rect">
            <a:avLst/>
          </a:prstGeom>
          <a:solidFill>
            <a:srgbClr val="00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m-ceil(m/2) a</a:t>
            </a:r>
            <a:r>
              <a:rPr baseline="-25000" lang="en-US" sz="3200">
                <a:solidFill>
                  <a:schemeClr val="dk1"/>
                </a:solidFill>
                <a:latin typeface="Times New Roman"/>
                <a:ea typeface="Times New Roman"/>
                <a:cs typeface="Times New Roman"/>
                <a:sym typeface="Times New Roman"/>
              </a:rPr>
              <a:t>ceil(m/2)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ceil(m/2)+1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ceil(m/2)+1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m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m</a:t>
            </a:r>
            <a:endParaRPr/>
          </a:p>
        </p:txBody>
      </p:sp>
      <p:sp>
        <p:nvSpPr>
          <p:cNvPr id="601" name="Google Shape;601;p24"/>
          <p:cNvSpPr/>
          <p:nvPr/>
        </p:nvSpPr>
        <p:spPr>
          <a:xfrm>
            <a:off x="533400" y="5791200"/>
            <a:ext cx="8305800" cy="7620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rgbClr val="FF3300"/>
                </a:solidFill>
                <a:latin typeface="Times New Roman"/>
                <a:ea typeface="Times New Roman"/>
                <a:cs typeface="Times New Roman"/>
                <a:sym typeface="Times New Roman"/>
              </a:rPr>
              <a:t>p</a:t>
            </a:r>
            <a:r>
              <a:rPr baseline="-25000" lang="en-US" sz="3200">
                <a:solidFill>
                  <a:srgbClr val="FF3300"/>
                </a:solidFill>
                <a:latin typeface="Times New Roman"/>
                <a:ea typeface="Times New Roman"/>
                <a:cs typeface="Times New Roman"/>
                <a:sym typeface="Times New Roman"/>
              </a:rPr>
              <a:t>ceil(m/2)</a:t>
            </a:r>
            <a:r>
              <a:rPr baseline="-25000"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plus pointer to new node is inserted in parent. </a:t>
            </a:r>
            <a:endParaRPr/>
          </a:p>
          <a:p>
            <a:pPr indent="-139700" lvl="0" marL="342900" marR="0" rtl="0" algn="l">
              <a:spcBef>
                <a:spcPts val="640"/>
              </a:spcBef>
              <a:spcAft>
                <a:spcPts val="0"/>
              </a:spcAft>
              <a:buClr>
                <a:schemeClr val="dk2"/>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7">
                                            <p:txEl>
                                              <p:pRg end="0" st="0"/>
                                            </p:txEl>
                                          </p:spTgt>
                                        </p:tgtEl>
                                        <p:attrNameLst>
                                          <p:attrName>style.visibility</p:attrName>
                                        </p:attrNameLst>
                                      </p:cBhvr>
                                      <p:to>
                                        <p:strVal val="visible"/>
                                      </p:to>
                                    </p:set>
                                    <p:anim calcmode="lin" valueType="num">
                                      <p:cBhvr additive="base">
                                        <p:cTn dur="500"/>
                                        <p:tgtEl>
                                          <p:spTgt spid="59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7">
                                            <p:txEl>
                                              <p:pRg end="1" st="1"/>
                                            </p:txEl>
                                          </p:spTgt>
                                        </p:tgtEl>
                                        <p:attrNameLst>
                                          <p:attrName>style.visibility</p:attrName>
                                        </p:attrNameLst>
                                      </p:cBhvr>
                                      <p:to>
                                        <p:strVal val="visible"/>
                                      </p:to>
                                    </p:set>
                                    <p:anim calcmode="lin" valueType="num">
                                      <p:cBhvr additive="base">
                                        <p:cTn dur="500"/>
                                        <p:tgtEl>
                                          <p:spTgt spid="59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7">
                                            <p:txEl>
                                              <p:pRg end="2" st="2"/>
                                            </p:txEl>
                                          </p:spTgt>
                                        </p:tgtEl>
                                        <p:attrNameLst>
                                          <p:attrName>style.visibility</p:attrName>
                                        </p:attrNameLst>
                                      </p:cBhvr>
                                      <p:to>
                                        <p:strVal val="visible"/>
                                      </p:to>
                                    </p:set>
                                    <p:anim calcmode="lin" valueType="num">
                                      <p:cBhvr additive="base">
                                        <p:cTn dur="500"/>
                                        <p:tgtEl>
                                          <p:spTgt spid="59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500"/>
                                        <p:tgtEl>
                                          <p:spTgt spid="6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5"/>
          <p:cNvSpPr txBox="1"/>
          <p:nvPr>
            <p:ph type="title"/>
          </p:nvPr>
        </p:nvSpPr>
        <p:spPr>
          <a:xfrm>
            <a:off x="685800" y="0"/>
            <a:ext cx="77724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607" name="Google Shape;607;p25"/>
          <p:cNvSpPr/>
          <p:nvPr/>
        </p:nvSpPr>
        <p:spPr>
          <a:xfrm>
            <a:off x="5943600" y="1981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8" name="Google Shape;608;p25"/>
          <p:cNvSpPr txBox="1"/>
          <p:nvPr/>
        </p:nvSpPr>
        <p:spPr>
          <a:xfrm>
            <a:off x="5943600" y="1981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609" name="Google Shape;609;p25"/>
          <p:cNvSpPr/>
          <p:nvPr/>
        </p:nvSpPr>
        <p:spPr>
          <a:xfrm>
            <a:off x="526415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0" name="Google Shape;610;p25"/>
          <p:cNvSpPr/>
          <p:nvPr/>
        </p:nvSpPr>
        <p:spPr>
          <a:xfrm>
            <a:off x="2139950" y="1835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1" name="Google Shape;611;p25"/>
          <p:cNvSpPr/>
          <p:nvPr/>
        </p:nvSpPr>
        <p:spPr>
          <a:xfrm>
            <a:off x="4273550" y="844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12" name="Google Shape;612;p25"/>
          <p:cNvCxnSpPr/>
          <p:nvPr/>
        </p:nvCxnSpPr>
        <p:spPr>
          <a:xfrm flipH="1">
            <a:off x="2514600" y="11430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613" name="Google Shape;613;p25"/>
          <p:cNvCxnSpPr/>
          <p:nvPr/>
        </p:nvCxnSpPr>
        <p:spPr>
          <a:xfrm>
            <a:off x="4724400" y="11430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614" name="Google Shape;614;p25"/>
          <p:cNvCxnSpPr/>
          <p:nvPr/>
        </p:nvCxnSpPr>
        <p:spPr>
          <a:xfrm flipH="1">
            <a:off x="1219200" y="22098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615" name="Google Shape;615;p25"/>
          <p:cNvCxnSpPr/>
          <p:nvPr/>
        </p:nvCxnSpPr>
        <p:spPr>
          <a:xfrm flipH="1">
            <a:off x="5638800" y="2438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616" name="Google Shape;616;p25"/>
          <p:cNvCxnSpPr/>
          <p:nvPr/>
        </p:nvCxnSpPr>
        <p:spPr>
          <a:xfrm>
            <a:off x="6858000" y="23622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617" name="Google Shape;617;p25"/>
          <p:cNvCxnSpPr/>
          <p:nvPr/>
        </p:nvCxnSpPr>
        <p:spPr>
          <a:xfrm>
            <a:off x="2438400" y="2209800"/>
            <a:ext cx="457200" cy="762000"/>
          </a:xfrm>
          <a:prstGeom prst="straightConnector1">
            <a:avLst/>
          </a:prstGeom>
          <a:noFill/>
          <a:ln cap="flat" cmpd="sng" w="38100">
            <a:solidFill>
              <a:schemeClr val="dk1"/>
            </a:solidFill>
            <a:prstDash val="solid"/>
            <a:round/>
            <a:headEnd len="sm" w="sm" type="none"/>
            <a:tailEnd len="sm" w="sm" type="none"/>
          </a:ln>
        </p:spPr>
      </p:cxnSp>
      <p:sp>
        <p:nvSpPr>
          <p:cNvPr id="618" name="Google Shape;618;p25"/>
          <p:cNvSpPr txBox="1"/>
          <p:nvPr/>
        </p:nvSpPr>
        <p:spPr>
          <a:xfrm>
            <a:off x="4343400" y="8382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619" name="Google Shape;619;p25"/>
          <p:cNvSpPr txBox="1"/>
          <p:nvPr/>
        </p:nvSpPr>
        <p:spPr>
          <a:xfrm>
            <a:off x="2209800" y="1828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620" name="Google Shape;620;p25"/>
          <p:cNvSpPr/>
          <p:nvPr/>
        </p:nvSpPr>
        <p:spPr>
          <a:xfrm>
            <a:off x="24384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1" name="Google Shape;621;p25"/>
          <p:cNvSpPr/>
          <p:nvPr/>
        </p:nvSpPr>
        <p:spPr>
          <a:xfrm>
            <a:off x="6858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2" name="Google Shape;622;p25"/>
          <p:cNvSpPr txBox="1"/>
          <p:nvPr/>
        </p:nvSpPr>
        <p:spPr>
          <a:xfrm>
            <a:off x="8382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623" name="Google Shape;623;p25"/>
          <p:cNvSpPr txBox="1"/>
          <p:nvPr/>
        </p:nvSpPr>
        <p:spPr>
          <a:xfrm>
            <a:off x="25908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624" name="Google Shape;624;p25"/>
          <p:cNvCxnSpPr/>
          <p:nvPr/>
        </p:nvCxnSpPr>
        <p:spPr>
          <a:xfrm>
            <a:off x="6477000" y="2438400"/>
            <a:ext cx="0" cy="609600"/>
          </a:xfrm>
          <a:prstGeom prst="straightConnector1">
            <a:avLst/>
          </a:prstGeom>
          <a:noFill/>
          <a:ln cap="flat" cmpd="sng" w="38100">
            <a:solidFill>
              <a:schemeClr val="dk1"/>
            </a:solidFill>
            <a:prstDash val="solid"/>
            <a:round/>
            <a:headEnd len="sm" w="sm" type="none"/>
            <a:tailEnd len="sm" w="sm" type="none"/>
          </a:ln>
        </p:spPr>
      </p:cxnSp>
      <p:sp>
        <p:nvSpPr>
          <p:cNvPr id="625" name="Google Shape;625;p25"/>
          <p:cNvSpPr/>
          <p:nvPr/>
        </p:nvSpPr>
        <p:spPr>
          <a:xfrm>
            <a:off x="70104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6" name="Google Shape;626;p25"/>
          <p:cNvSpPr txBox="1"/>
          <p:nvPr/>
        </p:nvSpPr>
        <p:spPr>
          <a:xfrm>
            <a:off x="7010400" y="29718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627" name="Google Shape;627;p25"/>
          <p:cNvSpPr txBox="1"/>
          <p:nvPr/>
        </p:nvSpPr>
        <p:spPr>
          <a:xfrm>
            <a:off x="5334000" y="2971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628" name="Google Shape;628;p25"/>
          <p:cNvSpPr txBox="1"/>
          <p:nvPr/>
        </p:nvSpPr>
        <p:spPr>
          <a:xfrm>
            <a:off x="685800" y="4038600"/>
            <a:ext cx="6096000" cy="10048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Insert a pair with key </a:t>
            </a:r>
            <a:r>
              <a:rPr lang="en-US" sz="2400">
                <a:solidFill>
                  <a:srgbClr val="FF3300"/>
                </a:solidFill>
                <a:latin typeface="Times New Roman"/>
                <a:ea typeface="Times New Roman"/>
                <a:cs typeface="Times New Roman"/>
                <a:sym typeface="Times New Roman"/>
              </a:rPr>
              <a:t>= 2</a:t>
            </a:r>
            <a:r>
              <a:rPr lang="en-US" sz="2400">
                <a:solidFill>
                  <a:schemeClr val="dk1"/>
                </a:solidFill>
                <a:latin typeface="Times New Roman"/>
                <a:ea typeface="Times New Roman"/>
                <a:cs typeface="Times New Roman"/>
                <a:sym typeface="Times New Roman"/>
              </a:rPr>
              <a:t>.</a:t>
            </a:r>
            <a:endParaRPr/>
          </a:p>
          <a:p>
            <a:pPr indent="-152400" lvl="0" marL="0" marR="0" rtl="0" algn="l">
              <a:spcBef>
                <a:spcPts val="120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New pair goes into a </a:t>
            </a:r>
            <a:r>
              <a:rPr lang="en-US" sz="2400">
                <a:solidFill>
                  <a:srgbClr val="FF3300"/>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-node.</a:t>
            </a:r>
            <a:endParaRPr/>
          </a:p>
        </p:txBody>
      </p:sp>
      <p:sp>
        <p:nvSpPr>
          <p:cNvPr id="629" name="Google Shape;629;p25"/>
          <p:cNvSpPr/>
          <p:nvPr/>
        </p:nvSpPr>
        <p:spPr>
          <a:xfrm>
            <a:off x="5943600" y="3048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0" name="Google Shape;630;p25"/>
          <p:cNvSpPr txBox="1"/>
          <p:nvPr/>
        </p:nvSpPr>
        <p:spPr>
          <a:xfrm>
            <a:off x="5943600" y="3048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631" name="Google Shape;631;p25"/>
          <p:cNvSpPr/>
          <p:nvPr/>
        </p:nvSpPr>
        <p:spPr>
          <a:xfrm>
            <a:off x="309563" y="2487613"/>
            <a:ext cx="1558925" cy="12192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 calcmode="lin" valueType="num">
                                      <p:cBhvr additive="base">
                                        <p:cTn dur="500"/>
                                        <p:tgtEl>
                                          <p:spTgt spid="62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 calcmode="lin" valueType="num">
                                      <p:cBhvr additive="base">
                                        <p:cTn dur="500"/>
                                        <p:tgtEl>
                                          <p:spTgt spid="62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6"/>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 Into A Leaf 3-node</a:t>
            </a:r>
            <a:endParaRPr/>
          </a:p>
        </p:txBody>
      </p:sp>
      <p:sp>
        <p:nvSpPr>
          <p:cNvPr id="638" name="Google Shape;638;p26"/>
          <p:cNvSpPr txBox="1"/>
          <p:nvPr>
            <p:ph idx="1" type="body"/>
          </p:nvPr>
        </p:nvSpPr>
        <p:spPr>
          <a:xfrm>
            <a:off x="685800" y="762000"/>
            <a:ext cx="77724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Insert new pair so that the </a:t>
            </a:r>
            <a:r>
              <a:rPr lang="en-US">
                <a:solidFill>
                  <a:srgbClr val="FF3300"/>
                </a:solidFill>
              </a:rPr>
              <a:t>3</a:t>
            </a:r>
            <a:r>
              <a:rPr lang="en-US">
                <a:solidFill>
                  <a:schemeClr val="hlink"/>
                </a:solidFill>
              </a:rPr>
              <a:t> </a:t>
            </a:r>
            <a:r>
              <a:rPr lang="en-US"/>
              <a:t>keys are in ascending order.</a:t>
            </a:r>
            <a:endParaRPr/>
          </a:p>
        </p:txBody>
      </p:sp>
      <p:sp>
        <p:nvSpPr>
          <p:cNvPr id="639" name="Google Shape;639;p26"/>
          <p:cNvSpPr/>
          <p:nvPr/>
        </p:nvSpPr>
        <p:spPr>
          <a:xfrm>
            <a:off x="762000" y="2514600"/>
            <a:ext cx="77724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Split overflowed node around middle key.</a:t>
            </a:r>
            <a:endParaRPr/>
          </a:p>
        </p:txBody>
      </p:sp>
      <p:grpSp>
        <p:nvGrpSpPr>
          <p:cNvPr id="640" name="Google Shape;640;p26"/>
          <p:cNvGrpSpPr/>
          <p:nvPr/>
        </p:nvGrpSpPr>
        <p:grpSpPr>
          <a:xfrm>
            <a:off x="3657600" y="1905000"/>
            <a:ext cx="1219200" cy="457200"/>
            <a:chOff x="2208" y="1872"/>
            <a:chExt cx="768" cy="288"/>
          </a:xfrm>
        </p:grpSpPr>
        <p:sp>
          <p:nvSpPr>
            <p:cNvPr id="641" name="Google Shape;641;p26"/>
            <p:cNvSpPr/>
            <p:nvPr/>
          </p:nvSpPr>
          <p:spPr>
            <a:xfrm>
              <a:off x="2208" y="1872"/>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2" name="Google Shape;642;p26"/>
            <p:cNvSpPr txBox="1"/>
            <p:nvPr/>
          </p:nvSpPr>
          <p:spPr>
            <a:xfrm>
              <a:off x="2304" y="1872"/>
              <a:ext cx="67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1 2 3</a:t>
              </a:r>
              <a:endParaRPr/>
            </a:p>
          </p:txBody>
        </p:sp>
      </p:grpSp>
      <p:sp>
        <p:nvSpPr>
          <p:cNvPr id="643" name="Google Shape;643;p26"/>
          <p:cNvSpPr/>
          <p:nvPr/>
        </p:nvSpPr>
        <p:spPr>
          <a:xfrm>
            <a:off x="762000" y="5105400"/>
            <a:ext cx="77724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Insert middle key and pointer to new node into parent.</a:t>
            </a:r>
            <a:endParaRPr/>
          </a:p>
        </p:txBody>
      </p:sp>
      <p:grpSp>
        <p:nvGrpSpPr>
          <p:cNvPr id="644" name="Google Shape;644;p26"/>
          <p:cNvGrpSpPr/>
          <p:nvPr/>
        </p:nvGrpSpPr>
        <p:grpSpPr>
          <a:xfrm>
            <a:off x="3429000" y="3276600"/>
            <a:ext cx="2819400" cy="1212850"/>
            <a:chOff x="2160" y="2064"/>
            <a:chExt cx="1776" cy="764"/>
          </a:xfrm>
        </p:grpSpPr>
        <p:sp>
          <p:nvSpPr>
            <p:cNvPr id="645" name="Google Shape;645;p26"/>
            <p:cNvSpPr/>
            <p:nvPr/>
          </p:nvSpPr>
          <p:spPr>
            <a:xfrm>
              <a:off x="2160" y="2544"/>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6" name="Google Shape;646;p26"/>
            <p:cNvSpPr txBox="1"/>
            <p:nvPr/>
          </p:nvSpPr>
          <p:spPr>
            <a:xfrm>
              <a:off x="2204" y="25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647" name="Google Shape;647;p26"/>
            <p:cNvSpPr/>
            <p:nvPr/>
          </p:nvSpPr>
          <p:spPr>
            <a:xfrm>
              <a:off x="2540" y="2068"/>
              <a:ext cx="288" cy="288"/>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8" name="Google Shape;648;p26"/>
            <p:cNvSpPr/>
            <p:nvPr/>
          </p:nvSpPr>
          <p:spPr>
            <a:xfrm>
              <a:off x="3120" y="2544"/>
              <a:ext cx="280" cy="28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9" name="Google Shape;649;p26"/>
            <p:cNvSpPr txBox="1"/>
            <p:nvPr/>
          </p:nvSpPr>
          <p:spPr>
            <a:xfrm>
              <a:off x="3160" y="2540"/>
              <a:ext cx="7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sp>
          <p:nvSpPr>
            <p:cNvPr id="650" name="Google Shape;650;p26"/>
            <p:cNvSpPr txBox="1"/>
            <p:nvPr/>
          </p:nvSpPr>
          <p:spPr>
            <a:xfrm>
              <a:off x="2588" y="2064"/>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2</a:t>
              </a:r>
              <a:endParaRPr/>
            </a:p>
          </p:txBody>
        </p:sp>
        <p:cxnSp>
          <p:nvCxnSpPr>
            <p:cNvPr id="651" name="Google Shape;651;p26"/>
            <p:cNvCxnSpPr/>
            <p:nvPr/>
          </p:nvCxnSpPr>
          <p:spPr>
            <a:xfrm>
              <a:off x="2828" y="2352"/>
              <a:ext cx="384" cy="192"/>
            </a:xfrm>
            <a:prstGeom prst="straightConnector1">
              <a:avLst/>
            </a:prstGeom>
            <a:noFill/>
            <a:ln cap="flat" cmpd="sng" w="38100">
              <a:solidFill>
                <a:schemeClr val="dk1"/>
              </a:solidFill>
              <a:prstDash val="solid"/>
              <a:round/>
              <a:headEnd len="sm" w="sm" type="none"/>
              <a:tailEnd len="sm" w="sm"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8">
                                            <p:txEl>
                                              <p:pRg end="0" st="0"/>
                                            </p:txEl>
                                          </p:spTgt>
                                        </p:tgtEl>
                                        <p:attrNameLst>
                                          <p:attrName>style.visibility</p:attrName>
                                        </p:attrNameLst>
                                      </p:cBhvr>
                                      <p:to>
                                        <p:strVal val="visible"/>
                                      </p:to>
                                    </p:set>
                                    <p:anim calcmode="lin" valueType="num">
                                      <p:cBhvr additive="base">
                                        <p:cTn dur="500"/>
                                        <p:tgtEl>
                                          <p:spTgt spid="63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500"/>
                                        <p:tgtEl>
                                          <p:spTgt spid="6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657" name="Google Shape;657;p27"/>
          <p:cNvSpPr/>
          <p:nvPr/>
        </p:nvSpPr>
        <p:spPr>
          <a:xfrm>
            <a:off x="5943600" y="2438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8" name="Google Shape;658;p27"/>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659" name="Google Shape;659;p27"/>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0" name="Google Shape;660;p27"/>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1" name="Google Shape;661;p27"/>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62" name="Google Shape;662;p27"/>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663" name="Google Shape;663;p27"/>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664" name="Google Shape;664;p27"/>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665" name="Google Shape;665;p27"/>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666" name="Google Shape;666;p27"/>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667" name="Google Shape;667;p27"/>
          <p:cNvCxnSpPr/>
          <p:nvPr/>
        </p:nvCxnSpPr>
        <p:spPr>
          <a:xfrm>
            <a:off x="2438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668" name="Google Shape;668;p27"/>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669" name="Google Shape;669;p27"/>
          <p:cNvSpPr txBox="1"/>
          <p:nvPr/>
        </p:nvSpPr>
        <p:spPr>
          <a:xfrm>
            <a:off x="2209800" y="2286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670" name="Google Shape;670;p27"/>
          <p:cNvSpPr/>
          <p:nvPr/>
        </p:nvSpPr>
        <p:spPr>
          <a:xfrm>
            <a:off x="2438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71" name="Google Shape;671;p27"/>
          <p:cNvSpPr/>
          <p:nvPr/>
        </p:nvSpPr>
        <p:spPr>
          <a:xfrm>
            <a:off x="6858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72" name="Google Shape;672;p27"/>
          <p:cNvSpPr txBox="1"/>
          <p:nvPr/>
        </p:nvSpPr>
        <p:spPr>
          <a:xfrm>
            <a:off x="8382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673" name="Google Shape;673;p27"/>
          <p:cNvSpPr txBox="1"/>
          <p:nvPr/>
        </p:nvSpPr>
        <p:spPr>
          <a:xfrm>
            <a:off x="2590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674" name="Google Shape;674;p27"/>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675" name="Google Shape;675;p27"/>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76" name="Google Shape;676;p27"/>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677" name="Google Shape;677;p27"/>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678" name="Google Shape;678;p27"/>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Insert a pair with key </a:t>
            </a:r>
            <a:r>
              <a:rPr lang="en-US" sz="2800">
                <a:solidFill>
                  <a:srgbClr val="FF3300"/>
                </a:solidFill>
                <a:latin typeface="Times New Roman"/>
                <a:ea typeface="Times New Roman"/>
                <a:cs typeface="Times New Roman"/>
                <a:sym typeface="Times New Roman"/>
              </a:rPr>
              <a:t>= 2</a:t>
            </a:r>
            <a:r>
              <a:rPr lang="en-US" sz="2800">
                <a:solidFill>
                  <a:schemeClr val="dk1"/>
                </a:solidFill>
                <a:latin typeface="Times New Roman"/>
                <a:ea typeface="Times New Roman"/>
                <a:cs typeface="Times New Roman"/>
                <a:sym typeface="Times New Roman"/>
              </a:rPr>
              <a:t>.</a:t>
            </a:r>
            <a:endParaRPr/>
          </a:p>
        </p:txBody>
      </p:sp>
      <p:sp>
        <p:nvSpPr>
          <p:cNvPr id="679" name="Google Shape;679;p27"/>
          <p:cNvSpPr/>
          <p:nvPr/>
        </p:nvSpPr>
        <p:spPr>
          <a:xfrm>
            <a:off x="59436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80" name="Google Shape;680;p27"/>
          <p:cNvSpPr txBox="1"/>
          <p:nvPr/>
        </p:nvSpPr>
        <p:spPr>
          <a:xfrm>
            <a:off x="5943600" y="3505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681" name="Google Shape;681;p27"/>
          <p:cNvSpPr/>
          <p:nvPr/>
        </p:nvSpPr>
        <p:spPr>
          <a:xfrm>
            <a:off x="309563" y="2944813"/>
            <a:ext cx="1558925" cy="12192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687" name="Google Shape;687;p28"/>
          <p:cNvSpPr/>
          <p:nvPr/>
        </p:nvSpPr>
        <p:spPr>
          <a:xfrm>
            <a:off x="5943600" y="2438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88" name="Google Shape;688;p28"/>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689" name="Google Shape;689;p28"/>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90" name="Google Shape;690;p28"/>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91" name="Google Shape;691;p28"/>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92" name="Google Shape;692;p28"/>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693" name="Google Shape;693;p28"/>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694" name="Google Shape;694;p28"/>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695" name="Google Shape;695;p28"/>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696" name="Google Shape;696;p28"/>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697" name="Google Shape;697;p28"/>
          <p:cNvCxnSpPr/>
          <p:nvPr/>
        </p:nvCxnSpPr>
        <p:spPr>
          <a:xfrm>
            <a:off x="2438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698" name="Google Shape;698;p28"/>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699" name="Google Shape;699;p28"/>
          <p:cNvSpPr txBox="1"/>
          <p:nvPr/>
        </p:nvSpPr>
        <p:spPr>
          <a:xfrm>
            <a:off x="2209800" y="2286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700" name="Google Shape;700;p28"/>
          <p:cNvSpPr/>
          <p:nvPr/>
        </p:nvSpPr>
        <p:spPr>
          <a:xfrm>
            <a:off x="2438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1" name="Google Shape;701;p28"/>
          <p:cNvSpPr txBox="1"/>
          <p:nvPr/>
        </p:nvSpPr>
        <p:spPr>
          <a:xfrm>
            <a:off x="2590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702" name="Google Shape;702;p28"/>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703" name="Google Shape;703;p28"/>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4" name="Google Shape;704;p28"/>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705" name="Google Shape;705;p28"/>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706" name="Google Shape;706;p28"/>
          <p:cNvSpPr/>
          <p:nvPr/>
        </p:nvSpPr>
        <p:spPr>
          <a:xfrm>
            <a:off x="59436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7" name="Google Shape;707;p28"/>
          <p:cNvSpPr txBox="1"/>
          <p:nvPr/>
        </p:nvSpPr>
        <p:spPr>
          <a:xfrm>
            <a:off x="5943600" y="3505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708" name="Google Shape;708;p28"/>
          <p:cNvSpPr/>
          <p:nvPr/>
        </p:nvSpPr>
        <p:spPr>
          <a:xfrm>
            <a:off x="2971800" y="22923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9" name="Google Shape;709;p28"/>
          <p:cNvSpPr/>
          <p:nvPr/>
        </p:nvSpPr>
        <p:spPr>
          <a:xfrm>
            <a:off x="3886200" y="3048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10" name="Google Shape;710;p28"/>
          <p:cNvSpPr txBox="1"/>
          <p:nvPr/>
        </p:nvSpPr>
        <p:spPr>
          <a:xfrm>
            <a:off x="3956050" y="3041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sp>
        <p:nvSpPr>
          <p:cNvPr id="711" name="Google Shape;711;p28"/>
          <p:cNvSpPr/>
          <p:nvPr/>
        </p:nvSpPr>
        <p:spPr>
          <a:xfrm>
            <a:off x="9144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12" name="Google Shape;712;p28"/>
          <p:cNvSpPr txBox="1"/>
          <p:nvPr/>
        </p:nvSpPr>
        <p:spPr>
          <a:xfrm>
            <a:off x="9842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713" name="Google Shape;713;p28"/>
          <p:cNvSpPr txBox="1"/>
          <p:nvPr/>
        </p:nvSpPr>
        <p:spPr>
          <a:xfrm>
            <a:off x="3048000" y="22860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2</a:t>
            </a:r>
            <a:endParaRPr/>
          </a:p>
        </p:txBody>
      </p:sp>
      <p:cxnSp>
        <p:nvCxnSpPr>
          <p:cNvPr id="714" name="Google Shape;714;p28"/>
          <p:cNvCxnSpPr/>
          <p:nvPr/>
        </p:nvCxnSpPr>
        <p:spPr>
          <a:xfrm>
            <a:off x="3429000" y="27432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715" name="Google Shape;715;p28"/>
          <p:cNvSpPr txBox="1"/>
          <p:nvPr/>
        </p:nvSpPr>
        <p:spPr>
          <a:xfrm>
            <a:off x="533400" y="55626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2</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716" name="Google Shape;716;p28"/>
          <p:cNvSpPr/>
          <p:nvPr/>
        </p:nvSpPr>
        <p:spPr>
          <a:xfrm>
            <a:off x="1752600" y="2057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5"/>
                                        </p:tgtEl>
                                        <p:attrNameLst>
                                          <p:attrName>style.visibility</p:attrName>
                                        </p:attrNameLst>
                                      </p:cBhvr>
                                      <p:to>
                                        <p:strVal val="visible"/>
                                      </p:to>
                                    </p:set>
                                    <p:anim calcmode="lin" valueType="num">
                                      <p:cBhvr additive="base">
                                        <p:cTn dur="500"/>
                                        <p:tgtEl>
                                          <p:spTgt spid="7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2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722" name="Google Shape;722;p29"/>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Now, insert a pair with key </a:t>
            </a:r>
            <a:r>
              <a:rPr lang="en-US" sz="2800">
                <a:solidFill>
                  <a:srgbClr val="FF3300"/>
                </a:solidFill>
                <a:latin typeface="Times New Roman"/>
                <a:ea typeface="Times New Roman"/>
                <a:cs typeface="Times New Roman"/>
                <a:sym typeface="Times New Roman"/>
              </a:rPr>
              <a:t>= 18</a:t>
            </a:r>
            <a:r>
              <a:rPr lang="en-US" sz="2800">
                <a:solidFill>
                  <a:schemeClr val="dk1"/>
                </a:solidFill>
                <a:latin typeface="Times New Roman"/>
                <a:ea typeface="Times New Roman"/>
                <a:cs typeface="Times New Roman"/>
                <a:sym typeface="Times New Roman"/>
              </a:rPr>
              <a:t>.</a:t>
            </a:r>
            <a:endParaRPr/>
          </a:p>
        </p:txBody>
      </p:sp>
      <p:grpSp>
        <p:nvGrpSpPr>
          <p:cNvPr id="723" name="Google Shape;723;p29"/>
          <p:cNvGrpSpPr/>
          <p:nvPr/>
        </p:nvGrpSpPr>
        <p:grpSpPr>
          <a:xfrm>
            <a:off x="990600" y="1295400"/>
            <a:ext cx="7391400" cy="2667000"/>
            <a:chOff x="624" y="816"/>
            <a:chExt cx="4656" cy="1680"/>
          </a:xfrm>
        </p:grpSpPr>
        <p:sp>
          <p:nvSpPr>
            <p:cNvPr id="724" name="Google Shape;724;p29"/>
            <p:cNvSpPr/>
            <p:nvPr/>
          </p:nvSpPr>
          <p:spPr>
            <a:xfrm>
              <a:off x="374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25" name="Google Shape;725;p29"/>
            <p:cNvSpPr txBox="1"/>
            <p:nvPr/>
          </p:nvSpPr>
          <p:spPr>
            <a:xfrm>
              <a:off x="374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726" name="Google Shape;726;p29"/>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27" name="Google Shape;727;p29"/>
            <p:cNvSpPr/>
            <p:nvPr/>
          </p:nvSpPr>
          <p:spPr>
            <a:xfrm>
              <a:off x="624"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28" name="Google Shape;728;p29"/>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729" name="Google Shape;729;p29"/>
            <p:cNvCxnSpPr/>
            <p:nvPr/>
          </p:nvCxnSpPr>
          <p:spPr>
            <a:xfrm flipH="1">
              <a:off x="1584" y="1008"/>
              <a:ext cx="1104" cy="480"/>
            </a:xfrm>
            <a:prstGeom prst="straightConnector1">
              <a:avLst/>
            </a:prstGeom>
            <a:noFill/>
            <a:ln cap="flat" cmpd="sng" w="38100">
              <a:solidFill>
                <a:schemeClr val="dk1"/>
              </a:solidFill>
              <a:prstDash val="solid"/>
              <a:round/>
              <a:headEnd len="sm" w="sm" type="none"/>
              <a:tailEnd len="sm" w="sm" type="none"/>
            </a:ln>
          </p:spPr>
        </p:cxnSp>
        <p:cxnSp>
          <p:nvCxnSpPr>
            <p:cNvPr id="730" name="Google Shape;730;p29"/>
            <p:cNvCxnSpPr/>
            <p:nvPr/>
          </p:nvCxnSpPr>
          <p:spPr>
            <a:xfrm>
              <a:off x="2976" y="1008"/>
              <a:ext cx="1104" cy="528"/>
            </a:xfrm>
            <a:prstGeom prst="straightConnector1">
              <a:avLst/>
            </a:prstGeom>
            <a:noFill/>
            <a:ln cap="flat" cmpd="sng" w="38100">
              <a:solidFill>
                <a:schemeClr val="dk1"/>
              </a:solidFill>
              <a:prstDash val="solid"/>
              <a:round/>
              <a:headEnd len="sm" w="sm" type="none"/>
              <a:tailEnd len="sm" w="sm" type="none"/>
            </a:ln>
          </p:spPr>
        </p:cxnSp>
        <p:cxnSp>
          <p:nvCxnSpPr>
            <p:cNvPr id="731" name="Google Shape;731;p29"/>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732" name="Google Shape;732;p29"/>
            <p:cNvCxnSpPr/>
            <p:nvPr/>
          </p:nvCxnSpPr>
          <p:spPr>
            <a:xfrm flipH="1">
              <a:off x="355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733" name="Google Shape;733;p29"/>
            <p:cNvCxnSpPr/>
            <p:nvPr/>
          </p:nvCxnSpPr>
          <p:spPr>
            <a:xfrm>
              <a:off x="432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734" name="Google Shape;734;p29"/>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735" name="Google Shape;735;p29"/>
            <p:cNvSpPr txBox="1"/>
            <p:nvPr/>
          </p:nvSpPr>
          <p:spPr>
            <a:xfrm>
              <a:off x="2736" y="81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736" name="Google Shape;736;p29"/>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737" name="Google Shape;737;p29"/>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8" name="Google Shape;738;p29"/>
            <p:cNvSpPr/>
            <p:nvPr/>
          </p:nvSpPr>
          <p:spPr>
            <a:xfrm>
              <a:off x="1200" y="148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9" name="Google Shape;739;p29"/>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740" name="Google Shape;740;p29"/>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741" name="Google Shape;741;p29"/>
            <p:cNvCxnSpPr/>
            <p:nvPr/>
          </p:nvCxnSpPr>
          <p:spPr>
            <a:xfrm>
              <a:off x="4080" y="1824"/>
              <a:ext cx="0" cy="384"/>
            </a:xfrm>
            <a:prstGeom prst="straightConnector1">
              <a:avLst/>
            </a:prstGeom>
            <a:noFill/>
            <a:ln cap="flat" cmpd="sng" w="38100">
              <a:solidFill>
                <a:schemeClr val="dk1"/>
              </a:solidFill>
              <a:prstDash val="solid"/>
              <a:round/>
              <a:headEnd len="sm" w="sm" type="none"/>
              <a:tailEnd len="sm" w="sm" type="none"/>
            </a:ln>
          </p:spPr>
        </p:cxnSp>
        <p:sp>
          <p:nvSpPr>
            <p:cNvPr id="742" name="Google Shape;742;p29"/>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3" name="Google Shape;743;p29"/>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744" name="Google Shape;744;p29"/>
            <p:cNvSpPr txBox="1"/>
            <p:nvPr/>
          </p:nvSpPr>
          <p:spPr>
            <a:xfrm>
              <a:off x="3360"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745" name="Google Shape;745;p29"/>
            <p:cNvSpPr/>
            <p:nvPr/>
          </p:nvSpPr>
          <p:spPr>
            <a:xfrm>
              <a:off x="374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6" name="Google Shape;746;p29"/>
            <p:cNvSpPr txBox="1"/>
            <p:nvPr/>
          </p:nvSpPr>
          <p:spPr>
            <a:xfrm>
              <a:off x="374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747" name="Google Shape;747;p29"/>
            <p:cNvSpPr/>
            <p:nvPr/>
          </p:nvSpPr>
          <p:spPr>
            <a:xfrm>
              <a:off x="134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8" name="Google Shape;748;p29"/>
            <p:cNvSpPr txBox="1"/>
            <p:nvPr/>
          </p:nvSpPr>
          <p:spPr>
            <a:xfrm>
              <a:off x="1392"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749" name="Google Shape;749;p29"/>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grpSp>
      <p:sp>
        <p:nvSpPr>
          <p:cNvPr id="750" name="Google Shape;750;p29"/>
          <p:cNvSpPr/>
          <p:nvPr/>
        </p:nvSpPr>
        <p:spPr>
          <a:xfrm>
            <a:off x="5791200" y="32766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500"/>
                                        <p:tgtEl>
                                          <p:spTgt spid="7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AVL Tree</a:t>
            </a:r>
            <a:endParaRPr/>
          </a:p>
        </p:txBody>
      </p:sp>
      <p:sp>
        <p:nvSpPr>
          <p:cNvPr id="253" name="Google Shape;253;p3"/>
          <p:cNvSpPr txBox="1"/>
          <p:nvPr>
            <p:ph idx="1" type="body"/>
          </p:nvPr>
        </p:nvSpPr>
        <p:spPr>
          <a:xfrm>
            <a:off x="685800" y="1981200"/>
            <a:ext cx="80010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binary tree</a:t>
            </a:r>
            <a:endParaRPr/>
          </a:p>
          <a:p>
            <a:pPr indent="-342900" lvl="0" marL="342900" rtl="0" algn="l">
              <a:spcBef>
                <a:spcPts val="640"/>
              </a:spcBef>
              <a:spcAft>
                <a:spcPts val="0"/>
              </a:spcAft>
              <a:buSzPts val="3200"/>
              <a:buFont typeface="Times New Roman"/>
              <a:buChar char="•"/>
            </a:pPr>
            <a:r>
              <a:rPr lang="en-US"/>
              <a:t>for every node </a:t>
            </a:r>
            <a:r>
              <a:rPr lang="en-US">
                <a:solidFill>
                  <a:schemeClr val="hlink"/>
                </a:solidFill>
              </a:rPr>
              <a:t>x</a:t>
            </a:r>
            <a:r>
              <a:rPr lang="en-US">
                <a:solidFill>
                  <a:schemeClr val="lt2"/>
                </a:solidFill>
              </a:rPr>
              <a:t>, define its balance factor</a:t>
            </a:r>
            <a:endParaRPr/>
          </a:p>
          <a:p>
            <a:pPr indent="-285750" lvl="1" marL="742950" rtl="0" algn="l">
              <a:spcBef>
                <a:spcPts val="560"/>
              </a:spcBef>
              <a:spcAft>
                <a:spcPts val="0"/>
              </a:spcAft>
              <a:buSzPts val="2800"/>
              <a:buFont typeface="Noto Sans Symbols"/>
              <a:buNone/>
            </a:pPr>
            <a:r>
              <a:rPr lang="en-US">
                <a:solidFill>
                  <a:schemeClr val="hlink"/>
                </a:solidFill>
              </a:rPr>
              <a:t>balance factor of x = height of left subtree of x </a:t>
            </a:r>
            <a:endParaRPr/>
          </a:p>
          <a:p>
            <a:pPr indent="-285750" lvl="1" marL="742950" rtl="0" algn="l">
              <a:spcBef>
                <a:spcPts val="560"/>
              </a:spcBef>
              <a:spcAft>
                <a:spcPts val="0"/>
              </a:spcAft>
              <a:buSzPts val="2800"/>
              <a:buFont typeface="Noto Sans Symbols"/>
              <a:buNone/>
            </a:pPr>
            <a:r>
              <a:rPr lang="en-US">
                <a:solidFill>
                  <a:schemeClr val="hlink"/>
                </a:solidFill>
              </a:rPr>
              <a:t>                                  – height of right subtree of x</a:t>
            </a:r>
            <a:endParaRPr/>
          </a:p>
          <a:p>
            <a:pPr indent="-342900" lvl="0" marL="342900" rtl="0" algn="l">
              <a:spcBef>
                <a:spcPts val="640"/>
              </a:spcBef>
              <a:spcAft>
                <a:spcPts val="0"/>
              </a:spcAft>
              <a:buSzPts val="3200"/>
              <a:buFont typeface="Times New Roman"/>
              <a:buChar char="•"/>
            </a:pPr>
            <a:r>
              <a:rPr lang="en-US"/>
              <a:t> balance factor of every node</a:t>
            </a:r>
            <a:r>
              <a:rPr lang="en-US">
                <a:solidFill>
                  <a:schemeClr val="hlink"/>
                </a:solidFill>
              </a:rPr>
              <a:t> x</a:t>
            </a:r>
            <a:r>
              <a:rPr lang="en-US">
                <a:solidFill>
                  <a:schemeClr val="lt2"/>
                </a:solidFill>
              </a:rPr>
              <a:t> is </a:t>
            </a:r>
            <a:r>
              <a:rPr lang="en-US">
                <a:solidFill>
                  <a:schemeClr val="hlink"/>
                </a:solidFill>
              </a:rPr>
              <a:t>– 1</a:t>
            </a:r>
            <a:r>
              <a:rPr lang="en-US">
                <a:solidFill>
                  <a:schemeClr val="lt2"/>
                </a:solidFill>
              </a:rPr>
              <a:t>,</a:t>
            </a:r>
            <a:r>
              <a:rPr lang="en-US">
                <a:solidFill>
                  <a:schemeClr val="hlink"/>
                </a:solidFill>
              </a:rPr>
              <a:t> 0</a:t>
            </a:r>
            <a:r>
              <a:rPr lang="en-US"/>
              <a:t>, or </a:t>
            </a:r>
            <a:r>
              <a:rPr lang="en-US">
                <a:solidFill>
                  <a:schemeClr val="hlink"/>
                </a:solidFill>
              </a:rPr>
              <a:t>1</a:t>
            </a:r>
            <a:endParaRPr/>
          </a:p>
          <a:p>
            <a:pPr indent="-342900" lvl="0" marL="342900" rtl="0" algn="l">
              <a:spcBef>
                <a:spcPts val="640"/>
              </a:spcBef>
              <a:spcAft>
                <a:spcPts val="0"/>
              </a:spcAft>
              <a:buSzPts val="3200"/>
              <a:buFont typeface="Times New Roman"/>
              <a:buChar char="•"/>
            </a:pPr>
            <a:r>
              <a:rPr lang="en-US">
                <a:solidFill>
                  <a:schemeClr val="hlink"/>
                </a:solidFill>
              </a:rPr>
              <a:t>log</a:t>
            </a:r>
            <a:r>
              <a:rPr baseline="-25000" lang="en-US">
                <a:solidFill>
                  <a:schemeClr val="hlink"/>
                </a:solidFill>
              </a:rPr>
              <a:t>2</a:t>
            </a:r>
            <a:r>
              <a:rPr lang="en-US">
                <a:solidFill>
                  <a:schemeClr val="hlink"/>
                </a:solidFill>
              </a:rPr>
              <a:t> (n+1) &lt;= height &lt;=</a:t>
            </a:r>
            <a:r>
              <a:rPr lang="en-US">
                <a:solidFill>
                  <a:schemeClr val="lt2"/>
                </a:solidFill>
              </a:rPr>
              <a:t> </a:t>
            </a:r>
            <a:r>
              <a:rPr lang="en-US">
                <a:solidFill>
                  <a:schemeClr val="hlink"/>
                </a:solidFill>
              </a:rPr>
              <a:t>1.44 log</a:t>
            </a:r>
            <a:r>
              <a:rPr baseline="-25000" lang="en-US">
                <a:solidFill>
                  <a:schemeClr val="hlink"/>
                </a:solidFill>
              </a:rPr>
              <a:t>2</a:t>
            </a:r>
            <a:r>
              <a:rPr lang="en-US">
                <a:solidFill>
                  <a:schemeClr val="hlink"/>
                </a:solidFill>
              </a:rPr>
              <a:t> (n+2)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0"/>
          <p:cNvSpPr txBox="1"/>
          <p:nvPr>
            <p:ph type="title"/>
          </p:nvPr>
        </p:nvSpPr>
        <p:spPr>
          <a:xfrm>
            <a:off x="609600" y="0"/>
            <a:ext cx="7772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 Into A Leaf 3-node</a:t>
            </a:r>
            <a:endParaRPr/>
          </a:p>
        </p:txBody>
      </p:sp>
      <p:sp>
        <p:nvSpPr>
          <p:cNvPr id="756" name="Google Shape;756;p30"/>
          <p:cNvSpPr txBox="1"/>
          <p:nvPr>
            <p:ph idx="1" type="body"/>
          </p:nvPr>
        </p:nvSpPr>
        <p:spPr>
          <a:xfrm>
            <a:off x="685800" y="815975"/>
            <a:ext cx="77724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Insert new pair so that the </a:t>
            </a:r>
            <a:r>
              <a:rPr lang="en-US">
                <a:solidFill>
                  <a:srgbClr val="FF3300"/>
                </a:solidFill>
              </a:rPr>
              <a:t>3</a:t>
            </a:r>
            <a:r>
              <a:rPr lang="en-US">
                <a:solidFill>
                  <a:schemeClr val="hlink"/>
                </a:solidFill>
              </a:rPr>
              <a:t> </a:t>
            </a:r>
            <a:r>
              <a:rPr lang="en-US"/>
              <a:t>keys are in ascending order.</a:t>
            </a:r>
            <a:endParaRPr/>
          </a:p>
        </p:txBody>
      </p:sp>
      <p:sp>
        <p:nvSpPr>
          <p:cNvPr id="757" name="Google Shape;757;p30"/>
          <p:cNvSpPr/>
          <p:nvPr/>
        </p:nvSpPr>
        <p:spPr>
          <a:xfrm>
            <a:off x="762000" y="2568575"/>
            <a:ext cx="77724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Split the overflowed node.</a:t>
            </a:r>
            <a:endParaRPr/>
          </a:p>
        </p:txBody>
      </p:sp>
      <p:grpSp>
        <p:nvGrpSpPr>
          <p:cNvPr id="758" name="Google Shape;758;p30"/>
          <p:cNvGrpSpPr/>
          <p:nvPr/>
        </p:nvGrpSpPr>
        <p:grpSpPr>
          <a:xfrm>
            <a:off x="3657600" y="1958975"/>
            <a:ext cx="1905000" cy="457200"/>
            <a:chOff x="2208" y="1872"/>
            <a:chExt cx="768" cy="288"/>
          </a:xfrm>
        </p:grpSpPr>
        <p:sp>
          <p:nvSpPr>
            <p:cNvPr id="759" name="Google Shape;759;p30"/>
            <p:cNvSpPr/>
            <p:nvPr/>
          </p:nvSpPr>
          <p:spPr>
            <a:xfrm>
              <a:off x="2208" y="1872"/>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60" name="Google Shape;760;p30"/>
            <p:cNvSpPr txBox="1"/>
            <p:nvPr/>
          </p:nvSpPr>
          <p:spPr>
            <a:xfrm>
              <a:off x="2304" y="1872"/>
              <a:ext cx="67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16 17 18</a:t>
              </a:r>
              <a:endParaRPr/>
            </a:p>
          </p:txBody>
        </p:sp>
      </p:grpSp>
      <p:sp>
        <p:nvSpPr>
          <p:cNvPr id="761" name="Google Shape;761;p30"/>
          <p:cNvSpPr/>
          <p:nvPr/>
        </p:nvSpPr>
        <p:spPr>
          <a:xfrm>
            <a:off x="609600" y="5334000"/>
            <a:ext cx="77724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Insert middle key and pointer to new node into parent.</a:t>
            </a:r>
            <a:endParaRPr/>
          </a:p>
        </p:txBody>
      </p:sp>
      <p:grpSp>
        <p:nvGrpSpPr>
          <p:cNvPr id="762" name="Google Shape;762;p30"/>
          <p:cNvGrpSpPr/>
          <p:nvPr/>
        </p:nvGrpSpPr>
        <p:grpSpPr>
          <a:xfrm>
            <a:off x="2819400" y="3511550"/>
            <a:ext cx="2298700" cy="1212850"/>
            <a:chOff x="1776" y="2212"/>
            <a:chExt cx="1448" cy="764"/>
          </a:xfrm>
        </p:grpSpPr>
        <p:sp>
          <p:nvSpPr>
            <p:cNvPr id="763" name="Google Shape;763;p30"/>
            <p:cNvSpPr/>
            <p:nvPr/>
          </p:nvSpPr>
          <p:spPr>
            <a:xfrm>
              <a:off x="2732" y="2692"/>
              <a:ext cx="280" cy="28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64" name="Google Shape;764;p30"/>
            <p:cNvSpPr txBox="1"/>
            <p:nvPr/>
          </p:nvSpPr>
          <p:spPr>
            <a:xfrm>
              <a:off x="2736" y="2688"/>
              <a:ext cx="48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765" name="Google Shape;765;p30"/>
            <p:cNvSpPr/>
            <p:nvPr/>
          </p:nvSpPr>
          <p:spPr>
            <a:xfrm>
              <a:off x="1776" y="2692"/>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66" name="Google Shape;766;p30"/>
            <p:cNvSpPr txBox="1"/>
            <p:nvPr/>
          </p:nvSpPr>
          <p:spPr>
            <a:xfrm>
              <a:off x="1776" y="2688"/>
              <a:ext cx="4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767" name="Google Shape;767;p30"/>
            <p:cNvSpPr/>
            <p:nvPr/>
          </p:nvSpPr>
          <p:spPr>
            <a:xfrm>
              <a:off x="2156" y="2216"/>
              <a:ext cx="288" cy="288"/>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68" name="Google Shape;768;p30"/>
            <p:cNvSpPr txBox="1"/>
            <p:nvPr/>
          </p:nvSpPr>
          <p:spPr>
            <a:xfrm>
              <a:off x="2160" y="2212"/>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17</a:t>
              </a:r>
              <a:endParaRPr/>
            </a:p>
          </p:txBody>
        </p:sp>
        <p:cxnSp>
          <p:nvCxnSpPr>
            <p:cNvPr id="769" name="Google Shape;769;p30"/>
            <p:cNvCxnSpPr/>
            <p:nvPr/>
          </p:nvCxnSpPr>
          <p:spPr>
            <a:xfrm>
              <a:off x="2444" y="2500"/>
              <a:ext cx="384" cy="192"/>
            </a:xfrm>
            <a:prstGeom prst="straightConnector1">
              <a:avLst/>
            </a:prstGeom>
            <a:noFill/>
            <a:ln cap="flat" cmpd="sng" w="38100">
              <a:solidFill>
                <a:schemeClr val="dk1"/>
              </a:solidFill>
              <a:prstDash val="solid"/>
              <a:round/>
              <a:headEnd len="sm" w="sm" type="none"/>
              <a:tailEnd len="sm" w="sm"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anim calcmode="lin" valueType="num">
                                      <p:cBhvr additive="base">
                                        <p:cTn dur="500"/>
                                        <p:tgtEl>
                                          <p:spTgt spid="7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8"/>
                                        </p:tgtEl>
                                        <p:attrNameLst>
                                          <p:attrName>style.visibility</p:attrName>
                                        </p:attrNameLst>
                                      </p:cBhvr>
                                      <p:to>
                                        <p:strVal val="visible"/>
                                      </p:to>
                                    </p:set>
                                    <p:anim calcmode="lin" valueType="num">
                                      <p:cBhvr additive="base">
                                        <p:cTn dur="500"/>
                                        <p:tgtEl>
                                          <p:spTgt spid="7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7"/>
                                        </p:tgtEl>
                                        <p:attrNameLst>
                                          <p:attrName>style.visibility</p:attrName>
                                        </p:attrNameLst>
                                      </p:cBhvr>
                                      <p:to>
                                        <p:strVal val="visible"/>
                                      </p:to>
                                    </p:set>
                                    <p:anim calcmode="lin" valueType="num">
                                      <p:cBhvr additive="base">
                                        <p:cTn dur="500"/>
                                        <p:tgtEl>
                                          <p:spTgt spid="7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2"/>
                                        </p:tgtEl>
                                        <p:attrNameLst>
                                          <p:attrName>style.visibility</p:attrName>
                                        </p:attrNameLst>
                                      </p:cBhvr>
                                      <p:to>
                                        <p:strVal val="visible"/>
                                      </p:to>
                                    </p:set>
                                    <p:anim calcmode="lin" valueType="num">
                                      <p:cBhvr additive="base">
                                        <p:cTn dur="500"/>
                                        <p:tgtEl>
                                          <p:spTgt spid="7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1"/>
                                        </p:tgtEl>
                                        <p:attrNameLst>
                                          <p:attrName>style.visibility</p:attrName>
                                        </p:attrNameLst>
                                      </p:cBhvr>
                                      <p:to>
                                        <p:strVal val="visible"/>
                                      </p:to>
                                    </p:set>
                                    <p:anim calcmode="lin" valueType="num">
                                      <p:cBhvr additive="base">
                                        <p:cTn dur="500"/>
                                        <p:tgtEl>
                                          <p:spTgt spid="7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775" name="Google Shape;775;p31"/>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18</a:t>
            </a:r>
            <a:r>
              <a:rPr lang="en-US" sz="2800">
                <a:solidFill>
                  <a:schemeClr val="dk1"/>
                </a:solidFill>
                <a:latin typeface="Times New Roman"/>
                <a:ea typeface="Times New Roman"/>
                <a:cs typeface="Times New Roman"/>
                <a:sym typeface="Times New Roman"/>
              </a:rPr>
              <a:t>.</a:t>
            </a:r>
            <a:endParaRPr/>
          </a:p>
        </p:txBody>
      </p:sp>
      <p:grpSp>
        <p:nvGrpSpPr>
          <p:cNvPr id="776" name="Google Shape;776;p31"/>
          <p:cNvGrpSpPr/>
          <p:nvPr/>
        </p:nvGrpSpPr>
        <p:grpSpPr>
          <a:xfrm>
            <a:off x="990600" y="1295400"/>
            <a:ext cx="7391400" cy="2667000"/>
            <a:chOff x="624" y="816"/>
            <a:chExt cx="4656" cy="1680"/>
          </a:xfrm>
        </p:grpSpPr>
        <p:sp>
          <p:nvSpPr>
            <p:cNvPr id="777" name="Google Shape;777;p31"/>
            <p:cNvSpPr/>
            <p:nvPr/>
          </p:nvSpPr>
          <p:spPr>
            <a:xfrm>
              <a:off x="374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78" name="Google Shape;778;p31"/>
            <p:cNvSpPr txBox="1"/>
            <p:nvPr/>
          </p:nvSpPr>
          <p:spPr>
            <a:xfrm>
              <a:off x="374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779" name="Google Shape;779;p31"/>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80" name="Google Shape;780;p31"/>
            <p:cNvSpPr/>
            <p:nvPr/>
          </p:nvSpPr>
          <p:spPr>
            <a:xfrm>
              <a:off x="624"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81" name="Google Shape;781;p31"/>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782" name="Google Shape;782;p31"/>
            <p:cNvCxnSpPr/>
            <p:nvPr/>
          </p:nvCxnSpPr>
          <p:spPr>
            <a:xfrm flipH="1">
              <a:off x="1584" y="1008"/>
              <a:ext cx="1104" cy="480"/>
            </a:xfrm>
            <a:prstGeom prst="straightConnector1">
              <a:avLst/>
            </a:prstGeom>
            <a:noFill/>
            <a:ln cap="flat" cmpd="sng" w="38100">
              <a:solidFill>
                <a:schemeClr val="dk1"/>
              </a:solidFill>
              <a:prstDash val="solid"/>
              <a:round/>
              <a:headEnd len="sm" w="sm" type="none"/>
              <a:tailEnd len="sm" w="sm" type="none"/>
            </a:ln>
          </p:spPr>
        </p:cxnSp>
        <p:cxnSp>
          <p:nvCxnSpPr>
            <p:cNvPr id="783" name="Google Shape;783;p31"/>
            <p:cNvCxnSpPr/>
            <p:nvPr/>
          </p:nvCxnSpPr>
          <p:spPr>
            <a:xfrm>
              <a:off x="2976" y="1008"/>
              <a:ext cx="1104" cy="528"/>
            </a:xfrm>
            <a:prstGeom prst="straightConnector1">
              <a:avLst/>
            </a:prstGeom>
            <a:noFill/>
            <a:ln cap="flat" cmpd="sng" w="38100">
              <a:solidFill>
                <a:schemeClr val="dk1"/>
              </a:solidFill>
              <a:prstDash val="solid"/>
              <a:round/>
              <a:headEnd len="sm" w="sm" type="none"/>
              <a:tailEnd len="sm" w="sm" type="none"/>
            </a:ln>
          </p:spPr>
        </p:cxnSp>
        <p:cxnSp>
          <p:nvCxnSpPr>
            <p:cNvPr id="784" name="Google Shape;784;p31"/>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785" name="Google Shape;785;p31"/>
            <p:cNvCxnSpPr/>
            <p:nvPr/>
          </p:nvCxnSpPr>
          <p:spPr>
            <a:xfrm flipH="1">
              <a:off x="355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786" name="Google Shape;786;p31"/>
            <p:cNvCxnSpPr/>
            <p:nvPr/>
          </p:nvCxnSpPr>
          <p:spPr>
            <a:xfrm>
              <a:off x="432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787" name="Google Shape;787;p31"/>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788" name="Google Shape;788;p31"/>
            <p:cNvSpPr txBox="1"/>
            <p:nvPr/>
          </p:nvSpPr>
          <p:spPr>
            <a:xfrm>
              <a:off x="2736" y="81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789" name="Google Shape;789;p31"/>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790" name="Google Shape;790;p31"/>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91" name="Google Shape;791;p31"/>
            <p:cNvSpPr/>
            <p:nvPr/>
          </p:nvSpPr>
          <p:spPr>
            <a:xfrm>
              <a:off x="1200" y="148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92" name="Google Shape;792;p31"/>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793" name="Google Shape;793;p31"/>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794" name="Google Shape;794;p31"/>
            <p:cNvCxnSpPr/>
            <p:nvPr/>
          </p:nvCxnSpPr>
          <p:spPr>
            <a:xfrm>
              <a:off x="4080" y="1824"/>
              <a:ext cx="0" cy="384"/>
            </a:xfrm>
            <a:prstGeom prst="straightConnector1">
              <a:avLst/>
            </a:prstGeom>
            <a:noFill/>
            <a:ln cap="flat" cmpd="sng" w="38100">
              <a:solidFill>
                <a:schemeClr val="dk1"/>
              </a:solidFill>
              <a:prstDash val="solid"/>
              <a:round/>
              <a:headEnd len="sm" w="sm" type="none"/>
              <a:tailEnd len="sm" w="sm" type="none"/>
            </a:ln>
          </p:spPr>
        </p:cxnSp>
        <p:sp>
          <p:nvSpPr>
            <p:cNvPr id="795" name="Google Shape;795;p31"/>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96" name="Google Shape;796;p31"/>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797" name="Google Shape;797;p31"/>
            <p:cNvSpPr txBox="1"/>
            <p:nvPr/>
          </p:nvSpPr>
          <p:spPr>
            <a:xfrm>
              <a:off x="3360"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798" name="Google Shape;798;p31"/>
            <p:cNvSpPr/>
            <p:nvPr/>
          </p:nvSpPr>
          <p:spPr>
            <a:xfrm>
              <a:off x="374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99" name="Google Shape;799;p31"/>
            <p:cNvSpPr txBox="1"/>
            <p:nvPr/>
          </p:nvSpPr>
          <p:spPr>
            <a:xfrm>
              <a:off x="374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800" name="Google Shape;800;p31"/>
            <p:cNvSpPr/>
            <p:nvPr/>
          </p:nvSpPr>
          <p:spPr>
            <a:xfrm>
              <a:off x="134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01" name="Google Shape;801;p31"/>
            <p:cNvSpPr txBox="1"/>
            <p:nvPr/>
          </p:nvSpPr>
          <p:spPr>
            <a:xfrm>
              <a:off x="1392"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802" name="Google Shape;802;p31"/>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grpSp>
      <p:sp>
        <p:nvSpPr>
          <p:cNvPr id="803" name="Google Shape;803;p31"/>
          <p:cNvSpPr/>
          <p:nvPr/>
        </p:nvSpPr>
        <p:spPr>
          <a:xfrm>
            <a:off x="5791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809" name="Google Shape;809;p32"/>
          <p:cNvSpPr txBox="1"/>
          <p:nvPr/>
        </p:nvSpPr>
        <p:spPr>
          <a:xfrm>
            <a:off x="533400" y="50292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17</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810" name="Google Shape;810;p32"/>
          <p:cNvSpPr/>
          <p:nvPr/>
        </p:nvSpPr>
        <p:spPr>
          <a:xfrm>
            <a:off x="5943600" y="2438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1" name="Google Shape;811;p32"/>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812" name="Google Shape;812;p32"/>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3" name="Google Shape;813;p32"/>
          <p:cNvSpPr/>
          <p:nvPr/>
        </p:nvSpPr>
        <p:spPr>
          <a:xfrm>
            <a:off x="9906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4" name="Google Shape;814;p32"/>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15" name="Google Shape;815;p32"/>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816" name="Google Shape;816;p32"/>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817" name="Google Shape;817;p32"/>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818" name="Google Shape;818;p32"/>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819" name="Google Shape;819;p32"/>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820" name="Google Shape;820;p32"/>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821" name="Google Shape;821;p32"/>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822" name="Google Shape;822;p32"/>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823" name="Google Shape;823;p32"/>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24" name="Google Shape;824;p32"/>
          <p:cNvSpPr/>
          <p:nvPr/>
        </p:nvSpPr>
        <p:spPr>
          <a:xfrm>
            <a:off x="1905000" y="2362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25" name="Google Shape;825;p32"/>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826" name="Google Shape;826;p32"/>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827" name="Google Shape;827;p32"/>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828" name="Google Shape;828;p32"/>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29" name="Google Shape;829;p32"/>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830" name="Google Shape;830;p32"/>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831" name="Google Shape;831;p32"/>
          <p:cNvSpPr/>
          <p:nvPr/>
        </p:nvSpPr>
        <p:spPr>
          <a:xfrm>
            <a:off x="2139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32" name="Google Shape;832;p32"/>
          <p:cNvSpPr txBox="1"/>
          <p:nvPr/>
        </p:nvSpPr>
        <p:spPr>
          <a:xfrm>
            <a:off x="2209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833" name="Google Shape;833;p32"/>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834" name="Google Shape;834;p32"/>
          <p:cNvSpPr/>
          <p:nvPr/>
        </p:nvSpPr>
        <p:spPr>
          <a:xfrm>
            <a:off x="7239000" y="17589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35" name="Google Shape;835;p32"/>
          <p:cNvSpPr/>
          <p:nvPr/>
        </p:nvSpPr>
        <p:spPr>
          <a:xfrm>
            <a:off x="8153400" y="2514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36" name="Google Shape;836;p32"/>
          <p:cNvSpPr txBox="1"/>
          <p:nvPr/>
        </p:nvSpPr>
        <p:spPr>
          <a:xfrm>
            <a:off x="8159750" y="25082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837" name="Google Shape;837;p32"/>
          <p:cNvSpPr/>
          <p:nvPr/>
        </p:nvSpPr>
        <p:spPr>
          <a:xfrm>
            <a:off x="62420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38" name="Google Shape;838;p32"/>
          <p:cNvSpPr txBox="1"/>
          <p:nvPr/>
        </p:nvSpPr>
        <p:spPr>
          <a:xfrm>
            <a:off x="6242050" y="3429000"/>
            <a:ext cx="768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839" name="Google Shape;839;p32"/>
          <p:cNvSpPr txBox="1"/>
          <p:nvPr/>
        </p:nvSpPr>
        <p:spPr>
          <a:xfrm>
            <a:off x="7245350" y="1752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17</a:t>
            </a:r>
            <a:endParaRPr/>
          </a:p>
        </p:txBody>
      </p:sp>
      <p:cxnSp>
        <p:nvCxnSpPr>
          <p:cNvPr id="840" name="Google Shape;840;p32"/>
          <p:cNvCxnSpPr/>
          <p:nvPr/>
        </p:nvCxnSpPr>
        <p:spPr>
          <a:xfrm>
            <a:off x="7696200" y="22098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841" name="Google Shape;841;p32"/>
          <p:cNvSpPr/>
          <p:nvPr/>
        </p:nvSpPr>
        <p:spPr>
          <a:xfrm>
            <a:off x="5791200" y="22098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9"/>
                                        </p:tgtEl>
                                        <p:attrNameLst>
                                          <p:attrName>style.visibility</p:attrName>
                                        </p:attrNameLst>
                                      </p:cBhvr>
                                      <p:to>
                                        <p:strVal val="visible"/>
                                      </p:to>
                                    </p:set>
                                    <p:anim calcmode="lin" valueType="num">
                                      <p:cBhvr additive="base">
                                        <p:cTn dur="500"/>
                                        <p:tgtEl>
                                          <p:spTgt spid="8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847" name="Google Shape;847;p33"/>
          <p:cNvSpPr txBox="1"/>
          <p:nvPr/>
        </p:nvSpPr>
        <p:spPr>
          <a:xfrm>
            <a:off x="533400" y="50292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17</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848" name="Google Shape;848;p33"/>
          <p:cNvSpPr/>
          <p:nvPr/>
        </p:nvSpPr>
        <p:spPr>
          <a:xfrm>
            <a:off x="4730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49" name="Google Shape;849;p33"/>
          <p:cNvSpPr/>
          <p:nvPr/>
        </p:nvSpPr>
        <p:spPr>
          <a:xfrm>
            <a:off x="9906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50" name="Google Shape;850;p33"/>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51" name="Google Shape;851;p33"/>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852" name="Google Shape;852;p33"/>
          <p:cNvCxnSpPr/>
          <p:nvPr/>
        </p:nvCxnSpPr>
        <p:spPr>
          <a:xfrm>
            <a:off x="4724400" y="1600200"/>
            <a:ext cx="609600" cy="762000"/>
          </a:xfrm>
          <a:prstGeom prst="straightConnector1">
            <a:avLst/>
          </a:prstGeom>
          <a:noFill/>
          <a:ln cap="flat" cmpd="sng" w="38100">
            <a:solidFill>
              <a:schemeClr val="dk1"/>
            </a:solidFill>
            <a:prstDash val="solid"/>
            <a:round/>
            <a:headEnd len="sm" w="sm" type="none"/>
            <a:tailEnd len="sm" w="sm" type="none"/>
          </a:ln>
        </p:spPr>
      </p:cxnSp>
      <p:cxnSp>
        <p:nvCxnSpPr>
          <p:cNvPr id="853" name="Google Shape;853;p33"/>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854" name="Google Shape;854;p33"/>
          <p:cNvCxnSpPr/>
          <p:nvPr/>
        </p:nvCxnSpPr>
        <p:spPr>
          <a:xfrm flipH="1">
            <a:off x="5029200" y="27432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855" name="Google Shape;855;p33"/>
          <p:cNvCxnSpPr/>
          <p:nvPr/>
        </p:nvCxnSpPr>
        <p:spPr>
          <a:xfrm>
            <a:off x="6858000" y="2667000"/>
            <a:ext cx="609600" cy="762000"/>
          </a:xfrm>
          <a:prstGeom prst="straightConnector1">
            <a:avLst/>
          </a:prstGeom>
          <a:noFill/>
          <a:ln cap="flat" cmpd="sng" w="38100">
            <a:solidFill>
              <a:schemeClr val="dk1"/>
            </a:solidFill>
            <a:prstDash val="solid"/>
            <a:round/>
            <a:headEnd len="sm" w="sm" type="none"/>
            <a:tailEnd len="sm" w="sm" type="none"/>
          </a:ln>
        </p:spPr>
      </p:cxnSp>
      <p:cxnSp>
        <p:nvCxnSpPr>
          <p:cNvPr id="856" name="Google Shape;856;p33"/>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857" name="Google Shape;857;p33"/>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858" name="Google Shape;858;p33"/>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859" name="Google Shape;859;p33"/>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60" name="Google Shape;860;p33"/>
          <p:cNvSpPr/>
          <p:nvPr/>
        </p:nvSpPr>
        <p:spPr>
          <a:xfrm>
            <a:off x="1905000" y="2362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61" name="Google Shape;861;p33"/>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862" name="Google Shape;862;p33"/>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863" name="Google Shape;863;p33"/>
          <p:cNvCxnSpPr/>
          <p:nvPr/>
        </p:nvCxnSpPr>
        <p:spPr>
          <a:xfrm>
            <a:off x="5562600" y="2743200"/>
            <a:ext cx="304800" cy="685800"/>
          </a:xfrm>
          <a:prstGeom prst="straightConnector1">
            <a:avLst/>
          </a:prstGeom>
          <a:noFill/>
          <a:ln cap="flat" cmpd="sng" w="38100">
            <a:solidFill>
              <a:schemeClr val="dk1"/>
            </a:solidFill>
            <a:prstDash val="solid"/>
            <a:round/>
            <a:headEnd len="sm" w="sm" type="none"/>
            <a:tailEnd len="sm" w="sm" type="none"/>
          </a:ln>
        </p:spPr>
      </p:cxnSp>
      <p:sp>
        <p:nvSpPr>
          <p:cNvPr id="864" name="Google Shape;864;p33"/>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65" name="Google Shape;865;p33"/>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866" name="Google Shape;866;p33"/>
          <p:cNvSpPr txBox="1"/>
          <p:nvPr/>
        </p:nvSpPr>
        <p:spPr>
          <a:xfrm>
            <a:off x="48006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867" name="Google Shape;867;p33"/>
          <p:cNvSpPr/>
          <p:nvPr/>
        </p:nvSpPr>
        <p:spPr>
          <a:xfrm>
            <a:off x="2139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68" name="Google Shape;868;p33"/>
          <p:cNvSpPr txBox="1"/>
          <p:nvPr/>
        </p:nvSpPr>
        <p:spPr>
          <a:xfrm>
            <a:off x="2209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869" name="Google Shape;869;p33"/>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870" name="Google Shape;870;p33"/>
          <p:cNvSpPr/>
          <p:nvPr/>
        </p:nvSpPr>
        <p:spPr>
          <a:xfrm>
            <a:off x="5486400" y="12255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1" name="Google Shape;871;p33"/>
          <p:cNvSpPr/>
          <p:nvPr/>
        </p:nvSpPr>
        <p:spPr>
          <a:xfrm>
            <a:off x="57086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2" name="Google Shape;872;p33"/>
          <p:cNvSpPr txBox="1"/>
          <p:nvPr/>
        </p:nvSpPr>
        <p:spPr>
          <a:xfrm>
            <a:off x="5708650" y="3429000"/>
            <a:ext cx="768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873" name="Google Shape;873;p33"/>
          <p:cNvSpPr txBox="1"/>
          <p:nvPr/>
        </p:nvSpPr>
        <p:spPr>
          <a:xfrm>
            <a:off x="5492750" y="12192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17</a:t>
            </a:r>
            <a:endParaRPr/>
          </a:p>
        </p:txBody>
      </p:sp>
      <p:cxnSp>
        <p:nvCxnSpPr>
          <p:cNvPr id="874" name="Google Shape;874;p33"/>
          <p:cNvCxnSpPr/>
          <p:nvPr/>
        </p:nvCxnSpPr>
        <p:spPr>
          <a:xfrm>
            <a:off x="5943600" y="1676400"/>
            <a:ext cx="685800" cy="685800"/>
          </a:xfrm>
          <a:prstGeom prst="straightConnector1">
            <a:avLst/>
          </a:prstGeom>
          <a:noFill/>
          <a:ln cap="flat" cmpd="sng" w="38100">
            <a:solidFill>
              <a:schemeClr val="dk1"/>
            </a:solidFill>
            <a:prstDash val="solid"/>
            <a:round/>
            <a:headEnd len="sm" w="sm" type="none"/>
            <a:tailEnd len="sm" w="sm" type="triangle"/>
          </a:ln>
        </p:spPr>
      </p:cxnSp>
      <p:sp>
        <p:nvSpPr>
          <p:cNvPr id="875" name="Google Shape;875;p33"/>
          <p:cNvSpPr/>
          <p:nvPr/>
        </p:nvSpPr>
        <p:spPr>
          <a:xfrm>
            <a:off x="51752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6" name="Google Shape;876;p33"/>
          <p:cNvSpPr txBox="1"/>
          <p:nvPr/>
        </p:nvSpPr>
        <p:spPr>
          <a:xfrm>
            <a:off x="518160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877" name="Google Shape;877;p33"/>
          <p:cNvSpPr/>
          <p:nvPr/>
        </p:nvSpPr>
        <p:spPr>
          <a:xfrm>
            <a:off x="62484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8" name="Google Shape;878;p33"/>
          <p:cNvSpPr txBox="1"/>
          <p:nvPr/>
        </p:nvSpPr>
        <p:spPr>
          <a:xfrm>
            <a:off x="6254750" y="34226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879" name="Google Shape;879;p33"/>
          <p:cNvSpPr/>
          <p:nvPr/>
        </p:nvSpPr>
        <p:spPr>
          <a:xfrm>
            <a:off x="64706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80" name="Google Shape;880;p33"/>
          <p:cNvSpPr txBox="1"/>
          <p:nvPr/>
        </p:nvSpPr>
        <p:spPr>
          <a:xfrm>
            <a:off x="647700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cxnSp>
        <p:nvCxnSpPr>
          <p:cNvPr id="881" name="Google Shape;881;p33"/>
          <p:cNvCxnSpPr/>
          <p:nvPr/>
        </p:nvCxnSpPr>
        <p:spPr>
          <a:xfrm flipH="1">
            <a:off x="6477000" y="2819400"/>
            <a:ext cx="228600" cy="609600"/>
          </a:xfrm>
          <a:prstGeom prst="straightConnector1">
            <a:avLst/>
          </a:prstGeom>
          <a:noFill/>
          <a:ln cap="flat" cmpd="sng" w="38100">
            <a:solidFill>
              <a:schemeClr val="dk1"/>
            </a:solidFill>
            <a:prstDash val="solid"/>
            <a:round/>
            <a:headEnd len="sm" w="sm" type="none"/>
            <a:tailEnd len="sm" w="sm" type="none"/>
          </a:ln>
        </p:spPr>
      </p:cxnSp>
      <p:sp>
        <p:nvSpPr>
          <p:cNvPr id="882" name="Google Shape;882;p33"/>
          <p:cNvSpPr/>
          <p:nvPr/>
        </p:nvSpPr>
        <p:spPr>
          <a:xfrm>
            <a:off x="3886200" y="10668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7"/>
                                        </p:tgtEl>
                                        <p:attrNameLst>
                                          <p:attrName>style.visibility</p:attrName>
                                        </p:attrNameLst>
                                      </p:cBhvr>
                                      <p:to>
                                        <p:strVal val="visible"/>
                                      </p:to>
                                    </p:set>
                                    <p:anim calcmode="lin" valueType="num">
                                      <p:cBhvr additive="base">
                                        <p:cTn dur="500"/>
                                        <p:tgtEl>
                                          <p:spTgt spid="8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888" name="Google Shape;888;p34"/>
          <p:cNvSpPr txBox="1"/>
          <p:nvPr/>
        </p:nvSpPr>
        <p:spPr>
          <a:xfrm>
            <a:off x="533400" y="50292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Now, insert a pair with key </a:t>
            </a:r>
            <a:r>
              <a:rPr lang="en-US" sz="2800">
                <a:solidFill>
                  <a:srgbClr val="FF3300"/>
                </a:solidFill>
                <a:latin typeface="Times New Roman"/>
                <a:ea typeface="Times New Roman"/>
                <a:cs typeface="Times New Roman"/>
                <a:sym typeface="Times New Roman"/>
              </a:rPr>
              <a:t>= 7</a:t>
            </a:r>
            <a:r>
              <a:rPr lang="en-US" sz="2800">
                <a:solidFill>
                  <a:schemeClr val="dk1"/>
                </a:solidFill>
                <a:latin typeface="Times New Roman"/>
                <a:ea typeface="Times New Roman"/>
                <a:cs typeface="Times New Roman"/>
                <a:sym typeface="Times New Roman"/>
              </a:rPr>
              <a:t>.</a:t>
            </a:r>
            <a:endParaRPr/>
          </a:p>
        </p:txBody>
      </p:sp>
      <p:grpSp>
        <p:nvGrpSpPr>
          <p:cNvPr id="889" name="Google Shape;889;p34"/>
          <p:cNvGrpSpPr/>
          <p:nvPr/>
        </p:nvGrpSpPr>
        <p:grpSpPr>
          <a:xfrm>
            <a:off x="990600" y="1143000"/>
            <a:ext cx="7391400" cy="2743200"/>
            <a:chOff x="624" y="720"/>
            <a:chExt cx="4656" cy="1728"/>
          </a:xfrm>
        </p:grpSpPr>
        <p:sp>
          <p:nvSpPr>
            <p:cNvPr id="890" name="Google Shape;890;p34"/>
            <p:cNvSpPr/>
            <p:nvPr/>
          </p:nvSpPr>
          <p:spPr>
            <a:xfrm>
              <a:off x="2644"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91" name="Google Shape;891;p34"/>
            <p:cNvSpPr/>
            <p:nvPr/>
          </p:nvSpPr>
          <p:spPr>
            <a:xfrm>
              <a:off x="624"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92" name="Google Shape;892;p34"/>
            <p:cNvCxnSpPr/>
            <p:nvPr/>
          </p:nvCxnSpPr>
          <p:spPr>
            <a:xfrm flipH="1">
              <a:off x="1584" y="960"/>
              <a:ext cx="1200" cy="528"/>
            </a:xfrm>
            <a:prstGeom prst="straightConnector1">
              <a:avLst/>
            </a:prstGeom>
            <a:noFill/>
            <a:ln cap="flat" cmpd="sng" w="38100">
              <a:solidFill>
                <a:schemeClr val="dk1"/>
              </a:solidFill>
              <a:prstDash val="solid"/>
              <a:round/>
              <a:headEnd len="sm" w="sm" type="none"/>
              <a:tailEnd len="sm" w="sm" type="none"/>
            </a:ln>
          </p:spPr>
        </p:cxnSp>
        <p:cxnSp>
          <p:nvCxnSpPr>
            <p:cNvPr id="893" name="Google Shape;893;p34"/>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894" name="Google Shape;894;p34"/>
            <p:cNvCxnSpPr/>
            <p:nvPr/>
          </p:nvCxnSpPr>
          <p:spPr>
            <a:xfrm flipH="1">
              <a:off x="2832" y="1728"/>
              <a:ext cx="144" cy="432"/>
            </a:xfrm>
            <a:prstGeom prst="straightConnector1">
              <a:avLst/>
            </a:prstGeom>
            <a:noFill/>
            <a:ln cap="flat" cmpd="sng" w="38100">
              <a:solidFill>
                <a:schemeClr val="dk1"/>
              </a:solidFill>
              <a:prstDash val="solid"/>
              <a:round/>
              <a:headEnd len="sm" w="sm" type="none"/>
              <a:tailEnd len="sm" w="sm" type="none"/>
            </a:ln>
          </p:spPr>
        </p:cxnSp>
        <p:cxnSp>
          <p:nvCxnSpPr>
            <p:cNvPr id="895" name="Google Shape;895;p34"/>
            <p:cNvCxnSpPr/>
            <p:nvPr/>
          </p:nvCxnSpPr>
          <p:spPr>
            <a:xfrm>
              <a:off x="4320" y="1680"/>
              <a:ext cx="384" cy="480"/>
            </a:xfrm>
            <a:prstGeom prst="straightConnector1">
              <a:avLst/>
            </a:prstGeom>
            <a:noFill/>
            <a:ln cap="flat" cmpd="sng" w="38100">
              <a:solidFill>
                <a:schemeClr val="dk1"/>
              </a:solidFill>
              <a:prstDash val="solid"/>
              <a:round/>
              <a:headEnd len="sm" w="sm" type="none"/>
              <a:tailEnd len="sm" w="sm" type="none"/>
            </a:ln>
          </p:spPr>
        </p:cxnSp>
        <p:cxnSp>
          <p:nvCxnSpPr>
            <p:cNvPr id="896" name="Google Shape;896;p34"/>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897" name="Google Shape;897;p34"/>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898" name="Google Shape;898;p34"/>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99" name="Google Shape;899;p34"/>
            <p:cNvSpPr/>
            <p:nvPr/>
          </p:nvSpPr>
          <p:spPr>
            <a:xfrm>
              <a:off x="1200" y="148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0" name="Google Shape;900;p34"/>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901" name="Google Shape;901;p34"/>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902" name="Google Shape;902;p34"/>
            <p:cNvCxnSpPr/>
            <p:nvPr/>
          </p:nvCxnSpPr>
          <p:spPr>
            <a:xfrm>
              <a:off x="3168" y="1728"/>
              <a:ext cx="192" cy="432"/>
            </a:xfrm>
            <a:prstGeom prst="straightConnector1">
              <a:avLst/>
            </a:prstGeom>
            <a:noFill/>
            <a:ln cap="flat" cmpd="sng" w="38100">
              <a:solidFill>
                <a:schemeClr val="dk1"/>
              </a:solidFill>
              <a:prstDash val="solid"/>
              <a:round/>
              <a:headEnd len="sm" w="sm" type="none"/>
              <a:tailEnd len="sm" w="sm" type="none"/>
            </a:ln>
          </p:spPr>
        </p:cxnSp>
        <p:sp>
          <p:nvSpPr>
            <p:cNvPr id="903" name="Google Shape;903;p34"/>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4" name="Google Shape;904;p34"/>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905" name="Google Shape;905;p34"/>
            <p:cNvSpPr txBox="1"/>
            <p:nvPr/>
          </p:nvSpPr>
          <p:spPr>
            <a:xfrm>
              <a:off x="2688"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906" name="Google Shape;906;p34"/>
            <p:cNvSpPr/>
            <p:nvPr/>
          </p:nvSpPr>
          <p:spPr>
            <a:xfrm>
              <a:off x="134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7" name="Google Shape;907;p34"/>
            <p:cNvSpPr txBox="1"/>
            <p:nvPr/>
          </p:nvSpPr>
          <p:spPr>
            <a:xfrm>
              <a:off x="1392"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908" name="Google Shape;908;p34"/>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sp>
          <p:nvSpPr>
            <p:cNvPr id="909" name="Google Shape;909;p34"/>
            <p:cNvSpPr/>
            <p:nvPr/>
          </p:nvSpPr>
          <p:spPr>
            <a:xfrm>
              <a:off x="326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0" name="Google Shape;910;p34"/>
            <p:cNvSpPr txBox="1"/>
            <p:nvPr/>
          </p:nvSpPr>
          <p:spPr>
            <a:xfrm>
              <a:off x="3264" y="2160"/>
              <a:ext cx="4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911" name="Google Shape;911;p34"/>
            <p:cNvSpPr/>
            <p:nvPr/>
          </p:nvSpPr>
          <p:spPr>
            <a:xfrm>
              <a:off x="2924" y="149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2" name="Google Shape;912;p34"/>
            <p:cNvSpPr txBox="1"/>
            <p:nvPr/>
          </p:nvSpPr>
          <p:spPr>
            <a:xfrm>
              <a:off x="2928" y="1488"/>
              <a:ext cx="48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913" name="Google Shape;913;p34"/>
            <p:cNvSpPr/>
            <p:nvPr/>
          </p:nvSpPr>
          <p:spPr>
            <a:xfrm>
              <a:off x="3936"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4" name="Google Shape;914;p34"/>
            <p:cNvSpPr txBox="1"/>
            <p:nvPr/>
          </p:nvSpPr>
          <p:spPr>
            <a:xfrm>
              <a:off x="3940" y="2156"/>
              <a:ext cx="48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915" name="Google Shape;915;p34"/>
            <p:cNvSpPr/>
            <p:nvPr/>
          </p:nvSpPr>
          <p:spPr>
            <a:xfrm>
              <a:off x="4076" y="149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6" name="Google Shape;916;p34"/>
            <p:cNvSpPr txBox="1"/>
            <p:nvPr/>
          </p:nvSpPr>
          <p:spPr>
            <a:xfrm>
              <a:off x="4080" y="1488"/>
              <a:ext cx="48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cxnSp>
          <p:nvCxnSpPr>
            <p:cNvPr id="917" name="Google Shape;917;p34"/>
            <p:cNvCxnSpPr/>
            <p:nvPr/>
          </p:nvCxnSpPr>
          <p:spPr>
            <a:xfrm flipH="1">
              <a:off x="4080" y="1776"/>
              <a:ext cx="144" cy="384"/>
            </a:xfrm>
            <a:prstGeom prst="straightConnector1">
              <a:avLst/>
            </a:prstGeom>
            <a:noFill/>
            <a:ln cap="flat" cmpd="sng" w="38100">
              <a:solidFill>
                <a:schemeClr val="dk1"/>
              </a:solidFill>
              <a:prstDash val="solid"/>
              <a:round/>
              <a:headEnd len="sm" w="sm" type="none"/>
              <a:tailEnd len="sm" w="sm" type="none"/>
            </a:ln>
          </p:spPr>
        </p:cxnSp>
        <p:sp>
          <p:nvSpPr>
            <p:cNvPr id="918" name="Google Shape;918;p34"/>
            <p:cNvSpPr/>
            <p:nvPr/>
          </p:nvSpPr>
          <p:spPr>
            <a:xfrm>
              <a:off x="2736" y="72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9" name="Google Shape;919;p34"/>
            <p:cNvSpPr txBox="1"/>
            <p:nvPr/>
          </p:nvSpPr>
          <p:spPr>
            <a:xfrm>
              <a:off x="2832" y="72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8   17</a:t>
              </a:r>
              <a:endParaRPr/>
            </a:p>
          </p:txBody>
        </p:sp>
        <p:cxnSp>
          <p:nvCxnSpPr>
            <p:cNvPr id="920" name="Google Shape;920;p34"/>
            <p:cNvCxnSpPr/>
            <p:nvPr/>
          </p:nvCxnSpPr>
          <p:spPr>
            <a:xfrm>
              <a:off x="3072" y="1008"/>
              <a:ext cx="0" cy="480"/>
            </a:xfrm>
            <a:prstGeom prst="straightConnector1">
              <a:avLst/>
            </a:prstGeom>
            <a:noFill/>
            <a:ln cap="flat" cmpd="sng" w="38100">
              <a:solidFill>
                <a:schemeClr val="dk1"/>
              </a:solidFill>
              <a:prstDash val="solid"/>
              <a:round/>
              <a:headEnd len="sm" w="sm" type="none"/>
              <a:tailEnd len="sm" w="sm" type="none"/>
            </a:ln>
          </p:spPr>
        </p:cxnSp>
        <p:cxnSp>
          <p:nvCxnSpPr>
            <p:cNvPr id="921" name="Google Shape;921;p34"/>
            <p:cNvCxnSpPr/>
            <p:nvPr/>
          </p:nvCxnSpPr>
          <p:spPr>
            <a:xfrm>
              <a:off x="3312" y="912"/>
              <a:ext cx="864" cy="624"/>
            </a:xfrm>
            <a:prstGeom prst="straightConnector1">
              <a:avLst/>
            </a:prstGeom>
            <a:noFill/>
            <a:ln cap="flat" cmpd="sng" w="38100">
              <a:solidFill>
                <a:schemeClr val="dk1"/>
              </a:solidFill>
              <a:prstDash val="solid"/>
              <a:round/>
              <a:headEnd len="sm" w="sm" type="none"/>
              <a:tailEnd len="sm" w="sm" type="none"/>
            </a:ln>
          </p:spPr>
        </p:cxnSp>
      </p:grpSp>
      <p:sp>
        <p:nvSpPr>
          <p:cNvPr id="922" name="Google Shape;922;p34"/>
          <p:cNvSpPr/>
          <p:nvPr/>
        </p:nvSpPr>
        <p:spPr>
          <a:xfrm>
            <a:off x="2667000" y="31242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500"/>
                                        <p:tgtEl>
                                          <p:spTgt spid="8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5"/>
          <p:cNvSpPr/>
          <p:nvPr/>
        </p:nvSpPr>
        <p:spPr>
          <a:xfrm>
            <a:off x="7772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28" name="Google Shape;928;p3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929" name="Google Shape;929;p35"/>
          <p:cNvSpPr txBox="1"/>
          <p:nvPr/>
        </p:nvSpPr>
        <p:spPr>
          <a:xfrm>
            <a:off x="533400" y="50292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6</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930" name="Google Shape;930;p35"/>
          <p:cNvSpPr txBox="1"/>
          <p:nvPr/>
        </p:nvSpPr>
        <p:spPr>
          <a:xfrm>
            <a:off x="7772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931" name="Google Shape;931;p35"/>
          <p:cNvSpPr/>
          <p:nvPr/>
        </p:nvSpPr>
        <p:spPr>
          <a:xfrm>
            <a:off x="49593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32" name="Google Shape;932;p35"/>
          <p:cNvSpPr/>
          <p:nvPr/>
        </p:nvSpPr>
        <p:spPr>
          <a:xfrm>
            <a:off x="17526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933" name="Google Shape;933;p35"/>
          <p:cNvCxnSpPr/>
          <p:nvPr/>
        </p:nvCxnSpPr>
        <p:spPr>
          <a:xfrm flipH="1">
            <a:off x="3276600" y="1524000"/>
            <a:ext cx="1905000" cy="838200"/>
          </a:xfrm>
          <a:prstGeom prst="straightConnector1">
            <a:avLst/>
          </a:prstGeom>
          <a:noFill/>
          <a:ln cap="flat" cmpd="sng" w="38100">
            <a:solidFill>
              <a:schemeClr val="dk1"/>
            </a:solidFill>
            <a:prstDash val="solid"/>
            <a:round/>
            <a:headEnd len="sm" w="sm" type="none"/>
            <a:tailEnd len="sm" w="sm" type="none"/>
          </a:ln>
        </p:spPr>
      </p:cxnSp>
      <p:cxnSp>
        <p:nvCxnSpPr>
          <p:cNvPr id="934" name="Google Shape;934;p35"/>
          <p:cNvCxnSpPr/>
          <p:nvPr/>
        </p:nvCxnSpPr>
        <p:spPr>
          <a:xfrm flipH="1">
            <a:off x="1981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935" name="Google Shape;935;p35"/>
          <p:cNvCxnSpPr/>
          <p:nvPr/>
        </p:nvCxnSpPr>
        <p:spPr>
          <a:xfrm flipH="1">
            <a:off x="5257800" y="27432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936" name="Google Shape;936;p35"/>
          <p:cNvCxnSpPr/>
          <p:nvPr/>
        </p:nvCxnSpPr>
        <p:spPr>
          <a:xfrm>
            <a:off x="7620000" y="2667000"/>
            <a:ext cx="609600" cy="762000"/>
          </a:xfrm>
          <a:prstGeom prst="straightConnector1">
            <a:avLst/>
          </a:prstGeom>
          <a:noFill/>
          <a:ln cap="flat" cmpd="sng" w="38100">
            <a:solidFill>
              <a:schemeClr val="dk1"/>
            </a:solidFill>
            <a:prstDash val="solid"/>
            <a:round/>
            <a:headEnd len="sm" w="sm" type="none"/>
            <a:tailEnd len="sm" w="sm" type="none"/>
          </a:ln>
        </p:spPr>
      </p:cxnSp>
      <p:cxnSp>
        <p:nvCxnSpPr>
          <p:cNvPr id="937" name="Google Shape;937;p35"/>
          <p:cNvCxnSpPr/>
          <p:nvPr/>
        </p:nvCxnSpPr>
        <p:spPr>
          <a:xfrm>
            <a:off x="3581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938" name="Google Shape;938;p35"/>
          <p:cNvSpPr txBox="1"/>
          <p:nvPr/>
        </p:nvSpPr>
        <p:spPr>
          <a:xfrm>
            <a:off x="1822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939" name="Google Shape;939;p35"/>
          <p:cNvSpPr/>
          <p:nvPr/>
        </p:nvSpPr>
        <p:spPr>
          <a:xfrm>
            <a:off x="2667000" y="2362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0" name="Google Shape;940;p35"/>
          <p:cNvSpPr txBox="1"/>
          <p:nvPr/>
        </p:nvSpPr>
        <p:spPr>
          <a:xfrm>
            <a:off x="2819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cxnSp>
        <p:nvCxnSpPr>
          <p:cNvPr id="941" name="Google Shape;941;p35"/>
          <p:cNvCxnSpPr/>
          <p:nvPr/>
        </p:nvCxnSpPr>
        <p:spPr>
          <a:xfrm>
            <a:off x="5791200" y="2743200"/>
            <a:ext cx="304800" cy="685800"/>
          </a:xfrm>
          <a:prstGeom prst="straightConnector1">
            <a:avLst/>
          </a:prstGeom>
          <a:noFill/>
          <a:ln cap="flat" cmpd="sng" w="38100">
            <a:solidFill>
              <a:schemeClr val="dk1"/>
            </a:solidFill>
            <a:prstDash val="solid"/>
            <a:round/>
            <a:headEnd len="sm" w="sm" type="none"/>
            <a:tailEnd len="sm" w="sm" type="none"/>
          </a:ln>
        </p:spPr>
      </p:cxnSp>
      <p:sp>
        <p:nvSpPr>
          <p:cNvPr id="942" name="Google Shape;942;p35"/>
          <p:cNvSpPr txBox="1"/>
          <p:nvPr/>
        </p:nvSpPr>
        <p:spPr>
          <a:xfrm>
            <a:off x="50292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943" name="Google Shape;943;p35"/>
          <p:cNvSpPr/>
          <p:nvPr/>
        </p:nvSpPr>
        <p:spPr>
          <a:xfrm>
            <a:off x="2901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4" name="Google Shape;944;p35"/>
          <p:cNvSpPr txBox="1"/>
          <p:nvPr/>
        </p:nvSpPr>
        <p:spPr>
          <a:xfrm>
            <a:off x="2971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945" name="Google Shape;945;p35"/>
          <p:cNvCxnSpPr/>
          <p:nvPr/>
        </p:nvCxnSpPr>
        <p:spPr>
          <a:xfrm>
            <a:off x="3124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946" name="Google Shape;946;p35"/>
          <p:cNvSpPr/>
          <p:nvPr/>
        </p:nvSpPr>
        <p:spPr>
          <a:xfrm>
            <a:off x="59372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7" name="Google Shape;947;p35"/>
          <p:cNvSpPr txBox="1"/>
          <p:nvPr/>
        </p:nvSpPr>
        <p:spPr>
          <a:xfrm>
            <a:off x="5943600" y="3429000"/>
            <a:ext cx="768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948" name="Google Shape;948;p35"/>
          <p:cNvSpPr/>
          <p:nvPr/>
        </p:nvSpPr>
        <p:spPr>
          <a:xfrm>
            <a:off x="54038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9" name="Google Shape;949;p35"/>
          <p:cNvSpPr txBox="1"/>
          <p:nvPr/>
        </p:nvSpPr>
        <p:spPr>
          <a:xfrm>
            <a:off x="541020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950" name="Google Shape;950;p35"/>
          <p:cNvSpPr/>
          <p:nvPr/>
        </p:nvSpPr>
        <p:spPr>
          <a:xfrm>
            <a:off x="70104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51" name="Google Shape;951;p35"/>
          <p:cNvSpPr txBox="1"/>
          <p:nvPr/>
        </p:nvSpPr>
        <p:spPr>
          <a:xfrm>
            <a:off x="7016750" y="34226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952" name="Google Shape;952;p35"/>
          <p:cNvSpPr/>
          <p:nvPr/>
        </p:nvSpPr>
        <p:spPr>
          <a:xfrm>
            <a:off x="72326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53" name="Google Shape;953;p35"/>
          <p:cNvSpPr txBox="1"/>
          <p:nvPr/>
        </p:nvSpPr>
        <p:spPr>
          <a:xfrm>
            <a:off x="723900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cxnSp>
        <p:nvCxnSpPr>
          <p:cNvPr id="954" name="Google Shape;954;p35"/>
          <p:cNvCxnSpPr/>
          <p:nvPr/>
        </p:nvCxnSpPr>
        <p:spPr>
          <a:xfrm flipH="1">
            <a:off x="7239000" y="2819400"/>
            <a:ext cx="228600" cy="609600"/>
          </a:xfrm>
          <a:prstGeom prst="straightConnector1">
            <a:avLst/>
          </a:prstGeom>
          <a:noFill/>
          <a:ln cap="flat" cmpd="sng" w="38100">
            <a:solidFill>
              <a:schemeClr val="dk1"/>
            </a:solidFill>
            <a:prstDash val="solid"/>
            <a:round/>
            <a:headEnd len="sm" w="sm" type="none"/>
            <a:tailEnd len="sm" w="sm" type="none"/>
          </a:ln>
        </p:spPr>
      </p:cxnSp>
      <p:sp>
        <p:nvSpPr>
          <p:cNvPr id="955" name="Google Shape;955;p35"/>
          <p:cNvSpPr/>
          <p:nvPr/>
        </p:nvSpPr>
        <p:spPr>
          <a:xfrm>
            <a:off x="5105400" y="1143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56" name="Google Shape;956;p35"/>
          <p:cNvSpPr txBox="1"/>
          <p:nvPr/>
        </p:nvSpPr>
        <p:spPr>
          <a:xfrm>
            <a:off x="5257800" y="1143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8   17</a:t>
            </a:r>
            <a:endParaRPr/>
          </a:p>
        </p:txBody>
      </p:sp>
      <p:cxnSp>
        <p:nvCxnSpPr>
          <p:cNvPr id="957" name="Google Shape;957;p35"/>
          <p:cNvCxnSpPr/>
          <p:nvPr/>
        </p:nvCxnSpPr>
        <p:spPr>
          <a:xfrm>
            <a:off x="5638800" y="1600200"/>
            <a:ext cx="0" cy="762000"/>
          </a:xfrm>
          <a:prstGeom prst="straightConnector1">
            <a:avLst/>
          </a:prstGeom>
          <a:noFill/>
          <a:ln cap="flat" cmpd="sng" w="38100">
            <a:solidFill>
              <a:schemeClr val="dk1"/>
            </a:solidFill>
            <a:prstDash val="solid"/>
            <a:round/>
            <a:headEnd len="sm" w="sm" type="none"/>
            <a:tailEnd len="sm" w="sm" type="none"/>
          </a:ln>
        </p:spPr>
      </p:cxnSp>
      <p:cxnSp>
        <p:nvCxnSpPr>
          <p:cNvPr id="958" name="Google Shape;958;p35"/>
          <p:cNvCxnSpPr/>
          <p:nvPr/>
        </p:nvCxnSpPr>
        <p:spPr>
          <a:xfrm>
            <a:off x="6019800" y="1447800"/>
            <a:ext cx="1371600" cy="990600"/>
          </a:xfrm>
          <a:prstGeom prst="straightConnector1">
            <a:avLst/>
          </a:prstGeom>
          <a:noFill/>
          <a:ln cap="flat" cmpd="sng" w="38100">
            <a:solidFill>
              <a:schemeClr val="dk1"/>
            </a:solidFill>
            <a:prstDash val="solid"/>
            <a:round/>
            <a:headEnd len="sm" w="sm" type="none"/>
            <a:tailEnd len="sm" w="sm" type="none"/>
          </a:ln>
        </p:spPr>
      </p:cxnSp>
      <p:sp>
        <p:nvSpPr>
          <p:cNvPr id="959" name="Google Shape;959;p35"/>
          <p:cNvSpPr/>
          <p:nvPr/>
        </p:nvSpPr>
        <p:spPr>
          <a:xfrm>
            <a:off x="38163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60" name="Google Shape;960;p35"/>
          <p:cNvSpPr txBox="1"/>
          <p:nvPr/>
        </p:nvSpPr>
        <p:spPr>
          <a:xfrm>
            <a:off x="38862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961" name="Google Shape;961;p35"/>
          <p:cNvSpPr/>
          <p:nvPr/>
        </p:nvSpPr>
        <p:spPr>
          <a:xfrm>
            <a:off x="381000" y="19113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62" name="Google Shape;962;p35"/>
          <p:cNvSpPr/>
          <p:nvPr/>
        </p:nvSpPr>
        <p:spPr>
          <a:xfrm>
            <a:off x="1295400" y="2667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63" name="Google Shape;963;p35"/>
          <p:cNvSpPr txBox="1"/>
          <p:nvPr/>
        </p:nvSpPr>
        <p:spPr>
          <a:xfrm>
            <a:off x="1365250" y="26606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a:t>
            </a:r>
            <a:endParaRPr/>
          </a:p>
        </p:txBody>
      </p:sp>
      <p:sp>
        <p:nvSpPr>
          <p:cNvPr id="964" name="Google Shape;964;p35"/>
          <p:cNvSpPr txBox="1"/>
          <p:nvPr/>
        </p:nvSpPr>
        <p:spPr>
          <a:xfrm>
            <a:off x="463550" y="19050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6</a:t>
            </a:r>
            <a:endParaRPr/>
          </a:p>
        </p:txBody>
      </p:sp>
      <p:cxnSp>
        <p:nvCxnSpPr>
          <p:cNvPr id="965" name="Google Shape;965;p35"/>
          <p:cNvCxnSpPr/>
          <p:nvPr/>
        </p:nvCxnSpPr>
        <p:spPr>
          <a:xfrm>
            <a:off x="838200" y="23622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966" name="Google Shape;966;p35"/>
          <p:cNvSpPr/>
          <p:nvPr/>
        </p:nvSpPr>
        <p:spPr>
          <a:xfrm>
            <a:off x="2514600" y="2057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9"/>
                                        </p:tgtEl>
                                        <p:attrNameLst>
                                          <p:attrName>style.visibility</p:attrName>
                                        </p:attrNameLst>
                                      </p:cBhvr>
                                      <p:to>
                                        <p:strVal val="visible"/>
                                      </p:to>
                                    </p:set>
                                    <p:anim calcmode="lin" valueType="num">
                                      <p:cBhvr additive="base">
                                        <p:cTn dur="500"/>
                                        <p:tgtEl>
                                          <p:spTgt spid="9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6"/>
          <p:cNvSpPr/>
          <p:nvPr/>
        </p:nvSpPr>
        <p:spPr>
          <a:xfrm>
            <a:off x="55626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72" name="Google Shape;972;p3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973" name="Google Shape;973;p36"/>
          <p:cNvSpPr txBox="1"/>
          <p:nvPr/>
        </p:nvSpPr>
        <p:spPr>
          <a:xfrm>
            <a:off x="533400" y="50292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4</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974" name="Google Shape;974;p36"/>
          <p:cNvSpPr txBox="1"/>
          <p:nvPr/>
        </p:nvSpPr>
        <p:spPr>
          <a:xfrm>
            <a:off x="5562600" y="3505200"/>
            <a:ext cx="1143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975" name="Google Shape;975;p36"/>
          <p:cNvSpPr/>
          <p:nvPr/>
        </p:nvSpPr>
        <p:spPr>
          <a:xfrm>
            <a:off x="2749550" y="3511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76" name="Google Shape;976;p36"/>
          <p:cNvSpPr/>
          <p:nvPr/>
        </p:nvSpPr>
        <p:spPr>
          <a:xfrm>
            <a:off x="152400" y="3581400"/>
            <a:ext cx="4572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977" name="Google Shape;977;p36"/>
          <p:cNvCxnSpPr/>
          <p:nvPr/>
        </p:nvCxnSpPr>
        <p:spPr>
          <a:xfrm flipH="1">
            <a:off x="1066800" y="1600200"/>
            <a:ext cx="1905000" cy="838200"/>
          </a:xfrm>
          <a:prstGeom prst="straightConnector1">
            <a:avLst/>
          </a:prstGeom>
          <a:noFill/>
          <a:ln cap="flat" cmpd="sng" w="38100">
            <a:solidFill>
              <a:schemeClr val="dk1"/>
            </a:solidFill>
            <a:prstDash val="solid"/>
            <a:round/>
            <a:headEnd len="sm" w="sm" type="none"/>
            <a:tailEnd len="sm" w="sm" type="none"/>
          </a:ln>
        </p:spPr>
      </p:cxnSp>
      <p:cxnSp>
        <p:nvCxnSpPr>
          <p:cNvPr id="978" name="Google Shape;978;p36"/>
          <p:cNvCxnSpPr/>
          <p:nvPr/>
        </p:nvCxnSpPr>
        <p:spPr>
          <a:xfrm flipH="1">
            <a:off x="304800" y="2819400"/>
            <a:ext cx="609600" cy="762000"/>
          </a:xfrm>
          <a:prstGeom prst="straightConnector1">
            <a:avLst/>
          </a:prstGeom>
          <a:noFill/>
          <a:ln cap="flat" cmpd="sng" w="38100">
            <a:solidFill>
              <a:schemeClr val="dk1"/>
            </a:solidFill>
            <a:prstDash val="solid"/>
            <a:round/>
            <a:headEnd len="sm" w="sm" type="none"/>
            <a:tailEnd len="sm" w="sm" type="none"/>
          </a:ln>
        </p:spPr>
      </p:cxnSp>
      <p:cxnSp>
        <p:nvCxnSpPr>
          <p:cNvPr id="979" name="Google Shape;979;p36"/>
          <p:cNvCxnSpPr/>
          <p:nvPr/>
        </p:nvCxnSpPr>
        <p:spPr>
          <a:xfrm flipH="1">
            <a:off x="3048000" y="28194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980" name="Google Shape;980;p36"/>
          <p:cNvCxnSpPr/>
          <p:nvPr/>
        </p:nvCxnSpPr>
        <p:spPr>
          <a:xfrm>
            <a:off x="5410200" y="2743200"/>
            <a:ext cx="609600" cy="762000"/>
          </a:xfrm>
          <a:prstGeom prst="straightConnector1">
            <a:avLst/>
          </a:prstGeom>
          <a:noFill/>
          <a:ln cap="flat" cmpd="sng" w="38100">
            <a:solidFill>
              <a:schemeClr val="dk1"/>
            </a:solidFill>
            <a:prstDash val="solid"/>
            <a:round/>
            <a:headEnd len="sm" w="sm" type="none"/>
            <a:tailEnd len="sm" w="sm" type="none"/>
          </a:ln>
        </p:spPr>
      </p:cxnSp>
      <p:sp>
        <p:nvSpPr>
          <p:cNvPr id="981" name="Google Shape;981;p36"/>
          <p:cNvSpPr txBox="1"/>
          <p:nvPr/>
        </p:nvSpPr>
        <p:spPr>
          <a:xfrm>
            <a:off x="222250" y="3575050"/>
            <a:ext cx="39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cxnSp>
        <p:nvCxnSpPr>
          <p:cNvPr id="982" name="Google Shape;982;p36"/>
          <p:cNvCxnSpPr/>
          <p:nvPr/>
        </p:nvCxnSpPr>
        <p:spPr>
          <a:xfrm>
            <a:off x="3581400" y="2819400"/>
            <a:ext cx="304800" cy="685800"/>
          </a:xfrm>
          <a:prstGeom prst="straightConnector1">
            <a:avLst/>
          </a:prstGeom>
          <a:noFill/>
          <a:ln cap="flat" cmpd="sng" w="38100">
            <a:solidFill>
              <a:schemeClr val="dk1"/>
            </a:solidFill>
            <a:prstDash val="solid"/>
            <a:round/>
            <a:headEnd len="sm" w="sm" type="none"/>
            <a:tailEnd len="sm" w="sm" type="none"/>
          </a:ln>
        </p:spPr>
      </p:cxnSp>
      <p:sp>
        <p:nvSpPr>
          <p:cNvPr id="983" name="Google Shape;983;p36"/>
          <p:cNvSpPr txBox="1"/>
          <p:nvPr/>
        </p:nvSpPr>
        <p:spPr>
          <a:xfrm>
            <a:off x="2819400" y="35052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984" name="Google Shape;984;p36"/>
          <p:cNvSpPr/>
          <p:nvPr/>
        </p:nvSpPr>
        <p:spPr>
          <a:xfrm>
            <a:off x="1219200" y="3581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85" name="Google Shape;985;p36"/>
          <p:cNvSpPr txBox="1"/>
          <p:nvPr/>
        </p:nvSpPr>
        <p:spPr>
          <a:xfrm>
            <a:off x="1289050" y="3575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986" name="Google Shape;986;p36"/>
          <p:cNvCxnSpPr/>
          <p:nvPr/>
        </p:nvCxnSpPr>
        <p:spPr>
          <a:xfrm>
            <a:off x="1143000" y="2819400"/>
            <a:ext cx="228600" cy="762000"/>
          </a:xfrm>
          <a:prstGeom prst="straightConnector1">
            <a:avLst/>
          </a:prstGeom>
          <a:noFill/>
          <a:ln cap="flat" cmpd="sng" w="38100">
            <a:solidFill>
              <a:schemeClr val="dk1"/>
            </a:solidFill>
            <a:prstDash val="solid"/>
            <a:round/>
            <a:headEnd len="sm" w="sm" type="none"/>
            <a:tailEnd len="sm" w="sm" type="none"/>
          </a:ln>
        </p:spPr>
      </p:cxnSp>
      <p:sp>
        <p:nvSpPr>
          <p:cNvPr id="987" name="Google Shape;987;p36"/>
          <p:cNvSpPr/>
          <p:nvPr/>
        </p:nvSpPr>
        <p:spPr>
          <a:xfrm>
            <a:off x="3727450" y="3511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88" name="Google Shape;988;p36"/>
          <p:cNvSpPr txBox="1"/>
          <p:nvPr/>
        </p:nvSpPr>
        <p:spPr>
          <a:xfrm>
            <a:off x="3733800" y="3505200"/>
            <a:ext cx="768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989" name="Google Shape;989;p36"/>
          <p:cNvSpPr/>
          <p:nvPr/>
        </p:nvSpPr>
        <p:spPr>
          <a:xfrm>
            <a:off x="31940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0" name="Google Shape;990;p36"/>
          <p:cNvSpPr txBox="1"/>
          <p:nvPr/>
        </p:nvSpPr>
        <p:spPr>
          <a:xfrm>
            <a:off x="3200400" y="24384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991" name="Google Shape;991;p36"/>
          <p:cNvSpPr/>
          <p:nvPr/>
        </p:nvSpPr>
        <p:spPr>
          <a:xfrm>
            <a:off x="4800600" y="3505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2" name="Google Shape;992;p36"/>
          <p:cNvSpPr txBox="1"/>
          <p:nvPr/>
        </p:nvSpPr>
        <p:spPr>
          <a:xfrm>
            <a:off x="4806950" y="34988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993" name="Google Shape;993;p36"/>
          <p:cNvSpPr/>
          <p:nvPr/>
        </p:nvSpPr>
        <p:spPr>
          <a:xfrm>
            <a:off x="50228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4" name="Google Shape;994;p36"/>
          <p:cNvSpPr txBox="1"/>
          <p:nvPr/>
        </p:nvSpPr>
        <p:spPr>
          <a:xfrm>
            <a:off x="5029200" y="24384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cxnSp>
        <p:nvCxnSpPr>
          <p:cNvPr id="995" name="Google Shape;995;p36"/>
          <p:cNvCxnSpPr/>
          <p:nvPr/>
        </p:nvCxnSpPr>
        <p:spPr>
          <a:xfrm flipH="1">
            <a:off x="5029200" y="2895600"/>
            <a:ext cx="228600" cy="609600"/>
          </a:xfrm>
          <a:prstGeom prst="straightConnector1">
            <a:avLst/>
          </a:prstGeom>
          <a:noFill/>
          <a:ln cap="flat" cmpd="sng" w="38100">
            <a:solidFill>
              <a:schemeClr val="dk1"/>
            </a:solidFill>
            <a:prstDash val="solid"/>
            <a:round/>
            <a:headEnd len="sm" w="sm" type="none"/>
            <a:tailEnd len="sm" w="sm" type="none"/>
          </a:ln>
        </p:spPr>
      </p:cxnSp>
      <p:sp>
        <p:nvSpPr>
          <p:cNvPr id="996" name="Google Shape;996;p36"/>
          <p:cNvSpPr/>
          <p:nvPr/>
        </p:nvSpPr>
        <p:spPr>
          <a:xfrm>
            <a:off x="2895600" y="1219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7" name="Google Shape;997;p36"/>
          <p:cNvSpPr txBox="1"/>
          <p:nvPr/>
        </p:nvSpPr>
        <p:spPr>
          <a:xfrm>
            <a:off x="3048000" y="1219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8   17</a:t>
            </a:r>
            <a:endParaRPr/>
          </a:p>
        </p:txBody>
      </p:sp>
      <p:cxnSp>
        <p:nvCxnSpPr>
          <p:cNvPr id="998" name="Google Shape;998;p36"/>
          <p:cNvCxnSpPr/>
          <p:nvPr/>
        </p:nvCxnSpPr>
        <p:spPr>
          <a:xfrm>
            <a:off x="3429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999" name="Google Shape;999;p36"/>
          <p:cNvCxnSpPr/>
          <p:nvPr/>
        </p:nvCxnSpPr>
        <p:spPr>
          <a:xfrm>
            <a:off x="3810000" y="1524000"/>
            <a:ext cx="1371600" cy="990600"/>
          </a:xfrm>
          <a:prstGeom prst="straightConnector1">
            <a:avLst/>
          </a:prstGeom>
          <a:noFill/>
          <a:ln cap="flat" cmpd="sng" w="38100">
            <a:solidFill>
              <a:schemeClr val="dk1"/>
            </a:solidFill>
            <a:prstDash val="solid"/>
            <a:round/>
            <a:headEnd len="sm" w="sm" type="none"/>
            <a:tailEnd len="sm" w="sm" type="none"/>
          </a:ln>
        </p:spPr>
      </p:cxnSp>
      <p:sp>
        <p:nvSpPr>
          <p:cNvPr id="1000" name="Google Shape;1000;p36"/>
          <p:cNvSpPr/>
          <p:nvPr/>
        </p:nvSpPr>
        <p:spPr>
          <a:xfrm>
            <a:off x="6934200" y="12255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01" name="Google Shape;1001;p36"/>
          <p:cNvSpPr/>
          <p:nvPr/>
        </p:nvSpPr>
        <p:spPr>
          <a:xfrm>
            <a:off x="7848600" y="1981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02" name="Google Shape;1002;p36"/>
          <p:cNvSpPr txBox="1"/>
          <p:nvPr/>
        </p:nvSpPr>
        <p:spPr>
          <a:xfrm>
            <a:off x="7918450" y="19748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1003" name="Google Shape;1003;p36"/>
          <p:cNvSpPr txBox="1"/>
          <p:nvPr/>
        </p:nvSpPr>
        <p:spPr>
          <a:xfrm>
            <a:off x="7016750" y="12192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4</a:t>
            </a:r>
            <a:endParaRPr/>
          </a:p>
        </p:txBody>
      </p:sp>
      <p:cxnSp>
        <p:nvCxnSpPr>
          <p:cNvPr id="1004" name="Google Shape;1004;p36"/>
          <p:cNvCxnSpPr/>
          <p:nvPr/>
        </p:nvCxnSpPr>
        <p:spPr>
          <a:xfrm>
            <a:off x="7391400" y="16764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1005" name="Google Shape;1005;p36"/>
          <p:cNvSpPr/>
          <p:nvPr/>
        </p:nvSpPr>
        <p:spPr>
          <a:xfrm>
            <a:off x="838200" y="2438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06" name="Google Shape;1006;p36"/>
          <p:cNvSpPr txBox="1"/>
          <p:nvPr/>
        </p:nvSpPr>
        <p:spPr>
          <a:xfrm>
            <a:off x="908050" y="2432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1007" name="Google Shape;1007;p36"/>
          <p:cNvSpPr/>
          <p:nvPr/>
        </p:nvSpPr>
        <p:spPr>
          <a:xfrm>
            <a:off x="7239000" y="3200400"/>
            <a:ext cx="4572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08" name="Google Shape;1008;p36"/>
          <p:cNvCxnSpPr/>
          <p:nvPr/>
        </p:nvCxnSpPr>
        <p:spPr>
          <a:xfrm flipH="1">
            <a:off x="7391400" y="2438400"/>
            <a:ext cx="609600" cy="762000"/>
          </a:xfrm>
          <a:prstGeom prst="straightConnector1">
            <a:avLst/>
          </a:prstGeom>
          <a:noFill/>
          <a:ln cap="flat" cmpd="sng" w="38100">
            <a:solidFill>
              <a:schemeClr val="dk1"/>
            </a:solidFill>
            <a:prstDash val="solid"/>
            <a:round/>
            <a:headEnd len="sm" w="sm" type="none"/>
            <a:tailEnd len="sm" w="sm" type="none"/>
          </a:ln>
        </p:spPr>
      </p:cxnSp>
      <p:sp>
        <p:nvSpPr>
          <p:cNvPr id="1009" name="Google Shape;1009;p36"/>
          <p:cNvSpPr txBox="1"/>
          <p:nvPr/>
        </p:nvSpPr>
        <p:spPr>
          <a:xfrm>
            <a:off x="7308850" y="3194050"/>
            <a:ext cx="39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010" name="Google Shape;1010;p36"/>
          <p:cNvSpPr/>
          <p:nvPr/>
        </p:nvSpPr>
        <p:spPr>
          <a:xfrm>
            <a:off x="8305800" y="3200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1" name="Google Shape;1011;p36"/>
          <p:cNvSpPr txBox="1"/>
          <p:nvPr/>
        </p:nvSpPr>
        <p:spPr>
          <a:xfrm>
            <a:off x="8375650" y="3194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a:t>
            </a:r>
            <a:endParaRPr/>
          </a:p>
        </p:txBody>
      </p:sp>
      <p:cxnSp>
        <p:nvCxnSpPr>
          <p:cNvPr id="1012" name="Google Shape;1012;p36"/>
          <p:cNvCxnSpPr/>
          <p:nvPr/>
        </p:nvCxnSpPr>
        <p:spPr>
          <a:xfrm>
            <a:off x="8153400" y="2438400"/>
            <a:ext cx="304800" cy="762000"/>
          </a:xfrm>
          <a:prstGeom prst="straightConnector1">
            <a:avLst/>
          </a:prstGeom>
          <a:noFill/>
          <a:ln cap="flat" cmpd="sng" w="38100">
            <a:solidFill>
              <a:schemeClr val="dk1"/>
            </a:solidFill>
            <a:prstDash val="solid"/>
            <a:round/>
            <a:headEnd len="sm" w="sm" type="none"/>
            <a:tailEnd len="sm" w="sm" type="none"/>
          </a:ln>
        </p:spPr>
      </p:cxnSp>
      <p:sp>
        <p:nvSpPr>
          <p:cNvPr id="1013" name="Google Shape;1013;p36"/>
          <p:cNvSpPr/>
          <p:nvPr/>
        </p:nvSpPr>
        <p:spPr>
          <a:xfrm>
            <a:off x="2743200" y="914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3"/>
                                        </p:tgtEl>
                                        <p:attrNameLst>
                                          <p:attrName>style.visibility</p:attrName>
                                        </p:attrNameLst>
                                      </p:cBhvr>
                                      <p:to>
                                        <p:strVal val="visible"/>
                                      </p:to>
                                    </p:set>
                                    <p:anim calcmode="lin" valueType="num">
                                      <p:cBhvr additive="base">
                                        <p:cTn dur="500"/>
                                        <p:tgtEl>
                                          <p:spTgt spid="9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37"/>
          <p:cNvSpPr/>
          <p:nvPr/>
        </p:nvSpPr>
        <p:spPr>
          <a:xfrm>
            <a:off x="8001000" y="3962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9" name="Google Shape;1019;p37"/>
          <p:cNvSpPr txBox="1"/>
          <p:nvPr>
            <p:ph type="title"/>
          </p:nvPr>
        </p:nvSpPr>
        <p:spPr>
          <a:xfrm>
            <a:off x="685800" y="0"/>
            <a:ext cx="7772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020" name="Google Shape;1020;p37"/>
          <p:cNvSpPr txBox="1"/>
          <p:nvPr/>
        </p:nvSpPr>
        <p:spPr>
          <a:xfrm>
            <a:off x="533400" y="4953000"/>
            <a:ext cx="8077200" cy="11604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 pair with key </a:t>
            </a:r>
            <a:r>
              <a:rPr lang="en-US" sz="2800">
                <a:solidFill>
                  <a:srgbClr val="FF3300"/>
                </a:solidFill>
                <a:latin typeface="Times New Roman"/>
                <a:ea typeface="Times New Roman"/>
                <a:cs typeface="Times New Roman"/>
                <a:sym typeface="Times New Roman"/>
              </a:rPr>
              <a:t>= 8</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There is no parent. So, create a new root.</a:t>
            </a:r>
            <a:endParaRPr/>
          </a:p>
        </p:txBody>
      </p:sp>
      <p:sp>
        <p:nvSpPr>
          <p:cNvPr id="1021" name="Google Shape;1021;p37"/>
          <p:cNvSpPr txBox="1"/>
          <p:nvPr/>
        </p:nvSpPr>
        <p:spPr>
          <a:xfrm>
            <a:off x="8001000" y="3962400"/>
            <a:ext cx="1143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022" name="Google Shape;1022;p37"/>
          <p:cNvSpPr/>
          <p:nvPr/>
        </p:nvSpPr>
        <p:spPr>
          <a:xfrm>
            <a:off x="5187950" y="3968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3" name="Google Shape;1023;p37"/>
          <p:cNvSpPr/>
          <p:nvPr/>
        </p:nvSpPr>
        <p:spPr>
          <a:xfrm>
            <a:off x="304800" y="3733800"/>
            <a:ext cx="4572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24" name="Google Shape;1024;p37"/>
          <p:cNvCxnSpPr/>
          <p:nvPr/>
        </p:nvCxnSpPr>
        <p:spPr>
          <a:xfrm flipH="1">
            <a:off x="1219200" y="1676400"/>
            <a:ext cx="914400" cy="914400"/>
          </a:xfrm>
          <a:prstGeom prst="straightConnector1">
            <a:avLst/>
          </a:prstGeom>
          <a:noFill/>
          <a:ln cap="flat" cmpd="sng" w="38100">
            <a:solidFill>
              <a:schemeClr val="dk1"/>
            </a:solidFill>
            <a:prstDash val="solid"/>
            <a:round/>
            <a:headEnd len="sm" w="sm" type="none"/>
            <a:tailEnd len="sm" w="sm" type="none"/>
          </a:ln>
        </p:spPr>
      </p:cxnSp>
      <p:cxnSp>
        <p:nvCxnSpPr>
          <p:cNvPr id="1025" name="Google Shape;1025;p37"/>
          <p:cNvCxnSpPr/>
          <p:nvPr/>
        </p:nvCxnSpPr>
        <p:spPr>
          <a:xfrm flipH="1">
            <a:off x="457200" y="2971800"/>
            <a:ext cx="609600" cy="762000"/>
          </a:xfrm>
          <a:prstGeom prst="straightConnector1">
            <a:avLst/>
          </a:prstGeom>
          <a:noFill/>
          <a:ln cap="flat" cmpd="sng" w="38100">
            <a:solidFill>
              <a:schemeClr val="dk1"/>
            </a:solidFill>
            <a:prstDash val="solid"/>
            <a:round/>
            <a:headEnd len="sm" w="sm" type="none"/>
            <a:tailEnd len="sm" w="sm" type="none"/>
          </a:ln>
        </p:spPr>
      </p:cxnSp>
      <p:cxnSp>
        <p:nvCxnSpPr>
          <p:cNvPr id="1026" name="Google Shape;1026;p37"/>
          <p:cNvCxnSpPr/>
          <p:nvPr/>
        </p:nvCxnSpPr>
        <p:spPr>
          <a:xfrm flipH="1">
            <a:off x="5486400" y="32766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1027" name="Google Shape;1027;p37"/>
          <p:cNvCxnSpPr/>
          <p:nvPr/>
        </p:nvCxnSpPr>
        <p:spPr>
          <a:xfrm>
            <a:off x="7848600" y="3200400"/>
            <a:ext cx="609600" cy="762000"/>
          </a:xfrm>
          <a:prstGeom prst="straightConnector1">
            <a:avLst/>
          </a:prstGeom>
          <a:noFill/>
          <a:ln cap="flat" cmpd="sng" w="38100">
            <a:solidFill>
              <a:schemeClr val="dk1"/>
            </a:solidFill>
            <a:prstDash val="solid"/>
            <a:round/>
            <a:headEnd len="sm" w="sm" type="none"/>
            <a:tailEnd len="sm" w="sm" type="none"/>
          </a:ln>
        </p:spPr>
      </p:cxnSp>
      <p:sp>
        <p:nvSpPr>
          <p:cNvPr id="1028" name="Google Shape;1028;p37"/>
          <p:cNvSpPr txBox="1"/>
          <p:nvPr/>
        </p:nvSpPr>
        <p:spPr>
          <a:xfrm>
            <a:off x="374650" y="3727450"/>
            <a:ext cx="39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cxnSp>
        <p:nvCxnSpPr>
          <p:cNvPr id="1029" name="Google Shape;1029;p37"/>
          <p:cNvCxnSpPr/>
          <p:nvPr/>
        </p:nvCxnSpPr>
        <p:spPr>
          <a:xfrm>
            <a:off x="6019800" y="3276600"/>
            <a:ext cx="304800" cy="685800"/>
          </a:xfrm>
          <a:prstGeom prst="straightConnector1">
            <a:avLst/>
          </a:prstGeom>
          <a:noFill/>
          <a:ln cap="flat" cmpd="sng" w="38100">
            <a:solidFill>
              <a:schemeClr val="dk1"/>
            </a:solidFill>
            <a:prstDash val="solid"/>
            <a:round/>
            <a:headEnd len="sm" w="sm" type="none"/>
            <a:tailEnd len="sm" w="sm" type="none"/>
          </a:ln>
        </p:spPr>
      </p:cxnSp>
      <p:sp>
        <p:nvSpPr>
          <p:cNvPr id="1030" name="Google Shape;1030;p37"/>
          <p:cNvSpPr txBox="1"/>
          <p:nvPr/>
        </p:nvSpPr>
        <p:spPr>
          <a:xfrm>
            <a:off x="5257800" y="3962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031" name="Google Shape;1031;p37"/>
          <p:cNvSpPr/>
          <p:nvPr/>
        </p:nvSpPr>
        <p:spPr>
          <a:xfrm>
            <a:off x="1371600" y="3733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2" name="Google Shape;1032;p37"/>
          <p:cNvSpPr txBox="1"/>
          <p:nvPr/>
        </p:nvSpPr>
        <p:spPr>
          <a:xfrm>
            <a:off x="1441450" y="3727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033" name="Google Shape;1033;p37"/>
          <p:cNvCxnSpPr/>
          <p:nvPr/>
        </p:nvCxnSpPr>
        <p:spPr>
          <a:xfrm>
            <a:off x="1295400" y="2971800"/>
            <a:ext cx="228600" cy="762000"/>
          </a:xfrm>
          <a:prstGeom prst="straightConnector1">
            <a:avLst/>
          </a:prstGeom>
          <a:noFill/>
          <a:ln cap="flat" cmpd="sng" w="38100">
            <a:solidFill>
              <a:schemeClr val="dk1"/>
            </a:solidFill>
            <a:prstDash val="solid"/>
            <a:round/>
            <a:headEnd len="sm" w="sm" type="none"/>
            <a:tailEnd len="sm" w="sm" type="none"/>
          </a:ln>
        </p:spPr>
      </p:cxnSp>
      <p:sp>
        <p:nvSpPr>
          <p:cNvPr id="1034" name="Google Shape;1034;p37"/>
          <p:cNvSpPr/>
          <p:nvPr/>
        </p:nvSpPr>
        <p:spPr>
          <a:xfrm>
            <a:off x="6165850" y="3968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5" name="Google Shape;1035;p37"/>
          <p:cNvSpPr txBox="1"/>
          <p:nvPr/>
        </p:nvSpPr>
        <p:spPr>
          <a:xfrm>
            <a:off x="6172200" y="3962400"/>
            <a:ext cx="768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1036" name="Google Shape;1036;p37"/>
          <p:cNvSpPr/>
          <p:nvPr/>
        </p:nvSpPr>
        <p:spPr>
          <a:xfrm>
            <a:off x="563245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7" name="Google Shape;1037;p37"/>
          <p:cNvSpPr txBox="1"/>
          <p:nvPr/>
        </p:nvSpPr>
        <p:spPr>
          <a:xfrm>
            <a:off x="5638800" y="28956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1038" name="Google Shape;1038;p37"/>
          <p:cNvSpPr/>
          <p:nvPr/>
        </p:nvSpPr>
        <p:spPr>
          <a:xfrm>
            <a:off x="7239000" y="3962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9" name="Google Shape;1039;p37"/>
          <p:cNvSpPr txBox="1"/>
          <p:nvPr/>
        </p:nvSpPr>
        <p:spPr>
          <a:xfrm>
            <a:off x="7245350" y="39560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1040" name="Google Shape;1040;p37"/>
          <p:cNvSpPr/>
          <p:nvPr/>
        </p:nvSpPr>
        <p:spPr>
          <a:xfrm>
            <a:off x="746125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1" name="Google Shape;1041;p37"/>
          <p:cNvSpPr txBox="1"/>
          <p:nvPr/>
        </p:nvSpPr>
        <p:spPr>
          <a:xfrm>
            <a:off x="7467600" y="28956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cxnSp>
        <p:nvCxnSpPr>
          <p:cNvPr id="1042" name="Google Shape;1042;p37"/>
          <p:cNvCxnSpPr/>
          <p:nvPr/>
        </p:nvCxnSpPr>
        <p:spPr>
          <a:xfrm flipH="1">
            <a:off x="7467600" y="3352800"/>
            <a:ext cx="228600" cy="609600"/>
          </a:xfrm>
          <a:prstGeom prst="straightConnector1">
            <a:avLst/>
          </a:prstGeom>
          <a:noFill/>
          <a:ln cap="flat" cmpd="sng" w="38100">
            <a:solidFill>
              <a:schemeClr val="dk1"/>
            </a:solidFill>
            <a:prstDash val="solid"/>
            <a:round/>
            <a:headEnd len="sm" w="sm" type="none"/>
            <a:tailEnd len="sm" w="sm" type="none"/>
          </a:ln>
        </p:spPr>
      </p:cxnSp>
      <p:cxnSp>
        <p:nvCxnSpPr>
          <p:cNvPr id="1043" name="Google Shape;1043;p37"/>
          <p:cNvCxnSpPr/>
          <p:nvPr/>
        </p:nvCxnSpPr>
        <p:spPr>
          <a:xfrm flipH="1">
            <a:off x="5867400" y="2057400"/>
            <a:ext cx="609600" cy="838200"/>
          </a:xfrm>
          <a:prstGeom prst="straightConnector1">
            <a:avLst/>
          </a:prstGeom>
          <a:noFill/>
          <a:ln cap="flat" cmpd="sng" w="38100">
            <a:solidFill>
              <a:schemeClr val="dk1"/>
            </a:solidFill>
            <a:prstDash val="solid"/>
            <a:round/>
            <a:headEnd len="sm" w="sm" type="none"/>
            <a:tailEnd len="sm" w="sm" type="none"/>
          </a:ln>
        </p:spPr>
      </p:cxnSp>
      <p:cxnSp>
        <p:nvCxnSpPr>
          <p:cNvPr id="1044" name="Google Shape;1044;p37"/>
          <p:cNvCxnSpPr/>
          <p:nvPr/>
        </p:nvCxnSpPr>
        <p:spPr>
          <a:xfrm>
            <a:off x="6781800" y="2057400"/>
            <a:ext cx="838200" cy="914400"/>
          </a:xfrm>
          <a:prstGeom prst="straightConnector1">
            <a:avLst/>
          </a:prstGeom>
          <a:noFill/>
          <a:ln cap="flat" cmpd="sng" w="38100">
            <a:solidFill>
              <a:schemeClr val="dk1"/>
            </a:solidFill>
            <a:prstDash val="solid"/>
            <a:round/>
            <a:headEnd len="sm" w="sm" type="none"/>
            <a:tailEnd len="sm" w="sm" type="none"/>
          </a:ln>
        </p:spPr>
      </p:cxnSp>
      <p:sp>
        <p:nvSpPr>
          <p:cNvPr id="1045" name="Google Shape;1045;p37"/>
          <p:cNvSpPr/>
          <p:nvPr/>
        </p:nvSpPr>
        <p:spPr>
          <a:xfrm>
            <a:off x="5486400" y="9207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6" name="Google Shape;1046;p37"/>
          <p:cNvSpPr/>
          <p:nvPr/>
        </p:nvSpPr>
        <p:spPr>
          <a:xfrm>
            <a:off x="3048000" y="2514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7" name="Google Shape;1047;p37"/>
          <p:cNvSpPr txBox="1"/>
          <p:nvPr/>
        </p:nvSpPr>
        <p:spPr>
          <a:xfrm>
            <a:off x="3117850" y="25082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1048" name="Google Shape;1048;p37"/>
          <p:cNvSpPr txBox="1"/>
          <p:nvPr/>
        </p:nvSpPr>
        <p:spPr>
          <a:xfrm>
            <a:off x="5568950" y="9144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8</a:t>
            </a:r>
            <a:endParaRPr/>
          </a:p>
        </p:txBody>
      </p:sp>
      <p:cxnSp>
        <p:nvCxnSpPr>
          <p:cNvPr id="1049" name="Google Shape;1049;p37"/>
          <p:cNvCxnSpPr/>
          <p:nvPr/>
        </p:nvCxnSpPr>
        <p:spPr>
          <a:xfrm>
            <a:off x="5943600" y="13716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1050" name="Google Shape;1050;p37"/>
          <p:cNvSpPr/>
          <p:nvPr/>
        </p:nvSpPr>
        <p:spPr>
          <a:xfrm>
            <a:off x="990600" y="2590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51" name="Google Shape;1051;p37"/>
          <p:cNvSpPr txBox="1"/>
          <p:nvPr/>
        </p:nvSpPr>
        <p:spPr>
          <a:xfrm>
            <a:off x="1060450" y="2584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1052" name="Google Shape;1052;p37"/>
          <p:cNvSpPr/>
          <p:nvPr/>
        </p:nvSpPr>
        <p:spPr>
          <a:xfrm>
            <a:off x="2438400" y="3733800"/>
            <a:ext cx="4572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53" name="Google Shape;1053;p37"/>
          <p:cNvCxnSpPr/>
          <p:nvPr/>
        </p:nvCxnSpPr>
        <p:spPr>
          <a:xfrm flipH="1">
            <a:off x="2590800" y="2971800"/>
            <a:ext cx="609600" cy="762000"/>
          </a:xfrm>
          <a:prstGeom prst="straightConnector1">
            <a:avLst/>
          </a:prstGeom>
          <a:noFill/>
          <a:ln cap="flat" cmpd="sng" w="38100">
            <a:solidFill>
              <a:schemeClr val="dk1"/>
            </a:solidFill>
            <a:prstDash val="solid"/>
            <a:round/>
            <a:headEnd len="sm" w="sm" type="none"/>
            <a:tailEnd len="sm" w="sm" type="none"/>
          </a:ln>
        </p:spPr>
      </p:cxnSp>
      <p:sp>
        <p:nvSpPr>
          <p:cNvPr id="1054" name="Google Shape;1054;p37"/>
          <p:cNvSpPr txBox="1"/>
          <p:nvPr/>
        </p:nvSpPr>
        <p:spPr>
          <a:xfrm>
            <a:off x="2508250" y="3727450"/>
            <a:ext cx="39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055" name="Google Shape;1055;p37"/>
          <p:cNvSpPr/>
          <p:nvPr/>
        </p:nvSpPr>
        <p:spPr>
          <a:xfrm>
            <a:off x="3505200" y="3733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56" name="Google Shape;1056;p37"/>
          <p:cNvSpPr txBox="1"/>
          <p:nvPr/>
        </p:nvSpPr>
        <p:spPr>
          <a:xfrm>
            <a:off x="3575050" y="3727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a:t>
            </a:r>
            <a:endParaRPr/>
          </a:p>
        </p:txBody>
      </p:sp>
      <p:cxnSp>
        <p:nvCxnSpPr>
          <p:cNvPr id="1057" name="Google Shape;1057;p37"/>
          <p:cNvCxnSpPr/>
          <p:nvPr/>
        </p:nvCxnSpPr>
        <p:spPr>
          <a:xfrm>
            <a:off x="3352800" y="2971800"/>
            <a:ext cx="304800" cy="762000"/>
          </a:xfrm>
          <a:prstGeom prst="straightConnector1">
            <a:avLst/>
          </a:prstGeom>
          <a:noFill/>
          <a:ln cap="flat" cmpd="sng" w="38100">
            <a:solidFill>
              <a:schemeClr val="dk1"/>
            </a:solidFill>
            <a:prstDash val="solid"/>
            <a:round/>
            <a:headEnd len="sm" w="sm" type="none"/>
            <a:tailEnd len="sm" w="sm" type="none"/>
          </a:ln>
        </p:spPr>
      </p:cxnSp>
      <p:sp>
        <p:nvSpPr>
          <p:cNvPr id="1058" name="Google Shape;1058;p37"/>
          <p:cNvSpPr/>
          <p:nvPr/>
        </p:nvSpPr>
        <p:spPr>
          <a:xfrm>
            <a:off x="2057400" y="1295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59" name="Google Shape;1059;p37"/>
          <p:cNvSpPr txBox="1"/>
          <p:nvPr/>
        </p:nvSpPr>
        <p:spPr>
          <a:xfrm>
            <a:off x="2127250" y="1289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1060" name="Google Shape;1060;p37"/>
          <p:cNvSpPr/>
          <p:nvPr/>
        </p:nvSpPr>
        <p:spPr>
          <a:xfrm>
            <a:off x="6400800" y="1676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61" name="Google Shape;1061;p37"/>
          <p:cNvSpPr txBox="1"/>
          <p:nvPr/>
        </p:nvSpPr>
        <p:spPr>
          <a:xfrm>
            <a:off x="6400800" y="1670050"/>
            <a:ext cx="615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cxnSp>
        <p:nvCxnSpPr>
          <p:cNvPr id="1062" name="Google Shape;1062;p37"/>
          <p:cNvCxnSpPr/>
          <p:nvPr/>
        </p:nvCxnSpPr>
        <p:spPr>
          <a:xfrm>
            <a:off x="2438400" y="1676400"/>
            <a:ext cx="685800" cy="91440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0">
                                            <p:txEl>
                                              <p:pRg end="0" st="0"/>
                                            </p:txEl>
                                          </p:spTgt>
                                        </p:tgtEl>
                                        <p:attrNameLst>
                                          <p:attrName>style.visibility</p:attrName>
                                        </p:attrNameLst>
                                      </p:cBhvr>
                                      <p:to>
                                        <p:strVal val="visible"/>
                                      </p:to>
                                    </p:set>
                                    <p:anim calcmode="lin" valueType="num">
                                      <p:cBhvr additive="base">
                                        <p:cTn dur="500"/>
                                        <p:tgtEl>
                                          <p:spTgt spid="102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0">
                                            <p:txEl>
                                              <p:pRg end="1" st="1"/>
                                            </p:txEl>
                                          </p:spTgt>
                                        </p:tgtEl>
                                        <p:attrNameLst>
                                          <p:attrName>style.visibility</p:attrName>
                                        </p:attrNameLst>
                                      </p:cBhvr>
                                      <p:to>
                                        <p:strVal val="visible"/>
                                      </p:to>
                                    </p:set>
                                    <p:anim calcmode="lin" valueType="num">
                                      <p:cBhvr additive="base">
                                        <p:cTn dur="500"/>
                                        <p:tgtEl>
                                          <p:spTgt spid="102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38"/>
          <p:cNvSpPr/>
          <p:nvPr/>
        </p:nvSpPr>
        <p:spPr>
          <a:xfrm>
            <a:off x="7391400" y="4572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68" name="Google Shape;1068;p38"/>
          <p:cNvSpPr txBox="1"/>
          <p:nvPr>
            <p:ph type="title"/>
          </p:nvPr>
        </p:nvSpPr>
        <p:spPr>
          <a:xfrm>
            <a:off x="685800" y="0"/>
            <a:ext cx="7772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069" name="Google Shape;1069;p38"/>
          <p:cNvSpPr txBox="1"/>
          <p:nvPr/>
        </p:nvSpPr>
        <p:spPr>
          <a:xfrm>
            <a:off x="533400" y="57912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Height increases by </a:t>
            </a:r>
            <a:r>
              <a:rPr lang="en-US" sz="2800">
                <a:solidFill>
                  <a:srgbClr val="FF3300"/>
                </a:solidFill>
                <a:latin typeface="Times New Roman"/>
                <a:ea typeface="Times New Roman"/>
                <a:cs typeface="Times New Roman"/>
                <a:sym typeface="Times New Roman"/>
              </a:rPr>
              <a:t>1</a:t>
            </a:r>
            <a:r>
              <a:rPr lang="en-US" sz="2800">
                <a:solidFill>
                  <a:schemeClr val="dk1"/>
                </a:solidFill>
                <a:latin typeface="Times New Roman"/>
                <a:ea typeface="Times New Roman"/>
                <a:cs typeface="Times New Roman"/>
                <a:sym typeface="Times New Roman"/>
              </a:rPr>
              <a:t>.</a:t>
            </a:r>
            <a:endParaRPr/>
          </a:p>
        </p:txBody>
      </p:sp>
      <p:sp>
        <p:nvSpPr>
          <p:cNvPr id="1070" name="Google Shape;1070;p38"/>
          <p:cNvSpPr txBox="1"/>
          <p:nvPr/>
        </p:nvSpPr>
        <p:spPr>
          <a:xfrm>
            <a:off x="7391400" y="4572000"/>
            <a:ext cx="1143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071" name="Google Shape;1071;p38"/>
          <p:cNvSpPr/>
          <p:nvPr/>
        </p:nvSpPr>
        <p:spPr>
          <a:xfrm>
            <a:off x="4578350" y="4578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72" name="Google Shape;1072;p38"/>
          <p:cNvSpPr/>
          <p:nvPr/>
        </p:nvSpPr>
        <p:spPr>
          <a:xfrm>
            <a:off x="304800" y="4648200"/>
            <a:ext cx="4572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73" name="Google Shape;1073;p38"/>
          <p:cNvCxnSpPr/>
          <p:nvPr/>
        </p:nvCxnSpPr>
        <p:spPr>
          <a:xfrm flipH="1">
            <a:off x="1219200" y="2590800"/>
            <a:ext cx="914400" cy="914400"/>
          </a:xfrm>
          <a:prstGeom prst="straightConnector1">
            <a:avLst/>
          </a:prstGeom>
          <a:noFill/>
          <a:ln cap="flat" cmpd="sng" w="38100">
            <a:solidFill>
              <a:schemeClr val="dk1"/>
            </a:solidFill>
            <a:prstDash val="solid"/>
            <a:round/>
            <a:headEnd len="sm" w="sm" type="none"/>
            <a:tailEnd len="sm" w="sm" type="none"/>
          </a:ln>
        </p:spPr>
      </p:cxnSp>
      <p:cxnSp>
        <p:nvCxnSpPr>
          <p:cNvPr id="1074" name="Google Shape;1074;p38"/>
          <p:cNvCxnSpPr/>
          <p:nvPr/>
        </p:nvCxnSpPr>
        <p:spPr>
          <a:xfrm flipH="1">
            <a:off x="457200" y="3886200"/>
            <a:ext cx="609600" cy="762000"/>
          </a:xfrm>
          <a:prstGeom prst="straightConnector1">
            <a:avLst/>
          </a:prstGeom>
          <a:noFill/>
          <a:ln cap="flat" cmpd="sng" w="38100">
            <a:solidFill>
              <a:schemeClr val="dk1"/>
            </a:solidFill>
            <a:prstDash val="solid"/>
            <a:round/>
            <a:headEnd len="sm" w="sm" type="none"/>
            <a:tailEnd len="sm" w="sm" type="none"/>
          </a:ln>
        </p:spPr>
      </p:cxnSp>
      <p:cxnSp>
        <p:nvCxnSpPr>
          <p:cNvPr id="1075" name="Google Shape;1075;p38"/>
          <p:cNvCxnSpPr/>
          <p:nvPr/>
        </p:nvCxnSpPr>
        <p:spPr>
          <a:xfrm flipH="1">
            <a:off x="4876800" y="38862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1076" name="Google Shape;1076;p38"/>
          <p:cNvCxnSpPr/>
          <p:nvPr/>
        </p:nvCxnSpPr>
        <p:spPr>
          <a:xfrm>
            <a:off x="7239000" y="3810000"/>
            <a:ext cx="609600" cy="762000"/>
          </a:xfrm>
          <a:prstGeom prst="straightConnector1">
            <a:avLst/>
          </a:prstGeom>
          <a:noFill/>
          <a:ln cap="flat" cmpd="sng" w="38100">
            <a:solidFill>
              <a:schemeClr val="dk1"/>
            </a:solidFill>
            <a:prstDash val="solid"/>
            <a:round/>
            <a:headEnd len="sm" w="sm" type="none"/>
            <a:tailEnd len="sm" w="sm" type="none"/>
          </a:ln>
        </p:spPr>
      </p:cxnSp>
      <p:sp>
        <p:nvSpPr>
          <p:cNvPr id="1077" name="Google Shape;1077;p38"/>
          <p:cNvSpPr txBox="1"/>
          <p:nvPr/>
        </p:nvSpPr>
        <p:spPr>
          <a:xfrm>
            <a:off x="374650" y="4641850"/>
            <a:ext cx="39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cxnSp>
        <p:nvCxnSpPr>
          <p:cNvPr id="1078" name="Google Shape;1078;p38"/>
          <p:cNvCxnSpPr/>
          <p:nvPr/>
        </p:nvCxnSpPr>
        <p:spPr>
          <a:xfrm>
            <a:off x="5410200" y="3886200"/>
            <a:ext cx="304800" cy="685800"/>
          </a:xfrm>
          <a:prstGeom prst="straightConnector1">
            <a:avLst/>
          </a:prstGeom>
          <a:noFill/>
          <a:ln cap="flat" cmpd="sng" w="38100">
            <a:solidFill>
              <a:schemeClr val="dk1"/>
            </a:solidFill>
            <a:prstDash val="solid"/>
            <a:round/>
            <a:headEnd len="sm" w="sm" type="none"/>
            <a:tailEnd len="sm" w="sm" type="none"/>
          </a:ln>
        </p:spPr>
      </p:cxnSp>
      <p:sp>
        <p:nvSpPr>
          <p:cNvPr id="1079" name="Google Shape;1079;p38"/>
          <p:cNvSpPr txBox="1"/>
          <p:nvPr/>
        </p:nvSpPr>
        <p:spPr>
          <a:xfrm>
            <a:off x="4648200" y="4572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080" name="Google Shape;1080;p38"/>
          <p:cNvSpPr/>
          <p:nvPr/>
        </p:nvSpPr>
        <p:spPr>
          <a:xfrm>
            <a:off x="1371600" y="4648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1" name="Google Shape;1081;p38"/>
          <p:cNvSpPr txBox="1"/>
          <p:nvPr/>
        </p:nvSpPr>
        <p:spPr>
          <a:xfrm>
            <a:off x="1441450" y="4641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082" name="Google Shape;1082;p38"/>
          <p:cNvCxnSpPr/>
          <p:nvPr/>
        </p:nvCxnSpPr>
        <p:spPr>
          <a:xfrm>
            <a:off x="1295400" y="3886200"/>
            <a:ext cx="228600" cy="762000"/>
          </a:xfrm>
          <a:prstGeom prst="straightConnector1">
            <a:avLst/>
          </a:prstGeom>
          <a:noFill/>
          <a:ln cap="flat" cmpd="sng" w="38100">
            <a:solidFill>
              <a:schemeClr val="dk1"/>
            </a:solidFill>
            <a:prstDash val="solid"/>
            <a:round/>
            <a:headEnd len="sm" w="sm" type="none"/>
            <a:tailEnd len="sm" w="sm" type="none"/>
          </a:ln>
        </p:spPr>
      </p:cxnSp>
      <p:sp>
        <p:nvSpPr>
          <p:cNvPr id="1083" name="Google Shape;1083;p38"/>
          <p:cNvSpPr/>
          <p:nvPr/>
        </p:nvSpPr>
        <p:spPr>
          <a:xfrm>
            <a:off x="5556250" y="4578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4" name="Google Shape;1084;p38"/>
          <p:cNvSpPr txBox="1"/>
          <p:nvPr/>
        </p:nvSpPr>
        <p:spPr>
          <a:xfrm>
            <a:off x="5562600" y="4572000"/>
            <a:ext cx="768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1085" name="Google Shape;1085;p38"/>
          <p:cNvSpPr/>
          <p:nvPr/>
        </p:nvSpPr>
        <p:spPr>
          <a:xfrm>
            <a:off x="5022850" y="3511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6" name="Google Shape;1086;p38"/>
          <p:cNvSpPr txBox="1"/>
          <p:nvPr/>
        </p:nvSpPr>
        <p:spPr>
          <a:xfrm>
            <a:off x="5029200" y="3505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1087" name="Google Shape;1087;p38"/>
          <p:cNvSpPr/>
          <p:nvPr/>
        </p:nvSpPr>
        <p:spPr>
          <a:xfrm>
            <a:off x="6629400" y="4572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8" name="Google Shape;1088;p38"/>
          <p:cNvSpPr txBox="1"/>
          <p:nvPr/>
        </p:nvSpPr>
        <p:spPr>
          <a:xfrm>
            <a:off x="6635750" y="45656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18</a:t>
            </a:r>
            <a:endParaRPr/>
          </a:p>
        </p:txBody>
      </p:sp>
      <p:sp>
        <p:nvSpPr>
          <p:cNvPr id="1089" name="Google Shape;1089;p38"/>
          <p:cNvSpPr/>
          <p:nvPr/>
        </p:nvSpPr>
        <p:spPr>
          <a:xfrm>
            <a:off x="6851650" y="3511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90" name="Google Shape;1090;p38"/>
          <p:cNvSpPr txBox="1"/>
          <p:nvPr/>
        </p:nvSpPr>
        <p:spPr>
          <a:xfrm>
            <a:off x="6858000" y="3505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cxnSp>
        <p:nvCxnSpPr>
          <p:cNvPr id="1091" name="Google Shape;1091;p38"/>
          <p:cNvCxnSpPr/>
          <p:nvPr/>
        </p:nvCxnSpPr>
        <p:spPr>
          <a:xfrm flipH="1">
            <a:off x="6858000" y="3962400"/>
            <a:ext cx="228600" cy="609600"/>
          </a:xfrm>
          <a:prstGeom prst="straightConnector1">
            <a:avLst/>
          </a:prstGeom>
          <a:noFill/>
          <a:ln cap="flat" cmpd="sng" w="38100">
            <a:solidFill>
              <a:schemeClr val="dk1"/>
            </a:solidFill>
            <a:prstDash val="solid"/>
            <a:round/>
            <a:headEnd len="sm" w="sm" type="none"/>
            <a:tailEnd len="sm" w="sm" type="none"/>
          </a:ln>
        </p:spPr>
      </p:cxnSp>
      <p:cxnSp>
        <p:nvCxnSpPr>
          <p:cNvPr id="1092" name="Google Shape;1092;p38"/>
          <p:cNvCxnSpPr/>
          <p:nvPr/>
        </p:nvCxnSpPr>
        <p:spPr>
          <a:xfrm flipH="1">
            <a:off x="5257800" y="2667000"/>
            <a:ext cx="609600" cy="838200"/>
          </a:xfrm>
          <a:prstGeom prst="straightConnector1">
            <a:avLst/>
          </a:prstGeom>
          <a:noFill/>
          <a:ln cap="flat" cmpd="sng" w="38100">
            <a:solidFill>
              <a:schemeClr val="dk1"/>
            </a:solidFill>
            <a:prstDash val="solid"/>
            <a:round/>
            <a:headEnd len="sm" w="sm" type="none"/>
            <a:tailEnd len="sm" w="sm" type="none"/>
          </a:ln>
        </p:spPr>
      </p:cxnSp>
      <p:cxnSp>
        <p:nvCxnSpPr>
          <p:cNvPr id="1093" name="Google Shape;1093;p38"/>
          <p:cNvCxnSpPr/>
          <p:nvPr/>
        </p:nvCxnSpPr>
        <p:spPr>
          <a:xfrm>
            <a:off x="6172200" y="2667000"/>
            <a:ext cx="838200" cy="914400"/>
          </a:xfrm>
          <a:prstGeom prst="straightConnector1">
            <a:avLst/>
          </a:prstGeom>
          <a:noFill/>
          <a:ln cap="flat" cmpd="sng" w="38100">
            <a:solidFill>
              <a:schemeClr val="dk1"/>
            </a:solidFill>
            <a:prstDash val="solid"/>
            <a:round/>
            <a:headEnd len="sm" w="sm" type="none"/>
            <a:tailEnd len="sm" w="sm" type="none"/>
          </a:ln>
        </p:spPr>
      </p:cxnSp>
      <p:sp>
        <p:nvSpPr>
          <p:cNvPr id="1094" name="Google Shape;1094;p38"/>
          <p:cNvSpPr/>
          <p:nvPr/>
        </p:nvSpPr>
        <p:spPr>
          <a:xfrm>
            <a:off x="30480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95" name="Google Shape;1095;p38"/>
          <p:cNvSpPr txBox="1"/>
          <p:nvPr/>
        </p:nvSpPr>
        <p:spPr>
          <a:xfrm>
            <a:off x="3117850" y="342265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1096" name="Google Shape;1096;p38"/>
          <p:cNvSpPr/>
          <p:nvPr/>
        </p:nvSpPr>
        <p:spPr>
          <a:xfrm>
            <a:off x="990600" y="3505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97" name="Google Shape;1097;p38"/>
          <p:cNvSpPr txBox="1"/>
          <p:nvPr/>
        </p:nvSpPr>
        <p:spPr>
          <a:xfrm>
            <a:off x="1060450" y="3498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1098" name="Google Shape;1098;p38"/>
          <p:cNvSpPr/>
          <p:nvPr/>
        </p:nvSpPr>
        <p:spPr>
          <a:xfrm>
            <a:off x="2438400" y="4648200"/>
            <a:ext cx="4572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99" name="Google Shape;1099;p38"/>
          <p:cNvCxnSpPr/>
          <p:nvPr/>
        </p:nvCxnSpPr>
        <p:spPr>
          <a:xfrm flipH="1">
            <a:off x="2590800" y="3886200"/>
            <a:ext cx="609600" cy="762000"/>
          </a:xfrm>
          <a:prstGeom prst="straightConnector1">
            <a:avLst/>
          </a:prstGeom>
          <a:noFill/>
          <a:ln cap="flat" cmpd="sng" w="38100">
            <a:solidFill>
              <a:schemeClr val="dk1"/>
            </a:solidFill>
            <a:prstDash val="solid"/>
            <a:round/>
            <a:headEnd len="sm" w="sm" type="none"/>
            <a:tailEnd len="sm" w="sm" type="none"/>
          </a:ln>
        </p:spPr>
      </p:cxnSp>
      <p:sp>
        <p:nvSpPr>
          <p:cNvPr id="1100" name="Google Shape;1100;p38"/>
          <p:cNvSpPr txBox="1"/>
          <p:nvPr/>
        </p:nvSpPr>
        <p:spPr>
          <a:xfrm>
            <a:off x="2508250" y="4641850"/>
            <a:ext cx="39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101" name="Google Shape;1101;p38"/>
          <p:cNvSpPr/>
          <p:nvPr/>
        </p:nvSpPr>
        <p:spPr>
          <a:xfrm>
            <a:off x="3505200" y="4648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2" name="Google Shape;1102;p38"/>
          <p:cNvSpPr txBox="1"/>
          <p:nvPr/>
        </p:nvSpPr>
        <p:spPr>
          <a:xfrm>
            <a:off x="3575050" y="4641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a:t>
            </a:r>
            <a:endParaRPr/>
          </a:p>
        </p:txBody>
      </p:sp>
      <p:cxnSp>
        <p:nvCxnSpPr>
          <p:cNvPr id="1103" name="Google Shape;1103;p38"/>
          <p:cNvCxnSpPr/>
          <p:nvPr/>
        </p:nvCxnSpPr>
        <p:spPr>
          <a:xfrm>
            <a:off x="3352800" y="3886200"/>
            <a:ext cx="304800" cy="762000"/>
          </a:xfrm>
          <a:prstGeom prst="straightConnector1">
            <a:avLst/>
          </a:prstGeom>
          <a:noFill/>
          <a:ln cap="flat" cmpd="sng" w="38100">
            <a:solidFill>
              <a:schemeClr val="dk1"/>
            </a:solidFill>
            <a:prstDash val="solid"/>
            <a:round/>
            <a:headEnd len="sm" w="sm" type="none"/>
            <a:tailEnd len="sm" w="sm" type="none"/>
          </a:ln>
        </p:spPr>
      </p:cxnSp>
      <p:sp>
        <p:nvSpPr>
          <p:cNvPr id="1104" name="Google Shape;1104;p38"/>
          <p:cNvSpPr/>
          <p:nvPr/>
        </p:nvSpPr>
        <p:spPr>
          <a:xfrm>
            <a:off x="2057400" y="2209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5" name="Google Shape;1105;p38"/>
          <p:cNvSpPr txBox="1"/>
          <p:nvPr/>
        </p:nvSpPr>
        <p:spPr>
          <a:xfrm>
            <a:off x="2127250" y="2203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1106" name="Google Shape;1106;p38"/>
          <p:cNvSpPr/>
          <p:nvPr/>
        </p:nvSpPr>
        <p:spPr>
          <a:xfrm>
            <a:off x="57912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7" name="Google Shape;1107;p38"/>
          <p:cNvSpPr txBox="1"/>
          <p:nvPr/>
        </p:nvSpPr>
        <p:spPr>
          <a:xfrm>
            <a:off x="5791200" y="2279650"/>
            <a:ext cx="615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cxnSp>
        <p:nvCxnSpPr>
          <p:cNvPr id="1108" name="Google Shape;1108;p38"/>
          <p:cNvCxnSpPr/>
          <p:nvPr/>
        </p:nvCxnSpPr>
        <p:spPr>
          <a:xfrm>
            <a:off x="2438400" y="2590800"/>
            <a:ext cx="685800" cy="914400"/>
          </a:xfrm>
          <a:prstGeom prst="straightConnector1">
            <a:avLst/>
          </a:prstGeom>
          <a:noFill/>
          <a:ln cap="flat" cmpd="sng" w="38100">
            <a:solidFill>
              <a:schemeClr val="dk1"/>
            </a:solidFill>
            <a:prstDash val="solid"/>
            <a:round/>
            <a:headEnd len="sm" w="sm" type="none"/>
            <a:tailEnd len="sm" w="sm" type="none"/>
          </a:ln>
        </p:spPr>
      </p:cxnSp>
      <p:sp>
        <p:nvSpPr>
          <p:cNvPr id="1109" name="Google Shape;1109;p38"/>
          <p:cNvSpPr/>
          <p:nvPr/>
        </p:nvSpPr>
        <p:spPr>
          <a:xfrm>
            <a:off x="4038600" y="990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10" name="Google Shape;1110;p38"/>
          <p:cNvSpPr txBox="1"/>
          <p:nvPr/>
        </p:nvSpPr>
        <p:spPr>
          <a:xfrm>
            <a:off x="4108450" y="9842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cxnSp>
        <p:nvCxnSpPr>
          <p:cNvPr id="1111" name="Google Shape;1111;p38"/>
          <p:cNvCxnSpPr/>
          <p:nvPr/>
        </p:nvCxnSpPr>
        <p:spPr>
          <a:xfrm flipH="1">
            <a:off x="2438400" y="1219200"/>
            <a:ext cx="1600200" cy="1066800"/>
          </a:xfrm>
          <a:prstGeom prst="straightConnector1">
            <a:avLst/>
          </a:prstGeom>
          <a:noFill/>
          <a:ln cap="flat" cmpd="sng" w="38100">
            <a:solidFill>
              <a:schemeClr val="dk1"/>
            </a:solidFill>
            <a:prstDash val="solid"/>
            <a:round/>
            <a:headEnd len="sm" w="sm" type="none"/>
            <a:tailEnd len="sm" w="sm" type="none"/>
          </a:ln>
        </p:spPr>
      </p:cxnSp>
      <p:cxnSp>
        <p:nvCxnSpPr>
          <p:cNvPr id="1112" name="Google Shape;1112;p38"/>
          <p:cNvCxnSpPr/>
          <p:nvPr/>
        </p:nvCxnSpPr>
        <p:spPr>
          <a:xfrm>
            <a:off x="4495800" y="1219200"/>
            <a:ext cx="1447800" cy="106680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9">
                                            <p:txEl>
                                              <p:pRg end="0" st="0"/>
                                            </p:txEl>
                                          </p:spTgt>
                                        </p:tgtEl>
                                        <p:attrNameLst>
                                          <p:attrName>style.visibility</p:attrName>
                                        </p:attrNameLst>
                                      </p:cBhvr>
                                      <p:to>
                                        <p:strVal val="visible"/>
                                      </p:to>
                                    </p:set>
                                    <p:anim calcmode="lin" valueType="num">
                                      <p:cBhvr additive="base">
                                        <p:cTn dur="500"/>
                                        <p:tgtEl>
                                          <p:spTgt spid="106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3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B-Trees (continued)</a:t>
            </a:r>
            <a:endParaRPr/>
          </a:p>
        </p:txBody>
      </p:sp>
      <p:sp>
        <p:nvSpPr>
          <p:cNvPr id="1118" name="Google Shape;1118;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Analysis of worst-case and average number of disk accesses for an insert.</a:t>
            </a:r>
            <a:endParaRPr/>
          </a:p>
          <a:p>
            <a:pPr indent="-342900" lvl="0" marL="342900" rtl="0" algn="l">
              <a:spcBef>
                <a:spcPts val="640"/>
              </a:spcBef>
              <a:spcAft>
                <a:spcPts val="0"/>
              </a:spcAft>
              <a:buSzPts val="3200"/>
              <a:buFont typeface="Times New Roman"/>
              <a:buChar char="•"/>
            </a:pPr>
            <a:r>
              <a:rPr lang="en-US"/>
              <a:t>Delete and analysis.</a:t>
            </a:r>
            <a:endParaRPr/>
          </a:p>
          <a:p>
            <a:pPr indent="-342900" lvl="0" marL="342900" rtl="0" algn="l">
              <a:spcBef>
                <a:spcPts val="640"/>
              </a:spcBef>
              <a:spcAft>
                <a:spcPts val="0"/>
              </a:spcAft>
              <a:buSzPts val="3200"/>
              <a:buFont typeface="Times New Roman"/>
              <a:buChar char="•"/>
            </a:pPr>
            <a:r>
              <a:rPr lang="en-US"/>
              <a:t>Structure for B-tree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8">
                                            <p:txEl>
                                              <p:pRg end="0" st="0"/>
                                            </p:txEl>
                                          </p:spTgt>
                                        </p:tgtEl>
                                        <p:attrNameLst>
                                          <p:attrName>style.visibility</p:attrName>
                                        </p:attrNameLst>
                                      </p:cBhvr>
                                      <p:to>
                                        <p:strVal val="visible"/>
                                      </p:to>
                                    </p:set>
                                    <p:anim calcmode="lin" valueType="num">
                                      <p:cBhvr additive="base">
                                        <p:cTn dur="500"/>
                                        <p:tgtEl>
                                          <p:spTgt spid="11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8">
                                            <p:txEl>
                                              <p:pRg end="1" st="1"/>
                                            </p:txEl>
                                          </p:spTgt>
                                        </p:tgtEl>
                                        <p:attrNameLst>
                                          <p:attrName>style.visibility</p:attrName>
                                        </p:attrNameLst>
                                      </p:cBhvr>
                                      <p:to>
                                        <p:strVal val="visible"/>
                                      </p:to>
                                    </p:set>
                                    <p:anim calcmode="lin" valueType="num">
                                      <p:cBhvr additive="base">
                                        <p:cTn dur="500"/>
                                        <p:tgtEl>
                                          <p:spTgt spid="11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8">
                                            <p:txEl>
                                              <p:pRg end="2" st="2"/>
                                            </p:txEl>
                                          </p:spTgt>
                                        </p:tgtEl>
                                        <p:attrNameLst>
                                          <p:attrName>style.visibility</p:attrName>
                                        </p:attrNameLst>
                                      </p:cBhvr>
                                      <p:to>
                                        <p:strVal val="visible"/>
                                      </p:to>
                                    </p:set>
                                    <p:anim calcmode="lin" valueType="num">
                                      <p:cBhvr additive="base">
                                        <p:cTn dur="500"/>
                                        <p:tgtEl>
                                          <p:spTgt spid="11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AVL Trees</a:t>
            </a:r>
            <a:endParaRPr/>
          </a:p>
        </p:txBody>
      </p:sp>
      <p:sp>
        <p:nvSpPr>
          <p:cNvPr id="260" name="Google Shape;260;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solidFill>
                  <a:srgbClr val="FF3300"/>
                </a:solidFill>
              </a:rPr>
              <a:t>n = 2</a:t>
            </a:r>
            <a:r>
              <a:rPr baseline="30000" lang="en-US">
                <a:solidFill>
                  <a:srgbClr val="FF3300"/>
                </a:solidFill>
              </a:rPr>
              <a:t>30 </a:t>
            </a:r>
            <a:r>
              <a:rPr lang="en-US">
                <a:solidFill>
                  <a:srgbClr val="FF3300"/>
                </a:solidFill>
              </a:rPr>
              <a:t>= 10</a:t>
            </a:r>
            <a:r>
              <a:rPr baseline="30000" lang="en-US">
                <a:solidFill>
                  <a:srgbClr val="FF3300"/>
                </a:solidFill>
              </a:rPr>
              <a:t>9</a:t>
            </a:r>
            <a:r>
              <a:rPr baseline="30000" lang="en-US"/>
              <a:t> </a:t>
            </a:r>
            <a:r>
              <a:rPr lang="en-US"/>
              <a:t>(approx).</a:t>
            </a:r>
            <a:endParaRPr/>
          </a:p>
          <a:p>
            <a:pPr indent="-342900" lvl="0" marL="342900" rtl="0" algn="l">
              <a:spcBef>
                <a:spcPts val="640"/>
              </a:spcBef>
              <a:spcAft>
                <a:spcPts val="0"/>
              </a:spcAft>
              <a:buSzPts val="3200"/>
              <a:buFont typeface="Times New Roman"/>
              <a:buChar char="•"/>
            </a:pPr>
            <a:r>
              <a:rPr lang="en-US">
                <a:solidFill>
                  <a:srgbClr val="FF3300"/>
                </a:solidFill>
              </a:rPr>
              <a:t>30 &lt;= height &lt;= 43</a:t>
            </a:r>
            <a:r>
              <a:rPr lang="en-US"/>
              <a:t>.</a:t>
            </a:r>
            <a:endParaRPr/>
          </a:p>
          <a:p>
            <a:pPr indent="-342900" lvl="0" marL="342900" rtl="0" algn="l">
              <a:spcBef>
                <a:spcPts val="640"/>
              </a:spcBef>
              <a:spcAft>
                <a:spcPts val="0"/>
              </a:spcAft>
              <a:buSzPts val="3200"/>
              <a:buFont typeface="Times New Roman"/>
              <a:buChar char="•"/>
            </a:pPr>
            <a:r>
              <a:rPr lang="en-US"/>
              <a:t>When the AVL tree resides on a disk, up to </a:t>
            </a:r>
            <a:r>
              <a:rPr lang="en-US">
                <a:solidFill>
                  <a:srgbClr val="FF3300"/>
                </a:solidFill>
              </a:rPr>
              <a:t>43</a:t>
            </a:r>
            <a:r>
              <a:rPr lang="en-US"/>
              <a:t> disk access are made for a search.</a:t>
            </a:r>
            <a:endParaRPr/>
          </a:p>
          <a:p>
            <a:pPr indent="-342900" lvl="0" marL="342900" rtl="0" algn="l">
              <a:spcBef>
                <a:spcPts val="640"/>
              </a:spcBef>
              <a:spcAft>
                <a:spcPts val="0"/>
              </a:spcAft>
              <a:buSzPts val="3200"/>
              <a:buFont typeface="Times New Roman"/>
              <a:buChar char="•"/>
            </a:pPr>
            <a:r>
              <a:rPr lang="en-US"/>
              <a:t>This takes up to (approx) </a:t>
            </a:r>
            <a:r>
              <a:rPr lang="en-US">
                <a:solidFill>
                  <a:srgbClr val="FF3300"/>
                </a:solidFill>
              </a:rPr>
              <a:t>4</a:t>
            </a:r>
            <a:r>
              <a:rPr lang="en-US"/>
              <a:t> seconds.</a:t>
            </a:r>
            <a:endParaRPr/>
          </a:p>
          <a:p>
            <a:pPr indent="-342900" lvl="0" marL="342900" rtl="0" algn="l">
              <a:spcBef>
                <a:spcPts val="640"/>
              </a:spcBef>
              <a:spcAft>
                <a:spcPts val="0"/>
              </a:spcAft>
              <a:buSzPts val="3200"/>
              <a:buFont typeface="Times New Roman"/>
              <a:buChar char="•"/>
            </a:pPr>
            <a:r>
              <a:rPr lang="en-US"/>
              <a:t>Not acceptable.</a:t>
            </a:r>
            <a:endParaRPr baseline="30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 calcmode="lin" valueType="num">
                                      <p:cBhvr additive="base">
                                        <p:cTn dur="500"/>
                                        <p:tgtEl>
                                          <p:spTgt spid="2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 calcmode="lin" valueType="num">
                                      <p:cBhvr additive="base">
                                        <p:cTn dur="500"/>
                                        <p:tgtEl>
                                          <p:spTgt spid="2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 calcmode="lin" valueType="num">
                                      <p:cBhvr additive="base">
                                        <p:cTn dur="500"/>
                                        <p:tgtEl>
                                          <p:spTgt spid="2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 calcmode="lin" valueType="num">
                                      <p:cBhvr additive="base">
                                        <p:cTn dur="500"/>
                                        <p:tgtEl>
                                          <p:spTgt spid="26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 calcmode="lin" valueType="num">
                                      <p:cBhvr additive="base">
                                        <p:cTn dur="500"/>
                                        <p:tgtEl>
                                          <p:spTgt spid="26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Worst-Case Disk Accesses</a:t>
            </a:r>
            <a:endParaRPr/>
          </a:p>
        </p:txBody>
      </p:sp>
      <p:grpSp>
        <p:nvGrpSpPr>
          <p:cNvPr id="1124" name="Google Shape;1124;p40"/>
          <p:cNvGrpSpPr/>
          <p:nvPr/>
        </p:nvGrpSpPr>
        <p:grpSpPr>
          <a:xfrm>
            <a:off x="82550" y="1371600"/>
            <a:ext cx="9061450" cy="2590800"/>
            <a:chOff x="52" y="864"/>
            <a:chExt cx="5708" cy="1632"/>
          </a:xfrm>
        </p:grpSpPr>
        <p:cxnSp>
          <p:nvCxnSpPr>
            <p:cNvPr id="1125" name="Google Shape;1125;p40"/>
            <p:cNvCxnSpPr/>
            <p:nvPr/>
          </p:nvCxnSpPr>
          <p:spPr>
            <a:xfrm>
              <a:off x="2928" y="1680"/>
              <a:ext cx="288" cy="480"/>
            </a:xfrm>
            <a:prstGeom prst="straightConnector1">
              <a:avLst/>
            </a:prstGeom>
            <a:noFill/>
            <a:ln cap="flat" cmpd="sng" w="38100">
              <a:solidFill>
                <a:schemeClr val="dk1"/>
              </a:solidFill>
              <a:prstDash val="solid"/>
              <a:round/>
              <a:headEnd len="sm" w="sm" type="none"/>
              <a:tailEnd len="sm" w="sm" type="none"/>
            </a:ln>
          </p:spPr>
        </p:cxnSp>
        <p:cxnSp>
          <p:nvCxnSpPr>
            <p:cNvPr id="1126" name="Google Shape;1126;p40"/>
            <p:cNvCxnSpPr/>
            <p:nvPr/>
          </p:nvCxnSpPr>
          <p:spPr>
            <a:xfrm>
              <a:off x="2880" y="1152"/>
              <a:ext cx="0" cy="336"/>
            </a:xfrm>
            <a:prstGeom prst="straightConnector1">
              <a:avLst/>
            </a:prstGeom>
            <a:noFill/>
            <a:ln cap="flat" cmpd="sng" w="57150">
              <a:solidFill>
                <a:schemeClr val="dk1"/>
              </a:solidFill>
              <a:prstDash val="solid"/>
              <a:round/>
              <a:headEnd len="sm" w="sm" type="none"/>
              <a:tailEnd len="sm" w="sm" type="none"/>
            </a:ln>
          </p:spPr>
        </p:cxnSp>
        <p:sp>
          <p:nvSpPr>
            <p:cNvPr id="1127" name="Google Shape;1127;p40"/>
            <p:cNvSpPr/>
            <p:nvPr/>
          </p:nvSpPr>
          <p:spPr>
            <a:xfrm>
              <a:off x="422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28" name="Google Shape;1128;p40"/>
            <p:cNvSpPr txBox="1"/>
            <p:nvPr/>
          </p:nvSpPr>
          <p:spPr>
            <a:xfrm>
              <a:off x="422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1129" name="Google Shape;1129;p40"/>
            <p:cNvSpPr/>
            <p:nvPr/>
          </p:nvSpPr>
          <p:spPr>
            <a:xfrm>
              <a:off x="379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30" name="Google Shape;1130;p40"/>
            <p:cNvSpPr/>
            <p:nvPr/>
          </p:nvSpPr>
          <p:spPr>
            <a:xfrm>
              <a:off x="968"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131" name="Google Shape;1131;p40"/>
            <p:cNvCxnSpPr/>
            <p:nvPr/>
          </p:nvCxnSpPr>
          <p:spPr>
            <a:xfrm flipH="1">
              <a:off x="1200" y="1008"/>
              <a:ext cx="1488" cy="480"/>
            </a:xfrm>
            <a:prstGeom prst="straightConnector1">
              <a:avLst/>
            </a:prstGeom>
            <a:noFill/>
            <a:ln cap="flat" cmpd="sng" w="38100">
              <a:solidFill>
                <a:schemeClr val="dk1"/>
              </a:solidFill>
              <a:prstDash val="solid"/>
              <a:round/>
              <a:headEnd len="sm" w="sm" type="none"/>
              <a:tailEnd len="sm" w="sm" type="none"/>
            </a:ln>
          </p:spPr>
        </p:cxnSp>
        <p:cxnSp>
          <p:nvCxnSpPr>
            <p:cNvPr id="1132" name="Google Shape;1132;p40"/>
            <p:cNvCxnSpPr/>
            <p:nvPr/>
          </p:nvCxnSpPr>
          <p:spPr>
            <a:xfrm>
              <a:off x="2976" y="1008"/>
              <a:ext cx="1536" cy="528"/>
            </a:xfrm>
            <a:prstGeom prst="straightConnector1">
              <a:avLst/>
            </a:prstGeom>
            <a:noFill/>
            <a:ln cap="flat" cmpd="sng" w="38100">
              <a:solidFill>
                <a:schemeClr val="dk1"/>
              </a:solidFill>
              <a:prstDash val="solid"/>
              <a:round/>
              <a:headEnd len="sm" w="sm" type="none"/>
              <a:tailEnd len="sm" w="sm" type="none"/>
            </a:ln>
          </p:spPr>
        </p:cxnSp>
        <p:cxnSp>
          <p:nvCxnSpPr>
            <p:cNvPr id="1133" name="Google Shape;1133;p40"/>
            <p:cNvCxnSpPr/>
            <p:nvPr/>
          </p:nvCxnSpPr>
          <p:spPr>
            <a:xfrm flipH="1">
              <a:off x="38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1134" name="Google Shape;1134;p40"/>
            <p:cNvCxnSpPr/>
            <p:nvPr/>
          </p:nvCxnSpPr>
          <p:spPr>
            <a:xfrm flipH="1">
              <a:off x="403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1135" name="Google Shape;1135;p40"/>
            <p:cNvCxnSpPr/>
            <p:nvPr/>
          </p:nvCxnSpPr>
          <p:spPr>
            <a:xfrm>
              <a:off x="480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1136" name="Google Shape;1136;p40"/>
            <p:cNvCxnSpPr/>
            <p:nvPr/>
          </p:nvCxnSpPr>
          <p:spPr>
            <a:xfrm>
              <a:off x="1156" y="1680"/>
              <a:ext cx="288" cy="480"/>
            </a:xfrm>
            <a:prstGeom prst="straightConnector1">
              <a:avLst/>
            </a:prstGeom>
            <a:noFill/>
            <a:ln cap="flat" cmpd="sng" w="38100">
              <a:solidFill>
                <a:schemeClr val="dk1"/>
              </a:solidFill>
              <a:prstDash val="solid"/>
              <a:round/>
              <a:headEnd len="sm" w="sm" type="none"/>
              <a:tailEnd len="sm" w="sm" type="none"/>
            </a:ln>
          </p:spPr>
        </p:cxnSp>
        <p:sp>
          <p:nvSpPr>
            <p:cNvPr id="1137" name="Google Shape;1137;p40"/>
            <p:cNvSpPr txBox="1"/>
            <p:nvPr/>
          </p:nvSpPr>
          <p:spPr>
            <a:xfrm>
              <a:off x="1012" y="14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1138" name="Google Shape;1138;p40"/>
            <p:cNvSpPr/>
            <p:nvPr/>
          </p:nvSpPr>
          <p:spPr>
            <a:xfrm>
              <a:off x="115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39" name="Google Shape;1139;p40"/>
            <p:cNvSpPr/>
            <p:nvPr/>
          </p:nvSpPr>
          <p:spPr>
            <a:xfrm>
              <a:off x="52"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40" name="Google Shape;1140;p40"/>
            <p:cNvSpPr txBox="1"/>
            <p:nvPr/>
          </p:nvSpPr>
          <p:spPr>
            <a:xfrm>
              <a:off x="148"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1141" name="Google Shape;1141;p40"/>
            <p:cNvSpPr txBox="1"/>
            <p:nvPr/>
          </p:nvSpPr>
          <p:spPr>
            <a:xfrm>
              <a:off x="125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142" name="Google Shape;1142;p40"/>
            <p:cNvCxnSpPr/>
            <p:nvPr/>
          </p:nvCxnSpPr>
          <p:spPr>
            <a:xfrm>
              <a:off x="4560" y="1824"/>
              <a:ext cx="0" cy="384"/>
            </a:xfrm>
            <a:prstGeom prst="straightConnector1">
              <a:avLst/>
            </a:prstGeom>
            <a:noFill/>
            <a:ln cap="flat" cmpd="sng" w="38100">
              <a:solidFill>
                <a:schemeClr val="dk1"/>
              </a:solidFill>
              <a:prstDash val="solid"/>
              <a:round/>
              <a:headEnd len="sm" w="sm" type="none"/>
              <a:tailEnd len="sm" w="sm" type="none"/>
            </a:ln>
          </p:spPr>
        </p:cxnSp>
        <p:sp>
          <p:nvSpPr>
            <p:cNvPr id="1143" name="Google Shape;1143;p40"/>
            <p:cNvSpPr/>
            <p:nvPr/>
          </p:nvSpPr>
          <p:spPr>
            <a:xfrm>
              <a:off x="489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44" name="Google Shape;1144;p40"/>
            <p:cNvSpPr txBox="1"/>
            <p:nvPr/>
          </p:nvSpPr>
          <p:spPr>
            <a:xfrm>
              <a:off x="489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145" name="Google Shape;1145;p40"/>
            <p:cNvSpPr txBox="1"/>
            <p:nvPr/>
          </p:nvSpPr>
          <p:spPr>
            <a:xfrm>
              <a:off x="3792" y="2160"/>
              <a:ext cx="3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13</a:t>
              </a:r>
              <a:endParaRPr/>
            </a:p>
          </p:txBody>
        </p:sp>
        <p:sp>
          <p:nvSpPr>
            <p:cNvPr id="1146" name="Google Shape;1146;p40"/>
            <p:cNvSpPr/>
            <p:nvPr/>
          </p:nvSpPr>
          <p:spPr>
            <a:xfrm>
              <a:off x="422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47" name="Google Shape;1147;p40"/>
            <p:cNvSpPr txBox="1"/>
            <p:nvPr/>
          </p:nvSpPr>
          <p:spPr>
            <a:xfrm>
              <a:off x="422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148" name="Google Shape;1148;p40"/>
            <p:cNvSpPr/>
            <p:nvPr/>
          </p:nvSpPr>
          <p:spPr>
            <a:xfrm>
              <a:off x="2544" y="864"/>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49" name="Google Shape;1149;p40"/>
            <p:cNvSpPr txBox="1"/>
            <p:nvPr/>
          </p:nvSpPr>
          <p:spPr>
            <a:xfrm>
              <a:off x="2592" y="864"/>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7   12</a:t>
              </a:r>
              <a:endParaRPr/>
            </a:p>
          </p:txBody>
        </p:sp>
        <p:sp>
          <p:nvSpPr>
            <p:cNvPr id="1150" name="Google Shape;1150;p40"/>
            <p:cNvSpPr/>
            <p:nvPr/>
          </p:nvSpPr>
          <p:spPr>
            <a:xfrm>
              <a:off x="2740"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151" name="Google Shape;1151;p40"/>
            <p:cNvCxnSpPr/>
            <p:nvPr/>
          </p:nvCxnSpPr>
          <p:spPr>
            <a:xfrm flipH="1">
              <a:off x="2160" y="1680"/>
              <a:ext cx="624" cy="480"/>
            </a:xfrm>
            <a:prstGeom prst="straightConnector1">
              <a:avLst/>
            </a:prstGeom>
            <a:noFill/>
            <a:ln cap="flat" cmpd="sng" w="38100">
              <a:solidFill>
                <a:schemeClr val="dk1"/>
              </a:solidFill>
              <a:prstDash val="solid"/>
              <a:round/>
              <a:headEnd len="sm" w="sm" type="none"/>
              <a:tailEnd len="sm" w="sm" type="none"/>
            </a:ln>
          </p:spPr>
        </p:cxnSp>
        <p:sp>
          <p:nvSpPr>
            <p:cNvPr id="1152" name="Google Shape;1152;p40"/>
            <p:cNvSpPr txBox="1"/>
            <p:nvPr/>
          </p:nvSpPr>
          <p:spPr>
            <a:xfrm>
              <a:off x="2784" y="14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153" name="Google Shape;1153;p40"/>
            <p:cNvSpPr/>
            <p:nvPr/>
          </p:nvSpPr>
          <p:spPr>
            <a:xfrm>
              <a:off x="202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54" name="Google Shape;1154;p40"/>
            <p:cNvSpPr txBox="1"/>
            <p:nvPr/>
          </p:nvSpPr>
          <p:spPr>
            <a:xfrm>
              <a:off x="2064"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155" name="Google Shape;1155;p40"/>
            <p:cNvSpPr/>
            <p:nvPr/>
          </p:nvSpPr>
          <p:spPr>
            <a:xfrm>
              <a:off x="3120"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56" name="Google Shape;1156;p40"/>
            <p:cNvSpPr txBox="1"/>
            <p:nvPr/>
          </p:nvSpPr>
          <p:spPr>
            <a:xfrm>
              <a:off x="3120" y="2156"/>
              <a:ext cx="3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10</a:t>
              </a:r>
              <a:endParaRPr/>
            </a:p>
          </p:txBody>
        </p:sp>
      </p:grpSp>
      <p:sp>
        <p:nvSpPr>
          <p:cNvPr id="1157" name="Google Shape;1157;p40"/>
          <p:cNvSpPr txBox="1"/>
          <p:nvPr/>
        </p:nvSpPr>
        <p:spPr>
          <a:xfrm>
            <a:off x="838200" y="5029200"/>
            <a:ext cx="22860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Insert 2.</a:t>
            </a:r>
            <a:endParaRPr/>
          </a:p>
        </p:txBody>
      </p:sp>
      <p:sp>
        <p:nvSpPr>
          <p:cNvPr id="1158" name="Google Shape;1158;p40"/>
          <p:cNvSpPr txBox="1"/>
          <p:nvPr/>
        </p:nvSpPr>
        <p:spPr>
          <a:xfrm>
            <a:off x="838200" y="5562600"/>
            <a:ext cx="22860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Insert 18.</a:t>
            </a:r>
            <a:endParaRPr/>
          </a:p>
        </p:txBody>
      </p:sp>
      <p:sp>
        <p:nvSpPr>
          <p:cNvPr id="1159" name="Google Shape;1159;p40"/>
          <p:cNvSpPr txBox="1"/>
          <p:nvPr/>
        </p:nvSpPr>
        <p:spPr>
          <a:xfrm>
            <a:off x="838200" y="4449763"/>
            <a:ext cx="2286000" cy="579437"/>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Insert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24"/>
                                        </p:tgtEl>
                                        <p:attrNameLst>
                                          <p:attrName>style.visibility</p:attrName>
                                        </p:attrNameLst>
                                      </p:cBhvr>
                                      <p:to>
                                        <p:strVal val="visible"/>
                                      </p:to>
                                    </p:set>
                                    <p:anim calcmode="lin" valueType="num">
                                      <p:cBhvr additive="base">
                                        <p:cTn dur="500"/>
                                        <p:tgtEl>
                                          <p:spTgt spid="11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59"/>
                                        </p:tgtEl>
                                        <p:attrNameLst>
                                          <p:attrName>style.visibility</p:attrName>
                                        </p:attrNameLst>
                                      </p:cBhvr>
                                      <p:to>
                                        <p:strVal val="visible"/>
                                      </p:to>
                                    </p:set>
                                    <p:anim calcmode="lin" valueType="num">
                                      <p:cBhvr additive="base">
                                        <p:cTn dur="500"/>
                                        <p:tgtEl>
                                          <p:spTgt spid="1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57"/>
                                        </p:tgtEl>
                                        <p:attrNameLst>
                                          <p:attrName>style.visibility</p:attrName>
                                        </p:attrNameLst>
                                      </p:cBhvr>
                                      <p:to>
                                        <p:strVal val="visible"/>
                                      </p:to>
                                    </p:set>
                                    <p:anim calcmode="lin" valueType="num">
                                      <p:cBhvr additive="base">
                                        <p:cTn dur="500"/>
                                        <p:tgtEl>
                                          <p:spTgt spid="11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58"/>
                                        </p:tgtEl>
                                        <p:attrNameLst>
                                          <p:attrName>style.visibility</p:attrName>
                                        </p:attrNameLst>
                                      </p:cBhvr>
                                      <p:to>
                                        <p:strVal val="visible"/>
                                      </p:to>
                                    </p:set>
                                    <p:anim calcmode="lin" valueType="num">
                                      <p:cBhvr additive="base">
                                        <p:cTn dur="500"/>
                                        <p:tgtEl>
                                          <p:spTgt spid="11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4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Worst-Case Disk Accesses</a:t>
            </a:r>
            <a:endParaRPr/>
          </a:p>
        </p:txBody>
      </p:sp>
      <p:sp>
        <p:nvSpPr>
          <p:cNvPr id="1165" name="Google Shape;1165;p4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Assume enough memory to hold all h nodes accessed on way down.</a:t>
            </a:r>
            <a:endParaRPr/>
          </a:p>
          <a:p>
            <a:pPr indent="-342900" lvl="0" marL="342900" rtl="0" algn="l">
              <a:spcBef>
                <a:spcPts val="640"/>
              </a:spcBef>
              <a:spcAft>
                <a:spcPts val="0"/>
              </a:spcAft>
              <a:buSzPts val="3200"/>
              <a:buFont typeface="Times New Roman"/>
              <a:buChar char="•"/>
            </a:pPr>
            <a:r>
              <a:rPr lang="en-US"/>
              <a:t>h read accesses on way down.</a:t>
            </a:r>
            <a:endParaRPr/>
          </a:p>
          <a:p>
            <a:pPr indent="-342900" lvl="0" marL="342900" rtl="0" algn="l">
              <a:spcBef>
                <a:spcPts val="640"/>
              </a:spcBef>
              <a:spcAft>
                <a:spcPts val="0"/>
              </a:spcAft>
              <a:buSzPts val="3200"/>
              <a:buFont typeface="Times New Roman"/>
              <a:buChar char="•"/>
            </a:pPr>
            <a:r>
              <a:rPr lang="en-US"/>
              <a:t>2s+1 write accesses on way up, s = number of nodes that split.</a:t>
            </a:r>
            <a:endParaRPr/>
          </a:p>
          <a:p>
            <a:pPr indent="-342900" lvl="0" marL="342900" rtl="0" algn="l">
              <a:spcBef>
                <a:spcPts val="640"/>
              </a:spcBef>
              <a:spcAft>
                <a:spcPts val="0"/>
              </a:spcAft>
              <a:buSzPts val="3200"/>
              <a:buFont typeface="Times New Roman"/>
              <a:buChar char="•"/>
            </a:pPr>
            <a:r>
              <a:rPr lang="en-US"/>
              <a:t>Total h+2s+1 disk accesses.</a:t>
            </a:r>
            <a:endParaRPr/>
          </a:p>
          <a:p>
            <a:pPr indent="-342900" lvl="0" marL="342900" rtl="0" algn="l">
              <a:spcBef>
                <a:spcPts val="640"/>
              </a:spcBef>
              <a:spcAft>
                <a:spcPts val="0"/>
              </a:spcAft>
              <a:buSzPts val="3200"/>
              <a:buFont typeface="Times New Roman"/>
              <a:buChar char="•"/>
            </a:pPr>
            <a:r>
              <a:rPr lang="en-US"/>
              <a:t>Max is 3h+1.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5">
                                            <p:txEl>
                                              <p:pRg end="0" st="0"/>
                                            </p:txEl>
                                          </p:spTgt>
                                        </p:tgtEl>
                                        <p:attrNameLst>
                                          <p:attrName>style.visibility</p:attrName>
                                        </p:attrNameLst>
                                      </p:cBhvr>
                                      <p:to>
                                        <p:strVal val="visible"/>
                                      </p:to>
                                    </p:set>
                                    <p:anim calcmode="lin" valueType="num">
                                      <p:cBhvr additive="base">
                                        <p:cTn dur="500"/>
                                        <p:tgtEl>
                                          <p:spTgt spid="11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5">
                                            <p:txEl>
                                              <p:pRg end="1" st="1"/>
                                            </p:txEl>
                                          </p:spTgt>
                                        </p:tgtEl>
                                        <p:attrNameLst>
                                          <p:attrName>style.visibility</p:attrName>
                                        </p:attrNameLst>
                                      </p:cBhvr>
                                      <p:to>
                                        <p:strVal val="visible"/>
                                      </p:to>
                                    </p:set>
                                    <p:anim calcmode="lin" valueType="num">
                                      <p:cBhvr additive="base">
                                        <p:cTn dur="500"/>
                                        <p:tgtEl>
                                          <p:spTgt spid="11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5">
                                            <p:txEl>
                                              <p:pRg end="2" st="2"/>
                                            </p:txEl>
                                          </p:spTgt>
                                        </p:tgtEl>
                                        <p:attrNameLst>
                                          <p:attrName>style.visibility</p:attrName>
                                        </p:attrNameLst>
                                      </p:cBhvr>
                                      <p:to>
                                        <p:strVal val="visible"/>
                                      </p:to>
                                    </p:set>
                                    <p:anim calcmode="lin" valueType="num">
                                      <p:cBhvr additive="base">
                                        <p:cTn dur="500"/>
                                        <p:tgtEl>
                                          <p:spTgt spid="116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5">
                                            <p:txEl>
                                              <p:pRg end="3" st="3"/>
                                            </p:txEl>
                                          </p:spTgt>
                                        </p:tgtEl>
                                        <p:attrNameLst>
                                          <p:attrName>style.visibility</p:attrName>
                                        </p:attrNameLst>
                                      </p:cBhvr>
                                      <p:to>
                                        <p:strVal val="visible"/>
                                      </p:to>
                                    </p:set>
                                    <p:anim calcmode="lin" valueType="num">
                                      <p:cBhvr additive="base">
                                        <p:cTn dur="500"/>
                                        <p:tgtEl>
                                          <p:spTgt spid="116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5">
                                            <p:txEl>
                                              <p:pRg end="4" st="4"/>
                                            </p:txEl>
                                          </p:spTgt>
                                        </p:tgtEl>
                                        <p:attrNameLst>
                                          <p:attrName>style.visibility</p:attrName>
                                        </p:attrNameLst>
                                      </p:cBhvr>
                                      <p:to>
                                        <p:strVal val="visible"/>
                                      </p:to>
                                    </p:set>
                                    <p:anim calcmode="lin" valueType="num">
                                      <p:cBhvr additive="base">
                                        <p:cTn dur="500"/>
                                        <p:tgtEl>
                                          <p:spTgt spid="116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4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Average Disk Accesses</a:t>
            </a:r>
            <a:endParaRPr/>
          </a:p>
        </p:txBody>
      </p:sp>
      <p:sp>
        <p:nvSpPr>
          <p:cNvPr id="1172" name="Google Shape;1172;p42"/>
          <p:cNvSpPr txBox="1"/>
          <p:nvPr>
            <p:ph idx="1" type="body"/>
          </p:nvPr>
        </p:nvSpPr>
        <p:spPr>
          <a:xfrm>
            <a:off x="685800" y="1219200"/>
            <a:ext cx="77724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Times New Roman"/>
              <a:buChar char="•"/>
            </a:pPr>
            <a:r>
              <a:rPr lang="en-US" sz="2800"/>
              <a:t>Start with empty B-tree.</a:t>
            </a:r>
            <a:endParaRPr/>
          </a:p>
          <a:p>
            <a:pPr indent="-342900" lvl="0" marL="342900" rtl="0" algn="l">
              <a:spcBef>
                <a:spcPts val="560"/>
              </a:spcBef>
              <a:spcAft>
                <a:spcPts val="0"/>
              </a:spcAft>
              <a:buSzPts val="2800"/>
              <a:buFont typeface="Times New Roman"/>
              <a:buChar char="•"/>
            </a:pPr>
            <a:r>
              <a:rPr lang="en-US" sz="2800"/>
              <a:t>Insert n pairs.</a:t>
            </a:r>
            <a:endParaRPr/>
          </a:p>
          <a:p>
            <a:pPr indent="-342900" lvl="0" marL="342900" rtl="0" algn="l">
              <a:spcBef>
                <a:spcPts val="560"/>
              </a:spcBef>
              <a:spcAft>
                <a:spcPts val="0"/>
              </a:spcAft>
              <a:buSzPts val="2800"/>
              <a:buFont typeface="Times New Roman"/>
              <a:buChar char="•"/>
            </a:pPr>
            <a:r>
              <a:rPr lang="en-US" sz="2800"/>
              <a:t>Resulting B-tree has p nodes.</a:t>
            </a:r>
            <a:endParaRPr/>
          </a:p>
          <a:p>
            <a:pPr indent="-342900" lvl="0" marL="342900" rtl="0" algn="l">
              <a:spcBef>
                <a:spcPts val="560"/>
              </a:spcBef>
              <a:spcAft>
                <a:spcPts val="0"/>
              </a:spcAft>
              <a:buSzPts val="2800"/>
              <a:buFont typeface="Times New Roman"/>
              <a:buChar char="•"/>
            </a:pPr>
            <a:r>
              <a:rPr lang="en-US" sz="2800"/>
              <a:t># splits &lt;= p –2, p &gt; 2.</a:t>
            </a:r>
            <a:endParaRPr/>
          </a:p>
          <a:p>
            <a:pPr indent="-342900" lvl="0" marL="342900" rtl="0" algn="l">
              <a:spcBef>
                <a:spcPts val="640"/>
              </a:spcBef>
              <a:spcAft>
                <a:spcPts val="0"/>
              </a:spcAft>
              <a:buSzPts val="2800"/>
              <a:buFont typeface="Times New Roman"/>
              <a:buChar char="•"/>
            </a:pPr>
            <a:r>
              <a:rPr lang="en-US" sz="2800"/>
              <a:t># pairs &gt;= 1+(ceil(m/2) </a:t>
            </a:r>
            <a:r>
              <a:rPr lang="en-US"/>
              <a:t>–</a:t>
            </a:r>
            <a:r>
              <a:rPr lang="en-US" sz="2800"/>
              <a:t> 1)(p </a:t>
            </a:r>
            <a:r>
              <a:rPr lang="en-US"/>
              <a:t>–</a:t>
            </a:r>
            <a:r>
              <a:rPr lang="en-US" sz="2800"/>
              <a:t> 1).</a:t>
            </a:r>
            <a:endParaRPr/>
          </a:p>
          <a:p>
            <a:pPr indent="-342900" lvl="0" marL="342900" rtl="0" algn="l">
              <a:spcBef>
                <a:spcPts val="640"/>
              </a:spcBef>
              <a:spcAft>
                <a:spcPts val="0"/>
              </a:spcAft>
              <a:buSzPts val="2800"/>
              <a:buFont typeface="Times New Roman"/>
              <a:buChar char="•"/>
            </a:pPr>
            <a:r>
              <a:rPr lang="en-US" sz="2800"/>
              <a:t>s</a:t>
            </a:r>
            <a:r>
              <a:rPr baseline="-25000" lang="en-US" sz="2800"/>
              <a:t>avg</a:t>
            </a:r>
            <a:r>
              <a:rPr lang="en-US" sz="2800"/>
              <a:t> &lt;= (p </a:t>
            </a:r>
            <a:r>
              <a:rPr lang="en-US"/>
              <a:t>–</a:t>
            </a:r>
            <a:r>
              <a:rPr lang="en-US" sz="2800"/>
              <a:t> 2)/(1+(ceil(m/2) </a:t>
            </a:r>
            <a:r>
              <a:rPr lang="en-US"/>
              <a:t>–</a:t>
            </a:r>
            <a:r>
              <a:rPr lang="en-US" sz="2800"/>
              <a:t> 1)(p </a:t>
            </a:r>
            <a:r>
              <a:rPr lang="en-US"/>
              <a:t>–</a:t>
            </a:r>
            <a:r>
              <a:rPr lang="en-US" sz="2800"/>
              <a:t> 1)).</a:t>
            </a:r>
            <a:endParaRPr/>
          </a:p>
          <a:p>
            <a:pPr indent="-342900" lvl="0" marL="342900" rtl="0" algn="l">
              <a:spcBef>
                <a:spcPts val="560"/>
              </a:spcBef>
              <a:spcAft>
                <a:spcPts val="0"/>
              </a:spcAft>
              <a:buSzPts val="2800"/>
              <a:buFont typeface="Times New Roman"/>
              <a:buChar char="•"/>
            </a:pPr>
            <a:r>
              <a:rPr lang="en-US" sz="2800"/>
              <a:t>So, s</a:t>
            </a:r>
            <a:r>
              <a:rPr baseline="-25000" lang="en-US" sz="2800"/>
              <a:t>avg</a:t>
            </a:r>
            <a:r>
              <a:rPr lang="en-US" sz="2800"/>
              <a:t> &lt; 1/(ceil(m/2) – 1).</a:t>
            </a:r>
            <a:endParaRPr/>
          </a:p>
          <a:p>
            <a:pPr indent="-342900" lvl="0" marL="342900" rtl="0" algn="l">
              <a:spcBef>
                <a:spcPts val="560"/>
              </a:spcBef>
              <a:spcAft>
                <a:spcPts val="0"/>
              </a:spcAft>
              <a:buSzPts val="2800"/>
              <a:buFont typeface="Times New Roman"/>
              <a:buChar char="•"/>
            </a:pPr>
            <a:r>
              <a:rPr lang="en-US" sz="2800"/>
              <a:t>m = 200 =&gt; s</a:t>
            </a:r>
            <a:r>
              <a:rPr baseline="-25000" lang="en-US" sz="2800"/>
              <a:t>avg</a:t>
            </a:r>
            <a:r>
              <a:rPr lang="en-US" sz="2800"/>
              <a:t> &lt; 1/99.</a:t>
            </a:r>
            <a:endParaRPr/>
          </a:p>
          <a:p>
            <a:pPr indent="-342900" lvl="0" marL="342900" rtl="0" algn="l">
              <a:spcBef>
                <a:spcPts val="560"/>
              </a:spcBef>
              <a:spcAft>
                <a:spcPts val="0"/>
              </a:spcAft>
              <a:buSzPts val="2800"/>
              <a:buFont typeface="Times New Roman"/>
              <a:buChar char="•"/>
            </a:pPr>
            <a:r>
              <a:rPr lang="en-US" sz="2800"/>
              <a:t>Average disk accesses &lt; h + 2/99 + 1 ~ h + 1.</a:t>
            </a:r>
            <a:endParaRPr/>
          </a:p>
          <a:p>
            <a:pPr indent="-342900" lvl="0" marL="342900" rtl="0" algn="l">
              <a:spcBef>
                <a:spcPts val="560"/>
              </a:spcBef>
              <a:spcAft>
                <a:spcPts val="0"/>
              </a:spcAft>
              <a:buSzPts val="2800"/>
              <a:buFont typeface="Times New Roman"/>
              <a:buChar char="•"/>
            </a:pPr>
            <a:r>
              <a:rPr lang="en-US" sz="2800"/>
              <a:t>Nearly minimum.</a:t>
            </a:r>
            <a:endParaRPr/>
          </a:p>
          <a:p>
            <a:pPr indent="-165100" lvl="0" marL="342900" rtl="0" algn="l">
              <a:spcBef>
                <a:spcPts val="560"/>
              </a:spcBef>
              <a:spcAft>
                <a:spcPts val="0"/>
              </a:spcAft>
              <a:buSzPts val="2800"/>
              <a:buFont typeface="Times New Roman"/>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0" st="0"/>
                                            </p:txEl>
                                          </p:spTgt>
                                        </p:tgtEl>
                                        <p:attrNameLst>
                                          <p:attrName>style.visibility</p:attrName>
                                        </p:attrNameLst>
                                      </p:cBhvr>
                                      <p:to>
                                        <p:strVal val="visible"/>
                                      </p:to>
                                    </p:set>
                                    <p:anim calcmode="lin" valueType="num">
                                      <p:cBhvr additive="base">
                                        <p:cTn dur="500"/>
                                        <p:tgtEl>
                                          <p:spTgt spid="11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1" st="1"/>
                                            </p:txEl>
                                          </p:spTgt>
                                        </p:tgtEl>
                                        <p:attrNameLst>
                                          <p:attrName>style.visibility</p:attrName>
                                        </p:attrNameLst>
                                      </p:cBhvr>
                                      <p:to>
                                        <p:strVal val="visible"/>
                                      </p:to>
                                    </p:set>
                                    <p:anim calcmode="lin" valueType="num">
                                      <p:cBhvr additive="base">
                                        <p:cTn dur="500"/>
                                        <p:tgtEl>
                                          <p:spTgt spid="11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2" st="2"/>
                                            </p:txEl>
                                          </p:spTgt>
                                        </p:tgtEl>
                                        <p:attrNameLst>
                                          <p:attrName>style.visibility</p:attrName>
                                        </p:attrNameLst>
                                      </p:cBhvr>
                                      <p:to>
                                        <p:strVal val="visible"/>
                                      </p:to>
                                    </p:set>
                                    <p:anim calcmode="lin" valueType="num">
                                      <p:cBhvr additive="base">
                                        <p:cTn dur="500"/>
                                        <p:tgtEl>
                                          <p:spTgt spid="117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3" st="3"/>
                                            </p:txEl>
                                          </p:spTgt>
                                        </p:tgtEl>
                                        <p:attrNameLst>
                                          <p:attrName>style.visibility</p:attrName>
                                        </p:attrNameLst>
                                      </p:cBhvr>
                                      <p:to>
                                        <p:strVal val="visible"/>
                                      </p:to>
                                    </p:set>
                                    <p:anim calcmode="lin" valueType="num">
                                      <p:cBhvr additive="base">
                                        <p:cTn dur="500"/>
                                        <p:tgtEl>
                                          <p:spTgt spid="117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4" st="4"/>
                                            </p:txEl>
                                          </p:spTgt>
                                        </p:tgtEl>
                                        <p:attrNameLst>
                                          <p:attrName>style.visibility</p:attrName>
                                        </p:attrNameLst>
                                      </p:cBhvr>
                                      <p:to>
                                        <p:strVal val="visible"/>
                                      </p:to>
                                    </p:set>
                                    <p:anim calcmode="lin" valueType="num">
                                      <p:cBhvr additive="base">
                                        <p:cTn dur="500"/>
                                        <p:tgtEl>
                                          <p:spTgt spid="117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5" st="5"/>
                                            </p:txEl>
                                          </p:spTgt>
                                        </p:tgtEl>
                                        <p:attrNameLst>
                                          <p:attrName>style.visibility</p:attrName>
                                        </p:attrNameLst>
                                      </p:cBhvr>
                                      <p:to>
                                        <p:strVal val="visible"/>
                                      </p:to>
                                    </p:set>
                                    <p:anim calcmode="lin" valueType="num">
                                      <p:cBhvr additive="base">
                                        <p:cTn dur="500"/>
                                        <p:tgtEl>
                                          <p:spTgt spid="117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6" st="6"/>
                                            </p:txEl>
                                          </p:spTgt>
                                        </p:tgtEl>
                                        <p:attrNameLst>
                                          <p:attrName>style.visibility</p:attrName>
                                        </p:attrNameLst>
                                      </p:cBhvr>
                                      <p:to>
                                        <p:strVal val="visible"/>
                                      </p:to>
                                    </p:set>
                                    <p:anim calcmode="lin" valueType="num">
                                      <p:cBhvr additive="base">
                                        <p:cTn dur="500"/>
                                        <p:tgtEl>
                                          <p:spTgt spid="117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7" st="7"/>
                                            </p:txEl>
                                          </p:spTgt>
                                        </p:tgtEl>
                                        <p:attrNameLst>
                                          <p:attrName>style.visibility</p:attrName>
                                        </p:attrNameLst>
                                      </p:cBhvr>
                                      <p:to>
                                        <p:strVal val="visible"/>
                                      </p:to>
                                    </p:set>
                                    <p:anim calcmode="lin" valueType="num">
                                      <p:cBhvr additive="base">
                                        <p:cTn dur="500"/>
                                        <p:tgtEl>
                                          <p:spTgt spid="117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8" st="8"/>
                                            </p:txEl>
                                          </p:spTgt>
                                        </p:tgtEl>
                                        <p:attrNameLst>
                                          <p:attrName>style.visibility</p:attrName>
                                        </p:attrNameLst>
                                      </p:cBhvr>
                                      <p:to>
                                        <p:strVal val="visible"/>
                                      </p:to>
                                    </p:set>
                                    <p:anim calcmode="lin" valueType="num">
                                      <p:cBhvr additive="base">
                                        <p:cTn dur="500"/>
                                        <p:tgtEl>
                                          <p:spTgt spid="117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9" st="9"/>
                                            </p:txEl>
                                          </p:spTgt>
                                        </p:tgtEl>
                                        <p:attrNameLst>
                                          <p:attrName>style.visibility</p:attrName>
                                        </p:attrNameLst>
                                      </p:cBhvr>
                                      <p:to>
                                        <p:strVal val="visible"/>
                                      </p:to>
                                    </p:set>
                                    <p:anim calcmode="lin" valueType="num">
                                      <p:cBhvr additive="base">
                                        <p:cTn dur="500"/>
                                        <p:tgtEl>
                                          <p:spTgt spid="1172">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2">
                                            <p:txEl>
                                              <p:pRg end="10" st="10"/>
                                            </p:txEl>
                                          </p:spTgt>
                                        </p:tgtEl>
                                        <p:attrNameLst>
                                          <p:attrName>style.visibility</p:attrName>
                                        </p:attrNameLst>
                                      </p:cBhvr>
                                      <p:to>
                                        <p:strVal val="visible"/>
                                      </p:to>
                                    </p:set>
                                    <p:anim calcmode="lin" valueType="num">
                                      <p:cBhvr additive="base">
                                        <p:cTn dur="500"/>
                                        <p:tgtEl>
                                          <p:spTgt spid="1172">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6" name="Shape 1176"/>
        <p:cNvGrpSpPr/>
        <p:nvPr/>
      </p:nvGrpSpPr>
      <p:grpSpPr>
        <a:xfrm>
          <a:off x="0" y="0"/>
          <a:ext cx="0" cy="0"/>
          <a:chOff x="0" y="0"/>
          <a:chExt cx="0" cy="0"/>
        </a:xfrm>
      </p:grpSpPr>
      <p:sp>
        <p:nvSpPr>
          <p:cNvPr id="1177" name="Google Shape;1177;p4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B-Tree – Delete </a:t>
            </a:r>
            <a:endParaRPr/>
          </a:p>
        </p:txBody>
      </p:sp>
      <p:sp>
        <p:nvSpPr>
          <p:cNvPr id="1178" name="Google Shape;1178;p43"/>
          <p:cNvSpPr txBox="1"/>
          <p:nvPr/>
        </p:nvSpPr>
        <p:spPr>
          <a:xfrm>
            <a:off x="838200" y="5029200"/>
            <a:ext cx="22860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Delete 3.</a:t>
            </a:r>
            <a:endParaRPr/>
          </a:p>
        </p:txBody>
      </p:sp>
      <p:sp>
        <p:nvSpPr>
          <p:cNvPr id="1179" name="Google Shape;1179;p43"/>
          <p:cNvSpPr txBox="1"/>
          <p:nvPr/>
        </p:nvSpPr>
        <p:spPr>
          <a:xfrm>
            <a:off x="838200" y="5562600"/>
            <a:ext cx="22860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Delete 8.</a:t>
            </a:r>
            <a:endParaRPr/>
          </a:p>
        </p:txBody>
      </p:sp>
      <p:sp>
        <p:nvSpPr>
          <p:cNvPr id="1180" name="Google Shape;1180;p43"/>
          <p:cNvSpPr txBox="1"/>
          <p:nvPr/>
        </p:nvSpPr>
        <p:spPr>
          <a:xfrm>
            <a:off x="838200" y="4449763"/>
            <a:ext cx="2286000" cy="579437"/>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Delete 7.</a:t>
            </a:r>
            <a:endParaRPr/>
          </a:p>
        </p:txBody>
      </p:sp>
      <p:grpSp>
        <p:nvGrpSpPr>
          <p:cNvPr id="1181" name="Google Shape;1181;p43"/>
          <p:cNvGrpSpPr/>
          <p:nvPr/>
        </p:nvGrpSpPr>
        <p:grpSpPr>
          <a:xfrm>
            <a:off x="387350" y="1371600"/>
            <a:ext cx="8756650" cy="2590800"/>
            <a:chOff x="244" y="864"/>
            <a:chExt cx="5516" cy="1632"/>
          </a:xfrm>
        </p:grpSpPr>
        <p:cxnSp>
          <p:nvCxnSpPr>
            <p:cNvPr id="1182" name="Google Shape;1182;p43"/>
            <p:cNvCxnSpPr/>
            <p:nvPr/>
          </p:nvCxnSpPr>
          <p:spPr>
            <a:xfrm>
              <a:off x="2928" y="1680"/>
              <a:ext cx="288" cy="480"/>
            </a:xfrm>
            <a:prstGeom prst="straightConnector1">
              <a:avLst/>
            </a:prstGeom>
            <a:noFill/>
            <a:ln cap="flat" cmpd="sng" w="38100">
              <a:solidFill>
                <a:schemeClr val="dk1"/>
              </a:solidFill>
              <a:prstDash val="solid"/>
              <a:round/>
              <a:headEnd len="sm" w="sm" type="none"/>
              <a:tailEnd len="sm" w="sm" type="none"/>
            </a:ln>
          </p:spPr>
        </p:cxnSp>
        <p:cxnSp>
          <p:nvCxnSpPr>
            <p:cNvPr id="1183" name="Google Shape;1183;p43"/>
            <p:cNvCxnSpPr/>
            <p:nvPr/>
          </p:nvCxnSpPr>
          <p:spPr>
            <a:xfrm>
              <a:off x="2880" y="1152"/>
              <a:ext cx="0" cy="336"/>
            </a:xfrm>
            <a:prstGeom prst="straightConnector1">
              <a:avLst/>
            </a:prstGeom>
            <a:noFill/>
            <a:ln cap="flat" cmpd="sng" w="57150">
              <a:solidFill>
                <a:schemeClr val="dk1"/>
              </a:solidFill>
              <a:prstDash val="solid"/>
              <a:round/>
              <a:headEnd len="sm" w="sm" type="none"/>
              <a:tailEnd len="sm" w="sm" type="none"/>
            </a:ln>
          </p:spPr>
        </p:cxnSp>
        <p:sp>
          <p:nvSpPr>
            <p:cNvPr id="1184" name="Google Shape;1184;p43"/>
            <p:cNvSpPr/>
            <p:nvPr/>
          </p:nvSpPr>
          <p:spPr>
            <a:xfrm>
              <a:off x="422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85" name="Google Shape;1185;p43"/>
            <p:cNvSpPr txBox="1"/>
            <p:nvPr/>
          </p:nvSpPr>
          <p:spPr>
            <a:xfrm>
              <a:off x="422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1186" name="Google Shape;1186;p43"/>
            <p:cNvSpPr/>
            <p:nvPr/>
          </p:nvSpPr>
          <p:spPr>
            <a:xfrm>
              <a:off x="379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87" name="Google Shape;1187;p43"/>
            <p:cNvSpPr/>
            <p:nvPr/>
          </p:nvSpPr>
          <p:spPr>
            <a:xfrm>
              <a:off x="968"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188" name="Google Shape;1188;p43"/>
            <p:cNvCxnSpPr/>
            <p:nvPr/>
          </p:nvCxnSpPr>
          <p:spPr>
            <a:xfrm flipH="1">
              <a:off x="1200" y="1008"/>
              <a:ext cx="1488" cy="480"/>
            </a:xfrm>
            <a:prstGeom prst="straightConnector1">
              <a:avLst/>
            </a:prstGeom>
            <a:noFill/>
            <a:ln cap="flat" cmpd="sng" w="38100">
              <a:solidFill>
                <a:schemeClr val="dk1"/>
              </a:solidFill>
              <a:prstDash val="solid"/>
              <a:round/>
              <a:headEnd len="sm" w="sm" type="none"/>
              <a:tailEnd len="sm" w="sm" type="none"/>
            </a:ln>
          </p:spPr>
        </p:cxnSp>
        <p:cxnSp>
          <p:nvCxnSpPr>
            <p:cNvPr id="1189" name="Google Shape;1189;p43"/>
            <p:cNvCxnSpPr/>
            <p:nvPr/>
          </p:nvCxnSpPr>
          <p:spPr>
            <a:xfrm>
              <a:off x="2976" y="1008"/>
              <a:ext cx="1536" cy="528"/>
            </a:xfrm>
            <a:prstGeom prst="straightConnector1">
              <a:avLst/>
            </a:prstGeom>
            <a:noFill/>
            <a:ln cap="flat" cmpd="sng" w="38100">
              <a:solidFill>
                <a:schemeClr val="dk1"/>
              </a:solidFill>
              <a:prstDash val="solid"/>
              <a:round/>
              <a:headEnd len="sm" w="sm" type="none"/>
              <a:tailEnd len="sm" w="sm" type="none"/>
            </a:ln>
          </p:spPr>
        </p:cxnSp>
        <p:cxnSp>
          <p:nvCxnSpPr>
            <p:cNvPr id="1190" name="Google Shape;1190;p43"/>
            <p:cNvCxnSpPr/>
            <p:nvPr/>
          </p:nvCxnSpPr>
          <p:spPr>
            <a:xfrm flipH="1">
              <a:off x="38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1191" name="Google Shape;1191;p43"/>
            <p:cNvCxnSpPr/>
            <p:nvPr/>
          </p:nvCxnSpPr>
          <p:spPr>
            <a:xfrm flipH="1">
              <a:off x="403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1192" name="Google Shape;1192;p43"/>
            <p:cNvCxnSpPr/>
            <p:nvPr/>
          </p:nvCxnSpPr>
          <p:spPr>
            <a:xfrm>
              <a:off x="480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1193" name="Google Shape;1193;p43"/>
            <p:cNvCxnSpPr/>
            <p:nvPr/>
          </p:nvCxnSpPr>
          <p:spPr>
            <a:xfrm>
              <a:off x="1156" y="1680"/>
              <a:ext cx="288" cy="480"/>
            </a:xfrm>
            <a:prstGeom prst="straightConnector1">
              <a:avLst/>
            </a:prstGeom>
            <a:noFill/>
            <a:ln cap="flat" cmpd="sng" w="38100">
              <a:solidFill>
                <a:schemeClr val="dk1"/>
              </a:solidFill>
              <a:prstDash val="solid"/>
              <a:round/>
              <a:headEnd len="sm" w="sm" type="none"/>
              <a:tailEnd len="sm" w="sm" type="none"/>
            </a:ln>
          </p:spPr>
        </p:cxnSp>
        <p:sp>
          <p:nvSpPr>
            <p:cNvPr id="1194" name="Google Shape;1194;p43"/>
            <p:cNvSpPr txBox="1"/>
            <p:nvPr/>
          </p:nvSpPr>
          <p:spPr>
            <a:xfrm>
              <a:off x="1012" y="14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1195" name="Google Shape;1195;p43"/>
            <p:cNvSpPr/>
            <p:nvPr/>
          </p:nvSpPr>
          <p:spPr>
            <a:xfrm>
              <a:off x="115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96" name="Google Shape;1196;p43"/>
            <p:cNvSpPr txBox="1"/>
            <p:nvPr/>
          </p:nvSpPr>
          <p:spPr>
            <a:xfrm>
              <a:off x="125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197" name="Google Shape;1197;p43"/>
            <p:cNvCxnSpPr/>
            <p:nvPr/>
          </p:nvCxnSpPr>
          <p:spPr>
            <a:xfrm>
              <a:off x="4560" y="1824"/>
              <a:ext cx="0" cy="384"/>
            </a:xfrm>
            <a:prstGeom prst="straightConnector1">
              <a:avLst/>
            </a:prstGeom>
            <a:noFill/>
            <a:ln cap="flat" cmpd="sng" w="38100">
              <a:solidFill>
                <a:schemeClr val="dk1"/>
              </a:solidFill>
              <a:prstDash val="solid"/>
              <a:round/>
              <a:headEnd len="sm" w="sm" type="none"/>
              <a:tailEnd len="sm" w="sm" type="none"/>
            </a:ln>
          </p:spPr>
        </p:cxnSp>
        <p:sp>
          <p:nvSpPr>
            <p:cNvPr id="1198" name="Google Shape;1198;p43"/>
            <p:cNvSpPr/>
            <p:nvPr/>
          </p:nvSpPr>
          <p:spPr>
            <a:xfrm>
              <a:off x="489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199" name="Google Shape;1199;p43"/>
            <p:cNvSpPr txBox="1"/>
            <p:nvPr/>
          </p:nvSpPr>
          <p:spPr>
            <a:xfrm>
              <a:off x="489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200" name="Google Shape;1200;p43"/>
            <p:cNvSpPr txBox="1"/>
            <p:nvPr/>
          </p:nvSpPr>
          <p:spPr>
            <a:xfrm>
              <a:off x="3792" y="2160"/>
              <a:ext cx="3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13</a:t>
              </a:r>
              <a:endParaRPr/>
            </a:p>
          </p:txBody>
        </p:sp>
        <p:sp>
          <p:nvSpPr>
            <p:cNvPr id="1201" name="Google Shape;1201;p43"/>
            <p:cNvSpPr/>
            <p:nvPr/>
          </p:nvSpPr>
          <p:spPr>
            <a:xfrm>
              <a:off x="422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02" name="Google Shape;1202;p43"/>
            <p:cNvSpPr txBox="1"/>
            <p:nvPr/>
          </p:nvSpPr>
          <p:spPr>
            <a:xfrm>
              <a:off x="422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203" name="Google Shape;1203;p43"/>
            <p:cNvSpPr/>
            <p:nvPr/>
          </p:nvSpPr>
          <p:spPr>
            <a:xfrm>
              <a:off x="2544" y="864"/>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04" name="Google Shape;1204;p43"/>
            <p:cNvSpPr txBox="1"/>
            <p:nvPr/>
          </p:nvSpPr>
          <p:spPr>
            <a:xfrm>
              <a:off x="2592" y="864"/>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7   12</a:t>
              </a:r>
              <a:endParaRPr/>
            </a:p>
          </p:txBody>
        </p:sp>
        <p:sp>
          <p:nvSpPr>
            <p:cNvPr id="1205" name="Google Shape;1205;p43"/>
            <p:cNvSpPr/>
            <p:nvPr/>
          </p:nvSpPr>
          <p:spPr>
            <a:xfrm>
              <a:off x="2740"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206" name="Google Shape;1206;p43"/>
            <p:cNvCxnSpPr/>
            <p:nvPr/>
          </p:nvCxnSpPr>
          <p:spPr>
            <a:xfrm flipH="1">
              <a:off x="2160" y="1680"/>
              <a:ext cx="624" cy="480"/>
            </a:xfrm>
            <a:prstGeom prst="straightConnector1">
              <a:avLst/>
            </a:prstGeom>
            <a:noFill/>
            <a:ln cap="flat" cmpd="sng" w="38100">
              <a:solidFill>
                <a:schemeClr val="dk1"/>
              </a:solidFill>
              <a:prstDash val="solid"/>
              <a:round/>
              <a:headEnd len="sm" w="sm" type="none"/>
              <a:tailEnd len="sm" w="sm" type="none"/>
            </a:ln>
          </p:spPr>
        </p:cxnSp>
        <p:sp>
          <p:nvSpPr>
            <p:cNvPr id="1207" name="Google Shape;1207;p43"/>
            <p:cNvSpPr txBox="1"/>
            <p:nvPr/>
          </p:nvSpPr>
          <p:spPr>
            <a:xfrm>
              <a:off x="2784" y="14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208" name="Google Shape;1208;p43"/>
            <p:cNvSpPr/>
            <p:nvPr/>
          </p:nvSpPr>
          <p:spPr>
            <a:xfrm>
              <a:off x="202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09" name="Google Shape;1209;p43"/>
            <p:cNvSpPr txBox="1"/>
            <p:nvPr/>
          </p:nvSpPr>
          <p:spPr>
            <a:xfrm>
              <a:off x="2064"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210" name="Google Shape;1210;p43"/>
            <p:cNvSpPr/>
            <p:nvPr/>
          </p:nvSpPr>
          <p:spPr>
            <a:xfrm>
              <a:off x="3120"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11" name="Google Shape;1211;p43"/>
            <p:cNvSpPr txBox="1"/>
            <p:nvPr/>
          </p:nvSpPr>
          <p:spPr>
            <a:xfrm>
              <a:off x="3120" y="2156"/>
              <a:ext cx="3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10</a:t>
              </a:r>
              <a:endParaRPr/>
            </a:p>
          </p:txBody>
        </p:sp>
        <p:sp>
          <p:nvSpPr>
            <p:cNvPr id="1212" name="Google Shape;1212;p43"/>
            <p:cNvSpPr/>
            <p:nvPr/>
          </p:nvSpPr>
          <p:spPr>
            <a:xfrm>
              <a:off x="244"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13" name="Google Shape;1213;p43"/>
            <p:cNvSpPr txBox="1"/>
            <p:nvPr/>
          </p:nvSpPr>
          <p:spPr>
            <a:xfrm>
              <a:off x="288"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1"/>
                                        </p:tgtEl>
                                        <p:attrNameLst>
                                          <p:attrName>style.visibility</p:attrName>
                                        </p:attrNameLst>
                                      </p:cBhvr>
                                      <p:to>
                                        <p:strVal val="visible"/>
                                      </p:to>
                                    </p:set>
                                    <p:anim calcmode="lin" valueType="num">
                                      <p:cBhvr additive="base">
                                        <p:cTn dur="500"/>
                                        <p:tgtEl>
                                          <p:spTgt spid="11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0"/>
                                        </p:tgtEl>
                                        <p:attrNameLst>
                                          <p:attrName>style.visibility</p:attrName>
                                        </p:attrNameLst>
                                      </p:cBhvr>
                                      <p:to>
                                        <p:strVal val="visible"/>
                                      </p:to>
                                    </p:set>
                                    <p:anim calcmode="lin" valueType="num">
                                      <p:cBhvr additive="base">
                                        <p:cTn dur="500"/>
                                        <p:tgtEl>
                                          <p:spTgt spid="11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8"/>
                                        </p:tgtEl>
                                        <p:attrNameLst>
                                          <p:attrName>style.visibility</p:attrName>
                                        </p:attrNameLst>
                                      </p:cBhvr>
                                      <p:to>
                                        <p:strVal val="visible"/>
                                      </p:to>
                                    </p:set>
                                    <p:anim calcmode="lin" valueType="num">
                                      <p:cBhvr additive="base">
                                        <p:cTn dur="500"/>
                                        <p:tgtEl>
                                          <p:spTgt spid="11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9"/>
                                        </p:tgtEl>
                                        <p:attrNameLst>
                                          <p:attrName>style.visibility</p:attrName>
                                        </p:attrNameLst>
                                      </p:cBhvr>
                                      <p:to>
                                        <p:strVal val="visible"/>
                                      </p:to>
                                    </p:set>
                                    <p:anim calcmode="lin" valueType="num">
                                      <p:cBhvr additive="base">
                                        <p:cTn dur="500"/>
                                        <p:tgtEl>
                                          <p:spTgt spid="11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4"/>
          <p:cNvSpPr txBox="1"/>
          <p:nvPr>
            <p:ph type="title"/>
          </p:nvPr>
        </p:nvSpPr>
        <p:spPr>
          <a:xfrm>
            <a:off x="685800" y="152400"/>
            <a:ext cx="7772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(2-3 tree)</a:t>
            </a:r>
            <a:endParaRPr/>
          </a:p>
        </p:txBody>
      </p:sp>
      <p:sp>
        <p:nvSpPr>
          <p:cNvPr id="1220" name="Google Shape;1220;p44"/>
          <p:cNvSpPr txBox="1"/>
          <p:nvPr/>
        </p:nvSpPr>
        <p:spPr>
          <a:xfrm>
            <a:off x="381000" y="4038600"/>
            <a:ext cx="8763000" cy="18018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8.</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Transform deletion from interior into deletion from a leaf.</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Replace by largest in left subtree.</a:t>
            </a:r>
            <a:endParaRPr/>
          </a:p>
        </p:txBody>
      </p:sp>
      <p:grpSp>
        <p:nvGrpSpPr>
          <p:cNvPr id="1221" name="Google Shape;1221;p44"/>
          <p:cNvGrpSpPr/>
          <p:nvPr/>
        </p:nvGrpSpPr>
        <p:grpSpPr>
          <a:xfrm>
            <a:off x="990600" y="914400"/>
            <a:ext cx="7391400" cy="2667000"/>
            <a:chOff x="624" y="816"/>
            <a:chExt cx="4656" cy="1680"/>
          </a:xfrm>
        </p:grpSpPr>
        <p:sp>
          <p:nvSpPr>
            <p:cNvPr id="1222" name="Google Shape;1222;p44"/>
            <p:cNvSpPr/>
            <p:nvPr/>
          </p:nvSpPr>
          <p:spPr>
            <a:xfrm>
              <a:off x="374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23" name="Google Shape;1223;p44"/>
            <p:cNvSpPr txBox="1"/>
            <p:nvPr/>
          </p:nvSpPr>
          <p:spPr>
            <a:xfrm>
              <a:off x="374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1224" name="Google Shape;1224;p44"/>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25" name="Google Shape;1225;p44"/>
            <p:cNvSpPr/>
            <p:nvPr/>
          </p:nvSpPr>
          <p:spPr>
            <a:xfrm>
              <a:off x="624"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26" name="Google Shape;1226;p44"/>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227" name="Google Shape;1227;p44"/>
            <p:cNvCxnSpPr/>
            <p:nvPr/>
          </p:nvCxnSpPr>
          <p:spPr>
            <a:xfrm flipH="1">
              <a:off x="1584" y="1008"/>
              <a:ext cx="1104" cy="480"/>
            </a:xfrm>
            <a:prstGeom prst="straightConnector1">
              <a:avLst/>
            </a:prstGeom>
            <a:noFill/>
            <a:ln cap="flat" cmpd="sng" w="38100">
              <a:solidFill>
                <a:schemeClr val="dk1"/>
              </a:solidFill>
              <a:prstDash val="solid"/>
              <a:round/>
              <a:headEnd len="sm" w="sm" type="none"/>
              <a:tailEnd len="sm" w="sm" type="none"/>
            </a:ln>
          </p:spPr>
        </p:cxnSp>
        <p:cxnSp>
          <p:nvCxnSpPr>
            <p:cNvPr id="1228" name="Google Shape;1228;p44"/>
            <p:cNvCxnSpPr/>
            <p:nvPr/>
          </p:nvCxnSpPr>
          <p:spPr>
            <a:xfrm>
              <a:off x="2976" y="1008"/>
              <a:ext cx="1104" cy="528"/>
            </a:xfrm>
            <a:prstGeom prst="straightConnector1">
              <a:avLst/>
            </a:prstGeom>
            <a:noFill/>
            <a:ln cap="flat" cmpd="sng" w="38100">
              <a:solidFill>
                <a:schemeClr val="dk1"/>
              </a:solidFill>
              <a:prstDash val="solid"/>
              <a:round/>
              <a:headEnd len="sm" w="sm" type="none"/>
              <a:tailEnd len="sm" w="sm" type="none"/>
            </a:ln>
          </p:spPr>
        </p:cxnSp>
        <p:cxnSp>
          <p:nvCxnSpPr>
            <p:cNvPr id="1229" name="Google Shape;1229;p44"/>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1230" name="Google Shape;1230;p44"/>
            <p:cNvCxnSpPr/>
            <p:nvPr/>
          </p:nvCxnSpPr>
          <p:spPr>
            <a:xfrm flipH="1">
              <a:off x="355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1231" name="Google Shape;1231;p44"/>
            <p:cNvCxnSpPr/>
            <p:nvPr/>
          </p:nvCxnSpPr>
          <p:spPr>
            <a:xfrm>
              <a:off x="432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1232" name="Google Shape;1232;p44"/>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1233" name="Google Shape;1233;p44"/>
            <p:cNvSpPr txBox="1"/>
            <p:nvPr/>
          </p:nvSpPr>
          <p:spPr>
            <a:xfrm>
              <a:off x="2736" y="81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234" name="Google Shape;1234;p44"/>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235" name="Google Shape;1235;p44"/>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36" name="Google Shape;1236;p44"/>
            <p:cNvSpPr/>
            <p:nvPr/>
          </p:nvSpPr>
          <p:spPr>
            <a:xfrm>
              <a:off x="1200" y="148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37" name="Google Shape;1237;p44"/>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1238" name="Google Shape;1238;p44"/>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239" name="Google Shape;1239;p44"/>
            <p:cNvCxnSpPr/>
            <p:nvPr/>
          </p:nvCxnSpPr>
          <p:spPr>
            <a:xfrm>
              <a:off x="4080" y="1824"/>
              <a:ext cx="0" cy="384"/>
            </a:xfrm>
            <a:prstGeom prst="straightConnector1">
              <a:avLst/>
            </a:prstGeom>
            <a:noFill/>
            <a:ln cap="flat" cmpd="sng" w="38100">
              <a:solidFill>
                <a:schemeClr val="dk1"/>
              </a:solidFill>
              <a:prstDash val="solid"/>
              <a:round/>
              <a:headEnd len="sm" w="sm" type="none"/>
              <a:tailEnd len="sm" w="sm" type="none"/>
            </a:ln>
          </p:spPr>
        </p:cxnSp>
        <p:sp>
          <p:nvSpPr>
            <p:cNvPr id="1240" name="Google Shape;1240;p44"/>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41" name="Google Shape;1241;p44"/>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242" name="Google Shape;1242;p44"/>
            <p:cNvSpPr txBox="1"/>
            <p:nvPr/>
          </p:nvSpPr>
          <p:spPr>
            <a:xfrm>
              <a:off x="3360"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243" name="Google Shape;1243;p44"/>
            <p:cNvSpPr/>
            <p:nvPr/>
          </p:nvSpPr>
          <p:spPr>
            <a:xfrm>
              <a:off x="374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44" name="Google Shape;1244;p44"/>
            <p:cNvSpPr txBox="1"/>
            <p:nvPr/>
          </p:nvSpPr>
          <p:spPr>
            <a:xfrm>
              <a:off x="374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245" name="Google Shape;1245;p44"/>
            <p:cNvSpPr/>
            <p:nvPr/>
          </p:nvSpPr>
          <p:spPr>
            <a:xfrm>
              <a:off x="134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46" name="Google Shape;1246;p44"/>
            <p:cNvSpPr txBox="1"/>
            <p:nvPr/>
          </p:nvSpPr>
          <p:spPr>
            <a:xfrm>
              <a:off x="1392"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247" name="Google Shape;1247;p44"/>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1"/>
                                        </p:tgtEl>
                                        <p:attrNameLst>
                                          <p:attrName>style.visibility</p:attrName>
                                        </p:attrNameLst>
                                      </p:cBhvr>
                                      <p:to>
                                        <p:strVal val="visible"/>
                                      </p:to>
                                    </p:set>
                                    <p:anim calcmode="lin" valueType="num">
                                      <p:cBhvr additive="base">
                                        <p:cTn dur="500"/>
                                        <p:tgtEl>
                                          <p:spTgt spid="12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0">
                                            <p:txEl>
                                              <p:pRg end="0" st="0"/>
                                            </p:txEl>
                                          </p:spTgt>
                                        </p:tgtEl>
                                        <p:attrNameLst>
                                          <p:attrName>style.visibility</p:attrName>
                                        </p:attrNameLst>
                                      </p:cBhvr>
                                      <p:to>
                                        <p:strVal val="visible"/>
                                      </p:to>
                                    </p:set>
                                    <p:anim calcmode="lin" valueType="num">
                                      <p:cBhvr additive="base">
                                        <p:cTn dur="500"/>
                                        <p:tgtEl>
                                          <p:spTgt spid="122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0">
                                            <p:txEl>
                                              <p:pRg end="1" st="1"/>
                                            </p:txEl>
                                          </p:spTgt>
                                        </p:tgtEl>
                                        <p:attrNameLst>
                                          <p:attrName>style.visibility</p:attrName>
                                        </p:attrNameLst>
                                      </p:cBhvr>
                                      <p:to>
                                        <p:strVal val="visible"/>
                                      </p:to>
                                    </p:set>
                                    <p:anim calcmode="lin" valueType="num">
                                      <p:cBhvr additive="base">
                                        <p:cTn dur="500"/>
                                        <p:tgtEl>
                                          <p:spTgt spid="122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0">
                                            <p:txEl>
                                              <p:pRg end="2" st="2"/>
                                            </p:txEl>
                                          </p:spTgt>
                                        </p:tgtEl>
                                        <p:attrNameLst>
                                          <p:attrName>style.visibility</p:attrName>
                                        </p:attrNameLst>
                                      </p:cBhvr>
                                      <p:to>
                                        <p:strVal val="visible"/>
                                      </p:to>
                                    </p:set>
                                    <p:anim calcmode="lin" valueType="num">
                                      <p:cBhvr additive="base">
                                        <p:cTn dur="500"/>
                                        <p:tgtEl>
                                          <p:spTgt spid="122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253" name="Google Shape;1253;p45"/>
          <p:cNvSpPr txBox="1"/>
          <p:nvPr/>
        </p:nvSpPr>
        <p:spPr>
          <a:xfrm>
            <a:off x="381000" y="5029200"/>
            <a:ext cx="8763000" cy="11604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16.</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3-node becomes 2-node.</a:t>
            </a:r>
            <a:endParaRPr/>
          </a:p>
        </p:txBody>
      </p:sp>
      <p:grpSp>
        <p:nvGrpSpPr>
          <p:cNvPr id="1254" name="Google Shape;1254;p45"/>
          <p:cNvGrpSpPr/>
          <p:nvPr/>
        </p:nvGrpSpPr>
        <p:grpSpPr>
          <a:xfrm>
            <a:off x="990600" y="1295400"/>
            <a:ext cx="7391400" cy="2667000"/>
            <a:chOff x="624" y="816"/>
            <a:chExt cx="4656" cy="1680"/>
          </a:xfrm>
        </p:grpSpPr>
        <p:sp>
          <p:nvSpPr>
            <p:cNvPr id="1255" name="Google Shape;1255;p45"/>
            <p:cNvSpPr/>
            <p:nvPr/>
          </p:nvSpPr>
          <p:spPr>
            <a:xfrm>
              <a:off x="374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56" name="Google Shape;1256;p45"/>
            <p:cNvSpPr txBox="1"/>
            <p:nvPr/>
          </p:nvSpPr>
          <p:spPr>
            <a:xfrm>
              <a:off x="374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1257" name="Google Shape;1257;p45"/>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58" name="Google Shape;1258;p45"/>
            <p:cNvSpPr/>
            <p:nvPr/>
          </p:nvSpPr>
          <p:spPr>
            <a:xfrm>
              <a:off x="624"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59" name="Google Shape;1259;p45"/>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260" name="Google Shape;1260;p45"/>
            <p:cNvCxnSpPr/>
            <p:nvPr/>
          </p:nvCxnSpPr>
          <p:spPr>
            <a:xfrm flipH="1">
              <a:off x="1584" y="1008"/>
              <a:ext cx="1104" cy="480"/>
            </a:xfrm>
            <a:prstGeom prst="straightConnector1">
              <a:avLst/>
            </a:prstGeom>
            <a:noFill/>
            <a:ln cap="flat" cmpd="sng" w="38100">
              <a:solidFill>
                <a:schemeClr val="dk1"/>
              </a:solidFill>
              <a:prstDash val="solid"/>
              <a:round/>
              <a:headEnd len="sm" w="sm" type="none"/>
              <a:tailEnd len="sm" w="sm" type="none"/>
            </a:ln>
          </p:spPr>
        </p:cxnSp>
        <p:cxnSp>
          <p:nvCxnSpPr>
            <p:cNvPr id="1261" name="Google Shape;1261;p45"/>
            <p:cNvCxnSpPr/>
            <p:nvPr/>
          </p:nvCxnSpPr>
          <p:spPr>
            <a:xfrm>
              <a:off x="2976" y="1008"/>
              <a:ext cx="1104" cy="528"/>
            </a:xfrm>
            <a:prstGeom prst="straightConnector1">
              <a:avLst/>
            </a:prstGeom>
            <a:noFill/>
            <a:ln cap="flat" cmpd="sng" w="38100">
              <a:solidFill>
                <a:schemeClr val="dk1"/>
              </a:solidFill>
              <a:prstDash val="solid"/>
              <a:round/>
              <a:headEnd len="sm" w="sm" type="none"/>
              <a:tailEnd len="sm" w="sm" type="none"/>
            </a:ln>
          </p:spPr>
        </p:cxnSp>
        <p:cxnSp>
          <p:nvCxnSpPr>
            <p:cNvPr id="1262" name="Google Shape;1262;p45"/>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1263" name="Google Shape;1263;p45"/>
            <p:cNvCxnSpPr/>
            <p:nvPr/>
          </p:nvCxnSpPr>
          <p:spPr>
            <a:xfrm flipH="1">
              <a:off x="355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1264" name="Google Shape;1264;p45"/>
            <p:cNvCxnSpPr/>
            <p:nvPr/>
          </p:nvCxnSpPr>
          <p:spPr>
            <a:xfrm>
              <a:off x="432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1265" name="Google Shape;1265;p45"/>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1266" name="Google Shape;1266;p45"/>
            <p:cNvSpPr txBox="1"/>
            <p:nvPr/>
          </p:nvSpPr>
          <p:spPr>
            <a:xfrm>
              <a:off x="2736" y="81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267" name="Google Shape;1267;p45"/>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268" name="Google Shape;1268;p45"/>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69" name="Google Shape;1269;p45"/>
            <p:cNvSpPr/>
            <p:nvPr/>
          </p:nvSpPr>
          <p:spPr>
            <a:xfrm>
              <a:off x="1200" y="148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70" name="Google Shape;1270;p45"/>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1271" name="Google Shape;1271;p45"/>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272" name="Google Shape;1272;p45"/>
            <p:cNvCxnSpPr/>
            <p:nvPr/>
          </p:nvCxnSpPr>
          <p:spPr>
            <a:xfrm>
              <a:off x="4080" y="1824"/>
              <a:ext cx="0" cy="384"/>
            </a:xfrm>
            <a:prstGeom prst="straightConnector1">
              <a:avLst/>
            </a:prstGeom>
            <a:noFill/>
            <a:ln cap="flat" cmpd="sng" w="38100">
              <a:solidFill>
                <a:schemeClr val="dk1"/>
              </a:solidFill>
              <a:prstDash val="solid"/>
              <a:round/>
              <a:headEnd len="sm" w="sm" type="none"/>
              <a:tailEnd len="sm" w="sm" type="none"/>
            </a:ln>
          </p:spPr>
        </p:cxnSp>
        <p:sp>
          <p:nvSpPr>
            <p:cNvPr id="1273" name="Google Shape;1273;p45"/>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74" name="Google Shape;1274;p45"/>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275" name="Google Shape;1275;p45"/>
            <p:cNvSpPr txBox="1"/>
            <p:nvPr/>
          </p:nvSpPr>
          <p:spPr>
            <a:xfrm>
              <a:off x="3360"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276" name="Google Shape;1276;p45"/>
            <p:cNvSpPr/>
            <p:nvPr/>
          </p:nvSpPr>
          <p:spPr>
            <a:xfrm>
              <a:off x="374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77" name="Google Shape;1277;p45"/>
            <p:cNvSpPr txBox="1"/>
            <p:nvPr/>
          </p:nvSpPr>
          <p:spPr>
            <a:xfrm>
              <a:off x="374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278" name="Google Shape;1278;p45"/>
            <p:cNvSpPr/>
            <p:nvPr/>
          </p:nvSpPr>
          <p:spPr>
            <a:xfrm>
              <a:off x="134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79" name="Google Shape;1279;p45"/>
            <p:cNvSpPr txBox="1"/>
            <p:nvPr/>
          </p:nvSpPr>
          <p:spPr>
            <a:xfrm>
              <a:off x="1392"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280" name="Google Shape;1280;p45"/>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54"/>
                                        </p:tgtEl>
                                        <p:attrNameLst>
                                          <p:attrName>style.visibility</p:attrName>
                                        </p:attrNameLst>
                                      </p:cBhvr>
                                      <p:to>
                                        <p:strVal val="visible"/>
                                      </p:to>
                                    </p:set>
                                    <p:anim calcmode="lin" valueType="num">
                                      <p:cBhvr additive="base">
                                        <p:cTn dur="500"/>
                                        <p:tgtEl>
                                          <p:spTgt spid="12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53">
                                            <p:txEl>
                                              <p:pRg end="0" st="0"/>
                                            </p:txEl>
                                          </p:spTgt>
                                        </p:tgtEl>
                                        <p:attrNameLst>
                                          <p:attrName>style.visibility</p:attrName>
                                        </p:attrNameLst>
                                      </p:cBhvr>
                                      <p:to>
                                        <p:strVal val="visible"/>
                                      </p:to>
                                    </p:set>
                                    <p:anim calcmode="lin" valueType="num">
                                      <p:cBhvr additive="base">
                                        <p:cTn dur="500"/>
                                        <p:tgtEl>
                                          <p:spTgt spid="125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53">
                                            <p:txEl>
                                              <p:pRg end="1" st="1"/>
                                            </p:txEl>
                                          </p:spTgt>
                                        </p:tgtEl>
                                        <p:attrNameLst>
                                          <p:attrName>style.visibility</p:attrName>
                                        </p:attrNameLst>
                                      </p:cBhvr>
                                      <p:to>
                                        <p:strVal val="visible"/>
                                      </p:to>
                                    </p:set>
                                    <p:anim calcmode="lin" valueType="num">
                                      <p:cBhvr additive="base">
                                        <p:cTn dur="500"/>
                                        <p:tgtEl>
                                          <p:spTgt spid="125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46"/>
          <p:cNvSpPr txBox="1"/>
          <p:nvPr>
            <p:ph type="title"/>
          </p:nvPr>
        </p:nvSpPr>
        <p:spPr>
          <a:xfrm>
            <a:off x="6096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286" name="Google Shape;1286;p46"/>
          <p:cNvSpPr txBox="1"/>
          <p:nvPr/>
        </p:nvSpPr>
        <p:spPr>
          <a:xfrm>
            <a:off x="381000" y="3886200"/>
            <a:ext cx="8763000" cy="24431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17.</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Deletion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If so borrow a pair and a subtree via parent node.</a:t>
            </a:r>
            <a:endParaRPr/>
          </a:p>
        </p:txBody>
      </p:sp>
      <p:sp>
        <p:nvSpPr>
          <p:cNvPr id="1287" name="Google Shape;1287;p46"/>
          <p:cNvSpPr/>
          <p:nvPr/>
        </p:nvSpPr>
        <p:spPr>
          <a:xfrm>
            <a:off x="5943600" y="1905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88" name="Google Shape;1288;p46"/>
          <p:cNvSpPr txBox="1"/>
          <p:nvPr/>
        </p:nvSpPr>
        <p:spPr>
          <a:xfrm>
            <a:off x="5943600" y="1905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1289" name="Google Shape;1289;p46"/>
          <p:cNvSpPr/>
          <p:nvPr/>
        </p:nvSpPr>
        <p:spPr>
          <a:xfrm>
            <a:off x="526415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90" name="Google Shape;1290;p46"/>
          <p:cNvSpPr/>
          <p:nvPr/>
        </p:nvSpPr>
        <p:spPr>
          <a:xfrm>
            <a:off x="990600" y="2895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291" name="Google Shape;1291;p46"/>
          <p:cNvSpPr/>
          <p:nvPr/>
        </p:nvSpPr>
        <p:spPr>
          <a:xfrm>
            <a:off x="4273550" y="768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292" name="Google Shape;1292;p46"/>
          <p:cNvCxnSpPr/>
          <p:nvPr/>
        </p:nvCxnSpPr>
        <p:spPr>
          <a:xfrm flipH="1">
            <a:off x="2514600" y="10668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293" name="Google Shape;1293;p46"/>
          <p:cNvCxnSpPr/>
          <p:nvPr/>
        </p:nvCxnSpPr>
        <p:spPr>
          <a:xfrm>
            <a:off x="4724400" y="10668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294" name="Google Shape;1294;p46"/>
          <p:cNvCxnSpPr/>
          <p:nvPr/>
        </p:nvCxnSpPr>
        <p:spPr>
          <a:xfrm flipH="1">
            <a:off x="1219200" y="21336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295" name="Google Shape;1295;p46"/>
          <p:cNvCxnSpPr/>
          <p:nvPr/>
        </p:nvCxnSpPr>
        <p:spPr>
          <a:xfrm flipH="1">
            <a:off x="5638800" y="23622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296" name="Google Shape;1296;p46"/>
          <p:cNvCxnSpPr/>
          <p:nvPr/>
        </p:nvCxnSpPr>
        <p:spPr>
          <a:xfrm>
            <a:off x="6858000" y="22860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297" name="Google Shape;1297;p46"/>
          <p:cNvCxnSpPr/>
          <p:nvPr/>
        </p:nvCxnSpPr>
        <p:spPr>
          <a:xfrm>
            <a:off x="2819400" y="2133600"/>
            <a:ext cx="457200" cy="762000"/>
          </a:xfrm>
          <a:prstGeom prst="straightConnector1">
            <a:avLst/>
          </a:prstGeom>
          <a:noFill/>
          <a:ln cap="flat" cmpd="sng" w="38100">
            <a:solidFill>
              <a:schemeClr val="dk1"/>
            </a:solidFill>
            <a:prstDash val="solid"/>
            <a:round/>
            <a:headEnd len="sm" w="sm" type="none"/>
            <a:tailEnd len="sm" w="sm" type="none"/>
          </a:ln>
        </p:spPr>
      </p:cxnSp>
      <p:sp>
        <p:nvSpPr>
          <p:cNvPr id="1298" name="Google Shape;1298;p46"/>
          <p:cNvSpPr txBox="1"/>
          <p:nvPr/>
        </p:nvSpPr>
        <p:spPr>
          <a:xfrm>
            <a:off x="4343400" y="762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299" name="Google Shape;1299;p46"/>
          <p:cNvSpPr txBox="1"/>
          <p:nvPr/>
        </p:nvSpPr>
        <p:spPr>
          <a:xfrm>
            <a:off x="1060450" y="28892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300" name="Google Shape;1300;p46"/>
          <p:cNvSpPr/>
          <p:nvPr/>
        </p:nvSpPr>
        <p:spPr>
          <a:xfrm>
            <a:off x="2819400" y="2895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01" name="Google Shape;1301;p46"/>
          <p:cNvSpPr/>
          <p:nvPr/>
        </p:nvSpPr>
        <p:spPr>
          <a:xfrm>
            <a:off x="1905000" y="1828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02" name="Google Shape;1302;p46"/>
          <p:cNvSpPr txBox="1"/>
          <p:nvPr/>
        </p:nvSpPr>
        <p:spPr>
          <a:xfrm>
            <a:off x="2057400" y="1828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1303" name="Google Shape;1303;p46"/>
          <p:cNvSpPr txBox="1"/>
          <p:nvPr/>
        </p:nvSpPr>
        <p:spPr>
          <a:xfrm>
            <a:off x="2971800" y="28956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304" name="Google Shape;1304;p46"/>
          <p:cNvCxnSpPr/>
          <p:nvPr/>
        </p:nvCxnSpPr>
        <p:spPr>
          <a:xfrm>
            <a:off x="6477000" y="2362200"/>
            <a:ext cx="0" cy="609600"/>
          </a:xfrm>
          <a:prstGeom prst="straightConnector1">
            <a:avLst/>
          </a:prstGeom>
          <a:noFill/>
          <a:ln cap="flat" cmpd="sng" w="38100">
            <a:solidFill>
              <a:schemeClr val="dk1"/>
            </a:solidFill>
            <a:prstDash val="solid"/>
            <a:round/>
            <a:headEnd len="sm" w="sm" type="none"/>
            <a:tailEnd len="sm" w="sm" type="none"/>
          </a:ln>
        </p:spPr>
      </p:cxnSp>
      <p:sp>
        <p:nvSpPr>
          <p:cNvPr id="1305" name="Google Shape;1305;p46"/>
          <p:cNvSpPr/>
          <p:nvPr/>
        </p:nvSpPr>
        <p:spPr>
          <a:xfrm>
            <a:off x="7010400" y="2895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06" name="Google Shape;1306;p46"/>
          <p:cNvSpPr txBox="1"/>
          <p:nvPr/>
        </p:nvSpPr>
        <p:spPr>
          <a:xfrm>
            <a:off x="7010400" y="28956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307" name="Google Shape;1307;p46"/>
          <p:cNvSpPr txBox="1"/>
          <p:nvPr/>
        </p:nvSpPr>
        <p:spPr>
          <a:xfrm>
            <a:off x="5334000" y="28956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308" name="Google Shape;1308;p46"/>
          <p:cNvSpPr/>
          <p:nvPr/>
        </p:nvSpPr>
        <p:spPr>
          <a:xfrm>
            <a:off x="213995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09" name="Google Shape;1309;p46"/>
          <p:cNvSpPr txBox="1"/>
          <p:nvPr/>
        </p:nvSpPr>
        <p:spPr>
          <a:xfrm>
            <a:off x="2209800" y="28956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310" name="Google Shape;1310;p46"/>
          <p:cNvCxnSpPr/>
          <p:nvPr/>
        </p:nvCxnSpPr>
        <p:spPr>
          <a:xfrm>
            <a:off x="2362200" y="2286000"/>
            <a:ext cx="0" cy="609600"/>
          </a:xfrm>
          <a:prstGeom prst="straightConnector1">
            <a:avLst/>
          </a:prstGeom>
          <a:noFill/>
          <a:ln cap="flat" cmpd="sng" w="38100">
            <a:solidFill>
              <a:schemeClr val="dk1"/>
            </a:solidFill>
            <a:prstDash val="solid"/>
            <a:round/>
            <a:headEnd len="sm" w="sm" type="none"/>
            <a:tailEnd len="sm" w="sm" type="none"/>
          </a:ln>
        </p:spPr>
      </p:cxnSp>
      <p:sp>
        <p:nvSpPr>
          <p:cNvPr id="1311" name="Google Shape;1311;p46"/>
          <p:cNvSpPr/>
          <p:nvPr/>
        </p:nvSpPr>
        <p:spPr>
          <a:xfrm>
            <a:off x="6248400" y="2971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12" name="Google Shape;1312;p46"/>
          <p:cNvSpPr txBox="1"/>
          <p:nvPr/>
        </p:nvSpPr>
        <p:spPr>
          <a:xfrm>
            <a:off x="6248400" y="296545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6">
                                            <p:txEl>
                                              <p:pRg end="0" st="0"/>
                                            </p:txEl>
                                          </p:spTgt>
                                        </p:tgtEl>
                                        <p:attrNameLst>
                                          <p:attrName>style.visibility</p:attrName>
                                        </p:attrNameLst>
                                      </p:cBhvr>
                                      <p:to>
                                        <p:strVal val="visible"/>
                                      </p:to>
                                    </p:set>
                                    <p:anim calcmode="lin" valueType="num">
                                      <p:cBhvr additive="base">
                                        <p:cTn dur="500"/>
                                        <p:tgtEl>
                                          <p:spTgt spid="128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6">
                                            <p:txEl>
                                              <p:pRg end="1" st="1"/>
                                            </p:txEl>
                                          </p:spTgt>
                                        </p:tgtEl>
                                        <p:attrNameLst>
                                          <p:attrName>style.visibility</p:attrName>
                                        </p:attrNameLst>
                                      </p:cBhvr>
                                      <p:to>
                                        <p:strVal val="visible"/>
                                      </p:to>
                                    </p:set>
                                    <p:anim calcmode="lin" valueType="num">
                                      <p:cBhvr additive="base">
                                        <p:cTn dur="500"/>
                                        <p:tgtEl>
                                          <p:spTgt spid="128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6">
                                            <p:txEl>
                                              <p:pRg end="2" st="2"/>
                                            </p:txEl>
                                          </p:spTgt>
                                        </p:tgtEl>
                                        <p:attrNameLst>
                                          <p:attrName>style.visibility</p:attrName>
                                        </p:attrNameLst>
                                      </p:cBhvr>
                                      <p:to>
                                        <p:strVal val="visible"/>
                                      </p:to>
                                    </p:set>
                                    <p:anim calcmode="lin" valueType="num">
                                      <p:cBhvr additive="base">
                                        <p:cTn dur="500"/>
                                        <p:tgtEl>
                                          <p:spTgt spid="128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6">
                                            <p:txEl>
                                              <p:pRg end="3" st="3"/>
                                            </p:txEl>
                                          </p:spTgt>
                                        </p:tgtEl>
                                        <p:attrNameLst>
                                          <p:attrName>style.visibility</p:attrName>
                                        </p:attrNameLst>
                                      </p:cBhvr>
                                      <p:to>
                                        <p:strVal val="visible"/>
                                      </p:to>
                                    </p:set>
                                    <p:anim calcmode="lin" valueType="num">
                                      <p:cBhvr additive="base">
                                        <p:cTn dur="500"/>
                                        <p:tgtEl>
                                          <p:spTgt spid="128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7"/>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318" name="Google Shape;1318;p47"/>
          <p:cNvSpPr txBox="1"/>
          <p:nvPr/>
        </p:nvSpPr>
        <p:spPr>
          <a:xfrm>
            <a:off x="381000" y="3886200"/>
            <a:ext cx="8763000" cy="24431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20.</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Deletion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If not, combine with sibling and parent pair.</a:t>
            </a:r>
            <a:endParaRPr/>
          </a:p>
        </p:txBody>
      </p:sp>
      <p:sp>
        <p:nvSpPr>
          <p:cNvPr id="1319" name="Google Shape;1319;p47"/>
          <p:cNvSpPr/>
          <p:nvPr/>
        </p:nvSpPr>
        <p:spPr>
          <a:xfrm>
            <a:off x="5943600" y="1981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20" name="Google Shape;1320;p47"/>
          <p:cNvSpPr txBox="1"/>
          <p:nvPr/>
        </p:nvSpPr>
        <p:spPr>
          <a:xfrm>
            <a:off x="5943600" y="1981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15   30</a:t>
            </a:r>
            <a:endParaRPr/>
          </a:p>
        </p:txBody>
      </p:sp>
      <p:sp>
        <p:nvSpPr>
          <p:cNvPr id="1321" name="Google Shape;1321;p47"/>
          <p:cNvSpPr/>
          <p:nvPr/>
        </p:nvSpPr>
        <p:spPr>
          <a:xfrm>
            <a:off x="526415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22" name="Google Shape;1322;p47"/>
          <p:cNvSpPr/>
          <p:nvPr/>
        </p:nvSpPr>
        <p:spPr>
          <a:xfrm>
            <a:off x="990600" y="2971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23" name="Google Shape;1323;p47"/>
          <p:cNvSpPr/>
          <p:nvPr/>
        </p:nvSpPr>
        <p:spPr>
          <a:xfrm>
            <a:off x="4273550" y="844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324" name="Google Shape;1324;p47"/>
          <p:cNvCxnSpPr/>
          <p:nvPr/>
        </p:nvCxnSpPr>
        <p:spPr>
          <a:xfrm flipH="1">
            <a:off x="2514600" y="11430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325" name="Google Shape;1325;p47"/>
          <p:cNvCxnSpPr/>
          <p:nvPr/>
        </p:nvCxnSpPr>
        <p:spPr>
          <a:xfrm>
            <a:off x="4724400" y="11430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326" name="Google Shape;1326;p47"/>
          <p:cNvCxnSpPr/>
          <p:nvPr/>
        </p:nvCxnSpPr>
        <p:spPr>
          <a:xfrm flipH="1">
            <a:off x="1219200" y="22098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327" name="Google Shape;1327;p47"/>
          <p:cNvCxnSpPr/>
          <p:nvPr/>
        </p:nvCxnSpPr>
        <p:spPr>
          <a:xfrm flipH="1">
            <a:off x="5638800" y="2438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328" name="Google Shape;1328;p47"/>
          <p:cNvCxnSpPr/>
          <p:nvPr/>
        </p:nvCxnSpPr>
        <p:spPr>
          <a:xfrm>
            <a:off x="6858000" y="23622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329" name="Google Shape;1329;p47"/>
          <p:cNvCxnSpPr/>
          <p:nvPr/>
        </p:nvCxnSpPr>
        <p:spPr>
          <a:xfrm>
            <a:off x="2819400" y="2209800"/>
            <a:ext cx="457200" cy="762000"/>
          </a:xfrm>
          <a:prstGeom prst="straightConnector1">
            <a:avLst/>
          </a:prstGeom>
          <a:noFill/>
          <a:ln cap="flat" cmpd="sng" w="38100">
            <a:solidFill>
              <a:schemeClr val="dk1"/>
            </a:solidFill>
            <a:prstDash val="solid"/>
            <a:round/>
            <a:headEnd len="sm" w="sm" type="none"/>
            <a:tailEnd len="sm" w="sm" type="none"/>
          </a:ln>
        </p:spPr>
      </p:cxnSp>
      <p:sp>
        <p:nvSpPr>
          <p:cNvPr id="1330" name="Google Shape;1330;p47"/>
          <p:cNvSpPr txBox="1"/>
          <p:nvPr/>
        </p:nvSpPr>
        <p:spPr>
          <a:xfrm>
            <a:off x="4343400" y="8382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331" name="Google Shape;1331;p47"/>
          <p:cNvSpPr txBox="1"/>
          <p:nvPr/>
        </p:nvSpPr>
        <p:spPr>
          <a:xfrm>
            <a:off x="1060450" y="2965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332" name="Google Shape;1332;p47"/>
          <p:cNvSpPr/>
          <p:nvPr/>
        </p:nvSpPr>
        <p:spPr>
          <a:xfrm>
            <a:off x="28194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33" name="Google Shape;1333;p47"/>
          <p:cNvSpPr/>
          <p:nvPr/>
        </p:nvSpPr>
        <p:spPr>
          <a:xfrm>
            <a:off x="1905000" y="1905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34" name="Google Shape;1334;p47"/>
          <p:cNvSpPr txBox="1"/>
          <p:nvPr/>
        </p:nvSpPr>
        <p:spPr>
          <a:xfrm>
            <a:off x="2057400" y="1905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1335" name="Google Shape;1335;p47"/>
          <p:cNvSpPr txBox="1"/>
          <p:nvPr/>
        </p:nvSpPr>
        <p:spPr>
          <a:xfrm>
            <a:off x="29718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336" name="Google Shape;1336;p47"/>
          <p:cNvCxnSpPr/>
          <p:nvPr/>
        </p:nvCxnSpPr>
        <p:spPr>
          <a:xfrm>
            <a:off x="6477000" y="2438400"/>
            <a:ext cx="0" cy="609600"/>
          </a:xfrm>
          <a:prstGeom prst="straightConnector1">
            <a:avLst/>
          </a:prstGeom>
          <a:noFill/>
          <a:ln cap="flat" cmpd="sng" w="38100">
            <a:solidFill>
              <a:schemeClr val="dk1"/>
            </a:solidFill>
            <a:prstDash val="solid"/>
            <a:round/>
            <a:headEnd len="sm" w="sm" type="none"/>
            <a:tailEnd len="sm" w="sm" type="none"/>
          </a:ln>
        </p:spPr>
      </p:cxnSp>
      <p:sp>
        <p:nvSpPr>
          <p:cNvPr id="1337" name="Google Shape;1337;p47"/>
          <p:cNvSpPr txBox="1"/>
          <p:nvPr/>
        </p:nvSpPr>
        <p:spPr>
          <a:xfrm>
            <a:off x="5334000" y="2971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338" name="Google Shape;1338;p47"/>
          <p:cNvSpPr/>
          <p:nvPr/>
        </p:nvSpPr>
        <p:spPr>
          <a:xfrm>
            <a:off x="213995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39" name="Google Shape;1339;p47"/>
          <p:cNvSpPr txBox="1"/>
          <p:nvPr/>
        </p:nvSpPr>
        <p:spPr>
          <a:xfrm>
            <a:off x="2209800" y="2971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340" name="Google Shape;1340;p47"/>
          <p:cNvCxnSpPr/>
          <p:nvPr/>
        </p:nvCxnSpPr>
        <p:spPr>
          <a:xfrm>
            <a:off x="2362200" y="2362200"/>
            <a:ext cx="0" cy="609600"/>
          </a:xfrm>
          <a:prstGeom prst="straightConnector1">
            <a:avLst/>
          </a:prstGeom>
          <a:noFill/>
          <a:ln cap="flat" cmpd="sng" w="38100">
            <a:solidFill>
              <a:schemeClr val="dk1"/>
            </a:solidFill>
            <a:prstDash val="solid"/>
            <a:round/>
            <a:headEnd len="sm" w="sm" type="none"/>
            <a:tailEnd len="sm" w="sm" type="none"/>
          </a:ln>
        </p:spPr>
      </p:cxnSp>
      <p:sp>
        <p:nvSpPr>
          <p:cNvPr id="1341" name="Google Shape;1341;p47"/>
          <p:cNvSpPr/>
          <p:nvPr/>
        </p:nvSpPr>
        <p:spPr>
          <a:xfrm>
            <a:off x="6248400" y="3048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42" name="Google Shape;1342;p47"/>
          <p:cNvSpPr txBox="1"/>
          <p:nvPr/>
        </p:nvSpPr>
        <p:spPr>
          <a:xfrm>
            <a:off x="6248400" y="304165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20</a:t>
            </a:r>
            <a:endParaRPr/>
          </a:p>
        </p:txBody>
      </p:sp>
      <p:sp>
        <p:nvSpPr>
          <p:cNvPr id="1343" name="Google Shape;1343;p47"/>
          <p:cNvSpPr/>
          <p:nvPr/>
        </p:nvSpPr>
        <p:spPr>
          <a:xfrm>
            <a:off x="723900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44" name="Google Shape;1344;p47"/>
          <p:cNvSpPr txBox="1"/>
          <p:nvPr/>
        </p:nvSpPr>
        <p:spPr>
          <a:xfrm>
            <a:off x="7239000" y="29718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8">
                                            <p:txEl>
                                              <p:pRg end="0" st="0"/>
                                            </p:txEl>
                                          </p:spTgt>
                                        </p:tgtEl>
                                        <p:attrNameLst>
                                          <p:attrName>style.visibility</p:attrName>
                                        </p:attrNameLst>
                                      </p:cBhvr>
                                      <p:to>
                                        <p:strVal val="visible"/>
                                      </p:to>
                                    </p:set>
                                    <p:anim calcmode="lin" valueType="num">
                                      <p:cBhvr additive="base">
                                        <p:cTn dur="500"/>
                                        <p:tgtEl>
                                          <p:spTgt spid="13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8">
                                            <p:txEl>
                                              <p:pRg end="1" st="1"/>
                                            </p:txEl>
                                          </p:spTgt>
                                        </p:tgtEl>
                                        <p:attrNameLst>
                                          <p:attrName>style.visibility</p:attrName>
                                        </p:attrNameLst>
                                      </p:cBhvr>
                                      <p:to>
                                        <p:strVal val="visible"/>
                                      </p:to>
                                    </p:set>
                                    <p:anim calcmode="lin" valueType="num">
                                      <p:cBhvr additive="base">
                                        <p:cTn dur="500"/>
                                        <p:tgtEl>
                                          <p:spTgt spid="13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8">
                                            <p:txEl>
                                              <p:pRg end="2" st="2"/>
                                            </p:txEl>
                                          </p:spTgt>
                                        </p:tgtEl>
                                        <p:attrNameLst>
                                          <p:attrName>style.visibility</p:attrName>
                                        </p:attrNameLst>
                                      </p:cBhvr>
                                      <p:to>
                                        <p:strVal val="visible"/>
                                      </p:to>
                                    </p:set>
                                    <p:anim calcmode="lin" valueType="num">
                                      <p:cBhvr additive="base">
                                        <p:cTn dur="500"/>
                                        <p:tgtEl>
                                          <p:spTgt spid="13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8">
                                            <p:txEl>
                                              <p:pRg end="3" st="3"/>
                                            </p:txEl>
                                          </p:spTgt>
                                        </p:tgtEl>
                                        <p:attrNameLst>
                                          <p:attrName>style.visibility</p:attrName>
                                        </p:attrNameLst>
                                      </p:cBhvr>
                                      <p:to>
                                        <p:strVal val="visible"/>
                                      </p:to>
                                    </p:set>
                                    <p:anim calcmode="lin" valueType="num">
                                      <p:cBhvr additive="base">
                                        <p:cTn dur="500"/>
                                        <p:tgtEl>
                                          <p:spTgt spid="13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4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350" name="Google Shape;1350;p48"/>
          <p:cNvSpPr txBox="1"/>
          <p:nvPr/>
        </p:nvSpPr>
        <p:spPr>
          <a:xfrm>
            <a:off x="381000" y="4343400"/>
            <a:ext cx="8229600" cy="18018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30.</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Deletion from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3-node becomes 2-node.</a:t>
            </a:r>
            <a:endParaRPr/>
          </a:p>
        </p:txBody>
      </p:sp>
      <p:sp>
        <p:nvSpPr>
          <p:cNvPr id="1351" name="Google Shape;1351;p48"/>
          <p:cNvSpPr/>
          <p:nvPr/>
        </p:nvSpPr>
        <p:spPr>
          <a:xfrm>
            <a:off x="69342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52" name="Google Shape;1352;p48"/>
          <p:cNvSpPr txBox="1"/>
          <p:nvPr/>
        </p:nvSpPr>
        <p:spPr>
          <a:xfrm>
            <a:off x="69342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353" name="Google Shape;1353;p48"/>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54" name="Google Shape;1354;p48"/>
          <p:cNvSpPr/>
          <p:nvPr/>
        </p:nvSpPr>
        <p:spPr>
          <a:xfrm>
            <a:off x="9906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55" name="Google Shape;1355;p48"/>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356" name="Google Shape;1356;p48"/>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357" name="Google Shape;1357;p48"/>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358" name="Google Shape;1358;p48"/>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359" name="Google Shape;1359;p48"/>
          <p:cNvCxnSpPr/>
          <p:nvPr/>
        </p:nvCxnSpPr>
        <p:spPr>
          <a:xfrm flipH="1">
            <a:off x="5638800" y="2819400"/>
            <a:ext cx="685800" cy="685800"/>
          </a:xfrm>
          <a:prstGeom prst="straightConnector1">
            <a:avLst/>
          </a:prstGeom>
          <a:noFill/>
          <a:ln cap="flat" cmpd="sng" w="38100">
            <a:solidFill>
              <a:schemeClr val="dk1"/>
            </a:solidFill>
            <a:prstDash val="solid"/>
            <a:round/>
            <a:headEnd len="sm" w="sm" type="none"/>
            <a:tailEnd len="sm" w="sm" type="none"/>
          </a:ln>
        </p:spPr>
      </p:cxnSp>
      <p:cxnSp>
        <p:nvCxnSpPr>
          <p:cNvPr id="1360" name="Google Shape;1360;p48"/>
          <p:cNvCxnSpPr/>
          <p:nvPr/>
        </p:nvCxnSpPr>
        <p:spPr>
          <a:xfrm>
            <a:off x="6705600" y="2743200"/>
            <a:ext cx="762000" cy="685800"/>
          </a:xfrm>
          <a:prstGeom prst="straightConnector1">
            <a:avLst/>
          </a:prstGeom>
          <a:noFill/>
          <a:ln cap="flat" cmpd="sng" w="38100">
            <a:solidFill>
              <a:schemeClr val="dk1"/>
            </a:solidFill>
            <a:prstDash val="solid"/>
            <a:round/>
            <a:headEnd len="sm" w="sm" type="none"/>
            <a:tailEnd len="sm" w="sm" type="none"/>
          </a:ln>
        </p:spPr>
      </p:cxnSp>
      <p:cxnSp>
        <p:nvCxnSpPr>
          <p:cNvPr id="1361" name="Google Shape;1361;p48"/>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1362" name="Google Shape;1362;p48"/>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363" name="Google Shape;1363;p48"/>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364" name="Google Shape;1364;p48"/>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65" name="Google Shape;1365;p48"/>
          <p:cNvSpPr/>
          <p:nvPr/>
        </p:nvSpPr>
        <p:spPr>
          <a:xfrm>
            <a:off x="1905000" y="2362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66" name="Google Shape;1366;p48"/>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1367" name="Google Shape;1367;p48"/>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sp>
        <p:nvSpPr>
          <p:cNvPr id="1368" name="Google Shape;1368;p48"/>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369" name="Google Shape;1369;p48"/>
          <p:cNvSpPr/>
          <p:nvPr/>
        </p:nvSpPr>
        <p:spPr>
          <a:xfrm>
            <a:off x="2139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70" name="Google Shape;1370;p48"/>
          <p:cNvSpPr txBox="1"/>
          <p:nvPr/>
        </p:nvSpPr>
        <p:spPr>
          <a:xfrm>
            <a:off x="2209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371" name="Google Shape;1371;p48"/>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1372" name="Google Shape;1372;p48"/>
          <p:cNvSpPr/>
          <p:nvPr/>
        </p:nvSpPr>
        <p:spPr>
          <a:xfrm>
            <a:off x="624840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73" name="Google Shape;1373;p48"/>
          <p:cNvSpPr txBox="1"/>
          <p:nvPr/>
        </p:nvSpPr>
        <p:spPr>
          <a:xfrm>
            <a:off x="6248400" y="24384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0">
                                            <p:txEl>
                                              <p:pRg end="0" st="0"/>
                                            </p:txEl>
                                          </p:spTgt>
                                        </p:tgtEl>
                                        <p:attrNameLst>
                                          <p:attrName>style.visibility</p:attrName>
                                        </p:attrNameLst>
                                      </p:cBhvr>
                                      <p:to>
                                        <p:strVal val="visible"/>
                                      </p:to>
                                    </p:set>
                                    <p:anim calcmode="lin" valueType="num">
                                      <p:cBhvr additive="base">
                                        <p:cTn dur="500"/>
                                        <p:tgtEl>
                                          <p:spTgt spid="135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0">
                                            <p:txEl>
                                              <p:pRg end="1" st="1"/>
                                            </p:txEl>
                                          </p:spTgt>
                                        </p:tgtEl>
                                        <p:attrNameLst>
                                          <p:attrName>style.visibility</p:attrName>
                                        </p:attrNameLst>
                                      </p:cBhvr>
                                      <p:to>
                                        <p:strVal val="visible"/>
                                      </p:to>
                                    </p:set>
                                    <p:anim calcmode="lin" valueType="num">
                                      <p:cBhvr additive="base">
                                        <p:cTn dur="500"/>
                                        <p:tgtEl>
                                          <p:spTgt spid="135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0">
                                            <p:txEl>
                                              <p:pRg end="2" st="2"/>
                                            </p:txEl>
                                          </p:spTgt>
                                        </p:tgtEl>
                                        <p:attrNameLst>
                                          <p:attrName>style.visibility</p:attrName>
                                        </p:attrNameLst>
                                      </p:cBhvr>
                                      <p:to>
                                        <p:strVal val="visible"/>
                                      </p:to>
                                    </p:set>
                                    <p:anim calcmode="lin" valueType="num">
                                      <p:cBhvr additive="base">
                                        <p:cTn dur="500"/>
                                        <p:tgtEl>
                                          <p:spTgt spid="135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49"/>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379" name="Google Shape;1379;p49"/>
          <p:cNvSpPr/>
          <p:nvPr/>
        </p:nvSpPr>
        <p:spPr>
          <a:xfrm>
            <a:off x="526415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80" name="Google Shape;1380;p49"/>
          <p:cNvSpPr/>
          <p:nvPr/>
        </p:nvSpPr>
        <p:spPr>
          <a:xfrm>
            <a:off x="990600" y="2895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81" name="Google Shape;1381;p49"/>
          <p:cNvSpPr/>
          <p:nvPr/>
        </p:nvSpPr>
        <p:spPr>
          <a:xfrm>
            <a:off x="4273550" y="768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382" name="Google Shape;1382;p49"/>
          <p:cNvCxnSpPr/>
          <p:nvPr/>
        </p:nvCxnSpPr>
        <p:spPr>
          <a:xfrm flipH="1">
            <a:off x="2514600" y="10668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383" name="Google Shape;1383;p49"/>
          <p:cNvCxnSpPr/>
          <p:nvPr/>
        </p:nvCxnSpPr>
        <p:spPr>
          <a:xfrm>
            <a:off x="4724400" y="10668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384" name="Google Shape;1384;p49"/>
          <p:cNvCxnSpPr/>
          <p:nvPr/>
        </p:nvCxnSpPr>
        <p:spPr>
          <a:xfrm flipH="1">
            <a:off x="1219200" y="21336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385" name="Google Shape;1385;p49"/>
          <p:cNvCxnSpPr/>
          <p:nvPr/>
        </p:nvCxnSpPr>
        <p:spPr>
          <a:xfrm flipH="1">
            <a:off x="5638800" y="2286000"/>
            <a:ext cx="685800" cy="685800"/>
          </a:xfrm>
          <a:prstGeom prst="straightConnector1">
            <a:avLst/>
          </a:prstGeom>
          <a:noFill/>
          <a:ln cap="flat" cmpd="sng" w="38100">
            <a:solidFill>
              <a:schemeClr val="dk1"/>
            </a:solidFill>
            <a:prstDash val="solid"/>
            <a:round/>
            <a:headEnd len="sm" w="sm" type="none"/>
            <a:tailEnd len="sm" w="sm" type="none"/>
          </a:ln>
        </p:spPr>
      </p:cxnSp>
      <p:cxnSp>
        <p:nvCxnSpPr>
          <p:cNvPr id="1386" name="Google Shape;1386;p49"/>
          <p:cNvCxnSpPr/>
          <p:nvPr/>
        </p:nvCxnSpPr>
        <p:spPr>
          <a:xfrm>
            <a:off x="6705600" y="2209800"/>
            <a:ext cx="762000" cy="685800"/>
          </a:xfrm>
          <a:prstGeom prst="straightConnector1">
            <a:avLst/>
          </a:prstGeom>
          <a:noFill/>
          <a:ln cap="flat" cmpd="sng" w="38100">
            <a:solidFill>
              <a:schemeClr val="dk1"/>
            </a:solidFill>
            <a:prstDash val="solid"/>
            <a:round/>
            <a:headEnd len="sm" w="sm" type="none"/>
            <a:tailEnd len="sm" w="sm" type="none"/>
          </a:ln>
        </p:spPr>
      </p:cxnSp>
      <p:cxnSp>
        <p:nvCxnSpPr>
          <p:cNvPr id="1387" name="Google Shape;1387;p49"/>
          <p:cNvCxnSpPr/>
          <p:nvPr/>
        </p:nvCxnSpPr>
        <p:spPr>
          <a:xfrm>
            <a:off x="2819400" y="2133600"/>
            <a:ext cx="457200" cy="762000"/>
          </a:xfrm>
          <a:prstGeom prst="straightConnector1">
            <a:avLst/>
          </a:prstGeom>
          <a:noFill/>
          <a:ln cap="flat" cmpd="sng" w="38100">
            <a:solidFill>
              <a:schemeClr val="dk1"/>
            </a:solidFill>
            <a:prstDash val="solid"/>
            <a:round/>
            <a:headEnd len="sm" w="sm" type="none"/>
            <a:tailEnd len="sm" w="sm" type="none"/>
          </a:ln>
        </p:spPr>
      </p:cxnSp>
      <p:sp>
        <p:nvSpPr>
          <p:cNvPr id="1388" name="Google Shape;1388;p49"/>
          <p:cNvSpPr txBox="1"/>
          <p:nvPr/>
        </p:nvSpPr>
        <p:spPr>
          <a:xfrm>
            <a:off x="4343400" y="762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389" name="Google Shape;1389;p49"/>
          <p:cNvSpPr txBox="1"/>
          <p:nvPr/>
        </p:nvSpPr>
        <p:spPr>
          <a:xfrm>
            <a:off x="1060450" y="28892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390" name="Google Shape;1390;p49"/>
          <p:cNvSpPr/>
          <p:nvPr/>
        </p:nvSpPr>
        <p:spPr>
          <a:xfrm>
            <a:off x="2819400" y="2895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91" name="Google Shape;1391;p49"/>
          <p:cNvSpPr/>
          <p:nvPr/>
        </p:nvSpPr>
        <p:spPr>
          <a:xfrm>
            <a:off x="1905000" y="1828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92" name="Google Shape;1392;p49"/>
          <p:cNvSpPr txBox="1"/>
          <p:nvPr/>
        </p:nvSpPr>
        <p:spPr>
          <a:xfrm>
            <a:off x="2057400" y="1828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2   4</a:t>
            </a:r>
            <a:endParaRPr/>
          </a:p>
        </p:txBody>
      </p:sp>
      <p:sp>
        <p:nvSpPr>
          <p:cNvPr id="1393" name="Google Shape;1393;p49"/>
          <p:cNvSpPr txBox="1"/>
          <p:nvPr/>
        </p:nvSpPr>
        <p:spPr>
          <a:xfrm>
            <a:off x="2971800" y="28956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sp>
        <p:nvSpPr>
          <p:cNvPr id="1394" name="Google Shape;1394;p49"/>
          <p:cNvSpPr txBox="1"/>
          <p:nvPr/>
        </p:nvSpPr>
        <p:spPr>
          <a:xfrm>
            <a:off x="5334000" y="28956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395" name="Google Shape;1395;p49"/>
          <p:cNvSpPr/>
          <p:nvPr/>
        </p:nvSpPr>
        <p:spPr>
          <a:xfrm>
            <a:off x="213995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96" name="Google Shape;1396;p49"/>
          <p:cNvSpPr txBox="1"/>
          <p:nvPr/>
        </p:nvSpPr>
        <p:spPr>
          <a:xfrm>
            <a:off x="2209800" y="28956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cxnSp>
        <p:nvCxnSpPr>
          <p:cNvPr id="1397" name="Google Shape;1397;p49"/>
          <p:cNvCxnSpPr/>
          <p:nvPr/>
        </p:nvCxnSpPr>
        <p:spPr>
          <a:xfrm>
            <a:off x="2362200" y="2286000"/>
            <a:ext cx="0" cy="609600"/>
          </a:xfrm>
          <a:prstGeom prst="straightConnector1">
            <a:avLst/>
          </a:prstGeom>
          <a:noFill/>
          <a:ln cap="flat" cmpd="sng" w="38100">
            <a:solidFill>
              <a:schemeClr val="dk1"/>
            </a:solidFill>
            <a:prstDash val="solid"/>
            <a:round/>
            <a:headEnd len="sm" w="sm" type="none"/>
            <a:tailEnd len="sm" w="sm" type="none"/>
          </a:ln>
        </p:spPr>
      </p:cxnSp>
      <p:sp>
        <p:nvSpPr>
          <p:cNvPr id="1398" name="Google Shape;1398;p49"/>
          <p:cNvSpPr/>
          <p:nvPr/>
        </p:nvSpPr>
        <p:spPr>
          <a:xfrm>
            <a:off x="6248400" y="1911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399" name="Google Shape;1399;p49"/>
          <p:cNvSpPr txBox="1"/>
          <p:nvPr/>
        </p:nvSpPr>
        <p:spPr>
          <a:xfrm>
            <a:off x="6248400" y="19050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1400" name="Google Shape;1400;p49"/>
          <p:cNvSpPr/>
          <p:nvPr/>
        </p:nvSpPr>
        <p:spPr>
          <a:xfrm>
            <a:off x="7315200" y="2901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01" name="Google Shape;1401;p49"/>
          <p:cNvSpPr txBox="1"/>
          <p:nvPr/>
        </p:nvSpPr>
        <p:spPr>
          <a:xfrm>
            <a:off x="7315200" y="28956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40</a:t>
            </a:r>
            <a:endParaRPr/>
          </a:p>
        </p:txBody>
      </p:sp>
      <p:sp>
        <p:nvSpPr>
          <p:cNvPr id="1402" name="Google Shape;1402;p49"/>
          <p:cNvSpPr txBox="1"/>
          <p:nvPr/>
        </p:nvSpPr>
        <p:spPr>
          <a:xfrm>
            <a:off x="381000" y="3810000"/>
            <a:ext cx="8534400" cy="24431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3.</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Deletion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If so borrow a pair and a subtree via parent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2">
                                            <p:txEl>
                                              <p:pRg end="0" st="0"/>
                                            </p:txEl>
                                          </p:spTgt>
                                        </p:tgtEl>
                                        <p:attrNameLst>
                                          <p:attrName>style.visibility</p:attrName>
                                        </p:attrNameLst>
                                      </p:cBhvr>
                                      <p:to>
                                        <p:strVal val="visible"/>
                                      </p:to>
                                    </p:set>
                                    <p:anim calcmode="lin" valueType="num">
                                      <p:cBhvr additive="base">
                                        <p:cTn dur="500"/>
                                        <p:tgtEl>
                                          <p:spTgt spid="140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2">
                                            <p:txEl>
                                              <p:pRg end="1" st="1"/>
                                            </p:txEl>
                                          </p:spTgt>
                                        </p:tgtEl>
                                        <p:attrNameLst>
                                          <p:attrName>style.visibility</p:attrName>
                                        </p:attrNameLst>
                                      </p:cBhvr>
                                      <p:to>
                                        <p:strVal val="visible"/>
                                      </p:to>
                                    </p:set>
                                    <p:anim calcmode="lin" valueType="num">
                                      <p:cBhvr additive="base">
                                        <p:cTn dur="500"/>
                                        <p:tgtEl>
                                          <p:spTgt spid="140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2">
                                            <p:txEl>
                                              <p:pRg end="2" st="2"/>
                                            </p:txEl>
                                          </p:spTgt>
                                        </p:tgtEl>
                                        <p:attrNameLst>
                                          <p:attrName>style.visibility</p:attrName>
                                        </p:attrNameLst>
                                      </p:cBhvr>
                                      <p:to>
                                        <p:strVal val="visible"/>
                                      </p:to>
                                    </p:set>
                                    <p:anim calcmode="lin" valueType="num">
                                      <p:cBhvr additive="base">
                                        <p:cTn dur="500"/>
                                        <p:tgtEl>
                                          <p:spTgt spid="140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2">
                                            <p:txEl>
                                              <p:pRg end="3" st="3"/>
                                            </p:txEl>
                                          </p:spTgt>
                                        </p:tgtEl>
                                        <p:attrNameLst>
                                          <p:attrName>style.visibility</p:attrName>
                                        </p:attrNameLst>
                                      </p:cBhvr>
                                      <p:to>
                                        <p:strVal val="visible"/>
                                      </p:to>
                                    </p:set>
                                    <p:anim calcmode="lin" valueType="num">
                                      <p:cBhvr additive="base">
                                        <p:cTn dur="500"/>
                                        <p:tgtEl>
                                          <p:spTgt spid="140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Red Black Trees</a:t>
            </a:r>
            <a:endParaRPr/>
          </a:p>
        </p:txBody>
      </p:sp>
      <p:sp>
        <p:nvSpPr>
          <p:cNvPr id="267" name="Google Shape;267;p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3200"/>
              <a:buFont typeface="Times New Roman"/>
              <a:buNone/>
            </a:pPr>
            <a:r>
              <a:rPr lang="en-US">
                <a:solidFill>
                  <a:schemeClr val="hlink"/>
                </a:solidFill>
              </a:rPr>
              <a:t>Colored Nodes Definition</a:t>
            </a:r>
            <a:endParaRPr/>
          </a:p>
          <a:p>
            <a:pPr indent="-342900" lvl="0" marL="342900" rtl="0" algn="l">
              <a:lnSpc>
                <a:spcPct val="90000"/>
              </a:lnSpc>
              <a:spcBef>
                <a:spcPts val="640"/>
              </a:spcBef>
              <a:spcAft>
                <a:spcPts val="0"/>
              </a:spcAft>
              <a:buSzPts val="3200"/>
              <a:buFont typeface="Times New Roman"/>
              <a:buChar char="•"/>
            </a:pPr>
            <a:r>
              <a:rPr lang="en-US"/>
              <a:t>Binary search tree.</a:t>
            </a:r>
            <a:endParaRPr/>
          </a:p>
          <a:p>
            <a:pPr indent="-342900" lvl="0" marL="342900" rtl="0" algn="l">
              <a:lnSpc>
                <a:spcPct val="90000"/>
              </a:lnSpc>
              <a:spcBef>
                <a:spcPts val="640"/>
              </a:spcBef>
              <a:spcAft>
                <a:spcPts val="0"/>
              </a:spcAft>
              <a:buSzPts val="3200"/>
              <a:buFont typeface="Times New Roman"/>
              <a:buChar char="•"/>
            </a:pPr>
            <a:r>
              <a:rPr lang="en-US"/>
              <a:t>Each node is colored </a:t>
            </a:r>
            <a:r>
              <a:rPr lang="en-US">
                <a:solidFill>
                  <a:schemeClr val="hlink"/>
                </a:solidFill>
              </a:rPr>
              <a:t>red</a:t>
            </a:r>
            <a:r>
              <a:rPr lang="en-US">
                <a:solidFill>
                  <a:schemeClr val="lt2"/>
                </a:solidFill>
              </a:rPr>
              <a:t> or black.</a:t>
            </a:r>
            <a:endParaRPr/>
          </a:p>
          <a:p>
            <a:pPr indent="-342900" lvl="0" marL="342900" rtl="0" algn="l">
              <a:lnSpc>
                <a:spcPct val="90000"/>
              </a:lnSpc>
              <a:spcBef>
                <a:spcPts val="640"/>
              </a:spcBef>
              <a:spcAft>
                <a:spcPts val="0"/>
              </a:spcAft>
              <a:buSzPts val="3200"/>
              <a:buFont typeface="Times New Roman"/>
              <a:buChar char="•"/>
            </a:pPr>
            <a:r>
              <a:rPr lang="en-US"/>
              <a:t>Root and all external nodes are black.</a:t>
            </a:r>
            <a:endParaRPr/>
          </a:p>
          <a:p>
            <a:pPr indent="-342900" lvl="0" marL="342900" rtl="0" algn="l">
              <a:lnSpc>
                <a:spcPct val="90000"/>
              </a:lnSpc>
              <a:spcBef>
                <a:spcPts val="640"/>
              </a:spcBef>
              <a:spcAft>
                <a:spcPts val="0"/>
              </a:spcAft>
              <a:buSzPts val="3200"/>
              <a:buFont typeface="Times New Roman"/>
              <a:buChar char="•"/>
            </a:pPr>
            <a:r>
              <a:rPr lang="en-US"/>
              <a:t>No root-to-external-node path has two consecutive red nodes.</a:t>
            </a:r>
            <a:endParaRPr/>
          </a:p>
          <a:p>
            <a:pPr indent="-342900" lvl="0" marL="342900" rtl="0" algn="l">
              <a:lnSpc>
                <a:spcPct val="90000"/>
              </a:lnSpc>
              <a:spcBef>
                <a:spcPts val="640"/>
              </a:spcBef>
              <a:spcAft>
                <a:spcPts val="0"/>
              </a:spcAft>
              <a:buSzPts val="3200"/>
              <a:buFont typeface="Times New Roman"/>
              <a:buChar char="•"/>
            </a:pPr>
            <a:r>
              <a:rPr lang="en-US"/>
              <a:t>All root-to-external-node paths have the same number of black nodes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 calcmode="lin" valueType="num">
                                      <p:cBhvr additive="base">
                                        <p:cTn dur="500"/>
                                        <p:tgtEl>
                                          <p:spTgt spid="26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 calcmode="lin" valueType="num">
                                      <p:cBhvr additive="base">
                                        <p:cTn dur="500"/>
                                        <p:tgtEl>
                                          <p:spTgt spid="26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 calcmode="lin" valueType="num">
                                      <p:cBhvr additive="base">
                                        <p:cTn dur="500"/>
                                        <p:tgtEl>
                                          <p:spTgt spid="26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 calcmode="lin" valueType="num">
                                      <p:cBhvr additive="base">
                                        <p:cTn dur="500"/>
                                        <p:tgtEl>
                                          <p:spTgt spid="26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 calcmode="lin" valueType="num">
                                      <p:cBhvr additive="base">
                                        <p:cTn dur="500"/>
                                        <p:tgtEl>
                                          <p:spTgt spid="26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 calcmode="lin" valueType="num">
                                      <p:cBhvr additive="base">
                                        <p:cTn dur="500"/>
                                        <p:tgtEl>
                                          <p:spTgt spid="26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50"/>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408" name="Google Shape;1408;p50"/>
          <p:cNvSpPr/>
          <p:nvPr/>
        </p:nvSpPr>
        <p:spPr>
          <a:xfrm>
            <a:off x="5264150" y="2825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09" name="Google Shape;1409;p50"/>
          <p:cNvSpPr/>
          <p:nvPr/>
        </p:nvSpPr>
        <p:spPr>
          <a:xfrm>
            <a:off x="990600" y="2819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10" name="Google Shape;1410;p50"/>
          <p:cNvSpPr/>
          <p:nvPr/>
        </p:nvSpPr>
        <p:spPr>
          <a:xfrm>
            <a:off x="4273550" y="692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411" name="Google Shape;1411;p50"/>
          <p:cNvCxnSpPr/>
          <p:nvPr/>
        </p:nvCxnSpPr>
        <p:spPr>
          <a:xfrm flipH="1">
            <a:off x="2514600" y="9906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412" name="Google Shape;1412;p50"/>
          <p:cNvCxnSpPr/>
          <p:nvPr/>
        </p:nvCxnSpPr>
        <p:spPr>
          <a:xfrm>
            <a:off x="4724400" y="9906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413" name="Google Shape;1413;p50"/>
          <p:cNvCxnSpPr/>
          <p:nvPr/>
        </p:nvCxnSpPr>
        <p:spPr>
          <a:xfrm flipH="1">
            <a:off x="1219200" y="20574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414" name="Google Shape;1414;p50"/>
          <p:cNvCxnSpPr/>
          <p:nvPr/>
        </p:nvCxnSpPr>
        <p:spPr>
          <a:xfrm flipH="1">
            <a:off x="5638800" y="2209800"/>
            <a:ext cx="685800" cy="685800"/>
          </a:xfrm>
          <a:prstGeom prst="straightConnector1">
            <a:avLst/>
          </a:prstGeom>
          <a:noFill/>
          <a:ln cap="flat" cmpd="sng" w="38100">
            <a:solidFill>
              <a:schemeClr val="dk1"/>
            </a:solidFill>
            <a:prstDash val="solid"/>
            <a:round/>
            <a:headEnd len="sm" w="sm" type="none"/>
            <a:tailEnd len="sm" w="sm" type="none"/>
          </a:ln>
        </p:spPr>
      </p:cxnSp>
      <p:cxnSp>
        <p:nvCxnSpPr>
          <p:cNvPr id="1415" name="Google Shape;1415;p50"/>
          <p:cNvCxnSpPr/>
          <p:nvPr/>
        </p:nvCxnSpPr>
        <p:spPr>
          <a:xfrm>
            <a:off x="6705600" y="2133600"/>
            <a:ext cx="762000" cy="685800"/>
          </a:xfrm>
          <a:prstGeom prst="straightConnector1">
            <a:avLst/>
          </a:prstGeom>
          <a:noFill/>
          <a:ln cap="flat" cmpd="sng" w="38100">
            <a:solidFill>
              <a:schemeClr val="dk1"/>
            </a:solidFill>
            <a:prstDash val="solid"/>
            <a:round/>
            <a:headEnd len="sm" w="sm" type="none"/>
            <a:tailEnd len="sm" w="sm" type="none"/>
          </a:ln>
        </p:spPr>
      </p:cxnSp>
      <p:cxnSp>
        <p:nvCxnSpPr>
          <p:cNvPr id="1416" name="Google Shape;1416;p50"/>
          <p:cNvCxnSpPr/>
          <p:nvPr/>
        </p:nvCxnSpPr>
        <p:spPr>
          <a:xfrm>
            <a:off x="2819400" y="2057400"/>
            <a:ext cx="457200" cy="762000"/>
          </a:xfrm>
          <a:prstGeom prst="straightConnector1">
            <a:avLst/>
          </a:prstGeom>
          <a:noFill/>
          <a:ln cap="flat" cmpd="sng" w="38100">
            <a:solidFill>
              <a:schemeClr val="dk1"/>
            </a:solidFill>
            <a:prstDash val="solid"/>
            <a:round/>
            <a:headEnd len="sm" w="sm" type="none"/>
            <a:tailEnd len="sm" w="sm" type="none"/>
          </a:ln>
        </p:spPr>
      </p:cxnSp>
      <p:sp>
        <p:nvSpPr>
          <p:cNvPr id="1417" name="Google Shape;1417;p50"/>
          <p:cNvSpPr txBox="1"/>
          <p:nvPr/>
        </p:nvSpPr>
        <p:spPr>
          <a:xfrm>
            <a:off x="4343400" y="685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418" name="Google Shape;1418;p50"/>
          <p:cNvSpPr txBox="1"/>
          <p:nvPr/>
        </p:nvSpPr>
        <p:spPr>
          <a:xfrm>
            <a:off x="1060450" y="2813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419" name="Google Shape;1419;p50"/>
          <p:cNvSpPr/>
          <p:nvPr/>
        </p:nvSpPr>
        <p:spPr>
          <a:xfrm>
            <a:off x="1905000" y="1752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20" name="Google Shape;1420;p50"/>
          <p:cNvSpPr txBox="1"/>
          <p:nvPr/>
        </p:nvSpPr>
        <p:spPr>
          <a:xfrm>
            <a:off x="2057400" y="17526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1421" name="Google Shape;1421;p50"/>
          <p:cNvSpPr txBox="1"/>
          <p:nvPr/>
        </p:nvSpPr>
        <p:spPr>
          <a:xfrm>
            <a:off x="5334000" y="2819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422" name="Google Shape;1422;p50"/>
          <p:cNvSpPr/>
          <p:nvPr/>
        </p:nvSpPr>
        <p:spPr>
          <a:xfrm>
            <a:off x="2139950" y="2825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23" name="Google Shape;1423;p50"/>
          <p:cNvSpPr txBox="1"/>
          <p:nvPr/>
        </p:nvSpPr>
        <p:spPr>
          <a:xfrm>
            <a:off x="2209800" y="2819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cxnSp>
        <p:nvCxnSpPr>
          <p:cNvPr id="1424" name="Google Shape;1424;p50"/>
          <p:cNvCxnSpPr/>
          <p:nvPr/>
        </p:nvCxnSpPr>
        <p:spPr>
          <a:xfrm>
            <a:off x="2362200" y="2209800"/>
            <a:ext cx="0" cy="609600"/>
          </a:xfrm>
          <a:prstGeom prst="straightConnector1">
            <a:avLst/>
          </a:prstGeom>
          <a:noFill/>
          <a:ln cap="flat" cmpd="sng" w="38100">
            <a:solidFill>
              <a:schemeClr val="dk1"/>
            </a:solidFill>
            <a:prstDash val="solid"/>
            <a:round/>
            <a:headEnd len="sm" w="sm" type="none"/>
            <a:tailEnd len="sm" w="sm" type="none"/>
          </a:ln>
        </p:spPr>
      </p:cxnSp>
      <p:sp>
        <p:nvSpPr>
          <p:cNvPr id="1425" name="Google Shape;1425;p50"/>
          <p:cNvSpPr/>
          <p:nvPr/>
        </p:nvSpPr>
        <p:spPr>
          <a:xfrm>
            <a:off x="6248400" y="1835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26" name="Google Shape;1426;p50"/>
          <p:cNvSpPr txBox="1"/>
          <p:nvPr/>
        </p:nvSpPr>
        <p:spPr>
          <a:xfrm>
            <a:off x="6248400" y="18288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1427" name="Google Shape;1427;p50"/>
          <p:cNvSpPr/>
          <p:nvPr/>
        </p:nvSpPr>
        <p:spPr>
          <a:xfrm>
            <a:off x="7315200" y="2825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28" name="Google Shape;1428;p50"/>
          <p:cNvSpPr txBox="1"/>
          <p:nvPr/>
        </p:nvSpPr>
        <p:spPr>
          <a:xfrm>
            <a:off x="7315200" y="28194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40</a:t>
            </a:r>
            <a:endParaRPr/>
          </a:p>
        </p:txBody>
      </p:sp>
      <p:sp>
        <p:nvSpPr>
          <p:cNvPr id="1429" name="Google Shape;1429;p50"/>
          <p:cNvSpPr txBox="1"/>
          <p:nvPr/>
        </p:nvSpPr>
        <p:spPr>
          <a:xfrm>
            <a:off x="381000" y="3733800"/>
            <a:ext cx="8610600" cy="24431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6.</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Deletion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If not, combine with sibling and parent pair.</a:t>
            </a:r>
            <a:endParaRPr/>
          </a:p>
        </p:txBody>
      </p:sp>
      <p:sp>
        <p:nvSpPr>
          <p:cNvPr id="1430" name="Google Shape;1430;p50"/>
          <p:cNvSpPr/>
          <p:nvPr/>
        </p:nvSpPr>
        <p:spPr>
          <a:xfrm>
            <a:off x="3124200" y="2819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31" name="Google Shape;1431;p50"/>
          <p:cNvSpPr txBox="1"/>
          <p:nvPr/>
        </p:nvSpPr>
        <p:spPr>
          <a:xfrm>
            <a:off x="3194050" y="2813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9">
                                            <p:txEl>
                                              <p:pRg end="0" st="0"/>
                                            </p:txEl>
                                          </p:spTgt>
                                        </p:tgtEl>
                                        <p:attrNameLst>
                                          <p:attrName>style.visibility</p:attrName>
                                        </p:attrNameLst>
                                      </p:cBhvr>
                                      <p:to>
                                        <p:strVal val="visible"/>
                                      </p:to>
                                    </p:set>
                                    <p:anim calcmode="lin" valueType="num">
                                      <p:cBhvr additive="base">
                                        <p:cTn dur="500"/>
                                        <p:tgtEl>
                                          <p:spTgt spid="14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9">
                                            <p:txEl>
                                              <p:pRg end="1" st="1"/>
                                            </p:txEl>
                                          </p:spTgt>
                                        </p:tgtEl>
                                        <p:attrNameLst>
                                          <p:attrName>style.visibility</p:attrName>
                                        </p:attrNameLst>
                                      </p:cBhvr>
                                      <p:to>
                                        <p:strVal val="visible"/>
                                      </p:to>
                                    </p:set>
                                    <p:anim calcmode="lin" valueType="num">
                                      <p:cBhvr additive="base">
                                        <p:cTn dur="500"/>
                                        <p:tgtEl>
                                          <p:spTgt spid="142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9">
                                            <p:txEl>
                                              <p:pRg end="2" st="2"/>
                                            </p:txEl>
                                          </p:spTgt>
                                        </p:tgtEl>
                                        <p:attrNameLst>
                                          <p:attrName>style.visibility</p:attrName>
                                        </p:attrNameLst>
                                      </p:cBhvr>
                                      <p:to>
                                        <p:strVal val="visible"/>
                                      </p:to>
                                    </p:set>
                                    <p:anim calcmode="lin" valueType="num">
                                      <p:cBhvr additive="base">
                                        <p:cTn dur="500"/>
                                        <p:tgtEl>
                                          <p:spTgt spid="142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9">
                                            <p:txEl>
                                              <p:pRg end="3" st="3"/>
                                            </p:txEl>
                                          </p:spTgt>
                                        </p:tgtEl>
                                        <p:attrNameLst>
                                          <p:attrName>style.visibility</p:attrName>
                                        </p:attrNameLst>
                                      </p:cBhvr>
                                      <p:to>
                                        <p:strVal val="visible"/>
                                      </p:to>
                                    </p:set>
                                    <p:anim calcmode="lin" valueType="num">
                                      <p:cBhvr additive="base">
                                        <p:cTn dur="500"/>
                                        <p:tgtEl>
                                          <p:spTgt spid="142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51"/>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437" name="Google Shape;1437;p51"/>
          <p:cNvSpPr/>
          <p:nvPr/>
        </p:nvSpPr>
        <p:spPr>
          <a:xfrm>
            <a:off x="526415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38" name="Google Shape;1438;p51"/>
          <p:cNvSpPr/>
          <p:nvPr/>
        </p:nvSpPr>
        <p:spPr>
          <a:xfrm>
            <a:off x="990600" y="2971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39" name="Google Shape;1439;p51"/>
          <p:cNvSpPr/>
          <p:nvPr/>
        </p:nvSpPr>
        <p:spPr>
          <a:xfrm>
            <a:off x="4273550" y="844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440" name="Google Shape;1440;p51"/>
          <p:cNvCxnSpPr/>
          <p:nvPr/>
        </p:nvCxnSpPr>
        <p:spPr>
          <a:xfrm flipH="1">
            <a:off x="2514600" y="11430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441" name="Google Shape;1441;p51"/>
          <p:cNvCxnSpPr/>
          <p:nvPr/>
        </p:nvCxnSpPr>
        <p:spPr>
          <a:xfrm>
            <a:off x="4724400" y="11430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442" name="Google Shape;1442;p51"/>
          <p:cNvCxnSpPr/>
          <p:nvPr/>
        </p:nvCxnSpPr>
        <p:spPr>
          <a:xfrm flipH="1">
            <a:off x="1219200" y="2286000"/>
            <a:ext cx="1143000" cy="685800"/>
          </a:xfrm>
          <a:prstGeom prst="straightConnector1">
            <a:avLst/>
          </a:prstGeom>
          <a:noFill/>
          <a:ln cap="flat" cmpd="sng" w="38100">
            <a:solidFill>
              <a:schemeClr val="dk1"/>
            </a:solidFill>
            <a:prstDash val="solid"/>
            <a:round/>
            <a:headEnd len="sm" w="sm" type="none"/>
            <a:tailEnd len="sm" w="sm" type="none"/>
          </a:ln>
        </p:spPr>
      </p:cxnSp>
      <p:cxnSp>
        <p:nvCxnSpPr>
          <p:cNvPr id="1443" name="Google Shape;1443;p51"/>
          <p:cNvCxnSpPr/>
          <p:nvPr/>
        </p:nvCxnSpPr>
        <p:spPr>
          <a:xfrm flipH="1">
            <a:off x="5638800" y="2362200"/>
            <a:ext cx="685800" cy="685800"/>
          </a:xfrm>
          <a:prstGeom prst="straightConnector1">
            <a:avLst/>
          </a:prstGeom>
          <a:noFill/>
          <a:ln cap="flat" cmpd="sng" w="38100">
            <a:solidFill>
              <a:schemeClr val="dk1"/>
            </a:solidFill>
            <a:prstDash val="solid"/>
            <a:round/>
            <a:headEnd len="sm" w="sm" type="none"/>
            <a:tailEnd len="sm" w="sm" type="none"/>
          </a:ln>
        </p:spPr>
      </p:cxnSp>
      <p:cxnSp>
        <p:nvCxnSpPr>
          <p:cNvPr id="1444" name="Google Shape;1444;p51"/>
          <p:cNvCxnSpPr/>
          <p:nvPr/>
        </p:nvCxnSpPr>
        <p:spPr>
          <a:xfrm>
            <a:off x="6705600" y="2286000"/>
            <a:ext cx="762000" cy="685800"/>
          </a:xfrm>
          <a:prstGeom prst="straightConnector1">
            <a:avLst/>
          </a:prstGeom>
          <a:noFill/>
          <a:ln cap="flat" cmpd="sng" w="38100">
            <a:solidFill>
              <a:schemeClr val="dk1"/>
            </a:solidFill>
            <a:prstDash val="solid"/>
            <a:round/>
            <a:headEnd len="sm" w="sm" type="none"/>
            <a:tailEnd len="sm" w="sm" type="none"/>
          </a:ln>
        </p:spPr>
      </p:cxnSp>
      <p:cxnSp>
        <p:nvCxnSpPr>
          <p:cNvPr id="1445" name="Google Shape;1445;p51"/>
          <p:cNvCxnSpPr/>
          <p:nvPr/>
        </p:nvCxnSpPr>
        <p:spPr>
          <a:xfrm>
            <a:off x="2667000" y="2209800"/>
            <a:ext cx="609600" cy="762000"/>
          </a:xfrm>
          <a:prstGeom prst="straightConnector1">
            <a:avLst/>
          </a:prstGeom>
          <a:noFill/>
          <a:ln cap="flat" cmpd="sng" w="38100">
            <a:solidFill>
              <a:schemeClr val="dk1"/>
            </a:solidFill>
            <a:prstDash val="solid"/>
            <a:round/>
            <a:headEnd len="sm" w="sm" type="none"/>
            <a:tailEnd len="sm" w="sm" type="none"/>
          </a:ln>
        </p:spPr>
      </p:cxnSp>
      <p:sp>
        <p:nvSpPr>
          <p:cNvPr id="1446" name="Google Shape;1446;p51"/>
          <p:cNvSpPr txBox="1"/>
          <p:nvPr/>
        </p:nvSpPr>
        <p:spPr>
          <a:xfrm>
            <a:off x="4343400" y="8382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447" name="Google Shape;1447;p51"/>
          <p:cNvSpPr txBox="1"/>
          <p:nvPr/>
        </p:nvSpPr>
        <p:spPr>
          <a:xfrm>
            <a:off x="1060450" y="2965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448" name="Google Shape;1448;p51"/>
          <p:cNvSpPr/>
          <p:nvPr/>
        </p:nvSpPr>
        <p:spPr>
          <a:xfrm>
            <a:off x="28194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49" name="Google Shape;1449;p51"/>
          <p:cNvSpPr txBox="1"/>
          <p:nvPr/>
        </p:nvSpPr>
        <p:spPr>
          <a:xfrm>
            <a:off x="29718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4   5</a:t>
            </a:r>
            <a:endParaRPr/>
          </a:p>
        </p:txBody>
      </p:sp>
      <p:sp>
        <p:nvSpPr>
          <p:cNvPr id="1450" name="Google Shape;1450;p51"/>
          <p:cNvSpPr txBox="1"/>
          <p:nvPr/>
        </p:nvSpPr>
        <p:spPr>
          <a:xfrm>
            <a:off x="5334000" y="2971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451" name="Google Shape;1451;p51"/>
          <p:cNvSpPr/>
          <p:nvPr/>
        </p:nvSpPr>
        <p:spPr>
          <a:xfrm>
            <a:off x="6248400" y="1987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52" name="Google Shape;1452;p51"/>
          <p:cNvSpPr txBox="1"/>
          <p:nvPr/>
        </p:nvSpPr>
        <p:spPr>
          <a:xfrm>
            <a:off x="6248400" y="19812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a:t>
            </a:r>
            <a:endParaRPr/>
          </a:p>
        </p:txBody>
      </p:sp>
      <p:sp>
        <p:nvSpPr>
          <p:cNvPr id="1453" name="Google Shape;1453;p51"/>
          <p:cNvSpPr/>
          <p:nvPr/>
        </p:nvSpPr>
        <p:spPr>
          <a:xfrm>
            <a:off x="731520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54" name="Google Shape;1454;p51"/>
          <p:cNvSpPr txBox="1"/>
          <p:nvPr/>
        </p:nvSpPr>
        <p:spPr>
          <a:xfrm>
            <a:off x="7315200" y="2971800"/>
            <a:ext cx="539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40</a:t>
            </a:r>
            <a:endParaRPr/>
          </a:p>
        </p:txBody>
      </p:sp>
      <p:sp>
        <p:nvSpPr>
          <p:cNvPr id="1455" name="Google Shape;1455;p51"/>
          <p:cNvSpPr txBox="1"/>
          <p:nvPr/>
        </p:nvSpPr>
        <p:spPr>
          <a:xfrm>
            <a:off x="381000" y="3886200"/>
            <a:ext cx="8610600" cy="24431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Delete the pair with key = 40.</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Deletion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If not, combine with sibling and parent pair.</a:t>
            </a:r>
            <a:endParaRPr/>
          </a:p>
        </p:txBody>
      </p:sp>
      <p:sp>
        <p:nvSpPr>
          <p:cNvPr id="1456" name="Google Shape;1456;p51"/>
          <p:cNvSpPr/>
          <p:nvPr/>
        </p:nvSpPr>
        <p:spPr>
          <a:xfrm>
            <a:off x="2286000" y="1905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57" name="Google Shape;1457;p51"/>
          <p:cNvSpPr txBox="1"/>
          <p:nvPr/>
        </p:nvSpPr>
        <p:spPr>
          <a:xfrm>
            <a:off x="2355850" y="1898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5">
                                            <p:txEl>
                                              <p:pRg end="0" st="0"/>
                                            </p:txEl>
                                          </p:spTgt>
                                        </p:tgtEl>
                                        <p:attrNameLst>
                                          <p:attrName>style.visibility</p:attrName>
                                        </p:attrNameLst>
                                      </p:cBhvr>
                                      <p:to>
                                        <p:strVal val="visible"/>
                                      </p:to>
                                    </p:set>
                                    <p:anim calcmode="lin" valueType="num">
                                      <p:cBhvr additive="base">
                                        <p:cTn dur="500"/>
                                        <p:tgtEl>
                                          <p:spTgt spid="14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5">
                                            <p:txEl>
                                              <p:pRg end="1" st="1"/>
                                            </p:txEl>
                                          </p:spTgt>
                                        </p:tgtEl>
                                        <p:attrNameLst>
                                          <p:attrName>style.visibility</p:attrName>
                                        </p:attrNameLst>
                                      </p:cBhvr>
                                      <p:to>
                                        <p:strVal val="visible"/>
                                      </p:to>
                                    </p:set>
                                    <p:anim calcmode="lin" valueType="num">
                                      <p:cBhvr additive="base">
                                        <p:cTn dur="500"/>
                                        <p:tgtEl>
                                          <p:spTgt spid="14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5">
                                            <p:txEl>
                                              <p:pRg end="2" st="2"/>
                                            </p:txEl>
                                          </p:spTgt>
                                        </p:tgtEl>
                                        <p:attrNameLst>
                                          <p:attrName>style.visibility</p:attrName>
                                        </p:attrNameLst>
                                      </p:cBhvr>
                                      <p:to>
                                        <p:strVal val="visible"/>
                                      </p:to>
                                    </p:set>
                                    <p:anim calcmode="lin" valueType="num">
                                      <p:cBhvr additive="base">
                                        <p:cTn dur="500"/>
                                        <p:tgtEl>
                                          <p:spTgt spid="14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5">
                                            <p:txEl>
                                              <p:pRg end="3" st="3"/>
                                            </p:txEl>
                                          </p:spTgt>
                                        </p:tgtEl>
                                        <p:attrNameLst>
                                          <p:attrName>style.visibility</p:attrName>
                                        </p:attrNameLst>
                                      </p:cBhvr>
                                      <p:to>
                                        <p:strVal val="visible"/>
                                      </p:to>
                                    </p:set>
                                    <p:anim calcmode="lin" valueType="num">
                                      <p:cBhvr additive="base">
                                        <p:cTn dur="500"/>
                                        <p:tgtEl>
                                          <p:spTgt spid="14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5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463" name="Google Shape;1463;p52"/>
          <p:cNvSpPr/>
          <p:nvPr/>
        </p:nvSpPr>
        <p:spPr>
          <a:xfrm>
            <a:off x="990600" y="3429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64" name="Google Shape;1464;p52"/>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465" name="Google Shape;1465;p52"/>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466" name="Google Shape;1466;p52"/>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467" name="Google Shape;1467;p52"/>
          <p:cNvCxnSpPr/>
          <p:nvPr/>
        </p:nvCxnSpPr>
        <p:spPr>
          <a:xfrm flipH="1">
            <a:off x="1219200" y="2743200"/>
            <a:ext cx="1143000" cy="685800"/>
          </a:xfrm>
          <a:prstGeom prst="straightConnector1">
            <a:avLst/>
          </a:prstGeom>
          <a:noFill/>
          <a:ln cap="flat" cmpd="sng" w="38100">
            <a:solidFill>
              <a:schemeClr val="dk1"/>
            </a:solidFill>
            <a:prstDash val="solid"/>
            <a:round/>
            <a:headEnd len="sm" w="sm" type="none"/>
            <a:tailEnd len="sm" w="sm" type="none"/>
          </a:ln>
        </p:spPr>
      </p:cxnSp>
      <p:cxnSp>
        <p:nvCxnSpPr>
          <p:cNvPr id="1468" name="Google Shape;1468;p52"/>
          <p:cNvCxnSpPr/>
          <p:nvPr/>
        </p:nvCxnSpPr>
        <p:spPr>
          <a:xfrm flipH="1">
            <a:off x="5638800" y="2819400"/>
            <a:ext cx="685800" cy="685800"/>
          </a:xfrm>
          <a:prstGeom prst="straightConnector1">
            <a:avLst/>
          </a:prstGeom>
          <a:noFill/>
          <a:ln cap="flat" cmpd="sng" w="38100">
            <a:solidFill>
              <a:schemeClr val="dk1"/>
            </a:solidFill>
            <a:prstDash val="solid"/>
            <a:round/>
            <a:headEnd len="sm" w="sm" type="none"/>
            <a:tailEnd len="sm" w="sm" type="none"/>
          </a:ln>
        </p:spPr>
      </p:cxnSp>
      <p:cxnSp>
        <p:nvCxnSpPr>
          <p:cNvPr id="1469" name="Google Shape;1469;p52"/>
          <p:cNvCxnSpPr/>
          <p:nvPr/>
        </p:nvCxnSpPr>
        <p:spPr>
          <a:xfrm>
            <a:off x="2667000" y="2667000"/>
            <a:ext cx="609600" cy="762000"/>
          </a:xfrm>
          <a:prstGeom prst="straightConnector1">
            <a:avLst/>
          </a:prstGeom>
          <a:noFill/>
          <a:ln cap="flat" cmpd="sng" w="38100">
            <a:solidFill>
              <a:schemeClr val="dk1"/>
            </a:solidFill>
            <a:prstDash val="solid"/>
            <a:round/>
            <a:headEnd len="sm" w="sm" type="none"/>
            <a:tailEnd len="sm" w="sm" type="none"/>
          </a:ln>
        </p:spPr>
      </p:cxnSp>
      <p:sp>
        <p:nvSpPr>
          <p:cNvPr id="1470" name="Google Shape;1470;p52"/>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471" name="Google Shape;1471;p52"/>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472" name="Google Shape;1472;p52"/>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73" name="Google Shape;1473;p52"/>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4   5</a:t>
            </a:r>
            <a:endParaRPr/>
          </a:p>
        </p:txBody>
      </p:sp>
      <p:sp>
        <p:nvSpPr>
          <p:cNvPr id="1474" name="Google Shape;1474;p52"/>
          <p:cNvSpPr/>
          <p:nvPr/>
        </p:nvSpPr>
        <p:spPr>
          <a:xfrm>
            <a:off x="624840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75" name="Google Shape;1475;p52"/>
          <p:cNvSpPr txBox="1"/>
          <p:nvPr/>
        </p:nvSpPr>
        <p:spPr>
          <a:xfrm>
            <a:off x="381000" y="4343400"/>
            <a:ext cx="8763000" cy="18018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Parent pair was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If not, combine with sibling and parent pair.</a:t>
            </a:r>
            <a:endParaRPr/>
          </a:p>
        </p:txBody>
      </p:sp>
      <p:sp>
        <p:nvSpPr>
          <p:cNvPr id="1476" name="Google Shape;1476;p52"/>
          <p:cNvSpPr/>
          <p:nvPr/>
        </p:nvSpPr>
        <p:spPr>
          <a:xfrm>
            <a:off x="22860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77" name="Google Shape;1477;p52"/>
          <p:cNvSpPr txBox="1"/>
          <p:nvPr/>
        </p:nvSpPr>
        <p:spPr>
          <a:xfrm>
            <a:off x="2355850" y="2355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1478" name="Google Shape;1478;p52"/>
          <p:cNvSpPr/>
          <p:nvPr/>
        </p:nvSpPr>
        <p:spPr>
          <a:xfrm>
            <a:off x="51816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79" name="Google Shape;1479;p52"/>
          <p:cNvSpPr txBox="1"/>
          <p:nvPr/>
        </p:nvSpPr>
        <p:spPr>
          <a:xfrm>
            <a:off x="5334000" y="3505200"/>
            <a:ext cx="990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9  15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5">
                                            <p:txEl>
                                              <p:pRg end="0" st="0"/>
                                            </p:txEl>
                                          </p:spTgt>
                                        </p:tgtEl>
                                        <p:attrNameLst>
                                          <p:attrName>style.visibility</p:attrName>
                                        </p:attrNameLst>
                                      </p:cBhvr>
                                      <p:to>
                                        <p:strVal val="visible"/>
                                      </p:to>
                                    </p:set>
                                    <p:anim calcmode="lin" valueType="num">
                                      <p:cBhvr additive="base">
                                        <p:cTn dur="500"/>
                                        <p:tgtEl>
                                          <p:spTgt spid="14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5">
                                            <p:txEl>
                                              <p:pRg end="1" st="1"/>
                                            </p:txEl>
                                          </p:spTgt>
                                        </p:tgtEl>
                                        <p:attrNameLst>
                                          <p:attrName>style.visibility</p:attrName>
                                        </p:attrNameLst>
                                      </p:cBhvr>
                                      <p:to>
                                        <p:strVal val="visible"/>
                                      </p:to>
                                    </p:set>
                                    <p:anim calcmode="lin" valueType="num">
                                      <p:cBhvr additive="base">
                                        <p:cTn dur="500"/>
                                        <p:tgtEl>
                                          <p:spTgt spid="147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75">
                                            <p:txEl>
                                              <p:pRg end="2" st="2"/>
                                            </p:txEl>
                                          </p:spTgt>
                                        </p:tgtEl>
                                        <p:attrNameLst>
                                          <p:attrName>style.visibility</p:attrName>
                                        </p:attrNameLst>
                                      </p:cBhvr>
                                      <p:to>
                                        <p:strVal val="visible"/>
                                      </p:to>
                                    </p:set>
                                    <p:anim calcmode="lin" valueType="num">
                                      <p:cBhvr additive="base">
                                        <p:cTn dur="500"/>
                                        <p:tgtEl>
                                          <p:spTgt spid="147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53"/>
          <p:cNvSpPr txBox="1"/>
          <p:nvPr>
            <p:ph type="title"/>
          </p:nvPr>
        </p:nvSpPr>
        <p:spPr>
          <a:xfrm>
            <a:off x="685800" y="1524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485" name="Google Shape;1485;p53"/>
          <p:cNvSpPr/>
          <p:nvPr/>
        </p:nvSpPr>
        <p:spPr>
          <a:xfrm>
            <a:off x="990600" y="2971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86" name="Google Shape;1486;p53"/>
          <p:cNvSpPr/>
          <p:nvPr/>
        </p:nvSpPr>
        <p:spPr>
          <a:xfrm>
            <a:off x="4273550" y="844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487" name="Google Shape;1487;p53"/>
          <p:cNvCxnSpPr/>
          <p:nvPr/>
        </p:nvCxnSpPr>
        <p:spPr>
          <a:xfrm flipH="1">
            <a:off x="2514600" y="11430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488" name="Google Shape;1488;p53"/>
          <p:cNvCxnSpPr/>
          <p:nvPr/>
        </p:nvCxnSpPr>
        <p:spPr>
          <a:xfrm flipH="1">
            <a:off x="1219200" y="2133600"/>
            <a:ext cx="838200" cy="838200"/>
          </a:xfrm>
          <a:prstGeom prst="straightConnector1">
            <a:avLst/>
          </a:prstGeom>
          <a:noFill/>
          <a:ln cap="flat" cmpd="sng" w="38100">
            <a:solidFill>
              <a:schemeClr val="dk1"/>
            </a:solidFill>
            <a:prstDash val="solid"/>
            <a:round/>
            <a:headEnd len="sm" w="sm" type="none"/>
            <a:tailEnd len="sm" w="sm" type="none"/>
          </a:ln>
        </p:spPr>
      </p:cxnSp>
      <p:cxnSp>
        <p:nvCxnSpPr>
          <p:cNvPr id="1489" name="Google Shape;1489;p53"/>
          <p:cNvCxnSpPr/>
          <p:nvPr/>
        </p:nvCxnSpPr>
        <p:spPr>
          <a:xfrm>
            <a:off x="2895600" y="2133600"/>
            <a:ext cx="990600" cy="838200"/>
          </a:xfrm>
          <a:prstGeom prst="straightConnector1">
            <a:avLst/>
          </a:prstGeom>
          <a:noFill/>
          <a:ln cap="flat" cmpd="sng" w="38100">
            <a:solidFill>
              <a:schemeClr val="dk1"/>
            </a:solidFill>
            <a:prstDash val="solid"/>
            <a:round/>
            <a:headEnd len="sm" w="sm" type="none"/>
            <a:tailEnd len="sm" w="sm" type="none"/>
          </a:ln>
        </p:spPr>
      </p:cxnSp>
      <p:cxnSp>
        <p:nvCxnSpPr>
          <p:cNvPr id="1490" name="Google Shape;1490;p53"/>
          <p:cNvCxnSpPr/>
          <p:nvPr/>
        </p:nvCxnSpPr>
        <p:spPr>
          <a:xfrm>
            <a:off x="2514600" y="2286000"/>
            <a:ext cx="0" cy="685800"/>
          </a:xfrm>
          <a:prstGeom prst="straightConnector1">
            <a:avLst/>
          </a:prstGeom>
          <a:noFill/>
          <a:ln cap="flat" cmpd="sng" w="38100">
            <a:solidFill>
              <a:schemeClr val="dk1"/>
            </a:solidFill>
            <a:prstDash val="solid"/>
            <a:round/>
            <a:headEnd len="sm" w="sm" type="none"/>
            <a:tailEnd len="sm" w="sm" type="none"/>
          </a:ln>
        </p:spPr>
      </p:cxnSp>
      <p:sp>
        <p:nvSpPr>
          <p:cNvPr id="1491" name="Google Shape;1491;p53"/>
          <p:cNvSpPr txBox="1"/>
          <p:nvPr/>
        </p:nvSpPr>
        <p:spPr>
          <a:xfrm>
            <a:off x="1060450" y="29654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492" name="Google Shape;1492;p53"/>
          <p:cNvSpPr/>
          <p:nvPr/>
        </p:nvSpPr>
        <p:spPr>
          <a:xfrm>
            <a:off x="19812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93" name="Google Shape;1493;p53"/>
          <p:cNvSpPr txBox="1"/>
          <p:nvPr/>
        </p:nvSpPr>
        <p:spPr>
          <a:xfrm>
            <a:off x="21336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4   5</a:t>
            </a:r>
            <a:endParaRPr/>
          </a:p>
        </p:txBody>
      </p:sp>
      <p:sp>
        <p:nvSpPr>
          <p:cNvPr id="1494" name="Google Shape;1494;p53"/>
          <p:cNvSpPr txBox="1"/>
          <p:nvPr/>
        </p:nvSpPr>
        <p:spPr>
          <a:xfrm>
            <a:off x="381000" y="3886200"/>
            <a:ext cx="8763000" cy="244316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Parent pair was from a 2-node.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Check an adjacent sibling and determine if it is a 3-node.</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No sibling, so must be the root.</a:t>
            </a:r>
            <a:endParaRPr/>
          </a:p>
          <a:p>
            <a:pPr indent="-177800" lvl="0" marL="0" marR="0" rtl="0" algn="l">
              <a:spcBef>
                <a:spcPts val="140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Discard root. Left child becomes new root.</a:t>
            </a:r>
            <a:endParaRPr/>
          </a:p>
        </p:txBody>
      </p:sp>
      <p:sp>
        <p:nvSpPr>
          <p:cNvPr id="1495" name="Google Shape;1495;p53"/>
          <p:cNvSpPr/>
          <p:nvPr/>
        </p:nvSpPr>
        <p:spPr>
          <a:xfrm>
            <a:off x="34290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96" name="Google Shape;1496;p53"/>
          <p:cNvSpPr txBox="1"/>
          <p:nvPr/>
        </p:nvSpPr>
        <p:spPr>
          <a:xfrm>
            <a:off x="3581400" y="2971800"/>
            <a:ext cx="990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9  15</a:t>
            </a:r>
            <a:endParaRPr/>
          </a:p>
        </p:txBody>
      </p:sp>
      <p:sp>
        <p:nvSpPr>
          <p:cNvPr id="1497" name="Google Shape;1497;p53"/>
          <p:cNvSpPr/>
          <p:nvPr/>
        </p:nvSpPr>
        <p:spPr>
          <a:xfrm>
            <a:off x="1981200" y="1828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498" name="Google Shape;1498;p53"/>
          <p:cNvSpPr txBox="1"/>
          <p:nvPr/>
        </p:nvSpPr>
        <p:spPr>
          <a:xfrm>
            <a:off x="2133600" y="1828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4">
                                            <p:txEl>
                                              <p:pRg end="0" st="0"/>
                                            </p:txEl>
                                          </p:spTgt>
                                        </p:tgtEl>
                                        <p:attrNameLst>
                                          <p:attrName>style.visibility</p:attrName>
                                        </p:attrNameLst>
                                      </p:cBhvr>
                                      <p:to>
                                        <p:strVal val="visible"/>
                                      </p:to>
                                    </p:set>
                                    <p:anim calcmode="lin" valueType="num">
                                      <p:cBhvr additive="base">
                                        <p:cTn dur="500"/>
                                        <p:tgtEl>
                                          <p:spTgt spid="14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4">
                                            <p:txEl>
                                              <p:pRg end="1" st="1"/>
                                            </p:txEl>
                                          </p:spTgt>
                                        </p:tgtEl>
                                        <p:attrNameLst>
                                          <p:attrName>style.visibility</p:attrName>
                                        </p:attrNameLst>
                                      </p:cBhvr>
                                      <p:to>
                                        <p:strVal val="visible"/>
                                      </p:to>
                                    </p:set>
                                    <p:anim calcmode="lin" valueType="num">
                                      <p:cBhvr additive="base">
                                        <p:cTn dur="500"/>
                                        <p:tgtEl>
                                          <p:spTgt spid="14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4">
                                            <p:txEl>
                                              <p:pRg end="2" st="2"/>
                                            </p:txEl>
                                          </p:spTgt>
                                        </p:tgtEl>
                                        <p:attrNameLst>
                                          <p:attrName>style.visibility</p:attrName>
                                        </p:attrNameLst>
                                      </p:cBhvr>
                                      <p:to>
                                        <p:strVal val="visible"/>
                                      </p:to>
                                    </p:set>
                                    <p:anim calcmode="lin" valueType="num">
                                      <p:cBhvr additive="base">
                                        <p:cTn dur="500"/>
                                        <p:tgtEl>
                                          <p:spTgt spid="149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4">
                                            <p:txEl>
                                              <p:pRg end="3" st="3"/>
                                            </p:txEl>
                                          </p:spTgt>
                                        </p:tgtEl>
                                        <p:attrNameLst>
                                          <p:attrName>style.visibility</p:attrName>
                                        </p:attrNameLst>
                                      </p:cBhvr>
                                      <p:to>
                                        <p:strVal val="visible"/>
                                      </p:to>
                                    </p:set>
                                    <p:anim calcmode="lin" valueType="num">
                                      <p:cBhvr additive="base">
                                        <p:cTn dur="500"/>
                                        <p:tgtEl>
                                          <p:spTgt spid="149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5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From A Leaf</a:t>
            </a:r>
            <a:endParaRPr/>
          </a:p>
        </p:txBody>
      </p:sp>
      <p:sp>
        <p:nvSpPr>
          <p:cNvPr id="1504" name="Google Shape;1504;p54"/>
          <p:cNvSpPr/>
          <p:nvPr/>
        </p:nvSpPr>
        <p:spPr>
          <a:xfrm>
            <a:off x="3048000" y="2895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505" name="Google Shape;1505;p54"/>
          <p:cNvCxnSpPr/>
          <p:nvPr/>
        </p:nvCxnSpPr>
        <p:spPr>
          <a:xfrm flipH="1">
            <a:off x="3276600" y="2057400"/>
            <a:ext cx="838200" cy="838200"/>
          </a:xfrm>
          <a:prstGeom prst="straightConnector1">
            <a:avLst/>
          </a:prstGeom>
          <a:noFill/>
          <a:ln cap="flat" cmpd="sng" w="38100">
            <a:solidFill>
              <a:schemeClr val="dk1"/>
            </a:solidFill>
            <a:prstDash val="solid"/>
            <a:round/>
            <a:headEnd len="sm" w="sm" type="none"/>
            <a:tailEnd len="sm" w="sm" type="none"/>
          </a:ln>
        </p:spPr>
      </p:cxnSp>
      <p:cxnSp>
        <p:nvCxnSpPr>
          <p:cNvPr id="1506" name="Google Shape;1506;p54"/>
          <p:cNvCxnSpPr/>
          <p:nvPr/>
        </p:nvCxnSpPr>
        <p:spPr>
          <a:xfrm>
            <a:off x="4953000" y="2057400"/>
            <a:ext cx="990600" cy="838200"/>
          </a:xfrm>
          <a:prstGeom prst="straightConnector1">
            <a:avLst/>
          </a:prstGeom>
          <a:noFill/>
          <a:ln cap="flat" cmpd="sng" w="38100">
            <a:solidFill>
              <a:schemeClr val="dk1"/>
            </a:solidFill>
            <a:prstDash val="solid"/>
            <a:round/>
            <a:headEnd len="sm" w="sm" type="none"/>
            <a:tailEnd len="sm" w="sm" type="none"/>
          </a:ln>
        </p:spPr>
      </p:cxnSp>
      <p:cxnSp>
        <p:nvCxnSpPr>
          <p:cNvPr id="1507" name="Google Shape;1507;p54"/>
          <p:cNvCxnSpPr/>
          <p:nvPr/>
        </p:nvCxnSpPr>
        <p:spPr>
          <a:xfrm>
            <a:off x="4572000" y="2209800"/>
            <a:ext cx="0" cy="685800"/>
          </a:xfrm>
          <a:prstGeom prst="straightConnector1">
            <a:avLst/>
          </a:prstGeom>
          <a:noFill/>
          <a:ln cap="flat" cmpd="sng" w="38100">
            <a:solidFill>
              <a:schemeClr val="dk1"/>
            </a:solidFill>
            <a:prstDash val="solid"/>
            <a:round/>
            <a:headEnd len="sm" w="sm" type="none"/>
            <a:tailEnd len="sm" w="sm" type="none"/>
          </a:ln>
        </p:spPr>
      </p:cxnSp>
      <p:sp>
        <p:nvSpPr>
          <p:cNvPr id="1508" name="Google Shape;1508;p54"/>
          <p:cNvSpPr txBox="1"/>
          <p:nvPr/>
        </p:nvSpPr>
        <p:spPr>
          <a:xfrm>
            <a:off x="3117850" y="28892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509" name="Google Shape;1509;p54"/>
          <p:cNvSpPr/>
          <p:nvPr/>
        </p:nvSpPr>
        <p:spPr>
          <a:xfrm>
            <a:off x="4038600" y="2895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10" name="Google Shape;1510;p54"/>
          <p:cNvSpPr txBox="1"/>
          <p:nvPr/>
        </p:nvSpPr>
        <p:spPr>
          <a:xfrm>
            <a:off x="4191000" y="28956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4   5</a:t>
            </a:r>
            <a:endParaRPr/>
          </a:p>
        </p:txBody>
      </p:sp>
      <p:sp>
        <p:nvSpPr>
          <p:cNvPr id="1511" name="Google Shape;1511;p54"/>
          <p:cNvSpPr txBox="1"/>
          <p:nvPr/>
        </p:nvSpPr>
        <p:spPr>
          <a:xfrm>
            <a:off x="381000" y="4343400"/>
            <a:ext cx="85344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Height reduces by 1.</a:t>
            </a:r>
            <a:endParaRPr/>
          </a:p>
        </p:txBody>
      </p:sp>
      <p:sp>
        <p:nvSpPr>
          <p:cNvPr id="1512" name="Google Shape;1512;p54"/>
          <p:cNvSpPr/>
          <p:nvPr/>
        </p:nvSpPr>
        <p:spPr>
          <a:xfrm>
            <a:off x="5486400" y="2895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13" name="Google Shape;1513;p54"/>
          <p:cNvSpPr txBox="1"/>
          <p:nvPr/>
        </p:nvSpPr>
        <p:spPr>
          <a:xfrm>
            <a:off x="5638800" y="2895600"/>
            <a:ext cx="990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9  15</a:t>
            </a:r>
            <a:endParaRPr/>
          </a:p>
        </p:txBody>
      </p:sp>
      <p:sp>
        <p:nvSpPr>
          <p:cNvPr id="1514" name="Google Shape;1514;p54"/>
          <p:cNvSpPr/>
          <p:nvPr/>
        </p:nvSpPr>
        <p:spPr>
          <a:xfrm>
            <a:off x="4038600" y="1752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15" name="Google Shape;1515;p54"/>
          <p:cNvSpPr txBox="1"/>
          <p:nvPr/>
        </p:nvSpPr>
        <p:spPr>
          <a:xfrm>
            <a:off x="4191000" y="17526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1">
                                            <p:txEl>
                                              <p:pRg end="0" st="0"/>
                                            </p:txEl>
                                          </p:spTgt>
                                        </p:tgtEl>
                                        <p:attrNameLst>
                                          <p:attrName>style.visibility</p:attrName>
                                        </p:attrNameLst>
                                      </p:cBhvr>
                                      <p:to>
                                        <p:strVal val="visible"/>
                                      </p:to>
                                    </p:set>
                                    <p:anim calcmode="lin" valueType="num">
                                      <p:cBhvr additive="base">
                                        <p:cTn dur="500"/>
                                        <p:tgtEl>
                                          <p:spTgt spid="15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55"/>
          <p:cNvSpPr txBox="1"/>
          <p:nvPr>
            <p:ph type="title"/>
          </p:nvPr>
        </p:nvSpPr>
        <p:spPr>
          <a:xfrm>
            <a:off x="228600" y="1524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 A Pair</a:t>
            </a:r>
            <a:endParaRPr/>
          </a:p>
        </p:txBody>
      </p:sp>
      <p:sp>
        <p:nvSpPr>
          <p:cNvPr id="1521" name="Google Shape;1521;p55"/>
          <p:cNvSpPr txBox="1"/>
          <p:nvPr>
            <p:ph idx="1" type="body"/>
          </p:nvPr>
        </p:nvSpPr>
        <p:spPr>
          <a:xfrm>
            <a:off x="304800" y="12954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Deletion from interior node is transformed into a deletion from a leaf node.</a:t>
            </a:r>
            <a:endParaRPr/>
          </a:p>
          <a:p>
            <a:pPr indent="-342900" lvl="0" marL="342900" rtl="0" algn="l">
              <a:spcBef>
                <a:spcPts val="640"/>
              </a:spcBef>
              <a:spcAft>
                <a:spcPts val="0"/>
              </a:spcAft>
              <a:buSzPts val="3200"/>
              <a:buFont typeface="Times New Roman"/>
              <a:buChar char="•"/>
            </a:pPr>
            <a:r>
              <a:rPr lang="en-US"/>
              <a:t>Deficient leaf triggers bottom-up borrowing and node combining pass.</a:t>
            </a:r>
            <a:endParaRPr/>
          </a:p>
          <a:p>
            <a:pPr indent="-342900" lvl="0" marL="342900" rtl="0" algn="l">
              <a:spcBef>
                <a:spcPts val="720"/>
              </a:spcBef>
              <a:spcAft>
                <a:spcPts val="0"/>
              </a:spcAft>
              <a:buSzPts val="3200"/>
              <a:buFont typeface="Times New Roman"/>
              <a:buChar char="•"/>
            </a:pPr>
            <a:r>
              <a:rPr lang="en-US"/>
              <a:t>Deficient node is combined with an adjacent sibling who has exactly ceil(m/2) </a:t>
            </a:r>
            <a:r>
              <a:rPr lang="en-US" sz="3600"/>
              <a:t>–</a:t>
            </a:r>
            <a:r>
              <a:rPr lang="en-US"/>
              <a:t> 1 pairs.</a:t>
            </a:r>
            <a:endParaRPr/>
          </a:p>
          <a:p>
            <a:pPr indent="-342900" lvl="0" marL="342900" rtl="0" algn="l">
              <a:spcBef>
                <a:spcPts val="640"/>
              </a:spcBef>
              <a:spcAft>
                <a:spcPts val="0"/>
              </a:spcAft>
              <a:buSzPts val="3200"/>
              <a:buFont typeface="Times New Roman"/>
              <a:buChar char="•"/>
            </a:pPr>
            <a:r>
              <a:rPr lang="en-US"/>
              <a:t>After combining, the node has [ceil(m/2) – 2] (original pairs) + [ceil(m/2) – 1] (sibling pairs) + 1 (from parent) &lt;= m –1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1">
                                            <p:txEl>
                                              <p:pRg end="0" st="0"/>
                                            </p:txEl>
                                          </p:spTgt>
                                        </p:tgtEl>
                                        <p:attrNameLst>
                                          <p:attrName>style.visibility</p:attrName>
                                        </p:attrNameLst>
                                      </p:cBhvr>
                                      <p:to>
                                        <p:strVal val="visible"/>
                                      </p:to>
                                    </p:set>
                                    <p:anim calcmode="lin" valueType="num">
                                      <p:cBhvr additive="base">
                                        <p:cTn dur="500"/>
                                        <p:tgtEl>
                                          <p:spTgt spid="152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1">
                                            <p:txEl>
                                              <p:pRg end="1" st="1"/>
                                            </p:txEl>
                                          </p:spTgt>
                                        </p:tgtEl>
                                        <p:attrNameLst>
                                          <p:attrName>style.visibility</p:attrName>
                                        </p:attrNameLst>
                                      </p:cBhvr>
                                      <p:to>
                                        <p:strVal val="visible"/>
                                      </p:to>
                                    </p:set>
                                    <p:anim calcmode="lin" valueType="num">
                                      <p:cBhvr additive="base">
                                        <p:cTn dur="500"/>
                                        <p:tgtEl>
                                          <p:spTgt spid="152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1">
                                            <p:txEl>
                                              <p:pRg end="2" st="2"/>
                                            </p:txEl>
                                          </p:spTgt>
                                        </p:tgtEl>
                                        <p:attrNameLst>
                                          <p:attrName>style.visibility</p:attrName>
                                        </p:attrNameLst>
                                      </p:cBhvr>
                                      <p:to>
                                        <p:strVal val="visible"/>
                                      </p:to>
                                    </p:set>
                                    <p:anim calcmode="lin" valueType="num">
                                      <p:cBhvr additive="base">
                                        <p:cTn dur="500"/>
                                        <p:tgtEl>
                                          <p:spTgt spid="152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1">
                                            <p:txEl>
                                              <p:pRg end="3" st="3"/>
                                            </p:txEl>
                                          </p:spTgt>
                                        </p:tgtEl>
                                        <p:attrNameLst>
                                          <p:attrName>style.visibility</p:attrName>
                                        </p:attrNameLst>
                                      </p:cBhvr>
                                      <p:to>
                                        <p:strVal val="visible"/>
                                      </p:to>
                                    </p:set>
                                    <p:anim calcmode="lin" valueType="num">
                                      <p:cBhvr additive="base">
                                        <p:cTn dur="500"/>
                                        <p:tgtEl>
                                          <p:spTgt spid="152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5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Disk Accesses </a:t>
            </a:r>
            <a:endParaRPr/>
          </a:p>
        </p:txBody>
      </p:sp>
      <p:sp>
        <p:nvSpPr>
          <p:cNvPr id="1528" name="Google Shape;1528;p56"/>
          <p:cNvSpPr txBox="1"/>
          <p:nvPr/>
        </p:nvSpPr>
        <p:spPr>
          <a:xfrm>
            <a:off x="838200" y="5029200"/>
            <a:ext cx="22860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Borrow.</a:t>
            </a:r>
            <a:endParaRPr/>
          </a:p>
        </p:txBody>
      </p:sp>
      <p:sp>
        <p:nvSpPr>
          <p:cNvPr id="1529" name="Google Shape;1529;p56"/>
          <p:cNvSpPr txBox="1"/>
          <p:nvPr/>
        </p:nvSpPr>
        <p:spPr>
          <a:xfrm>
            <a:off x="838200" y="5562600"/>
            <a:ext cx="2286000" cy="57943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Combine.</a:t>
            </a:r>
            <a:endParaRPr/>
          </a:p>
        </p:txBody>
      </p:sp>
      <p:sp>
        <p:nvSpPr>
          <p:cNvPr id="1530" name="Google Shape;1530;p56"/>
          <p:cNvSpPr txBox="1"/>
          <p:nvPr/>
        </p:nvSpPr>
        <p:spPr>
          <a:xfrm>
            <a:off x="838200" y="4449763"/>
            <a:ext cx="2286000" cy="579437"/>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Minimum.</a:t>
            </a:r>
            <a:endParaRPr/>
          </a:p>
        </p:txBody>
      </p:sp>
      <p:grpSp>
        <p:nvGrpSpPr>
          <p:cNvPr id="1531" name="Google Shape;1531;p56"/>
          <p:cNvGrpSpPr/>
          <p:nvPr/>
        </p:nvGrpSpPr>
        <p:grpSpPr>
          <a:xfrm>
            <a:off x="387350" y="1371600"/>
            <a:ext cx="8756650" cy="2590800"/>
            <a:chOff x="244" y="864"/>
            <a:chExt cx="5516" cy="1632"/>
          </a:xfrm>
        </p:grpSpPr>
        <p:cxnSp>
          <p:nvCxnSpPr>
            <p:cNvPr id="1532" name="Google Shape;1532;p56"/>
            <p:cNvCxnSpPr/>
            <p:nvPr/>
          </p:nvCxnSpPr>
          <p:spPr>
            <a:xfrm>
              <a:off x="2928" y="1680"/>
              <a:ext cx="288" cy="480"/>
            </a:xfrm>
            <a:prstGeom prst="straightConnector1">
              <a:avLst/>
            </a:prstGeom>
            <a:noFill/>
            <a:ln cap="flat" cmpd="sng" w="38100">
              <a:solidFill>
                <a:schemeClr val="dk1"/>
              </a:solidFill>
              <a:prstDash val="solid"/>
              <a:round/>
              <a:headEnd len="sm" w="sm" type="none"/>
              <a:tailEnd len="sm" w="sm" type="none"/>
            </a:ln>
          </p:spPr>
        </p:cxnSp>
        <p:cxnSp>
          <p:nvCxnSpPr>
            <p:cNvPr id="1533" name="Google Shape;1533;p56"/>
            <p:cNvCxnSpPr/>
            <p:nvPr/>
          </p:nvCxnSpPr>
          <p:spPr>
            <a:xfrm>
              <a:off x="2880" y="1152"/>
              <a:ext cx="0" cy="336"/>
            </a:xfrm>
            <a:prstGeom prst="straightConnector1">
              <a:avLst/>
            </a:prstGeom>
            <a:noFill/>
            <a:ln cap="flat" cmpd="sng" w="57150">
              <a:solidFill>
                <a:schemeClr val="dk1"/>
              </a:solidFill>
              <a:prstDash val="solid"/>
              <a:round/>
              <a:headEnd len="sm" w="sm" type="none"/>
              <a:tailEnd len="sm" w="sm" type="none"/>
            </a:ln>
          </p:spPr>
        </p:cxnSp>
        <p:sp>
          <p:nvSpPr>
            <p:cNvPr id="1534" name="Google Shape;1534;p56"/>
            <p:cNvSpPr/>
            <p:nvPr/>
          </p:nvSpPr>
          <p:spPr>
            <a:xfrm>
              <a:off x="4224" y="1536"/>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35" name="Google Shape;1535;p56"/>
            <p:cNvSpPr txBox="1"/>
            <p:nvPr/>
          </p:nvSpPr>
          <p:spPr>
            <a:xfrm>
              <a:off x="422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15   20</a:t>
              </a:r>
              <a:endParaRPr/>
            </a:p>
          </p:txBody>
        </p:sp>
        <p:sp>
          <p:nvSpPr>
            <p:cNvPr id="1536" name="Google Shape;1536;p56"/>
            <p:cNvSpPr/>
            <p:nvPr/>
          </p:nvSpPr>
          <p:spPr>
            <a:xfrm>
              <a:off x="379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37" name="Google Shape;1537;p56"/>
            <p:cNvSpPr/>
            <p:nvPr/>
          </p:nvSpPr>
          <p:spPr>
            <a:xfrm>
              <a:off x="968"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538" name="Google Shape;1538;p56"/>
            <p:cNvCxnSpPr/>
            <p:nvPr/>
          </p:nvCxnSpPr>
          <p:spPr>
            <a:xfrm flipH="1">
              <a:off x="1200" y="1008"/>
              <a:ext cx="1488" cy="480"/>
            </a:xfrm>
            <a:prstGeom prst="straightConnector1">
              <a:avLst/>
            </a:prstGeom>
            <a:noFill/>
            <a:ln cap="flat" cmpd="sng" w="38100">
              <a:solidFill>
                <a:schemeClr val="dk1"/>
              </a:solidFill>
              <a:prstDash val="solid"/>
              <a:round/>
              <a:headEnd len="sm" w="sm" type="none"/>
              <a:tailEnd len="sm" w="sm" type="none"/>
            </a:ln>
          </p:spPr>
        </p:cxnSp>
        <p:cxnSp>
          <p:nvCxnSpPr>
            <p:cNvPr id="1539" name="Google Shape;1539;p56"/>
            <p:cNvCxnSpPr/>
            <p:nvPr/>
          </p:nvCxnSpPr>
          <p:spPr>
            <a:xfrm>
              <a:off x="2976" y="1008"/>
              <a:ext cx="1536" cy="528"/>
            </a:xfrm>
            <a:prstGeom prst="straightConnector1">
              <a:avLst/>
            </a:prstGeom>
            <a:noFill/>
            <a:ln cap="flat" cmpd="sng" w="38100">
              <a:solidFill>
                <a:schemeClr val="dk1"/>
              </a:solidFill>
              <a:prstDash val="solid"/>
              <a:round/>
              <a:headEnd len="sm" w="sm" type="none"/>
              <a:tailEnd len="sm" w="sm" type="none"/>
            </a:ln>
          </p:spPr>
        </p:cxnSp>
        <p:cxnSp>
          <p:nvCxnSpPr>
            <p:cNvPr id="1540" name="Google Shape;1540;p56"/>
            <p:cNvCxnSpPr/>
            <p:nvPr/>
          </p:nvCxnSpPr>
          <p:spPr>
            <a:xfrm flipH="1">
              <a:off x="38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1541" name="Google Shape;1541;p56"/>
            <p:cNvCxnSpPr/>
            <p:nvPr/>
          </p:nvCxnSpPr>
          <p:spPr>
            <a:xfrm flipH="1">
              <a:off x="403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1542" name="Google Shape;1542;p56"/>
            <p:cNvCxnSpPr/>
            <p:nvPr/>
          </p:nvCxnSpPr>
          <p:spPr>
            <a:xfrm>
              <a:off x="480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1543" name="Google Shape;1543;p56"/>
            <p:cNvCxnSpPr/>
            <p:nvPr/>
          </p:nvCxnSpPr>
          <p:spPr>
            <a:xfrm>
              <a:off x="1156" y="1680"/>
              <a:ext cx="288" cy="480"/>
            </a:xfrm>
            <a:prstGeom prst="straightConnector1">
              <a:avLst/>
            </a:prstGeom>
            <a:noFill/>
            <a:ln cap="flat" cmpd="sng" w="38100">
              <a:solidFill>
                <a:schemeClr val="dk1"/>
              </a:solidFill>
              <a:prstDash val="solid"/>
              <a:round/>
              <a:headEnd len="sm" w="sm" type="none"/>
              <a:tailEnd len="sm" w="sm" type="none"/>
            </a:ln>
          </p:spPr>
        </p:cxnSp>
        <p:sp>
          <p:nvSpPr>
            <p:cNvPr id="1544" name="Google Shape;1544;p56"/>
            <p:cNvSpPr txBox="1"/>
            <p:nvPr/>
          </p:nvSpPr>
          <p:spPr>
            <a:xfrm>
              <a:off x="1012" y="14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1545" name="Google Shape;1545;p56"/>
            <p:cNvSpPr/>
            <p:nvPr/>
          </p:nvSpPr>
          <p:spPr>
            <a:xfrm>
              <a:off x="115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46" name="Google Shape;1546;p56"/>
            <p:cNvSpPr txBox="1"/>
            <p:nvPr/>
          </p:nvSpPr>
          <p:spPr>
            <a:xfrm>
              <a:off x="125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547" name="Google Shape;1547;p56"/>
            <p:cNvCxnSpPr/>
            <p:nvPr/>
          </p:nvCxnSpPr>
          <p:spPr>
            <a:xfrm>
              <a:off x="4560" y="1824"/>
              <a:ext cx="0" cy="384"/>
            </a:xfrm>
            <a:prstGeom prst="straightConnector1">
              <a:avLst/>
            </a:prstGeom>
            <a:noFill/>
            <a:ln cap="flat" cmpd="sng" w="38100">
              <a:solidFill>
                <a:schemeClr val="dk1"/>
              </a:solidFill>
              <a:prstDash val="solid"/>
              <a:round/>
              <a:headEnd len="sm" w="sm" type="none"/>
              <a:tailEnd len="sm" w="sm" type="none"/>
            </a:ln>
          </p:spPr>
        </p:cxnSp>
        <p:sp>
          <p:nvSpPr>
            <p:cNvPr id="1548" name="Google Shape;1548;p56"/>
            <p:cNvSpPr/>
            <p:nvPr/>
          </p:nvSpPr>
          <p:spPr>
            <a:xfrm>
              <a:off x="489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49" name="Google Shape;1549;p56"/>
            <p:cNvSpPr txBox="1"/>
            <p:nvPr/>
          </p:nvSpPr>
          <p:spPr>
            <a:xfrm>
              <a:off x="489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550" name="Google Shape;1550;p56"/>
            <p:cNvSpPr txBox="1"/>
            <p:nvPr/>
          </p:nvSpPr>
          <p:spPr>
            <a:xfrm>
              <a:off x="3792" y="2160"/>
              <a:ext cx="3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13</a:t>
              </a:r>
              <a:endParaRPr/>
            </a:p>
          </p:txBody>
        </p:sp>
        <p:sp>
          <p:nvSpPr>
            <p:cNvPr id="1551" name="Google Shape;1551;p56"/>
            <p:cNvSpPr/>
            <p:nvPr/>
          </p:nvSpPr>
          <p:spPr>
            <a:xfrm>
              <a:off x="422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52" name="Google Shape;1552;p56"/>
            <p:cNvSpPr txBox="1"/>
            <p:nvPr/>
          </p:nvSpPr>
          <p:spPr>
            <a:xfrm>
              <a:off x="422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553" name="Google Shape;1553;p56"/>
            <p:cNvSpPr/>
            <p:nvPr/>
          </p:nvSpPr>
          <p:spPr>
            <a:xfrm>
              <a:off x="2544" y="864"/>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54" name="Google Shape;1554;p56"/>
            <p:cNvSpPr txBox="1"/>
            <p:nvPr/>
          </p:nvSpPr>
          <p:spPr>
            <a:xfrm>
              <a:off x="2592" y="864"/>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7   12</a:t>
              </a:r>
              <a:endParaRPr/>
            </a:p>
          </p:txBody>
        </p:sp>
        <p:sp>
          <p:nvSpPr>
            <p:cNvPr id="1555" name="Google Shape;1555;p56"/>
            <p:cNvSpPr/>
            <p:nvPr/>
          </p:nvSpPr>
          <p:spPr>
            <a:xfrm>
              <a:off x="2740"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1556" name="Google Shape;1556;p56"/>
            <p:cNvCxnSpPr/>
            <p:nvPr/>
          </p:nvCxnSpPr>
          <p:spPr>
            <a:xfrm flipH="1">
              <a:off x="2160" y="1680"/>
              <a:ext cx="624" cy="480"/>
            </a:xfrm>
            <a:prstGeom prst="straightConnector1">
              <a:avLst/>
            </a:prstGeom>
            <a:noFill/>
            <a:ln cap="flat" cmpd="sng" w="38100">
              <a:solidFill>
                <a:schemeClr val="dk1"/>
              </a:solidFill>
              <a:prstDash val="solid"/>
              <a:round/>
              <a:headEnd len="sm" w="sm" type="none"/>
              <a:tailEnd len="sm" w="sm" type="none"/>
            </a:ln>
          </p:spPr>
        </p:cxnSp>
        <p:sp>
          <p:nvSpPr>
            <p:cNvPr id="1557" name="Google Shape;1557;p56"/>
            <p:cNvSpPr txBox="1"/>
            <p:nvPr/>
          </p:nvSpPr>
          <p:spPr>
            <a:xfrm>
              <a:off x="2784" y="144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558" name="Google Shape;1558;p56"/>
            <p:cNvSpPr/>
            <p:nvPr/>
          </p:nvSpPr>
          <p:spPr>
            <a:xfrm>
              <a:off x="202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59" name="Google Shape;1559;p56"/>
            <p:cNvSpPr txBox="1"/>
            <p:nvPr/>
          </p:nvSpPr>
          <p:spPr>
            <a:xfrm>
              <a:off x="2064"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a:t>
              </a:r>
              <a:endParaRPr/>
            </a:p>
          </p:txBody>
        </p:sp>
        <p:sp>
          <p:nvSpPr>
            <p:cNvPr id="1560" name="Google Shape;1560;p56"/>
            <p:cNvSpPr/>
            <p:nvPr/>
          </p:nvSpPr>
          <p:spPr>
            <a:xfrm>
              <a:off x="3120" y="216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61" name="Google Shape;1561;p56"/>
            <p:cNvSpPr txBox="1"/>
            <p:nvPr/>
          </p:nvSpPr>
          <p:spPr>
            <a:xfrm>
              <a:off x="3120" y="2156"/>
              <a:ext cx="3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10</a:t>
              </a:r>
              <a:endParaRPr/>
            </a:p>
          </p:txBody>
        </p:sp>
        <p:sp>
          <p:nvSpPr>
            <p:cNvPr id="1562" name="Google Shape;1562;p56"/>
            <p:cNvSpPr/>
            <p:nvPr/>
          </p:nvSpPr>
          <p:spPr>
            <a:xfrm>
              <a:off x="244"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1563" name="Google Shape;1563;p56"/>
            <p:cNvSpPr txBox="1"/>
            <p:nvPr/>
          </p:nvSpPr>
          <p:spPr>
            <a:xfrm>
              <a:off x="288"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1"/>
                                        </p:tgtEl>
                                        <p:attrNameLst>
                                          <p:attrName>style.visibility</p:attrName>
                                        </p:attrNameLst>
                                      </p:cBhvr>
                                      <p:to>
                                        <p:strVal val="visible"/>
                                      </p:to>
                                    </p:set>
                                    <p:anim calcmode="lin" valueType="num">
                                      <p:cBhvr additive="base">
                                        <p:cTn dur="500"/>
                                        <p:tgtEl>
                                          <p:spTgt spid="15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0"/>
                                        </p:tgtEl>
                                        <p:attrNameLst>
                                          <p:attrName>style.visibility</p:attrName>
                                        </p:attrNameLst>
                                      </p:cBhvr>
                                      <p:to>
                                        <p:strVal val="visible"/>
                                      </p:to>
                                    </p:set>
                                    <p:anim calcmode="lin" valueType="num">
                                      <p:cBhvr additive="base">
                                        <p:cTn dur="500"/>
                                        <p:tgtEl>
                                          <p:spTgt spid="15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8"/>
                                        </p:tgtEl>
                                        <p:attrNameLst>
                                          <p:attrName>style.visibility</p:attrName>
                                        </p:attrNameLst>
                                      </p:cBhvr>
                                      <p:to>
                                        <p:strVal val="visible"/>
                                      </p:to>
                                    </p:set>
                                    <p:anim calcmode="lin" valueType="num">
                                      <p:cBhvr additive="base">
                                        <p:cTn dur="500"/>
                                        <p:tgtEl>
                                          <p:spTgt spid="15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9"/>
                                        </p:tgtEl>
                                        <p:attrNameLst>
                                          <p:attrName>style.visibility</p:attrName>
                                        </p:attrNameLst>
                                      </p:cBhvr>
                                      <p:to>
                                        <p:strVal val="visible"/>
                                      </p:to>
                                    </p:set>
                                    <p:anim calcmode="lin" valueType="num">
                                      <p:cBhvr additive="base">
                                        <p:cTn dur="500"/>
                                        <p:tgtEl>
                                          <p:spTgt spid="15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5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Worst-Case Disk Accesses</a:t>
            </a:r>
            <a:endParaRPr/>
          </a:p>
        </p:txBody>
      </p:sp>
      <p:sp>
        <p:nvSpPr>
          <p:cNvPr id="1570" name="Google Shape;1570;p57"/>
          <p:cNvSpPr txBox="1"/>
          <p:nvPr>
            <p:ph idx="1" type="body"/>
          </p:nvPr>
        </p:nvSpPr>
        <p:spPr>
          <a:xfrm>
            <a:off x="685800" y="1981200"/>
            <a:ext cx="81534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200"/>
              <a:buFont typeface="Times New Roman"/>
              <a:buChar char="•"/>
            </a:pPr>
            <a:r>
              <a:rPr lang="en-US"/>
              <a:t>Assume enough memory to hold all h nodes accessed on way down.</a:t>
            </a:r>
            <a:endParaRPr/>
          </a:p>
          <a:p>
            <a:pPr indent="-342900" lvl="0" marL="342900" rtl="0" algn="l">
              <a:lnSpc>
                <a:spcPct val="90000"/>
              </a:lnSpc>
              <a:spcBef>
                <a:spcPts val="640"/>
              </a:spcBef>
              <a:spcAft>
                <a:spcPts val="0"/>
              </a:spcAft>
              <a:buSzPts val="3200"/>
              <a:buFont typeface="Times New Roman"/>
              <a:buChar char="•"/>
            </a:pPr>
            <a:r>
              <a:rPr lang="en-US"/>
              <a:t>h read accesses on way down.</a:t>
            </a:r>
            <a:endParaRPr/>
          </a:p>
          <a:p>
            <a:pPr indent="-342900" lvl="0" marL="342900" rtl="0" algn="l">
              <a:lnSpc>
                <a:spcPct val="90000"/>
              </a:lnSpc>
              <a:spcBef>
                <a:spcPts val="720"/>
              </a:spcBef>
              <a:spcAft>
                <a:spcPts val="0"/>
              </a:spcAft>
              <a:buSzPts val="3200"/>
              <a:buFont typeface="Times New Roman"/>
              <a:buChar char="•"/>
            </a:pPr>
            <a:r>
              <a:rPr lang="en-US"/>
              <a:t>h </a:t>
            </a:r>
            <a:r>
              <a:rPr lang="en-US" sz="3600"/>
              <a:t>–</a:t>
            </a:r>
            <a:r>
              <a:rPr lang="en-US"/>
              <a:t> 1 sibling read accesses on way up.</a:t>
            </a:r>
            <a:endParaRPr/>
          </a:p>
          <a:p>
            <a:pPr indent="-342900" lvl="0" marL="342900" rtl="0" algn="l">
              <a:lnSpc>
                <a:spcPct val="90000"/>
              </a:lnSpc>
              <a:spcBef>
                <a:spcPts val="720"/>
              </a:spcBef>
              <a:spcAft>
                <a:spcPts val="0"/>
              </a:spcAft>
              <a:buSzPts val="3200"/>
              <a:buFont typeface="Times New Roman"/>
              <a:buChar char="•"/>
            </a:pPr>
            <a:r>
              <a:rPr lang="en-US"/>
              <a:t>h </a:t>
            </a:r>
            <a:r>
              <a:rPr lang="en-US" sz="3600"/>
              <a:t>–</a:t>
            </a:r>
            <a:r>
              <a:rPr lang="en-US"/>
              <a:t> 2 writes of combined nodes on way up.</a:t>
            </a:r>
            <a:endParaRPr/>
          </a:p>
          <a:p>
            <a:pPr indent="-342900" lvl="0" marL="342900" rtl="0" algn="l">
              <a:lnSpc>
                <a:spcPct val="90000"/>
              </a:lnSpc>
              <a:spcBef>
                <a:spcPts val="640"/>
              </a:spcBef>
              <a:spcAft>
                <a:spcPts val="0"/>
              </a:spcAft>
              <a:buSzPts val="3200"/>
              <a:buFont typeface="Times New Roman"/>
              <a:buChar char="•"/>
            </a:pPr>
            <a:r>
              <a:rPr lang="en-US"/>
              <a:t>3 writes of root and level 2 nodes for sibling borrowing at level 2.</a:t>
            </a:r>
            <a:endParaRPr/>
          </a:p>
          <a:p>
            <a:pPr indent="-342900" lvl="0" marL="342900" rtl="0" algn="l">
              <a:lnSpc>
                <a:spcPct val="90000"/>
              </a:lnSpc>
              <a:spcBef>
                <a:spcPts val="640"/>
              </a:spcBef>
              <a:spcAft>
                <a:spcPts val="0"/>
              </a:spcAft>
              <a:buSzPts val="3200"/>
              <a:buFont typeface="Times New Roman"/>
              <a:buChar char="•"/>
            </a:pPr>
            <a:r>
              <a:rPr lang="en-US"/>
              <a:t>Total is 3h.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0">
                                            <p:txEl>
                                              <p:pRg end="0" st="0"/>
                                            </p:txEl>
                                          </p:spTgt>
                                        </p:tgtEl>
                                        <p:attrNameLst>
                                          <p:attrName>style.visibility</p:attrName>
                                        </p:attrNameLst>
                                      </p:cBhvr>
                                      <p:to>
                                        <p:strVal val="visible"/>
                                      </p:to>
                                    </p:set>
                                    <p:anim calcmode="lin" valueType="num">
                                      <p:cBhvr additive="base">
                                        <p:cTn dur="500"/>
                                        <p:tgtEl>
                                          <p:spTgt spid="15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0">
                                            <p:txEl>
                                              <p:pRg end="1" st="1"/>
                                            </p:txEl>
                                          </p:spTgt>
                                        </p:tgtEl>
                                        <p:attrNameLst>
                                          <p:attrName>style.visibility</p:attrName>
                                        </p:attrNameLst>
                                      </p:cBhvr>
                                      <p:to>
                                        <p:strVal val="visible"/>
                                      </p:to>
                                    </p:set>
                                    <p:anim calcmode="lin" valueType="num">
                                      <p:cBhvr additive="base">
                                        <p:cTn dur="500"/>
                                        <p:tgtEl>
                                          <p:spTgt spid="15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0">
                                            <p:txEl>
                                              <p:pRg end="2" st="2"/>
                                            </p:txEl>
                                          </p:spTgt>
                                        </p:tgtEl>
                                        <p:attrNameLst>
                                          <p:attrName>style.visibility</p:attrName>
                                        </p:attrNameLst>
                                      </p:cBhvr>
                                      <p:to>
                                        <p:strVal val="visible"/>
                                      </p:to>
                                    </p:set>
                                    <p:anim calcmode="lin" valueType="num">
                                      <p:cBhvr additive="base">
                                        <p:cTn dur="500"/>
                                        <p:tgtEl>
                                          <p:spTgt spid="15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0">
                                            <p:txEl>
                                              <p:pRg end="3" st="3"/>
                                            </p:txEl>
                                          </p:spTgt>
                                        </p:tgtEl>
                                        <p:attrNameLst>
                                          <p:attrName>style.visibility</p:attrName>
                                        </p:attrNameLst>
                                      </p:cBhvr>
                                      <p:to>
                                        <p:strVal val="visible"/>
                                      </p:to>
                                    </p:set>
                                    <p:anim calcmode="lin" valueType="num">
                                      <p:cBhvr additive="base">
                                        <p:cTn dur="500"/>
                                        <p:tgtEl>
                                          <p:spTgt spid="157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0">
                                            <p:txEl>
                                              <p:pRg end="4" st="4"/>
                                            </p:txEl>
                                          </p:spTgt>
                                        </p:tgtEl>
                                        <p:attrNameLst>
                                          <p:attrName>style.visibility</p:attrName>
                                        </p:attrNameLst>
                                      </p:cBhvr>
                                      <p:to>
                                        <p:strVal val="visible"/>
                                      </p:to>
                                    </p:set>
                                    <p:anim calcmode="lin" valueType="num">
                                      <p:cBhvr additive="base">
                                        <p:cTn dur="500"/>
                                        <p:tgtEl>
                                          <p:spTgt spid="157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0">
                                            <p:txEl>
                                              <p:pRg end="5" st="5"/>
                                            </p:txEl>
                                          </p:spTgt>
                                        </p:tgtEl>
                                        <p:attrNameLst>
                                          <p:attrName>style.visibility</p:attrName>
                                        </p:attrNameLst>
                                      </p:cBhvr>
                                      <p:to>
                                        <p:strVal val="visible"/>
                                      </p:to>
                                    </p:set>
                                    <p:anim calcmode="lin" valueType="num">
                                      <p:cBhvr additive="base">
                                        <p:cTn dur="500"/>
                                        <p:tgtEl>
                                          <p:spTgt spid="157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5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Average Disk Accesses</a:t>
            </a:r>
            <a:endParaRPr/>
          </a:p>
        </p:txBody>
      </p:sp>
      <p:sp>
        <p:nvSpPr>
          <p:cNvPr id="1577" name="Google Shape;1577;p58"/>
          <p:cNvSpPr txBox="1"/>
          <p:nvPr>
            <p:ph idx="1" type="body"/>
          </p:nvPr>
        </p:nvSpPr>
        <p:spPr>
          <a:xfrm>
            <a:off x="228600" y="1295400"/>
            <a:ext cx="90678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Start with B-tree that has n pairs and p nodes.</a:t>
            </a:r>
            <a:endParaRPr/>
          </a:p>
          <a:p>
            <a:pPr indent="-342900" lvl="0" marL="342900" rtl="0" algn="l">
              <a:spcBef>
                <a:spcPts val="640"/>
              </a:spcBef>
              <a:spcAft>
                <a:spcPts val="0"/>
              </a:spcAft>
              <a:buSzPts val="3200"/>
              <a:buFont typeface="Times New Roman"/>
              <a:buChar char="•"/>
            </a:pPr>
            <a:r>
              <a:rPr lang="en-US"/>
              <a:t>Delete the pairs one by one.</a:t>
            </a:r>
            <a:endParaRPr/>
          </a:p>
          <a:p>
            <a:pPr indent="-342900" lvl="0" marL="342900" rtl="0" algn="l">
              <a:spcBef>
                <a:spcPts val="720"/>
              </a:spcBef>
              <a:spcAft>
                <a:spcPts val="0"/>
              </a:spcAft>
              <a:buSzPts val="3200"/>
              <a:buFont typeface="Times New Roman"/>
              <a:buChar char="•"/>
            </a:pPr>
            <a:r>
              <a:rPr lang="en-US"/>
              <a:t>n &gt;= 1+(ceil(m/2) </a:t>
            </a:r>
            <a:r>
              <a:rPr lang="en-US" sz="3600"/>
              <a:t>–</a:t>
            </a:r>
            <a:r>
              <a:rPr lang="en-US"/>
              <a:t> 1)(p </a:t>
            </a:r>
            <a:r>
              <a:rPr lang="en-US" sz="3600"/>
              <a:t>–</a:t>
            </a:r>
            <a:r>
              <a:rPr lang="en-US"/>
              <a:t> 1).</a:t>
            </a:r>
            <a:endParaRPr/>
          </a:p>
          <a:p>
            <a:pPr indent="-342900" lvl="0" marL="342900" rtl="0" algn="l">
              <a:spcBef>
                <a:spcPts val="640"/>
              </a:spcBef>
              <a:spcAft>
                <a:spcPts val="0"/>
              </a:spcAft>
              <a:buSzPts val="3200"/>
              <a:buFont typeface="Times New Roman"/>
              <a:buChar char="•"/>
            </a:pPr>
            <a:r>
              <a:rPr lang="en-US"/>
              <a:t>p &lt;= 1 + (n – 1)/(ceil(m/2) – 1).</a:t>
            </a:r>
            <a:endParaRPr/>
          </a:p>
          <a:p>
            <a:pPr indent="-342900" lvl="0" marL="342900" rtl="0" algn="l">
              <a:spcBef>
                <a:spcPts val="640"/>
              </a:spcBef>
              <a:spcAft>
                <a:spcPts val="0"/>
              </a:spcAft>
              <a:buSzPts val="3200"/>
              <a:buFont typeface="Times New Roman"/>
              <a:buChar char="•"/>
            </a:pPr>
            <a:r>
              <a:rPr lang="en-US"/>
              <a:t>Upper bound on total number of disk accesses.</a:t>
            </a:r>
            <a:endParaRPr/>
          </a:p>
          <a:p>
            <a:pPr indent="-285750" lvl="1" marL="742950" rtl="0" algn="l">
              <a:spcBef>
                <a:spcPts val="560"/>
              </a:spcBef>
              <a:spcAft>
                <a:spcPts val="0"/>
              </a:spcAft>
              <a:buSzPts val="2800"/>
              <a:buChar char="▪"/>
            </a:pPr>
            <a:r>
              <a:rPr lang="en-US"/>
              <a:t>Each delete does a borrow.</a:t>
            </a:r>
            <a:endParaRPr/>
          </a:p>
          <a:p>
            <a:pPr indent="-285750" lvl="1" marL="742950" rtl="0" algn="l">
              <a:spcBef>
                <a:spcPts val="560"/>
              </a:spcBef>
              <a:spcAft>
                <a:spcPts val="0"/>
              </a:spcAft>
              <a:buSzPts val="2800"/>
              <a:buChar char="▪"/>
            </a:pPr>
            <a:r>
              <a:rPr lang="en-US"/>
              <a:t>The deletes together do at most p –1 combines/merges. </a:t>
            </a:r>
            <a:endParaRPr/>
          </a:p>
          <a:p>
            <a:pPr indent="-342900" lvl="0" marL="342900" rtl="0" algn="l">
              <a:spcBef>
                <a:spcPts val="640"/>
              </a:spcBef>
              <a:spcAft>
                <a:spcPts val="0"/>
              </a:spcAft>
              <a:buSzPts val="3200"/>
              <a:buFont typeface="Times New Roman"/>
              <a:buChar char="•"/>
            </a:pPr>
            <a:r>
              <a:rPr lang="en-US"/>
              <a:t># accesses &lt;= n(h+4) + 2(p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0" st="0"/>
                                            </p:txEl>
                                          </p:spTgt>
                                        </p:tgtEl>
                                        <p:attrNameLst>
                                          <p:attrName>style.visibility</p:attrName>
                                        </p:attrNameLst>
                                      </p:cBhvr>
                                      <p:to>
                                        <p:strVal val="visible"/>
                                      </p:to>
                                    </p:set>
                                    <p:anim calcmode="lin" valueType="num">
                                      <p:cBhvr additive="base">
                                        <p:cTn dur="500"/>
                                        <p:tgtEl>
                                          <p:spTgt spid="157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1" st="1"/>
                                            </p:txEl>
                                          </p:spTgt>
                                        </p:tgtEl>
                                        <p:attrNameLst>
                                          <p:attrName>style.visibility</p:attrName>
                                        </p:attrNameLst>
                                      </p:cBhvr>
                                      <p:to>
                                        <p:strVal val="visible"/>
                                      </p:to>
                                    </p:set>
                                    <p:anim calcmode="lin" valueType="num">
                                      <p:cBhvr additive="base">
                                        <p:cTn dur="500"/>
                                        <p:tgtEl>
                                          <p:spTgt spid="157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2" st="2"/>
                                            </p:txEl>
                                          </p:spTgt>
                                        </p:tgtEl>
                                        <p:attrNameLst>
                                          <p:attrName>style.visibility</p:attrName>
                                        </p:attrNameLst>
                                      </p:cBhvr>
                                      <p:to>
                                        <p:strVal val="visible"/>
                                      </p:to>
                                    </p:set>
                                    <p:anim calcmode="lin" valueType="num">
                                      <p:cBhvr additive="base">
                                        <p:cTn dur="500"/>
                                        <p:tgtEl>
                                          <p:spTgt spid="157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3" st="3"/>
                                            </p:txEl>
                                          </p:spTgt>
                                        </p:tgtEl>
                                        <p:attrNameLst>
                                          <p:attrName>style.visibility</p:attrName>
                                        </p:attrNameLst>
                                      </p:cBhvr>
                                      <p:to>
                                        <p:strVal val="visible"/>
                                      </p:to>
                                    </p:set>
                                    <p:anim calcmode="lin" valueType="num">
                                      <p:cBhvr additive="base">
                                        <p:cTn dur="500"/>
                                        <p:tgtEl>
                                          <p:spTgt spid="157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4" st="4"/>
                                            </p:txEl>
                                          </p:spTgt>
                                        </p:tgtEl>
                                        <p:attrNameLst>
                                          <p:attrName>style.visibility</p:attrName>
                                        </p:attrNameLst>
                                      </p:cBhvr>
                                      <p:to>
                                        <p:strVal val="visible"/>
                                      </p:to>
                                    </p:set>
                                    <p:anim calcmode="lin" valueType="num">
                                      <p:cBhvr additive="base">
                                        <p:cTn dur="500"/>
                                        <p:tgtEl>
                                          <p:spTgt spid="157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5" st="5"/>
                                            </p:txEl>
                                          </p:spTgt>
                                        </p:tgtEl>
                                        <p:attrNameLst>
                                          <p:attrName>style.visibility</p:attrName>
                                        </p:attrNameLst>
                                      </p:cBhvr>
                                      <p:to>
                                        <p:strVal val="visible"/>
                                      </p:to>
                                    </p:set>
                                    <p:anim calcmode="lin" valueType="num">
                                      <p:cBhvr additive="base">
                                        <p:cTn dur="500"/>
                                        <p:tgtEl>
                                          <p:spTgt spid="157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6" st="6"/>
                                            </p:txEl>
                                          </p:spTgt>
                                        </p:tgtEl>
                                        <p:attrNameLst>
                                          <p:attrName>style.visibility</p:attrName>
                                        </p:attrNameLst>
                                      </p:cBhvr>
                                      <p:to>
                                        <p:strVal val="visible"/>
                                      </p:to>
                                    </p:set>
                                    <p:anim calcmode="lin" valueType="num">
                                      <p:cBhvr additive="base">
                                        <p:cTn dur="500"/>
                                        <p:tgtEl>
                                          <p:spTgt spid="157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7">
                                            <p:txEl>
                                              <p:pRg end="7" st="7"/>
                                            </p:txEl>
                                          </p:spTgt>
                                        </p:tgtEl>
                                        <p:attrNameLst>
                                          <p:attrName>style.visibility</p:attrName>
                                        </p:attrNameLst>
                                      </p:cBhvr>
                                      <p:to>
                                        <p:strVal val="visible"/>
                                      </p:to>
                                    </p:set>
                                    <p:anim calcmode="lin" valueType="num">
                                      <p:cBhvr additive="base">
                                        <p:cTn dur="500"/>
                                        <p:tgtEl>
                                          <p:spTgt spid="157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5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Average Disk Accesses</a:t>
            </a:r>
            <a:endParaRPr/>
          </a:p>
        </p:txBody>
      </p:sp>
      <p:sp>
        <p:nvSpPr>
          <p:cNvPr id="1584" name="Google Shape;1584;p59"/>
          <p:cNvSpPr txBox="1"/>
          <p:nvPr>
            <p:ph idx="1" type="body"/>
          </p:nvPr>
        </p:nvSpPr>
        <p:spPr>
          <a:xfrm>
            <a:off x="304800" y="2438400"/>
            <a:ext cx="8305800" cy="243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Average # accesses &lt;= [n(h+4)  + 2(p – 1)]/ n~ h + 4.</a:t>
            </a:r>
            <a:endParaRPr/>
          </a:p>
          <a:p>
            <a:pPr indent="-342900" lvl="0" marL="342900" rtl="0" algn="l">
              <a:spcBef>
                <a:spcPts val="640"/>
              </a:spcBef>
              <a:spcAft>
                <a:spcPts val="0"/>
              </a:spcAft>
              <a:buSzPts val="3200"/>
              <a:buFont typeface="Times New Roman"/>
              <a:buChar char="•"/>
            </a:pPr>
            <a:r>
              <a:rPr lang="en-US"/>
              <a:t>Nearly minimum.</a:t>
            </a:r>
            <a:endParaRPr/>
          </a:p>
          <a:p>
            <a:pPr indent="-139700" lvl="0" marL="342900" rtl="0" algn="l">
              <a:spcBef>
                <a:spcPts val="640"/>
              </a:spcBef>
              <a:spcAft>
                <a:spcPts val="0"/>
              </a:spcAft>
              <a:buSzPts val="3200"/>
              <a:buFont typeface="Times New Roman"/>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4">
                                            <p:txEl>
                                              <p:pRg end="0" st="0"/>
                                            </p:txEl>
                                          </p:spTgt>
                                        </p:tgtEl>
                                        <p:attrNameLst>
                                          <p:attrName>style.visibility</p:attrName>
                                        </p:attrNameLst>
                                      </p:cBhvr>
                                      <p:to>
                                        <p:strVal val="visible"/>
                                      </p:to>
                                    </p:set>
                                    <p:anim calcmode="lin" valueType="num">
                                      <p:cBhvr additive="base">
                                        <p:cTn dur="500"/>
                                        <p:tgtEl>
                                          <p:spTgt spid="158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4">
                                            <p:txEl>
                                              <p:pRg end="1" st="1"/>
                                            </p:txEl>
                                          </p:spTgt>
                                        </p:tgtEl>
                                        <p:attrNameLst>
                                          <p:attrName>style.visibility</p:attrName>
                                        </p:attrNameLst>
                                      </p:cBhvr>
                                      <p:to>
                                        <p:strVal val="visible"/>
                                      </p:to>
                                    </p:set>
                                    <p:anim calcmode="lin" valueType="num">
                                      <p:cBhvr additive="base">
                                        <p:cTn dur="500"/>
                                        <p:tgtEl>
                                          <p:spTgt spid="158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4">
                                            <p:txEl>
                                              <p:pRg end="2" st="2"/>
                                            </p:txEl>
                                          </p:spTgt>
                                        </p:tgtEl>
                                        <p:attrNameLst>
                                          <p:attrName>style.visibility</p:attrName>
                                        </p:attrNameLst>
                                      </p:cBhvr>
                                      <p:to>
                                        <p:strVal val="visible"/>
                                      </p:to>
                                    </p:set>
                                    <p:anim calcmode="lin" valueType="num">
                                      <p:cBhvr additive="base">
                                        <p:cTn dur="500"/>
                                        <p:tgtEl>
                                          <p:spTgt spid="158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Red Black Trees</a:t>
            </a:r>
            <a:endParaRPr/>
          </a:p>
        </p:txBody>
      </p:sp>
      <p:sp>
        <p:nvSpPr>
          <p:cNvPr id="273" name="Google Shape;273;p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3200"/>
              <a:buFont typeface="Times New Roman"/>
              <a:buNone/>
            </a:pPr>
            <a:r>
              <a:rPr lang="en-US">
                <a:solidFill>
                  <a:schemeClr val="hlink"/>
                </a:solidFill>
              </a:rPr>
              <a:t>Colored Edges Definition</a:t>
            </a:r>
            <a:endParaRPr/>
          </a:p>
          <a:p>
            <a:pPr indent="-342900" lvl="0" marL="342900" rtl="0" algn="l">
              <a:lnSpc>
                <a:spcPct val="90000"/>
              </a:lnSpc>
              <a:spcBef>
                <a:spcPts val="640"/>
              </a:spcBef>
              <a:spcAft>
                <a:spcPts val="0"/>
              </a:spcAft>
              <a:buSzPts val="3200"/>
              <a:buFont typeface="Times New Roman"/>
              <a:buChar char="•"/>
            </a:pPr>
            <a:r>
              <a:rPr lang="en-US"/>
              <a:t>Binary search tree.</a:t>
            </a:r>
            <a:endParaRPr/>
          </a:p>
          <a:p>
            <a:pPr indent="-342900" lvl="0" marL="342900" rtl="0" algn="l">
              <a:lnSpc>
                <a:spcPct val="90000"/>
              </a:lnSpc>
              <a:spcBef>
                <a:spcPts val="640"/>
              </a:spcBef>
              <a:spcAft>
                <a:spcPts val="0"/>
              </a:spcAft>
              <a:buSzPts val="3200"/>
              <a:buFont typeface="Times New Roman"/>
              <a:buChar char="•"/>
            </a:pPr>
            <a:r>
              <a:rPr lang="en-US"/>
              <a:t>Child pointers are colored </a:t>
            </a:r>
            <a:r>
              <a:rPr lang="en-US">
                <a:solidFill>
                  <a:schemeClr val="hlink"/>
                </a:solidFill>
              </a:rPr>
              <a:t>red</a:t>
            </a:r>
            <a:r>
              <a:rPr lang="en-US"/>
              <a:t> or black.</a:t>
            </a:r>
            <a:endParaRPr/>
          </a:p>
          <a:p>
            <a:pPr indent="-342900" lvl="0" marL="342900" rtl="0" algn="l">
              <a:lnSpc>
                <a:spcPct val="90000"/>
              </a:lnSpc>
              <a:spcBef>
                <a:spcPts val="640"/>
              </a:spcBef>
              <a:spcAft>
                <a:spcPts val="0"/>
              </a:spcAft>
              <a:buSzPts val="3200"/>
              <a:buFont typeface="Times New Roman"/>
              <a:buChar char="•"/>
            </a:pPr>
            <a:r>
              <a:rPr lang="en-US">
                <a:solidFill>
                  <a:schemeClr val="lt2"/>
                </a:solidFill>
              </a:rPr>
              <a:t>Pointer to an external node is black.</a:t>
            </a:r>
            <a:endParaRPr/>
          </a:p>
          <a:p>
            <a:pPr indent="-342900" lvl="0" marL="342900" rtl="0" algn="l">
              <a:lnSpc>
                <a:spcPct val="90000"/>
              </a:lnSpc>
              <a:spcBef>
                <a:spcPts val="640"/>
              </a:spcBef>
              <a:spcAft>
                <a:spcPts val="0"/>
              </a:spcAft>
              <a:buSzPts val="3200"/>
              <a:buFont typeface="Times New Roman"/>
              <a:buChar char="•"/>
            </a:pPr>
            <a:r>
              <a:rPr lang="en-US"/>
              <a:t>No root to external node path has two consecutive </a:t>
            </a:r>
            <a:r>
              <a:rPr lang="en-US">
                <a:solidFill>
                  <a:schemeClr val="hlink"/>
                </a:solidFill>
              </a:rPr>
              <a:t>red</a:t>
            </a:r>
            <a:r>
              <a:rPr lang="en-US">
                <a:solidFill>
                  <a:schemeClr val="lt2"/>
                </a:solidFill>
              </a:rPr>
              <a:t> pointers.</a:t>
            </a:r>
            <a:endParaRPr/>
          </a:p>
          <a:p>
            <a:pPr indent="-342900" lvl="0" marL="342900" rtl="0" algn="l">
              <a:lnSpc>
                <a:spcPct val="90000"/>
              </a:lnSpc>
              <a:spcBef>
                <a:spcPts val="640"/>
              </a:spcBef>
              <a:spcAft>
                <a:spcPts val="0"/>
              </a:spcAft>
              <a:buSzPts val="3200"/>
              <a:buFont typeface="Times New Roman"/>
              <a:buChar char="•"/>
            </a:pPr>
            <a:r>
              <a:rPr lang="en-US">
                <a:solidFill>
                  <a:schemeClr val="lt2"/>
                </a:solidFill>
              </a:rPr>
              <a:t>Every root to external node path has the same number of black pointers.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 calcmode="lin" valueType="num">
                                      <p:cBhvr additive="base">
                                        <p:cTn dur="500"/>
                                        <p:tgtEl>
                                          <p:spTgt spid="27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 calcmode="lin" valueType="num">
                                      <p:cBhvr additive="base">
                                        <p:cTn dur="500"/>
                                        <p:tgtEl>
                                          <p:spTgt spid="27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 calcmode="lin" valueType="num">
                                      <p:cBhvr additive="base">
                                        <p:cTn dur="500"/>
                                        <p:tgtEl>
                                          <p:spTgt spid="27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 calcmode="lin" valueType="num">
                                      <p:cBhvr additive="base">
                                        <p:cTn dur="500"/>
                                        <p:tgtEl>
                                          <p:spTgt spid="27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anim calcmode="lin" valueType="num">
                                      <p:cBhvr additive="base">
                                        <p:cTn dur="500"/>
                                        <p:tgtEl>
                                          <p:spTgt spid="27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5" st="5"/>
                                            </p:txEl>
                                          </p:spTgt>
                                        </p:tgtEl>
                                        <p:attrNameLst>
                                          <p:attrName>style.visibility</p:attrName>
                                        </p:attrNameLst>
                                      </p:cBhvr>
                                      <p:to>
                                        <p:strVal val="visible"/>
                                      </p:to>
                                    </p:set>
                                    <p:anim calcmode="lin" valueType="num">
                                      <p:cBhvr additive="base">
                                        <p:cTn dur="500"/>
                                        <p:tgtEl>
                                          <p:spTgt spid="27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6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Worst Case</a:t>
            </a:r>
            <a:endParaRPr/>
          </a:p>
        </p:txBody>
      </p:sp>
      <p:sp>
        <p:nvSpPr>
          <p:cNvPr id="1590" name="Google Shape;1590;p6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Alternating sequence of inserts and deletes.</a:t>
            </a:r>
            <a:endParaRPr/>
          </a:p>
          <a:p>
            <a:pPr indent="-342900" lvl="0" marL="342900" rtl="0" algn="l">
              <a:spcBef>
                <a:spcPts val="640"/>
              </a:spcBef>
              <a:spcAft>
                <a:spcPts val="0"/>
              </a:spcAft>
              <a:buSzPts val="3200"/>
              <a:buFont typeface="Times New Roman"/>
              <a:buChar char="•"/>
            </a:pPr>
            <a:r>
              <a:rPr lang="en-US"/>
              <a:t>Each insert does h splits at a cost of 3h + 1 disk accesses.</a:t>
            </a:r>
            <a:endParaRPr/>
          </a:p>
          <a:p>
            <a:pPr indent="-342900" lvl="0" marL="342900" rtl="0" algn="l">
              <a:spcBef>
                <a:spcPts val="640"/>
              </a:spcBef>
              <a:spcAft>
                <a:spcPts val="0"/>
              </a:spcAft>
              <a:buSzPts val="3200"/>
              <a:buFont typeface="Times New Roman"/>
              <a:buChar char="•"/>
            </a:pPr>
            <a:r>
              <a:rPr lang="en-US"/>
              <a:t>Each delete moves back up to root at a cost of 3h  disk accesses.</a:t>
            </a:r>
            <a:endParaRPr/>
          </a:p>
          <a:p>
            <a:pPr indent="-342900" lvl="0" marL="342900" rtl="0" algn="l">
              <a:spcBef>
                <a:spcPts val="640"/>
              </a:spcBef>
              <a:spcAft>
                <a:spcPts val="0"/>
              </a:spcAft>
              <a:buSzPts val="3200"/>
              <a:buFont typeface="Times New Roman"/>
              <a:buChar char="•"/>
            </a:pPr>
            <a:r>
              <a:rPr lang="en-US"/>
              <a:t>Average for this sequence is 3h + 1 for an insert and 3h for a delete.</a:t>
            </a:r>
            <a:endParaRPr/>
          </a:p>
          <a:p>
            <a:pPr indent="-139700" lvl="0" marL="342900" rtl="0" algn="l">
              <a:spcBef>
                <a:spcPts val="640"/>
              </a:spcBef>
              <a:spcAft>
                <a:spcPts val="0"/>
              </a:spcAft>
              <a:buSzPts val="3200"/>
              <a:buFont typeface="Times New Roman"/>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0">
                                            <p:txEl>
                                              <p:pRg end="0" st="0"/>
                                            </p:txEl>
                                          </p:spTgt>
                                        </p:tgtEl>
                                        <p:attrNameLst>
                                          <p:attrName>style.visibility</p:attrName>
                                        </p:attrNameLst>
                                      </p:cBhvr>
                                      <p:to>
                                        <p:strVal val="visible"/>
                                      </p:to>
                                    </p:set>
                                    <p:anim calcmode="lin" valueType="num">
                                      <p:cBhvr additive="base">
                                        <p:cTn dur="500"/>
                                        <p:tgtEl>
                                          <p:spTgt spid="159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0">
                                            <p:txEl>
                                              <p:pRg end="1" st="1"/>
                                            </p:txEl>
                                          </p:spTgt>
                                        </p:tgtEl>
                                        <p:attrNameLst>
                                          <p:attrName>style.visibility</p:attrName>
                                        </p:attrNameLst>
                                      </p:cBhvr>
                                      <p:to>
                                        <p:strVal val="visible"/>
                                      </p:to>
                                    </p:set>
                                    <p:anim calcmode="lin" valueType="num">
                                      <p:cBhvr additive="base">
                                        <p:cTn dur="500"/>
                                        <p:tgtEl>
                                          <p:spTgt spid="159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0">
                                            <p:txEl>
                                              <p:pRg end="2" st="2"/>
                                            </p:txEl>
                                          </p:spTgt>
                                        </p:tgtEl>
                                        <p:attrNameLst>
                                          <p:attrName>style.visibility</p:attrName>
                                        </p:attrNameLst>
                                      </p:cBhvr>
                                      <p:to>
                                        <p:strVal val="visible"/>
                                      </p:to>
                                    </p:set>
                                    <p:anim calcmode="lin" valueType="num">
                                      <p:cBhvr additive="base">
                                        <p:cTn dur="500"/>
                                        <p:tgtEl>
                                          <p:spTgt spid="159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0">
                                            <p:txEl>
                                              <p:pRg end="3" st="3"/>
                                            </p:txEl>
                                          </p:spTgt>
                                        </p:tgtEl>
                                        <p:attrNameLst>
                                          <p:attrName>style.visibility</p:attrName>
                                        </p:attrNameLst>
                                      </p:cBhvr>
                                      <p:to>
                                        <p:strVal val="visible"/>
                                      </p:to>
                                    </p:set>
                                    <p:anim calcmode="lin" valueType="num">
                                      <p:cBhvr additive="base">
                                        <p:cTn dur="500"/>
                                        <p:tgtEl>
                                          <p:spTgt spid="15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0">
                                            <p:txEl>
                                              <p:pRg end="4" st="4"/>
                                            </p:txEl>
                                          </p:spTgt>
                                        </p:tgtEl>
                                        <p:attrNameLst>
                                          <p:attrName>style.visibility</p:attrName>
                                        </p:attrNameLst>
                                      </p:cBhvr>
                                      <p:to>
                                        <p:strVal val="visible"/>
                                      </p:to>
                                    </p:set>
                                    <p:anim calcmode="lin" valueType="num">
                                      <p:cBhvr additive="base">
                                        <p:cTn dur="500"/>
                                        <p:tgtEl>
                                          <p:spTgt spid="159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6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Internal Memory B-Trees</a:t>
            </a:r>
            <a:endParaRPr/>
          </a:p>
        </p:txBody>
      </p:sp>
      <p:sp>
        <p:nvSpPr>
          <p:cNvPr id="1596" name="Google Shape;1596;p6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Cache access time vs main memory access time.</a:t>
            </a:r>
            <a:endParaRPr/>
          </a:p>
          <a:p>
            <a:pPr indent="-342900" lvl="0" marL="342900" rtl="0" algn="l">
              <a:spcBef>
                <a:spcPts val="640"/>
              </a:spcBef>
              <a:spcAft>
                <a:spcPts val="0"/>
              </a:spcAft>
              <a:buSzPts val="3200"/>
              <a:buFont typeface="Times New Roman"/>
              <a:buChar char="•"/>
            </a:pPr>
            <a:r>
              <a:rPr lang="en-US"/>
              <a:t>Reduce main memory accesses using a B-tree.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6">
                                            <p:txEl>
                                              <p:pRg end="0" st="0"/>
                                            </p:txEl>
                                          </p:spTgt>
                                        </p:tgtEl>
                                        <p:attrNameLst>
                                          <p:attrName>style.visibility</p:attrName>
                                        </p:attrNameLst>
                                      </p:cBhvr>
                                      <p:to>
                                        <p:strVal val="visible"/>
                                      </p:to>
                                    </p:set>
                                    <p:anim calcmode="lin" valueType="num">
                                      <p:cBhvr additive="base">
                                        <p:cTn dur="500"/>
                                        <p:tgtEl>
                                          <p:spTgt spid="159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6">
                                            <p:txEl>
                                              <p:pRg end="1" st="1"/>
                                            </p:txEl>
                                          </p:spTgt>
                                        </p:tgtEl>
                                        <p:attrNameLst>
                                          <p:attrName>style.visibility</p:attrName>
                                        </p:attrNameLst>
                                      </p:cBhvr>
                                      <p:to>
                                        <p:strVal val="visible"/>
                                      </p:to>
                                    </p:set>
                                    <p:anim calcmode="lin" valueType="num">
                                      <p:cBhvr additive="base">
                                        <p:cTn dur="500"/>
                                        <p:tgtEl>
                                          <p:spTgt spid="159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6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Node Structure</a:t>
            </a:r>
            <a:endParaRPr/>
          </a:p>
        </p:txBody>
      </p:sp>
      <p:sp>
        <p:nvSpPr>
          <p:cNvPr id="1603" name="Google Shape;1603;p62"/>
          <p:cNvSpPr txBox="1"/>
          <p:nvPr>
            <p:ph idx="1" type="body"/>
          </p:nvPr>
        </p:nvSpPr>
        <p:spPr>
          <a:xfrm>
            <a:off x="533400" y="3505200"/>
            <a:ext cx="77724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Node operations during a search.</a:t>
            </a:r>
            <a:endParaRPr/>
          </a:p>
          <a:p>
            <a:pPr indent="-285750" lvl="1" marL="742950" rtl="0" algn="l">
              <a:spcBef>
                <a:spcPts val="560"/>
              </a:spcBef>
              <a:spcAft>
                <a:spcPts val="0"/>
              </a:spcAft>
              <a:buSzPts val="2800"/>
              <a:buChar char="▪"/>
            </a:pPr>
            <a:r>
              <a:rPr lang="en-US"/>
              <a:t>Search the node for a given key.</a:t>
            </a:r>
            <a:endParaRPr/>
          </a:p>
          <a:p>
            <a:pPr indent="-285750" lvl="1" marL="742950" rtl="0" algn="l">
              <a:spcBef>
                <a:spcPts val="640"/>
              </a:spcBef>
              <a:spcAft>
                <a:spcPts val="0"/>
              </a:spcAft>
              <a:buSzPts val="3200"/>
              <a:buFont typeface="Noto Sans Symbols"/>
              <a:buNone/>
            </a:pPr>
            <a:r>
              <a:t/>
            </a:r>
            <a:endParaRPr sz="3200">
              <a:solidFill>
                <a:schemeClr val="lt2"/>
              </a:solidFill>
            </a:endParaRPr>
          </a:p>
        </p:txBody>
      </p:sp>
      <p:sp>
        <p:nvSpPr>
          <p:cNvPr id="1604" name="Google Shape;1604;p62"/>
          <p:cNvSpPr txBox="1"/>
          <p:nvPr/>
        </p:nvSpPr>
        <p:spPr>
          <a:xfrm>
            <a:off x="1981200" y="1524000"/>
            <a:ext cx="4343400" cy="579438"/>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  q a</a:t>
            </a:r>
            <a:r>
              <a:rPr baseline="-25000" lang="en-US" sz="3200">
                <a:solidFill>
                  <a:schemeClr val="dk1"/>
                </a:solidFill>
                <a:latin typeface="Times New Roman"/>
                <a:ea typeface="Times New Roman"/>
                <a:cs typeface="Times New Roman"/>
                <a:sym typeface="Times New Roman"/>
              </a:rPr>
              <a:t>0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q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q</a:t>
            </a:r>
            <a:endParaRPr baseline="-25000"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3">
                                            <p:txEl>
                                              <p:pRg end="0" st="0"/>
                                            </p:txEl>
                                          </p:spTgt>
                                        </p:tgtEl>
                                        <p:attrNameLst>
                                          <p:attrName>style.visibility</p:attrName>
                                        </p:attrNameLst>
                                      </p:cBhvr>
                                      <p:to>
                                        <p:strVal val="visible"/>
                                      </p:to>
                                    </p:set>
                                    <p:anim calcmode="lin" valueType="num">
                                      <p:cBhvr additive="base">
                                        <p:cTn dur="500"/>
                                        <p:tgtEl>
                                          <p:spTgt spid="160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3">
                                            <p:txEl>
                                              <p:pRg end="1" st="1"/>
                                            </p:txEl>
                                          </p:spTgt>
                                        </p:tgtEl>
                                        <p:attrNameLst>
                                          <p:attrName>style.visibility</p:attrName>
                                        </p:attrNameLst>
                                      </p:cBhvr>
                                      <p:to>
                                        <p:strVal val="visible"/>
                                      </p:to>
                                    </p:set>
                                    <p:anim calcmode="lin" valueType="num">
                                      <p:cBhvr additive="base">
                                        <p:cTn dur="500"/>
                                        <p:tgtEl>
                                          <p:spTgt spid="160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3">
                                            <p:txEl>
                                              <p:pRg end="2" st="2"/>
                                            </p:txEl>
                                          </p:spTgt>
                                        </p:tgtEl>
                                        <p:attrNameLst>
                                          <p:attrName>style.visibility</p:attrName>
                                        </p:attrNameLst>
                                      </p:cBhvr>
                                      <p:to>
                                        <p:strVal val="visible"/>
                                      </p:to>
                                    </p:set>
                                    <p:anim calcmode="lin" valueType="num">
                                      <p:cBhvr additive="base">
                                        <p:cTn dur="500"/>
                                        <p:tgtEl>
                                          <p:spTgt spid="160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6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Node Operations For Insert</a:t>
            </a:r>
            <a:endParaRPr/>
          </a:p>
        </p:txBody>
      </p:sp>
      <p:sp>
        <p:nvSpPr>
          <p:cNvPr id="1610" name="Google Shape;1610;p63"/>
          <p:cNvSpPr txBox="1"/>
          <p:nvPr>
            <p:ph idx="1" type="body"/>
          </p:nvPr>
        </p:nvSpPr>
        <p:spPr>
          <a:xfrm>
            <a:off x="304800" y="4038600"/>
            <a:ext cx="8153400" cy="17526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3200"/>
              <a:buFont typeface="Noto Sans Symbols"/>
              <a:buNone/>
            </a:pPr>
            <a:r>
              <a:t/>
            </a:r>
            <a:endParaRPr sz="3200">
              <a:solidFill>
                <a:schemeClr val="lt2"/>
              </a:solidFill>
            </a:endParaRPr>
          </a:p>
          <a:p>
            <a:pPr indent="-285750" lvl="1" marL="742950" rtl="0" algn="l">
              <a:spcBef>
                <a:spcPts val="640"/>
              </a:spcBef>
              <a:spcAft>
                <a:spcPts val="0"/>
              </a:spcAft>
              <a:buSzPts val="3200"/>
              <a:buChar char="▪"/>
            </a:pPr>
            <a:r>
              <a:rPr lang="en-US" sz="3200"/>
              <a:t>Find middle pair.</a:t>
            </a:r>
            <a:endParaRPr/>
          </a:p>
          <a:p>
            <a:pPr indent="-285750" lvl="1" marL="742950" rtl="0" algn="l">
              <a:spcBef>
                <a:spcPts val="640"/>
              </a:spcBef>
              <a:spcAft>
                <a:spcPts val="0"/>
              </a:spcAft>
              <a:buSzPts val="3200"/>
              <a:buChar char="▪"/>
            </a:pPr>
            <a:r>
              <a:rPr lang="en-US" sz="3200"/>
              <a:t>3-way split around middle pair.</a:t>
            </a:r>
            <a:endParaRPr/>
          </a:p>
        </p:txBody>
      </p:sp>
      <p:sp>
        <p:nvSpPr>
          <p:cNvPr id="1611" name="Google Shape;1611;p63"/>
          <p:cNvSpPr txBox="1"/>
          <p:nvPr/>
        </p:nvSpPr>
        <p:spPr>
          <a:xfrm>
            <a:off x="304800" y="1905000"/>
            <a:ext cx="4343400" cy="579438"/>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  m a</a:t>
            </a:r>
            <a:r>
              <a:rPr baseline="-25000" lang="en-US" sz="3200">
                <a:solidFill>
                  <a:schemeClr val="dk1"/>
                </a:solidFill>
                <a:latin typeface="Times New Roman"/>
                <a:ea typeface="Times New Roman"/>
                <a:cs typeface="Times New Roman"/>
                <a:sym typeface="Times New Roman"/>
              </a:rPr>
              <a:t>0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m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m</a:t>
            </a:r>
            <a:endParaRPr/>
          </a:p>
        </p:txBody>
      </p:sp>
      <p:sp>
        <p:nvSpPr>
          <p:cNvPr id="1612" name="Google Shape;1612;p63"/>
          <p:cNvSpPr txBox="1"/>
          <p:nvPr/>
        </p:nvSpPr>
        <p:spPr>
          <a:xfrm>
            <a:off x="228600" y="2895600"/>
            <a:ext cx="7924800" cy="579438"/>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  ceil(m/2)-1 a</a:t>
            </a:r>
            <a:r>
              <a:rPr baseline="-25000" lang="en-US" sz="3200">
                <a:solidFill>
                  <a:schemeClr val="dk1"/>
                </a:solidFill>
                <a:latin typeface="Times New Roman"/>
                <a:ea typeface="Times New Roman"/>
                <a:cs typeface="Times New Roman"/>
                <a:sym typeface="Times New Roman"/>
              </a:rPr>
              <a:t>0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1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ceil(m/2)-1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ceil(m/2)-1</a:t>
            </a:r>
            <a:endParaRPr/>
          </a:p>
        </p:txBody>
      </p:sp>
      <p:sp>
        <p:nvSpPr>
          <p:cNvPr id="1613" name="Google Shape;1613;p63"/>
          <p:cNvSpPr txBox="1"/>
          <p:nvPr/>
        </p:nvSpPr>
        <p:spPr>
          <a:xfrm>
            <a:off x="304800" y="3886200"/>
            <a:ext cx="8458200" cy="579438"/>
          </a:xfrm>
          <a:prstGeom prst="rect">
            <a:avLst/>
          </a:prstGeom>
          <a:solidFill>
            <a:srgbClr val="FF00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m-ceil(m/2) a</a:t>
            </a:r>
            <a:r>
              <a:rPr baseline="-25000" lang="en-US" sz="3200">
                <a:solidFill>
                  <a:schemeClr val="dk1"/>
                </a:solidFill>
                <a:latin typeface="Times New Roman"/>
                <a:ea typeface="Times New Roman"/>
                <a:cs typeface="Times New Roman"/>
                <a:sym typeface="Times New Roman"/>
              </a:rPr>
              <a:t>ceil(m/2)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ceil(m/2)+1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ceil(m/2)+1 </a:t>
            </a:r>
            <a:r>
              <a:rPr lang="en-US" sz="3200">
                <a:solidFill>
                  <a:schemeClr val="dk1"/>
                </a:solidFill>
                <a:latin typeface="Times New Roman"/>
                <a:ea typeface="Times New Roman"/>
                <a:cs typeface="Times New Roman"/>
                <a:sym typeface="Times New Roman"/>
              </a:rPr>
              <a:t>…</a:t>
            </a:r>
            <a:r>
              <a:rPr baseline="-25000"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
            </a:r>
            <a:r>
              <a:rPr baseline="-25000" lang="en-US" sz="3200">
                <a:solidFill>
                  <a:schemeClr val="dk1"/>
                </a:solidFill>
                <a:latin typeface="Times New Roman"/>
                <a:ea typeface="Times New Roman"/>
                <a:cs typeface="Times New Roman"/>
                <a:sym typeface="Times New Roman"/>
              </a:rPr>
              <a:t>m </a:t>
            </a:r>
            <a:r>
              <a:rPr lang="en-US" sz="3200">
                <a:solidFill>
                  <a:schemeClr val="dk1"/>
                </a:solidFill>
                <a:latin typeface="Times New Roman"/>
                <a:ea typeface="Times New Roman"/>
                <a:cs typeface="Times New Roman"/>
                <a:sym typeface="Times New Roman"/>
              </a:rPr>
              <a:t>a</a:t>
            </a:r>
            <a:r>
              <a:rPr baseline="-25000" lang="en-US" sz="3200">
                <a:solidFill>
                  <a:schemeClr val="dk1"/>
                </a:solidFill>
                <a:latin typeface="Times New Roman"/>
                <a:ea typeface="Times New Roman"/>
                <a:cs typeface="Times New Roman"/>
                <a:sym typeface="Times New Roman"/>
              </a:rPr>
              <a:t>m</a:t>
            </a:r>
            <a:endParaRPr/>
          </a:p>
        </p:txBody>
      </p:sp>
      <p:sp>
        <p:nvSpPr>
          <p:cNvPr id="1614" name="Google Shape;1614;p63"/>
          <p:cNvSpPr/>
          <p:nvPr/>
        </p:nvSpPr>
        <p:spPr>
          <a:xfrm>
            <a:off x="304800" y="1066800"/>
            <a:ext cx="8153400" cy="685800"/>
          </a:xfrm>
          <a:prstGeom prst="rect">
            <a:avLst/>
          </a:prstGeom>
          <a:noFill/>
          <a:ln>
            <a:noFill/>
          </a:ln>
        </p:spPr>
        <p:txBody>
          <a:bodyPr anchorCtr="0" anchor="t" bIns="46025" lIns="92075" spcFirstLastPara="1" rIns="92075" wrap="square" tIns="46025">
            <a:noAutofit/>
          </a:bodyPr>
          <a:lstStyle/>
          <a:p>
            <a:pPr indent="-285750" lvl="1" marL="742950" marR="0" rtl="0" algn="l">
              <a:spcBef>
                <a:spcPts val="0"/>
              </a:spcBef>
              <a:spcAft>
                <a:spcPts val="0"/>
              </a:spcAft>
              <a:buClr>
                <a:schemeClr val="hlink"/>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Insert a dictionary pair and a pointer </a:t>
            </a:r>
            <a:r>
              <a:rPr b="0" i="0" lang="en-US" sz="3200" u="none" cap="none" strike="noStrike">
                <a:solidFill>
                  <a:schemeClr val="hlink"/>
                </a:solidFill>
                <a:latin typeface="Times New Roman"/>
                <a:ea typeface="Times New Roman"/>
                <a:cs typeface="Times New Roman"/>
                <a:sym typeface="Times New Roman"/>
              </a:rPr>
              <a:t>(p,</a:t>
            </a:r>
            <a:r>
              <a:rPr b="0" baseline="-25000" i="0" lang="en-US" sz="3200" u="none" cap="none" strike="noStrike">
                <a:solidFill>
                  <a:schemeClr val="hlink"/>
                </a:solidFill>
                <a:latin typeface="Times New Roman"/>
                <a:ea typeface="Times New Roman"/>
                <a:cs typeface="Times New Roman"/>
                <a:sym typeface="Times New Roman"/>
              </a:rPr>
              <a:t> </a:t>
            </a:r>
            <a:r>
              <a:rPr b="0" i="0" lang="en-US" sz="3200" u="none" cap="none" strike="noStrike">
                <a:solidFill>
                  <a:schemeClr val="hlink"/>
                </a:solidFill>
                <a:latin typeface="Times New Roman"/>
                <a:ea typeface="Times New Roman"/>
                <a:cs typeface="Times New Roman"/>
                <a:sym typeface="Times New Roman"/>
              </a:rPr>
              <a:t>a)</a:t>
            </a:r>
            <a:r>
              <a:rPr b="0" i="0" lang="en-US" sz="3200" u="none" cap="none" strike="noStrike">
                <a:solidFill>
                  <a:schemeClr val="lt2"/>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14">
                                            <p:txEl>
                                              <p:pRg end="0" st="0"/>
                                            </p:txEl>
                                          </p:spTgt>
                                        </p:tgtEl>
                                        <p:attrNameLst>
                                          <p:attrName>style.visibility</p:attrName>
                                        </p:attrNameLst>
                                      </p:cBhvr>
                                      <p:to>
                                        <p:strVal val="visible"/>
                                      </p:to>
                                    </p:set>
                                    <p:anim calcmode="lin" valueType="num">
                                      <p:cBhvr additive="base">
                                        <p:cTn dur="500"/>
                                        <p:tgtEl>
                                          <p:spTgt spid="16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1"/>
                                        </p:tgtEl>
                                        <p:attrNameLst>
                                          <p:attrName>style.visibility</p:attrName>
                                        </p:attrNameLst>
                                      </p:cBhvr>
                                      <p:to>
                                        <p:strVal val="visible"/>
                                      </p:to>
                                    </p:set>
                                    <p:animEffect filter="fade" transition="in">
                                      <p:cBhvr>
                                        <p:cTn dur="500"/>
                                        <p:tgtEl>
                                          <p:spTgt spid="1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2"/>
                                        </p:tgtEl>
                                        <p:attrNameLst>
                                          <p:attrName>style.visibility</p:attrName>
                                        </p:attrNameLst>
                                      </p:cBhvr>
                                      <p:to>
                                        <p:strVal val="visible"/>
                                      </p:to>
                                    </p:set>
                                    <p:animEffect filter="fade" transition="in">
                                      <p:cBhvr>
                                        <p:cTn dur="500"/>
                                        <p:tgtEl>
                                          <p:spTgt spid="1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gtEl>
                                        <p:attrNameLst>
                                          <p:attrName>style.visibility</p:attrName>
                                        </p:attrNameLst>
                                      </p:cBhvr>
                                      <p:to>
                                        <p:strVal val="visible"/>
                                      </p:to>
                                    </p:set>
                                    <p:animEffect filter="fade" transition="in">
                                      <p:cBhvr>
                                        <p:cTn dur="500"/>
                                        <p:tgtEl>
                                          <p:spTgt spid="1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6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Node Operations For Delete</a:t>
            </a:r>
            <a:endParaRPr/>
          </a:p>
        </p:txBody>
      </p:sp>
      <p:sp>
        <p:nvSpPr>
          <p:cNvPr id="1620" name="Google Shape;1620;p64"/>
          <p:cNvSpPr txBox="1"/>
          <p:nvPr>
            <p:ph idx="1" type="body"/>
          </p:nvPr>
        </p:nvSpPr>
        <p:spPr>
          <a:xfrm>
            <a:off x="304800" y="1828800"/>
            <a:ext cx="77724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Times New Roman"/>
              <a:buChar char="•"/>
            </a:pPr>
            <a:r>
              <a:rPr lang="en-US" sz="2800"/>
              <a:t>Delete a dictionary pair.</a:t>
            </a:r>
            <a:endParaRPr/>
          </a:p>
          <a:p>
            <a:pPr indent="-342900" lvl="0" marL="342900" rtl="0" algn="l">
              <a:lnSpc>
                <a:spcPct val="90000"/>
              </a:lnSpc>
              <a:spcBef>
                <a:spcPts val="560"/>
              </a:spcBef>
              <a:spcAft>
                <a:spcPts val="0"/>
              </a:spcAft>
              <a:buSzPts val="2800"/>
              <a:buFont typeface="Times New Roman"/>
              <a:buChar char="•"/>
            </a:pPr>
            <a:r>
              <a:rPr lang="en-US" sz="2800"/>
              <a:t>Borrow.</a:t>
            </a:r>
            <a:endParaRPr/>
          </a:p>
          <a:p>
            <a:pPr indent="-285750" lvl="1" marL="742950" rtl="0" algn="l">
              <a:lnSpc>
                <a:spcPct val="90000"/>
              </a:lnSpc>
              <a:spcBef>
                <a:spcPts val="480"/>
              </a:spcBef>
              <a:spcAft>
                <a:spcPts val="0"/>
              </a:spcAft>
              <a:buSzPts val="2400"/>
              <a:buChar char="▪"/>
            </a:pPr>
            <a:r>
              <a:rPr lang="en-US" sz="2400"/>
              <a:t>Delete, replace, insert.</a:t>
            </a:r>
            <a:endParaRPr/>
          </a:p>
          <a:p>
            <a:pPr indent="-342900" lvl="0" marL="342900" rtl="0" algn="l">
              <a:lnSpc>
                <a:spcPct val="90000"/>
              </a:lnSpc>
              <a:spcBef>
                <a:spcPts val="560"/>
              </a:spcBef>
              <a:spcAft>
                <a:spcPts val="0"/>
              </a:spcAft>
              <a:buSzPts val="2800"/>
              <a:buFont typeface="Times New Roman"/>
              <a:buChar char="•"/>
            </a:pPr>
            <a:r>
              <a:rPr lang="en-US" sz="2800"/>
              <a:t>Combine.</a:t>
            </a:r>
            <a:endParaRPr/>
          </a:p>
          <a:p>
            <a:pPr indent="-285750" lvl="1" marL="742950" rtl="0" algn="l">
              <a:lnSpc>
                <a:spcPct val="90000"/>
              </a:lnSpc>
              <a:spcBef>
                <a:spcPts val="480"/>
              </a:spcBef>
              <a:spcAft>
                <a:spcPts val="0"/>
              </a:spcAft>
              <a:buSzPts val="2400"/>
              <a:buChar char="▪"/>
            </a:pPr>
            <a:r>
              <a:rPr lang="en-US" sz="2400"/>
              <a:t>3-way join.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0">
                                            <p:txEl>
                                              <p:pRg end="0" st="0"/>
                                            </p:txEl>
                                          </p:spTgt>
                                        </p:tgtEl>
                                        <p:attrNameLst>
                                          <p:attrName>style.visibility</p:attrName>
                                        </p:attrNameLst>
                                      </p:cBhvr>
                                      <p:to>
                                        <p:strVal val="visible"/>
                                      </p:to>
                                    </p:set>
                                    <p:anim calcmode="lin" valueType="num">
                                      <p:cBhvr additive="base">
                                        <p:cTn dur="500"/>
                                        <p:tgtEl>
                                          <p:spTgt spid="162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0">
                                            <p:txEl>
                                              <p:pRg end="1" st="1"/>
                                            </p:txEl>
                                          </p:spTgt>
                                        </p:tgtEl>
                                        <p:attrNameLst>
                                          <p:attrName>style.visibility</p:attrName>
                                        </p:attrNameLst>
                                      </p:cBhvr>
                                      <p:to>
                                        <p:strVal val="visible"/>
                                      </p:to>
                                    </p:set>
                                    <p:anim calcmode="lin" valueType="num">
                                      <p:cBhvr additive="base">
                                        <p:cTn dur="500"/>
                                        <p:tgtEl>
                                          <p:spTgt spid="162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0">
                                            <p:txEl>
                                              <p:pRg end="2" st="2"/>
                                            </p:txEl>
                                          </p:spTgt>
                                        </p:tgtEl>
                                        <p:attrNameLst>
                                          <p:attrName>style.visibility</p:attrName>
                                        </p:attrNameLst>
                                      </p:cBhvr>
                                      <p:to>
                                        <p:strVal val="visible"/>
                                      </p:to>
                                    </p:set>
                                    <p:anim calcmode="lin" valueType="num">
                                      <p:cBhvr additive="base">
                                        <p:cTn dur="500"/>
                                        <p:tgtEl>
                                          <p:spTgt spid="162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0">
                                            <p:txEl>
                                              <p:pRg end="3" st="3"/>
                                            </p:txEl>
                                          </p:spTgt>
                                        </p:tgtEl>
                                        <p:attrNameLst>
                                          <p:attrName>style.visibility</p:attrName>
                                        </p:attrNameLst>
                                      </p:cBhvr>
                                      <p:to>
                                        <p:strVal val="visible"/>
                                      </p:to>
                                    </p:set>
                                    <p:anim calcmode="lin" valueType="num">
                                      <p:cBhvr additive="base">
                                        <p:cTn dur="500"/>
                                        <p:tgtEl>
                                          <p:spTgt spid="162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0">
                                            <p:txEl>
                                              <p:pRg end="4" st="4"/>
                                            </p:txEl>
                                          </p:spTgt>
                                        </p:tgtEl>
                                        <p:attrNameLst>
                                          <p:attrName>style.visibility</p:attrName>
                                        </p:attrNameLst>
                                      </p:cBhvr>
                                      <p:to>
                                        <p:strVal val="visible"/>
                                      </p:to>
                                    </p:set>
                                    <p:anim calcmode="lin" valueType="num">
                                      <p:cBhvr additive="base">
                                        <p:cTn dur="500"/>
                                        <p:tgtEl>
                                          <p:spTgt spid="162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6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Node Structure</a:t>
            </a:r>
            <a:endParaRPr/>
          </a:p>
        </p:txBody>
      </p:sp>
      <p:sp>
        <p:nvSpPr>
          <p:cNvPr id="1626" name="Google Shape;1626;p65"/>
          <p:cNvSpPr txBox="1"/>
          <p:nvPr>
            <p:ph idx="1" type="body"/>
          </p:nvPr>
        </p:nvSpPr>
        <p:spPr>
          <a:xfrm>
            <a:off x="304800" y="1981200"/>
            <a:ext cx="84582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Each B-tree node is an array partitioned into indexed red-black tree nodes that will keep one dictionary pair each.</a:t>
            </a:r>
            <a:endParaRPr/>
          </a:p>
          <a:p>
            <a:pPr indent="-342900" lvl="0" marL="342900" rtl="0" algn="l">
              <a:spcBef>
                <a:spcPts val="640"/>
              </a:spcBef>
              <a:spcAft>
                <a:spcPts val="0"/>
              </a:spcAft>
              <a:buSzPts val="3200"/>
              <a:buFont typeface="Times New Roman"/>
              <a:buChar char="•"/>
            </a:pPr>
            <a:r>
              <a:rPr lang="en-US"/>
              <a:t>Indexed red-black tree is built using simulated pointers (integer pointers).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6">
                                            <p:txEl>
                                              <p:pRg end="0" st="0"/>
                                            </p:txEl>
                                          </p:spTgt>
                                        </p:tgtEl>
                                        <p:attrNameLst>
                                          <p:attrName>style.visibility</p:attrName>
                                        </p:attrNameLst>
                                      </p:cBhvr>
                                      <p:to>
                                        <p:strVal val="visible"/>
                                      </p:to>
                                    </p:set>
                                    <p:anim calcmode="lin" valueType="num">
                                      <p:cBhvr additive="base">
                                        <p:cTn dur="500"/>
                                        <p:tgtEl>
                                          <p:spTgt spid="162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6">
                                            <p:txEl>
                                              <p:pRg end="1" st="1"/>
                                            </p:txEl>
                                          </p:spTgt>
                                        </p:tgtEl>
                                        <p:attrNameLst>
                                          <p:attrName>style.visibility</p:attrName>
                                        </p:attrNameLst>
                                      </p:cBhvr>
                                      <p:to>
                                        <p:strVal val="visible"/>
                                      </p:to>
                                    </p:set>
                                    <p:anim calcmode="lin" valueType="num">
                                      <p:cBhvr additive="base">
                                        <p:cTn dur="500"/>
                                        <p:tgtEl>
                                          <p:spTgt spid="162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6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Of B-Tree Node Operations</a:t>
            </a:r>
            <a:endParaRPr/>
          </a:p>
        </p:txBody>
      </p:sp>
      <p:sp>
        <p:nvSpPr>
          <p:cNvPr id="1633" name="Google Shape;1633;p66"/>
          <p:cNvSpPr txBox="1"/>
          <p:nvPr>
            <p:ph idx="1" type="body"/>
          </p:nvPr>
        </p:nvSpPr>
        <p:spPr>
          <a:xfrm>
            <a:off x="457200" y="15240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Search a B-tree node … O(log m).</a:t>
            </a:r>
            <a:endParaRPr/>
          </a:p>
          <a:p>
            <a:pPr indent="-342900" lvl="0" marL="342900" rtl="0" algn="l">
              <a:spcBef>
                <a:spcPts val="640"/>
              </a:spcBef>
              <a:spcAft>
                <a:spcPts val="0"/>
              </a:spcAft>
              <a:buSzPts val="3200"/>
              <a:buFont typeface="Times New Roman"/>
              <a:buChar char="•"/>
            </a:pPr>
            <a:r>
              <a:rPr lang="en-US"/>
              <a:t>Find middle pair … O(log m).</a:t>
            </a:r>
            <a:endParaRPr/>
          </a:p>
          <a:p>
            <a:pPr indent="-342900" lvl="0" marL="342900" rtl="0" algn="l">
              <a:spcBef>
                <a:spcPts val="640"/>
              </a:spcBef>
              <a:spcAft>
                <a:spcPts val="0"/>
              </a:spcAft>
              <a:buSzPts val="3200"/>
              <a:buFont typeface="Times New Roman"/>
              <a:buChar char="•"/>
            </a:pPr>
            <a:r>
              <a:rPr lang="en-US"/>
              <a:t>Insert a pair … O(log m).</a:t>
            </a:r>
            <a:endParaRPr/>
          </a:p>
          <a:p>
            <a:pPr indent="-342900" lvl="0" marL="342900" rtl="0" algn="l">
              <a:spcBef>
                <a:spcPts val="640"/>
              </a:spcBef>
              <a:spcAft>
                <a:spcPts val="0"/>
              </a:spcAft>
              <a:buSzPts val="3200"/>
              <a:buFont typeface="Times New Roman"/>
              <a:buChar char="•"/>
            </a:pPr>
            <a:r>
              <a:rPr lang="en-US"/>
              <a:t>Delete a pair … O(log m).</a:t>
            </a:r>
            <a:endParaRPr/>
          </a:p>
          <a:p>
            <a:pPr indent="-342900" lvl="0" marL="342900" rtl="0" algn="l">
              <a:spcBef>
                <a:spcPts val="640"/>
              </a:spcBef>
              <a:spcAft>
                <a:spcPts val="0"/>
              </a:spcAft>
              <a:buSzPts val="3200"/>
              <a:buFont typeface="Times New Roman"/>
              <a:buChar char="•"/>
            </a:pPr>
            <a:r>
              <a:rPr lang="en-US"/>
              <a:t>Split a B-tree node … O(log m).</a:t>
            </a:r>
            <a:endParaRPr/>
          </a:p>
          <a:p>
            <a:pPr indent="-342900" lvl="0" marL="342900" rtl="0" algn="l">
              <a:spcBef>
                <a:spcPts val="640"/>
              </a:spcBef>
              <a:spcAft>
                <a:spcPts val="0"/>
              </a:spcAft>
              <a:buSzPts val="3200"/>
              <a:buFont typeface="Times New Roman"/>
              <a:buChar char="•"/>
            </a:pPr>
            <a:r>
              <a:rPr lang="en-US"/>
              <a:t>Join 2 B-tree nodes … O(m).</a:t>
            </a:r>
            <a:endParaRPr/>
          </a:p>
          <a:p>
            <a:pPr indent="-285750" lvl="1" marL="742950" rtl="0" algn="l">
              <a:spcBef>
                <a:spcPts val="560"/>
              </a:spcBef>
              <a:spcAft>
                <a:spcPts val="0"/>
              </a:spcAft>
              <a:buSzPts val="2800"/>
              <a:buChar char="▪"/>
            </a:pPr>
            <a:r>
              <a:rPr lang="en-US"/>
              <a:t>Need to copy indexed red-black tree that represents one B-tree node into the array space of the other B-tree node.</a:t>
            </a:r>
            <a:endParaRPr/>
          </a:p>
          <a:p>
            <a:pPr indent="-139700" lvl="0" marL="342900" rtl="0" algn="l">
              <a:spcBef>
                <a:spcPts val="640"/>
              </a:spcBef>
              <a:spcAft>
                <a:spcPts val="0"/>
              </a:spcAft>
              <a:buSzPts val="3200"/>
              <a:buFont typeface="Times New Roman"/>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0" st="0"/>
                                            </p:txEl>
                                          </p:spTgt>
                                        </p:tgtEl>
                                        <p:attrNameLst>
                                          <p:attrName>style.visibility</p:attrName>
                                        </p:attrNameLst>
                                      </p:cBhvr>
                                      <p:to>
                                        <p:strVal val="visible"/>
                                      </p:to>
                                    </p:set>
                                    <p:anim calcmode="lin" valueType="num">
                                      <p:cBhvr additive="base">
                                        <p:cTn dur="500"/>
                                        <p:tgtEl>
                                          <p:spTgt spid="163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1" st="1"/>
                                            </p:txEl>
                                          </p:spTgt>
                                        </p:tgtEl>
                                        <p:attrNameLst>
                                          <p:attrName>style.visibility</p:attrName>
                                        </p:attrNameLst>
                                      </p:cBhvr>
                                      <p:to>
                                        <p:strVal val="visible"/>
                                      </p:to>
                                    </p:set>
                                    <p:anim calcmode="lin" valueType="num">
                                      <p:cBhvr additive="base">
                                        <p:cTn dur="500"/>
                                        <p:tgtEl>
                                          <p:spTgt spid="163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2" st="2"/>
                                            </p:txEl>
                                          </p:spTgt>
                                        </p:tgtEl>
                                        <p:attrNameLst>
                                          <p:attrName>style.visibility</p:attrName>
                                        </p:attrNameLst>
                                      </p:cBhvr>
                                      <p:to>
                                        <p:strVal val="visible"/>
                                      </p:to>
                                    </p:set>
                                    <p:anim calcmode="lin" valueType="num">
                                      <p:cBhvr additive="base">
                                        <p:cTn dur="500"/>
                                        <p:tgtEl>
                                          <p:spTgt spid="163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3" st="3"/>
                                            </p:txEl>
                                          </p:spTgt>
                                        </p:tgtEl>
                                        <p:attrNameLst>
                                          <p:attrName>style.visibility</p:attrName>
                                        </p:attrNameLst>
                                      </p:cBhvr>
                                      <p:to>
                                        <p:strVal val="visible"/>
                                      </p:to>
                                    </p:set>
                                    <p:anim calcmode="lin" valueType="num">
                                      <p:cBhvr additive="base">
                                        <p:cTn dur="500"/>
                                        <p:tgtEl>
                                          <p:spTgt spid="163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4" st="4"/>
                                            </p:txEl>
                                          </p:spTgt>
                                        </p:tgtEl>
                                        <p:attrNameLst>
                                          <p:attrName>style.visibility</p:attrName>
                                        </p:attrNameLst>
                                      </p:cBhvr>
                                      <p:to>
                                        <p:strVal val="visible"/>
                                      </p:to>
                                    </p:set>
                                    <p:anim calcmode="lin" valueType="num">
                                      <p:cBhvr additive="base">
                                        <p:cTn dur="500"/>
                                        <p:tgtEl>
                                          <p:spTgt spid="163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5" st="5"/>
                                            </p:txEl>
                                          </p:spTgt>
                                        </p:tgtEl>
                                        <p:attrNameLst>
                                          <p:attrName>style.visibility</p:attrName>
                                        </p:attrNameLst>
                                      </p:cBhvr>
                                      <p:to>
                                        <p:strVal val="visible"/>
                                      </p:to>
                                    </p:set>
                                    <p:anim calcmode="lin" valueType="num">
                                      <p:cBhvr additive="base">
                                        <p:cTn dur="500"/>
                                        <p:tgtEl>
                                          <p:spTgt spid="163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6" st="6"/>
                                            </p:txEl>
                                          </p:spTgt>
                                        </p:tgtEl>
                                        <p:attrNameLst>
                                          <p:attrName>style.visibility</p:attrName>
                                        </p:attrNameLst>
                                      </p:cBhvr>
                                      <p:to>
                                        <p:strVal val="visible"/>
                                      </p:to>
                                    </p:set>
                                    <p:anim calcmode="lin" valueType="num">
                                      <p:cBhvr additive="base">
                                        <p:cTn dur="500"/>
                                        <p:tgtEl>
                                          <p:spTgt spid="163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3">
                                            <p:txEl>
                                              <p:pRg end="7" st="7"/>
                                            </p:txEl>
                                          </p:spTgt>
                                        </p:tgtEl>
                                        <p:attrNameLst>
                                          <p:attrName>style.visibility</p:attrName>
                                        </p:attrNameLst>
                                      </p:cBhvr>
                                      <p:to>
                                        <p:strVal val="visible"/>
                                      </p:to>
                                    </p:set>
                                    <p:anim calcmode="lin" valueType="num">
                                      <p:cBhvr additive="base">
                                        <p:cTn dur="500"/>
                                        <p:tgtEl>
                                          <p:spTgt spid="163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6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a:t>
            </a:r>
            <a:r>
              <a:rPr baseline="30000" lang="en-US"/>
              <a:t>+</a:t>
            </a:r>
            <a:r>
              <a:rPr lang="en-US"/>
              <a:t>-Trees</a:t>
            </a:r>
            <a:endParaRPr/>
          </a:p>
        </p:txBody>
      </p:sp>
      <p:sp>
        <p:nvSpPr>
          <p:cNvPr id="1640" name="Google Shape;1640;p67"/>
          <p:cNvSpPr txBox="1"/>
          <p:nvPr>
            <p:ph idx="1" type="body"/>
          </p:nvPr>
        </p:nvSpPr>
        <p:spPr>
          <a:xfrm>
            <a:off x="609600" y="1447800"/>
            <a:ext cx="7772400" cy="1676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Times New Roman"/>
              <a:buChar char="•"/>
            </a:pPr>
            <a:r>
              <a:rPr lang="en-US" sz="2800"/>
              <a:t>Same structure as B-trees.</a:t>
            </a:r>
            <a:endParaRPr/>
          </a:p>
          <a:p>
            <a:pPr indent="-342900" lvl="0" marL="342900" rtl="0" algn="l">
              <a:lnSpc>
                <a:spcPct val="90000"/>
              </a:lnSpc>
              <a:spcBef>
                <a:spcPts val="560"/>
              </a:spcBef>
              <a:spcAft>
                <a:spcPts val="0"/>
              </a:spcAft>
              <a:buSzPts val="2800"/>
              <a:buFont typeface="Times New Roman"/>
              <a:buChar char="•"/>
            </a:pPr>
            <a:r>
              <a:rPr lang="en-US" sz="2800"/>
              <a:t>Dictionary pairs are in leaves only. Leaves form a doubly-linked list.</a:t>
            </a:r>
            <a:endParaRPr/>
          </a:p>
          <a:p>
            <a:pPr indent="-342900" lvl="0" marL="342900" rtl="0" algn="l">
              <a:lnSpc>
                <a:spcPct val="90000"/>
              </a:lnSpc>
              <a:spcBef>
                <a:spcPts val="560"/>
              </a:spcBef>
              <a:spcAft>
                <a:spcPts val="0"/>
              </a:spcAft>
              <a:buSzPts val="2800"/>
              <a:buFont typeface="Times New Roman"/>
              <a:buChar char="•"/>
            </a:pPr>
            <a:r>
              <a:rPr lang="en-US" sz="2800"/>
              <a:t>Remaining nodes have following structure:</a:t>
            </a:r>
            <a:endParaRPr/>
          </a:p>
        </p:txBody>
      </p:sp>
      <p:sp>
        <p:nvSpPr>
          <p:cNvPr id="1641" name="Google Shape;1641;p67"/>
          <p:cNvSpPr txBox="1"/>
          <p:nvPr/>
        </p:nvSpPr>
        <p:spPr>
          <a:xfrm>
            <a:off x="2057400" y="3581400"/>
            <a:ext cx="4343400" cy="579438"/>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hlink"/>
                </a:solidFill>
                <a:latin typeface="Times New Roman"/>
                <a:ea typeface="Times New Roman"/>
                <a:cs typeface="Times New Roman"/>
                <a:sym typeface="Times New Roman"/>
              </a:rPr>
              <a:t>  </a:t>
            </a:r>
            <a:r>
              <a:rPr lang="en-US" sz="3200">
                <a:solidFill>
                  <a:srgbClr val="FF3300"/>
                </a:solidFill>
                <a:latin typeface="Times New Roman"/>
                <a:ea typeface="Times New Roman"/>
                <a:cs typeface="Times New Roman"/>
                <a:sym typeface="Times New Roman"/>
              </a:rPr>
              <a:t>j a</a:t>
            </a:r>
            <a:r>
              <a:rPr baseline="-25000" lang="en-US" sz="3200">
                <a:solidFill>
                  <a:srgbClr val="FF3300"/>
                </a:solidFill>
                <a:latin typeface="Times New Roman"/>
                <a:ea typeface="Times New Roman"/>
                <a:cs typeface="Times New Roman"/>
                <a:sym typeface="Times New Roman"/>
              </a:rPr>
              <a:t>0 </a:t>
            </a:r>
            <a:r>
              <a:rPr lang="en-US" sz="3200">
                <a:solidFill>
                  <a:srgbClr val="FF3300"/>
                </a:solidFill>
                <a:latin typeface="Times New Roman"/>
                <a:ea typeface="Times New Roman"/>
                <a:cs typeface="Times New Roman"/>
                <a:sym typeface="Times New Roman"/>
              </a:rPr>
              <a:t>k</a:t>
            </a:r>
            <a:r>
              <a:rPr baseline="-25000" lang="en-US" sz="3200">
                <a:solidFill>
                  <a:srgbClr val="FF3300"/>
                </a:solidFill>
                <a:latin typeface="Times New Roman"/>
                <a:ea typeface="Times New Roman"/>
                <a:cs typeface="Times New Roman"/>
                <a:sym typeface="Times New Roman"/>
              </a:rPr>
              <a:t>1 </a:t>
            </a:r>
            <a:r>
              <a:rPr lang="en-US" sz="3200">
                <a:solidFill>
                  <a:srgbClr val="FF3300"/>
                </a:solidFill>
                <a:latin typeface="Times New Roman"/>
                <a:ea typeface="Times New Roman"/>
                <a:cs typeface="Times New Roman"/>
                <a:sym typeface="Times New Roman"/>
              </a:rPr>
              <a:t>a</a:t>
            </a:r>
            <a:r>
              <a:rPr baseline="-25000" lang="en-US" sz="3200">
                <a:solidFill>
                  <a:srgbClr val="FF3300"/>
                </a:solidFill>
                <a:latin typeface="Times New Roman"/>
                <a:ea typeface="Times New Roman"/>
                <a:cs typeface="Times New Roman"/>
                <a:sym typeface="Times New Roman"/>
              </a:rPr>
              <a:t>1 </a:t>
            </a:r>
            <a:r>
              <a:rPr lang="en-US" sz="3200">
                <a:solidFill>
                  <a:srgbClr val="FF3300"/>
                </a:solidFill>
                <a:latin typeface="Times New Roman"/>
                <a:ea typeface="Times New Roman"/>
                <a:cs typeface="Times New Roman"/>
                <a:sym typeface="Times New Roman"/>
              </a:rPr>
              <a:t>k</a:t>
            </a:r>
            <a:r>
              <a:rPr baseline="-25000" lang="en-US" sz="3200">
                <a:solidFill>
                  <a:srgbClr val="FF3300"/>
                </a:solidFill>
                <a:latin typeface="Times New Roman"/>
                <a:ea typeface="Times New Roman"/>
                <a:cs typeface="Times New Roman"/>
                <a:sym typeface="Times New Roman"/>
              </a:rPr>
              <a:t>2 </a:t>
            </a:r>
            <a:r>
              <a:rPr lang="en-US" sz="3200">
                <a:solidFill>
                  <a:srgbClr val="FF3300"/>
                </a:solidFill>
                <a:latin typeface="Times New Roman"/>
                <a:ea typeface="Times New Roman"/>
                <a:cs typeface="Times New Roman"/>
                <a:sym typeface="Times New Roman"/>
              </a:rPr>
              <a:t>a</a:t>
            </a:r>
            <a:r>
              <a:rPr baseline="-25000" lang="en-US" sz="3200">
                <a:solidFill>
                  <a:srgbClr val="FF3300"/>
                </a:solidFill>
                <a:latin typeface="Times New Roman"/>
                <a:ea typeface="Times New Roman"/>
                <a:cs typeface="Times New Roman"/>
                <a:sym typeface="Times New Roman"/>
              </a:rPr>
              <a:t>2 </a:t>
            </a:r>
            <a:r>
              <a:rPr lang="en-US" sz="3200">
                <a:solidFill>
                  <a:srgbClr val="FF3300"/>
                </a:solidFill>
                <a:latin typeface="Times New Roman"/>
                <a:ea typeface="Times New Roman"/>
                <a:cs typeface="Times New Roman"/>
                <a:sym typeface="Times New Roman"/>
              </a:rPr>
              <a:t>…</a:t>
            </a:r>
            <a:r>
              <a:rPr baseline="-25000" lang="en-US" sz="3200">
                <a:solidFill>
                  <a:srgbClr val="FF3300"/>
                </a:solidFill>
                <a:latin typeface="Times New Roman"/>
                <a:ea typeface="Times New Roman"/>
                <a:cs typeface="Times New Roman"/>
                <a:sym typeface="Times New Roman"/>
              </a:rPr>
              <a:t> </a:t>
            </a:r>
            <a:r>
              <a:rPr lang="en-US" sz="3200">
                <a:solidFill>
                  <a:srgbClr val="FF3300"/>
                </a:solidFill>
                <a:latin typeface="Times New Roman"/>
                <a:ea typeface="Times New Roman"/>
                <a:cs typeface="Times New Roman"/>
                <a:sym typeface="Times New Roman"/>
              </a:rPr>
              <a:t>k</a:t>
            </a:r>
            <a:r>
              <a:rPr baseline="-25000" lang="en-US" sz="3200">
                <a:solidFill>
                  <a:srgbClr val="FF3300"/>
                </a:solidFill>
                <a:latin typeface="Times New Roman"/>
                <a:ea typeface="Times New Roman"/>
                <a:cs typeface="Times New Roman"/>
                <a:sym typeface="Times New Roman"/>
              </a:rPr>
              <a:t>j </a:t>
            </a:r>
            <a:r>
              <a:rPr lang="en-US" sz="3200">
                <a:solidFill>
                  <a:srgbClr val="FF3300"/>
                </a:solidFill>
                <a:latin typeface="Times New Roman"/>
                <a:ea typeface="Times New Roman"/>
                <a:cs typeface="Times New Roman"/>
                <a:sym typeface="Times New Roman"/>
              </a:rPr>
              <a:t>a</a:t>
            </a:r>
            <a:r>
              <a:rPr baseline="-25000" lang="en-US" sz="3200">
                <a:solidFill>
                  <a:srgbClr val="FF3300"/>
                </a:solidFill>
                <a:latin typeface="Times New Roman"/>
                <a:ea typeface="Times New Roman"/>
                <a:cs typeface="Times New Roman"/>
                <a:sym typeface="Times New Roman"/>
              </a:rPr>
              <a:t>j</a:t>
            </a:r>
            <a:endParaRPr/>
          </a:p>
        </p:txBody>
      </p:sp>
      <p:sp>
        <p:nvSpPr>
          <p:cNvPr id="1642" name="Google Shape;1642;p67"/>
          <p:cNvSpPr/>
          <p:nvPr/>
        </p:nvSpPr>
        <p:spPr>
          <a:xfrm>
            <a:off x="762000" y="4495800"/>
            <a:ext cx="7772400" cy="17526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2"/>
              </a:buClr>
              <a:buSzPts val="3200"/>
              <a:buFont typeface="Times New Roman"/>
              <a:buChar char="•"/>
            </a:pPr>
            <a:r>
              <a:rPr lang="en-US" sz="3200">
                <a:solidFill>
                  <a:srgbClr val="FF3300"/>
                </a:solidFill>
                <a:latin typeface="Times New Roman"/>
                <a:ea typeface="Times New Roman"/>
                <a:cs typeface="Times New Roman"/>
                <a:sym typeface="Times New Roman"/>
              </a:rPr>
              <a:t>j =</a:t>
            </a:r>
            <a:r>
              <a:rPr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number of keys in node.</a:t>
            </a:r>
            <a:endParaRPr/>
          </a:p>
          <a:p>
            <a:pPr indent="-342900" lvl="0" marL="342900" marR="0" rtl="0" algn="l">
              <a:spcBef>
                <a:spcPts val="640"/>
              </a:spcBef>
              <a:spcAft>
                <a:spcPts val="0"/>
              </a:spcAft>
              <a:buClr>
                <a:schemeClr val="accent2"/>
              </a:buClr>
              <a:buSzPts val="3200"/>
              <a:buFont typeface="Times New Roman"/>
              <a:buChar char="•"/>
            </a:pPr>
            <a:r>
              <a:rPr lang="en-US" sz="3200">
                <a:solidFill>
                  <a:srgbClr val="FF3300"/>
                </a:solidFill>
                <a:latin typeface="Times New Roman"/>
                <a:ea typeface="Times New Roman"/>
                <a:cs typeface="Times New Roman"/>
                <a:sym typeface="Times New Roman"/>
              </a:rPr>
              <a:t>a</a:t>
            </a:r>
            <a:r>
              <a:rPr baseline="-25000" lang="en-US" sz="3200">
                <a:solidFill>
                  <a:srgbClr val="FF3300"/>
                </a:solidFill>
                <a:latin typeface="Times New Roman"/>
                <a:ea typeface="Times New Roman"/>
                <a:cs typeface="Times New Roman"/>
                <a:sym typeface="Times New Roman"/>
              </a:rPr>
              <a:t>i</a:t>
            </a:r>
            <a:r>
              <a:rPr baseline="-25000" lang="en-US" sz="3200">
                <a:solidFill>
                  <a:schemeClr val="hlink"/>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is a pointer to a subtree.</a:t>
            </a:r>
            <a:endParaRPr/>
          </a:p>
          <a:p>
            <a:pPr indent="-342900" lvl="0" marL="342900" marR="0" rtl="0" algn="l">
              <a:spcBef>
                <a:spcPts val="640"/>
              </a:spcBef>
              <a:spcAft>
                <a:spcPts val="0"/>
              </a:spcAft>
              <a:buClr>
                <a:schemeClr val="accent2"/>
              </a:buClr>
              <a:buSzPts val="3200"/>
              <a:buFont typeface="Times New Roman"/>
              <a:buChar char="•"/>
            </a:pPr>
            <a:r>
              <a:rPr lang="en-US" sz="3200">
                <a:solidFill>
                  <a:srgbClr val="FF3300"/>
                </a:solidFill>
                <a:latin typeface="Times New Roman"/>
                <a:ea typeface="Times New Roman"/>
                <a:cs typeface="Times New Roman"/>
                <a:sym typeface="Times New Roman"/>
              </a:rPr>
              <a:t>k</a:t>
            </a:r>
            <a:r>
              <a:rPr baseline="-25000" lang="en-US" sz="3200">
                <a:solidFill>
                  <a:srgbClr val="FF3300"/>
                </a:solidFill>
                <a:latin typeface="Times New Roman"/>
                <a:ea typeface="Times New Roman"/>
                <a:cs typeface="Times New Roman"/>
                <a:sym typeface="Times New Roman"/>
              </a:rPr>
              <a:t>i </a:t>
            </a:r>
            <a:r>
              <a:rPr lang="en-US" sz="3200">
                <a:solidFill>
                  <a:srgbClr val="FF3300"/>
                </a:solidFill>
                <a:latin typeface="Times New Roman"/>
                <a:ea typeface="Times New Roman"/>
                <a:cs typeface="Times New Roman"/>
                <a:sym typeface="Times New Roman"/>
              </a:rPr>
              <a:t>&lt;=</a:t>
            </a:r>
            <a:r>
              <a:rPr lang="en-US" sz="3200">
                <a:solidFill>
                  <a:schemeClr val="dk1"/>
                </a:solidFill>
                <a:latin typeface="Times New Roman"/>
                <a:ea typeface="Times New Roman"/>
                <a:cs typeface="Times New Roman"/>
                <a:sym typeface="Times New Roman"/>
              </a:rPr>
              <a:t> smallest key in subtree</a:t>
            </a:r>
            <a:r>
              <a:rPr baseline="-25000" lang="en-US" sz="3200">
                <a:solidFill>
                  <a:schemeClr val="hlink"/>
                </a:solidFill>
                <a:latin typeface="Times New Roman"/>
                <a:ea typeface="Times New Roman"/>
                <a:cs typeface="Times New Roman"/>
                <a:sym typeface="Times New Roman"/>
              </a:rPr>
              <a:t> </a:t>
            </a:r>
            <a:r>
              <a:rPr lang="en-US" sz="3200">
                <a:solidFill>
                  <a:srgbClr val="FF3300"/>
                </a:solidFill>
                <a:latin typeface="Times New Roman"/>
                <a:ea typeface="Times New Roman"/>
                <a:cs typeface="Times New Roman"/>
                <a:sym typeface="Times New Roman"/>
              </a:rPr>
              <a:t>a</a:t>
            </a:r>
            <a:r>
              <a:rPr baseline="-25000" lang="en-US" sz="3200">
                <a:solidFill>
                  <a:srgbClr val="FF3300"/>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and</a:t>
            </a:r>
            <a:r>
              <a:rPr lang="en-US" sz="3200">
                <a:solidFill>
                  <a:schemeClr val="accent2"/>
                </a:solidFill>
                <a:latin typeface="Times New Roman"/>
                <a:ea typeface="Times New Roman"/>
                <a:cs typeface="Times New Roman"/>
                <a:sym typeface="Times New Roman"/>
              </a:rPr>
              <a:t> </a:t>
            </a:r>
            <a:r>
              <a:rPr lang="en-US" sz="3200">
                <a:solidFill>
                  <a:srgbClr val="FF3300"/>
                </a:solidFill>
                <a:latin typeface="Times New Roman"/>
                <a:ea typeface="Times New Roman"/>
                <a:cs typeface="Times New Roman"/>
                <a:sym typeface="Times New Roman"/>
              </a:rPr>
              <a:t>&gt;</a:t>
            </a:r>
            <a:r>
              <a:rPr lang="en-US" sz="3200">
                <a:solidFill>
                  <a:schemeClr val="accent2"/>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largest in</a:t>
            </a:r>
            <a:r>
              <a:rPr lang="en-US" sz="3200">
                <a:solidFill>
                  <a:schemeClr val="accent2"/>
                </a:solidFill>
                <a:latin typeface="Times New Roman"/>
                <a:ea typeface="Times New Roman"/>
                <a:cs typeface="Times New Roman"/>
                <a:sym typeface="Times New Roman"/>
              </a:rPr>
              <a:t> </a:t>
            </a:r>
            <a:r>
              <a:rPr lang="en-US" sz="3200">
                <a:solidFill>
                  <a:srgbClr val="FF3300"/>
                </a:solidFill>
                <a:latin typeface="Times New Roman"/>
                <a:ea typeface="Times New Roman"/>
                <a:cs typeface="Times New Roman"/>
                <a:sym typeface="Times New Roman"/>
              </a:rPr>
              <a:t>a</a:t>
            </a:r>
            <a:r>
              <a:rPr baseline="-25000" lang="en-US" sz="3200">
                <a:solidFill>
                  <a:srgbClr val="FF3300"/>
                </a:solidFill>
                <a:latin typeface="Times New Roman"/>
                <a:ea typeface="Times New Roman"/>
                <a:cs typeface="Times New Roman"/>
                <a:sym typeface="Times New Roman"/>
              </a:rPr>
              <a:t>i-1</a:t>
            </a:r>
            <a:r>
              <a:rPr lang="en-US" sz="3200">
                <a:solidFill>
                  <a:schemeClr val="dk1"/>
                </a:solidFill>
                <a:latin typeface="Times New Roman"/>
                <a:ea typeface="Times New Roman"/>
                <a:cs typeface="Times New Roman"/>
                <a:sym typeface="Times New Roman"/>
              </a:rPr>
              <a:t>.</a:t>
            </a:r>
            <a:endParaRPr/>
          </a:p>
          <a:p>
            <a:pPr indent="-139700" lvl="0" marL="342900" marR="0" rtl="0" algn="l">
              <a:spcBef>
                <a:spcPts val="640"/>
              </a:spcBef>
              <a:spcAft>
                <a:spcPts val="0"/>
              </a:spcAft>
              <a:buClr>
                <a:schemeClr val="dk2"/>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0">
                                            <p:txEl>
                                              <p:pRg end="0" st="0"/>
                                            </p:txEl>
                                          </p:spTgt>
                                        </p:tgtEl>
                                        <p:attrNameLst>
                                          <p:attrName>style.visibility</p:attrName>
                                        </p:attrNameLst>
                                      </p:cBhvr>
                                      <p:to>
                                        <p:strVal val="visible"/>
                                      </p:to>
                                    </p:set>
                                    <p:anim calcmode="lin" valueType="num">
                                      <p:cBhvr additive="base">
                                        <p:cTn dur="500"/>
                                        <p:tgtEl>
                                          <p:spTgt spid="164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0">
                                            <p:txEl>
                                              <p:pRg end="1" st="1"/>
                                            </p:txEl>
                                          </p:spTgt>
                                        </p:tgtEl>
                                        <p:attrNameLst>
                                          <p:attrName>style.visibility</p:attrName>
                                        </p:attrNameLst>
                                      </p:cBhvr>
                                      <p:to>
                                        <p:strVal val="visible"/>
                                      </p:to>
                                    </p:set>
                                    <p:anim calcmode="lin" valueType="num">
                                      <p:cBhvr additive="base">
                                        <p:cTn dur="500"/>
                                        <p:tgtEl>
                                          <p:spTgt spid="164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0">
                                            <p:txEl>
                                              <p:pRg end="2" st="2"/>
                                            </p:txEl>
                                          </p:spTgt>
                                        </p:tgtEl>
                                        <p:attrNameLst>
                                          <p:attrName>style.visibility</p:attrName>
                                        </p:attrNameLst>
                                      </p:cBhvr>
                                      <p:to>
                                        <p:strVal val="visible"/>
                                      </p:to>
                                    </p:set>
                                    <p:anim calcmode="lin" valueType="num">
                                      <p:cBhvr additive="base">
                                        <p:cTn dur="500"/>
                                        <p:tgtEl>
                                          <p:spTgt spid="164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1"/>
                                        </p:tgtEl>
                                        <p:attrNameLst>
                                          <p:attrName>style.visibility</p:attrName>
                                        </p:attrNameLst>
                                      </p:cBhvr>
                                      <p:to>
                                        <p:strVal val="visible"/>
                                      </p:to>
                                    </p:set>
                                    <p:animEffect filter="fade" transition="in">
                                      <p:cBhvr>
                                        <p:cTn dur="500"/>
                                        <p:tgtEl>
                                          <p:spTgt spid="1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2">
                                            <p:txEl>
                                              <p:pRg end="0" st="0"/>
                                            </p:txEl>
                                          </p:spTgt>
                                        </p:tgtEl>
                                        <p:attrNameLst>
                                          <p:attrName>style.visibility</p:attrName>
                                        </p:attrNameLst>
                                      </p:cBhvr>
                                      <p:to>
                                        <p:strVal val="visible"/>
                                      </p:to>
                                    </p:set>
                                    <p:anim calcmode="lin" valueType="num">
                                      <p:cBhvr additive="base">
                                        <p:cTn dur="500"/>
                                        <p:tgtEl>
                                          <p:spTgt spid="16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2">
                                            <p:txEl>
                                              <p:pRg end="1" st="1"/>
                                            </p:txEl>
                                          </p:spTgt>
                                        </p:tgtEl>
                                        <p:attrNameLst>
                                          <p:attrName>style.visibility</p:attrName>
                                        </p:attrNameLst>
                                      </p:cBhvr>
                                      <p:to>
                                        <p:strVal val="visible"/>
                                      </p:to>
                                    </p:set>
                                    <p:anim calcmode="lin" valueType="num">
                                      <p:cBhvr additive="base">
                                        <p:cTn dur="500"/>
                                        <p:tgtEl>
                                          <p:spTgt spid="16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2">
                                            <p:txEl>
                                              <p:pRg end="2" st="2"/>
                                            </p:txEl>
                                          </p:spTgt>
                                        </p:tgtEl>
                                        <p:attrNameLst>
                                          <p:attrName>style.visibility</p:attrName>
                                        </p:attrNameLst>
                                      </p:cBhvr>
                                      <p:to>
                                        <p:strVal val="visible"/>
                                      </p:to>
                                    </p:set>
                                    <p:anim calcmode="lin" valueType="num">
                                      <p:cBhvr additive="base">
                                        <p:cTn dur="500"/>
                                        <p:tgtEl>
                                          <p:spTgt spid="16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2">
                                            <p:txEl>
                                              <p:pRg end="3" st="3"/>
                                            </p:txEl>
                                          </p:spTgt>
                                        </p:tgtEl>
                                        <p:attrNameLst>
                                          <p:attrName>style.visibility</p:attrName>
                                        </p:attrNameLst>
                                      </p:cBhvr>
                                      <p:to>
                                        <p:strVal val="visible"/>
                                      </p:to>
                                    </p:set>
                                    <p:anim calcmode="lin" valueType="num">
                                      <p:cBhvr additive="base">
                                        <p:cTn dur="500"/>
                                        <p:tgtEl>
                                          <p:spTgt spid="16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6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B+-tree</a:t>
            </a:r>
            <a:endParaRPr/>
          </a:p>
        </p:txBody>
      </p:sp>
      <p:sp>
        <p:nvSpPr>
          <p:cNvPr id="1649" name="Google Shape;1649;p68"/>
          <p:cNvSpPr/>
          <p:nvPr/>
        </p:nvSpPr>
        <p:spPr>
          <a:xfrm>
            <a:off x="5943600" y="33528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50" name="Google Shape;1650;p68"/>
          <p:cNvSpPr/>
          <p:nvPr/>
        </p:nvSpPr>
        <p:spPr>
          <a:xfrm>
            <a:off x="5264150" y="43497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51" name="Google Shape;1651;p68"/>
          <p:cNvSpPr/>
          <p:nvPr/>
        </p:nvSpPr>
        <p:spPr>
          <a:xfrm>
            <a:off x="2139950" y="3206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52" name="Google Shape;1652;p68"/>
          <p:cNvSpPr/>
          <p:nvPr/>
        </p:nvSpPr>
        <p:spPr>
          <a:xfrm>
            <a:off x="4273550" y="2216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653" name="Google Shape;1653;p68"/>
          <p:cNvCxnSpPr/>
          <p:nvPr/>
        </p:nvCxnSpPr>
        <p:spPr>
          <a:xfrm flipH="1">
            <a:off x="2514600" y="25146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654" name="Google Shape;1654;p68"/>
          <p:cNvCxnSpPr/>
          <p:nvPr/>
        </p:nvCxnSpPr>
        <p:spPr>
          <a:xfrm>
            <a:off x="4724400" y="25146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655" name="Google Shape;1655;p68"/>
          <p:cNvCxnSpPr/>
          <p:nvPr/>
        </p:nvCxnSpPr>
        <p:spPr>
          <a:xfrm flipH="1">
            <a:off x="1219200" y="35814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656" name="Google Shape;1656;p68"/>
          <p:cNvCxnSpPr/>
          <p:nvPr/>
        </p:nvCxnSpPr>
        <p:spPr>
          <a:xfrm flipH="1">
            <a:off x="5638800" y="38100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657" name="Google Shape;1657;p68"/>
          <p:cNvCxnSpPr/>
          <p:nvPr/>
        </p:nvCxnSpPr>
        <p:spPr>
          <a:xfrm>
            <a:off x="6858000" y="37338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658" name="Google Shape;1658;p68"/>
          <p:cNvCxnSpPr/>
          <p:nvPr/>
        </p:nvCxnSpPr>
        <p:spPr>
          <a:xfrm>
            <a:off x="2438400" y="3581400"/>
            <a:ext cx="457200" cy="762000"/>
          </a:xfrm>
          <a:prstGeom prst="straightConnector1">
            <a:avLst/>
          </a:prstGeom>
          <a:noFill/>
          <a:ln cap="flat" cmpd="sng" w="38100">
            <a:solidFill>
              <a:schemeClr val="dk1"/>
            </a:solidFill>
            <a:prstDash val="solid"/>
            <a:round/>
            <a:headEnd len="sm" w="sm" type="none"/>
            <a:tailEnd len="sm" w="sm" type="none"/>
          </a:ln>
        </p:spPr>
      </p:cxnSp>
      <p:sp>
        <p:nvSpPr>
          <p:cNvPr id="1659" name="Google Shape;1659;p68"/>
          <p:cNvSpPr txBox="1"/>
          <p:nvPr/>
        </p:nvSpPr>
        <p:spPr>
          <a:xfrm>
            <a:off x="4343400" y="22098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660" name="Google Shape;1660;p68"/>
          <p:cNvSpPr txBox="1"/>
          <p:nvPr/>
        </p:nvSpPr>
        <p:spPr>
          <a:xfrm>
            <a:off x="2209800" y="3200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661" name="Google Shape;1661;p68"/>
          <p:cNvSpPr/>
          <p:nvPr/>
        </p:nvSpPr>
        <p:spPr>
          <a:xfrm>
            <a:off x="24384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62" name="Google Shape;1662;p68"/>
          <p:cNvSpPr/>
          <p:nvPr/>
        </p:nvSpPr>
        <p:spPr>
          <a:xfrm>
            <a:off x="6858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63" name="Google Shape;1663;p68"/>
          <p:cNvSpPr txBox="1"/>
          <p:nvPr/>
        </p:nvSpPr>
        <p:spPr>
          <a:xfrm>
            <a:off x="838200" y="43434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1664" name="Google Shape;1664;p68"/>
          <p:cNvSpPr txBox="1"/>
          <p:nvPr/>
        </p:nvSpPr>
        <p:spPr>
          <a:xfrm>
            <a:off x="2590800" y="43434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665" name="Google Shape;1665;p68"/>
          <p:cNvCxnSpPr/>
          <p:nvPr/>
        </p:nvCxnSpPr>
        <p:spPr>
          <a:xfrm>
            <a:off x="6477000" y="3810000"/>
            <a:ext cx="0" cy="609600"/>
          </a:xfrm>
          <a:prstGeom prst="straightConnector1">
            <a:avLst/>
          </a:prstGeom>
          <a:noFill/>
          <a:ln cap="flat" cmpd="sng" w="38100">
            <a:solidFill>
              <a:schemeClr val="dk1"/>
            </a:solidFill>
            <a:prstDash val="solid"/>
            <a:round/>
            <a:headEnd len="sm" w="sm" type="none"/>
            <a:tailEnd len="sm" w="sm" type="none"/>
          </a:ln>
        </p:spPr>
      </p:cxnSp>
      <p:sp>
        <p:nvSpPr>
          <p:cNvPr id="1666" name="Google Shape;1666;p68"/>
          <p:cNvSpPr/>
          <p:nvPr/>
        </p:nvSpPr>
        <p:spPr>
          <a:xfrm>
            <a:off x="70104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67" name="Google Shape;1667;p68"/>
          <p:cNvSpPr txBox="1"/>
          <p:nvPr/>
        </p:nvSpPr>
        <p:spPr>
          <a:xfrm>
            <a:off x="7010400" y="4343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668" name="Google Shape;1668;p68"/>
          <p:cNvSpPr txBox="1"/>
          <p:nvPr/>
        </p:nvSpPr>
        <p:spPr>
          <a:xfrm>
            <a:off x="5334000" y="4343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669" name="Google Shape;1669;p68"/>
          <p:cNvSpPr/>
          <p:nvPr/>
        </p:nvSpPr>
        <p:spPr>
          <a:xfrm>
            <a:off x="5943600" y="4419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70" name="Google Shape;1670;p68"/>
          <p:cNvSpPr txBox="1"/>
          <p:nvPr/>
        </p:nvSpPr>
        <p:spPr>
          <a:xfrm>
            <a:off x="5943600" y="44196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671" name="Google Shape;1671;p68"/>
          <p:cNvSpPr txBox="1"/>
          <p:nvPr/>
        </p:nvSpPr>
        <p:spPr>
          <a:xfrm>
            <a:off x="5943600" y="33528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cxnSp>
        <p:nvCxnSpPr>
          <p:cNvPr id="1672" name="Google Shape;1672;p68"/>
          <p:cNvCxnSpPr/>
          <p:nvPr/>
        </p:nvCxnSpPr>
        <p:spPr>
          <a:xfrm>
            <a:off x="1676400" y="4572000"/>
            <a:ext cx="838200" cy="0"/>
          </a:xfrm>
          <a:prstGeom prst="straightConnector1">
            <a:avLst/>
          </a:prstGeom>
          <a:noFill/>
          <a:ln cap="flat" cmpd="sng" w="38100">
            <a:solidFill>
              <a:srgbClr val="FF3300"/>
            </a:solidFill>
            <a:prstDash val="solid"/>
            <a:round/>
            <a:headEnd len="med" w="med" type="triangle"/>
            <a:tailEnd len="med" w="med" type="triangle"/>
          </a:ln>
        </p:spPr>
      </p:cxnSp>
      <p:cxnSp>
        <p:nvCxnSpPr>
          <p:cNvPr id="1673" name="Google Shape;1673;p68"/>
          <p:cNvCxnSpPr/>
          <p:nvPr/>
        </p:nvCxnSpPr>
        <p:spPr>
          <a:xfrm>
            <a:off x="3429000" y="4572000"/>
            <a:ext cx="1905000" cy="0"/>
          </a:xfrm>
          <a:prstGeom prst="straightConnector1">
            <a:avLst/>
          </a:prstGeom>
          <a:noFill/>
          <a:ln cap="flat" cmpd="sng" w="38100">
            <a:solidFill>
              <a:srgbClr val="FF3300"/>
            </a:solidFill>
            <a:prstDash val="solid"/>
            <a:round/>
            <a:headEnd len="med" w="med" type="triangle"/>
            <a:tailEnd len="med" w="med" type="triangle"/>
          </a:ln>
        </p:spPr>
      </p:cxnSp>
      <p:cxnSp>
        <p:nvCxnSpPr>
          <p:cNvPr id="1674" name="Google Shape;1674;p68"/>
          <p:cNvCxnSpPr/>
          <p:nvPr/>
        </p:nvCxnSpPr>
        <p:spPr>
          <a:xfrm>
            <a:off x="6858000" y="4572000"/>
            <a:ext cx="304800" cy="0"/>
          </a:xfrm>
          <a:prstGeom prst="straightConnector1">
            <a:avLst/>
          </a:prstGeom>
          <a:noFill/>
          <a:ln cap="flat" cmpd="sng" w="38100">
            <a:solidFill>
              <a:srgbClr val="FF3300"/>
            </a:solidFill>
            <a:prstDash val="solid"/>
            <a:round/>
            <a:headEnd len="med" w="med" type="triangle"/>
            <a:tailEnd len="med" w="med" type="triangle"/>
          </a:ln>
        </p:spPr>
      </p:cxnSp>
      <p:cxnSp>
        <p:nvCxnSpPr>
          <p:cNvPr id="1675" name="Google Shape;1675;p68"/>
          <p:cNvCxnSpPr/>
          <p:nvPr/>
        </p:nvCxnSpPr>
        <p:spPr>
          <a:xfrm>
            <a:off x="5638800" y="4648200"/>
            <a:ext cx="381000" cy="0"/>
          </a:xfrm>
          <a:prstGeom prst="straightConnector1">
            <a:avLst/>
          </a:prstGeom>
          <a:noFill/>
          <a:ln cap="flat" cmpd="sng" w="38100">
            <a:solidFill>
              <a:srgbClr val="FF3300"/>
            </a:solidFill>
            <a:prstDash val="solid"/>
            <a:round/>
            <a:headEnd len="med" w="med" type="triangle"/>
            <a:tailEnd len="med" w="med" type="triangle"/>
          </a:ln>
        </p:spPr>
      </p:cxnSp>
      <p:sp>
        <p:nvSpPr>
          <p:cNvPr id="1676" name="Google Shape;1676;p68"/>
          <p:cNvSpPr/>
          <p:nvPr/>
        </p:nvSpPr>
        <p:spPr>
          <a:xfrm>
            <a:off x="304800" y="5791200"/>
            <a:ext cx="5334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77" name="Google Shape;1677;p68"/>
          <p:cNvSpPr txBox="1"/>
          <p:nvPr/>
        </p:nvSpPr>
        <p:spPr>
          <a:xfrm>
            <a:off x="1066800" y="5715000"/>
            <a:ext cx="2286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index node</a:t>
            </a:r>
            <a:endParaRPr sz="2400">
              <a:solidFill>
                <a:schemeClr val="dk1"/>
              </a:solidFill>
              <a:latin typeface="Times New Roman"/>
              <a:ea typeface="Times New Roman"/>
              <a:cs typeface="Times New Roman"/>
              <a:sym typeface="Times New Roman"/>
            </a:endParaRPr>
          </a:p>
        </p:txBody>
      </p:sp>
      <p:sp>
        <p:nvSpPr>
          <p:cNvPr id="1678" name="Google Shape;1678;p68"/>
          <p:cNvSpPr/>
          <p:nvPr/>
        </p:nvSpPr>
        <p:spPr>
          <a:xfrm>
            <a:off x="304800" y="6248400"/>
            <a:ext cx="533400" cy="3048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79" name="Google Shape;1679;p68"/>
          <p:cNvSpPr txBox="1"/>
          <p:nvPr/>
        </p:nvSpPr>
        <p:spPr>
          <a:xfrm>
            <a:off x="1066800" y="6172200"/>
            <a:ext cx="312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leaf/data node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6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B+-tree—Search </a:t>
            </a:r>
            <a:endParaRPr/>
          </a:p>
        </p:txBody>
      </p:sp>
      <p:sp>
        <p:nvSpPr>
          <p:cNvPr id="1686" name="Google Shape;1686;p69"/>
          <p:cNvSpPr/>
          <p:nvPr/>
        </p:nvSpPr>
        <p:spPr>
          <a:xfrm>
            <a:off x="5943600" y="33528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87" name="Google Shape;1687;p69"/>
          <p:cNvSpPr/>
          <p:nvPr/>
        </p:nvSpPr>
        <p:spPr>
          <a:xfrm>
            <a:off x="5264150" y="43497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88" name="Google Shape;1688;p69"/>
          <p:cNvSpPr/>
          <p:nvPr/>
        </p:nvSpPr>
        <p:spPr>
          <a:xfrm>
            <a:off x="2139950" y="3206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89" name="Google Shape;1689;p69"/>
          <p:cNvSpPr/>
          <p:nvPr/>
        </p:nvSpPr>
        <p:spPr>
          <a:xfrm>
            <a:off x="4273550" y="2216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690" name="Google Shape;1690;p69"/>
          <p:cNvCxnSpPr/>
          <p:nvPr/>
        </p:nvCxnSpPr>
        <p:spPr>
          <a:xfrm flipH="1">
            <a:off x="2514600" y="25146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691" name="Google Shape;1691;p69"/>
          <p:cNvCxnSpPr/>
          <p:nvPr/>
        </p:nvCxnSpPr>
        <p:spPr>
          <a:xfrm>
            <a:off x="4724400" y="25146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692" name="Google Shape;1692;p69"/>
          <p:cNvCxnSpPr/>
          <p:nvPr/>
        </p:nvCxnSpPr>
        <p:spPr>
          <a:xfrm flipH="1">
            <a:off x="1219200" y="35814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693" name="Google Shape;1693;p69"/>
          <p:cNvCxnSpPr/>
          <p:nvPr/>
        </p:nvCxnSpPr>
        <p:spPr>
          <a:xfrm flipH="1">
            <a:off x="5638800" y="38100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694" name="Google Shape;1694;p69"/>
          <p:cNvCxnSpPr/>
          <p:nvPr/>
        </p:nvCxnSpPr>
        <p:spPr>
          <a:xfrm>
            <a:off x="6858000" y="37338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695" name="Google Shape;1695;p69"/>
          <p:cNvCxnSpPr/>
          <p:nvPr/>
        </p:nvCxnSpPr>
        <p:spPr>
          <a:xfrm>
            <a:off x="2438400" y="3581400"/>
            <a:ext cx="457200" cy="762000"/>
          </a:xfrm>
          <a:prstGeom prst="straightConnector1">
            <a:avLst/>
          </a:prstGeom>
          <a:noFill/>
          <a:ln cap="flat" cmpd="sng" w="38100">
            <a:solidFill>
              <a:schemeClr val="dk1"/>
            </a:solidFill>
            <a:prstDash val="solid"/>
            <a:round/>
            <a:headEnd len="sm" w="sm" type="none"/>
            <a:tailEnd len="sm" w="sm" type="none"/>
          </a:ln>
        </p:spPr>
      </p:cxnSp>
      <p:sp>
        <p:nvSpPr>
          <p:cNvPr id="1696" name="Google Shape;1696;p69"/>
          <p:cNvSpPr txBox="1"/>
          <p:nvPr/>
        </p:nvSpPr>
        <p:spPr>
          <a:xfrm>
            <a:off x="4343400" y="22098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697" name="Google Shape;1697;p69"/>
          <p:cNvSpPr txBox="1"/>
          <p:nvPr/>
        </p:nvSpPr>
        <p:spPr>
          <a:xfrm>
            <a:off x="2209800" y="3200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698" name="Google Shape;1698;p69"/>
          <p:cNvSpPr/>
          <p:nvPr/>
        </p:nvSpPr>
        <p:spPr>
          <a:xfrm>
            <a:off x="24384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99" name="Google Shape;1699;p69"/>
          <p:cNvSpPr/>
          <p:nvPr/>
        </p:nvSpPr>
        <p:spPr>
          <a:xfrm>
            <a:off x="6858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00" name="Google Shape;1700;p69"/>
          <p:cNvSpPr txBox="1"/>
          <p:nvPr/>
        </p:nvSpPr>
        <p:spPr>
          <a:xfrm>
            <a:off x="838200" y="43434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1701" name="Google Shape;1701;p69"/>
          <p:cNvSpPr txBox="1"/>
          <p:nvPr/>
        </p:nvSpPr>
        <p:spPr>
          <a:xfrm>
            <a:off x="2590800" y="43434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702" name="Google Shape;1702;p69"/>
          <p:cNvCxnSpPr/>
          <p:nvPr/>
        </p:nvCxnSpPr>
        <p:spPr>
          <a:xfrm>
            <a:off x="6477000" y="3810000"/>
            <a:ext cx="0" cy="609600"/>
          </a:xfrm>
          <a:prstGeom prst="straightConnector1">
            <a:avLst/>
          </a:prstGeom>
          <a:noFill/>
          <a:ln cap="flat" cmpd="sng" w="38100">
            <a:solidFill>
              <a:schemeClr val="dk1"/>
            </a:solidFill>
            <a:prstDash val="solid"/>
            <a:round/>
            <a:headEnd len="sm" w="sm" type="none"/>
            <a:tailEnd len="sm" w="sm" type="none"/>
          </a:ln>
        </p:spPr>
      </p:cxnSp>
      <p:sp>
        <p:nvSpPr>
          <p:cNvPr id="1703" name="Google Shape;1703;p69"/>
          <p:cNvSpPr/>
          <p:nvPr/>
        </p:nvSpPr>
        <p:spPr>
          <a:xfrm>
            <a:off x="70104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04" name="Google Shape;1704;p69"/>
          <p:cNvSpPr txBox="1"/>
          <p:nvPr/>
        </p:nvSpPr>
        <p:spPr>
          <a:xfrm>
            <a:off x="7010400" y="4343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705" name="Google Shape;1705;p69"/>
          <p:cNvSpPr txBox="1"/>
          <p:nvPr/>
        </p:nvSpPr>
        <p:spPr>
          <a:xfrm>
            <a:off x="5334000" y="4343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706" name="Google Shape;1706;p69"/>
          <p:cNvSpPr/>
          <p:nvPr/>
        </p:nvSpPr>
        <p:spPr>
          <a:xfrm>
            <a:off x="5943600" y="4419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07" name="Google Shape;1707;p69"/>
          <p:cNvSpPr txBox="1"/>
          <p:nvPr/>
        </p:nvSpPr>
        <p:spPr>
          <a:xfrm>
            <a:off x="5943600" y="44196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708" name="Google Shape;1708;p69"/>
          <p:cNvSpPr txBox="1"/>
          <p:nvPr/>
        </p:nvSpPr>
        <p:spPr>
          <a:xfrm>
            <a:off x="5943600" y="33528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cxnSp>
        <p:nvCxnSpPr>
          <p:cNvPr id="1709" name="Google Shape;1709;p69"/>
          <p:cNvCxnSpPr/>
          <p:nvPr/>
        </p:nvCxnSpPr>
        <p:spPr>
          <a:xfrm>
            <a:off x="1676400" y="4572000"/>
            <a:ext cx="838200" cy="0"/>
          </a:xfrm>
          <a:prstGeom prst="straightConnector1">
            <a:avLst/>
          </a:prstGeom>
          <a:noFill/>
          <a:ln cap="flat" cmpd="sng" w="38100">
            <a:solidFill>
              <a:srgbClr val="FF3300"/>
            </a:solidFill>
            <a:prstDash val="solid"/>
            <a:round/>
            <a:headEnd len="med" w="med" type="triangle"/>
            <a:tailEnd len="med" w="med" type="triangle"/>
          </a:ln>
        </p:spPr>
      </p:cxnSp>
      <p:cxnSp>
        <p:nvCxnSpPr>
          <p:cNvPr id="1710" name="Google Shape;1710;p69"/>
          <p:cNvCxnSpPr/>
          <p:nvPr/>
        </p:nvCxnSpPr>
        <p:spPr>
          <a:xfrm>
            <a:off x="3429000" y="4572000"/>
            <a:ext cx="1905000" cy="0"/>
          </a:xfrm>
          <a:prstGeom prst="straightConnector1">
            <a:avLst/>
          </a:prstGeom>
          <a:noFill/>
          <a:ln cap="flat" cmpd="sng" w="38100">
            <a:solidFill>
              <a:srgbClr val="FF3300"/>
            </a:solidFill>
            <a:prstDash val="solid"/>
            <a:round/>
            <a:headEnd len="med" w="med" type="triangle"/>
            <a:tailEnd len="med" w="med" type="triangle"/>
          </a:ln>
        </p:spPr>
      </p:cxnSp>
      <p:cxnSp>
        <p:nvCxnSpPr>
          <p:cNvPr id="1711" name="Google Shape;1711;p69"/>
          <p:cNvCxnSpPr/>
          <p:nvPr/>
        </p:nvCxnSpPr>
        <p:spPr>
          <a:xfrm>
            <a:off x="6858000" y="4572000"/>
            <a:ext cx="304800" cy="0"/>
          </a:xfrm>
          <a:prstGeom prst="straightConnector1">
            <a:avLst/>
          </a:prstGeom>
          <a:noFill/>
          <a:ln cap="flat" cmpd="sng" w="38100">
            <a:solidFill>
              <a:srgbClr val="FF3300"/>
            </a:solidFill>
            <a:prstDash val="solid"/>
            <a:round/>
            <a:headEnd len="med" w="med" type="triangle"/>
            <a:tailEnd len="med" w="med" type="triangle"/>
          </a:ln>
        </p:spPr>
      </p:cxnSp>
      <p:cxnSp>
        <p:nvCxnSpPr>
          <p:cNvPr id="1712" name="Google Shape;1712;p69"/>
          <p:cNvCxnSpPr/>
          <p:nvPr/>
        </p:nvCxnSpPr>
        <p:spPr>
          <a:xfrm>
            <a:off x="5638800" y="4648200"/>
            <a:ext cx="381000" cy="0"/>
          </a:xfrm>
          <a:prstGeom prst="straightConnector1">
            <a:avLst/>
          </a:prstGeom>
          <a:noFill/>
          <a:ln cap="flat" cmpd="sng" w="38100">
            <a:solidFill>
              <a:srgbClr val="FF3300"/>
            </a:solidFill>
            <a:prstDash val="solid"/>
            <a:round/>
            <a:headEnd len="med" w="med" type="triangle"/>
            <a:tailEnd len="med" w="med" type="triangle"/>
          </a:ln>
        </p:spPr>
      </p:cxnSp>
      <p:sp>
        <p:nvSpPr>
          <p:cNvPr id="1713" name="Google Shape;1713;p69"/>
          <p:cNvSpPr txBox="1"/>
          <p:nvPr/>
        </p:nvSpPr>
        <p:spPr>
          <a:xfrm>
            <a:off x="609600" y="5486400"/>
            <a:ext cx="3733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key </a:t>
            </a:r>
            <a:r>
              <a:rPr lang="en-US" sz="2400">
                <a:solidFill>
                  <a:srgbClr val="FF3300"/>
                </a:solidFill>
                <a:latin typeface="Times New Roman"/>
                <a:ea typeface="Times New Roman"/>
                <a:cs typeface="Times New Roman"/>
                <a:sym typeface="Times New Roman"/>
              </a:rPr>
              <a:t>= 5</a:t>
            </a:r>
            <a:endParaRPr/>
          </a:p>
        </p:txBody>
      </p:sp>
      <p:sp>
        <p:nvSpPr>
          <p:cNvPr id="1714" name="Google Shape;1714;p69"/>
          <p:cNvSpPr txBox="1"/>
          <p:nvPr/>
        </p:nvSpPr>
        <p:spPr>
          <a:xfrm>
            <a:off x="609600" y="5943600"/>
            <a:ext cx="3733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3300"/>
                </a:solidFill>
                <a:latin typeface="Times New Roman"/>
                <a:ea typeface="Times New Roman"/>
                <a:cs typeface="Times New Roman"/>
                <a:sym typeface="Times New Roman"/>
              </a:rPr>
              <a:t>6 &lt;=</a:t>
            </a:r>
            <a:r>
              <a:rPr lang="en-US" sz="2400">
                <a:solidFill>
                  <a:schemeClr val="dk1"/>
                </a:solidFill>
                <a:latin typeface="Times New Roman"/>
                <a:ea typeface="Times New Roman"/>
                <a:cs typeface="Times New Roman"/>
                <a:sym typeface="Times New Roman"/>
              </a:rPr>
              <a:t> key </a:t>
            </a:r>
            <a:r>
              <a:rPr lang="en-US" sz="2400">
                <a:solidFill>
                  <a:srgbClr val="FF3300"/>
                </a:solidFill>
                <a:latin typeface="Times New Roman"/>
                <a:ea typeface="Times New Roman"/>
                <a:cs typeface="Times New Roman"/>
                <a:sym typeface="Times New Roman"/>
              </a:rPr>
              <a:t>&lt;= 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4"/>
                                        </p:tgtEl>
                                        <p:attrNameLst>
                                          <p:attrName>style.visibility</p:attrName>
                                        </p:attrNameLst>
                                      </p:cBhvr>
                                      <p:to>
                                        <p:strVal val="visible"/>
                                      </p:to>
                                    </p:set>
                                    <p:anim calcmode="lin" valueType="num">
                                      <p:cBhvr additive="base">
                                        <p:cTn dur="500"/>
                                        <p:tgtEl>
                                          <p:spTgt spid="17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
          <p:cNvSpPr txBox="1"/>
          <p:nvPr>
            <p:ph type="ctrTitle"/>
          </p:nvPr>
        </p:nvSpPr>
        <p:spPr>
          <a:xfrm>
            <a:off x="685800" y="304800"/>
            <a:ext cx="77724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Red-Black Tree</a:t>
            </a:r>
            <a:endParaRPr/>
          </a:p>
        </p:txBody>
      </p:sp>
      <p:grpSp>
        <p:nvGrpSpPr>
          <p:cNvPr id="280" name="Google Shape;280;p7"/>
          <p:cNvGrpSpPr/>
          <p:nvPr/>
        </p:nvGrpSpPr>
        <p:grpSpPr>
          <a:xfrm>
            <a:off x="228600" y="1219200"/>
            <a:ext cx="8750300" cy="4637088"/>
            <a:chOff x="148" y="1252"/>
            <a:chExt cx="5512" cy="2921"/>
          </a:xfrm>
        </p:grpSpPr>
        <p:sp>
          <p:nvSpPr>
            <p:cNvPr id="281" name="Google Shape;281;p7"/>
            <p:cNvSpPr/>
            <p:nvPr/>
          </p:nvSpPr>
          <p:spPr>
            <a:xfrm>
              <a:off x="2788" y="1252"/>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2" name="Google Shape;282;p7"/>
            <p:cNvSpPr/>
            <p:nvPr/>
          </p:nvSpPr>
          <p:spPr>
            <a:xfrm>
              <a:off x="1444" y="1876"/>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3" name="Google Shape;283;p7"/>
            <p:cNvSpPr/>
            <p:nvPr/>
          </p:nvSpPr>
          <p:spPr>
            <a:xfrm>
              <a:off x="4180" y="1876"/>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4" name="Google Shape;284;p7"/>
            <p:cNvSpPr/>
            <p:nvPr/>
          </p:nvSpPr>
          <p:spPr>
            <a:xfrm>
              <a:off x="820" y="2404"/>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5" name="Google Shape;285;p7"/>
            <p:cNvSpPr/>
            <p:nvPr/>
          </p:nvSpPr>
          <p:spPr>
            <a:xfrm>
              <a:off x="1924" y="2404"/>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6" name="Google Shape;286;p7"/>
            <p:cNvSpPr/>
            <p:nvPr/>
          </p:nvSpPr>
          <p:spPr>
            <a:xfrm>
              <a:off x="3412" y="2404"/>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7" name="Google Shape;287;p7"/>
            <p:cNvSpPr/>
            <p:nvPr/>
          </p:nvSpPr>
          <p:spPr>
            <a:xfrm>
              <a:off x="436" y="3076"/>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8" name="Google Shape;288;p7"/>
            <p:cNvSpPr/>
            <p:nvPr/>
          </p:nvSpPr>
          <p:spPr>
            <a:xfrm>
              <a:off x="1156" y="3076"/>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289" name="Google Shape;289;p7"/>
            <p:cNvCxnSpPr/>
            <p:nvPr/>
          </p:nvCxnSpPr>
          <p:spPr>
            <a:xfrm flipH="1">
              <a:off x="1728" y="1440"/>
              <a:ext cx="1056" cy="528"/>
            </a:xfrm>
            <a:prstGeom prst="straightConnector1">
              <a:avLst/>
            </a:prstGeom>
            <a:noFill/>
            <a:ln cap="flat" cmpd="sng" w="38100">
              <a:solidFill>
                <a:schemeClr val="dk1"/>
              </a:solidFill>
              <a:prstDash val="solid"/>
              <a:round/>
              <a:headEnd len="sm" w="sm" type="none"/>
              <a:tailEnd len="sm" w="sm" type="none"/>
            </a:ln>
          </p:spPr>
        </p:cxnSp>
        <p:cxnSp>
          <p:nvCxnSpPr>
            <p:cNvPr id="290" name="Google Shape;290;p7"/>
            <p:cNvCxnSpPr/>
            <p:nvPr/>
          </p:nvCxnSpPr>
          <p:spPr>
            <a:xfrm>
              <a:off x="3072" y="1440"/>
              <a:ext cx="1104" cy="528"/>
            </a:xfrm>
            <a:prstGeom prst="straightConnector1">
              <a:avLst/>
            </a:prstGeom>
            <a:noFill/>
            <a:ln cap="flat" cmpd="sng" w="38100">
              <a:solidFill>
                <a:schemeClr val="dk1"/>
              </a:solidFill>
              <a:prstDash val="solid"/>
              <a:round/>
              <a:headEnd len="sm" w="sm" type="none"/>
              <a:tailEnd len="sm" w="sm" type="none"/>
            </a:ln>
          </p:spPr>
        </p:cxnSp>
        <p:cxnSp>
          <p:nvCxnSpPr>
            <p:cNvPr id="291" name="Google Shape;291;p7"/>
            <p:cNvCxnSpPr/>
            <p:nvPr/>
          </p:nvCxnSpPr>
          <p:spPr>
            <a:xfrm flipH="1">
              <a:off x="1056" y="2112"/>
              <a:ext cx="480" cy="336"/>
            </a:xfrm>
            <a:prstGeom prst="straightConnector1">
              <a:avLst/>
            </a:prstGeom>
            <a:noFill/>
            <a:ln cap="flat" cmpd="sng" w="38100">
              <a:solidFill>
                <a:schemeClr val="dk1"/>
              </a:solidFill>
              <a:prstDash val="solid"/>
              <a:round/>
              <a:headEnd len="sm" w="sm" type="none"/>
              <a:tailEnd len="sm" w="sm" type="none"/>
            </a:ln>
          </p:spPr>
        </p:cxnSp>
        <p:cxnSp>
          <p:nvCxnSpPr>
            <p:cNvPr id="292" name="Google Shape;292;p7"/>
            <p:cNvCxnSpPr/>
            <p:nvPr/>
          </p:nvCxnSpPr>
          <p:spPr>
            <a:xfrm>
              <a:off x="1680" y="2112"/>
              <a:ext cx="288" cy="336"/>
            </a:xfrm>
            <a:prstGeom prst="straightConnector1">
              <a:avLst/>
            </a:prstGeom>
            <a:noFill/>
            <a:ln cap="flat" cmpd="sng" w="38100">
              <a:solidFill>
                <a:schemeClr val="dk1"/>
              </a:solidFill>
              <a:prstDash val="solid"/>
              <a:round/>
              <a:headEnd len="sm" w="sm" type="none"/>
              <a:tailEnd len="sm" w="sm" type="none"/>
            </a:ln>
          </p:spPr>
        </p:cxnSp>
        <p:cxnSp>
          <p:nvCxnSpPr>
            <p:cNvPr id="293" name="Google Shape;293;p7"/>
            <p:cNvCxnSpPr/>
            <p:nvPr/>
          </p:nvCxnSpPr>
          <p:spPr>
            <a:xfrm flipH="1">
              <a:off x="3648" y="2160"/>
              <a:ext cx="576" cy="240"/>
            </a:xfrm>
            <a:prstGeom prst="straightConnector1">
              <a:avLst/>
            </a:prstGeom>
            <a:noFill/>
            <a:ln cap="flat" cmpd="sng" w="38100">
              <a:solidFill>
                <a:schemeClr val="hlink"/>
              </a:solidFill>
              <a:prstDash val="solid"/>
              <a:round/>
              <a:headEnd len="sm" w="sm" type="none"/>
              <a:tailEnd len="sm" w="sm" type="none"/>
            </a:ln>
          </p:spPr>
        </p:cxnSp>
        <p:cxnSp>
          <p:nvCxnSpPr>
            <p:cNvPr id="294" name="Google Shape;294;p7"/>
            <p:cNvCxnSpPr/>
            <p:nvPr/>
          </p:nvCxnSpPr>
          <p:spPr>
            <a:xfrm flipH="1">
              <a:off x="624" y="2640"/>
              <a:ext cx="240" cy="432"/>
            </a:xfrm>
            <a:prstGeom prst="straightConnector1">
              <a:avLst/>
            </a:prstGeom>
            <a:noFill/>
            <a:ln cap="flat" cmpd="sng" w="38100">
              <a:solidFill>
                <a:schemeClr val="hlink"/>
              </a:solidFill>
              <a:prstDash val="solid"/>
              <a:round/>
              <a:headEnd len="sm" w="sm" type="none"/>
              <a:tailEnd len="sm" w="sm" type="none"/>
            </a:ln>
          </p:spPr>
        </p:cxnSp>
        <p:cxnSp>
          <p:nvCxnSpPr>
            <p:cNvPr id="295" name="Google Shape;295;p7"/>
            <p:cNvCxnSpPr/>
            <p:nvPr/>
          </p:nvCxnSpPr>
          <p:spPr>
            <a:xfrm>
              <a:off x="1056" y="2640"/>
              <a:ext cx="192" cy="432"/>
            </a:xfrm>
            <a:prstGeom prst="straightConnector1">
              <a:avLst/>
            </a:prstGeom>
            <a:noFill/>
            <a:ln cap="flat" cmpd="sng" w="38100">
              <a:solidFill>
                <a:schemeClr val="hlink"/>
              </a:solidFill>
              <a:prstDash val="solid"/>
              <a:round/>
              <a:headEnd len="sm" w="sm" type="none"/>
              <a:tailEnd len="sm" w="sm" type="none"/>
            </a:ln>
          </p:spPr>
        </p:cxnSp>
        <p:sp>
          <p:nvSpPr>
            <p:cNvPr id="296" name="Google Shape;296;p7"/>
            <p:cNvSpPr/>
            <p:nvPr/>
          </p:nvSpPr>
          <p:spPr>
            <a:xfrm>
              <a:off x="3076" y="3028"/>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297" name="Google Shape;297;p7"/>
            <p:cNvCxnSpPr/>
            <p:nvPr/>
          </p:nvCxnSpPr>
          <p:spPr>
            <a:xfrm flipH="1">
              <a:off x="3264" y="2688"/>
              <a:ext cx="240" cy="336"/>
            </a:xfrm>
            <a:prstGeom prst="straightConnector1">
              <a:avLst/>
            </a:prstGeom>
            <a:noFill/>
            <a:ln cap="flat" cmpd="sng" w="38100">
              <a:solidFill>
                <a:schemeClr val="dk1"/>
              </a:solidFill>
              <a:prstDash val="solid"/>
              <a:round/>
              <a:headEnd len="sm" w="sm" type="none"/>
              <a:tailEnd len="sm" w="sm" type="none"/>
            </a:ln>
          </p:spPr>
        </p:cxnSp>
        <p:sp>
          <p:nvSpPr>
            <p:cNvPr id="298" name="Google Shape;298;p7"/>
            <p:cNvSpPr/>
            <p:nvPr/>
          </p:nvSpPr>
          <p:spPr>
            <a:xfrm>
              <a:off x="3460" y="3508"/>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299" name="Google Shape;299;p7"/>
            <p:cNvCxnSpPr/>
            <p:nvPr/>
          </p:nvCxnSpPr>
          <p:spPr>
            <a:xfrm>
              <a:off x="3264" y="3312"/>
              <a:ext cx="288" cy="192"/>
            </a:xfrm>
            <a:prstGeom prst="straightConnector1">
              <a:avLst/>
            </a:prstGeom>
            <a:noFill/>
            <a:ln cap="flat" cmpd="sng" w="38100">
              <a:solidFill>
                <a:schemeClr val="hlink"/>
              </a:solidFill>
              <a:prstDash val="solid"/>
              <a:round/>
              <a:headEnd len="sm" w="sm" type="none"/>
              <a:tailEnd len="sm" w="sm" type="none"/>
            </a:ln>
          </p:spPr>
        </p:cxnSp>
        <p:sp>
          <p:nvSpPr>
            <p:cNvPr id="300" name="Google Shape;300;p7"/>
            <p:cNvSpPr/>
            <p:nvPr/>
          </p:nvSpPr>
          <p:spPr>
            <a:xfrm>
              <a:off x="3844" y="2932"/>
              <a:ext cx="280" cy="280"/>
            </a:xfrm>
            <a:prstGeom prst="ellipse">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01" name="Google Shape;301;p7"/>
            <p:cNvCxnSpPr/>
            <p:nvPr/>
          </p:nvCxnSpPr>
          <p:spPr>
            <a:xfrm>
              <a:off x="3648" y="2640"/>
              <a:ext cx="288" cy="288"/>
            </a:xfrm>
            <a:prstGeom prst="straightConnector1">
              <a:avLst/>
            </a:prstGeom>
            <a:noFill/>
            <a:ln cap="flat" cmpd="sng" w="38100">
              <a:solidFill>
                <a:schemeClr val="dk1"/>
              </a:solidFill>
              <a:prstDash val="solid"/>
              <a:round/>
              <a:headEnd len="sm" w="sm" type="none"/>
              <a:tailEnd len="sm" w="sm" type="none"/>
            </a:ln>
          </p:spPr>
        </p:cxnSp>
        <p:sp>
          <p:nvSpPr>
            <p:cNvPr id="302" name="Google Shape;302;p7"/>
            <p:cNvSpPr/>
            <p:nvPr/>
          </p:nvSpPr>
          <p:spPr>
            <a:xfrm>
              <a:off x="4852" y="2356"/>
              <a:ext cx="280" cy="280"/>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03" name="Google Shape;303;p7"/>
            <p:cNvCxnSpPr/>
            <p:nvPr/>
          </p:nvCxnSpPr>
          <p:spPr>
            <a:xfrm>
              <a:off x="4416" y="2112"/>
              <a:ext cx="480" cy="288"/>
            </a:xfrm>
            <a:prstGeom prst="straightConnector1">
              <a:avLst/>
            </a:prstGeom>
            <a:noFill/>
            <a:ln cap="flat" cmpd="sng" w="38100">
              <a:solidFill>
                <a:schemeClr val="dk1"/>
              </a:solidFill>
              <a:prstDash val="solid"/>
              <a:round/>
              <a:headEnd len="sm" w="sm" type="none"/>
              <a:tailEnd len="sm" w="sm" type="none"/>
            </a:ln>
          </p:spPr>
        </p:cxnSp>
        <p:sp>
          <p:nvSpPr>
            <p:cNvPr id="304" name="Google Shape;304;p7"/>
            <p:cNvSpPr/>
            <p:nvPr/>
          </p:nvSpPr>
          <p:spPr>
            <a:xfrm>
              <a:off x="5188" y="2884"/>
              <a:ext cx="280" cy="28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305" name="Google Shape;305;p7"/>
            <p:cNvCxnSpPr/>
            <p:nvPr/>
          </p:nvCxnSpPr>
          <p:spPr>
            <a:xfrm>
              <a:off x="5088" y="2592"/>
              <a:ext cx="192" cy="288"/>
            </a:xfrm>
            <a:prstGeom prst="straightConnector1">
              <a:avLst/>
            </a:prstGeom>
            <a:noFill/>
            <a:ln cap="flat" cmpd="sng" w="38100">
              <a:solidFill>
                <a:schemeClr val="hlink"/>
              </a:solidFill>
              <a:prstDash val="solid"/>
              <a:round/>
              <a:headEnd len="sm" w="sm" type="none"/>
              <a:tailEnd len="sm" w="sm" type="none"/>
            </a:ln>
          </p:spPr>
        </p:cxnSp>
        <p:sp>
          <p:nvSpPr>
            <p:cNvPr id="306" name="Google Shape;306;p7"/>
            <p:cNvSpPr/>
            <p:nvPr/>
          </p:nvSpPr>
          <p:spPr>
            <a:xfrm>
              <a:off x="2784" y="1296"/>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10</a:t>
              </a:r>
              <a:endParaRPr/>
            </a:p>
          </p:txBody>
        </p:sp>
        <p:sp>
          <p:nvSpPr>
            <p:cNvPr id="307" name="Google Shape;307;p7"/>
            <p:cNvSpPr/>
            <p:nvPr/>
          </p:nvSpPr>
          <p:spPr>
            <a:xfrm>
              <a:off x="1488" y="1920"/>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7</a:t>
              </a:r>
              <a:endParaRPr/>
            </a:p>
          </p:txBody>
        </p:sp>
        <p:sp>
          <p:nvSpPr>
            <p:cNvPr id="308" name="Google Shape;308;p7"/>
            <p:cNvSpPr/>
            <p:nvPr/>
          </p:nvSpPr>
          <p:spPr>
            <a:xfrm>
              <a:off x="1968" y="244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8</a:t>
              </a:r>
              <a:endParaRPr/>
            </a:p>
          </p:txBody>
        </p:sp>
        <p:sp>
          <p:nvSpPr>
            <p:cNvPr id="309" name="Google Shape;309;p7"/>
            <p:cNvSpPr/>
            <p:nvPr/>
          </p:nvSpPr>
          <p:spPr>
            <a:xfrm>
              <a:off x="480" y="307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1</a:t>
              </a:r>
              <a:endParaRPr/>
            </a:p>
          </p:txBody>
        </p:sp>
        <p:sp>
          <p:nvSpPr>
            <p:cNvPr id="310" name="Google Shape;310;p7"/>
            <p:cNvSpPr/>
            <p:nvPr/>
          </p:nvSpPr>
          <p:spPr>
            <a:xfrm>
              <a:off x="1200" y="3120"/>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5</a:t>
              </a:r>
              <a:endParaRPr/>
            </a:p>
          </p:txBody>
        </p:sp>
        <p:sp>
          <p:nvSpPr>
            <p:cNvPr id="311" name="Google Shape;311;p7"/>
            <p:cNvSpPr/>
            <p:nvPr/>
          </p:nvSpPr>
          <p:spPr>
            <a:xfrm>
              <a:off x="3408" y="244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30</a:t>
              </a:r>
              <a:endParaRPr/>
            </a:p>
          </p:txBody>
        </p:sp>
        <p:sp>
          <p:nvSpPr>
            <p:cNvPr id="312" name="Google Shape;312;p7"/>
            <p:cNvSpPr/>
            <p:nvPr/>
          </p:nvSpPr>
          <p:spPr>
            <a:xfrm>
              <a:off x="4176" y="1920"/>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40</a:t>
              </a:r>
              <a:endParaRPr/>
            </a:p>
          </p:txBody>
        </p:sp>
        <p:sp>
          <p:nvSpPr>
            <p:cNvPr id="313" name="Google Shape;313;p7"/>
            <p:cNvSpPr/>
            <p:nvPr/>
          </p:nvSpPr>
          <p:spPr>
            <a:xfrm>
              <a:off x="3072" y="307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20</a:t>
              </a:r>
              <a:endParaRPr/>
            </a:p>
          </p:txBody>
        </p:sp>
        <p:sp>
          <p:nvSpPr>
            <p:cNvPr id="314" name="Google Shape;314;p7"/>
            <p:cNvSpPr/>
            <p:nvPr/>
          </p:nvSpPr>
          <p:spPr>
            <a:xfrm>
              <a:off x="3456" y="355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25</a:t>
              </a:r>
              <a:endParaRPr/>
            </a:p>
          </p:txBody>
        </p:sp>
        <p:sp>
          <p:nvSpPr>
            <p:cNvPr id="315" name="Google Shape;315;p7"/>
            <p:cNvSpPr/>
            <p:nvPr/>
          </p:nvSpPr>
          <p:spPr>
            <a:xfrm>
              <a:off x="3840" y="2976"/>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35</a:t>
              </a:r>
              <a:endParaRPr/>
            </a:p>
          </p:txBody>
        </p:sp>
        <p:sp>
          <p:nvSpPr>
            <p:cNvPr id="316" name="Google Shape;316;p7"/>
            <p:cNvSpPr/>
            <p:nvPr/>
          </p:nvSpPr>
          <p:spPr>
            <a:xfrm>
              <a:off x="4848" y="2352"/>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45</a:t>
              </a:r>
              <a:endParaRPr/>
            </a:p>
          </p:txBody>
        </p:sp>
        <p:sp>
          <p:nvSpPr>
            <p:cNvPr id="317" name="Google Shape;317;p7"/>
            <p:cNvSpPr/>
            <p:nvPr/>
          </p:nvSpPr>
          <p:spPr>
            <a:xfrm>
              <a:off x="5184" y="292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60</a:t>
              </a:r>
              <a:endParaRPr/>
            </a:p>
          </p:txBody>
        </p:sp>
        <p:sp>
          <p:nvSpPr>
            <p:cNvPr id="318" name="Google Shape;318;p7"/>
            <p:cNvSpPr/>
            <p:nvPr/>
          </p:nvSpPr>
          <p:spPr>
            <a:xfrm>
              <a:off x="148"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19" name="Google Shape;319;p7"/>
            <p:cNvSpPr/>
            <p:nvPr/>
          </p:nvSpPr>
          <p:spPr>
            <a:xfrm>
              <a:off x="676"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0" name="Google Shape;320;p7"/>
            <p:cNvSpPr/>
            <p:nvPr/>
          </p:nvSpPr>
          <p:spPr>
            <a:xfrm>
              <a:off x="964"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1" name="Google Shape;321;p7"/>
            <p:cNvSpPr/>
            <p:nvPr/>
          </p:nvSpPr>
          <p:spPr>
            <a:xfrm>
              <a:off x="1444" y="3700"/>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2" name="Google Shape;322;p7"/>
            <p:cNvSpPr/>
            <p:nvPr/>
          </p:nvSpPr>
          <p:spPr>
            <a:xfrm>
              <a:off x="1684" y="3124"/>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3" name="Google Shape;323;p7"/>
            <p:cNvSpPr/>
            <p:nvPr/>
          </p:nvSpPr>
          <p:spPr>
            <a:xfrm>
              <a:off x="2308" y="3124"/>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4" name="Google Shape;324;p7"/>
            <p:cNvSpPr/>
            <p:nvPr/>
          </p:nvSpPr>
          <p:spPr>
            <a:xfrm>
              <a:off x="2644" y="3652"/>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5" name="Google Shape;325;p7"/>
            <p:cNvSpPr/>
            <p:nvPr/>
          </p:nvSpPr>
          <p:spPr>
            <a:xfrm>
              <a:off x="3076" y="3989"/>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6" name="Google Shape;326;p7"/>
            <p:cNvSpPr/>
            <p:nvPr/>
          </p:nvSpPr>
          <p:spPr>
            <a:xfrm>
              <a:off x="3844" y="3989"/>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7" name="Google Shape;327;p7"/>
            <p:cNvSpPr/>
            <p:nvPr/>
          </p:nvSpPr>
          <p:spPr>
            <a:xfrm>
              <a:off x="3796"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8" name="Google Shape;328;p7"/>
            <p:cNvSpPr/>
            <p:nvPr/>
          </p:nvSpPr>
          <p:spPr>
            <a:xfrm>
              <a:off x="4180"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29" name="Google Shape;329;p7"/>
            <p:cNvSpPr/>
            <p:nvPr/>
          </p:nvSpPr>
          <p:spPr>
            <a:xfrm>
              <a:off x="4612" y="3029"/>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30" name="Google Shape;330;p7"/>
            <p:cNvSpPr/>
            <p:nvPr/>
          </p:nvSpPr>
          <p:spPr>
            <a:xfrm>
              <a:off x="4996"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31" name="Google Shape;331;p7"/>
            <p:cNvSpPr/>
            <p:nvPr/>
          </p:nvSpPr>
          <p:spPr>
            <a:xfrm>
              <a:off x="5476" y="3557"/>
              <a:ext cx="184" cy="18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332" name="Google Shape;332;p7"/>
            <p:cNvSpPr/>
            <p:nvPr/>
          </p:nvSpPr>
          <p:spPr>
            <a:xfrm>
              <a:off x="864" y="2448"/>
              <a:ext cx="288"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000" u="none" cap="none" strike="noStrike">
                  <a:solidFill>
                    <a:srgbClr val="FFFFFF"/>
                  </a:solidFill>
                  <a:latin typeface="Times New Roman"/>
                  <a:ea typeface="Times New Roman"/>
                  <a:cs typeface="Times New Roman"/>
                  <a:sym typeface="Times New Roman"/>
                </a:rPr>
                <a:t>3</a:t>
              </a:r>
              <a:endParaRPr/>
            </a:p>
          </p:txBody>
        </p:sp>
        <p:cxnSp>
          <p:nvCxnSpPr>
            <p:cNvPr id="333" name="Google Shape;333;p7"/>
            <p:cNvCxnSpPr/>
            <p:nvPr/>
          </p:nvCxnSpPr>
          <p:spPr>
            <a:xfrm>
              <a:off x="2160" y="2688"/>
              <a:ext cx="288" cy="480"/>
            </a:xfrm>
            <a:prstGeom prst="straightConnector1">
              <a:avLst/>
            </a:prstGeom>
            <a:noFill/>
            <a:ln cap="flat" cmpd="sng" w="38100">
              <a:solidFill>
                <a:schemeClr val="dk1"/>
              </a:solidFill>
              <a:prstDash val="solid"/>
              <a:round/>
              <a:headEnd len="sm" w="sm" type="none"/>
              <a:tailEnd len="sm" w="sm" type="none"/>
            </a:ln>
          </p:spPr>
        </p:cxnSp>
        <p:cxnSp>
          <p:nvCxnSpPr>
            <p:cNvPr id="334" name="Google Shape;334;p7"/>
            <p:cNvCxnSpPr/>
            <p:nvPr/>
          </p:nvCxnSpPr>
          <p:spPr>
            <a:xfrm flipH="1">
              <a:off x="1728" y="2688"/>
              <a:ext cx="240" cy="432"/>
            </a:xfrm>
            <a:prstGeom prst="straightConnector1">
              <a:avLst/>
            </a:prstGeom>
            <a:noFill/>
            <a:ln cap="flat" cmpd="sng" w="38100">
              <a:solidFill>
                <a:schemeClr val="dk1"/>
              </a:solidFill>
              <a:prstDash val="solid"/>
              <a:round/>
              <a:headEnd len="sm" w="sm" type="none"/>
              <a:tailEnd len="sm" w="sm" type="none"/>
            </a:ln>
          </p:spPr>
        </p:cxnSp>
        <p:cxnSp>
          <p:nvCxnSpPr>
            <p:cNvPr id="335" name="Google Shape;335;p7"/>
            <p:cNvCxnSpPr/>
            <p:nvPr/>
          </p:nvCxnSpPr>
          <p:spPr>
            <a:xfrm flipH="1">
              <a:off x="240" y="3360"/>
              <a:ext cx="240" cy="336"/>
            </a:xfrm>
            <a:prstGeom prst="straightConnector1">
              <a:avLst/>
            </a:prstGeom>
            <a:noFill/>
            <a:ln cap="flat" cmpd="sng" w="12700">
              <a:solidFill>
                <a:schemeClr val="dk1"/>
              </a:solidFill>
              <a:prstDash val="solid"/>
              <a:round/>
              <a:headEnd len="sm" w="sm" type="none"/>
              <a:tailEnd len="sm" w="sm" type="none"/>
            </a:ln>
          </p:spPr>
        </p:cxnSp>
        <p:cxnSp>
          <p:nvCxnSpPr>
            <p:cNvPr id="336" name="Google Shape;336;p7"/>
            <p:cNvCxnSpPr/>
            <p:nvPr/>
          </p:nvCxnSpPr>
          <p:spPr>
            <a:xfrm>
              <a:off x="624" y="3360"/>
              <a:ext cx="144" cy="384"/>
            </a:xfrm>
            <a:prstGeom prst="straightConnector1">
              <a:avLst/>
            </a:prstGeom>
            <a:noFill/>
            <a:ln cap="flat" cmpd="sng" w="12700">
              <a:solidFill>
                <a:schemeClr val="dk1"/>
              </a:solidFill>
              <a:prstDash val="solid"/>
              <a:round/>
              <a:headEnd len="sm" w="sm" type="none"/>
              <a:tailEnd len="sm" w="sm" type="none"/>
            </a:ln>
          </p:spPr>
        </p:cxnSp>
        <p:cxnSp>
          <p:nvCxnSpPr>
            <p:cNvPr id="337" name="Google Shape;337;p7"/>
            <p:cNvCxnSpPr/>
            <p:nvPr/>
          </p:nvCxnSpPr>
          <p:spPr>
            <a:xfrm flipH="1">
              <a:off x="1056" y="3360"/>
              <a:ext cx="192" cy="336"/>
            </a:xfrm>
            <a:prstGeom prst="straightConnector1">
              <a:avLst/>
            </a:prstGeom>
            <a:noFill/>
            <a:ln cap="flat" cmpd="sng" w="12700">
              <a:solidFill>
                <a:schemeClr val="dk1"/>
              </a:solidFill>
              <a:prstDash val="solid"/>
              <a:round/>
              <a:headEnd len="sm" w="sm" type="none"/>
              <a:tailEnd len="sm" w="sm" type="none"/>
            </a:ln>
          </p:spPr>
        </p:cxnSp>
        <p:cxnSp>
          <p:nvCxnSpPr>
            <p:cNvPr id="338" name="Google Shape;338;p7"/>
            <p:cNvCxnSpPr/>
            <p:nvPr/>
          </p:nvCxnSpPr>
          <p:spPr>
            <a:xfrm>
              <a:off x="1344" y="3360"/>
              <a:ext cx="192" cy="336"/>
            </a:xfrm>
            <a:prstGeom prst="straightConnector1">
              <a:avLst/>
            </a:prstGeom>
            <a:noFill/>
            <a:ln cap="flat" cmpd="sng" w="12700">
              <a:solidFill>
                <a:schemeClr val="dk1"/>
              </a:solidFill>
              <a:prstDash val="solid"/>
              <a:round/>
              <a:headEnd len="sm" w="sm" type="none"/>
              <a:tailEnd len="sm" w="sm" type="none"/>
            </a:ln>
          </p:spPr>
        </p:cxnSp>
        <p:cxnSp>
          <p:nvCxnSpPr>
            <p:cNvPr id="339" name="Google Shape;339;p7"/>
            <p:cNvCxnSpPr/>
            <p:nvPr/>
          </p:nvCxnSpPr>
          <p:spPr>
            <a:xfrm flipH="1">
              <a:off x="2688" y="3312"/>
              <a:ext cx="480" cy="336"/>
            </a:xfrm>
            <a:prstGeom prst="straightConnector1">
              <a:avLst/>
            </a:prstGeom>
            <a:noFill/>
            <a:ln cap="flat" cmpd="sng" w="12700">
              <a:solidFill>
                <a:schemeClr val="dk1"/>
              </a:solidFill>
              <a:prstDash val="solid"/>
              <a:round/>
              <a:headEnd len="sm" w="sm" type="none"/>
              <a:tailEnd len="sm" w="sm" type="none"/>
            </a:ln>
          </p:spPr>
        </p:cxnSp>
        <p:cxnSp>
          <p:nvCxnSpPr>
            <p:cNvPr id="340" name="Google Shape;340;p7"/>
            <p:cNvCxnSpPr/>
            <p:nvPr/>
          </p:nvCxnSpPr>
          <p:spPr>
            <a:xfrm flipH="1">
              <a:off x="3168" y="3744"/>
              <a:ext cx="336" cy="240"/>
            </a:xfrm>
            <a:prstGeom prst="straightConnector1">
              <a:avLst/>
            </a:prstGeom>
            <a:noFill/>
            <a:ln cap="flat" cmpd="sng" w="12700">
              <a:solidFill>
                <a:schemeClr val="dk1"/>
              </a:solidFill>
              <a:prstDash val="solid"/>
              <a:round/>
              <a:headEnd len="sm" w="sm" type="none"/>
              <a:tailEnd len="sm" w="sm" type="none"/>
            </a:ln>
          </p:spPr>
        </p:cxnSp>
        <p:cxnSp>
          <p:nvCxnSpPr>
            <p:cNvPr id="341" name="Google Shape;341;p7"/>
            <p:cNvCxnSpPr/>
            <p:nvPr/>
          </p:nvCxnSpPr>
          <p:spPr>
            <a:xfrm>
              <a:off x="3648" y="3792"/>
              <a:ext cx="336" cy="192"/>
            </a:xfrm>
            <a:prstGeom prst="straightConnector1">
              <a:avLst/>
            </a:prstGeom>
            <a:noFill/>
            <a:ln cap="flat" cmpd="sng" w="12700">
              <a:solidFill>
                <a:schemeClr val="dk1"/>
              </a:solidFill>
              <a:prstDash val="solid"/>
              <a:round/>
              <a:headEnd len="sm" w="sm" type="none"/>
              <a:tailEnd len="sm" w="sm" type="none"/>
            </a:ln>
          </p:spPr>
        </p:cxnSp>
        <p:cxnSp>
          <p:nvCxnSpPr>
            <p:cNvPr id="342" name="Google Shape;342;p7"/>
            <p:cNvCxnSpPr/>
            <p:nvPr/>
          </p:nvCxnSpPr>
          <p:spPr>
            <a:xfrm flipH="1">
              <a:off x="3888" y="3216"/>
              <a:ext cx="96" cy="336"/>
            </a:xfrm>
            <a:prstGeom prst="straightConnector1">
              <a:avLst/>
            </a:prstGeom>
            <a:noFill/>
            <a:ln cap="flat" cmpd="sng" w="12700">
              <a:solidFill>
                <a:schemeClr val="dk1"/>
              </a:solidFill>
              <a:prstDash val="solid"/>
              <a:round/>
              <a:headEnd len="sm" w="sm" type="none"/>
              <a:tailEnd len="sm" w="sm" type="none"/>
            </a:ln>
          </p:spPr>
        </p:cxnSp>
        <p:cxnSp>
          <p:nvCxnSpPr>
            <p:cNvPr id="343" name="Google Shape;343;p7"/>
            <p:cNvCxnSpPr/>
            <p:nvPr/>
          </p:nvCxnSpPr>
          <p:spPr>
            <a:xfrm>
              <a:off x="4080" y="3168"/>
              <a:ext cx="192" cy="384"/>
            </a:xfrm>
            <a:prstGeom prst="straightConnector1">
              <a:avLst/>
            </a:prstGeom>
            <a:noFill/>
            <a:ln cap="flat" cmpd="sng" w="12700">
              <a:solidFill>
                <a:schemeClr val="dk1"/>
              </a:solidFill>
              <a:prstDash val="solid"/>
              <a:round/>
              <a:headEnd len="sm" w="sm" type="none"/>
              <a:tailEnd len="sm" w="sm" type="none"/>
            </a:ln>
          </p:spPr>
        </p:cxnSp>
        <p:cxnSp>
          <p:nvCxnSpPr>
            <p:cNvPr id="344" name="Google Shape;344;p7"/>
            <p:cNvCxnSpPr/>
            <p:nvPr/>
          </p:nvCxnSpPr>
          <p:spPr>
            <a:xfrm flipH="1">
              <a:off x="4704" y="2640"/>
              <a:ext cx="240" cy="384"/>
            </a:xfrm>
            <a:prstGeom prst="straightConnector1">
              <a:avLst/>
            </a:prstGeom>
            <a:noFill/>
            <a:ln cap="flat" cmpd="sng" w="38100">
              <a:solidFill>
                <a:schemeClr val="dk1"/>
              </a:solidFill>
              <a:prstDash val="solid"/>
              <a:round/>
              <a:headEnd len="sm" w="sm" type="none"/>
              <a:tailEnd len="sm" w="sm" type="none"/>
            </a:ln>
          </p:spPr>
        </p:cxnSp>
        <p:cxnSp>
          <p:nvCxnSpPr>
            <p:cNvPr id="345" name="Google Shape;345;p7"/>
            <p:cNvCxnSpPr/>
            <p:nvPr/>
          </p:nvCxnSpPr>
          <p:spPr>
            <a:xfrm flipH="1">
              <a:off x="5088" y="3120"/>
              <a:ext cx="192" cy="480"/>
            </a:xfrm>
            <a:prstGeom prst="straightConnector1">
              <a:avLst/>
            </a:prstGeom>
            <a:noFill/>
            <a:ln cap="flat" cmpd="sng" w="12700">
              <a:solidFill>
                <a:schemeClr val="dk1"/>
              </a:solidFill>
              <a:prstDash val="solid"/>
              <a:round/>
              <a:headEnd len="sm" w="sm" type="none"/>
              <a:tailEnd len="sm" w="sm" type="none"/>
            </a:ln>
          </p:spPr>
        </p:cxnSp>
        <p:cxnSp>
          <p:nvCxnSpPr>
            <p:cNvPr id="346" name="Google Shape;346;p7"/>
            <p:cNvCxnSpPr/>
            <p:nvPr/>
          </p:nvCxnSpPr>
          <p:spPr>
            <a:xfrm>
              <a:off x="5424" y="3168"/>
              <a:ext cx="144" cy="384"/>
            </a:xfrm>
            <a:prstGeom prst="straightConnector1">
              <a:avLst/>
            </a:prstGeom>
            <a:noFill/>
            <a:ln cap="flat" cmpd="sng" w="12700">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7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B+-tree—Insert </a:t>
            </a:r>
            <a:endParaRPr/>
          </a:p>
        </p:txBody>
      </p:sp>
      <p:sp>
        <p:nvSpPr>
          <p:cNvPr id="1721" name="Google Shape;1721;p70"/>
          <p:cNvSpPr/>
          <p:nvPr/>
        </p:nvSpPr>
        <p:spPr>
          <a:xfrm>
            <a:off x="5943600" y="33528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2" name="Google Shape;1722;p70"/>
          <p:cNvSpPr/>
          <p:nvPr/>
        </p:nvSpPr>
        <p:spPr>
          <a:xfrm>
            <a:off x="5264150" y="43497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3" name="Google Shape;1723;p70"/>
          <p:cNvSpPr/>
          <p:nvPr/>
        </p:nvSpPr>
        <p:spPr>
          <a:xfrm>
            <a:off x="2139950" y="3206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4" name="Google Shape;1724;p70"/>
          <p:cNvSpPr/>
          <p:nvPr/>
        </p:nvSpPr>
        <p:spPr>
          <a:xfrm>
            <a:off x="4273550" y="2216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725" name="Google Shape;1725;p70"/>
          <p:cNvCxnSpPr/>
          <p:nvPr/>
        </p:nvCxnSpPr>
        <p:spPr>
          <a:xfrm flipH="1">
            <a:off x="2514600" y="25146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726" name="Google Shape;1726;p70"/>
          <p:cNvCxnSpPr/>
          <p:nvPr/>
        </p:nvCxnSpPr>
        <p:spPr>
          <a:xfrm>
            <a:off x="4724400" y="25146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727" name="Google Shape;1727;p70"/>
          <p:cNvCxnSpPr/>
          <p:nvPr/>
        </p:nvCxnSpPr>
        <p:spPr>
          <a:xfrm flipH="1">
            <a:off x="1219200" y="35814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728" name="Google Shape;1728;p70"/>
          <p:cNvCxnSpPr/>
          <p:nvPr/>
        </p:nvCxnSpPr>
        <p:spPr>
          <a:xfrm flipH="1">
            <a:off x="5638800" y="38100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729" name="Google Shape;1729;p70"/>
          <p:cNvCxnSpPr/>
          <p:nvPr/>
        </p:nvCxnSpPr>
        <p:spPr>
          <a:xfrm>
            <a:off x="6858000" y="37338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730" name="Google Shape;1730;p70"/>
          <p:cNvCxnSpPr/>
          <p:nvPr/>
        </p:nvCxnSpPr>
        <p:spPr>
          <a:xfrm>
            <a:off x="2438400" y="3581400"/>
            <a:ext cx="457200" cy="762000"/>
          </a:xfrm>
          <a:prstGeom prst="straightConnector1">
            <a:avLst/>
          </a:prstGeom>
          <a:noFill/>
          <a:ln cap="flat" cmpd="sng" w="38100">
            <a:solidFill>
              <a:schemeClr val="dk1"/>
            </a:solidFill>
            <a:prstDash val="solid"/>
            <a:round/>
            <a:headEnd len="sm" w="sm" type="none"/>
            <a:tailEnd len="sm" w="sm" type="none"/>
          </a:ln>
        </p:spPr>
      </p:cxnSp>
      <p:sp>
        <p:nvSpPr>
          <p:cNvPr id="1731" name="Google Shape;1731;p70"/>
          <p:cNvSpPr txBox="1"/>
          <p:nvPr/>
        </p:nvSpPr>
        <p:spPr>
          <a:xfrm>
            <a:off x="4343400" y="22098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732" name="Google Shape;1732;p70"/>
          <p:cNvSpPr txBox="1"/>
          <p:nvPr/>
        </p:nvSpPr>
        <p:spPr>
          <a:xfrm>
            <a:off x="2209800" y="3200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733" name="Google Shape;1733;p70"/>
          <p:cNvSpPr/>
          <p:nvPr/>
        </p:nvSpPr>
        <p:spPr>
          <a:xfrm>
            <a:off x="24384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34" name="Google Shape;1734;p70"/>
          <p:cNvSpPr txBox="1"/>
          <p:nvPr/>
        </p:nvSpPr>
        <p:spPr>
          <a:xfrm>
            <a:off x="2590800" y="43434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735" name="Google Shape;1735;p70"/>
          <p:cNvCxnSpPr/>
          <p:nvPr/>
        </p:nvCxnSpPr>
        <p:spPr>
          <a:xfrm>
            <a:off x="6477000" y="3810000"/>
            <a:ext cx="0" cy="609600"/>
          </a:xfrm>
          <a:prstGeom prst="straightConnector1">
            <a:avLst/>
          </a:prstGeom>
          <a:noFill/>
          <a:ln cap="flat" cmpd="sng" w="38100">
            <a:solidFill>
              <a:schemeClr val="dk1"/>
            </a:solidFill>
            <a:prstDash val="solid"/>
            <a:round/>
            <a:headEnd len="sm" w="sm" type="none"/>
            <a:tailEnd len="sm" w="sm" type="none"/>
          </a:ln>
        </p:spPr>
      </p:cxnSp>
      <p:sp>
        <p:nvSpPr>
          <p:cNvPr id="1736" name="Google Shape;1736;p70"/>
          <p:cNvSpPr/>
          <p:nvPr/>
        </p:nvSpPr>
        <p:spPr>
          <a:xfrm>
            <a:off x="7010400" y="43434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37" name="Google Shape;1737;p70"/>
          <p:cNvSpPr txBox="1"/>
          <p:nvPr/>
        </p:nvSpPr>
        <p:spPr>
          <a:xfrm>
            <a:off x="7010400" y="4343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738" name="Google Shape;1738;p70"/>
          <p:cNvSpPr txBox="1"/>
          <p:nvPr/>
        </p:nvSpPr>
        <p:spPr>
          <a:xfrm>
            <a:off x="5334000" y="4343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739" name="Google Shape;1739;p70"/>
          <p:cNvSpPr/>
          <p:nvPr/>
        </p:nvSpPr>
        <p:spPr>
          <a:xfrm>
            <a:off x="5943600" y="4419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40" name="Google Shape;1740;p70"/>
          <p:cNvSpPr txBox="1"/>
          <p:nvPr/>
        </p:nvSpPr>
        <p:spPr>
          <a:xfrm>
            <a:off x="5943600" y="44196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741" name="Google Shape;1741;p70"/>
          <p:cNvSpPr txBox="1"/>
          <p:nvPr/>
        </p:nvSpPr>
        <p:spPr>
          <a:xfrm>
            <a:off x="5943600" y="33528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1742" name="Google Shape;1742;p70"/>
          <p:cNvSpPr txBox="1"/>
          <p:nvPr/>
        </p:nvSpPr>
        <p:spPr>
          <a:xfrm>
            <a:off x="609600" y="5486400"/>
            <a:ext cx="3733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Insert </a:t>
            </a:r>
            <a:r>
              <a:rPr lang="en-US" sz="2400">
                <a:solidFill>
                  <a:srgbClr val="FF3300"/>
                </a:solidFill>
                <a:latin typeface="Times New Roman"/>
                <a:ea typeface="Times New Roman"/>
                <a:cs typeface="Times New Roman"/>
                <a:sym typeface="Times New Roman"/>
              </a:rPr>
              <a:t>10</a:t>
            </a:r>
            <a:endParaRPr/>
          </a:p>
        </p:txBody>
      </p:sp>
      <p:sp>
        <p:nvSpPr>
          <p:cNvPr id="1743" name="Google Shape;1743;p70"/>
          <p:cNvSpPr/>
          <p:nvPr/>
        </p:nvSpPr>
        <p:spPr>
          <a:xfrm>
            <a:off x="990600" y="43434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44" name="Google Shape;1744;p70"/>
          <p:cNvSpPr txBox="1"/>
          <p:nvPr/>
        </p:nvSpPr>
        <p:spPr>
          <a:xfrm>
            <a:off x="1060450" y="43370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71"/>
          <p:cNvSpPr/>
          <p:nvPr/>
        </p:nvSpPr>
        <p:spPr>
          <a:xfrm>
            <a:off x="5943600" y="1981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50" name="Google Shape;1750;p71"/>
          <p:cNvSpPr txBox="1"/>
          <p:nvPr/>
        </p:nvSpPr>
        <p:spPr>
          <a:xfrm>
            <a:off x="5943600" y="1981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1751" name="Google Shape;1751;p71"/>
          <p:cNvSpPr txBox="1"/>
          <p:nvPr>
            <p:ph type="title"/>
          </p:nvPr>
        </p:nvSpPr>
        <p:spPr>
          <a:xfrm>
            <a:off x="685800" y="0"/>
            <a:ext cx="77724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752" name="Google Shape;1752;p71"/>
          <p:cNvSpPr/>
          <p:nvPr/>
        </p:nvSpPr>
        <p:spPr>
          <a:xfrm>
            <a:off x="5264150" y="2978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53" name="Google Shape;1753;p71"/>
          <p:cNvSpPr/>
          <p:nvPr/>
        </p:nvSpPr>
        <p:spPr>
          <a:xfrm>
            <a:off x="2139950" y="18351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54" name="Google Shape;1754;p71"/>
          <p:cNvSpPr/>
          <p:nvPr/>
        </p:nvSpPr>
        <p:spPr>
          <a:xfrm>
            <a:off x="4273550" y="844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755" name="Google Shape;1755;p71"/>
          <p:cNvCxnSpPr/>
          <p:nvPr/>
        </p:nvCxnSpPr>
        <p:spPr>
          <a:xfrm flipH="1">
            <a:off x="2514600" y="11430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756" name="Google Shape;1756;p71"/>
          <p:cNvCxnSpPr/>
          <p:nvPr/>
        </p:nvCxnSpPr>
        <p:spPr>
          <a:xfrm>
            <a:off x="4724400" y="11430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757" name="Google Shape;1757;p71"/>
          <p:cNvCxnSpPr/>
          <p:nvPr/>
        </p:nvCxnSpPr>
        <p:spPr>
          <a:xfrm flipH="1">
            <a:off x="1219200" y="22098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758" name="Google Shape;1758;p71"/>
          <p:cNvCxnSpPr/>
          <p:nvPr/>
        </p:nvCxnSpPr>
        <p:spPr>
          <a:xfrm flipH="1">
            <a:off x="5638800" y="2438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759" name="Google Shape;1759;p71"/>
          <p:cNvCxnSpPr/>
          <p:nvPr/>
        </p:nvCxnSpPr>
        <p:spPr>
          <a:xfrm>
            <a:off x="6858000" y="23622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760" name="Google Shape;1760;p71"/>
          <p:cNvCxnSpPr/>
          <p:nvPr/>
        </p:nvCxnSpPr>
        <p:spPr>
          <a:xfrm>
            <a:off x="2438400" y="2209800"/>
            <a:ext cx="457200" cy="762000"/>
          </a:xfrm>
          <a:prstGeom prst="straightConnector1">
            <a:avLst/>
          </a:prstGeom>
          <a:noFill/>
          <a:ln cap="flat" cmpd="sng" w="38100">
            <a:solidFill>
              <a:schemeClr val="dk1"/>
            </a:solidFill>
            <a:prstDash val="solid"/>
            <a:round/>
            <a:headEnd len="sm" w="sm" type="none"/>
            <a:tailEnd len="sm" w="sm" type="none"/>
          </a:ln>
        </p:spPr>
      </p:cxnSp>
      <p:sp>
        <p:nvSpPr>
          <p:cNvPr id="1761" name="Google Shape;1761;p71"/>
          <p:cNvSpPr txBox="1"/>
          <p:nvPr/>
        </p:nvSpPr>
        <p:spPr>
          <a:xfrm>
            <a:off x="4343400" y="8382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762" name="Google Shape;1762;p71"/>
          <p:cNvSpPr txBox="1"/>
          <p:nvPr/>
        </p:nvSpPr>
        <p:spPr>
          <a:xfrm>
            <a:off x="2209800" y="1828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763" name="Google Shape;1763;p71"/>
          <p:cNvSpPr/>
          <p:nvPr/>
        </p:nvSpPr>
        <p:spPr>
          <a:xfrm>
            <a:off x="24384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64" name="Google Shape;1764;p71"/>
          <p:cNvSpPr/>
          <p:nvPr/>
        </p:nvSpPr>
        <p:spPr>
          <a:xfrm>
            <a:off x="6858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65" name="Google Shape;1765;p71"/>
          <p:cNvSpPr txBox="1"/>
          <p:nvPr/>
        </p:nvSpPr>
        <p:spPr>
          <a:xfrm>
            <a:off x="8382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1   3</a:t>
            </a:r>
            <a:endParaRPr/>
          </a:p>
        </p:txBody>
      </p:sp>
      <p:sp>
        <p:nvSpPr>
          <p:cNvPr id="1766" name="Google Shape;1766;p71"/>
          <p:cNvSpPr txBox="1"/>
          <p:nvPr/>
        </p:nvSpPr>
        <p:spPr>
          <a:xfrm>
            <a:off x="2590800" y="29718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767" name="Google Shape;1767;p71"/>
          <p:cNvCxnSpPr/>
          <p:nvPr/>
        </p:nvCxnSpPr>
        <p:spPr>
          <a:xfrm>
            <a:off x="6477000" y="2438400"/>
            <a:ext cx="0" cy="609600"/>
          </a:xfrm>
          <a:prstGeom prst="straightConnector1">
            <a:avLst/>
          </a:prstGeom>
          <a:noFill/>
          <a:ln cap="flat" cmpd="sng" w="38100">
            <a:solidFill>
              <a:schemeClr val="dk1"/>
            </a:solidFill>
            <a:prstDash val="solid"/>
            <a:round/>
            <a:headEnd len="sm" w="sm" type="none"/>
            <a:tailEnd len="sm" w="sm" type="none"/>
          </a:ln>
        </p:spPr>
      </p:cxnSp>
      <p:sp>
        <p:nvSpPr>
          <p:cNvPr id="1768" name="Google Shape;1768;p71"/>
          <p:cNvSpPr/>
          <p:nvPr/>
        </p:nvSpPr>
        <p:spPr>
          <a:xfrm>
            <a:off x="7010400" y="2971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69" name="Google Shape;1769;p71"/>
          <p:cNvSpPr txBox="1"/>
          <p:nvPr/>
        </p:nvSpPr>
        <p:spPr>
          <a:xfrm>
            <a:off x="7010400" y="29718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770" name="Google Shape;1770;p71"/>
          <p:cNvSpPr txBox="1"/>
          <p:nvPr/>
        </p:nvSpPr>
        <p:spPr>
          <a:xfrm>
            <a:off x="5334000" y="2971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771" name="Google Shape;1771;p71"/>
          <p:cNvSpPr txBox="1"/>
          <p:nvPr/>
        </p:nvSpPr>
        <p:spPr>
          <a:xfrm>
            <a:off x="685800" y="4038600"/>
            <a:ext cx="6096000" cy="10048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Insert a pair with key </a:t>
            </a:r>
            <a:r>
              <a:rPr lang="en-US" sz="2400">
                <a:solidFill>
                  <a:srgbClr val="FF3300"/>
                </a:solidFill>
                <a:latin typeface="Times New Roman"/>
                <a:ea typeface="Times New Roman"/>
                <a:cs typeface="Times New Roman"/>
                <a:sym typeface="Times New Roman"/>
              </a:rPr>
              <a:t>= 2</a:t>
            </a:r>
            <a:r>
              <a:rPr lang="en-US" sz="2400">
                <a:solidFill>
                  <a:schemeClr val="dk1"/>
                </a:solidFill>
                <a:latin typeface="Times New Roman"/>
                <a:ea typeface="Times New Roman"/>
                <a:cs typeface="Times New Roman"/>
                <a:sym typeface="Times New Roman"/>
              </a:rPr>
              <a:t>.</a:t>
            </a:r>
            <a:endParaRPr/>
          </a:p>
          <a:p>
            <a:pPr indent="-152400" lvl="0" marL="0" marR="0" rtl="0" algn="l">
              <a:spcBef>
                <a:spcPts val="120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New pair goes into a </a:t>
            </a:r>
            <a:r>
              <a:rPr lang="en-US" sz="2400">
                <a:solidFill>
                  <a:srgbClr val="FF3300"/>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-node.</a:t>
            </a:r>
            <a:endParaRPr/>
          </a:p>
        </p:txBody>
      </p:sp>
      <p:sp>
        <p:nvSpPr>
          <p:cNvPr id="1772" name="Google Shape;1772;p71"/>
          <p:cNvSpPr/>
          <p:nvPr/>
        </p:nvSpPr>
        <p:spPr>
          <a:xfrm>
            <a:off x="5943600" y="3048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73" name="Google Shape;1773;p71"/>
          <p:cNvSpPr txBox="1"/>
          <p:nvPr/>
        </p:nvSpPr>
        <p:spPr>
          <a:xfrm>
            <a:off x="5943600" y="3048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774" name="Google Shape;1774;p71"/>
          <p:cNvSpPr/>
          <p:nvPr/>
        </p:nvSpPr>
        <p:spPr>
          <a:xfrm>
            <a:off x="309563" y="2487613"/>
            <a:ext cx="1558925" cy="12192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1">
                                            <p:txEl>
                                              <p:pRg end="0" st="0"/>
                                            </p:txEl>
                                          </p:spTgt>
                                        </p:tgtEl>
                                        <p:attrNameLst>
                                          <p:attrName>style.visibility</p:attrName>
                                        </p:attrNameLst>
                                      </p:cBhvr>
                                      <p:to>
                                        <p:strVal val="visible"/>
                                      </p:to>
                                    </p:set>
                                    <p:anim calcmode="lin" valueType="num">
                                      <p:cBhvr additive="base">
                                        <p:cTn dur="500"/>
                                        <p:tgtEl>
                                          <p:spTgt spid="17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1">
                                            <p:txEl>
                                              <p:pRg end="1" st="1"/>
                                            </p:txEl>
                                          </p:spTgt>
                                        </p:tgtEl>
                                        <p:attrNameLst>
                                          <p:attrName>style.visibility</p:attrName>
                                        </p:attrNameLst>
                                      </p:cBhvr>
                                      <p:to>
                                        <p:strVal val="visible"/>
                                      </p:to>
                                    </p:set>
                                    <p:anim calcmode="lin" valueType="num">
                                      <p:cBhvr additive="base">
                                        <p:cTn dur="500"/>
                                        <p:tgtEl>
                                          <p:spTgt spid="177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72"/>
          <p:cNvSpPr txBox="1"/>
          <p:nvPr>
            <p:ph type="title"/>
          </p:nvPr>
        </p:nvSpPr>
        <p:spPr>
          <a:xfrm>
            <a:off x="685800" y="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 Into A 3-node</a:t>
            </a:r>
            <a:endParaRPr/>
          </a:p>
        </p:txBody>
      </p:sp>
      <p:sp>
        <p:nvSpPr>
          <p:cNvPr id="1781" name="Google Shape;1781;p72"/>
          <p:cNvSpPr txBox="1"/>
          <p:nvPr>
            <p:ph idx="1" type="body"/>
          </p:nvPr>
        </p:nvSpPr>
        <p:spPr>
          <a:xfrm>
            <a:off x="685800" y="762000"/>
            <a:ext cx="77724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Font typeface="Times New Roman"/>
              <a:buChar char="•"/>
            </a:pPr>
            <a:r>
              <a:rPr lang="en-US"/>
              <a:t>Insert new pair so that the keys are in ascending order.</a:t>
            </a:r>
            <a:endParaRPr/>
          </a:p>
        </p:txBody>
      </p:sp>
      <p:sp>
        <p:nvSpPr>
          <p:cNvPr id="1782" name="Google Shape;1782;p72"/>
          <p:cNvSpPr/>
          <p:nvPr/>
        </p:nvSpPr>
        <p:spPr>
          <a:xfrm>
            <a:off x="762000" y="2514600"/>
            <a:ext cx="77724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Split into two nodes.</a:t>
            </a:r>
            <a:endParaRPr/>
          </a:p>
        </p:txBody>
      </p:sp>
      <p:grpSp>
        <p:nvGrpSpPr>
          <p:cNvPr id="1783" name="Google Shape;1783;p72"/>
          <p:cNvGrpSpPr/>
          <p:nvPr/>
        </p:nvGrpSpPr>
        <p:grpSpPr>
          <a:xfrm>
            <a:off x="2895600" y="3270250"/>
            <a:ext cx="2362200" cy="463550"/>
            <a:chOff x="1824" y="2060"/>
            <a:chExt cx="1488" cy="292"/>
          </a:xfrm>
        </p:grpSpPr>
        <p:grpSp>
          <p:nvGrpSpPr>
            <p:cNvPr id="1784" name="Google Shape;1784;p72"/>
            <p:cNvGrpSpPr/>
            <p:nvPr/>
          </p:nvGrpSpPr>
          <p:grpSpPr>
            <a:xfrm>
              <a:off x="2544" y="2064"/>
              <a:ext cx="768" cy="288"/>
              <a:chOff x="2208" y="1872"/>
              <a:chExt cx="768" cy="288"/>
            </a:xfrm>
          </p:grpSpPr>
          <p:sp>
            <p:nvSpPr>
              <p:cNvPr id="1785" name="Google Shape;1785;p72"/>
              <p:cNvSpPr/>
              <p:nvPr/>
            </p:nvSpPr>
            <p:spPr>
              <a:xfrm>
                <a:off x="2208" y="1872"/>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86" name="Google Shape;1786;p72"/>
              <p:cNvSpPr txBox="1"/>
              <p:nvPr/>
            </p:nvSpPr>
            <p:spPr>
              <a:xfrm>
                <a:off x="2304" y="1872"/>
                <a:ext cx="67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grpSp>
        <p:sp>
          <p:nvSpPr>
            <p:cNvPr id="1787" name="Google Shape;1787;p72"/>
            <p:cNvSpPr/>
            <p:nvPr/>
          </p:nvSpPr>
          <p:spPr>
            <a:xfrm>
              <a:off x="1824" y="2064"/>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88" name="Google Shape;1788;p72"/>
            <p:cNvSpPr txBox="1"/>
            <p:nvPr/>
          </p:nvSpPr>
          <p:spPr>
            <a:xfrm>
              <a:off x="1872" y="20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grpSp>
      <p:grpSp>
        <p:nvGrpSpPr>
          <p:cNvPr id="1789" name="Google Shape;1789;p72"/>
          <p:cNvGrpSpPr/>
          <p:nvPr/>
        </p:nvGrpSpPr>
        <p:grpSpPr>
          <a:xfrm>
            <a:off x="3657600" y="1905000"/>
            <a:ext cx="1219200" cy="457200"/>
            <a:chOff x="2208" y="1872"/>
            <a:chExt cx="768" cy="288"/>
          </a:xfrm>
        </p:grpSpPr>
        <p:sp>
          <p:nvSpPr>
            <p:cNvPr id="1790" name="Google Shape;1790;p72"/>
            <p:cNvSpPr/>
            <p:nvPr/>
          </p:nvSpPr>
          <p:spPr>
            <a:xfrm>
              <a:off x="2208" y="1872"/>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91" name="Google Shape;1791;p72"/>
            <p:cNvSpPr txBox="1"/>
            <p:nvPr/>
          </p:nvSpPr>
          <p:spPr>
            <a:xfrm>
              <a:off x="2304" y="1872"/>
              <a:ext cx="67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1 2 3</a:t>
              </a:r>
              <a:endParaRPr/>
            </a:p>
          </p:txBody>
        </p:sp>
      </p:grpSp>
      <p:sp>
        <p:nvSpPr>
          <p:cNvPr id="1792" name="Google Shape;1792;p72"/>
          <p:cNvSpPr/>
          <p:nvPr/>
        </p:nvSpPr>
        <p:spPr>
          <a:xfrm>
            <a:off x="685800" y="4038600"/>
            <a:ext cx="77724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Insert smallest key in new node and pointer to this new node into parent.</a:t>
            </a:r>
            <a:endParaRPr/>
          </a:p>
        </p:txBody>
      </p:sp>
      <p:grpSp>
        <p:nvGrpSpPr>
          <p:cNvPr id="1793" name="Google Shape;1793;p72"/>
          <p:cNvGrpSpPr/>
          <p:nvPr/>
        </p:nvGrpSpPr>
        <p:grpSpPr>
          <a:xfrm>
            <a:off x="3429000" y="5264150"/>
            <a:ext cx="2362200" cy="1143000"/>
            <a:chOff x="2160" y="3316"/>
            <a:chExt cx="1488" cy="720"/>
          </a:xfrm>
        </p:grpSpPr>
        <p:sp>
          <p:nvSpPr>
            <p:cNvPr id="1794" name="Google Shape;1794;p72"/>
            <p:cNvSpPr/>
            <p:nvPr/>
          </p:nvSpPr>
          <p:spPr>
            <a:xfrm>
              <a:off x="2640" y="3320"/>
              <a:ext cx="288" cy="288"/>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95" name="Google Shape;1795;p72"/>
            <p:cNvSpPr txBox="1"/>
            <p:nvPr/>
          </p:nvSpPr>
          <p:spPr>
            <a:xfrm>
              <a:off x="2688" y="3316"/>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cxnSp>
          <p:nvCxnSpPr>
            <p:cNvPr id="1796" name="Google Shape;1796;p72"/>
            <p:cNvCxnSpPr/>
            <p:nvPr/>
          </p:nvCxnSpPr>
          <p:spPr>
            <a:xfrm>
              <a:off x="2928" y="3604"/>
              <a:ext cx="384" cy="192"/>
            </a:xfrm>
            <a:prstGeom prst="straightConnector1">
              <a:avLst/>
            </a:prstGeom>
            <a:noFill/>
            <a:ln cap="flat" cmpd="sng" w="38100">
              <a:solidFill>
                <a:schemeClr val="dk1"/>
              </a:solidFill>
              <a:prstDash val="solid"/>
              <a:round/>
              <a:headEnd len="sm" w="sm" type="none"/>
              <a:tailEnd len="sm" w="sm" type="triangle"/>
            </a:ln>
          </p:spPr>
        </p:cxnSp>
        <p:grpSp>
          <p:nvGrpSpPr>
            <p:cNvPr id="1797" name="Google Shape;1797;p72"/>
            <p:cNvGrpSpPr/>
            <p:nvPr/>
          </p:nvGrpSpPr>
          <p:grpSpPr>
            <a:xfrm>
              <a:off x="2160" y="3744"/>
              <a:ext cx="1488" cy="292"/>
              <a:chOff x="1824" y="2060"/>
              <a:chExt cx="1488" cy="292"/>
            </a:xfrm>
          </p:grpSpPr>
          <p:grpSp>
            <p:nvGrpSpPr>
              <p:cNvPr id="1798" name="Google Shape;1798;p72"/>
              <p:cNvGrpSpPr/>
              <p:nvPr/>
            </p:nvGrpSpPr>
            <p:grpSpPr>
              <a:xfrm>
                <a:off x="2544" y="2064"/>
                <a:ext cx="768" cy="288"/>
                <a:chOff x="2208" y="1872"/>
                <a:chExt cx="768" cy="288"/>
              </a:xfrm>
            </p:grpSpPr>
            <p:sp>
              <p:nvSpPr>
                <p:cNvPr id="1799" name="Google Shape;1799;p72"/>
                <p:cNvSpPr/>
                <p:nvPr/>
              </p:nvSpPr>
              <p:spPr>
                <a:xfrm>
                  <a:off x="2208" y="1872"/>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00" name="Google Shape;1800;p72"/>
                <p:cNvSpPr txBox="1"/>
                <p:nvPr/>
              </p:nvSpPr>
              <p:spPr>
                <a:xfrm>
                  <a:off x="2304" y="1872"/>
                  <a:ext cx="67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grpSp>
          <p:sp>
            <p:nvSpPr>
              <p:cNvPr id="1801" name="Google Shape;1801;p72"/>
              <p:cNvSpPr/>
              <p:nvPr/>
            </p:nvSpPr>
            <p:spPr>
              <a:xfrm>
                <a:off x="1824" y="2064"/>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02" name="Google Shape;1802;p72"/>
              <p:cNvSpPr txBox="1"/>
              <p:nvPr/>
            </p:nvSpPr>
            <p:spPr>
              <a:xfrm>
                <a:off x="1872" y="20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1">
                                            <p:txEl>
                                              <p:pRg end="0" st="0"/>
                                            </p:txEl>
                                          </p:spTgt>
                                        </p:tgtEl>
                                        <p:attrNameLst>
                                          <p:attrName>style.visibility</p:attrName>
                                        </p:attrNameLst>
                                      </p:cBhvr>
                                      <p:to>
                                        <p:strVal val="visible"/>
                                      </p:to>
                                    </p:set>
                                    <p:anim calcmode="lin" valueType="num">
                                      <p:cBhvr additive="base">
                                        <p:cTn dur="500"/>
                                        <p:tgtEl>
                                          <p:spTgt spid="178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9"/>
                                        </p:tgtEl>
                                        <p:attrNameLst>
                                          <p:attrName>style.visibility</p:attrName>
                                        </p:attrNameLst>
                                      </p:cBhvr>
                                      <p:to>
                                        <p:strVal val="visible"/>
                                      </p:to>
                                    </p:set>
                                    <p:anim calcmode="lin" valueType="num">
                                      <p:cBhvr additive="base">
                                        <p:cTn dur="500"/>
                                        <p:tgtEl>
                                          <p:spTgt spid="17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2"/>
                                        </p:tgtEl>
                                        <p:attrNameLst>
                                          <p:attrName>style.visibility</p:attrName>
                                        </p:attrNameLst>
                                      </p:cBhvr>
                                      <p:to>
                                        <p:strVal val="visible"/>
                                      </p:to>
                                    </p:set>
                                    <p:anim calcmode="lin" valueType="num">
                                      <p:cBhvr additive="base">
                                        <p:cTn dur="500"/>
                                        <p:tgtEl>
                                          <p:spTgt spid="17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3"/>
                                        </p:tgtEl>
                                        <p:attrNameLst>
                                          <p:attrName>style.visibility</p:attrName>
                                        </p:attrNameLst>
                                      </p:cBhvr>
                                      <p:to>
                                        <p:strVal val="visible"/>
                                      </p:to>
                                    </p:set>
                                    <p:anim calcmode="lin" valueType="num">
                                      <p:cBhvr additive="base">
                                        <p:cTn dur="500"/>
                                        <p:tgtEl>
                                          <p:spTgt spid="17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92"/>
                                        </p:tgtEl>
                                        <p:attrNameLst>
                                          <p:attrName>style.visibility</p:attrName>
                                        </p:attrNameLst>
                                      </p:cBhvr>
                                      <p:to>
                                        <p:strVal val="visible"/>
                                      </p:to>
                                    </p:set>
                                    <p:anim calcmode="lin" valueType="num">
                                      <p:cBhvr additive="base">
                                        <p:cTn dur="500"/>
                                        <p:tgtEl>
                                          <p:spTgt spid="17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93"/>
                                        </p:tgtEl>
                                        <p:attrNameLst>
                                          <p:attrName>style.visibility</p:attrName>
                                        </p:attrNameLst>
                                      </p:cBhvr>
                                      <p:to>
                                        <p:strVal val="visible"/>
                                      </p:to>
                                    </p:set>
                                    <p:anim calcmode="lin" valueType="num">
                                      <p:cBhvr additive="base">
                                        <p:cTn dur="500"/>
                                        <p:tgtEl>
                                          <p:spTgt spid="17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73"/>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08" name="Google Shape;1808;p73"/>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809" name="Google Shape;1809;p7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810" name="Google Shape;1810;p73"/>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11" name="Google Shape;1811;p73"/>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812" name="Google Shape;1812;p73"/>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813" name="Google Shape;1813;p73"/>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814" name="Google Shape;1814;p73"/>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815" name="Google Shape;1815;p73"/>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816" name="Google Shape;1816;p73"/>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817" name="Google Shape;1817;p73"/>
          <p:cNvCxnSpPr/>
          <p:nvPr/>
        </p:nvCxnSpPr>
        <p:spPr>
          <a:xfrm>
            <a:off x="2438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1818" name="Google Shape;1818;p73"/>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819" name="Google Shape;1819;p73"/>
          <p:cNvSpPr txBox="1"/>
          <p:nvPr/>
        </p:nvSpPr>
        <p:spPr>
          <a:xfrm>
            <a:off x="2209800" y="2286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1820" name="Google Shape;1820;p73"/>
          <p:cNvSpPr/>
          <p:nvPr/>
        </p:nvSpPr>
        <p:spPr>
          <a:xfrm>
            <a:off x="2438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21" name="Google Shape;1821;p73"/>
          <p:cNvSpPr txBox="1"/>
          <p:nvPr/>
        </p:nvSpPr>
        <p:spPr>
          <a:xfrm>
            <a:off x="2590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822" name="Google Shape;1822;p73"/>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1823" name="Google Shape;1823;p73"/>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24" name="Google Shape;1824;p73"/>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825" name="Google Shape;1825;p73"/>
          <p:cNvSpPr/>
          <p:nvPr/>
        </p:nvSpPr>
        <p:spPr>
          <a:xfrm>
            <a:off x="59436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26" name="Google Shape;1826;p73"/>
          <p:cNvSpPr txBox="1"/>
          <p:nvPr/>
        </p:nvSpPr>
        <p:spPr>
          <a:xfrm>
            <a:off x="5943600" y="3505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sp>
        <p:nvSpPr>
          <p:cNvPr id="1827" name="Google Shape;1827;p73"/>
          <p:cNvSpPr/>
          <p:nvPr/>
        </p:nvSpPr>
        <p:spPr>
          <a:xfrm>
            <a:off x="2971800" y="22923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28" name="Google Shape;1828;p73"/>
          <p:cNvSpPr txBox="1"/>
          <p:nvPr/>
        </p:nvSpPr>
        <p:spPr>
          <a:xfrm>
            <a:off x="3048000" y="22860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cxnSp>
        <p:nvCxnSpPr>
          <p:cNvPr id="1829" name="Google Shape;1829;p73"/>
          <p:cNvCxnSpPr/>
          <p:nvPr/>
        </p:nvCxnSpPr>
        <p:spPr>
          <a:xfrm>
            <a:off x="3429000" y="27432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1830" name="Google Shape;1830;p73"/>
          <p:cNvSpPr txBox="1"/>
          <p:nvPr/>
        </p:nvSpPr>
        <p:spPr>
          <a:xfrm>
            <a:off x="533400" y="55626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an index entry </a:t>
            </a:r>
            <a:r>
              <a:rPr lang="en-US" sz="2800">
                <a:solidFill>
                  <a:srgbClr val="FF3300"/>
                </a:solidFill>
                <a:latin typeface="Times New Roman"/>
                <a:ea typeface="Times New Roman"/>
                <a:cs typeface="Times New Roman"/>
                <a:sym typeface="Times New Roman"/>
              </a:rPr>
              <a:t>2</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1831" name="Google Shape;1831;p73"/>
          <p:cNvSpPr/>
          <p:nvPr/>
        </p:nvSpPr>
        <p:spPr>
          <a:xfrm>
            <a:off x="1676400" y="19812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2" name="Google Shape;1832;p73"/>
          <p:cNvSpPr/>
          <p:nvPr/>
        </p:nvSpPr>
        <p:spPr>
          <a:xfrm>
            <a:off x="3581400" y="3048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3" name="Google Shape;1833;p73"/>
          <p:cNvSpPr txBox="1"/>
          <p:nvPr/>
        </p:nvSpPr>
        <p:spPr>
          <a:xfrm>
            <a:off x="3733800" y="3048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sp>
        <p:nvSpPr>
          <p:cNvPr id="1834" name="Google Shape;1834;p73"/>
          <p:cNvSpPr/>
          <p:nvPr/>
        </p:nvSpPr>
        <p:spPr>
          <a:xfrm>
            <a:off x="9969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5" name="Google Shape;1835;p73"/>
          <p:cNvSpPr txBox="1"/>
          <p:nvPr/>
        </p:nvSpPr>
        <p:spPr>
          <a:xfrm>
            <a:off x="1066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836" name="Google Shape;1836;p73"/>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37" name="Google Shape;1837;p73"/>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0"/>
                                        </p:tgtEl>
                                        <p:attrNameLst>
                                          <p:attrName>style.visibility</p:attrName>
                                        </p:attrNameLst>
                                      </p:cBhvr>
                                      <p:to>
                                        <p:strVal val="visible"/>
                                      </p:to>
                                    </p:set>
                                    <p:anim calcmode="lin" valueType="num">
                                      <p:cBhvr additive="base">
                                        <p:cTn dur="500"/>
                                        <p:tgtEl>
                                          <p:spTgt spid="18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7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843" name="Google Shape;1843;p74"/>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Now, insert a pair with key </a:t>
            </a:r>
            <a:r>
              <a:rPr lang="en-US" sz="2800">
                <a:solidFill>
                  <a:srgbClr val="FF3300"/>
                </a:solidFill>
                <a:latin typeface="Times New Roman"/>
                <a:ea typeface="Times New Roman"/>
                <a:cs typeface="Times New Roman"/>
                <a:sym typeface="Times New Roman"/>
              </a:rPr>
              <a:t>= 18</a:t>
            </a:r>
            <a:r>
              <a:rPr lang="en-US" sz="2800">
                <a:solidFill>
                  <a:schemeClr val="dk1"/>
                </a:solidFill>
                <a:latin typeface="Times New Roman"/>
                <a:ea typeface="Times New Roman"/>
                <a:cs typeface="Times New Roman"/>
                <a:sym typeface="Times New Roman"/>
              </a:rPr>
              <a:t>.</a:t>
            </a:r>
            <a:endParaRPr/>
          </a:p>
        </p:txBody>
      </p:sp>
      <p:sp>
        <p:nvSpPr>
          <p:cNvPr id="1844" name="Google Shape;1844;p74"/>
          <p:cNvSpPr/>
          <p:nvPr/>
        </p:nvSpPr>
        <p:spPr>
          <a:xfrm>
            <a:off x="5791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845" name="Google Shape;1845;p74"/>
          <p:cNvGrpSpPr/>
          <p:nvPr/>
        </p:nvGrpSpPr>
        <p:grpSpPr>
          <a:xfrm>
            <a:off x="990600" y="1295400"/>
            <a:ext cx="7391400" cy="2667000"/>
            <a:chOff x="624" y="816"/>
            <a:chExt cx="4656" cy="1680"/>
          </a:xfrm>
        </p:grpSpPr>
        <p:sp>
          <p:nvSpPr>
            <p:cNvPr id="1846" name="Google Shape;1846;p74"/>
            <p:cNvSpPr/>
            <p:nvPr/>
          </p:nvSpPr>
          <p:spPr>
            <a:xfrm>
              <a:off x="3316" y="2164"/>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47" name="Google Shape;1847;p74"/>
            <p:cNvSpPr/>
            <p:nvPr/>
          </p:nvSpPr>
          <p:spPr>
            <a:xfrm>
              <a:off x="624" y="2160"/>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48" name="Google Shape;1848;p74"/>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849" name="Google Shape;1849;p74"/>
            <p:cNvCxnSpPr/>
            <p:nvPr/>
          </p:nvCxnSpPr>
          <p:spPr>
            <a:xfrm flipH="1">
              <a:off x="1584" y="1008"/>
              <a:ext cx="1104" cy="480"/>
            </a:xfrm>
            <a:prstGeom prst="straightConnector1">
              <a:avLst/>
            </a:prstGeom>
            <a:noFill/>
            <a:ln cap="flat" cmpd="sng" w="38100">
              <a:solidFill>
                <a:schemeClr val="dk1"/>
              </a:solidFill>
              <a:prstDash val="solid"/>
              <a:round/>
              <a:headEnd len="sm" w="sm" type="none"/>
              <a:tailEnd len="sm" w="sm" type="none"/>
            </a:ln>
          </p:spPr>
        </p:cxnSp>
        <p:cxnSp>
          <p:nvCxnSpPr>
            <p:cNvPr id="1850" name="Google Shape;1850;p74"/>
            <p:cNvCxnSpPr/>
            <p:nvPr/>
          </p:nvCxnSpPr>
          <p:spPr>
            <a:xfrm>
              <a:off x="2976" y="1008"/>
              <a:ext cx="1104" cy="528"/>
            </a:xfrm>
            <a:prstGeom prst="straightConnector1">
              <a:avLst/>
            </a:prstGeom>
            <a:noFill/>
            <a:ln cap="flat" cmpd="sng" w="38100">
              <a:solidFill>
                <a:schemeClr val="dk1"/>
              </a:solidFill>
              <a:prstDash val="solid"/>
              <a:round/>
              <a:headEnd len="sm" w="sm" type="none"/>
              <a:tailEnd len="sm" w="sm" type="none"/>
            </a:ln>
          </p:spPr>
        </p:cxnSp>
        <p:cxnSp>
          <p:nvCxnSpPr>
            <p:cNvPr id="1851" name="Google Shape;1851;p74"/>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1852" name="Google Shape;1852;p74"/>
            <p:cNvCxnSpPr/>
            <p:nvPr/>
          </p:nvCxnSpPr>
          <p:spPr>
            <a:xfrm flipH="1">
              <a:off x="355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1853" name="Google Shape;1853;p74"/>
            <p:cNvCxnSpPr/>
            <p:nvPr/>
          </p:nvCxnSpPr>
          <p:spPr>
            <a:xfrm>
              <a:off x="432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1854" name="Google Shape;1854;p74"/>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1855" name="Google Shape;1855;p74"/>
            <p:cNvSpPr txBox="1"/>
            <p:nvPr/>
          </p:nvSpPr>
          <p:spPr>
            <a:xfrm>
              <a:off x="2736" y="81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856" name="Google Shape;1856;p74"/>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857" name="Google Shape;1857;p74"/>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58" name="Google Shape;1858;p74"/>
            <p:cNvSpPr/>
            <p:nvPr/>
          </p:nvSpPr>
          <p:spPr>
            <a:xfrm>
              <a:off x="1200" y="1488"/>
              <a:ext cx="62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59" name="Google Shape;1859;p74"/>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1860" name="Google Shape;1860;p74"/>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861" name="Google Shape;1861;p74"/>
            <p:cNvCxnSpPr/>
            <p:nvPr/>
          </p:nvCxnSpPr>
          <p:spPr>
            <a:xfrm>
              <a:off x="4080" y="1824"/>
              <a:ext cx="0" cy="384"/>
            </a:xfrm>
            <a:prstGeom prst="straightConnector1">
              <a:avLst/>
            </a:prstGeom>
            <a:noFill/>
            <a:ln cap="flat" cmpd="sng" w="38100">
              <a:solidFill>
                <a:schemeClr val="dk1"/>
              </a:solidFill>
              <a:prstDash val="solid"/>
              <a:round/>
              <a:headEnd len="sm" w="sm" type="none"/>
              <a:tailEnd len="sm" w="sm" type="none"/>
            </a:ln>
          </p:spPr>
        </p:cxnSp>
        <p:sp>
          <p:nvSpPr>
            <p:cNvPr id="1862" name="Google Shape;1862;p74"/>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63" name="Google Shape;1863;p74"/>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864" name="Google Shape;1864;p74"/>
            <p:cNvSpPr txBox="1"/>
            <p:nvPr/>
          </p:nvSpPr>
          <p:spPr>
            <a:xfrm>
              <a:off x="3360"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865" name="Google Shape;1865;p74"/>
            <p:cNvSpPr/>
            <p:nvPr/>
          </p:nvSpPr>
          <p:spPr>
            <a:xfrm>
              <a:off x="374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66" name="Google Shape;1866;p74"/>
            <p:cNvSpPr txBox="1"/>
            <p:nvPr/>
          </p:nvSpPr>
          <p:spPr>
            <a:xfrm>
              <a:off x="374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cxnSp>
          <p:nvCxnSpPr>
            <p:cNvPr id="1867" name="Google Shape;1867;p74"/>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sp>
          <p:nvSpPr>
            <p:cNvPr id="1868" name="Google Shape;1868;p74"/>
            <p:cNvSpPr/>
            <p:nvPr/>
          </p:nvSpPr>
          <p:spPr>
            <a:xfrm>
              <a:off x="3744" y="1536"/>
              <a:ext cx="62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69" name="Google Shape;1869;p74"/>
            <p:cNvSpPr txBox="1"/>
            <p:nvPr/>
          </p:nvSpPr>
          <p:spPr>
            <a:xfrm>
              <a:off x="374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1870" name="Google Shape;1870;p74"/>
            <p:cNvSpPr/>
            <p:nvPr/>
          </p:nvSpPr>
          <p:spPr>
            <a:xfrm>
              <a:off x="1104"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71" name="Google Shape;1871;p74"/>
            <p:cNvSpPr txBox="1"/>
            <p:nvPr/>
          </p:nvSpPr>
          <p:spPr>
            <a:xfrm>
              <a:off x="1200"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3"/>
                                        </p:tgtEl>
                                        <p:attrNameLst>
                                          <p:attrName>style.visibility</p:attrName>
                                        </p:attrNameLst>
                                      </p:cBhvr>
                                      <p:to>
                                        <p:strVal val="visible"/>
                                      </p:to>
                                    </p:set>
                                    <p:anim calcmode="lin" valueType="num">
                                      <p:cBhvr additive="base">
                                        <p:cTn dur="500"/>
                                        <p:tgtEl>
                                          <p:spTgt spid="18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7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878" name="Google Shape;1878;p75"/>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Now, insert a pair with key </a:t>
            </a:r>
            <a:r>
              <a:rPr lang="en-US" sz="2800">
                <a:solidFill>
                  <a:srgbClr val="FF3300"/>
                </a:solidFill>
                <a:latin typeface="Times New Roman"/>
                <a:ea typeface="Times New Roman"/>
                <a:cs typeface="Times New Roman"/>
                <a:sym typeface="Times New Roman"/>
              </a:rPr>
              <a:t>= 18</a:t>
            </a:r>
            <a:r>
              <a:rPr lang="en-US" sz="2800">
                <a:solidFill>
                  <a:schemeClr val="dk1"/>
                </a:solidFill>
                <a:latin typeface="Times New Roman"/>
                <a:ea typeface="Times New Roman"/>
                <a:cs typeface="Times New Roman"/>
                <a:sym typeface="Times New Roman"/>
              </a:rPr>
              <a:t>.</a:t>
            </a:r>
            <a:endParaRPr/>
          </a:p>
        </p:txBody>
      </p:sp>
      <p:sp>
        <p:nvSpPr>
          <p:cNvPr id="1879" name="Google Shape;1879;p75"/>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80" name="Google Shape;1880;p75"/>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81" name="Google Shape;1881;p75"/>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882" name="Google Shape;1882;p75"/>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883" name="Google Shape;1883;p75"/>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884" name="Google Shape;1884;p75"/>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885" name="Google Shape;1885;p75"/>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886" name="Google Shape;1886;p75"/>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1887" name="Google Shape;1887;p75"/>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1888" name="Google Shape;1888;p75"/>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889" name="Google Shape;1889;p75"/>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890" name="Google Shape;1890;p75"/>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91" name="Google Shape;1891;p75"/>
          <p:cNvSpPr/>
          <p:nvPr/>
        </p:nvSpPr>
        <p:spPr>
          <a:xfrm>
            <a:off x="19050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92" name="Google Shape;1892;p75"/>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1893" name="Google Shape;1893;p75"/>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894" name="Google Shape;1894;p75"/>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1895" name="Google Shape;1895;p75"/>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96" name="Google Shape;1896;p75"/>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897" name="Google Shape;1897;p75"/>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cxnSp>
        <p:nvCxnSpPr>
          <p:cNvPr id="1898" name="Google Shape;1898;p75"/>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1899" name="Google Shape;1899;p75"/>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00" name="Google Shape;1900;p75"/>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1901" name="Google Shape;1901;p75"/>
          <p:cNvSpPr/>
          <p:nvPr/>
        </p:nvSpPr>
        <p:spPr>
          <a:xfrm>
            <a:off x="17526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02" name="Google Shape;1902;p75"/>
          <p:cNvSpPr txBox="1"/>
          <p:nvPr/>
        </p:nvSpPr>
        <p:spPr>
          <a:xfrm>
            <a:off x="19050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sp>
        <p:nvSpPr>
          <p:cNvPr id="1903" name="Google Shape;1903;p75"/>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04" name="Google Shape;1904;p75"/>
          <p:cNvSpPr txBox="1"/>
          <p:nvPr/>
        </p:nvSpPr>
        <p:spPr>
          <a:xfrm>
            <a:off x="62484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cxnSp>
        <p:nvCxnSpPr>
          <p:cNvPr id="1905" name="Google Shape;1905;p75"/>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sp>
        <p:nvSpPr>
          <p:cNvPr id="1906" name="Google Shape;1906;p75"/>
          <p:cNvSpPr/>
          <p:nvPr/>
        </p:nvSpPr>
        <p:spPr>
          <a:xfrm>
            <a:off x="7239000" y="17589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07" name="Google Shape;1907;p75"/>
          <p:cNvSpPr txBox="1"/>
          <p:nvPr/>
        </p:nvSpPr>
        <p:spPr>
          <a:xfrm>
            <a:off x="7245350" y="1752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cxnSp>
        <p:nvCxnSpPr>
          <p:cNvPr id="1908" name="Google Shape;1908;p75"/>
          <p:cNvCxnSpPr/>
          <p:nvPr/>
        </p:nvCxnSpPr>
        <p:spPr>
          <a:xfrm>
            <a:off x="7696200" y="2209800"/>
            <a:ext cx="609600" cy="304800"/>
          </a:xfrm>
          <a:prstGeom prst="straightConnector1">
            <a:avLst/>
          </a:prstGeom>
          <a:noFill/>
          <a:ln cap="flat" cmpd="sng" w="38100">
            <a:solidFill>
              <a:schemeClr val="dk1"/>
            </a:solidFill>
            <a:prstDash val="solid"/>
            <a:round/>
            <a:headEnd len="sm" w="sm" type="none"/>
            <a:tailEnd len="sm" w="sm" type="triangle"/>
          </a:ln>
        </p:spPr>
      </p:cxnSp>
      <p:sp>
        <p:nvSpPr>
          <p:cNvPr id="1909" name="Google Shape;1909;p75"/>
          <p:cNvSpPr/>
          <p:nvPr/>
        </p:nvSpPr>
        <p:spPr>
          <a:xfrm>
            <a:off x="7772400" y="2514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10" name="Google Shape;1910;p75"/>
          <p:cNvSpPr txBox="1"/>
          <p:nvPr/>
        </p:nvSpPr>
        <p:spPr>
          <a:xfrm>
            <a:off x="7772400" y="25146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17   18</a:t>
            </a:r>
            <a:endParaRPr/>
          </a:p>
        </p:txBody>
      </p:sp>
      <p:sp>
        <p:nvSpPr>
          <p:cNvPr id="1911" name="Google Shape;1911;p75"/>
          <p:cNvSpPr txBox="1"/>
          <p:nvPr/>
        </p:nvSpPr>
        <p:spPr>
          <a:xfrm>
            <a:off x="533400" y="55626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an index entry</a:t>
            </a:r>
            <a:r>
              <a:rPr lang="en-US" sz="2800">
                <a:solidFill>
                  <a:srgbClr val="FF3300"/>
                </a:solidFill>
                <a:latin typeface="Times New Roman"/>
                <a:ea typeface="Times New Roman"/>
                <a:cs typeface="Times New Roman"/>
                <a:sym typeface="Times New Roman"/>
              </a:rPr>
              <a:t>17</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1912" name="Google Shape;1912;p75"/>
          <p:cNvSpPr/>
          <p:nvPr/>
        </p:nvSpPr>
        <p:spPr>
          <a:xfrm>
            <a:off x="5791200" y="22098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11"/>
                                        </p:tgtEl>
                                        <p:attrNameLst>
                                          <p:attrName>style.visibility</p:attrName>
                                        </p:attrNameLst>
                                      </p:cBhvr>
                                      <p:to>
                                        <p:strVal val="visible"/>
                                      </p:to>
                                    </p:set>
                                    <p:anim calcmode="lin" valueType="num">
                                      <p:cBhvr additive="base">
                                        <p:cTn dur="500"/>
                                        <p:tgtEl>
                                          <p:spTgt spid="19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12"/>
                                        </p:tgtEl>
                                        <p:attrNameLst>
                                          <p:attrName>style.visibility</p:attrName>
                                        </p:attrNameLst>
                                      </p:cBhvr>
                                      <p:to>
                                        <p:strVal val="visible"/>
                                      </p:to>
                                    </p:set>
                                    <p:anim calcmode="lin" valueType="num">
                                      <p:cBhvr additive="base">
                                        <p:cTn dur="500"/>
                                        <p:tgtEl>
                                          <p:spTgt spid="19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7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919" name="Google Shape;1919;p76"/>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Now, insert a pair with key </a:t>
            </a:r>
            <a:r>
              <a:rPr lang="en-US" sz="2800">
                <a:solidFill>
                  <a:srgbClr val="FF3300"/>
                </a:solidFill>
                <a:latin typeface="Times New Roman"/>
                <a:ea typeface="Times New Roman"/>
                <a:cs typeface="Times New Roman"/>
                <a:sym typeface="Times New Roman"/>
              </a:rPr>
              <a:t>= 18</a:t>
            </a:r>
            <a:r>
              <a:rPr lang="en-US" sz="2800">
                <a:solidFill>
                  <a:schemeClr val="dk1"/>
                </a:solidFill>
                <a:latin typeface="Times New Roman"/>
                <a:ea typeface="Times New Roman"/>
                <a:cs typeface="Times New Roman"/>
                <a:sym typeface="Times New Roman"/>
              </a:rPr>
              <a:t>.</a:t>
            </a:r>
            <a:endParaRPr/>
          </a:p>
        </p:txBody>
      </p:sp>
      <p:sp>
        <p:nvSpPr>
          <p:cNvPr id="1920" name="Google Shape;1920;p76"/>
          <p:cNvSpPr/>
          <p:nvPr/>
        </p:nvSpPr>
        <p:spPr>
          <a:xfrm>
            <a:off x="228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21" name="Google Shape;1921;p76"/>
          <p:cNvSpPr/>
          <p:nvPr/>
        </p:nvSpPr>
        <p:spPr>
          <a:xfrm>
            <a:off x="3511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922" name="Google Shape;1922;p76"/>
          <p:cNvCxnSpPr/>
          <p:nvPr/>
        </p:nvCxnSpPr>
        <p:spPr>
          <a:xfrm flipH="1">
            <a:off x="1752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923" name="Google Shape;1923;p76"/>
          <p:cNvCxnSpPr/>
          <p:nvPr/>
        </p:nvCxnSpPr>
        <p:spPr>
          <a:xfrm>
            <a:off x="3962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1924" name="Google Shape;1924;p76"/>
          <p:cNvCxnSpPr/>
          <p:nvPr/>
        </p:nvCxnSpPr>
        <p:spPr>
          <a:xfrm flipH="1">
            <a:off x="457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925" name="Google Shape;1925;p76"/>
          <p:cNvCxnSpPr/>
          <p:nvPr/>
        </p:nvCxnSpPr>
        <p:spPr>
          <a:xfrm>
            <a:off x="2057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1926" name="Google Shape;1926;p76"/>
          <p:cNvSpPr txBox="1"/>
          <p:nvPr/>
        </p:nvSpPr>
        <p:spPr>
          <a:xfrm>
            <a:off x="3581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927" name="Google Shape;1927;p76"/>
          <p:cNvSpPr txBox="1"/>
          <p:nvPr/>
        </p:nvSpPr>
        <p:spPr>
          <a:xfrm>
            <a:off x="298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928" name="Google Shape;1928;p76"/>
          <p:cNvSpPr/>
          <p:nvPr/>
        </p:nvSpPr>
        <p:spPr>
          <a:xfrm>
            <a:off x="2057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29" name="Google Shape;1929;p76"/>
          <p:cNvSpPr/>
          <p:nvPr/>
        </p:nvSpPr>
        <p:spPr>
          <a:xfrm>
            <a:off x="11430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30" name="Google Shape;1930;p76"/>
          <p:cNvSpPr txBox="1"/>
          <p:nvPr/>
        </p:nvSpPr>
        <p:spPr>
          <a:xfrm>
            <a:off x="1295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1931" name="Google Shape;1931;p76"/>
          <p:cNvSpPr txBox="1"/>
          <p:nvPr/>
        </p:nvSpPr>
        <p:spPr>
          <a:xfrm>
            <a:off x="2209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932" name="Google Shape;1932;p76"/>
          <p:cNvCxnSpPr/>
          <p:nvPr/>
        </p:nvCxnSpPr>
        <p:spPr>
          <a:xfrm>
            <a:off x="1600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1933" name="Google Shape;1933;p76"/>
          <p:cNvSpPr/>
          <p:nvPr/>
        </p:nvSpPr>
        <p:spPr>
          <a:xfrm>
            <a:off x="9906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34" name="Google Shape;1934;p76"/>
          <p:cNvSpPr txBox="1"/>
          <p:nvPr/>
        </p:nvSpPr>
        <p:spPr>
          <a:xfrm>
            <a:off x="11430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sp>
        <p:nvSpPr>
          <p:cNvPr id="1935" name="Google Shape;1935;p76"/>
          <p:cNvSpPr txBox="1"/>
          <p:nvPr/>
        </p:nvSpPr>
        <p:spPr>
          <a:xfrm>
            <a:off x="533400" y="5562600"/>
            <a:ext cx="80772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Insert an index entry</a:t>
            </a:r>
            <a:r>
              <a:rPr lang="en-US" sz="2800">
                <a:solidFill>
                  <a:srgbClr val="FF3300"/>
                </a:solidFill>
                <a:latin typeface="Times New Roman"/>
                <a:ea typeface="Times New Roman"/>
                <a:cs typeface="Times New Roman"/>
                <a:sym typeface="Times New Roman"/>
              </a:rPr>
              <a:t>17</a:t>
            </a:r>
            <a:r>
              <a:rPr lang="en-US" sz="2800">
                <a:solidFill>
                  <a:schemeClr val="hlink"/>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plus a pointer into parent.</a:t>
            </a:r>
            <a:endParaRPr/>
          </a:p>
        </p:txBody>
      </p:sp>
      <p:sp>
        <p:nvSpPr>
          <p:cNvPr id="1936" name="Google Shape;1936;p76"/>
          <p:cNvSpPr/>
          <p:nvPr/>
        </p:nvSpPr>
        <p:spPr>
          <a:xfrm>
            <a:off x="497840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937" name="Google Shape;1937;p76"/>
          <p:cNvCxnSpPr/>
          <p:nvPr/>
        </p:nvCxnSpPr>
        <p:spPr>
          <a:xfrm flipH="1">
            <a:off x="5276850" y="27432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1938" name="Google Shape;1938;p76"/>
          <p:cNvCxnSpPr/>
          <p:nvPr/>
        </p:nvCxnSpPr>
        <p:spPr>
          <a:xfrm>
            <a:off x="5810250" y="2743200"/>
            <a:ext cx="304800" cy="685800"/>
          </a:xfrm>
          <a:prstGeom prst="straightConnector1">
            <a:avLst/>
          </a:prstGeom>
          <a:noFill/>
          <a:ln cap="flat" cmpd="sng" w="38100">
            <a:solidFill>
              <a:schemeClr val="dk1"/>
            </a:solidFill>
            <a:prstDash val="solid"/>
            <a:round/>
            <a:headEnd len="sm" w="sm" type="none"/>
            <a:tailEnd len="sm" w="sm" type="none"/>
          </a:ln>
        </p:spPr>
      </p:cxnSp>
      <p:sp>
        <p:nvSpPr>
          <p:cNvPr id="1939" name="Google Shape;1939;p76"/>
          <p:cNvSpPr txBox="1"/>
          <p:nvPr/>
        </p:nvSpPr>
        <p:spPr>
          <a:xfrm>
            <a:off x="504825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940" name="Google Shape;1940;p76"/>
          <p:cNvSpPr/>
          <p:nvPr/>
        </p:nvSpPr>
        <p:spPr>
          <a:xfrm>
            <a:off x="595630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1" name="Google Shape;1941;p76"/>
          <p:cNvSpPr/>
          <p:nvPr/>
        </p:nvSpPr>
        <p:spPr>
          <a:xfrm>
            <a:off x="542290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2" name="Google Shape;1942;p76"/>
          <p:cNvSpPr txBox="1"/>
          <p:nvPr/>
        </p:nvSpPr>
        <p:spPr>
          <a:xfrm>
            <a:off x="542925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1943" name="Google Shape;1943;p76"/>
          <p:cNvSpPr txBox="1"/>
          <p:nvPr/>
        </p:nvSpPr>
        <p:spPr>
          <a:xfrm>
            <a:off x="5943600" y="34290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1944" name="Google Shape;1944;p76"/>
          <p:cNvSpPr/>
          <p:nvPr/>
        </p:nvSpPr>
        <p:spPr>
          <a:xfrm>
            <a:off x="68580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5" name="Google Shape;1945;p76"/>
          <p:cNvSpPr txBox="1"/>
          <p:nvPr/>
        </p:nvSpPr>
        <p:spPr>
          <a:xfrm>
            <a:off x="68580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17   18</a:t>
            </a:r>
            <a:endParaRPr/>
          </a:p>
        </p:txBody>
      </p:sp>
      <p:cxnSp>
        <p:nvCxnSpPr>
          <p:cNvPr id="1946" name="Google Shape;1946;p76"/>
          <p:cNvCxnSpPr/>
          <p:nvPr/>
        </p:nvCxnSpPr>
        <p:spPr>
          <a:xfrm>
            <a:off x="7848600" y="2667000"/>
            <a:ext cx="609600" cy="762000"/>
          </a:xfrm>
          <a:prstGeom prst="straightConnector1">
            <a:avLst/>
          </a:prstGeom>
          <a:noFill/>
          <a:ln cap="flat" cmpd="sng" w="38100">
            <a:solidFill>
              <a:schemeClr val="dk1"/>
            </a:solidFill>
            <a:prstDash val="solid"/>
            <a:round/>
            <a:headEnd len="sm" w="sm" type="none"/>
            <a:tailEnd len="sm" w="sm" type="none"/>
          </a:ln>
        </p:spPr>
      </p:cxnSp>
      <p:sp>
        <p:nvSpPr>
          <p:cNvPr id="1947" name="Google Shape;1947;p76"/>
          <p:cNvSpPr/>
          <p:nvPr/>
        </p:nvSpPr>
        <p:spPr>
          <a:xfrm>
            <a:off x="80010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48" name="Google Shape;1948;p76"/>
          <p:cNvSpPr txBox="1"/>
          <p:nvPr/>
        </p:nvSpPr>
        <p:spPr>
          <a:xfrm>
            <a:off x="80010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1949" name="Google Shape;1949;p76"/>
          <p:cNvSpPr/>
          <p:nvPr/>
        </p:nvSpPr>
        <p:spPr>
          <a:xfrm>
            <a:off x="6477000" y="1225550"/>
            <a:ext cx="457200" cy="457200"/>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50" name="Google Shape;1950;p76"/>
          <p:cNvSpPr txBox="1"/>
          <p:nvPr/>
        </p:nvSpPr>
        <p:spPr>
          <a:xfrm>
            <a:off x="6483350" y="12192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17</a:t>
            </a:r>
            <a:endParaRPr/>
          </a:p>
        </p:txBody>
      </p:sp>
      <p:cxnSp>
        <p:nvCxnSpPr>
          <p:cNvPr id="1951" name="Google Shape;1951;p76"/>
          <p:cNvCxnSpPr/>
          <p:nvPr/>
        </p:nvCxnSpPr>
        <p:spPr>
          <a:xfrm>
            <a:off x="6934200" y="1676400"/>
            <a:ext cx="685800" cy="685800"/>
          </a:xfrm>
          <a:prstGeom prst="straightConnector1">
            <a:avLst/>
          </a:prstGeom>
          <a:noFill/>
          <a:ln cap="flat" cmpd="sng" w="38100">
            <a:solidFill>
              <a:schemeClr val="dk1"/>
            </a:solidFill>
            <a:prstDash val="solid"/>
            <a:round/>
            <a:headEnd len="sm" w="sm" type="none"/>
            <a:tailEnd len="sm" w="sm" type="none"/>
          </a:ln>
        </p:spPr>
      </p:cxnSp>
      <p:sp>
        <p:nvSpPr>
          <p:cNvPr id="1952" name="Google Shape;1952;p76"/>
          <p:cNvSpPr/>
          <p:nvPr/>
        </p:nvSpPr>
        <p:spPr>
          <a:xfrm>
            <a:off x="74612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53" name="Google Shape;1953;p76"/>
          <p:cNvSpPr txBox="1"/>
          <p:nvPr/>
        </p:nvSpPr>
        <p:spPr>
          <a:xfrm>
            <a:off x="746760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a:t>
            </a:r>
            <a:endParaRPr/>
          </a:p>
        </p:txBody>
      </p:sp>
      <p:cxnSp>
        <p:nvCxnSpPr>
          <p:cNvPr id="1954" name="Google Shape;1954;p76"/>
          <p:cNvCxnSpPr/>
          <p:nvPr/>
        </p:nvCxnSpPr>
        <p:spPr>
          <a:xfrm flipH="1">
            <a:off x="7467600" y="2819400"/>
            <a:ext cx="228600" cy="60960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7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Insert</a:t>
            </a:r>
            <a:endParaRPr/>
          </a:p>
        </p:txBody>
      </p:sp>
      <p:sp>
        <p:nvSpPr>
          <p:cNvPr id="1961" name="Google Shape;1961;p77"/>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Now, insert a pair with key </a:t>
            </a:r>
            <a:r>
              <a:rPr lang="en-US" sz="2800">
                <a:solidFill>
                  <a:srgbClr val="FF3300"/>
                </a:solidFill>
                <a:latin typeface="Times New Roman"/>
                <a:ea typeface="Times New Roman"/>
                <a:cs typeface="Times New Roman"/>
                <a:sym typeface="Times New Roman"/>
              </a:rPr>
              <a:t>= 7</a:t>
            </a:r>
            <a:r>
              <a:rPr lang="en-US" sz="2800">
                <a:solidFill>
                  <a:schemeClr val="dk1"/>
                </a:solidFill>
                <a:latin typeface="Times New Roman"/>
                <a:ea typeface="Times New Roman"/>
                <a:cs typeface="Times New Roman"/>
                <a:sym typeface="Times New Roman"/>
              </a:rPr>
              <a:t>.</a:t>
            </a:r>
            <a:endParaRPr/>
          </a:p>
        </p:txBody>
      </p:sp>
      <p:sp>
        <p:nvSpPr>
          <p:cNvPr id="1962" name="Google Shape;1962;p77"/>
          <p:cNvSpPr/>
          <p:nvPr/>
        </p:nvSpPr>
        <p:spPr>
          <a:xfrm>
            <a:off x="9144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963" name="Google Shape;1963;p77"/>
          <p:cNvCxnSpPr/>
          <p:nvPr/>
        </p:nvCxnSpPr>
        <p:spPr>
          <a:xfrm flipH="1">
            <a:off x="24384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1964" name="Google Shape;1964;p77"/>
          <p:cNvCxnSpPr/>
          <p:nvPr/>
        </p:nvCxnSpPr>
        <p:spPr>
          <a:xfrm>
            <a:off x="4572000" y="1600200"/>
            <a:ext cx="0" cy="762000"/>
          </a:xfrm>
          <a:prstGeom prst="straightConnector1">
            <a:avLst/>
          </a:prstGeom>
          <a:noFill/>
          <a:ln cap="flat" cmpd="sng" w="38100">
            <a:solidFill>
              <a:schemeClr val="dk1"/>
            </a:solidFill>
            <a:prstDash val="solid"/>
            <a:round/>
            <a:headEnd len="sm" w="sm" type="none"/>
            <a:tailEnd len="sm" w="sm" type="none"/>
          </a:ln>
        </p:spPr>
      </p:cxnSp>
      <p:cxnSp>
        <p:nvCxnSpPr>
          <p:cNvPr id="1965" name="Google Shape;1965;p77"/>
          <p:cNvCxnSpPr/>
          <p:nvPr/>
        </p:nvCxnSpPr>
        <p:spPr>
          <a:xfrm flipH="1">
            <a:off x="11430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1966" name="Google Shape;1966;p77"/>
          <p:cNvCxnSpPr/>
          <p:nvPr/>
        </p:nvCxnSpPr>
        <p:spPr>
          <a:xfrm>
            <a:off x="27432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1967" name="Google Shape;1967;p77"/>
          <p:cNvSpPr txBox="1"/>
          <p:nvPr/>
        </p:nvSpPr>
        <p:spPr>
          <a:xfrm>
            <a:off x="9842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1968" name="Google Shape;1968;p77"/>
          <p:cNvSpPr/>
          <p:nvPr/>
        </p:nvSpPr>
        <p:spPr>
          <a:xfrm>
            <a:off x="27432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69" name="Google Shape;1969;p77"/>
          <p:cNvSpPr/>
          <p:nvPr/>
        </p:nvSpPr>
        <p:spPr>
          <a:xfrm>
            <a:off x="18288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70" name="Google Shape;1970;p77"/>
          <p:cNvSpPr txBox="1"/>
          <p:nvPr/>
        </p:nvSpPr>
        <p:spPr>
          <a:xfrm>
            <a:off x="19812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1971" name="Google Shape;1971;p77"/>
          <p:cNvSpPr txBox="1"/>
          <p:nvPr/>
        </p:nvSpPr>
        <p:spPr>
          <a:xfrm>
            <a:off x="28956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1972" name="Google Shape;1972;p77"/>
          <p:cNvCxnSpPr/>
          <p:nvPr/>
        </p:nvCxnSpPr>
        <p:spPr>
          <a:xfrm>
            <a:off x="22860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1973" name="Google Shape;1973;p77"/>
          <p:cNvSpPr/>
          <p:nvPr/>
        </p:nvSpPr>
        <p:spPr>
          <a:xfrm>
            <a:off x="1676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74" name="Google Shape;1974;p77"/>
          <p:cNvSpPr txBox="1"/>
          <p:nvPr/>
        </p:nvSpPr>
        <p:spPr>
          <a:xfrm>
            <a:off x="1828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sp>
        <p:nvSpPr>
          <p:cNvPr id="1975" name="Google Shape;1975;p77"/>
          <p:cNvSpPr/>
          <p:nvPr/>
        </p:nvSpPr>
        <p:spPr>
          <a:xfrm>
            <a:off x="388620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976" name="Google Shape;1976;p77"/>
          <p:cNvCxnSpPr/>
          <p:nvPr/>
        </p:nvCxnSpPr>
        <p:spPr>
          <a:xfrm flipH="1">
            <a:off x="4184650" y="2743200"/>
            <a:ext cx="228600" cy="685800"/>
          </a:xfrm>
          <a:prstGeom prst="straightConnector1">
            <a:avLst/>
          </a:prstGeom>
          <a:noFill/>
          <a:ln cap="flat" cmpd="sng" w="38100">
            <a:solidFill>
              <a:schemeClr val="dk1"/>
            </a:solidFill>
            <a:prstDash val="solid"/>
            <a:round/>
            <a:headEnd len="sm" w="sm" type="none"/>
            <a:tailEnd len="sm" w="sm" type="none"/>
          </a:ln>
        </p:spPr>
      </p:cxnSp>
      <p:cxnSp>
        <p:nvCxnSpPr>
          <p:cNvPr id="1977" name="Google Shape;1977;p77"/>
          <p:cNvCxnSpPr/>
          <p:nvPr/>
        </p:nvCxnSpPr>
        <p:spPr>
          <a:xfrm>
            <a:off x="4718050" y="2743200"/>
            <a:ext cx="304800" cy="685800"/>
          </a:xfrm>
          <a:prstGeom prst="straightConnector1">
            <a:avLst/>
          </a:prstGeom>
          <a:noFill/>
          <a:ln cap="flat" cmpd="sng" w="38100">
            <a:solidFill>
              <a:schemeClr val="dk1"/>
            </a:solidFill>
            <a:prstDash val="solid"/>
            <a:round/>
            <a:headEnd len="sm" w="sm" type="none"/>
            <a:tailEnd len="sm" w="sm" type="none"/>
          </a:ln>
        </p:spPr>
      </p:cxnSp>
      <p:sp>
        <p:nvSpPr>
          <p:cNvPr id="1978" name="Google Shape;1978;p77"/>
          <p:cNvSpPr txBox="1"/>
          <p:nvPr/>
        </p:nvSpPr>
        <p:spPr>
          <a:xfrm>
            <a:off x="395605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1979" name="Google Shape;1979;p77"/>
          <p:cNvSpPr/>
          <p:nvPr/>
        </p:nvSpPr>
        <p:spPr>
          <a:xfrm>
            <a:off x="486410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80" name="Google Shape;1980;p77"/>
          <p:cNvSpPr/>
          <p:nvPr/>
        </p:nvSpPr>
        <p:spPr>
          <a:xfrm>
            <a:off x="433070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81" name="Google Shape;1981;p77"/>
          <p:cNvSpPr txBox="1"/>
          <p:nvPr/>
        </p:nvSpPr>
        <p:spPr>
          <a:xfrm>
            <a:off x="433705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1982" name="Google Shape;1982;p77"/>
          <p:cNvSpPr txBox="1"/>
          <p:nvPr/>
        </p:nvSpPr>
        <p:spPr>
          <a:xfrm>
            <a:off x="4864100" y="34290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1983" name="Google Shape;1983;p77"/>
          <p:cNvSpPr/>
          <p:nvPr/>
        </p:nvSpPr>
        <p:spPr>
          <a:xfrm>
            <a:off x="5486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84" name="Google Shape;1984;p77"/>
          <p:cNvSpPr txBox="1"/>
          <p:nvPr/>
        </p:nvSpPr>
        <p:spPr>
          <a:xfrm>
            <a:off x="5486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17   18</a:t>
            </a:r>
            <a:endParaRPr/>
          </a:p>
        </p:txBody>
      </p:sp>
      <p:cxnSp>
        <p:nvCxnSpPr>
          <p:cNvPr id="1985" name="Google Shape;1985;p77"/>
          <p:cNvCxnSpPr/>
          <p:nvPr/>
        </p:nvCxnSpPr>
        <p:spPr>
          <a:xfrm>
            <a:off x="6477000" y="2667000"/>
            <a:ext cx="609600" cy="762000"/>
          </a:xfrm>
          <a:prstGeom prst="straightConnector1">
            <a:avLst/>
          </a:prstGeom>
          <a:noFill/>
          <a:ln cap="flat" cmpd="sng" w="38100">
            <a:solidFill>
              <a:schemeClr val="dk1"/>
            </a:solidFill>
            <a:prstDash val="solid"/>
            <a:round/>
            <a:headEnd len="sm" w="sm" type="none"/>
            <a:tailEnd len="sm" w="sm" type="none"/>
          </a:ln>
        </p:spPr>
      </p:cxnSp>
      <p:sp>
        <p:nvSpPr>
          <p:cNvPr id="1986" name="Google Shape;1986;p77"/>
          <p:cNvSpPr/>
          <p:nvPr/>
        </p:nvSpPr>
        <p:spPr>
          <a:xfrm>
            <a:off x="662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87" name="Google Shape;1987;p77"/>
          <p:cNvSpPr txBox="1"/>
          <p:nvPr/>
        </p:nvSpPr>
        <p:spPr>
          <a:xfrm>
            <a:off x="6629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cxnSp>
        <p:nvCxnSpPr>
          <p:cNvPr id="1988" name="Google Shape;1988;p77"/>
          <p:cNvCxnSpPr/>
          <p:nvPr/>
        </p:nvCxnSpPr>
        <p:spPr>
          <a:xfrm>
            <a:off x="5029200" y="1524000"/>
            <a:ext cx="1219200" cy="838200"/>
          </a:xfrm>
          <a:prstGeom prst="straightConnector1">
            <a:avLst/>
          </a:prstGeom>
          <a:noFill/>
          <a:ln cap="flat" cmpd="sng" w="38100">
            <a:solidFill>
              <a:schemeClr val="dk1"/>
            </a:solidFill>
            <a:prstDash val="solid"/>
            <a:round/>
            <a:headEnd len="sm" w="sm" type="none"/>
            <a:tailEnd len="sm" w="sm" type="none"/>
          </a:ln>
        </p:spPr>
      </p:cxnSp>
      <p:sp>
        <p:nvSpPr>
          <p:cNvPr id="1989" name="Google Shape;1989;p77"/>
          <p:cNvSpPr/>
          <p:nvPr/>
        </p:nvSpPr>
        <p:spPr>
          <a:xfrm>
            <a:off x="60896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90" name="Google Shape;1990;p77"/>
          <p:cNvSpPr txBox="1"/>
          <p:nvPr/>
        </p:nvSpPr>
        <p:spPr>
          <a:xfrm>
            <a:off x="6096000" y="2362200"/>
            <a:ext cx="774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a:t>
            </a:r>
            <a:endParaRPr/>
          </a:p>
        </p:txBody>
      </p:sp>
      <p:cxnSp>
        <p:nvCxnSpPr>
          <p:cNvPr id="1991" name="Google Shape;1991;p77"/>
          <p:cNvCxnSpPr/>
          <p:nvPr/>
        </p:nvCxnSpPr>
        <p:spPr>
          <a:xfrm flipH="1">
            <a:off x="6096000" y="2819400"/>
            <a:ext cx="228600" cy="609600"/>
          </a:xfrm>
          <a:prstGeom prst="straightConnector1">
            <a:avLst/>
          </a:prstGeom>
          <a:noFill/>
          <a:ln cap="flat" cmpd="sng" w="38100">
            <a:solidFill>
              <a:schemeClr val="dk1"/>
            </a:solidFill>
            <a:prstDash val="solid"/>
            <a:round/>
            <a:headEnd len="sm" w="sm" type="none"/>
            <a:tailEnd len="sm" w="sm" type="none"/>
          </a:ln>
        </p:spPr>
      </p:cxnSp>
      <p:sp>
        <p:nvSpPr>
          <p:cNvPr id="1992" name="Google Shape;1992;p77"/>
          <p:cNvSpPr/>
          <p:nvPr/>
        </p:nvSpPr>
        <p:spPr>
          <a:xfrm>
            <a:off x="4038600" y="1219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93" name="Google Shape;1993;p77"/>
          <p:cNvSpPr txBox="1"/>
          <p:nvPr/>
        </p:nvSpPr>
        <p:spPr>
          <a:xfrm>
            <a:off x="4191000" y="1219200"/>
            <a:ext cx="1066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9   17</a:t>
            </a:r>
            <a:endParaRPr/>
          </a:p>
        </p:txBody>
      </p:sp>
      <p:sp>
        <p:nvSpPr>
          <p:cNvPr id="1994" name="Google Shape;1994;p77"/>
          <p:cNvSpPr/>
          <p:nvPr/>
        </p:nvSpPr>
        <p:spPr>
          <a:xfrm>
            <a:off x="25908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4"/>
                                        </p:tgtEl>
                                        <p:attrNameLst>
                                          <p:attrName>style.visibility</p:attrName>
                                        </p:attrNameLst>
                                      </p:cBhvr>
                                      <p:to>
                                        <p:strVal val="visible"/>
                                      </p:to>
                                    </p:set>
                                    <p:anim calcmode="lin" valueType="num">
                                      <p:cBhvr additive="base">
                                        <p:cTn dur="500"/>
                                        <p:tgtEl>
                                          <p:spTgt spid="19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7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000" name="Google Shape;2000;p78"/>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16</a:t>
            </a:r>
            <a:r>
              <a:rPr lang="en-US" sz="2800">
                <a:solidFill>
                  <a:schemeClr val="dk1"/>
                </a:solidFill>
                <a:latin typeface="Times New Roman"/>
                <a:ea typeface="Times New Roman"/>
                <a:cs typeface="Times New Roman"/>
                <a:sym typeface="Times New Roman"/>
              </a:rPr>
              <a:t>.</a:t>
            </a:r>
            <a:endParaRPr/>
          </a:p>
        </p:txBody>
      </p:sp>
      <p:sp>
        <p:nvSpPr>
          <p:cNvPr id="2001" name="Google Shape;2001;p78"/>
          <p:cNvSpPr/>
          <p:nvPr/>
        </p:nvSpPr>
        <p:spPr>
          <a:xfrm>
            <a:off x="5791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002" name="Google Shape;2002;p78"/>
          <p:cNvGrpSpPr/>
          <p:nvPr/>
        </p:nvGrpSpPr>
        <p:grpSpPr>
          <a:xfrm>
            <a:off x="990600" y="1295400"/>
            <a:ext cx="7391400" cy="2667000"/>
            <a:chOff x="624" y="816"/>
            <a:chExt cx="4656" cy="1680"/>
          </a:xfrm>
        </p:grpSpPr>
        <p:sp>
          <p:nvSpPr>
            <p:cNvPr id="2003" name="Google Shape;2003;p78"/>
            <p:cNvSpPr/>
            <p:nvPr/>
          </p:nvSpPr>
          <p:spPr>
            <a:xfrm>
              <a:off x="3316" y="2164"/>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04" name="Google Shape;2004;p78"/>
            <p:cNvSpPr/>
            <p:nvPr/>
          </p:nvSpPr>
          <p:spPr>
            <a:xfrm>
              <a:off x="624" y="2160"/>
              <a:ext cx="28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05" name="Google Shape;2005;p78"/>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006" name="Google Shape;2006;p78"/>
            <p:cNvCxnSpPr/>
            <p:nvPr/>
          </p:nvCxnSpPr>
          <p:spPr>
            <a:xfrm flipH="1">
              <a:off x="1584" y="1008"/>
              <a:ext cx="1104" cy="480"/>
            </a:xfrm>
            <a:prstGeom prst="straightConnector1">
              <a:avLst/>
            </a:prstGeom>
            <a:noFill/>
            <a:ln cap="flat" cmpd="sng" w="38100">
              <a:solidFill>
                <a:schemeClr val="dk1"/>
              </a:solidFill>
              <a:prstDash val="solid"/>
              <a:round/>
              <a:headEnd len="sm" w="sm" type="none"/>
              <a:tailEnd len="sm" w="sm" type="none"/>
            </a:ln>
          </p:spPr>
        </p:cxnSp>
        <p:cxnSp>
          <p:nvCxnSpPr>
            <p:cNvPr id="2007" name="Google Shape;2007;p78"/>
            <p:cNvCxnSpPr/>
            <p:nvPr/>
          </p:nvCxnSpPr>
          <p:spPr>
            <a:xfrm>
              <a:off x="2976" y="1008"/>
              <a:ext cx="1104" cy="528"/>
            </a:xfrm>
            <a:prstGeom prst="straightConnector1">
              <a:avLst/>
            </a:prstGeom>
            <a:noFill/>
            <a:ln cap="flat" cmpd="sng" w="38100">
              <a:solidFill>
                <a:schemeClr val="dk1"/>
              </a:solidFill>
              <a:prstDash val="solid"/>
              <a:round/>
              <a:headEnd len="sm" w="sm" type="none"/>
              <a:tailEnd len="sm" w="sm" type="none"/>
            </a:ln>
          </p:spPr>
        </p:cxnSp>
        <p:cxnSp>
          <p:nvCxnSpPr>
            <p:cNvPr id="2008" name="Google Shape;2008;p78"/>
            <p:cNvCxnSpPr/>
            <p:nvPr/>
          </p:nvCxnSpPr>
          <p:spPr>
            <a:xfrm flipH="1">
              <a:off x="768" y="1680"/>
              <a:ext cx="624" cy="480"/>
            </a:xfrm>
            <a:prstGeom prst="straightConnector1">
              <a:avLst/>
            </a:prstGeom>
            <a:noFill/>
            <a:ln cap="flat" cmpd="sng" w="38100">
              <a:solidFill>
                <a:schemeClr val="dk1"/>
              </a:solidFill>
              <a:prstDash val="solid"/>
              <a:round/>
              <a:headEnd len="sm" w="sm" type="none"/>
              <a:tailEnd len="sm" w="sm" type="none"/>
            </a:ln>
          </p:spPr>
        </p:cxnSp>
        <p:cxnSp>
          <p:nvCxnSpPr>
            <p:cNvPr id="2009" name="Google Shape;2009;p78"/>
            <p:cNvCxnSpPr/>
            <p:nvPr/>
          </p:nvCxnSpPr>
          <p:spPr>
            <a:xfrm flipH="1">
              <a:off x="3552" y="1824"/>
              <a:ext cx="384" cy="384"/>
            </a:xfrm>
            <a:prstGeom prst="straightConnector1">
              <a:avLst/>
            </a:prstGeom>
            <a:noFill/>
            <a:ln cap="flat" cmpd="sng" w="38100">
              <a:solidFill>
                <a:schemeClr val="dk1"/>
              </a:solidFill>
              <a:prstDash val="solid"/>
              <a:round/>
              <a:headEnd len="sm" w="sm" type="none"/>
              <a:tailEnd len="sm" w="sm" type="none"/>
            </a:ln>
          </p:spPr>
        </p:cxnSp>
        <p:cxnSp>
          <p:nvCxnSpPr>
            <p:cNvPr id="2010" name="Google Shape;2010;p78"/>
            <p:cNvCxnSpPr/>
            <p:nvPr/>
          </p:nvCxnSpPr>
          <p:spPr>
            <a:xfrm>
              <a:off x="4320" y="1776"/>
              <a:ext cx="384" cy="384"/>
            </a:xfrm>
            <a:prstGeom prst="straightConnector1">
              <a:avLst/>
            </a:prstGeom>
            <a:noFill/>
            <a:ln cap="flat" cmpd="sng" w="38100">
              <a:solidFill>
                <a:schemeClr val="dk1"/>
              </a:solidFill>
              <a:prstDash val="solid"/>
              <a:round/>
              <a:headEnd len="sm" w="sm" type="none"/>
              <a:tailEnd len="sm" w="sm" type="none"/>
            </a:ln>
          </p:spPr>
        </p:cxnSp>
        <p:cxnSp>
          <p:nvCxnSpPr>
            <p:cNvPr id="2011" name="Google Shape;2011;p78"/>
            <p:cNvCxnSpPr/>
            <p:nvPr/>
          </p:nvCxnSpPr>
          <p:spPr>
            <a:xfrm>
              <a:off x="1776" y="1680"/>
              <a:ext cx="288" cy="480"/>
            </a:xfrm>
            <a:prstGeom prst="straightConnector1">
              <a:avLst/>
            </a:prstGeom>
            <a:noFill/>
            <a:ln cap="flat" cmpd="sng" w="38100">
              <a:solidFill>
                <a:schemeClr val="dk1"/>
              </a:solidFill>
              <a:prstDash val="solid"/>
              <a:round/>
              <a:headEnd len="sm" w="sm" type="none"/>
              <a:tailEnd len="sm" w="sm" type="none"/>
            </a:ln>
          </p:spPr>
        </p:cxnSp>
        <p:sp>
          <p:nvSpPr>
            <p:cNvPr id="2012" name="Google Shape;2012;p78"/>
            <p:cNvSpPr txBox="1"/>
            <p:nvPr/>
          </p:nvSpPr>
          <p:spPr>
            <a:xfrm>
              <a:off x="2736" y="81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013" name="Google Shape;2013;p78"/>
            <p:cNvSpPr txBox="1"/>
            <p:nvPr/>
          </p:nvSpPr>
          <p:spPr>
            <a:xfrm>
              <a:off x="668" y="21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014" name="Google Shape;2014;p78"/>
            <p:cNvSpPr/>
            <p:nvPr/>
          </p:nvSpPr>
          <p:spPr>
            <a:xfrm>
              <a:off x="177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15" name="Google Shape;2015;p78"/>
            <p:cNvSpPr/>
            <p:nvPr/>
          </p:nvSpPr>
          <p:spPr>
            <a:xfrm>
              <a:off x="1200" y="1488"/>
              <a:ext cx="62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16" name="Google Shape;2016;p78"/>
            <p:cNvSpPr txBox="1"/>
            <p:nvPr/>
          </p:nvSpPr>
          <p:spPr>
            <a:xfrm>
              <a:off x="1296" y="1488"/>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2017" name="Google Shape;2017;p78"/>
            <p:cNvSpPr txBox="1"/>
            <p:nvPr/>
          </p:nvSpPr>
          <p:spPr>
            <a:xfrm>
              <a:off x="1872"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2018" name="Google Shape;2018;p78"/>
            <p:cNvCxnSpPr/>
            <p:nvPr/>
          </p:nvCxnSpPr>
          <p:spPr>
            <a:xfrm>
              <a:off x="4080" y="1824"/>
              <a:ext cx="0" cy="384"/>
            </a:xfrm>
            <a:prstGeom prst="straightConnector1">
              <a:avLst/>
            </a:prstGeom>
            <a:noFill/>
            <a:ln cap="flat" cmpd="sng" w="38100">
              <a:solidFill>
                <a:schemeClr val="dk1"/>
              </a:solidFill>
              <a:prstDash val="solid"/>
              <a:round/>
              <a:headEnd len="sm" w="sm" type="none"/>
              <a:tailEnd len="sm" w="sm" type="none"/>
            </a:ln>
          </p:spPr>
        </p:cxnSp>
        <p:sp>
          <p:nvSpPr>
            <p:cNvPr id="2019" name="Google Shape;2019;p78"/>
            <p:cNvSpPr/>
            <p:nvPr/>
          </p:nvSpPr>
          <p:spPr>
            <a:xfrm>
              <a:off x="4416"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20" name="Google Shape;2020;p78"/>
            <p:cNvSpPr txBox="1"/>
            <p:nvPr/>
          </p:nvSpPr>
          <p:spPr>
            <a:xfrm>
              <a:off x="4416" y="2160"/>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021" name="Google Shape;2021;p78"/>
            <p:cNvSpPr txBox="1"/>
            <p:nvPr/>
          </p:nvSpPr>
          <p:spPr>
            <a:xfrm>
              <a:off x="3360" y="2160"/>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022" name="Google Shape;2022;p78"/>
            <p:cNvSpPr/>
            <p:nvPr/>
          </p:nvSpPr>
          <p:spPr>
            <a:xfrm>
              <a:off x="3744" y="2208"/>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23" name="Google Shape;2023;p78"/>
            <p:cNvSpPr txBox="1"/>
            <p:nvPr/>
          </p:nvSpPr>
          <p:spPr>
            <a:xfrm>
              <a:off x="3744" y="2208"/>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16   17</a:t>
              </a:r>
              <a:endParaRPr/>
            </a:p>
          </p:txBody>
        </p:sp>
        <p:cxnSp>
          <p:nvCxnSpPr>
            <p:cNvPr id="2024" name="Google Shape;2024;p78"/>
            <p:cNvCxnSpPr/>
            <p:nvPr/>
          </p:nvCxnSpPr>
          <p:spPr>
            <a:xfrm>
              <a:off x="1488" y="1776"/>
              <a:ext cx="0" cy="384"/>
            </a:xfrm>
            <a:prstGeom prst="straightConnector1">
              <a:avLst/>
            </a:prstGeom>
            <a:noFill/>
            <a:ln cap="flat" cmpd="sng" w="38100">
              <a:solidFill>
                <a:schemeClr val="dk1"/>
              </a:solidFill>
              <a:prstDash val="solid"/>
              <a:round/>
              <a:headEnd len="sm" w="sm" type="none"/>
              <a:tailEnd len="sm" w="sm" type="none"/>
            </a:ln>
          </p:spPr>
        </p:cxnSp>
        <p:sp>
          <p:nvSpPr>
            <p:cNvPr id="2025" name="Google Shape;2025;p78"/>
            <p:cNvSpPr/>
            <p:nvPr/>
          </p:nvSpPr>
          <p:spPr>
            <a:xfrm>
              <a:off x="3744" y="1536"/>
              <a:ext cx="62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26" name="Google Shape;2026;p78"/>
            <p:cNvSpPr txBox="1"/>
            <p:nvPr/>
          </p:nvSpPr>
          <p:spPr>
            <a:xfrm>
              <a:off x="3744" y="1536"/>
              <a:ext cx="86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027" name="Google Shape;2027;p78"/>
            <p:cNvSpPr/>
            <p:nvPr/>
          </p:nvSpPr>
          <p:spPr>
            <a:xfrm>
              <a:off x="1104" y="2160"/>
              <a:ext cx="620" cy="28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28" name="Google Shape;2028;p78"/>
            <p:cNvSpPr txBox="1"/>
            <p:nvPr/>
          </p:nvSpPr>
          <p:spPr>
            <a:xfrm>
              <a:off x="1200" y="2160"/>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grpSp>
      <p:sp>
        <p:nvSpPr>
          <p:cNvPr id="2029" name="Google Shape;2029;p78"/>
          <p:cNvSpPr txBox="1"/>
          <p:nvPr/>
        </p:nvSpPr>
        <p:spPr>
          <a:xfrm>
            <a:off x="533400" y="54864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Note: delete pair is always in a leaf.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0"/>
                                        </p:tgtEl>
                                        <p:attrNameLst>
                                          <p:attrName>style.visibility</p:attrName>
                                        </p:attrNameLst>
                                      </p:cBhvr>
                                      <p:to>
                                        <p:strVal val="visible"/>
                                      </p:to>
                                    </p:set>
                                    <p:anim calcmode="lin" valueType="num">
                                      <p:cBhvr additive="base">
                                        <p:cTn dur="500"/>
                                        <p:tgtEl>
                                          <p:spTgt spid="20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29"/>
                                        </p:tgtEl>
                                        <p:attrNameLst>
                                          <p:attrName>style.visibility</p:attrName>
                                        </p:attrNameLst>
                                      </p:cBhvr>
                                      <p:to>
                                        <p:strVal val="visible"/>
                                      </p:to>
                                    </p:set>
                                    <p:anim calcmode="lin" valueType="num">
                                      <p:cBhvr additive="base">
                                        <p:cTn dur="500"/>
                                        <p:tgtEl>
                                          <p:spTgt spid="20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7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035" name="Google Shape;2035;p79"/>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16</a:t>
            </a:r>
            <a:r>
              <a:rPr lang="en-US" sz="2800">
                <a:solidFill>
                  <a:schemeClr val="dk1"/>
                </a:solidFill>
                <a:latin typeface="Times New Roman"/>
                <a:ea typeface="Times New Roman"/>
                <a:cs typeface="Times New Roman"/>
                <a:sym typeface="Times New Roman"/>
              </a:rPr>
              <a:t>.</a:t>
            </a:r>
            <a:endParaRPr/>
          </a:p>
        </p:txBody>
      </p:sp>
      <p:sp>
        <p:nvSpPr>
          <p:cNvPr id="2036" name="Google Shape;2036;p79"/>
          <p:cNvSpPr/>
          <p:nvPr/>
        </p:nvSpPr>
        <p:spPr>
          <a:xfrm>
            <a:off x="5791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37" name="Google Shape;2037;p79"/>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38" name="Google Shape;2038;p79"/>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39" name="Google Shape;2039;p79"/>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040" name="Google Shape;2040;p79"/>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041" name="Google Shape;2041;p79"/>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042" name="Google Shape;2042;p79"/>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043" name="Google Shape;2043;p79"/>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044" name="Google Shape;2044;p79"/>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045" name="Google Shape;2045;p79"/>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2046" name="Google Shape;2046;p79"/>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047" name="Google Shape;2047;p79"/>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048" name="Google Shape;2048;p79"/>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49" name="Google Shape;2049;p79"/>
          <p:cNvSpPr/>
          <p:nvPr/>
        </p:nvSpPr>
        <p:spPr>
          <a:xfrm>
            <a:off x="19050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50" name="Google Shape;2050;p79"/>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2051" name="Google Shape;2051;p79"/>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2052" name="Google Shape;2052;p79"/>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053" name="Google Shape;2053;p79"/>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54" name="Google Shape;2054;p79"/>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055" name="Google Shape;2055;p79"/>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cxnSp>
        <p:nvCxnSpPr>
          <p:cNvPr id="2056" name="Google Shape;2056;p79"/>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2057" name="Google Shape;2057;p79"/>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58" name="Google Shape;2058;p79"/>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059" name="Google Shape;2059;p79"/>
          <p:cNvSpPr/>
          <p:nvPr/>
        </p:nvSpPr>
        <p:spPr>
          <a:xfrm>
            <a:off x="17526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60" name="Google Shape;2060;p79"/>
          <p:cNvSpPr txBox="1"/>
          <p:nvPr/>
        </p:nvSpPr>
        <p:spPr>
          <a:xfrm>
            <a:off x="19050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sp>
        <p:nvSpPr>
          <p:cNvPr id="2061" name="Google Shape;2061;p79"/>
          <p:cNvSpPr txBox="1"/>
          <p:nvPr/>
        </p:nvSpPr>
        <p:spPr>
          <a:xfrm>
            <a:off x="533400" y="54864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Note: delete pair is always in a leaf.</a:t>
            </a:r>
            <a:endParaRPr/>
          </a:p>
        </p:txBody>
      </p:sp>
      <p:sp>
        <p:nvSpPr>
          <p:cNvPr id="2062" name="Google Shape;2062;p79"/>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63" name="Google Shape;2063;p79"/>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Properties</a:t>
            </a:r>
            <a:endParaRPr/>
          </a:p>
        </p:txBody>
      </p:sp>
      <p:sp>
        <p:nvSpPr>
          <p:cNvPr id="352" name="Google Shape;352;p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The height of a red black tree that has </a:t>
            </a:r>
            <a:r>
              <a:rPr lang="en-US">
                <a:solidFill>
                  <a:schemeClr val="hlink"/>
                </a:solidFill>
              </a:rPr>
              <a:t>n</a:t>
            </a:r>
            <a:r>
              <a:rPr lang="en-US">
                <a:solidFill>
                  <a:schemeClr val="lt2"/>
                </a:solidFill>
              </a:rPr>
              <a:t> (internal) nodes is between </a:t>
            </a:r>
            <a:r>
              <a:rPr lang="en-US">
                <a:solidFill>
                  <a:schemeClr val="hlink"/>
                </a:solidFill>
              </a:rPr>
              <a:t>log</a:t>
            </a:r>
            <a:r>
              <a:rPr baseline="-25000" lang="en-US">
                <a:solidFill>
                  <a:schemeClr val="hlink"/>
                </a:solidFill>
              </a:rPr>
              <a:t>2</a:t>
            </a:r>
            <a:r>
              <a:rPr lang="en-US">
                <a:solidFill>
                  <a:schemeClr val="hlink"/>
                </a:solidFill>
              </a:rPr>
              <a:t>(n+1) </a:t>
            </a:r>
            <a:r>
              <a:rPr lang="en-US">
                <a:solidFill>
                  <a:schemeClr val="lt2"/>
                </a:solidFill>
              </a:rPr>
              <a:t>and </a:t>
            </a:r>
            <a:r>
              <a:rPr lang="en-US">
                <a:solidFill>
                  <a:schemeClr val="hlink"/>
                </a:solidFill>
              </a:rPr>
              <a:t>2log</a:t>
            </a:r>
            <a:r>
              <a:rPr baseline="-25000" lang="en-US">
                <a:solidFill>
                  <a:schemeClr val="hlink"/>
                </a:solidFill>
              </a:rPr>
              <a:t>2</a:t>
            </a:r>
            <a:r>
              <a:rPr lang="en-US">
                <a:solidFill>
                  <a:schemeClr val="hlink"/>
                </a:solidFill>
              </a:rPr>
              <a:t>(n+1)</a:t>
            </a:r>
            <a:r>
              <a:rPr lang="en-US">
                <a:solidFill>
                  <a:schemeClr val="lt2"/>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8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070" name="Google Shape;2070;p80"/>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1</a:t>
            </a:r>
            <a:r>
              <a:rPr lang="en-US" sz="2800">
                <a:solidFill>
                  <a:schemeClr val="dk1"/>
                </a:solidFill>
                <a:latin typeface="Times New Roman"/>
                <a:ea typeface="Times New Roman"/>
                <a:cs typeface="Times New Roman"/>
                <a:sym typeface="Times New Roman"/>
              </a:rPr>
              <a:t>.</a:t>
            </a:r>
            <a:endParaRPr/>
          </a:p>
        </p:txBody>
      </p:sp>
      <p:sp>
        <p:nvSpPr>
          <p:cNvPr id="2071" name="Google Shape;2071;p80"/>
          <p:cNvSpPr/>
          <p:nvPr/>
        </p:nvSpPr>
        <p:spPr>
          <a:xfrm>
            <a:off x="457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72" name="Google Shape;2072;p80"/>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73" name="Google Shape;2073;p80"/>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74" name="Google Shape;2074;p80"/>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075" name="Google Shape;2075;p80"/>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076" name="Google Shape;2076;p80"/>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077" name="Google Shape;2077;p80"/>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078" name="Google Shape;2078;p80"/>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079" name="Google Shape;2079;p80"/>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080" name="Google Shape;2080;p80"/>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2081" name="Google Shape;2081;p80"/>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082" name="Google Shape;2082;p80"/>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083" name="Google Shape;2083;p80"/>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84" name="Google Shape;2084;p80"/>
          <p:cNvSpPr/>
          <p:nvPr/>
        </p:nvSpPr>
        <p:spPr>
          <a:xfrm>
            <a:off x="19050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85" name="Google Shape;2085;p80"/>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2   5</a:t>
            </a:r>
            <a:endParaRPr/>
          </a:p>
        </p:txBody>
      </p:sp>
      <p:sp>
        <p:nvSpPr>
          <p:cNvPr id="2086" name="Google Shape;2086;p80"/>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2087" name="Google Shape;2087;p80"/>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088" name="Google Shape;2088;p80"/>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89" name="Google Shape;2089;p80"/>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090" name="Google Shape;2090;p80"/>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cxnSp>
        <p:nvCxnSpPr>
          <p:cNvPr id="2091" name="Google Shape;2091;p80"/>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2092" name="Google Shape;2092;p80"/>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3" name="Google Shape;2093;p80"/>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094" name="Google Shape;2094;p80"/>
          <p:cNvSpPr/>
          <p:nvPr/>
        </p:nvSpPr>
        <p:spPr>
          <a:xfrm>
            <a:off x="17526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5" name="Google Shape;2095;p80"/>
          <p:cNvSpPr txBox="1"/>
          <p:nvPr/>
        </p:nvSpPr>
        <p:spPr>
          <a:xfrm>
            <a:off x="19050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2   3</a:t>
            </a:r>
            <a:endParaRPr/>
          </a:p>
        </p:txBody>
      </p:sp>
      <p:sp>
        <p:nvSpPr>
          <p:cNvPr id="2096" name="Google Shape;2096;p80"/>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97" name="Google Shape;2097;p80"/>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098" name="Google Shape;2098;p80"/>
          <p:cNvSpPr txBox="1"/>
          <p:nvPr/>
        </p:nvSpPr>
        <p:spPr>
          <a:xfrm>
            <a:off x="533400" y="5943600"/>
            <a:ext cx="73914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Get </a:t>
            </a:r>
            <a:r>
              <a:rPr lang="en-US" sz="2800">
                <a:solidFill>
                  <a:srgbClr val="FF3300"/>
                </a:solidFill>
                <a:latin typeface="Times New Roman"/>
                <a:ea typeface="Times New Roman"/>
                <a:cs typeface="Times New Roman"/>
                <a:sym typeface="Times New Roman"/>
              </a:rPr>
              <a:t>&gt;= 1</a:t>
            </a:r>
            <a:r>
              <a:rPr lang="en-US" sz="2800">
                <a:solidFill>
                  <a:schemeClr val="accent2"/>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from sibling and update parent key.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70"/>
                                        </p:tgtEl>
                                        <p:attrNameLst>
                                          <p:attrName>style.visibility</p:attrName>
                                        </p:attrNameLst>
                                      </p:cBhvr>
                                      <p:to>
                                        <p:strVal val="visible"/>
                                      </p:to>
                                    </p:set>
                                    <p:anim calcmode="lin" valueType="num">
                                      <p:cBhvr additive="base">
                                        <p:cTn dur="500"/>
                                        <p:tgtEl>
                                          <p:spTgt spid="20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71"/>
                                        </p:tgtEl>
                                        <p:attrNameLst>
                                          <p:attrName>style.visibility</p:attrName>
                                        </p:attrNameLst>
                                      </p:cBhvr>
                                      <p:to>
                                        <p:strVal val="visible"/>
                                      </p:to>
                                    </p:set>
                                    <p:anim calcmode="lin" valueType="num">
                                      <p:cBhvr additive="base">
                                        <p:cTn dur="500"/>
                                        <p:tgtEl>
                                          <p:spTgt spid="20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98"/>
                                        </p:tgtEl>
                                        <p:attrNameLst>
                                          <p:attrName>style.visibility</p:attrName>
                                        </p:attrNameLst>
                                      </p:cBhvr>
                                      <p:to>
                                        <p:strVal val="visible"/>
                                      </p:to>
                                    </p:set>
                                    <p:anim calcmode="lin" valueType="num">
                                      <p:cBhvr additive="base">
                                        <p:cTn dur="500"/>
                                        <p:tgtEl>
                                          <p:spTgt spid="20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2" name="Shape 2102"/>
        <p:cNvGrpSpPr/>
        <p:nvPr/>
      </p:nvGrpSpPr>
      <p:grpSpPr>
        <a:xfrm>
          <a:off x="0" y="0"/>
          <a:ext cx="0" cy="0"/>
          <a:chOff x="0" y="0"/>
          <a:chExt cx="0" cy="0"/>
        </a:xfrm>
      </p:grpSpPr>
      <p:sp>
        <p:nvSpPr>
          <p:cNvPr id="2103" name="Google Shape;2103;p8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104" name="Google Shape;2104;p81"/>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1</a:t>
            </a:r>
            <a:r>
              <a:rPr lang="en-US" sz="2800">
                <a:solidFill>
                  <a:schemeClr val="dk1"/>
                </a:solidFill>
                <a:latin typeface="Times New Roman"/>
                <a:ea typeface="Times New Roman"/>
                <a:cs typeface="Times New Roman"/>
                <a:sym typeface="Times New Roman"/>
              </a:rPr>
              <a:t>.</a:t>
            </a:r>
            <a:endParaRPr/>
          </a:p>
        </p:txBody>
      </p:sp>
      <p:sp>
        <p:nvSpPr>
          <p:cNvPr id="2105" name="Google Shape;2105;p81"/>
          <p:cNvSpPr/>
          <p:nvPr/>
        </p:nvSpPr>
        <p:spPr>
          <a:xfrm>
            <a:off x="457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06" name="Google Shape;2106;p81"/>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07" name="Google Shape;2107;p81"/>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08" name="Google Shape;2108;p81"/>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09" name="Google Shape;2109;p81"/>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110" name="Google Shape;2110;p81"/>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111" name="Google Shape;2111;p81"/>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112" name="Google Shape;2112;p81"/>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113" name="Google Shape;2113;p81"/>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114" name="Google Shape;2114;p81"/>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2115" name="Google Shape;2115;p81"/>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116" name="Google Shape;2116;p81"/>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2117" name="Google Shape;2117;p81"/>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18" name="Google Shape;2118;p81"/>
          <p:cNvSpPr/>
          <p:nvPr/>
        </p:nvSpPr>
        <p:spPr>
          <a:xfrm>
            <a:off x="19050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19" name="Google Shape;2119;p81"/>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3   5</a:t>
            </a:r>
            <a:endParaRPr/>
          </a:p>
        </p:txBody>
      </p:sp>
      <p:sp>
        <p:nvSpPr>
          <p:cNvPr id="2120" name="Google Shape;2120;p81"/>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2121" name="Google Shape;2121;p81"/>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122" name="Google Shape;2122;p81"/>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23" name="Google Shape;2123;p81"/>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124" name="Google Shape;2124;p81"/>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cxnSp>
        <p:nvCxnSpPr>
          <p:cNvPr id="2125" name="Google Shape;2125;p81"/>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2126" name="Google Shape;2126;p81"/>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27" name="Google Shape;2127;p81"/>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128" name="Google Shape;2128;p81"/>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29" name="Google Shape;2129;p81"/>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130" name="Google Shape;2130;p81"/>
          <p:cNvSpPr txBox="1"/>
          <p:nvPr/>
        </p:nvSpPr>
        <p:spPr>
          <a:xfrm>
            <a:off x="533400" y="5943600"/>
            <a:ext cx="73914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Get </a:t>
            </a:r>
            <a:r>
              <a:rPr lang="en-US" sz="2800">
                <a:solidFill>
                  <a:srgbClr val="FF3300"/>
                </a:solidFill>
                <a:latin typeface="Times New Roman"/>
                <a:ea typeface="Times New Roman"/>
                <a:cs typeface="Times New Roman"/>
                <a:sym typeface="Times New Roman"/>
              </a:rPr>
              <a:t>&gt;= 1</a:t>
            </a:r>
            <a:r>
              <a:rPr lang="en-US" sz="2800">
                <a:solidFill>
                  <a:schemeClr val="accent2"/>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from sibling and update parent key.</a:t>
            </a:r>
            <a:endParaRPr/>
          </a:p>
        </p:txBody>
      </p:sp>
      <p:sp>
        <p:nvSpPr>
          <p:cNvPr id="2131" name="Google Shape;2131;p81"/>
          <p:cNvSpPr/>
          <p:nvPr/>
        </p:nvSpPr>
        <p:spPr>
          <a:xfrm>
            <a:off x="21399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32" name="Google Shape;2132;p81"/>
          <p:cNvSpPr txBox="1"/>
          <p:nvPr/>
        </p:nvSpPr>
        <p:spPr>
          <a:xfrm>
            <a:off x="2209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8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138" name="Google Shape;2138;p82"/>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2</a:t>
            </a:r>
            <a:r>
              <a:rPr lang="en-US" sz="2800">
                <a:solidFill>
                  <a:schemeClr val="dk1"/>
                </a:solidFill>
                <a:latin typeface="Times New Roman"/>
                <a:ea typeface="Times New Roman"/>
                <a:cs typeface="Times New Roman"/>
                <a:sym typeface="Times New Roman"/>
              </a:rPr>
              <a:t>.</a:t>
            </a:r>
            <a:endParaRPr/>
          </a:p>
        </p:txBody>
      </p:sp>
      <p:sp>
        <p:nvSpPr>
          <p:cNvPr id="2139" name="Google Shape;2139;p82"/>
          <p:cNvSpPr/>
          <p:nvPr/>
        </p:nvSpPr>
        <p:spPr>
          <a:xfrm>
            <a:off x="457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0" name="Google Shape;2140;p82"/>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1" name="Google Shape;2141;p82"/>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2" name="Google Shape;2142;p82"/>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43" name="Google Shape;2143;p82"/>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144" name="Google Shape;2144;p82"/>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145" name="Google Shape;2145;p82"/>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146" name="Google Shape;2146;p82"/>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147" name="Google Shape;2147;p82"/>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148" name="Google Shape;2148;p82"/>
          <p:cNvCxnSpPr/>
          <p:nvPr/>
        </p:nvCxnSpPr>
        <p:spPr>
          <a:xfrm>
            <a:off x="2819400" y="2667000"/>
            <a:ext cx="457200" cy="762000"/>
          </a:xfrm>
          <a:prstGeom prst="straightConnector1">
            <a:avLst/>
          </a:prstGeom>
          <a:noFill/>
          <a:ln cap="flat" cmpd="sng" w="38100">
            <a:solidFill>
              <a:schemeClr val="dk1"/>
            </a:solidFill>
            <a:prstDash val="solid"/>
            <a:round/>
            <a:headEnd len="sm" w="sm" type="none"/>
            <a:tailEnd len="sm" w="sm" type="none"/>
          </a:ln>
        </p:spPr>
      </p:cxnSp>
      <p:sp>
        <p:nvSpPr>
          <p:cNvPr id="2149" name="Google Shape;2149;p82"/>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150" name="Google Shape;2150;p82"/>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2151" name="Google Shape;2151;p82"/>
          <p:cNvSpPr/>
          <p:nvPr/>
        </p:nvSpPr>
        <p:spPr>
          <a:xfrm>
            <a:off x="2819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2" name="Google Shape;2152;p82"/>
          <p:cNvSpPr/>
          <p:nvPr/>
        </p:nvSpPr>
        <p:spPr>
          <a:xfrm>
            <a:off x="19050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3" name="Google Shape;2153;p82"/>
          <p:cNvSpPr txBox="1"/>
          <p:nvPr/>
        </p:nvSpPr>
        <p:spPr>
          <a:xfrm>
            <a:off x="2057400" y="2362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3   5</a:t>
            </a:r>
            <a:endParaRPr/>
          </a:p>
        </p:txBody>
      </p:sp>
      <p:sp>
        <p:nvSpPr>
          <p:cNvPr id="2154" name="Google Shape;2154;p82"/>
          <p:cNvSpPr txBox="1"/>
          <p:nvPr/>
        </p:nvSpPr>
        <p:spPr>
          <a:xfrm>
            <a:off x="2971800" y="34290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2155" name="Google Shape;2155;p82"/>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156" name="Google Shape;2156;p82"/>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7" name="Google Shape;2157;p82"/>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158" name="Google Shape;2158;p82"/>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cxnSp>
        <p:nvCxnSpPr>
          <p:cNvPr id="2159" name="Google Shape;2159;p82"/>
          <p:cNvCxnSpPr/>
          <p:nvPr/>
        </p:nvCxnSpPr>
        <p:spPr>
          <a:xfrm>
            <a:off x="23622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2160" name="Google Shape;2160;p82"/>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1" name="Google Shape;2161;p82"/>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162" name="Google Shape;2162;p82"/>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3" name="Google Shape;2163;p82"/>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164" name="Google Shape;2164;p82"/>
          <p:cNvSpPr txBox="1"/>
          <p:nvPr/>
        </p:nvSpPr>
        <p:spPr>
          <a:xfrm>
            <a:off x="533400" y="5943600"/>
            <a:ext cx="79248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Merge with sibling, delete in-between key in parent.</a:t>
            </a:r>
            <a:endParaRPr/>
          </a:p>
        </p:txBody>
      </p:sp>
      <p:sp>
        <p:nvSpPr>
          <p:cNvPr id="2165" name="Google Shape;2165;p82"/>
          <p:cNvSpPr/>
          <p:nvPr/>
        </p:nvSpPr>
        <p:spPr>
          <a:xfrm>
            <a:off x="21399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6" name="Google Shape;2166;p82"/>
          <p:cNvSpPr txBox="1"/>
          <p:nvPr/>
        </p:nvSpPr>
        <p:spPr>
          <a:xfrm>
            <a:off x="22098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38"/>
                                        </p:tgtEl>
                                        <p:attrNameLst>
                                          <p:attrName>style.visibility</p:attrName>
                                        </p:attrNameLst>
                                      </p:cBhvr>
                                      <p:to>
                                        <p:strVal val="visible"/>
                                      </p:to>
                                    </p:set>
                                    <p:anim calcmode="lin" valueType="num">
                                      <p:cBhvr additive="base">
                                        <p:cTn dur="500"/>
                                        <p:tgtEl>
                                          <p:spTgt spid="21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39"/>
                                        </p:tgtEl>
                                        <p:attrNameLst>
                                          <p:attrName>style.visibility</p:attrName>
                                        </p:attrNameLst>
                                      </p:cBhvr>
                                      <p:to>
                                        <p:strVal val="visible"/>
                                      </p:to>
                                    </p:set>
                                    <p:anim calcmode="lin" valueType="num">
                                      <p:cBhvr additive="base">
                                        <p:cTn dur="500"/>
                                        <p:tgtEl>
                                          <p:spTgt spid="21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64"/>
                                        </p:tgtEl>
                                        <p:attrNameLst>
                                          <p:attrName>style.visibility</p:attrName>
                                        </p:attrNameLst>
                                      </p:cBhvr>
                                      <p:to>
                                        <p:strVal val="visible"/>
                                      </p:to>
                                    </p:set>
                                    <p:anim calcmode="lin" valueType="num">
                                      <p:cBhvr additive="base">
                                        <p:cTn dur="500"/>
                                        <p:tgtEl>
                                          <p:spTgt spid="21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p8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172" name="Google Shape;2172;p83"/>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3</a:t>
            </a:r>
            <a:r>
              <a:rPr lang="en-US" sz="2800">
                <a:solidFill>
                  <a:schemeClr val="dk1"/>
                </a:solidFill>
                <a:latin typeface="Times New Roman"/>
                <a:ea typeface="Times New Roman"/>
                <a:cs typeface="Times New Roman"/>
                <a:sym typeface="Times New Roman"/>
              </a:rPr>
              <a:t>.</a:t>
            </a:r>
            <a:endParaRPr/>
          </a:p>
        </p:txBody>
      </p:sp>
      <p:sp>
        <p:nvSpPr>
          <p:cNvPr id="2173" name="Google Shape;2173;p83"/>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74" name="Google Shape;2174;p83"/>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75" name="Google Shape;2175;p83"/>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76" name="Google Shape;2176;p83"/>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177" name="Google Shape;2177;p83"/>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178" name="Google Shape;2178;p83"/>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179" name="Google Shape;2179;p83"/>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180" name="Google Shape;2180;p83"/>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181" name="Google Shape;2181;p83"/>
          <p:cNvCxnSpPr/>
          <p:nvPr/>
        </p:nvCxnSpPr>
        <p:spPr>
          <a:xfrm>
            <a:off x="2590800" y="2743200"/>
            <a:ext cx="457200" cy="762000"/>
          </a:xfrm>
          <a:prstGeom prst="straightConnector1">
            <a:avLst/>
          </a:prstGeom>
          <a:noFill/>
          <a:ln cap="flat" cmpd="sng" w="38100">
            <a:solidFill>
              <a:schemeClr val="dk1"/>
            </a:solidFill>
            <a:prstDash val="solid"/>
            <a:round/>
            <a:headEnd len="sm" w="sm" type="none"/>
            <a:tailEnd len="sm" w="sm" type="none"/>
          </a:ln>
        </p:spPr>
      </p:cxnSp>
      <p:sp>
        <p:nvSpPr>
          <p:cNvPr id="2182" name="Google Shape;2182;p83"/>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183" name="Google Shape;2183;p83"/>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sp>
        <p:nvSpPr>
          <p:cNvPr id="2184" name="Google Shape;2184;p83"/>
          <p:cNvSpPr/>
          <p:nvPr/>
        </p:nvSpPr>
        <p:spPr>
          <a:xfrm>
            <a:off x="2590800" y="35052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85" name="Google Shape;2185;p83"/>
          <p:cNvSpPr txBox="1"/>
          <p:nvPr/>
        </p:nvSpPr>
        <p:spPr>
          <a:xfrm>
            <a:off x="2743200" y="3505200"/>
            <a:ext cx="76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5   6</a:t>
            </a:r>
            <a:endParaRPr/>
          </a:p>
        </p:txBody>
      </p:sp>
      <p:cxnSp>
        <p:nvCxnSpPr>
          <p:cNvPr id="2186" name="Google Shape;2186;p83"/>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187" name="Google Shape;2187;p83"/>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88" name="Google Shape;2188;p83"/>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189" name="Google Shape;2189;p83"/>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190" name="Google Shape;2190;p83"/>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1" name="Google Shape;2191;p83"/>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192" name="Google Shape;2192;p83"/>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3" name="Google Shape;2193;p83"/>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194" name="Google Shape;2194;p83"/>
          <p:cNvSpPr txBox="1"/>
          <p:nvPr/>
        </p:nvSpPr>
        <p:spPr>
          <a:xfrm>
            <a:off x="533400" y="5943600"/>
            <a:ext cx="79248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Get </a:t>
            </a:r>
            <a:r>
              <a:rPr lang="en-US" sz="2800">
                <a:solidFill>
                  <a:srgbClr val="FF3300"/>
                </a:solidFill>
                <a:latin typeface="Times New Roman"/>
                <a:ea typeface="Times New Roman"/>
                <a:cs typeface="Times New Roman"/>
                <a:sym typeface="Times New Roman"/>
              </a:rPr>
              <a:t>&gt;= 1</a:t>
            </a:r>
            <a:r>
              <a:rPr lang="en-US" sz="2800">
                <a:solidFill>
                  <a:schemeClr val="accent2"/>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from sibling and update parent key.</a:t>
            </a:r>
            <a:endParaRPr/>
          </a:p>
        </p:txBody>
      </p:sp>
      <p:sp>
        <p:nvSpPr>
          <p:cNvPr id="2195" name="Google Shape;2195;p83"/>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6" name="Google Shape;2196;p83"/>
          <p:cNvSpPr txBox="1"/>
          <p:nvPr/>
        </p:nvSpPr>
        <p:spPr>
          <a:xfrm>
            <a:off x="2279650" y="2355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2197" name="Google Shape;2197;p83"/>
          <p:cNvSpPr/>
          <p:nvPr/>
        </p:nvSpPr>
        <p:spPr>
          <a:xfrm>
            <a:off x="4572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2"/>
                                        </p:tgtEl>
                                        <p:attrNameLst>
                                          <p:attrName>style.visibility</p:attrName>
                                        </p:attrNameLst>
                                      </p:cBhvr>
                                      <p:to>
                                        <p:strVal val="visible"/>
                                      </p:to>
                                    </p:set>
                                    <p:anim calcmode="lin" valueType="num">
                                      <p:cBhvr additive="base">
                                        <p:cTn dur="500"/>
                                        <p:tgtEl>
                                          <p:spTgt spid="2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97"/>
                                        </p:tgtEl>
                                        <p:attrNameLst>
                                          <p:attrName>style.visibility</p:attrName>
                                        </p:attrNameLst>
                                      </p:cBhvr>
                                      <p:to>
                                        <p:strVal val="visible"/>
                                      </p:to>
                                    </p:set>
                                    <p:anim calcmode="lin" valueType="num">
                                      <p:cBhvr additive="base">
                                        <p:cTn dur="500"/>
                                        <p:tgtEl>
                                          <p:spTgt spid="2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94"/>
                                        </p:tgtEl>
                                        <p:attrNameLst>
                                          <p:attrName>style.visibility</p:attrName>
                                        </p:attrNameLst>
                                      </p:cBhvr>
                                      <p:to>
                                        <p:strVal val="visible"/>
                                      </p:to>
                                    </p:set>
                                    <p:anim calcmode="lin" valueType="num">
                                      <p:cBhvr additive="base">
                                        <p:cTn dur="500"/>
                                        <p:tgtEl>
                                          <p:spTgt spid="21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8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203" name="Google Shape;2203;p84"/>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9</a:t>
            </a:r>
            <a:r>
              <a:rPr lang="en-US" sz="2800">
                <a:solidFill>
                  <a:schemeClr val="dk1"/>
                </a:solidFill>
                <a:latin typeface="Times New Roman"/>
                <a:ea typeface="Times New Roman"/>
                <a:cs typeface="Times New Roman"/>
                <a:sym typeface="Times New Roman"/>
              </a:rPr>
              <a:t>.</a:t>
            </a:r>
            <a:endParaRPr/>
          </a:p>
        </p:txBody>
      </p:sp>
      <p:sp>
        <p:nvSpPr>
          <p:cNvPr id="2204" name="Google Shape;2204;p84"/>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05" name="Google Shape;2205;p84"/>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06" name="Google Shape;2206;p84"/>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07" name="Google Shape;2207;p84"/>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208" name="Google Shape;2208;p84"/>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209" name="Google Shape;2209;p84"/>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210" name="Google Shape;2210;p84"/>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11" name="Google Shape;2211;p84"/>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12" name="Google Shape;2212;p84"/>
          <p:cNvCxnSpPr/>
          <p:nvPr/>
        </p:nvCxnSpPr>
        <p:spPr>
          <a:xfrm>
            <a:off x="2590800" y="2743200"/>
            <a:ext cx="457200" cy="762000"/>
          </a:xfrm>
          <a:prstGeom prst="straightConnector1">
            <a:avLst/>
          </a:prstGeom>
          <a:noFill/>
          <a:ln cap="flat" cmpd="sng" w="38100">
            <a:solidFill>
              <a:schemeClr val="dk1"/>
            </a:solidFill>
            <a:prstDash val="solid"/>
            <a:round/>
            <a:headEnd len="sm" w="sm" type="none"/>
            <a:tailEnd len="sm" w="sm" type="none"/>
          </a:ln>
        </p:spPr>
      </p:cxnSp>
      <p:sp>
        <p:nvSpPr>
          <p:cNvPr id="2213" name="Google Shape;2213;p84"/>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214" name="Google Shape;2214;p84"/>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cxnSp>
        <p:nvCxnSpPr>
          <p:cNvPr id="2215" name="Google Shape;2215;p84"/>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216" name="Google Shape;2216;p84"/>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17" name="Google Shape;2217;p84"/>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218" name="Google Shape;2218;p84"/>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219" name="Google Shape;2219;p84"/>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0" name="Google Shape;2220;p84"/>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221" name="Google Shape;2221;p84"/>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2" name="Google Shape;2222;p84"/>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223" name="Google Shape;2223;p84"/>
          <p:cNvSpPr txBox="1"/>
          <p:nvPr/>
        </p:nvSpPr>
        <p:spPr>
          <a:xfrm>
            <a:off x="533400" y="5943600"/>
            <a:ext cx="79248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Merge with sibling, delete in-between key in parent.</a:t>
            </a:r>
            <a:endParaRPr/>
          </a:p>
        </p:txBody>
      </p:sp>
      <p:sp>
        <p:nvSpPr>
          <p:cNvPr id="2224" name="Google Shape;2224;p84"/>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5" name="Google Shape;2225;p84"/>
          <p:cNvSpPr txBox="1"/>
          <p:nvPr/>
        </p:nvSpPr>
        <p:spPr>
          <a:xfrm>
            <a:off x="2279650" y="2355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2226" name="Google Shape;2226;p84"/>
          <p:cNvSpPr/>
          <p:nvPr/>
        </p:nvSpPr>
        <p:spPr>
          <a:xfrm>
            <a:off x="4800600" y="32766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7" name="Google Shape;2227;p84"/>
          <p:cNvSpPr/>
          <p:nvPr/>
        </p:nvSpPr>
        <p:spPr>
          <a:xfrm>
            <a:off x="2825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8" name="Google Shape;2228;p84"/>
          <p:cNvSpPr txBox="1"/>
          <p:nvPr/>
        </p:nvSpPr>
        <p:spPr>
          <a:xfrm>
            <a:off x="28956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03"/>
                                        </p:tgtEl>
                                        <p:attrNameLst>
                                          <p:attrName>style.visibility</p:attrName>
                                        </p:attrNameLst>
                                      </p:cBhvr>
                                      <p:to>
                                        <p:strVal val="visible"/>
                                      </p:to>
                                    </p:set>
                                    <p:anim calcmode="lin" valueType="num">
                                      <p:cBhvr additive="base">
                                        <p:cTn dur="500"/>
                                        <p:tgtEl>
                                          <p:spTgt spid="22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6"/>
                                        </p:tgtEl>
                                        <p:attrNameLst>
                                          <p:attrName>style.visibility</p:attrName>
                                        </p:attrNameLst>
                                      </p:cBhvr>
                                      <p:to>
                                        <p:strVal val="visible"/>
                                      </p:to>
                                    </p:set>
                                    <p:anim calcmode="lin" valueType="num">
                                      <p:cBhvr additive="base">
                                        <p:cTn dur="500"/>
                                        <p:tgtEl>
                                          <p:spTgt spid="222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23"/>
                                        </p:tgtEl>
                                        <p:attrNameLst>
                                          <p:attrName>style.visibility</p:attrName>
                                        </p:attrNameLst>
                                      </p:cBhvr>
                                      <p:to>
                                        <p:strVal val="visible"/>
                                      </p:to>
                                    </p:set>
                                    <p:anim calcmode="lin" valueType="num">
                                      <p:cBhvr additive="base">
                                        <p:cTn dur="500"/>
                                        <p:tgtEl>
                                          <p:spTgt spid="22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sp>
        <p:nvSpPr>
          <p:cNvPr id="2233" name="Google Shape;2233;p8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234" name="Google Shape;2234;p85"/>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35" name="Google Shape;2235;p85"/>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36" name="Google Shape;2236;p85"/>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237" name="Google Shape;2237;p85"/>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238" name="Google Shape;2238;p85"/>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239" name="Google Shape;2239;p85"/>
          <p:cNvCxnSpPr/>
          <p:nvPr/>
        </p:nvCxnSpPr>
        <p:spPr>
          <a:xfrm flipH="1">
            <a:off x="5791200" y="27432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40" name="Google Shape;2240;p85"/>
          <p:cNvCxnSpPr/>
          <p:nvPr/>
        </p:nvCxnSpPr>
        <p:spPr>
          <a:xfrm>
            <a:off x="6629400" y="26670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41" name="Google Shape;2241;p85"/>
          <p:cNvCxnSpPr/>
          <p:nvPr/>
        </p:nvCxnSpPr>
        <p:spPr>
          <a:xfrm>
            <a:off x="2590800" y="2743200"/>
            <a:ext cx="457200" cy="762000"/>
          </a:xfrm>
          <a:prstGeom prst="straightConnector1">
            <a:avLst/>
          </a:prstGeom>
          <a:noFill/>
          <a:ln cap="flat" cmpd="sng" w="38100">
            <a:solidFill>
              <a:schemeClr val="dk1"/>
            </a:solidFill>
            <a:prstDash val="solid"/>
            <a:round/>
            <a:headEnd len="sm" w="sm" type="none"/>
            <a:tailEnd len="sm" w="sm" type="none"/>
          </a:ln>
        </p:spPr>
      </p:cxnSp>
      <p:sp>
        <p:nvSpPr>
          <p:cNvPr id="2242" name="Google Shape;2242;p85"/>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243" name="Google Shape;2243;p85"/>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sp>
        <p:nvSpPr>
          <p:cNvPr id="2244" name="Google Shape;2244;p85"/>
          <p:cNvSpPr/>
          <p:nvPr/>
        </p:nvSpPr>
        <p:spPr>
          <a:xfrm>
            <a:off x="6705600" y="32766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45" name="Google Shape;2245;p85"/>
          <p:cNvSpPr txBox="1"/>
          <p:nvPr/>
        </p:nvSpPr>
        <p:spPr>
          <a:xfrm>
            <a:off x="6705600" y="32766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246" name="Google Shape;2246;p85"/>
          <p:cNvSpPr/>
          <p:nvPr/>
        </p:nvSpPr>
        <p:spPr>
          <a:xfrm>
            <a:off x="5568950" y="33591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47" name="Google Shape;2247;p85"/>
          <p:cNvSpPr txBox="1"/>
          <p:nvPr/>
        </p:nvSpPr>
        <p:spPr>
          <a:xfrm>
            <a:off x="5562600" y="33528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248" name="Google Shape;2248;p85"/>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49" name="Google Shape;2249;p85"/>
          <p:cNvSpPr txBox="1"/>
          <p:nvPr/>
        </p:nvSpPr>
        <p:spPr>
          <a:xfrm>
            <a:off x="2279650" y="2355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2250" name="Google Shape;2250;p85"/>
          <p:cNvSpPr/>
          <p:nvPr/>
        </p:nvSpPr>
        <p:spPr>
          <a:xfrm>
            <a:off x="2825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51" name="Google Shape;2251;p85"/>
          <p:cNvSpPr txBox="1"/>
          <p:nvPr/>
        </p:nvSpPr>
        <p:spPr>
          <a:xfrm>
            <a:off x="28956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2252" name="Google Shape;2252;p85"/>
          <p:cNvSpPr/>
          <p:nvPr/>
        </p:nvSpPr>
        <p:spPr>
          <a:xfrm>
            <a:off x="6254750" y="2368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53" name="Google Shape;2253;p85"/>
          <p:cNvSpPr txBox="1"/>
          <p:nvPr/>
        </p:nvSpPr>
        <p:spPr>
          <a:xfrm>
            <a:off x="6248400" y="2362200"/>
            <a:ext cx="838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sp>
        <p:nvSpPr>
          <p:cNvPr id="2258" name="Google Shape;2258;p8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259" name="Google Shape;2259;p86"/>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pair with key </a:t>
            </a:r>
            <a:r>
              <a:rPr lang="en-US" sz="2800">
                <a:solidFill>
                  <a:srgbClr val="FF3300"/>
                </a:solidFill>
                <a:latin typeface="Times New Roman"/>
                <a:ea typeface="Times New Roman"/>
                <a:cs typeface="Times New Roman"/>
                <a:sym typeface="Times New Roman"/>
              </a:rPr>
              <a:t>= 6</a:t>
            </a:r>
            <a:r>
              <a:rPr lang="en-US" sz="2800">
                <a:solidFill>
                  <a:schemeClr val="dk1"/>
                </a:solidFill>
                <a:latin typeface="Times New Roman"/>
                <a:ea typeface="Times New Roman"/>
                <a:cs typeface="Times New Roman"/>
                <a:sym typeface="Times New Roman"/>
              </a:rPr>
              <a:t>.</a:t>
            </a:r>
            <a:endParaRPr/>
          </a:p>
        </p:txBody>
      </p:sp>
      <p:sp>
        <p:nvSpPr>
          <p:cNvPr id="2260" name="Google Shape;2260;p86"/>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1" name="Google Shape;2261;p86"/>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2" name="Google Shape;2262;p86"/>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63" name="Google Shape;2263;p86"/>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264" name="Google Shape;2264;p86"/>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265" name="Google Shape;2265;p86"/>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266" name="Google Shape;2266;p86"/>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67" name="Google Shape;2267;p86"/>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68" name="Google Shape;2268;p86"/>
          <p:cNvCxnSpPr/>
          <p:nvPr/>
        </p:nvCxnSpPr>
        <p:spPr>
          <a:xfrm>
            <a:off x="2590800" y="2743200"/>
            <a:ext cx="457200" cy="762000"/>
          </a:xfrm>
          <a:prstGeom prst="straightConnector1">
            <a:avLst/>
          </a:prstGeom>
          <a:noFill/>
          <a:ln cap="flat" cmpd="sng" w="38100">
            <a:solidFill>
              <a:schemeClr val="dk1"/>
            </a:solidFill>
            <a:prstDash val="solid"/>
            <a:round/>
            <a:headEnd len="sm" w="sm" type="none"/>
            <a:tailEnd len="sm" w="sm" type="none"/>
          </a:ln>
        </p:spPr>
      </p:cxnSp>
      <p:sp>
        <p:nvSpPr>
          <p:cNvPr id="2269" name="Google Shape;2269;p86"/>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270" name="Google Shape;2270;p86"/>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cxnSp>
        <p:nvCxnSpPr>
          <p:cNvPr id="2271" name="Google Shape;2271;p86"/>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272" name="Google Shape;2272;p86"/>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73" name="Google Shape;2273;p86"/>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274" name="Google Shape;2274;p86"/>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275" name="Google Shape;2275;p86"/>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76" name="Google Shape;2276;p86"/>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277" name="Google Shape;2277;p86"/>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78" name="Google Shape;2278;p86"/>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279" name="Google Shape;2279;p86"/>
          <p:cNvSpPr txBox="1"/>
          <p:nvPr/>
        </p:nvSpPr>
        <p:spPr>
          <a:xfrm>
            <a:off x="533400" y="5943600"/>
            <a:ext cx="79248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Merge with sibling, delete in-between key in parent.</a:t>
            </a:r>
            <a:endParaRPr/>
          </a:p>
        </p:txBody>
      </p:sp>
      <p:sp>
        <p:nvSpPr>
          <p:cNvPr id="2280" name="Google Shape;2280;p86"/>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81" name="Google Shape;2281;p86"/>
          <p:cNvSpPr txBox="1"/>
          <p:nvPr/>
        </p:nvSpPr>
        <p:spPr>
          <a:xfrm>
            <a:off x="2279650" y="23558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
        <p:nvSpPr>
          <p:cNvPr id="2282" name="Google Shape;2282;p86"/>
          <p:cNvSpPr/>
          <p:nvPr/>
        </p:nvSpPr>
        <p:spPr>
          <a:xfrm>
            <a:off x="2438400" y="3200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83" name="Google Shape;2283;p86"/>
          <p:cNvSpPr/>
          <p:nvPr/>
        </p:nvSpPr>
        <p:spPr>
          <a:xfrm>
            <a:off x="2825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84" name="Google Shape;2284;p86"/>
          <p:cNvSpPr txBox="1"/>
          <p:nvPr/>
        </p:nvSpPr>
        <p:spPr>
          <a:xfrm>
            <a:off x="28956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59"/>
                                        </p:tgtEl>
                                        <p:attrNameLst>
                                          <p:attrName>style.visibility</p:attrName>
                                        </p:attrNameLst>
                                      </p:cBhvr>
                                      <p:to>
                                        <p:strVal val="visible"/>
                                      </p:to>
                                    </p:set>
                                    <p:anim calcmode="lin" valueType="num">
                                      <p:cBhvr additive="base">
                                        <p:cTn dur="500"/>
                                        <p:tgtEl>
                                          <p:spTgt spid="22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82"/>
                                        </p:tgtEl>
                                        <p:attrNameLst>
                                          <p:attrName>style.visibility</p:attrName>
                                        </p:attrNameLst>
                                      </p:cBhvr>
                                      <p:to>
                                        <p:strVal val="visible"/>
                                      </p:to>
                                    </p:set>
                                    <p:anim calcmode="lin" valueType="num">
                                      <p:cBhvr additive="base">
                                        <p:cTn dur="500"/>
                                        <p:tgtEl>
                                          <p:spTgt spid="22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79"/>
                                        </p:tgtEl>
                                        <p:attrNameLst>
                                          <p:attrName>style.visibility</p:attrName>
                                        </p:attrNameLst>
                                      </p:cBhvr>
                                      <p:to>
                                        <p:strVal val="visible"/>
                                      </p:to>
                                    </p:set>
                                    <p:anim calcmode="lin" valueType="num">
                                      <p:cBhvr additive="base">
                                        <p:cTn dur="500"/>
                                        <p:tgtEl>
                                          <p:spTgt spid="22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8" name="Shape 2288"/>
        <p:cNvGrpSpPr/>
        <p:nvPr/>
      </p:nvGrpSpPr>
      <p:grpSpPr>
        <a:xfrm>
          <a:off x="0" y="0"/>
          <a:ext cx="0" cy="0"/>
          <a:chOff x="0" y="0"/>
          <a:chExt cx="0" cy="0"/>
        </a:xfrm>
      </p:grpSpPr>
      <p:sp>
        <p:nvSpPr>
          <p:cNvPr id="2289" name="Google Shape;2289;p8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290" name="Google Shape;2290;p87"/>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Index node becomes deficient.</a:t>
            </a:r>
            <a:endParaRPr/>
          </a:p>
        </p:txBody>
      </p:sp>
      <p:sp>
        <p:nvSpPr>
          <p:cNvPr id="2291" name="Google Shape;2291;p87"/>
          <p:cNvSpPr/>
          <p:nvPr/>
        </p:nvSpPr>
        <p:spPr>
          <a:xfrm>
            <a:off x="52641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92" name="Google Shape;2292;p87"/>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93" name="Google Shape;2293;p87"/>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94" name="Google Shape;2294;p87"/>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295" name="Google Shape;2295;p87"/>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296" name="Google Shape;2296;p87"/>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297" name="Google Shape;2297;p87"/>
          <p:cNvCxnSpPr/>
          <p:nvPr/>
        </p:nvCxnSpPr>
        <p:spPr>
          <a:xfrm flipH="1">
            <a:off x="5638800" y="2895600"/>
            <a:ext cx="609600" cy="609600"/>
          </a:xfrm>
          <a:prstGeom prst="straightConnector1">
            <a:avLst/>
          </a:prstGeom>
          <a:noFill/>
          <a:ln cap="flat" cmpd="sng" w="38100">
            <a:solidFill>
              <a:schemeClr val="dk1"/>
            </a:solidFill>
            <a:prstDash val="solid"/>
            <a:round/>
            <a:headEnd len="sm" w="sm" type="none"/>
            <a:tailEnd len="sm" w="sm" type="none"/>
          </a:ln>
        </p:spPr>
      </p:cxnSp>
      <p:cxnSp>
        <p:nvCxnSpPr>
          <p:cNvPr id="2298" name="Google Shape;2298;p87"/>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sp>
        <p:nvSpPr>
          <p:cNvPr id="2299" name="Google Shape;2299;p87"/>
          <p:cNvSpPr txBox="1"/>
          <p:nvPr/>
        </p:nvSpPr>
        <p:spPr>
          <a:xfrm>
            <a:off x="4343400" y="12954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300" name="Google Shape;2300;p87"/>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cxnSp>
        <p:nvCxnSpPr>
          <p:cNvPr id="2301" name="Google Shape;2301;p87"/>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302" name="Google Shape;2302;p87"/>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03" name="Google Shape;2303;p87"/>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304" name="Google Shape;2304;p87"/>
          <p:cNvSpPr txBox="1"/>
          <p:nvPr/>
        </p:nvSpPr>
        <p:spPr>
          <a:xfrm>
            <a:off x="5334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305" name="Google Shape;2305;p87"/>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06" name="Google Shape;2306;p87"/>
          <p:cNvSpPr txBox="1"/>
          <p:nvPr/>
        </p:nvSpPr>
        <p:spPr>
          <a:xfrm>
            <a:off x="59436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
        <p:nvSpPr>
          <p:cNvPr id="2307" name="Google Shape;2307;p87"/>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08" name="Google Shape;2308;p87"/>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309" name="Google Shape;2309;p87"/>
          <p:cNvSpPr txBox="1"/>
          <p:nvPr/>
        </p:nvSpPr>
        <p:spPr>
          <a:xfrm>
            <a:off x="533400" y="5715000"/>
            <a:ext cx="7924800" cy="94615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Get </a:t>
            </a:r>
            <a:r>
              <a:rPr lang="en-US" sz="2800">
                <a:solidFill>
                  <a:srgbClr val="FF3300"/>
                </a:solidFill>
                <a:latin typeface="Times New Roman"/>
                <a:ea typeface="Times New Roman"/>
                <a:cs typeface="Times New Roman"/>
                <a:sym typeface="Times New Roman"/>
              </a:rPr>
              <a:t>&gt;= 1</a:t>
            </a:r>
            <a:r>
              <a:rPr lang="en-US" sz="2800">
                <a:solidFill>
                  <a:schemeClr val="accent2"/>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from sibling, move last one to parent, get parent key.</a:t>
            </a:r>
            <a:endParaRPr/>
          </a:p>
        </p:txBody>
      </p:sp>
      <p:sp>
        <p:nvSpPr>
          <p:cNvPr id="2310" name="Google Shape;2310;p87"/>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11" name="Google Shape;2311;p87"/>
          <p:cNvSpPr/>
          <p:nvPr/>
        </p:nvSpPr>
        <p:spPr>
          <a:xfrm>
            <a:off x="1828800" y="2057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0"/>
                                        </p:tgtEl>
                                        <p:attrNameLst>
                                          <p:attrName>style.visibility</p:attrName>
                                        </p:attrNameLst>
                                      </p:cBhvr>
                                      <p:to>
                                        <p:strVal val="visible"/>
                                      </p:to>
                                    </p:set>
                                    <p:anim calcmode="lin" valueType="num">
                                      <p:cBhvr additive="base">
                                        <p:cTn dur="500"/>
                                        <p:tgtEl>
                                          <p:spTgt spid="22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09"/>
                                        </p:tgtEl>
                                        <p:attrNameLst>
                                          <p:attrName>style.visibility</p:attrName>
                                        </p:attrNameLst>
                                      </p:cBhvr>
                                      <p:to>
                                        <p:strVal val="visible"/>
                                      </p:to>
                                    </p:set>
                                    <p:anim calcmode="lin" valueType="num">
                                      <p:cBhvr additive="base">
                                        <p:cTn dur="500"/>
                                        <p:tgtEl>
                                          <p:spTgt spid="23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8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317" name="Google Shape;2317;p88"/>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2"/>
              </a:buClr>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Delete </a:t>
            </a:r>
            <a:r>
              <a:rPr lang="en-US" sz="2800">
                <a:solidFill>
                  <a:srgbClr val="FF3300"/>
                </a:solidFill>
                <a:latin typeface="Times New Roman"/>
                <a:ea typeface="Times New Roman"/>
                <a:cs typeface="Times New Roman"/>
                <a:sym typeface="Times New Roman"/>
              </a:rPr>
              <a:t>9</a:t>
            </a:r>
            <a:r>
              <a:rPr lang="en-US" sz="2800">
                <a:solidFill>
                  <a:schemeClr val="dk1"/>
                </a:solidFill>
                <a:latin typeface="Times New Roman"/>
                <a:ea typeface="Times New Roman"/>
                <a:cs typeface="Times New Roman"/>
                <a:sym typeface="Times New Roman"/>
              </a:rPr>
              <a:t>.</a:t>
            </a:r>
            <a:endParaRPr/>
          </a:p>
        </p:txBody>
      </p:sp>
      <p:sp>
        <p:nvSpPr>
          <p:cNvPr id="2318" name="Google Shape;2318;p88"/>
          <p:cNvSpPr/>
          <p:nvPr/>
        </p:nvSpPr>
        <p:spPr>
          <a:xfrm>
            <a:off x="2749550" y="35115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19" name="Google Shape;2319;p88"/>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20" name="Google Shape;2320;p88"/>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21" name="Google Shape;2321;p88"/>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322" name="Google Shape;2322;p88"/>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323" name="Google Shape;2323;p88"/>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324" name="Google Shape;2324;p88"/>
          <p:cNvCxnSpPr/>
          <p:nvPr/>
        </p:nvCxnSpPr>
        <p:spPr>
          <a:xfrm>
            <a:off x="2590800" y="2743200"/>
            <a:ext cx="533400" cy="838200"/>
          </a:xfrm>
          <a:prstGeom prst="straightConnector1">
            <a:avLst/>
          </a:prstGeom>
          <a:noFill/>
          <a:ln cap="flat" cmpd="sng" w="38100">
            <a:solidFill>
              <a:schemeClr val="dk1"/>
            </a:solidFill>
            <a:prstDash val="solid"/>
            <a:round/>
            <a:headEnd len="sm" w="sm" type="none"/>
            <a:tailEnd len="sm" w="sm" type="none"/>
          </a:ln>
        </p:spPr>
      </p:cxnSp>
      <p:cxnSp>
        <p:nvCxnSpPr>
          <p:cNvPr id="2325" name="Google Shape;2325;p88"/>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sp>
        <p:nvSpPr>
          <p:cNvPr id="2326" name="Google Shape;2326;p88"/>
          <p:cNvSpPr txBox="1"/>
          <p:nvPr/>
        </p:nvSpPr>
        <p:spPr>
          <a:xfrm>
            <a:off x="4267200" y="12954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2327" name="Google Shape;2327;p88"/>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cxnSp>
        <p:nvCxnSpPr>
          <p:cNvPr id="2328" name="Google Shape;2328;p88"/>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329" name="Google Shape;2329;p88"/>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30" name="Google Shape;2330;p88"/>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331" name="Google Shape;2331;p88"/>
          <p:cNvSpPr txBox="1"/>
          <p:nvPr/>
        </p:nvSpPr>
        <p:spPr>
          <a:xfrm>
            <a:off x="2819400" y="35052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332" name="Google Shape;2332;p88"/>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33" name="Google Shape;2333;p88"/>
          <p:cNvSpPr txBox="1"/>
          <p:nvPr/>
        </p:nvSpPr>
        <p:spPr>
          <a:xfrm>
            <a:off x="61722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a:t>
            </a:r>
            <a:endParaRPr/>
          </a:p>
        </p:txBody>
      </p:sp>
      <p:sp>
        <p:nvSpPr>
          <p:cNvPr id="2334" name="Google Shape;2334;p88"/>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35" name="Google Shape;2335;p88"/>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336" name="Google Shape;2336;p88"/>
          <p:cNvSpPr txBox="1"/>
          <p:nvPr/>
        </p:nvSpPr>
        <p:spPr>
          <a:xfrm>
            <a:off x="533400" y="5715000"/>
            <a:ext cx="79248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Merge with sibling, delete in-between key in parent.</a:t>
            </a:r>
            <a:endParaRPr/>
          </a:p>
        </p:txBody>
      </p:sp>
      <p:sp>
        <p:nvSpPr>
          <p:cNvPr id="2337" name="Google Shape;2337;p88"/>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38" name="Google Shape;2338;p88"/>
          <p:cNvSpPr txBox="1"/>
          <p:nvPr/>
        </p:nvSpPr>
        <p:spPr>
          <a:xfrm>
            <a:off x="2286000" y="23622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endParaRPr/>
          </a:p>
        </p:txBody>
      </p:sp>
      <p:sp>
        <p:nvSpPr>
          <p:cNvPr id="2339" name="Google Shape;2339;p88"/>
          <p:cNvSpPr/>
          <p:nvPr/>
        </p:nvSpPr>
        <p:spPr>
          <a:xfrm>
            <a:off x="2514600" y="32766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7"/>
                                        </p:tgtEl>
                                        <p:attrNameLst>
                                          <p:attrName>style.visibility</p:attrName>
                                        </p:attrNameLst>
                                      </p:cBhvr>
                                      <p:to>
                                        <p:strVal val="visible"/>
                                      </p:to>
                                    </p:set>
                                    <p:anim calcmode="lin" valueType="num">
                                      <p:cBhvr additive="base">
                                        <p:cTn dur="500"/>
                                        <p:tgtEl>
                                          <p:spTgt spid="23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39"/>
                                        </p:tgtEl>
                                        <p:attrNameLst>
                                          <p:attrName>style.visibility</p:attrName>
                                        </p:attrNameLst>
                                      </p:cBhvr>
                                      <p:to>
                                        <p:strVal val="visible"/>
                                      </p:to>
                                    </p:set>
                                    <p:anim calcmode="lin" valueType="num">
                                      <p:cBhvr additive="base">
                                        <p:cTn dur="500"/>
                                        <p:tgtEl>
                                          <p:spTgt spid="23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36"/>
                                        </p:tgtEl>
                                        <p:attrNameLst>
                                          <p:attrName>style.visibility</p:attrName>
                                        </p:attrNameLst>
                                      </p:cBhvr>
                                      <p:to>
                                        <p:strVal val="visible"/>
                                      </p:to>
                                    </p:set>
                                    <p:anim calcmode="lin" valueType="num">
                                      <p:cBhvr additive="base">
                                        <p:cTn dur="500"/>
                                        <p:tgtEl>
                                          <p:spTgt spid="23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4" name="Shape 2344"/>
        <p:cNvGrpSpPr/>
        <p:nvPr/>
      </p:nvGrpSpPr>
      <p:grpSpPr>
        <a:xfrm>
          <a:off x="0" y="0"/>
          <a:ext cx="0" cy="0"/>
          <a:chOff x="0" y="0"/>
          <a:chExt cx="0" cy="0"/>
        </a:xfrm>
      </p:grpSpPr>
      <p:sp>
        <p:nvSpPr>
          <p:cNvPr id="2345" name="Google Shape;2345;p8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346" name="Google Shape;2346;p89"/>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Index node becomes deficient.</a:t>
            </a:r>
            <a:endParaRPr/>
          </a:p>
        </p:txBody>
      </p:sp>
      <p:sp>
        <p:nvSpPr>
          <p:cNvPr id="2347" name="Google Shape;2347;p89"/>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48" name="Google Shape;2348;p89"/>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49" name="Google Shape;2349;p89"/>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350" name="Google Shape;2350;p89"/>
          <p:cNvCxnSpPr/>
          <p:nvPr/>
        </p:nvCxnSpPr>
        <p:spPr>
          <a:xfrm>
            <a:off x="4724400" y="1600200"/>
            <a:ext cx="1752600" cy="838200"/>
          </a:xfrm>
          <a:prstGeom prst="straightConnector1">
            <a:avLst/>
          </a:prstGeom>
          <a:noFill/>
          <a:ln cap="flat" cmpd="sng" w="38100">
            <a:solidFill>
              <a:schemeClr val="dk1"/>
            </a:solidFill>
            <a:prstDash val="solid"/>
            <a:round/>
            <a:headEnd len="sm" w="sm" type="none"/>
            <a:tailEnd len="sm" w="sm" type="none"/>
          </a:ln>
        </p:spPr>
      </p:cxnSp>
      <p:cxnSp>
        <p:nvCxnSpPr>
          <p:cNvPr id="2351" name="Google Shape;2351;p89"/>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352" name="Google Shape;2352;p89"/>
          <p:cNvCxnSpPr/>
          <p:nvPr/>
        </p:nvCxnSpPr>
        <p:spPr>
          <a:xfrm>
            <a:off x="6858000" y="2819400"/>
            <a:ext cx="609600" cy="609600"/>
          </a:xfrm>
          <a:prstGeom prst="straightConnector1">
            <a:avLst/>
          </a:prstGeom>
          <a:noFill/>
          <a:ln cap="flat" cmpd="sng" w="38100">
            <a:solidFill>
              <a:schemeClr val="dk1"/>
            </a:solidFill>
            <a:prstDash val="solid"/>
            <a:round/>
            <a:headEnd len="sm" w="sm" type="none"/>
            <a:tailEnd len="sm" w="sm" type="none"/>
          </a:ln>
        </p:spPr>
      </p:cxnSp>
      <p:sp>
        <p:nvSpPr>
          <p:cNvPr id="2353" name="Google Shape;2353;p89"/>
          <p:cNvSpPr txBox="1"/>
          <p:nvPr/>
        </p:nvSpPr>
        <p:spPr>
          <a:xfrm>
            <a:off x="4267200" y="12954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a:t>
            </a:r>
            <a:endParaRPr/>
          </a:p>
        </p:txBody>
      </p:sp>
      <p:sp>
        <p:nvSpPr>
          <p:cNvPr id="2354" name="Google Shape;2354;p89"/>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cxnSp>
        <p:nvCxnSpPr>
          <p:cNvPr id="2355" name="Google Shape;2355;p89"/>
          <p:cNvCxnSpPr/>
          <p:nvPr/>
        </p:nvCxnSpPr>
        <p:spPr>
          <a:xfrm>
            <a:off x="6477000" y="2895600"/>
            <a:ext cx="0" cy="609600"/>
          </a:xfrm>
          <a:prstGeom prst="straightConnector1">
            <a:avLst/>
          </a:prstGeom>
          <a:noFill/>
          <a:ln cap="flat" cmpd="sng" w="38100">
            <a:solidFill>
              <a:schemeClr val="dk1"/>
            </a:solidFill>
            <a:prstDash val="solid"/>
            <a:round/>
            <a:headEnd len="sm" w="sm" type="none"/>
            <a:tailEnd len="sm" w="sm" type="none"/>
          </a:ln>
        </p:spPr>
      </p:cxnSp>
      <p:sp>
        <p:nvSpPr>
          <p:cNvPr id="2356" name="Google Shape;2356;p89"/>
          <p:cNvSpPr/>
          <p:nvPr/>
        </p:nvSpPr>
        <p:spPr>
          <a:xfrm>
            <a:off x="7010400" y="34290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57" name="Google Shape;2357;p89"/>
          <p:cNvSpPr txBox="1"/>
          <p:nvPr/>
        </p:nvSpPr>
        <p:spPr>
          <a:xfrm>
            <a:off x="7010400" y="34290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358" name="Google Shape;2358;p89"/>
          <p:cNvSpPr/>
          <p:nvPr/>
        </p:nvSpPr>
        <p:spPr>
          <a:xfrm>
            <a:off x="5943600" y="24384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59" name="Google Shape;2359;p89"/>
          <p:cNvSpPr txBox="1"/>
          <p:nvPr/>
        </p:nvSpPr>
        <p:spPr>
          <a:xfrm>
            <a:off x="6172200" y="24384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a:t>
            </a:r>
            <a:endParaRPr/>
          </a:p>
        </p:txBody>
      </p:sp>
      <p:sp>
        <p:nvSpPr>
          <p:cNvPr id="2360" name="Google Shape;2360;p89"/>
          <p:cNvSpPr/>
          <p:nvPr/>
        </p:nvSpPr>
        <p:spPr>
          <a:xfrm>
            <a:off x="6254750" y="34353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1" name="Google Shape;2361;p89"/>
          <p:cNvSpPr txBox="1"/>
          <p:nvPr/>
        </p:nvSpPr>
        <p:spPr>
          <a:xfrm>
            <a:off x="6248400" y="34290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362" name="Google Shape;2362;p89"/>
          <p:cNvSpPr txBox="1"/>
          <p:nvPr/>
        </p:nvSpPr>
        <p:spPr>
          <a:xfrm>
            <a:off x="533400" y="5715000"/>
            <a:ext cx="79248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Merge with sibling and in-between key in parent.</a:t>
            </a:r>
            <a:endParaRPr/>
          </a:p>
        </p:txBody>
      </p:sp>
      <p:sp>
        <p:nvSpPr>
          <p:cNvPr id="2363" name="Google Shape;2363;p89"/>
          <p:cNvSpPr/>
          <p:nvPr/>
        </p:nvSpPr>
        <p:spPr>
          <a:xfrm>
            <a:off x="22098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4" name="Google Shape;2364;p89"/>
          <p:cNvSpPr/>
          <p:nvPr/>
        </p:nvSpPr>
        <p:spPr>
          <a:xfrm>
            <a:off x="1828800" y="2057400"/>
            <a:ext cx="1219200" cy="914400"/>
          </a:xfrm>
          <a:custGeom>
            <a:rect b="b" l="l" r="r" t="t"/>
            <a:pathLst>
              <a:path extrusionOk="0" h="768" w="982">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6"/>
                                        </p:tgtEl>
                                        <p:attrNameLst>
                                          <p:attrName>style.visibility</p:attrName>
                                        </p:attrNameLst>
                                      </p:cBhvr>
                                      <p:to>
                                        <p:strVal val="visible"/>
                                      </p:to>
                                    </p:set>
                                    <p:anim calcmode="lin" valueType="num">
                                      <p:cBhvr additive="base">
                                        <p:cTn dur="500"/>
                                        <p:tgtEl>
                                          <p:spTgt spid="23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64"/>
                                        </p:tgtEl>
                                        <p:attrNameLst>
                                          <p:attrName>style.visibility</p:attrName>
                                        </p:attrNameLst>
                                      </p:cBhvr>
                                      <p:to>
                                        <p:strVal val="visible"/>
                                      </p:to>
                                    </p:set>
                                    <p:anim calcmode="lin" valueType="num">
                                      <p:cBhvr additive="base">
                                        <p:cTn dur="500"/>
                                        <p:tgtEl>
                                          <p:spTgt spid="23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62"/>
                                        </p:tgtEl>
                                        <p:attrNameLst>
                                          <p:attrName>style.visibility</p:attrName>
                                        </p:attrNameLst>
                                      </p:cBhvr>
                                      <p:to>
                                        <p:strVal val="visible"/>
                                      </p:to>
                                    </p:set>
                                    <p:anim calcmode="lin" valueType="num">
                                      <p:cBhvr additive="base">
                                        <p:cTn dur="500"/>
                                        <p:tgtEl>
                                          <p:spTgt spid="23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Properties</a:t>
            </a:r>
            <a:endParaRPr/>
          </a:p>
        </p:txBody>
      </p:sp>
      <p:sp>
        <p:nvSpPr>
          <p:cNvPr id="358" name="Google Shape;358;p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solidFill>
                  <a:schemeClr val="lt2"/>
                </a:solidFill>
              </a:rPr>
              <a:t>Start with a red black tree whose height is </a:t>
            </a:r>
            <a:r>
              <a:rPr lang="en-US">
                <a:solidFill>
                  <a:schemeClr val="hlink"/>
                </a:solidFill>
              </a:rPr>
              <a:t>h</a:t>
            </a:r>
            <a:r>
              <a:rPr lang="en-US">
                <a:solidFill>
                  <a:schemeClr val="lt2"/>
                </a:solidFill>
              </a:rPr>
              <a:t>; collapse all red nodes into their parent black nodes to get a tree whose node-degrees are between </a:t>
            </a:r>
            <a:r>
              <a:rPr lang="en-US">
                <a:solidFill>
                  <a:schemeClr val="hlink"/>
                </a:solidFill>
              </a:rPr>
              <a:t>2</a:t>
            </a:r>
            <a:r>
              <a:rPr lang="en-US">
                <a:solidFill>
                  <a:schemeClr val="lt2"/>
                </a:solidFill>
              </a:rPr>
              <a:t> and </a:t>
            </a:r>
            <a:r>
              <a:rPr lang="en-US">
                <a:solidFill>
                  <a:schemeClr val="hlink"/>
                </a:solidFill>
              </a:rPr>
              <a:t>4, </a:t>
            </a:r>
            <a:r>
              <a:rPr lang="en-US"/>
              <a:t>height is</a:t>
            </a:r>
            <a:r>
              <a:rPr lang="en-US">
                <a:solidFill>
                  <a:schemeClr val="hlink"/>
                </a:solidFill>
              </a:rPr>
              <a:t> &gt;= h/2</a:t>
            </a:r>
            <a:r>
              <a:rPr lang="en-US"/>
              <a:t>,</a:t>
            </a:r>
            <a:r>
              <a:rPr lang="en-US">
                <a:solidFill>
                  <a:schemeClr val="hlink"/>
                </a:solidFill>
              </a:rPr>
              <a:t> </a:t>
            </a:r>
            <a:r>
              <a:rPr lang="en-US"/>
              <a:t>and all external nodes are at the same level.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9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Delete</a:t>
            </a:r>
            <a:endParaRPr/>
          </a:p>
        </p:txBody>
      </p:sp>
      <p:sp>
        <p:nvSpPr>
          <p:cNvPr id="2370" name="Google Shape;2370;p90"/>
          <p:cNvSpPr txBox="1"/>
          <p:nvPr/>
        </p:nvSpPr>
        <p:spPr>
          <a:xfrm>
            <a:off x="533400" y="5029200"/>
            <a:ext cx="60960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Index node becomes deficient.</a:t>
            </a:r>
            <a:endParaRPr/>
          </a:p>
        </p:txBody>
      </p:sp>
      <p:sp>
        <p:nvSpPr>
          <p:cNvPr id="2371" name="Google Shape;2371;p90"/>
          <p:cNvSpPr/>
          <p:nvPr/>
        </p:nvSpPr>
        <p:spPr>
          <a:xfrm>
            <a:off x="990600" y="342900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2" name="Google Shape;2372;p90"/>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73" name="Google Shape;2373;p90"/>
          <p:cNvCxnSpPr/>
          <p:nvPr/>
        </p:nvCxnSpPr>
        <p:spPr>
          <a:xfrm flipH="1">
            <a:off x="2514600" y="1600200"/>
            <a:ext cx="1752600" cy="762000"/>
          </a:xfrm>
          <a:prstGeom prst="straightConnector1">
            <a:avLst/>
          </a:prstGeom>
          <a:noFill/>
          <a:ln cap="flat" cmpd="sng" w="38100">
            <a:solidFill>
              <a:schemeClr val="dk1"/>
            </a:solidFill>
            <a:prstDash val="solid"/>
            <a:round/>
            <a:headEnd len="sm" w="sm" type="none"/>
            <a:tailEnd len="sm" w="sm" type="none"/>
          </a:ln>
        </p:spPr>
      </p:cxnSp>
      <p:cxnSp>
        <p:nvCxnSpPr>
          <p:cNvPr id="2374" name="Google Shape;2374;p90"/>
          <p:cNvCxnSpPr/>
          <p:nvPr/>
        </p:nvCxnSpPr>
        <p:spPr>
          <a:xfrm flipH="1">
            <a:off x="1219200" y="2667000"/>
            <a:ext cx="990600" cy="762000"/>
          </a:xfrm>
          <a:prstGeom prst="straightConnector1">
            <a:avLst/>
          </a:prstGeom>
          <a:noFill/>
          <a:ln cap="flat" cmpd="sng" w="38100">
            <a:solidFill>
              <a:schemeClr val="dk1"/>
            </a:solidFill>
            <a:prstDash val="solid"/>
            <a:round/>
            <a:headEnd len="sm" w="sm" type="none"/>
            <a:tailEnd len="sm" w="sm" type="none"/>
          </a:ln>
        </p:spPr>
      </p:cxnSp>
      <p:cxnSp>
        <p:nvCxnSpPr>
          <p:cNvPr id="2375" name="Google Shape;2375;p90"/>
          <p:cNvCxnSpPr/>
          <p:nvPr/>
        </p:nvCxnSpPr>
        <p:spPr>
          <a:xfrm>
            <a:off x="2819400" y="2743200"/>
            <a:ext cx="609600" cy="609600"/>
          </a:xfrm>
          <a:prstGeom prst="straightConnector1">
            <a:avLst/>
          </a:prstGeom>
          <a:noFill/>
          <a:ln cap="flat" cmpd="sng" w="38100">
            <a:solidFill>
              <a:schemeClr val="dk1"/>
            </a:solidFill>
            <a:prstDash val="solid"/>
            <a:round/>
            <a:headEnd len="sm" w="sm" type="none"/>
            <a:tailEnd len="sm" w="sm" type="none"/>
          </a:ln>
        </p:spPr>
      </p:cxnSp>
      <p:sp>
        <p:nvSpPr>
          <p:cNvPr id="2376" name="Google Shape;2376;p90"/>
          <p:cNvSpPr txBox="1"/>
          <p:nvPr/>
        </p:nvSpPr>
        <p:spPr>
          <a:xfrm>
            <a:off x="1060450" y="342265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endParaRPr/>
          </a:p>
        </p:txBody>
      </p:sp>
      <p:cxnSp>
        <p:nvCxnSpPr>
          <p:cNvPr id="2377" name="Google Shape;2377;p90"/>
          <p:cNvCxnSpPr/>
          <p:nvPr/>
        </p:nvCxnSpPr>
        <p:spPr>
          <a:xfrm>
            <a:off x="2438400" y="2819400"/>
            <a:ext cx="0" cy="609600"/>
          </a:xfrm>
          <a:prstGeom prst="straightConnector1">
            <a:avLst/>
          </a:prstGeom>
          <a:noFill/>
          <a:ln cap="flat" cmpd="sng" w="38100">
            <a:solidFill>
              <a:schemeClr val="dk1"/>
            </a:solidFill>
            <a:prstDash val="solid"/>
            <a:round/>
            <a:headEnd len="sm" w="sm" type="none"/>
            <a:tailEnd len="sm" w="sm" type="none"/>
          </a:ln>
        </p:spPr>
      </p:cxnSp>
      <p:sp>
        <p:nvSpPr>
          <p:cNvPr id="2378" name="Google Shape;2378;p90"/>
          <p:cNvSpPr/>
          <p:nvPr/>
        </p:nvSpPr>
        <p:spPr>
          <a:xfrm>
            <a:off x="2971800" y="3352800"/>
            <a:ext cx="98425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9" name="Google Shape;2379;p90"/>
          <p:cNvSpPr txBox="1"/>
          <p:nvPr/>
        </p:nvSpPr>
        <p:spPr>
          <a:xfrm>
            <a:off x="2971800" y="33528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30   40</a:t>
            </a:r>
            <a:endParaRPr/>
          </a:p>
        </p:txBody>
      </p:sp>
      <p:sp>
        <p:nvSpPr>
          <p:cNvPr id="2380" name="Google Shape;2380;p90"/>
          <p:cNvSpPr/>
          <p:nvPr/>
        </p:nvSpPr>
        <p:spPr>
          <a:xfrm>
            <a:off x="2216150" y="3359150"/>
            <a:ext cx="444500" cy="444500"/>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1" name="Google Shape;2381;p90"/>
          <p:cNvSpPr txBox="1"/>
          <p:nvPr/>
        </p:nvSpPr>
        <p:spPr>
          <a:xfrm>
            <a:off x="2209800" y="3352800"/>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17</a:t>
            </a:r>
            <a:endParaRPr/>
          </a:p>
        </p:txBody>
      </p:sp>
      <p:sp>
        <p:nvSpPr>
          <p:cNvPr id="2382" name="Google Shape;2382;p90"/>
          <p:cNvSpPr txBox="1"/>
          <p:nvPr/>
        </p:nvSpPr>
        <p:spPr>
          <a:xfrm>
            <a:off x="533400" y="5715000"/>
            <a:ext cx="7924800" cy="519113"/>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It’s the root; discard.</a:t>
            </a:r>
            <a:endParaRPr/>
          </a:p>
        </p:txBody>
      </p:sp>
      <p:sp>
        <p:nvSpPr>
          <p:cNvPr id="2383" name="Google Shape;2383;p90"/>
          <p:cNvSpPr/>
          <p:nvPr/>
        </p:nvSpPr>
        <p:spPr>
          <a:xfrm>
            <a:off x="1981200" y="2362200"/>
            <a:ext cx="98425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4" name="Google Shape;2384;p90"/>
          <p:cNvSpPr txBox="1"/>
          <p:nvPr/>
        </p:nvSpPr>
        <p:spPr>
          <a:xfrm>
            <a:off x="1981200" y="2362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16   30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0"/>
                                        </p:tgtEl>
                                        <p:attrNameLst>
                                          <p:attrName>style.visibility</p:attrName>
                                        </p:attrNameLst>
                                      </p:cBhvr>
                                      <p:to>
                                        <p:strVal val="visible"/>
                                      </p:to>
                                    </p:set>
                                    <p:anim calcmode="lin" valueType="num">
                                      <p:cBhvr additive="base">
                                        <p:cTn dur="500"/>
                                        <p:tgtEl>
                                          <p:spTgt spid="23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82"/>
                                        </p:tgtEl>
                                        <p:attrNameLst>
                                          <p:attrName>style.visibility</p:attrName>
                                        </p:attrNameLst>
                                      </p:cBhvr>
                                      <p:to>
                                        <p:strVal val="visible"/>
                                      </p:to>
                                    </p:set>
                                    <p:anim calcmode="lin" valueType="num">
                                      <p:cBhvr additive="base">
                                        <p:cTn dur="500"/>
                                        <p:tgtEl>
                                          <p:spTgt spid="23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2005-07-15T16:27:38Z</dcterms:created>
  <dc:creator>sahni</dc:creator>
</cp:coreProperties>
</file>