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handoutMasterIdLst>
    <p:handoutMasterId r:id="rId37"/>
  </p:handoutMasterIdLst>
  <p:sldIdLst>
    <p:sldId id="28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FFFF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28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336600"/>
    <a:srgbClr val="FFFFFF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46" d="100"/>
          <a:sy n="46" d="100"/>
        </p:scale>
        <p:origin x="48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notesViewPr>
    <p:cSldViewPr>
      <p:cViewPr varScale="1">
        <p:scale>
          <a:sx n="35" d="100"/>
          <a:sy n="35" d="100"/>
        </p:scale>
        <p:origin x="-1025" y="-86"/>
      </p:cViewPr>
      <p:guideLst>
        <p:guide orient="horz" pos="2159"/>
        <p:guide pos="288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577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21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321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21213" cy="3465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3800"/>
            <a:ext cx="30321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3800"/>
            <a:ext cx="30321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solidFill>
                  <a:schemeClr val="tx1"/>
                </a:solidFill>
              </a:defRPr>
            </a:lvl1pPr>
          </a:lstStyle>
          <a:p>
            <a:fld id="{4E819EEA-288C-4201-ACF0-7C7296707F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748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5325"/>
            <a:ext cx="4638675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7E4-3961-4245-97D3-C834E9FD9282}" type="slidenum">
              <a:rPr lang="en-US" altLang="en-US" smtClean="0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8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60041-9B58-46E0-B740-ADC681607F1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 the split into S and B, use the search, insert, or delete key to guide the movement down the tree.</a:t>
            </a:r>
          </a:p>
        </p:txBody>
      </p:sp>
    </p:spTree>
    <p:extLst>
      <p:ext uri="{BB962C8B-B14F-4D97-AF65-F5344CB8AC3E}">
        <p14:creationId xmlns:p14="http://schemas.microsoft.com/office/powerpoint/2010/main" val="776365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80F26-C97B-4638-8A5D-85E9B6879E7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Some go in S, some in B</a:t>
            </a:r>
          </a:p>
        </p:txBody>
      </p:sp>
    </p:spTree>
    <p:extLst>
      <p:ext uri="{BB962C8B-B14F-4D97-AF65-F5344CB8AC3E}">
        <p14:creationId xmlns:p14="http://schemas.microsoft.com/office/powerpoint/2010/main" val="1109482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F8FE28-71F6-4CF0-B4A9-5A7824E907E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21212" cy="3465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All go in S</a:t>
            </a:r>
          </a:p>
        </p:txBody>
      </p:sp>
    </p:spTree>
    <p:extLst>
      <p:ext uri="{BB962C8B-B14F-4D97-AF65-F5344CB8AC3E}">
        <p14:creationId xmlns:p14="http://schemas.microsoft.com/office/powerpoint/2010/main" val="272682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88E4D-614E-40E5-9C97-03D7C14880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46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C079E-8E6F-4880-B0FF-1E359F1E90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01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DAA42-2681-4EBA-A90D-2FB99489D3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22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A7C72-F317-4681-BC96-6C8CC94C549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C54128-96C7-4005-8470-051568611DF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793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C7293-BA29-47A7-B2B1-9875673459E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33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033957-C9A9-4A38-94E0-8E1F22DDB25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553DDA-C1EB-4687-9D98-9169E4CF10E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19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6BD7D-2440-4C46-B559-C5D00E69421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772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56D719-2683-411D-AD52-16F494A86D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83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E6B860-B8CB-45DE-9424-F11942D6798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D8F7F-8C4C-4F91-9AB4-BB5EF0B96C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077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C7A39A-2E43-46A7-B214-A3A6A1EEE43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58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0CB48-08B6-4FBB-965E-10B8721124A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54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E9B65B-7A78-442D-9EB6-4344DCD52CB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6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B8B00-4A64-49B7-AAFD-F2EF6FA535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31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833AF3-CB04-4F10-9FF0-12FA1BC27A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78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5D1BF-7454-431C-B634-2B3217FC22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8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8F7B2-1075-41C2-9282-64B76220C4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21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6E43D2-A962-4B88-B2F1-3F3CCA7886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02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1D3F-ED7A-484C-81FA-4D80688611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01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841C5-CF1A-4219-AD55-9E0ACCEE96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05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5C49106-7378-4B85-A9E3-82E939E373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1" hangingPunct="1"/>
            <a:fld id="{C30A0048-AA99-43C2-9053-786AF57D3BFF}" type="slidenum">
              <a:rPr lang="en-US" altLang="en-US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4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153400" cy="1470025"/>
          </a:xfrm>
        </p:spPr>
        <p:txBody>
          <a:bodyPr/>
          <a:lstStyle/>
          <a:p>
            <a:r>
              <a:rPr lang="en-US" dirty="0" smtClean="0"/>
              <a:t>Data Organization and Retrieval</a:t>
            </a:r>
            <a:br>
              <a:rPr lang="en-US" dirty="0" smtClean="0"/>
            </a:br>
            <a:r>
              <a:rPr lang="en-US" dirty="0" smtClean="0"/>
              <a:t>(Re-Organizing Tree - Splay Tree)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691" y="3657600"/>
            <a:ext cx="8305800" cy="1371600"/>
          </a:xfrm>
        </p:spPr>
        <p:txBody>
          <a:bodyPr/>
          <a:lstStyle/>
          <a:p>
            <a:r>
              <a:rPr lang="en-US" dirty="0" err="1" smtClean="0"/>
              <a:t>Subhasis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Computer </a:t>
            </a:r>
            <a:r>
              <a:rPr lang="en-US" dirty="0" smtClean="0"/>
              <a:t>Science &amp; Engineering, IIT Jammu</a:t>
            </a:r>
          </a:p>
        </p:txBody>
      </p:sp>
    </p:spTree>
    <p:extLst>
      <p:ext uri="{BB962C8B-B14F-4D97-AF65-F5344CB8AC3E}">
        <p14:creationId xmlns:p14="http://schemas.microsoft.com/office/powerpoint/2010/main" val="276891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Splay Step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1143000"/>
          </a:xfrm>
        </p:spPr>
        <p:txBody>
          <a:bodyPr/>
          <a:lstStyle/>
          <a:p>
            <a:r>
              <a:rPr lang="en-US" altLang="en-US"/>
              <a:t>If </a:t>
            </a:r>
            <a:r>
              <a:rPr lang="en-US" altLang="en-US">
                <a:solidFill>
                  <a:schemeClr val="hlink"/>
                </a:solidFill>
              </a:rPr>
              <a:t>q</a:t>
            </a:r>
            <a:r>
              <a:rPr lang="en-US" altLang="en-US"/>
              <a:t> is at a level </a:t>
            </a:r>
            <a:r>
              <a:rPr lang="en-US" altLang="en-US">
                <a:solidFill>
                  <a:schemeClr val="hlink"/>
                </a:solidFill>
              </a:rPr>
              <a:t>&gt;</a:t>
            </a:r>
            <a:r>
              <a:rPr lang="en-US" altLang="en-US"/>
              <a:t> </a:t>
            </a:r>
            <a:r>
              <a:rPr lang="en-US" altLang="en-US">
                <a:solidFill>
                  <a:schemeClr val="hlink"/>
                </a:solidFill>
              </a:rPr>
              <a:t>2</a:t>
            </a:r>
            <a:r>
              <a:rPr lang="en-US" altLang="en-US"/>
              <a:t>, do a two-level move and continue the splay operation.</a:t>
            </a:r>
          </a:p>
        </p:txBody>
      </p:sp>
      <p:sp>
        <p:nvSpPr>
          <p:cNvPr id="351236" name="Line 4"/>
          <p:cNvSpPr>
            <a:spLocks noChangeShapeType="1"/>
          </p:cNvSpPr>
          <p:nvPr/>
        </p:nvSpPr>
        <p:spPr bwMode="auto">
          <a:xfrm>
            <a:off x="3276600" y="4572000"/>
            <a:ext cx="16764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685800" y="57150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  <a:buFontTx/>
              <a:buChar char="•"/>
            </a:pPr>
            <a:r>
              <a:rPr lang="en-US" altLang="en-US">
                <a:solidFill>
                  <a:schemeClr val="hlink"/>
                </a:solidFill>
              </a:rPr>
              <a:t> q</a:t>
            </a:r>
            <a:r>
              <a:rPr lang="en-US" altLang="en-US">
                <a:solidFill>
                  <a:schemeClr val="tx1"/>
                </a:solidFill>
              </a:rPr>
              <a:t> right child of right child of </a:t>
            </a:r>
            <a:r>
              <a:rPr lang="en-US" altLang="en-US">
                <a:solidFill>
                  <a:schemeClr val="hlink"/>
                </a:solidFill>
              </a:rPr>
              <a:t>gp</a:t>
            </a:r>
            <a:r>
              <a:rPr lang="en-US" altLang="en-US">
                <a:solidFill>
                  <a:schemeClr val="tx1"/>
                </a:solidFill>
              </a:rPr>
              <a:t> is symmetric.</a:t>
            </a:r>
          </a:p>
        </p:txBody>
      </p:sp>
      <p:grpSp>
        <p:nvGrpSpPr>
          <p:cNvPr id="351238" name="Group 6"/>
          <p:cNvGrpSpPr>
            <a:grpSpLocks/>
          </p:cNvGrpSpPr>
          <p:nvPr/>
        </p:nvGrpSpPr>
        <p:grpSpPr bwMode="auto">
          <a:xfrm>
            <a:off x="533400" y="2520950"/>
            <a:ext cx="2438400" cy="3179763"/>
            <a:chOff x="336" y="1780"/>
            <a:chExt cx="1536" cy="2003"/>
          </a:xfrm>
        </p:grpSpPr>
        <p:sp>
          <p:nvSpPr>
            <p:cNvPr id="351239" name="Oval 7"/>
            <p:cNvSpPr>
              <a:spLocks noChangeArrowheads="1"/>
            </p:cNvSpPr>
            <p:nvPr/>
          </p:nvSpPr>
          <p:spPr bwMode="auto">
            <a:xfrm>
              <a:off x="868" y="25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1240" name="Oval 8"/>
            <p:cNvSpPr>
              <a:spLocks noChangeArrowheads="1"/>
            </p:cNvSpPr>
            <p:nvPr/>
          </p:nvSpPr>
          <p:spPr bwMode="auto">
            <a:xfrm>
              <a:off x="580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1241" name="Line 9"/>
            <p:cNvSpPr>
              <a:spLocks noChangeShapeType="1"/>
            </p:cNvSpPr>
            <p:nvPr/>
          </p:nvSpPr>
          <p:spPr bwMode="auto">
            <a:xfrm flipH="1">
              <a:off x="720" y="2736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1242" name="Line 10"/>
            <p:cNvSpPr>
              <a:spLocks noChangeShapeType="1"/>
            </p:cNvSpPr>
            <p:nvPr/>
          </p:nvSpPr>
          <p:spPr bwMode="auto">
            <a:xfrm>
              <a:off x="1104" y="2736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1243" name="Line 11"/>
            <p:cNvSpPr>
              <a:spLocks noChangeShapeType="1"/>
            </p:cNvSpPr>
            <p:nvPr/>
          </p:nvSpPr>
          <p:spPr bwMode="auto">
            <a:xfrm flipV="1">
              <a:off x="1348" y="1780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1244" name="Text Box 12"/>
            <p:cNvSpPr txBox="1">
              <a:spLocks noChangeArrowheads="1"/>
            </p:cNvSpPr>
            <p:nvPr/>
          </p:nvSpPr>
          <p:spPr bwMode="auto">
            <a:xfrm>
              <a:off x="624" y="244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p</a:t>
              </a:r>
            </a:p>
          </p:txBody>
        </p:sp>
        <p:sp>
          <p:nvSpPr>
            <p:cNvPr id="351245" name="Text Box 13"/>
            <p:cNvSpPr txBox="1">
              <a:spLocks noChangeArrowheads="1"/>
            </p:cNvSpPr>
            <p:nvPr/>
          </p:nvSpPr>
          <p:spPr bwMode="auto">
            <a:xfrm>
              <a:off x="336" y="297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q</a:t>
              </a:r>
            </a:p>
          </p:txBody>
        </p:sp>
        <p:sp>
          <p:nvSpPr>
            <p:cNvPr id="351246" name="Text Box 14"/>
            <p:cNvSpPr txBox="1">
              <a:spLocks noChangeArrowheads="1"/>
            </p:cNvSpPr>
            <p:nvPr/>
          </p:nvSpPr>
          <p:spPr bwMode="auto">
            <a:xfrm>
              <a:off x="336" y="345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351247" name="Text Box 15"/>
            <p:cNvSpPr txBox="1">
              <a:spLocks noChangeArrowheads="1"/>
            </p:cNvSpPr>
            <p:nvPr/>
          </p:nvSpPr>
          <p:spPr bwMode="auto">
            <a:xfrm>
              <a:off x="864" y="345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351248" name="Text Box 16"/>
            <p:cNvSpPr txBox="1">
              <a:spLocks noChangeArrowheads="1"/>
            </p:cNvSpPr>
            <p:nvPr/>
          </p:nvSpPr>
          <p:spPr bwMode="auto">
            <a:xfrm>
              <a:off x="1152" y="297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1249" name="Line 17"/>
            <p:cNvSpPr>
              <a:spLocks noChangeShapeType="1"/>
            </p:cNvSpPr>
            <p:nvPr/>
          </p:nvSpPr>
          <p:spPr bwMode="auto">
            <a:xfrm flipH="1">
              <a:off x="432" y="3216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1250" name="Line 18"/>
            <p:cNvSpPr>
              <a:spLocks noChangeShapeType="1"/>
            </p:cNvSpPr>
            <p:nvPr/>
          </p:nvSpPr>
          <p:spPr bwMode="auto">
            <a:xfrm>
              <a:off x="816" y="3216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1251" name="Oval 19"/>
            <p:cNvSpPr>
              <a:spLocks noChangeArrowheads="1"/>
            </p:cNvSpPr>
            <p:nvPr/>
          </p:nvSpPr>
          <p:spPr bwMode="auto">
            <a:xfrm>
              <a:off x="1204" y="202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1252" name="Line 20"/>
            <p:cNvSpPr>
              <a:spLocks noChangeShapeType="1"/>
            </p:cNvSpPr>
            <p:nvPr/>
          </p:nvSpPr>
          <p:spPr bwMode="auto">
            <a:xfrm flipH="1">
              <a:off x="1056" y="2256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1253" name="Line 21"/>
            <p:cNvSpPr>
              <a:spLocks noChangeShapeType="1"/>
            </p:cNvSpPr>
            <p:nvPr/>
          </p:nvSpPr>
          <p:spPr bwMode="auto">
            <a:xfrm>
              <a:off x="1440" y="2256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1254" name="Text Box 22"/>
            <p:cNvSpPr txBox="1">
              <a:spLocks noChangeArrowheads="1"/>
            </p:cNvSpPr>
            <p:nvPr/>
          </p:nvSpPr>
          <p:spPr bwMode="auto">
            <a:xfrm>
              <a:off x="864" y="192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gp</a:t>
              </a:r>
            </a:p>
          </p:txBody>
        </p:sp>
        <p:sp>
          <p:nvSpPr>
            <p:cNvPr id="351255" name="Text Box 23"/>
            <p:cNvSpPr txBox="1">
              <a:spLocks noChangeArrowheads="1"/>
            </p:cNvSpPr>
            <p:nvPr/>
          </p:nvSpPr>
          <p:spPr bwMode="auto">
            <a:xfrm>
              <a:off x="1488" y="249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d</a:t>
              </a:r>
            </a:p>
          </p:txBody>
        </p:sp>
      </p:grpSp>
      <p:grpSp>
        <p:nvGrpSpPr>
          <p:cNvPr id="351256" name="Group 24"/>
          <p:cNvGrpSpPr>
            <a:grpSpLocks/>
          </p:cNvGrpSpPr>
          <p:nvPr/>
        </p:nvGrpSpPr>
        <p:grpSpPr bwMode="auto">
          <a:xfrm>
            <a:off x="5943600" y="2209800"/>
            <a:ext cx="2514600" cy="3414713"/>
            <a:chOff x="3744" y="1584"/>
            <a:chExt cx="1584" cy="2151"/>
          </a:xfrm>
        </p:grpSpPr>
        <p:sp>
          <p:nvSpPr>
            <p:cNvPr id="351257" name="Oval 25"/>
            <p:cNvSpPr>
              <a:spLocks noChangeArrowheads="1"/>
            </p:cNvSpPr>
            <p:nvPr/>
          </p:nvSpPr>
          <p:spPr bwMode="auto">
            <a:xfrm>
              <a:off x="4276" y="2356"/>
              <a:ext cx="280" cy="28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1258" name="Oval 26"/>
            <p:cNvSpPr>
              <a:spLocks noChangeArrowheads="1"/>
            </p:cNvSpPr>
            <p:nvPr/>
          </p:nvSpPr>
          <p:spPr bwMode="auto">
            <a:xfrm>
              <a:off x="4516" y="2884"/>
              <a:ext cx="280" cy="28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1259" name="Line 27"/>
            <p:cNvSpPr>
              <a:spLocks noChangeShapeType="1"/>
            </p:cNvSpPr>
            <p:nvPr/>
          </p:nvSpPr>
          <p:spPr bwMode="auto">
            <a:xfrm>
              <a:off x="4512" y="259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1260" name="Line 28"/>
            <p:cNvSpPr>
              <a:spLocks noChangeShapeType="1"/>
            </p:cNvSpPr>
            <p:nvPr/>
          </p:nvSpPr>
          <p:spPr bwMode="auto">
            <a:xfrm flipH="1">
              <a:off x="4128" y="2592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1261" name="Text Box 29"/>
            <p:cNvSpPr txBox="1">
              <a:spLocks noChangeArrowheads="1"/>
            </p:cNvSpPr>
            <p:nvPr/>
          </p:nvSpPr>
          <p:spPr bwMode="auto">
            <a:xfrm>
              <a:off x="4272" y="340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1262" name="Text Box 30"/>
            <p:cNvSpPr txBox="1">
              <a:spLocks noChangeArrowheads="1"/>
            </p:cNvSpPr>
            <p:nvPr/>
          </p:nvSpPr>
          <p:spPr bwMode="auto">
            <a:xfrm>
              <a:off x="4800" y="340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351263" name="Line 31"/>
            <p:cNvSpPr>
              <a:spLocks noChangeShapeType="1"/>
            </p:cNvSpPr>
            <p:nvPr/>
          </p:nvSpPr>
          <p:spPr bwMode="auto">
            <a:xfrm flipH="1">
              <a:off x="4368" y="3168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1264" name="Line 32"/>
            <p:cNvSpPr>
              <a:spLocks noChangeShapeType="1"/>
            </p:cNvSpPr>
            <p:nvPr/>
          </p:nvSpPr>
          <p:spPr bwMode="auto">
            <a:xfrm>
              <a:off x="4752" y="3168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1265" name="Text Box 33"/>
            <p:cNvSpPr txBox="1">
              <a:spLocks noChangeArrowheads="1"/>
            </p:cNvSpPr>
            <p:nvPr/>
          </p:nvSpPr>
          <p:spPr bwMode="auto">
            <a:xfrm>
              <a:off x="3984" y="278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351266" name="Text Box 34"/>
            <p:cNvSpPr txBox="1">
              <a:spLocks noChangeArrowheads="1"/>
            </p:cNvSpPr>
            <p:nvPr/>
          </p:nvSpPr>
          <p:spPr bwMode="auto">
            <a:xfrm>
              <a:off x="4656" y="230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p</a:t>
              </a:r>
            </a:p>
          </p:txBody>
        </p:sp>
        <p:sp>
          <p:nvSpPr>
            <p:cNvPr id="351267" name="Text Box 35"/>
            <p:cNvSpPr txBox="1">
              <a:spLocks noChangeArrowheads="1"/>
            </p:cNvSpPr>
            <p:nvPr/>
          </p:nvSpPr>
          <p:spPr bwMode="auto">
            <a:xfrm>
              <a:off x="4848" y="283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gp</a:t>
              </a:r>
            </a:p>
          </p:txBody>
        </p:sp>
        <p:sp>
          <p:nvSpPr>
            <p:cNvPr id="351268" name="Line 36"/>
            <p:cNvSpPr>
              <a:spLocks noChangeShapeType="1"/>
            </p:cNvSpPr>
            <p:nvPr/>
          </p:nvSpPr>
          <p:spPr bwMode="auto">
            <a:xfrm flipV="1">
              <a:off x="4180" y="158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1269" name="Oval 37"/>
            <p:cNvSpPr>
              <a:spLocks noChangeArrowheads="1"/>
            </p:cNvSpPr>
            <p:nvPr/>
          </p:nvSpPr>
          <p:spPr bwMode="auto">
            <a:xfrm>
              <a:off x="4036" y="1824"/>
              <a:ext cx="280" cy="28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1270" name="Line 38"/>
            <p:cNvSpPr>
              <a:spLocks noChangeShapeType="1"/>
            </p:cNvSpPr>
            <p:nvPr/>
          </p:nvSpPr>
          <p:spPr bwMode="auto">
            <a:xfrm flipH="1">
              <a:off x="3888" y="2060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1271" name="Line 39"/>
            <p:cNvSpPr>
              <a:spLocks noChangeShapeType="1"/>
            </p:cNvSpPr>
            <p:nvPr/>
          </p:nvSpPr>
          <p:spPr bwMode="auto">
            <a:xfrm>
              <a:off x="4272" y="2060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1272" name="Text Box 40"/>
            <p:cNvSpPr txBox="1">
              <a:spLocks noChangeArrowheads="1"/>
            </p:cNvSpPr>
            <p:nvPr/>
          </p:nvSpPr>
          <p:spPr bwMode="auto">
            <a:xfrm>
              <a:off x="3792" y="177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q</a:t>
              </a:r>
            </a:p>
          </p:txBody>
        </p:sp>
        <p:sp>
          <p:nvSpPr>
            <p:cNvPr id="351273" name="Text Box 41"/>
            <p:cNvSpPr txBox="1">
              <a:spLocks noChangeArrowheads="1"/>
            </p:cNvSpPr>
            <p:nvPr/>
          </p:nvSpPr>
          <p:spPr bwMode="auto">
            <a:xfrm>
              <a:off x="3744" y="225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 autoUpdateAnimBg="0"/>
      <p:bldP spid="351236" grpId="0" animBg="1"/>
      <p:bldP spid="35123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2-Level Move (case 2)</a:t>
            </a:r>
          </a:p>
        </p:txBody>
      </p:sp>
      <p:sp>
        <p:nvSpPr>
          <p:cNvPr id="352259" name="Line 3"/>
          <p:cNvSpPr>
            <a:spLocks noChangeShapeType="1"/>
          </p:cNvSpPr>
          <p:nvPr/>
        </p:nvSpPr>
        <p:spPr bwMode="auto">
          <a:xfrm>
            <a:off x="3124200" y="2971800"/>
            <a:ext cx="16764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685800" y="51054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  <a:buFontTx/>
              <a:buChar char="•"/>
            </a:pPr>
            <a:r>
              <a:rPr lang="en-US" altLang="en-US">
                <a:solidFill>
                  <a:schemeClr val="hlink"/>
                </a:solidFill>
              </a:rPr>
              <a:t> q</a:t>
            </a:r>
            <a:r>
              <a:rPr lang="en-US" altLang="en-US">
                <a:solidFill>
                  <a:schemeClr val="tx1"/>
                </a:solidFill>
              </a:rPr>
              <a:t> left child of right child of </a:t>
            </a:r>
            <a:r>
              <a:rPr lang="en-US" altLang="en-US">
                <a:solidFill>
                  <a:schemeClr val="hlink"/>
                </a:solidFill>
              </a:rPr>
              <a:t>gp</a:t>
            </a:r>
            <a:r>
              <a:rPr lang="en-US" altLang="en-US">
                <a:solidFill>
                  <a:schemeClr val="tx1"/>
                </a:solidFill>
              </a:rPr>
              <a:t> is symmetric.</a:t>
            </a:r>
          </a:p>
        </p:txBody>
      </p:sp>
      <p:grpSp>
        <p:nvGrpSpPr>
          <p:cNvPr id="352261" name="Group 5"/>
          <p:cNvGrpSpPr>
            <a:grpSpLocks/>
          </p:cNvGrpSpPr>
          <p:nvPr/>
        </p:nvGrpSpPr>
        <p:grpSpPr bwMode="auto">
          <a:xfrm>
            <a:off x="304800" y="1524000"/>
            <a:ext cx="2133600" cy="3255963"/>
            <a:chOff x="528" y="1780"/>
            <a:chExt cx="1344" cy="2051"/>
          </a:xfrm>
        </p:grpSpPr>
        <p:sp>
          <p:nvSpPr>
            <p:cNvPr id="352262" name="Oval 6"/>
            <p:cNvSpPr>
              <a:spLocks noChangeArrowheads="1"/>
            </p:cNvSpPr>
            <p:nvPr/>
          </p:nvSpPr>
          <p:spPr bwMode="auto">
            <a:xfrm>
              <a:off x="868" y="25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2263" name="Oval 7"/>
            <p:cNvSpPr>
              <a:spLocks noChangeArrowheads="1"/>
            </p:cNvSpPr>
            <p:nvPr/>
          </p:nvSpPr>
          <p:spPr bwMode="auto">
            <a:xfrm>
              <a:off x="1156" y="30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2264" name="Line 8"/>
            <p:cNvSpPr>
              <a:spLocks noChangeShapeType="1"/>
            </p:cNvSpPr>
            <p:nvPr/>
          </p:nvSpPr>
          <p:spPr bwMode="auto">
            <a:xfrm flipH="1">
              <a:off x="720" y="2736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2265" name="Line 9"/>
            <p:cNvSpPr>
              <a:spLocks noChangeShapeType="1"/>
            </p:cNvSpPr>
            <p:nvPr/>
          </p:nvSpPr>
          <p:spPr bwMode="auto">
            <a:xfrm>
              <a:off x="1104" y="2736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2266" name="Line 10"/>
            <p:cNvSpPr>
              <a:spLocks noChangeShapeType="1"/>
            </p:cNvSpPr>
            <p:nvPr/>
          </p:nvSpPr>
          <p:spPr bwMode="auto">
            <a:xfrm flipV="1">
              <a:off x="1348" y="1780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2267" name="Text Box 11"/>
            <p:cNvSpPr txBox="1">
              <a:spLocks noChangeArrowheads="1"/>
            </p:cNvSpPr>
            <p:nvPr/>
          </p:nvSpPr>
          <p:spPr bwMode="auto">
            <a:xfrm>
              <a:off x="624" y="244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p</a:t>
              </a:r>
            </a:p>
          </p:txBody>
        </p:sp>
        <p:sp>
          <p:nvSpPr>
            <p:cNvPr id="352268" name="Text Box 12"/>
            <p:cNvSpPr txBox="1">
              <a:spLocks noChangeArrowheads="1"/>
            </p:cNvSpPr>
            <p:nvPr/>
          </p:nvSpPr>
          <p:spPr bwMode="auto">
            <a:xfrm>
              <a:off x="912" y="302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q</a:t>
              </a:r>
            </a:p>
          </p:txBody>
        </p:sp>
        <p:sp>
          <p:nvSpPr>
            <p:cNvPr id="352269" name="Text Box 13"/>
            <p:cNvSpPr txBox="1">
              <a:spLocks noChangeArrowheads="1"/>
            </p:cNvSpPr>
            <p:nvPr/>
          </p:nvSpPr>
          <p:spPr bwMode="auto">
            <a:xfrm>
              <a:off x="912" y="350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352270" name="Text Box 14"/>
            <p:cNvSpPr txBox="1">
              <a:spLocks noChangeArrowheads="1"/>
            </p:cNvSpPr>
            <p:nvPr/>
          </p:nvSpPr>
          <p:spPr bwMode="auto">
            <a:xfrm>
              <a:off x="1440" y="350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2271" name="Text Box 15"/>
            <p:cNvSpPr txBox="1">
              <a:spLocks noChangeArrowheads="1"/>
            </p:cNvSpPr>
            <p:nvPr/>
          </p:nvSpPr>
          <p:spPr bwMode="auto">
            <a:xfrm>
              <a:off x="528" y="292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352272" name="Line 16"/>
            <p:cNvSpPr>
              <a:spLocks noChangeShapeType="1"/>
            </p:cNvSpPr>
            <p:nvPr/>
          </p:nvSpPr>
          <p:spPr bwMode="auto">
            <a:xfrm flipH="1">
              <a:off x="1008" y="3264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2273" name="Line 17"/>
            <p:cNvSpPr>
              <a:spLocks noChangeShapeType="1"/>
            </p:cNvSpPr>
            <p:nvPr/>
          </p:nvSpPr>
          <p:spPr bwMode="auto">
            <a:xfrm>
              <a:off x="1392" y="3264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2274" name="Oval 18"/>
            <p:cNvSpPr>
              <a:spLocks noChangeArrowheads="1"/>
            </p:cNvSpPr>
            <p:nvPr/>
          </p:nvSpPr>
          <p:spPr bwMode="auto">
            <a:xfrm>
              <a:off x="1204" y="202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2275" name="Line 19"/>
            <p:cNvSpPr>
              <a:spLocks noChangeShapeType="1"/>
            </p:cNvSpPr>
            <p:nvPr/>
          </p:nvSpPr>
          <p:spPr bwMode="auto">
            <a:xfrm flipH="1">
              <a:off x="1056" y="2256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2276" name="Line 20"/>
            <p:cNvSpPr>
              <a:spLocks noChangeShapeType="1"/>
            </p:cNvSpPr>
            <p:nvPr/>
          </p:nvSpPr>
          <p:spPr bwMode="auto">
            <a:xfrm>
              <a:off x="1440" y="2256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2277" name="Text Box 21"/>
            <p:cNvSpPr txBox="1">
              <a:spLocks noChangeArrowheads="1"/>
            </p:cNvSpPr>
            <p:nvPr/>
          </p:nvSpPr>
          <p:spPr bwMode="auto">
            <a:xfrm>
              <a:off x="864" y="192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gp</a:t>
              </a:r>
            </a:p>
          </p:txBody>
        </p:sp>
        <p:sp>
          <p:nvSpPr>
            <p:cNvPr id="352278" name="Text Box 22"/>
            <p:cNvSpPr txBox="1">
              <a:spLocks noChangeArrowheads="1"/>
            </p:cNvSpPr>
            <p:nvPr/>
          </p:nvSpPr>
          <p:spPr bwMode="auto">
            <a:xfrm>
              <a:off x="1488" y="249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d</a:t>
              </a:r>
            </a:p>
          </p:txBody>
        </p:sp>
      </p:grpSp>
      <p:grpSp>
        <p:nvGrpSpPr>
          <p:cNvPr id="352279" name="Group 23"/>
          <p:cNvGrpSpPr>
            <a:grpSpLocks/>
          </p:cNvGrpSpPr>
          <p:nvPr/>
        </p:nvGrpSpPr>
        <p:grpSpPr bwMode="auto">
          <a:xfrm>
            <a:off x="5791200" y="1219200"/>
            <a:ext cx="2743200" cy="2424113"/>
            <a:chOff x="3648" y="1008"/>
            <a:chExt cx="1728" cy="1527"/>
          </a:xfrm>
        </p:grpSpPr>
        <p:sp>
          <p:nvSpPr>
            <p:cNvPr id="352280" name="Oval 24"/>
            <p:cNvSpPr>
              <a:spLocks noChangeArrowheads="1"/>
            </p:cNvSpPr>
            <p:nvPr/>
          </p:nvSpPr>
          <p:spPr bwMode="auto">
            <a:xfrm>
              <a:off x="4660" y="1780"/>
              <a:ext cx="280" cy="28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2281" name="Oval 25"/>
            <p:cNvSpPr>
              <a:spLocks noChangeArrowheads="1"/>
            </p:cNvSpPr>
            <p:nvPr/>
          </p:nvSpPr>
          <p:spPr bwMode="auto">
            <a:xfrm>
              <a:off x="3844" y="1732"/>
              <a:ext cx="280" cy="28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2282" name="Line 26"/>
            <p:cNvSpPr>
              <a:spLocks noChangeShapeType="1"/>
            </p:cNvSpPr>
            <p:nvPr/>
          </p:nvSpPr>
          <p:spPr bwMode="auto">
            <a:xfrm>
              <a:off x="4896" y="2016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2283" name="Line 27"/>
            <p:cNvSpPr>
              <a:spLocks noChangeShapeType="1"/>
            </p:cNvSpPr>
            <p:nvPr/>
          </p:nvSpPr>
          <p:spPr bwMode="auto">
            <a:xfrm flipH="1">
              <a:off x="4512" y="2016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2284" name="Text Box 28"/>
            <p:cNvSpPr txBox="1">
              <a:spLocks noChangeArrowheads="1"/>
            </p:cNvSpPr>
            <p:nvPr/>
          </p:nvSpPr>
          <p:spPr bwMode="auto">
            <a:xfrm>
              <a:off x="3648" y="220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352285" name="Text Box 29"/>
            <p:cNvSpPr txBox="1">
              <a:spLocks noChangeArrowheads="1"/>
            </p:cNvSpPr>
            <p:nvPr/>
          </p:nvSpPr>
          <p:spPr bwMode="auto">
            <a:xfrm>
              <a:off x="4368" y="220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2286" name="Line 30"/>
            <p:cNvSpPr>
              <a:spLocks noChangeShapeType="1"/>
            </p:cNvSpPr>
            <p:nvPr/>
          </p:nvSpPr>
          <p:spPr bwMode="auto">
            <a:xfrm flipH="1">
              <a:off x="3744" y="2016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2287" name="Line 31"/>
            <p:cNvSpPr>
              <a:spLocks noChangeShapeType="1"/>
            </p:cNvSpPr>
            <p:nvPr/>
          </p:nvSpPr>
          <p:spPr bwMode="auto">
            <a:xfrm>
              <a:off x="4032" y="2016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2288" name="Text Box 32"/>
            <p:cNvSpPr txBox="1">
              <a:spLocks noChangeArrowheads="1"/>
            </p:cNvSpPr>
            <p:nvPr/>
          </p:nvSpPr>
          <p:spPr bwMode="auto">
            <a:xfrm>
              <a:off x="4032" y="2208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352289" name="Text Box 33"/>
            <p:cNvSpPr txBox="1">
              <a:spLocks noChangeArrowheads="1"/>
            </p:cNvSpPr>
            <p:nvPr/>
          </p:nvSpPr>
          <p:spPr bwMode="auto">
            <a:xfrm>
              <a:off x="4992" y="172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gp</a:t>
              </a:r>
            </a:p>
          </p:txBody>
        </p:sp>
        <p:sp>
          <p:nvSpPr>
            <p:cNvPr id="352290" name="Text Box 34"/>
            <p:cNvSpPr txBox="1">
              <a:spLocks noChangeArrowheads="1"/>
            </p:cNvSpPr>
            <p:nvPr/>
          </p:nvSpPr>
          <p:spPr bwMode="auto">
            <a:xfrm>
              <a:off x="3648" y="168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p</a:t>
              </a:r>
            </a:p>
          </p:txBody>
        </p:sp>
        <p:sp>
          <p:nvSpPr>
            <p:cNvPr id="352291" name="Line 35"/>
            <p:cNvSpPr>
              <a:spLocks noChangeShapeType="1"/>
            </p:cNvSpPr>
            <p:nvPr/>
          </p:nvSpPr>
          <p:spPr bwMode="auto">
            <a:xfrm flipV="1">
              <a:off x="4420" y="100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2292" name="Oval 36"/>
            <p:cNvSpPr>
              <a:spLocks noChangeArrowheads="1"/>
            </p:cNvSpPr>
            <p:nvPr/>
          </p:nvSpPr>
          <p:spPr bwMode="auto">
            <a:xfrm>
              <a:off x="4276" y="1248"/>
              <a:ext cx="280" cy="28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2293" name="Line 37"/>
            <p:cNvSpPr>
              <a:spLocks noChangeShapeType="1"/>
            </p:cNvSpPr>
            <p:nvPr/>
          </p:nvSpPr>
          <p:spPr bwMode="auto">
            <a:xfrm flipH="1">
              <a:off x="4032" y="1484"/>
              <a:ext cx="288" cy="2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2294" name="Line 38"/>
            <p:cNvSpPr>
              <a:spLocks noChangeShapeType="1"/>
            </p:cNvSpPr>
            <p:nvPr/>
          </p:nvSpPr>
          <p:spPr bwMode="auto">
            <a:xfrm>
              <a:off x="4512" y="1484"/>
              <a:ext cx="240" cy="2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2295" name="Text Box 39"/>
            <p:cNvSpPr txBox="1">
              <a:spLocks noChangeArrowheads="1"/>
            </p:cNvSpPr>
            <p:nvPr/>
          </p:nvSpPr>
          <p:spPr bwMode="auto">
            <a:xfrm>
              <a:off x="4032" y="119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q</a:t>
              </a:r>
            </a:p>
          </p:txBody>
        </p:sp>
        <p:sp>
          <p:nvSpPr>
            <p:cNvPr id="352296" name="Text Box 40"/>
            <p:cNvSpPr txBox="1">
              <a:spLocks noChangeArrowheads="1"/>
            </p:cNvSpPr>
            <p:nvPr/>
          </p:nvSpPr>
          <p:spPr bwMode="auto">
            <a:xfrm>
              <a:off x="4992" y="220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animBg="1"/>
      <p:bldP spid="35226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 Operation Actual Complexity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1524000"/>
          </a:xfrm>
        </p:spPr>
        <p:txBody>
          <a:bodyPr/>
          <a:lstStyle/>
          <a:p>
            <a:r>
              <a:rPr lang="en-US" altLang="en-US"/>
              <a:t>Start with an empty splay tree and insert pairs with keys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/>
              <a:t>, </a:t>
            </a:r>
            <a:r>
              <a:rPr lang="en-US" altLang="en-US">
                <a:solidFill>
                  <a:schemeClr val="hlink"/>
                </a:solidFill>
              </a:rPr>
              <a:t>2</a:t>
            </a:r>
            <a:r>
              <a:rPr lang="en-US" altLang="en-US"/>
              <a:t>, </a:t>
            </a:r>
            <a:r>
              <a:rPr lang="en-US" altLang="en-US">
                <a:solidFill>
                  <a:schemeClr val="hlink"/>
                </a:solidFill>
              </a:rPr>
              <a:t>3</a:t>
            </a:r>
            <a:r>
              <a:rPr lang="en-US" altLang="en-US"/>
              <a:t>, </a:t>
            </a:r>
            <a:r>
              <a:rPr lang="en-US" altLang="en-US">
                <a:solidFill>
                  <a:schemeClr val="hlink"/>
                </a:solidFill>
              </a:rPr>
              <a:t>…</a:t>
            </a:r>
            <a:r>
              <a:rPr lang="en-US" altLang="en-US"/>
              <a:t>, in this order.</a:t>
            </a:r>
          </a:p>
        </p:txBody>
      </p:sp>
      <p:sp>
        <p:nvSpPr>
          <p:cNvPr id="353284" name="Line 4"/>
          <p:cNvSpPr>
            <a:spLocks noChangeShapeType="1"/>
          </p:cNvSpPr>
          <p:nvPr/>
        </p:nvSpPr>
        <p:spPr bwMode="auto">
          <a:xfrm>
            <a:off x="2133600" y="4038600"/>
            <a:ext cx="762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53285" name="Group 5"/>
          <p:cNvGrpSpPr>
            <a:grpSpLocks/>
          </p:cNvGrpSpPr>
          <p:nvPr/>
        </p:nvGrpSpPr>
        <p:grpSpPr bwMode="auto">
          <a:xfrm>
            <a:off x="1066800" y="3733800"/>
            <a:ext cx="762000" cy="520700"/>
            <a:chOff x="336" y="2400"/>
            <a:chExt cx="480" cy="328"/>
          </a:xfrm>
        </p:grpSpPr>
        <p:sp>
          <p:nvSpPr>
            <p:cNvPr id="353286" name="Oval 6"/>
            <p:cNvSpPr>
              <a:spLocks noChangeArrowheads="1"/>
            </p:cNvSpPr>
            <p:nvPr/>
          </p:nvSpPr>
          <p:spPr bwMode="auto">
            <a:xfrm>
              <a:off x="336" y="24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3287" name="Text Box 7"/>
            <p:cNvSpPr txBox="1">
              <a:spLocks noChangeArrowheads="1"/>
            </p:cNvSpPr>
            <p:nvPr/>
          </p:nvSpPr>
          <p:spPr bwMode="auto">
            <a:xfrm>
              <a:off x="384" y="2400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353288" name="Group 8"/>
          <p:cNvGrpSpPr>
            <a:grpSpLocks/>
          </p:cNvGrpSpPr>
          <p:nvPr/>
        </p:nvGrpSpPr>
        <p:grpSpPr bwMode="auto">
          <a:xfrm>
            <a:off x="3663950" y="3733800"/>
            <a:ext cx="1136650" cy="1365250"/>
            <a:chOff x="1972" y="2400"/>
            <a:chExt cx="716" cy="860"/>
          </a:xfrm>
        </p:grpSpPr>
        <p:sp>
          <p:nvSpPr>
            <p:cNvPr id="353289" name="Oval 9"/>
            <p:cNvSpPr>
              <a:spLocks noChangeArrowheads="1"/>
            </p:cNvSpPr>
            <p:nvPr/>
          </p:nvSpPr>
          <p:spPr bwMode="auto">
            <a:xfrm>
              <a:off x="1972" y="2452"/>
              <a:ext cx="280" cy="280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3290" name="Oval 10"/>
            <p:cNvSpPr>
              <a:spLocks noChangeArrowheads="1"/>
            </p:cNvSpPr>
            <p:nvPr/>
          </p:nvSpPr>
          <p:spPr bwMode="auto">
            <a:xfrm>
              <a:off x="2212" y="2980"/>
              <a:ext cx="280" cy="280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3291" name="Line 11"/>
            <p:cNvSpPr>
              <a:spLocks noChangeShapeType="1"/>
            </p:cNvSpPr>
            <p:nvPr/>
          </p:nvSpPr>
          <p:spPr bwMode="auto">
            <a:xfrm>
              <a:off x="2208" y="2688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3292" name="Text Box 12"/>
            <p:cNvSpPr txBox="1">
              <a:spLocks noChangeArrowheads="1"/>
            </p:cNvSpPr>
            <p:nvPr/>
          </p:nvSpPr>
          <p:spPr bwMode="auto">
            <a:xfrm>
              <a:off x="2016" y="2400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353293" name="Text Box 13"/>
            <p:cNvSpPr txBox="1">
              <a:spLocks noChangeArrowheads="1"/>
            </p:cNvSpPr>
            <p:nvPr/>
          </p:nvSpPr>
          <p:spPr bwMode="auto">
            <a:xfrm>
              <a:off x="2256" y="2928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2</a:t>
              </a:r>
            </a:p>
          </p:txBody>
        </p:sp>
      </p:grpSp>
      <p:sp>
        <p:nvSpPr>
          <p:cNvPr id="353294" name="Line 14"/>
          <p:cNvSpPr>
            <a:spLocks noChangeShapeType="1"/>
          </p:cNvSpPr>
          <p:nvPr/>
        </p:nvSpPr>
        <p:spPr bwMode="auto">
          <a:xfrm>
            <a:off x="4953000" y="4038600"/>
            <a:ext cx="762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53295" name="Group 15"/>
          <p:cNvGrpSpPr>
            <a:grpSpLocks/>
          </p:cNvGrpSpPr>
          <p:nvPr/>
        </p:nvGrpSpPr>
        <p:grpSpPr bwMode="auto">
          <a:xfrm>
            <a:off x="6483350" y="3810000"/>
            <a:ext cx="1212850" cy="1289050"/>
            <a:chOff x="3748" y="2448"/>
            <a:chExt cx="764" cy="812"/>
          </a:xfrm>
        </p:grpSpPr>
        <p:sp>
          <p:nvSpPr>
            <p:cNvPr id="353296" name="Oval 16"/>
            <p:cNvSpPr>
              <a:spLocks noChangeArrowheads="1"/>
            </p:cNvSpPr>
            <p:nvPr/>
          </p:nvSpPr>
          <p:spPr bwMode="auto">
            <a:xfrm>
              <a:off x="4036" y="25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3297" name="Oval 17"/>
            <p:cNvSpPr>
              <a:spLocks noChangeArrowheads="1"/>
            </p:cNvSpPr>
            <p:nvPr/>
          </p:nvSpPr>
          <p:spPr bwMode="auto">
            <a:xfrm>
              <a:off x="3748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3298" name="Line 18"/>
            <p:cNvSpPr>
              <a:spLocks noChangeShapeType="1"/>
            </p:cNvSpPr>
            <p:nvPr/>
          </p:nvSpPr>
          <p:spPr bwMode="auto">
            <a:xfrm flipH="1">
              <a:off x="3888" y="2736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3299" name="Text Box 19"/>
            <p:cNvSpPr txBox="1">
              <a:spLocks noChangeArrowheads="1"/>
            </p:cNvSpPr>
            <p:nvPr/>
          </p:nvSpPr>
          <p:spPr bwMode="auto">
            <a:xfrm>
              <a:off x="3792" y="2928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353300" name="Text Box 20"/>
            <p:cNvSpPr txBox="1">
              <a:spLocks noChangeArrowheads="1"/>
            </p:cNvSpPr>
            <p:nvPr/>
          </p:nvSpPr>
          <p:spPr bwMode="auto">
            <a:xfrm>
              <a:off x="4080" y="2448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 autoUpdateAnimBg="0"/>
      <p:bldP spid="353284" grpId="0" animBg="1"/>
      <p:bldP spid="3532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 Operation Actual Complexity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1524000"/>
          </a:xfrm>
        </p:spPr>
        <p:txBody>
          <a:bodyPr/>
          <a:lstStyle/>
          <a:p>
            <a:r>
              <a:rPr lang="en-US" altLang="en-US"/>
              <a:t>Start with an empty splay tree and insert pairs with keys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/>
              <a:t>, </a:t>
            </a:r>
            <a:r>
              <a:rPr lang="en-US" altLang="en-US">
                <a:solidFill>
                  <a:schemeClr val="hlink"/>
                </a:solidFill>
              </a:rPr>
              <a:t>2</a:t>
            </a:r>
            <a:r>
              <a:rPr lang="en-US" altLang="en-US"/>
              <a:t>, </a:t>
            </a:r>
            <a:r>
              <a:rPr lang="en-US" altLang="en-US">
                <a:solidFill>
                  <a:schemeClr val="hlink"/>
                </a:solidFill>
              </a:rPr>
              <a:t>3</a:t>
            </a:r>
            <a:r>
              <a:rPr lang="en-US" altLang="en-US"/>
              <a:t>, </a:t>
            </a:r>
            <a:r>
              <a:rPr lang="en-US" altLang="en-US">
                <a:solidFill>
                  <a:schemeClr val="hlink"/>
                </a:solidFill>
              </a:rPr>
              <a:t>…</a:t>
            </a:r>
            <a:r>
              <a:rPr lang="en-US" altLang="en-US"/>
              <a:t>, in this order.</a:t>
            </a:r>
          </a:p>
        </p:txBody>
      </p:sp>
      <p:sp>
        <p:nvSpPr>
          <p:cNvPr id="354308" name="Line 4"/>
          <p:cNvSpPr>
            <a:spLocks noChangeShapeType="1"/>
          </p:cNvSpPr>
          <p:nvPr/>
        </p:nvSpPr>
        <p:spPr bwMode="auto">
          <a:xfrm>
            <a:off x="2819400" y="4038600"/>
            <a:ext cx="762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54309" name="Group 5"/>
          <p:cNvGrpSpPr>
            <a:grpSpLocks/>
          </p:cNvGrpSpPr>
          <p:nvPr/>
        </p:nvGrpSpPr>
        <p:grpSpPr bwMode="auto">
          <a:xfrm>
            <a:off x="457200" y="3733800"/>
            <a:ext cx="1752600" cy="1289050"/>
            <a:chOff x="288" y="2352"/>
            <a:chExt cx="1104" cy="812"/>
          </a:xfrm>
        </p:grpSpPr>
        <p:sp>
          <p:nvSpPr>
            <p:cNvPr id="354310" name="Oval 6"/>
            <p:cNvSpPr>
              <a:spLocks noChangeArrowheads="1"/>
            </p:cNvSpPr>
            <p:nvPr/>
          </p:nvSpPr>
          <p:spPr bwMode="auto">
            <a:xfrm>
              <a:off x="576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4311" name="Oval 7"/>
            <p:cNvSpPr>
              <a:spLocks noChangeArrowheads="1"/>
            </p:cNvSpPr>
            <p:nvPr/>
          </p:nvSpPr>
          <p:spPr bwMode="auto">
            <a:xfrm>
              <a:off x="288" y="28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4312" name="Line 8"/>
            <p:cNvSpPr>
              <a:spLocks noChangeShapeType="1"/>
            </p:cNvSpPr>
            <p:nvPr/>
          </p:nvSpPr>
          <p:spPr bwMode="auto">
            <a:xfrm flipH="1">
              <a:off x="428" y="2640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4313" name="Text Box 9"/>
            <p:cNvSpPr txBox="1">
              <a:spLocks noChangeArrowheads="1"/>
            </p:cNvSpPr>
            <p:nvPr/>
          </p:nvSpPr>
          <p:spPr bwMode="auto">
            <a:xfrm>
              <a:off x="332" y="2832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354314" name="Text Box 10"/>
            <p:cNvSpPr txBox="1">
              <a:spLocks noChangeArrowheads="1"/>
            </p:cNvSpPr>
            <p:nvPr/>
          </p:nvSpPr>
          <p:spPr bwMode="auto">
            <a:xfrm>
              <a:off x="620" y="2352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354315" name="Oval 11"/>
            <p:cNvSpPr>
              <a:spLocks noChangeArrowheads="1"/>
            </p:cNvSpPr>
            <p:nvPr/>
          </p:nvSpPr>
          <p:spPr bwMode="auto">
            <a:xfrm>
              <a:off x="916" y="28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4316" name="Line 12"/>
            <p:cNvSpPr>
              <a:spLocks noChangeShapeType="1"/>
            </p:cNvSpPr>
            <p:nvPr/>
          </p:nvSpPr>
          <p:spPr bwMode="auto">
            <a:xfrm>
              <a:off x="816" y="26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4317" name="Text Box 13"/>
            <p:cNvSpPr txBox="1">
              <a:spLocks noChangeArrowheads="1"/>
            </p:cNvSpPr>
            <p:nvPr/>
          </p:nvSpPr>
          <p:spPr bwMode="auto">
            <a:xfrm>
              <a:off x="960" y="2832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3</a:t>
              </a:r>
            </a:p>
          </p:txBody>
        </p:sp>
      </p:grpSp>
      <p:grpSp>
        <p:nvGrpSpPr>
          <p:cNvPr id="354318" name="Group 14"/>
          <p:cNvGrpSpPr>
            <a:grpSpLocks/>
          </p:cNvGrpSpPr>
          <p:nvPr/>
        </p:nvGrpSpPr>
        <p:grpSpPr bwMode="auto">
          <a:xfrm>
            <a:off x="3962400" y="3429000"/>
            <a:ext cx="1752600" cy="2051050"/>
            <a:chOff x="2496" y="2160"/>
            <a:chExt cx="1104" cy="1292"/>
          </a:xfrm>
        </p:grpSpPr>
        <p:sp>
          <p:nvSpPr>
            <p:cNvPr id="354319" name="Oval 15"/>
            <p:cNvSpPr>
              <a:spLocks noChangeArrowheads="1"/>
            </p:cNvSpPr>
            <p:nvPr/>
          </p:nvSpPr>
          <p:spPr bwMode="auto">
            <a:xfrm>
              <a:off x="2784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4320" name="Oval 16"/>
            <p:cNvSpPr>
              <a:spLocks noChangeArrowheads="1"/>
            </p:cNvSpPr>
            <p:nvPr/>
          </p:nvSpPr>
          <p:spPr bwMode="auto">
            <a:xfrm>
              <a:off x="2496" y="31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4321" name="Line 17"/>
            <p:cNvSpPr>
              <a:spLocks noChangeShapeType="1"/>
            </p:cNvSpPr>
            <p:nvPr/>
          </p:nvSpPr>
          <p:spPr bwMode="auto">
            <a:xfrm flipH="1">
              <a:off x="2636" y="2928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4322" name="Text Box 18"/>
            <p:cNvSpPr txBox="1">
              <a:spLocks noChangeArrowheads="1"/>
            </p:cNvSpPr>
            <p:nvPr/>
          </p:nvSpPr>
          <p:spPr bwMode="auto">
            <a:xfrm>
              <a:off x="2540" y="3120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354323" name="Text Box 19"/>
            <p:cNvSpPr txBox="1">
              <a:spLocks noChangeArrowheads="1"/>
            </p:cNvSpPr>
            <p:nvPr/>
          </p:nvSpPr>
          <p:spPr bwMode="auto">
            <a:xfrm>
              <a:off x="2828" y="2640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354324" name="Oval 20"/>
            <p:cNvSpPr>
              <a:spLocks noChangeArrowheads="1"/>
            </p:cNvSpPr>
            <p:nvPr/>
          </p:nvSpPr>
          <p:spPr bwMode="auto">
            <a:xfrm>
              <a:off x="3124" y="221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4325" name="Line 21"/>
            <p:cNvSpPr>
              <a:spLocks noChangeShapeType="1"/>
            </p:cNvSpPr>
            <p:nvPr/>
          </p:nvSpPr>
          <p:spPr bwMode="auto">
            <a:xfrm flipV="1">
              <a:off x="2976" y="2448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4326" name="Text Box 22"/>
            <p:cNvSpPr txBox="1">
              <a:spLocks noChangeArrowheads="1"/>
            </p:cNvSpPr>
            <p:nvPr/>
          </p:nvSpPr>
          <p:spPr bwMode="auto">
            <a:xfrm>
              <a:off x="3168" y="2160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3</a:t>
              </a:r>
            </a:p>
          </p:txBody>
        </p:sp>
      </p:grpSp>
      <p:sp>
        <p:nvSpPr>
          <p:cNvPr id="354327" name="Line 23"/>
          <p:cNvSpPr>
            <a:spLocks noChangeShapeType="1"/>
          </p:cNvSpPr>
          <p:nvPr/>
        </p:nvSpPr>
        <p:spPr bwMode="auto">
          <a:xfrm>
            <a:off x="5791200" y="4114800"/>
            <a:ext cx="762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6553200" y="3581400"/>
            <a:ext cx="2362200" cy="2051050"/>
            <a:chOff x="4128" y="2256"/>
            <a:chExt cx="1488" cy="1292"/>
          </a:xfrm>
        </p:grpSpPr>
        <p:sp>
          <p:nvSpPr>
            <p:cNvPr id="354329" name="Oval 25"/>
            <p:cNvSpPr>
              <a:spLocks noChangeArrowheads="1"/>
            </p:cNvSpPr>
            <p:nvPr/>
          </p:nvSpPr>
          <p:spPr bwMode="auto">
            <a:xfrm>
              <a:off x="4416" y="27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4330" name="Oval 26"/>
            <p:cNvSpPr>
              <a:spLocks noChangeArrowheads="1"/>
            </p:cNvSpPr>
            <p:nvPr/>
          </p:nvSpPr>
          <p:spPr bwMode="auto">
            <a:xfrm>
              <a:off x="4128" y="32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4331" name="Line 27"/>
            <p:cNvSpPr>
              <a:spLocks noChangeShapeType="1"/>
            </p:cNvSpPr>
            <p:nvPr/>
          </p:nvSpPr>
          <p:spPr bwMode="auto">
            <a:xfrm flipH="1">
              <a:off x="4268" y="3024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4332" name="Text Box 28"/>
            <p:cNvSpPr txBox="1">
              <a:spLocks noChangeArrowheads="1"/>
            </p:cNvSpPr>
            <p:nvPr/>
          </p:nvSpPr>
          <p:spPr bwMode="auto">
            <a:xfrm>
              <a:off x="4172" y="3216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354333" name="Text Box 29"/>
            <p:cNvSpPr txBox="1">
              <a:spLocks noChangeArrowheads="1"/>
            </p:cNvSpPr>
            <p:nvPr/>
          </p:nvSpPr>
          <p:spPr bwMode="auto">
            <a:xfrm>
              <a:off x="4460" y="2736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354334" name="Oval 30"/>
            <p:cNvSpPr>
              <a:spLocks noChangeArrowheads="1"/>
            </p:cNvSpPr>
            <p:nvPr/>
          </p:nvSpPr>
          <p:spPr bwMode="auto">
            <a:xfrm>
              <a:off x="4756" y="23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4335" name="Line 31"/>
            <p:cNvSpPr>
              <a:spLocks noChangeShapeType="1"/>
            </p:cNvSpPr>
            <p:nvPr/>
          </p:nvSpPr>
          <p:spPr bwMode="auto">
            <a:xfrm flipV="1">
              <a:off x="4608" y="2544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4336" name="Text Box 32"/>
            <p:cNvSpPr txBox="1">
              <a:spLocks noChangeArrowheads="1"/>
            </p:cNvSpPr>
            <p:nvPr/>
          </p:nvSpPr>
          <p:spPr bwMode="auto">
            <a:xfrm>
              <a:off x="4800" y="2256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354337" name="Oval 33"/>
            <p:cNvSpPr>
              <a:spLocks noChangeArrowheads="1"/>
            </p:cNvSpPr>
            <p:nvPr/>
          </p:nvSpPr>
          <p:spPr bwMode="auto">
            <a:xfrm>
              <a:off x="5140" y="27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4338" name="Line 34"/>
            <p:cNvSpPr>
              <a:spLocks noChangeShapeType="1"/>
            </p:cNvSpPr>
            <p:nvPr/>
          </p:nvSpPr>
          <p:spPr bwMode="auto">
            <a:xfrm>
              <a:off x="4992" y="2544"/>
              <a:ext cx="28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4339" name="Text Box 35"/>
            <p:cNvSpPr txBox="1">
              <a:spLocks noChangeArrowheads="1"/>
            </p:cNvSpPr>
            <p:nvPr/>
          </p:nvSpPr>
          <p:spPr bwMode="auto">
            <a:xfrm>
              <a:off x="5184" y="2736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 animBg="1"/>
      <p:bldP spid="3543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 Operation Actual Complexity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Worst-case height </a:t>
            </a:r>
            <a:r>
              <a:rPr lang="en-US" altLang="en-US">
                <a:solidFill>
                  <a:schemeClr val="hlink"/>
                </a:solidFill>
              </a:rPr>
              <a:t>= n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Actual complexity of search, insert, delete, and split is </a:t>
            </a:r>
            <a:r>
              <a:rPr lang="en-US" altLang="en-US">
                <a:solidFill>
                  <a:schemeClr val="hlink"/>
                </a:solidFill>
              </a:rPr>
              <a:t>O(n)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Top-Down Splay Trees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On the way down the tree, split the tree into the binary search trees </a:t>
            </a:r>
            <a:r>
              <a:rPr lang="en-US" altLang="en-US" sz="2800">
                <a:solidFill>
                  <a:schemeClr val="hlink"/>
                </a:solidFill>
                <a:latin typeface="Arial Black" panose="020B0A04020102020204" pitchFamily="34" charset="0"/>
              </a:rPr>
              <a:t>S </a:t>
            </a:r>
            <a:r>
              <a:rPr lang="en-US" altLang="en-US">
                <a:solidFill>
                  <a:schemeClr val="bg2"/>
                </a:solidFill>
              </a:rPr>
              <a:t>(small</a:t>
            </a:r>
            <a:r>
              <a:rPr lang="en-US" altLang="en-US">
                <a:solidFill>
                  <a:schemeClr val="hlink"/>
                </a:solidFill>
                <a:latin typeface="Arial Black" panose="020B0A04020102020204" pitchFamily="34" charset="0"/>
              </a:rPr>
              <a:t> </a:t>
            </a:r>
            <a:r>
              <a:rPr lang="en-US" altLang="en-US">
                <a:solidFill>
                  <a:schemeClr val="bg2"/>
                </a:solidFill>
              </a:rPr>
              <a:t>elements)</a:t>
            </a:r>
            <a:r>
              <a:rPr lang="en-US" altLang="en-US">
                <a:solidFill>
                  <a:schemeClr val="hlink"/>
                </a:solidFill>
                <a:latin typeface="Arial Black" panose="020B0A04020102020204" pitchFamily="34" charset="0"/>
              </a:rPr>
              <a:t> </a:t>
            </a:r>
            <a:r>
              <a:rPr lang="en-US" altLang="en-US">
                <a:solidFill>
                  <a:schemeClr val="bg2"/>
                </a:solidFill>
              </a:rPr>
              <a:t>and</a:t>
            </a:r>
            <a:r>
              <a:rPr lang="en-US" altLang="en-US" sz="2800">
                <a:solidFill>
                  <a:schemeClr val="hlink"/>
                </a:solidFill>
                <a:latin typeface="Arial Black" panose="020B0A04020102020204" pitchFamily="34" charset="0"/>
              </a:rPr>
              <a:t> B </a:t>
            </a:r>
            <a:r>
              <a:rPr lang="en-US" altLang="en-US">
                <a:solidFill>
                  <a:schemeClr val="bg2"/>
                </a:solidFill>
              </a:rPr>
              <a:t>(big</a:t>
            </a:r>
            <a:r>
              <a:rPr lang="en-US" altLang="en-US">
                <a:solidFill>
                  <a:schemeClr val="hlink"/>
                </a:solidFill>
                <a:latin typeface="Arial Black" panose="020B0A04020102020204" pitchFamily="34" charset="0"/>
              </a:rPr>
              <a:t> </a:t>
            </a:r>
            <a:r>
              <a:rPr lang="en-US" altLang="en-US">
                <a:solidFill>
                  <a:schemeClr val="bg2"/>
                </a:solidFill>
              </a:rPr>
              <a:t>elements).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chemeClr val="bg2"/>
                </a:solidFill>
              </a:rPr>
              <a:t>Similar to split operation in an unbalanced binary search tree.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chemeClr val="bg2"/>
                </a:solidFill>
              </a:rPr>
              <a:t>However, a rotation is done whenever an LL or RR move is made.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chemeClr val="bg2"/>
                </a:solidFill>
              </a:rPr>
              <a:t>Move down </a:t>
            </a:r>
            <a:r>
              <a:rPr lang="en-US" altLang="en-US" sz="2400">
                <a:solidFill>
                  <a:schemeClr val="hlink"/>
                </a:solidFill>
              </a:rPr>
              <a:t>2</a:t>
            </a:r>
            <a:r>
              <a:rPr lang="en-US" altLang="en-US" sz="2400">
                <a:solidFill>
                  <a:schemeClr val="bg2"/>
                </a:solidFill>
              </a:rPr>
              <a:t> levels at a time, except (possibly) in the end when a one level move is made.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chemeClr val="bg2"/>
                </a:solidFill>
              </a:rPr>
              <a:t>When the splay node is reached, </a:t>
            </a:r>
            <a:r>
              <a:rPr lang="en-US" altLang="en-US" sz="2800">
                <a:solidFill>
                  <a:schemeClr val="hlink"/>
                </a:solidFill>
                <a:latin typeface="Arial Black" panose="020B0A04020102020204" pitchFamily="34" charset="0"/>
              </a:rPr>
              <a:t>S</a:t>
            </a:r>
            <a:r>
              <a:rPr lang="en-US" altLang="en-US" sz="2800">
                <a:solidFill>
                  <a:schemeClr val="bg2"/>
                </a:solidFill>
              </a:rPr>
              <a:t>,</a:t>
            </a:r>
            <a:r>
              <a:rPr lang="en-US" altLang="en-US" sz="2800">
                <a:solidFill>
                  <a:schemeClr val="hlink"/>
                </a:solidFill>
                <a:latin typeface="Arial Black" panose="020B0A04020102020204" pitchFamily="34" charset="0"/>
              </a:rPr>
              <a:t> B</a:t>
            </a:r>
            <a:r>
              <a:rPr lang="en-US" altLang="en-US" sz="2800">
                <a:solidFill>
                  <a:schemeClr val="bg2"/>
                </a:solidFill>
              </a:rPr>
              <a:t>,</a:t>
            </a:r>
            <a:r>
              <a:rPr lang="en-US" altLang="en-US" sz="2800">
                <a:solidFill>
                  <a:schemeClr val="hlink"/>
                </a:solidFill>
                <a:latin typeface="Arial Black" panose="020B0A04020102020204" pitchFamily="34" charset="0"/>
              </a:rPr>
              <a:t> </a:t>
            </a:r>
            <a:r>
              <a:rPr lang="en-US" altLang="en-US" sz="2800">
                <a:solidFill>
                  <a:schemeClr val="bg2"/>
                </a:solidFill>
              </a:rPr>
              <a:t>and the subtrees rooted at the splay node are combined into a single binary search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bldLvl="3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Split A Binary Search Tree</a:t>
            </a:r>
          </a:p>
        </p:txBody>
      </p:sp>
      <p:grpSp>
        <p:nvGrpSpPr>
          <p:cNvPr id="357379" name="Group 3"/>
          <p:cNvGrpSpPr>
            <a:grpSpLocks/>
          </p:cNvGrpSpPr>
          <p:nvPr/>
        </p:nvGrpSpPr>
        <p:grpSpPr bwMode="auto">
          <a:xfrm>
            <a:off x="7010400" y="1219200"/>
            <a:ext cx="1828800" cy="519113"/>
            <a:chOff x="4416" y="768"/>
            <a:chExt cx="1152" cy="327"/>
          </a:xfrm>
        </p:grpSpPr>
        <p:sp>
          <p:nvSpPr>
            <p:cNvPr id="357380" name="Rectangle 4"/>
            <p:cNvSpPr>
              <a:spLocks noChangeArrowheads="1"/>
            </p:cNvSpPr>
            <p:nvPr/>
          </p:nvSpPr>
          <p:spPr bwMode="auto">
            <a:xfrm>
              <a:off x="4416" y="768"/>
              <a:ext cx="57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7381" name="Text Box 5"/>
            <p:cNvSpPr txBox="1">
              <a:spLocks noChangeArrowheads="1"/>
            </p:cNvSpPr>
            <p:nvPr/>
          </p:nvSpPr>
          <p:spPr bwMode="auto">
            <a:xfrm>
              <a:off x="50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</p:grpSp>
      <p:grpSp>
        <p:nvGrpSpPr>
          <p:cNvPr id="357382" name="Group 6"/>
          <p:cNvGrpSpPr>
            <a:grpSpLocks/>
          </p:cNvGrpSpPr>
          <p:nvPr/>
        </p:nvGrpSpPr>
        <p:grpSpPr bwMode="auto">
          <a:xfrm>
            <a:off x="304800" y="1295400"/>
            <a:ext cx="2209800" cy="4633913"/>
            <a:chOff x="192" y="816"/>
            <a:chExt cx="1392" cy="2919"/>
          </a:xfrm>
        </p:grpSpPr>
        <p:sp>
          <p:nvSpPr>
            <p:cNvPr id="357383" name="Text Box 7"/>
            <p:cNvSpPr txBox="1">
              <a:spLocks noChangeArrowheads="1"/>
            </p:cNvSpPr>
            <p:nvPr/>
          </p:nvSpPr>
          <p:spPr bwMode="auto">
            <a:xfrm>
              <a:off x="1296" y="292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57384" name="Text Box 8"/>
            <p:cNvSpPr txBox="1">
              <a:spLocks noChangeArrowheads="1"/>
            </p:cNvSpPr>
            <p:nvPr/>
          </p:nvSpPr>
          <p:spPr bwMode="auto">
            <a:xfrm>
              <a:off x="624" y="254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57385" name="Oval 9"/>
            <p:cNvSpPr>
              <a:spLocks noChangeArrowheads="1"/>
            </p:cNvSpPr>
            <p:nvPr/>
          </p:nvSpPr>
          <p:spPr bwMode="auto">
            <a:xfrm>
              <a:off x="528" y="855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7386" name="Oval 10"/>
            <p:cNvSpPr>
              <a:spLocks noChangeArrowheads="1"/>
            </p:cNvSpPr>
            <p:nvPr/>
          </p:nvSpPr>
          <p:spPr bwMode="auto">
            <a:xfrm>
              <a:off x="868" y="1300"/>
              <a:ext cx="280" cy="24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7387" name="Line 11"/>
            <p:cNvSpPr>
              <a:spLocks noChangeShapeType="1"/>
            </p:cNvSpPr>
            <p:nvPr/>
          </p:nvSpPr>
          <p:spPr bwMode="auto">
            <a:xfrm flipH="1">
              <a:off x="768" y="1488"/>
              <a:ext cx="144" cy="2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388" name="Line 12"/>
            <p:cNvSpPr>
              <a:spLocks noChangeShapeType="1"/>
            </p:cNvSpPr>
            <p:nvPr/>
          </p:nvSpPr>
          <p:spPr bwMode="auto">
            <a:xfrm>
              <a:off x="1104" y="1488"/>
              <a:ext cx="144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389" name="Text Box 13"/>
            <p:cNvSpPr txBox="1">
              <a:spLocks noChangeArrowheads="1"/>
            </p:cNvSpPr>
            <p:nvPr/>
          </p:nvSpPr>
          <p:spPr bwMode="auto">
            <a:xfrm>
              <a:off x="1200" y="1632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7390" name="Text Box 14"/>
            <p:cNvSpPr txBox="1">
              <a:spLocks noChangeArrowheads="1"/>
            </p:cNvSpPr>
            <p:nvPr/>
          </p:nvSpPr>
          <p:spPr bwMode="auto">
            <a:xfrm>
              <a:off x="528" y="81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57391" name="Line 15"/>
            <p:cNvSpPr>
              <a:spLocks noChangeShapeType="1"/>
            </p:cNvSpPr>
            <p:nvPr/>
          </p:nvSpPr>
          <p:spPr bwMode="auto">
            <a:xfrm>
              <a:off x="768" y="1095"/>
              <a:ext cx="192" cy="24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392" name="Line 16"/>
            <p:cNvSpPr>
              <a:spLocks noChangeShapeType="1"/>
            </p:cNvSpPr>
            <p:nvPr/>
          </p:nvSpPr>
          <p:spPr bwMode="auto">
            <a:xfrm flipH="1">
              <a:off x="336" y="1095"/>
              <a:ext cx="236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393" name="Text Box 17"/>
            <p:cNvSpPr txBox="1">
              <a:spLocks noChangeArrowheads="1"/>
            </p:cNvSpPr>
            <p:nvPr/>
          </p:nvSpPr>
          <p:spPr bwMode="auto">
            <a:xfrm>
              <a:off x="192" y="129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57394" name="Text Box 18"/>
            <p:cNvSpPr txBox="1">
              <a:spLocks noChangeArrowheads="1"/>
            </p:cNvSpPr>
            <p:nvPr/>
          </p:nvSpPr>
          <p:spPr bwMode="auto">
            <a:xfrm>
              <a:off x="864" y="1257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7395" name="Oval 19"/>
            <p:cNvSpPr>
              <a:spLocks noChangeArrowheads="1"/>
            </p:cNvSpPr>
            <p:nvPr/>
          </p:nvSpPr>
          <p:spPr bwMode="auto">
            <a:xfrm>
              <a:off x="628" y="1732"/>
              <a:ext cx="280" cy="24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7396" name="Line 20"/>
            <p:cNvSpPr>
              <a:spLocks noChangeShapeType="1"/>
            </p:cNvSpPr>
            <p:nvPr/>
          </p:nvSpPr>
          <p:spPr bwMode="auto">
            <a:xfrm flipH="1">
              <a:off x="528" y="1920"/>
              <a:ext cx="144" cy="2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397" name="Line 21"/>
            <p:cNvSpPr>
              <a:spLocks noChangeShapeType="1"/>
            </p:cNvSpPr>
            <p:nvPr/>
          </p:nvSpPr>
          <p:spPr bwMode="auto">
            <a:xfrm>
              <a:off x="864" y="1920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398" name="Text Box 22"/>
            <p:cNvSpPr txBox="1">
              <a:spLocks noChangeArrowheads="1"/>
            </p:cNvSpPr>
            <p:nvPr/>
          </p:nvSpPr>
          <p:spPr bwMode="auto">
            <a:xfrm>
              <a:off x="432" y="216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57399" name="Text Box 23"/>
            <p:cNvSpPr txBox="1">
              <a:spLocks noChangeArrowheads="1"/>
            </p:cNvSpPr>
            <p:nvPr/>
          </p:nvSpPr>
          <p:spPr bwMode="auto">
            <a:xfrm>
              <a:off x="624" y="1689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57400" name="Line 24"/>
            <p:cNvSpPr>
              <a:spLocks noChangeShapeType="1"/>
            </p:cNvSpPr>
            <p:nvPr/>
          </p:nvSpPr>
          <p:spPr bwMode="auto">
            <a:xfrm flipH="1">
              <a:off x="768" y="2352"/>
              <a:ext cx="144" cy="2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01" name="Line 25"/>
            <p:cNvSpPr>
              <a:spLocks noChangeShapeType="1"/>
            </p:cNvSpPr>
            <p:nvPr/>
          </p:nvSpPr>
          <p:spPr bwMode="auto">
            <a:xfrm>
              <a:off x="1104" y="2352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02" name="Oval 26"/>
            <p:cNvSpPr>
              <a:spLocks noChangeArrowheads="1"/>
            </p:cNvSpPr>
            <p:nvPr/>
          </p:nvSpPr>
          <p:spPr bwMode="auto">
            <a:xfrm>
              <a:off x="868" y="2164"/>
              <a:ext cx="280" cy="24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7403" name="Text Box 27"/>
            <p:cNvSpPr txBox="1">
              <a:spLocks noChangeArrowheads="1"/>
            </p:cNvSpPr>
            <p:nvPr/>
          </p:nvSpPr>
          <p:spPr bwMode="auto">
            <a:xfrm>
              <a:off x="864" y="2121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57404" name="Line 28"/>
            <p:cNvSpPr>
              <a:spLocks noChangeShapeType="1"/>
            </p:cNvSpPr>
            <p:nvPr/>
          </p:nvSpPr>
          <p:spPr bwMode="auto">
            <a:xfrm flipH="1">
              <a:off x="960" y="2775"/>
              <a:ext cx="144" cy="2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05" name="Line 29"/>
            <p:cNvSpPr>
              <a:spLocks noChangeShapeType="1"/>
            </p:cNvSpPr>
            <p:nvPr/>
          </p:nvSpPr>
          <p:spPr bwMode="auto">
            <a:xfrm>
              <a:off x="1296" y="2775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06" name="Oval 30"/>
            <p:cNvSpPr>
              <a:spLocks noChangeArrowheads="1"/>
            </p:cNvSpPr>
            <p:nvPr/>
          </p:nvSpPr>
          <p:spPr bwMode="auto">
            <a:xfrm>
              <a:off x="820" y="3019"/>
              <a:ext cx="280" cy="24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7407" name="Line 31"/>
            <p:cNvSpPr>
              <a:spLocks noChangeShapeType="1"/>
            </p:cNvSpPr>
            <p:nvPr/>
          </p:nvSpPr>
          <p:spPr bwMode="auto">
            <a:xfrm flipH="1">
              <a:off x="720" y="3207"/>
              <a:ext cx="144" cy="2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08" name="Line 32"/>
            <p:cNvSpPr>
              <a:spLocks noChangeShapeType="1"/>
            </p:cNvSpPr>
            <p:nvPr/>
          </p:nvSpPr>
          <p:spPr bwMode="auto">
            <a:xfrm>
              <a:off x="1056" y="3216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7409" name="Text Box 33"/>
            <p:cNvSpPr txBox="1">
              <a:spLocks noChangeArrowheads="1"/>
            </p:cNvSpPr>
            <p:nvPr/>
          </p:nvSpPr>
          <p:spPr bwMode="auto">
            <a:xfrm>
              <a:off x="576" y="34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816" y="297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357411" name="Text Box 35"/>
            <p:cNvSpPr txBox="1">
              <a:spLocks noChangeArrowheads="1"/>
            </p:cNvSpPr>
            <p:nvPr/>
          </p:nvSpPr>
          <p:spPr bwMode="auto">
            <a:xfrm>
              <a:off x="1056" y="34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357412" name="Oval 36"/>
            <p:cNvSpPr>
              <a:spLocks noChangeArrowheads="1"/>
            </p:cNvSpPr>
            <p:nvPr/>
          </p:nvSpPr>
          <p:spPr bwMode="auto">
            <a:xfrm>
              <a:off x="1060" y="2587"/>
              <a:ext cx="280" cy="24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7413" name="Text Box 37"/>
            <p:cNvSpPr txBox="1">
              <a:spLocks noChangeArrowheads="1"/>
            </p:cNvSpPr>
            <p:nvPr/>
          </p:nvSpPr>
          <p:spPr bwMode="auto">
            <a:xfrm>
              <a:off x="1104" y="254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357414" name="Group 38"/>
          <p:cNvGrpSpPr>
            <a:grpSpLocks/>
          </p:cNvGrpSpPr>
          <p:nvPr/>
        </p:nvGrpSpPr>
        <p:grpSpPr bwMode="auto">
          <a:xfrm>
            <a:off x="3048000" y="1219200"/>
            <a:ext cx="1981200" cy="519113"/>
            <a:chOff x="1920" y="768"/>
            <a:chExt cx="1248" cy="327"/>
          </a:xfrm>
        </p:grpSpPr>
        <p:sp>
          <p:nvSpPr>
            <p:cNvPr id="357415" name="Rectangle 39"/>
            <p:cNvSpPr>
              <a:spLocks noChangeArrowheads="1"/>
            </p:cNvSpPr>
            <p:nvPr/>
          </p:nvSpPr>
          <p:spPr bwMode="auto">
            <a:xfrm>
              <a:off x="1920" y="768"/>
              <a:ext cx="576" cy="288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7416" name="Text Box 40"/>
            <p:cNvSpPr txBox="1">
              <a:spLocks noChangeArrowheads="1"/>
            </p:cNvSpPr>
            <p:nvPr/>
          </p:nvSpPr>
          <p:spPr bwMode="auto">
            <a:xfrm>
              <a:off x="26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FF99FF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Split A Binary Search Tree</a:t>
            </a:r>
          </a:p>
        </p:txBody>
      </p:sp>
      <p:sp>
        <p:nvSpPr>
          <p:cNvPr id="358403" name="Oval 3"/>
          <p:cNvSpPr>
            <a:spLocks noChangeArrowheads="1"/>
          </p:cNvSpPr>
          <p:nvPr/>
        </p:nvSpPr>
        <p:spPr bwMode="auto">
          <a:xfrm>
            <a:off x="3657600" y="21193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3657600" y="2057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8405" name="Line 5"/>
          <p:cNvSpPr>
            <a:spLocks noChangeShapeType="1"/>
          </p:cNvSpPr>
          <p:nvPr/>
        </p:nvSpPr>
        <p:spPr bwMode="auto">
          <a:xfrm>
            <a:off x="3505200" y="1600200"/>
            <a:ext cx="381000" cy="547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406" name="Line 6"/>
          <p:cNvSpPr>
            <a:spLocks noChangeShapeType="1"/>
          </p:cNvSpPr>
          <p:nvPr/>
        </p:nvSpPr>
        <p:spPr bwMode="auto">
          <a:xfrm flipH="1">
            <a:off x="3352800" y="2500313"/>
            <a:ext cx="374650" cy="395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407" name="Text Box 7"/>
          <p:cNvSpPr txBox="1">
            <a:spLocks noChangeArrowheads="1"/>
          </p:cNvSpPr>
          <p:nvPr/>
        </p:nvSpPr>
        <p:spPr bwMode="auto">
          <a:xfrm>
            <a:off x="31242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grpSp>
        <p:nvGrpSpPr>
          <p:cNvPr id="358408" name="Group 8"/>
          <p:cNvGrpSpPr>
            <a:grpSpLocks/>
          </p:cNvGrpSpPr>
          <p:nvPr/>
        </p:nvGrpSpPr>
        <p:grpSpPr bwMode="auto">
          <a:xfrm>
            <a:off x="7010400" y="1219200"/>
            <a:ext cx="1828800" cy="519113"/>
            <a:chOff x="4416" y="768"/>
            <a:chExt cx="1152" cy="327"/>
          </a:xfrm>
        </p:grpSpPr>
        <p:sp>
          <p:nvSpPr>
            <p:cNvPr id="358409" name="Rectangle 9"/>
            <p:cNvSpPr>
              <a:spLocks noChangeArrowheads="1"/>
            </p:cNvSpPr>
            <p:nvPr/>
          </p:nvSpPr>
          <p:spPr bwMode="auto">
            <a:xfrm>
              <a:off x="4416" y="768"/>
              <a:ext cx="57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410" name="Text Box 10"/>
            <p:cNvSpPr txBox="1">
              <a:spLocks noChangeArrowheads="1"/>
            </p:cNvSpPr>
            <p:nvPr/>
          </p:nvSpPr>
          <p:spPr bwMode="auto">
            <a:xfrm>
              <a:off x="50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</p:grpSp>
      <p:sp>
        <p:nvSpPr>
          <p:cNvPr id="358411" name="Line 11"/>
          <p:cNvSpPr>
            <a:spLocks noChangeShapeType="1"/>
          </p:cNvSpPr>
          <p:nvPr/>
        </p:nvSpPr>
        <p:spPr bwMode="auto">
          <a:xfrm flipH="1">
            <a:off x="4114800" y="2362200"/>
            <a:ext cx="762000" cy="0"/>
          </a:xfrm>
          <a:prstGeom prst="line">
            <a:avLst/>
          </a:prstGeom>
          <a:noFill/>
          <a:ln w="57150">
            <a:solidFill>
              <a:srgbClr val="FF99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412" name="Text Box 12"/>
          <p:cNvSpPr txBox="1">
            <a:spLocks noChangeArrowheads="1"/>
          </p:cNvSpPr>
          <p:nvPr/>
        </p:nvSpPr>
        <p:spPr bwMode="auto">
          <a:xfrm>
            <a:off x="9906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58413" name="Oval 13"/>
          <p:cNvSpPr>
            <a:spLocks noChangeArrowheads="1"/>
          </p:cNvSpPr>
          <p:nvPr/>
        </p:nvSpPr>
        <p:spPr bwMode="auto">
          <a:xfrm>
            <a:off x="1377950" y="2063750"/>
            <a:ext cx="444500" cy="3921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414" name="Line 14"/>
          <p:cNvSpPr>
            <a:spLocks noChangeShapeType="1"/>
          </p:cNvSpPr>
          <p:nvPr/>
        </p:nvSpPr>
        <p:spPr bwMode="auto">
          <a:xfrm flipH="1">
            <a:off x="1219200" y="2362200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415" name="Line 15"/>
          <p:cNvSpPr>
            <a:spLocks noChangeShapeType="1"/>
          </p:cNvSpPr>
          <p:nvPr/>
        </p:nvSpPr>
        <p:spPr bwMode="auto">
          <a:xfrm>
            <a:off x="1752600" y="2362200"/>
            <a:ext cx="228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416" name="Text Box 16"/>
          <p:cNvSpPr txBox="1">
            <a:spLocks noChangeArrowheads="1"/>
          </p:cNvSpPr>
          <p:nvPr/>
        </p:nvSpPr>
        <p:spPr bwMode="auto">
          <a:xfrm>
            <a:off x="1905000" y="2590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58417" name="Text Box 17"/>
          <p:cNvSpPr txBox="1">
            <a:spLocks noChangeArrowheads="1"/>
          </p:cNvSpPr>
          <p:nvPr/>
        </p:nvSpPr>
        <p:spPr bwMode="auto">
          <a:xfrm>
            <a:off x="1371600" y="19954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58418" name="Oval 18"/>
          <p:cNvSpPr>
            <a:spLocks noChangeArrowheads="1"/>
          </p:cNvSpPr>
          <p:nvPr/>
        </p:nvSpPr>
        <p:spPr bwMode="auto">
          <a:xfrm>
            <a:off x="996950" y="2749550"/>
            <a:ext cx="444500" cy="3921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419" name="Line 19"/>
          <p:cNvSpPr>
            <a:spLocks noChangeShapeType="1"/>
          </p:cNvSpPr>
          <p:nvPr/>
        </p:nvSpPr>
        <p:spPr bwMode="auto">
          <a:xfrm flipH="1">
            <a:off x="838200" y="3048000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420" name="Line 20"/>
          <p:cNvSpPr>
            <a:spLocks noChangeShapeType="1"/>
          </p:cNvSpPr>
          <p:nvPr/>
        </p:nvSpPr>
        <p:spPr bwMode="auto">
          <a:xfrm>
            <a:off x="1371600" y="30480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421" name="Text Box 21"/>
          <p:cNvSpPr txBox="1">
            <a:spLocks noChangeArrowheads="1"/>
          </p:cNvSpPr>
          <p:nvPr/>
        </p:nvSpPr>
        <p:spPr bwMode="auto">
          <a:xfrm>
            <a:off x="685800" y="34290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58422" name="Text Box 22"/>
          <p:cNvSpPr txBox="1">
            <a:spLocks noChangeArrowheads="1"/>
          </p:cNvSpPr>
          <p:nvPr/>
        </p:nvSpPr>
        <p:spPr bwMode="auto">
          <a:xfrm>
            <a:off x="990600" y="26812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58423" name="Line 23"/>
          <p:cNvSpPr>
            <a:spLocks noChangeShapeType="1"/>
          </p:cNvSpPr>
          <p:nvPr/>
        </p:nvSpPr>
        <p:spPr bwMode="auto">
          <a:xfrm flipH="1">
            <a:off x="1219200" y="3733800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424" name="Line 24"/>
          <p:cNvSpPr>
            <a:spLocks noChangeShapeType="1"/>
          </p:cNvSpPr>
          <p:nvPr/>
        </p:nvSpPr>
        <p:spPr bwMode="auto">
          <a:xfrm>
            <a:off x="1752600" y="37338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425" name="Oval 25"/>
          <p:cNvSpPr>
            <a:spLocks noChangeArrowheads="1"/>
          </p:cNvSpPr>
          <p:nvPr/>
        </p:nvSpPr>
        <p:spPr bwMode="auto">
          <a:xfrm>
            <a:off x="1377950" y="3435350"/>
            <a:ext cx="444500" cy="3921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426" name="Text Box 26"/>
          <p:cNvSpPr txBox="1">
            <a:spLocks noChangeArrowheads="1"/>
          </p:cNvSpPr>
          <p:nvPr/>
        </p:nvSpPr>
        <p:spPr bwMode="auto">
          <a:xfrm>
            <a:off x="1371600" y="33670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58427" name="Line 27"/>
          <p:cNvSpPr>
            <a:spLocks noChangeShapeType="1"/>
          </p:cNvSpPr>
          <p:nvPr/>
        </p:nvSpPr>
        <p:spPr bwMode="auto">
          <a:xfrm flipH="1">
            <a:off x="1524000" y="44053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428" name="Line 28"/>
          <p:cNvSpPr>
            <a:spLocks noChangeShapeType="1"/>
          </p:cNvSpPr>
          <p:nvPr/>
        </p:nvSpPr>
        <p:spPr bwMode="auto">
          <a:xfrm>
            <a:off x="2057400" y="4405313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429" name="Oval 29"/>
          <p:cNvSpPr>
            <a:spLocks noChangeArrowheads="1"/>
          </p:cNvSpPr>
          <p:nvPr/>
        </p:nvSpPr>
        <p:spPr bwMode="auto">
          <a:xfrm>
            <a:off x="1301750" y="47926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430" name="Line 30"/>
          <p:cNvSpPr>
            <a:spLocks noChangeShapeType="1"/>
          </p:cNvSpPr>
          <p:nvPr/>
        </p:nvSpPr>
        <p:spPr bwMode="auto">
          <a:xfrm flipH="1">
            <a:off x="1143000" y="50911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431" name="Line 31"/>
          <p:cNvSpPr>
            <a:spLocks noChangeShapeType="1"/>
          </p:cNvSpPr>
          <p:nvPr/>
        </p:nvSpPr>
        <p:spPr bwMode="auto">
          <a:xfrm>
            <a:off x="1676400" y="51054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432" name="Text Box 32"/>
          <p:cNvSpPr txBox="1">
            <a:spLocks noChangeArrowheads="1"/>
          </p:cNvSpPr>
          <p:nvPr/>
        </p:nvSpPr>
        <p:spPr bwMode="auto">
          <a:xfrm>
            <a:off x="914400" y="5410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58433" name="Text Box 33"/>
          <p:cNvSpPr txBox="1">
            <a:spLocks noChangeArrowheads="1"/>
          </p:cNvSpPr>
          <p:nvPr/>
        </p:nvSpPr>
        <p:spPr bwMode="auto">
          <a:xfrm>
            <a:off x="1295400" y="4724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58434" name="Text Box 34"/>
          <p:cNvSpPr txBox="1">
            <a:spLocks noChangeArrowheads="1"/>
          </p:cNvSpPr>
          <p:nvPr/>
        </p:nvSpPr>
        <p:spPr bwMode="auto">
          <a:xfrm>
            <a:off x="1676400" y="5410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58435" name="Oval 35"/>
          <p:cNvSpPr>
            <a:spLocks noChangeArrowheads="1"/>
          </p:cNvSpPr>
          <p:nvPr/>
        </p:nvSpPr>
        <p:spPr bwMode="auto">
          <a:xfrm>
            <a:off x="1682750" y="4106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436" name="Text Box 36"/>
          <p:cNvSpPr txBox="1">
            <a:spLocks noChangeArrowheads="1"/>
          </p:cNvSpPr>
          <p:nvPr/>
        </p:nvSpPr>
        <p:spPr bwMode="auto">
          <a:xfrm>
            <a:off x="17526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58437" name="Text Box 37"/>
          <p:cNvSpPr txBox="1">
            <a:spLocks noChangeArrowheads="1"/>
          </p:cNvSpPr>
          <p:nvPr/>
        </p:nvSpPr>
        <p:spPr bwMode="auto">
          <a:xfrm>
            <a:off x="2057400" y="4648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358438" name="Group 38"/>
          <p:cNvGrpSpPr>
            <a:grpSpLocks/>
          </p:cNvGrpSpPr>
          <p:nvPr/>
        </p:nvGrpSpPr>
        <p:grpSpPr bwMode="auto">
          <a:xfrm>
            <a:off x="3048000" y="1219200"/>
            <a:ext cx="1981200" cy="519113"/>
            <a:chOff x="1920" y="768"/>
            <a:chExt cx="1248" cy="327"/>
          </a:xfrm>
        </p:grpSpPr>
        <p:sp>
          <p:nvSpPr>
            <p:cNvPr id="358439" name="Rectangle 39"/>
            <p:cNvSpPr>
              <a:spLocks noChangeArrowheads="1"/>
            </p:cNvSpPr>
            <p:nvPr/>
          </p:nvSpPr>
          <p:spPr bwMode="auto">
            <a:xfrm>
              <a:off x="1920" y="768"/>
              <a:ext cx="576" cy="288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440" name="Text Box 40"/>
            <p:cNvSpPr txBox="1">
              <a:spLocks noChangeArrowheads="1"/>
            </p:cNvSpPr>
            <p:nvPr/>
          </p:nvSpPr>
          <p:spPr bwMode="auto">
            <a:xfrm>
              <a:off x="26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FF99FF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Split A Binary Search Tree</a:t>
            </a:r>
          </a:p>
        </p:txBody>
      </p:sp>
      <p:sp>
        <p:nvSpPr>
          <p:cNvPr id="359427" name="Oval 3"/>
          <p:cNvSpPr>
            <a:spLocks noChangeArrowheads="1"/>
          </p:cNvSpPr>
          <p:nvPr/>
        </p:nvSpPr>
        <p:spPr bwMode="auto">
          <a:xfrm>
            <a:off x="3657600" y="21193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9428" name="Oval 4"/>
          <p:cNvSpPr>
            <a:spLocks noChangeArrowheads="1"/>
          </p:cNvSpPr>
          <p:nvPr/>
        </p:nvSpPr>
        <p:spPr bwMode="auto">
          <a:xfrm>
            <a:off x="6864350" y="2201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9429" name="Line 5"/>
          <p:cNvSpPr>
            <a:spLocks noChangeShapeType="1"/>
          </p:cNvSpPr>
          <p:nvPr/>
        </p:nvSpPr>
        <p:spPr bwMode="auto">
          <a:xfrm flipH="1">
            <a:off x="7162800" y="1676400"/>
            <a:ext cx="304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9430" name="Line 6"/>
          <p:cNvSpPr>
            <a:spLocks noChangeShapeType="1"/>
          </p:cNvSpPr>
          <p:nvPr/>
        </p:nvSpPr>
        <p:spPr bwMode="auto">
          <a:xfrm>
            <a:off x="7239000" y="2500313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72390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3657600" y="2057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9433" name="Line 9"/>
          <p:cNvSpPr>
            <a:spLocks noChangeShapeType="1"/>
          </p:cNvSpPr>
          <p:nvPr/>
        </p:nvSpPr>
        <p:spPr bwMode="auto">
          <a:xfrm>
            <a:off x="3505200" y="1600200"/>
            <a:ext cx="381000" cy="547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9434" name="Line 10"/>
          <p:cNvSpPr>
            <a:spLocks noChangeShapeType="1"/>
          </p:cNvSpPr>
          <p:nvPr/>
        </p:nvSpPr>
        <p:spPr bwMode="auto">
          <a:xfrm flipH="1">
            <a:off x="3352800" y="2500313"/>
            <a:ext cx="374650" cy="395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9435" name="Text Box 11"/>
          <p:cNvSpPr txBox="1">
            <a:spLocks noChangeArrowheads="1"/>
          </p:cNvSpPr>
          <p:nvPr/>
        </p:nvSpPr>
        <p:spPr bwMode="auto">
          <a:xfrm>
            <a:off x="31242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9436" name="Text Box 12"/>
          <p:cNvSpPr txBox="1">
            <a:spLocks noChangeArrowheads="1"/>
          </p:cNvSpPr>
          <p:nvPr/>
        </p:nvSpPr>
        <p:spPr bwMode="auto">
          <a:xfrm>
            <a:off x="6858000" y="2133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grpSp>
        <p:nvGrpSpPr>
          <p:cNvPr id="359437" name="Group 13"/>
          <p:cNvGrpSpPr>
            <a:grpSpLocks/>
          </p:cNvGrpSpPr>
          <p:nvPr/>
        </p:nvGrpSpPr>
        <p:grpSpPr bwMode="auto">
          <a:xfrm>
            <a:off x="7010400" y="1219200"/>
            <a:ext cx="1828800" cy="519113"/>
            <a:chOff x="4416" y="768"/>
            <a:chExt cx="1152" cy="327"/>
          </a:xfrm>
        </p:grpSpPr>
        <p:sp>
          <p:nvSpPr>
            <p:cNvPr id="359438" name="Rectangle 14"/>
            <p:cNvSpPr>
              <a:spLocks noChangeArrowheads="1"/>
            </p:cNvSpPr>
            <p:nvPr/>
          </p:nvSpPr>
          <p:spPr bwMode="auto">
            <a:xfrm>
              <a:off x="4416" y="768"/>
              <a:ext cx="57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439" name="Text Box 15"/>
            <p:cNvSpPr txBox="1">
              <a:spLocks noChangeArrowheads="1"/>
            </p:cNvSpPr>
            <p:nvPr/>
          </p:nvSpPr>
          <p:spPr bwMode="auto">
            <a:xfrm>
              <a:off x="50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</p:grpSp>
      <p:sp>
        <p:nvSpPr>
          <p:cNvPr id="359440" name="Line 16"/>
          <p:cNvSpPr>
            <a:spLocks noChangeShapeType="1"/>
          </p:cNvSpPr>
          <p:nvPr/>
        </p:nvSpPr>
        <p:spPr bwMode="auto">
          <a:xfrm flipH="1">
            <a:off x="4114800" y="2362200"/>
            <a:ext cx="762000" cy="0"/>
          </a:xfrm>
          <a:prstGeom prst="line">
            <a:avLst/>
          </a:prstGeom>
          <a:noFill/>
          <a:ln w="57150">
            <a:solidFill>
              <a:srgbClr val="FF99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9441" name="Line 17"/>
          <p:cNvSpPr>
            <a:spLocks noChangeShapeType="1"/>
          </p:cNvSpPr>
          <p:nvPr/>
        </p:nvSpPr>
        <p:spPr bwMode="auto">
          <a:xfrm flipH="1">
            <a:off x="7315200" y="2438400"/>
            <a:ext cx="7620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9442" name="Text Box 18"/>
          <p:cNvSpPr txBox="1">
            <a:spLocks noChangeArrowheads="1"/>
          </p:cNvSpPr>
          <p:nvPr/>
        </p:nvSpPr>
        <p:spPr bwMode="auto">
          <a:xfrm>
            <a:off x="9906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59443" name="Oval 19"/>
          <p:cNvSpPr>
            <a:spLocks noChangeArrowheads="1"/>
          </p:cNvSpPr>
          <p:nvPr/>
        </p:nvSpPr>
        <p:spPr bwMode="auto">
          <a:xfrm>
            <a:off x="996950" y="2749550"/>
            <a:ext cx="444500" cy="3921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9444" name="Line 20"/>
          <p:cNvSpPr>
            <a:spLocks noChangeShapeType="1"/>
          </p:cNvSpPr>
          <p:nvPr/>
        </p:nvSpPr>
        <p:spPr bwMode="auto">
          <a:xfrm flipH="1">
            <a:off x="838200" y="3048000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9445" name="Line 21"/>
          <p:cNvSpPr>
            <a:spLocks noChangeShapeType="1"/>
          </p:cNvSpPr>
          <p:nvPr/>
        </p:nvSpPr>
        <p:spPr bwMode="auto">
          <a:xfrm>
            <a:off x="1371600" y="30480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9446" name="Text Box 22"/>
          <p:cNvSpPr txBox="1">
            <a:spLocks noChangeArrowheads="1"/>
          </p:cNvSpPr>
          <p:nvPr/>
        </p:nvSpPr>
        <p:spPr bwMode="auto">
          <a:xfrm>
            <a:off x="685800" y="34290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59447" name="Text Box 23"/>
          <p:cNvSpPr txBox="1">
            <a:spLocks noChangeArrowheads="1"/>
          </p:cNvSpPr>
          <p:nvPr/>
        </p:nvSpPr>
        <p:spPr bwMode="auto">
          <a:xfrm>
            <a:off x="990600" y="26812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59448" name="Line 24"/>
          <p:cNvSpPr>
            <a:spLocks noChangeShapeType="1"/>
          </p:cNvSpPr>
          <p:nvPr/>
        </p:nvSpPr>
        <p:spPr bwMode="auto">
          <a:xfrm flipH="1">
            <a:off x="1219200" y="3733800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9449" name="Line 25"/>
          <p:cNvSpPr>
            <a:spLocks noChangeShapeType="1"/>
          </p:cNvSpPr>
          <p:nvPr/>
        </p:nvSpPr>
        <p:spPr bwMode="auto">
          <a:xfrm>
            <a:off x="1752600" y="37338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9450" name="Oval 26"/>
          <p:cNvSpPr>
            <a:spLocks noChangeArrowheads="1"/>
          </p:cNvSpPr>
          <p:nvPr/>
        </p:nvSpPr>
        <p:spPr bwMode="auto">
          <a:xfrm>
            <a:off x="1377950" y="3435350"/>
            <a:ext cx="444500" cy="3921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9451" name="Text Box 27"/>
          <p:cNvSpPr txBox="1">
            <a:spLocks noChangeArrowheads="1"/>
          </p:cNvSpPr>
          <p:nvPr/>
        </p:nvSpPr>
        <p:spPr bwMode="auto">
          <a:xfrm>
            <a:off x="1371600" y="33670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59452" name="Line 28"/>
          <p:cNvSpPr>
            <a:spLocks noChangeShapeType="1"/>
          </p:cNvSpPr>
          <p:nvPr/>
        </p:nvSpPr>
        <p:spPr bwMode="auto">
          <a:xfrm flipH="1">
            <a:off x="1524000" y="44053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9453" name="Line 29"/>
          <p:cNvSpPr>
            <a:spLocks noChangeShapeType="1"/>
          </p:cNvSpPr>
          <p:nvPr/>
        </p:nvSpPr>
        <p:spPr bwMode="auto">
          <a:xfrm>
            <a:off x="2057400" y="4405313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9454" name="Oval 30"/>
          <p:cNvSpPr>
            <a:spLocks noChangeArrowheads="1"/>
          </p:cNvSpPr>
          <p:nvPr/>
        </p:nvSpPr>
        <p:spPr bwMode="auto">
          <a:xfrm>
            <a:off x="1301750" y="47926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9455" name="Line 31"/>
          <p:cNvSpPr>
            <a:spLocks noChangeShapeType="1"/>
          </p:cNvSpPr>
          <p:nvPr/>
        </p:nvSpPr>
        <p:spPr bwMode="auto">
          <a:xfrm flipH="1">
            <a:off x="1143000" y="50911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9456" name="Line 32"/>
          <p:cNvSpPr>
            <a:spLocks noChangeShapeType="1"/>
          </p:cNvSpPr>
          <p:nvPr/>
        </p:nvSpPr>
        <p:spPr bwMode="auto">
          <a:xfrm>
            <a:off x="1676400" y="51054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9457" name="Text Box 33"/>
          <p:cNvSpPr txBox="1">
            <a:spLocks noChangeArrowheads="1"/>
          </p:cNvSpPr>
          <p:nvPr/>
        </p:nvSpPr>
        <p:spPr bwMode="auto">
          <a:xfrm>
            <a:off x="914400" y="5410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59458" name="Text Box 34"/>
          <p:cNvSpPr txBox="1">
            <a:spLocks noChangeArrowheads="1"/>
          </p:cNvSpPr>
          <p:nvPr/>
        </p:nvSpPr>
        <p:spPr bwMode="auto">
          <a:xfrm>
            <a:off x="1295400" y="4724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59459" name="Text Box 35"/>
          <p:cNvSpPr txBox="1">
            <a:spLocks noChangeArrowheads="1"/>
          </p:cNvSpPr>
          <p:nvPr/>
        </p:nvSpPr>
        <p:spPr bwMode="auto">
          <a:xfrm>
            <a:off x="1676400" y="5410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59460" name="Oval 36"/>
          <p:cNvSpPr>
            <a:spLocks noChangeArrowheads="1"/>
          </p:cNvSpPr>
          <p:nvPr/>
        </p:nvSpPr>
        <p:spPr bwMode="auto">
          <a:xfrm>
            <a:off x="1682750" y="4106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9461" name="Text Box 37"/>
          <p:cNvSpPr txBox="1">
            <a:spLocks noChangeArrowheads="1"/>
          </p:cNvSpPr>
          <p:nvPr/>
        </p:nvSpPr>
        <p:spPr bwMode="auto">
          <a:xfrm>
            <a:off x="17526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59462" name="Text Box 38"/>
          <p:cNvSpPr txBox="1">
            <a:spLocks noChangeArrowheads="1"/>
          </p:cNvSpPr>
          <p:nvPr/>
        </p:nvSpPr>
        <p:spPr bwMode="auto">
          <a:xfrm>
            <a:off x="2057400" y="4648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359463" name="Group 39"/>
          <p:cNvGrpSpPr>
            <a:grpSpLocks/>
          </p:cNvGrpSpPr>
          <p:nvPr/>
        </p:nvGrpSpPr>
        <p:grpSpPr bwMode="auto">
          <a:xfrm>
            <a:off x="3048000" y="1219200"/>
            <a:ext cx="1981200" cy="519113"/>
            <a:chOff x="1920" y="768"/>
            <a:chExt cx="1248" cy="327"/>
          </a:xfrm>
        </p:grpSpPr>
        <p:sp>
          <p:nvSpPr>
            <p:cNvPr id="359464" name="Rectangle 40"/>
            <p:cNvSpPr>
              <a:spLocks noChangeArrowheads="1"/>
            </p:cNvSpPr>
            <p:nvPr/>
          </p:nvSpPr>
          <p:spPr bwMode="auto">
            <a:xfrm>
              <a:off x="1920" y="768"/>
              <a:ext cx="576" cy="288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9465" name="Text Box 41"/>
            <p:cNvSpPr txBox="1">
              <a:spLocks noChangeArrowheads="1"/>
            </p:cNvSpPr>
            <p:nvPr/>
          </p:nvSpPr>
          <p:spPr bwMode="auto">
            <a:xfrm>
              <a:off x="26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FF99FF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Split A Binary Search Tree</a:t>
            </a:r>
          </a:p>
        </p:txBody>
      </p:sp>
      <p:sp>
        <p:nvSpPr>
          <p:cNvPr id="360451" name="Oval 3"/>
          <p:cNvSpPr>
            <a:spLocks noChangeArrowheads="1"/>
          </p:cNvSpPr>
          <p:nvPr/>
        </p:nvSpPr>
        <p:spPr bwMode="auto">
          <a:xfrm>
            <a:off x="3657600" y="21193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0452" name="Oval 4"/>
          <p:cNvSpPr>
            <a:spLocks noChangeArrowheads="1"/>
          </p:cNvSpPr>
          <p:nvPr/>
        </p:nvSpPr>
        <p:spPr bwMode="auto">
          <a:xfrm>
            <a:off x="6864350" y="2201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0453" name="Line 5"/>
          <p:cNvSpPr>
            <a:spLocks noChangeShapeType="1"/>
          </p:cNvSpPr>
          <p:nvPr/>
        </p:nvSpPr>
        <p:spPr bwMode="auto">
          <a:xfrm flipH="1">
            <a:off x="7162800" y="1676400"/>
            <a:ext cx="304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0454" name="Line 6"/>
          <p:cNvSpPr>
            <a:spLocks noChangeShapeType="1"/>
          </p:cNvSpPr>
          <p:nvPr/>
        </p:nvSpPr>
        <p:spPr bwMode="auto">
          <a:xfrm>
            <a:off x="7239000" y="2500313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0455" name="Text Box 7"/>
          <p:cNvSpPr txBox="1">
            <a:spLocks noChangeArrowheads="1"/>
          </p:cNvSpPr>
          <p:nvPr/>
        </p:nvSpPr>
        <p:spPr bwMode="auto">
          <a:xfrm>
            <a:off x="72390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0456" name="Text Box 8"/>
          <p:cNvSpPr txBox="1">
            <a:spLocks noChangeArrowheads="1"/>
          </p:cNvSpPr>
          <p:nvPr/>
        </p:nvSpPr>
        <p:spPr bwMode="auto">
          <a:xfrm>
            <a:off x="3657600" y="2057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0457" name="Line 9"/>
          <p:cNvSpPr>
            <a:spLocks noChangeShapeType="1"/>
          </p:cNvSpPr>
          <p:nvPr/>
        </p:nvSpPr>
        <p:spPr bwMode="auto">
          <a:xfrm>
            <a:off x="3505200" y="1600200"/>
            <a:ext cx="381000" cy="547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0458" name="Line 10"/>
          <p:cNvSpPr>
            <a:spLocks noChangeShapeType="1"/>
          </p:cNvSpPr>
          <p:nvPr/>
        </p:nvSpPr>
        <p:spPr bwMode="auto">
          <a:xfrm flipH="1">
            <a:off x="3352800" y="2500313"/>
            <a:ext cx="374650" cy="395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0459" name="Text Box 11"/>
          <p:cNvSpPr txBox="1">
            <a:spLocks noChangeArrowheads="1"/>
          </p:cNvSpPr>
          <p:nvPr/>
        </p:nvSpPr>
        <p:spPr bwMode="auto">
          <a:xfrm>
            <a:off x="31242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0460" name="Text Box 12"/>
          <p:cNvSpPr txBox="1">
            <a:spLocks noChangeArrowheads="1"/>
          </p:cNvSpPr>
          <p:nvPr/>
        </p:nvSpPr>
        <p:spPr bwMode="auto">
          <a:xfrm>
            <a:off x="6858000" y="2133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0461" name="Oval 13"/>
          <p:cNvSpPr>
            <a:spLocks noChangeArrowheads="1"/>
          </p:cNvSpPr>
          <p:nvPr/>
        </p:nvSpPr>
        <p:spPr bwMode="auto">
          <a:xfrm>
            <a:off x="4273550" y="2963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0462" name="Line 14"/>
          <p:cNvSpPr>
            <a:spLocks noChangeShapeType="1"/>
          </p:cNvSpPr>
          <p:nvPr/>
        </p:nvSpPr>
        <p:spPr bwMode="auto">
          <a:xfrm flipH="1">
            <a:off x="4114800" y="32623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0463" name="Line 15"/>
          <p:cNvSpPr>
            <a:spLocks noChangeShapeType="1"/>
          </p:cNvSpPr>
          <p:nvPr/>
        </p:nvSpPr>
        <p:spPr bwMode="auto">
          <a:xfrm>
            <a:off x="4038600" y="2514600"/>
            <a:ext cx="3810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0464" name="Text Box 16"/>
          <p:cNvSpPr txBox="1">
            <a:spLocks noChangeArrowheads="1"/>
          </p:cNvSpPr>
          <p:nvPr/>
        </p:nvSpPr>
        <p:spPr bwMode="auto">
          <a:xfrm>
            <a:off x="3886200" y="3581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0465" name="Text Box 17"/>
          <p:cNvSpPr txBox="1">
            <a:spLocks noChangeArrowheads="1"/>
          </p:cNvSpPr>
          <p:nvPr/>
        </p:nvSpPr>
        <p:spPr bwMode="auto">
          <a:xfrm>
            <a:off x="4267200" y="2895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grpSp>
        <p:nvGrpSpPr>
          <p:cNvPr id="360466" name="Group 18"/>
          <p:cNvGrpSpPr>
            <a:grpSpLocks/>
          </p:cNvGrpSpPr>
          <p:nvPr/>
        </p:nvGrpSpPr>
        <p:grpSpPr bwMode="auto">
          <a:xfrm>
            <a:off x="7010400" y="1219200"/>
            <a:ext cx="1828800" cy="519113"/>
            <a:chOff x="4416" y="768"/>
            <a:chExt cx="1152" cy="327"/>
          </a:xfrm>
        </p:grpSpPr>
        <p:sp>
          <p:nvSpPr>
            <p:cNvPr id="360467" name="Rectangle 19"/>
            <p:cNvSpPr>
              <a:spLocks noChangeArrowheads="1"/>
            </p:cNvSpPr>
            <p:nvPr/>
          </p:nvSpPr>
          <p:spPr bwMode="auto">
            <a:xfrm>
              <a:off x="4416" y="768"/>
              <a:ext cx="57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0468" name="Text Box 20"/>
            <p:cNvSpPr txBox="1">
              <a:spLocks noChangeArrowheads="1"/>
            </p:cNvSpPr>
            <p:nvPr/>
          </p:nvSpPr>
          <p:spPr bwMode="auto">
            <a:xfrm>
              <a:off x="50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</p:grpSp>
      <p:sp>
        <p:nvSpPr>
          <p:cNvPr id="360469" name="Line 21"/>
          <p:cNvSpPr>
            <a:spLocks noChangeShapeType="1"/>
          </p:cNvSpPr>
          <p:nvPr/>
        </p:nvSpPr>
        <p:spPr bwMode="auto">
          <a:xfrm flipH="1">
            <a:off x="4724400" y="3200400"/>
            <a:ext cx="762000" cy="0"/>
          </a:xfrm>
          <a:prstGeom prst="line">
            <a:avLst/>
          </a:prstGeom>
          <a:noFill/>
          <a:ln w="57150">
            <a:solidFill>
              <a:srgbClr val="FF99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0470" name="Line 22"/>
          <p:cNvSpPr>
            <a:spLocks noChangeShapeType="1"/>
          </p:cNvSpPr>
          <p:nvPr/>
        </p:nvSpPr>
        <p:spPr bwMode="auto">
          <a:xfrm flipH="1">
            <a:off x="7315200" y="2438400"/>
            <a:ext cx="7620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0471" name="Text Box 23"/>
          <p:cNvSpPr txBox="1">
            <a:spLocks noChangeArrowheads="1"/>
          </p:cNvSpPr>
          <p:nvPr/>
        </p:nvSpPr>
        <p:spPr bwMode="auto">
          <a:xfrm>
            <a:off x="9906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0472" name="Line 24"/>
          <p:cNvSpPr>
            <a:spLocks noChangeShapeType="1"/>
          </p:cNvSpPr>
          <p:nvPr/>
        </p:nvSpPr>
        <p:spPr bwMode="auto">
          <a:xfrm flipH="1">
            <a:off x="1219200" y="3733800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0473" name="Line 25"/>
          <p:cNvSpPr>
            <a:spLocks noChangeShapeType="1"/>
          </p:cNvSpPr>
          <p:nvPr/>
        </p:nvSpPr>
        <p:spPr bwMode="auto">
          <a:xfrm>
            <a:off x="1752600" y="37338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0474" name="Oval 26"/>
          <p:cNvSpPr>
            <a:spLocks noChangeArrowheads="1"/>
          </p:cNvSpPr>
          <p:nvPr/>
        </p:nvSpPr>
        <p:spPr bwMode="auto">
          <a:xfrm>
            <a:off x="1377950" y="3435350"/>
            <a:ext cx="444500" cy="3921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0475" name="Text Box 27"/>
          <p:cNvSpPr txBox="1">
            <a:spLocks noChangeArrowheads="1"/>
          </p:cNvSpPr>
          <p:nvPr/>
        </p:nvSpPr>
        <p:spPr bwMode="auto">
          <a:xfrm>
            <a:off x="1371600" y="33670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0476" name="Line 28"/>
          <p:cNvSpPr>
            <a:spLocks noChangeShapeType="1"/>
          </p:cNvSpPr>
          <p:nvPr/>
        </p:nvSpPr>
        <p:spPr bwMode="auto">
          <a:xfrm flipH="1">
            <a:off x="1524000" y="44053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>
            <a:off x="2057400" y="4405313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0478" name="Oval 30"/>
          <p:cNvSpPr>
            <a:spLocks noChangeArrowheads="1"/>
          </p:cNvSpPr>
          <p:nvPr/>
        </p:nvSpPr>
        <p:spPr bwMode="auto">
          <a:xfrm>
            <a:off x="1301750" y="47926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0479" name="Line 31"/>
          <p:cNvSpPr>
            <a:spLocks noChangeShapeType="1"/>
          </p:cNvSpPr>
          <p:nvPr/>
        </p:nvSpPr>
        <p:spPr bwMode="auto">
          <a:xfrm flipH="1">
            <a:off x="1143000" y="50911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0480" name="Line 32"/>
          <p:cNvSpPr>
            <a:spLocks noChangeShapeType="1"/>
          </p:cNvSpPr>
          <p:nvPr/>
        </p:nvSpPr>
        <p:spPr bwMode="auto">
          <a:xfrm>
            <a:off x="1676400" y="51054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0481" name="Text Box 33"/>
          <p:cNvSpPr txBox="1">
            <a:spLocks noChangeArrowheads="1"/>
          </p:cNvSpPr>
          <p:nvPr/>
        </p:nvSpPr>
        <p:spPr bwMode="auto">
          <a:xfrm>
            <a:off x="914400" y="5410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60482" name="Text Box 34"/>
          <p:cNvSpPr txBox="1">
            <a:spLocks noChangeArrowheads="1"/>
          </p:cNvSpPr>
          <p:nvPr/>
        </p:nvSpPr>
        <p:spPr bwMode="auto">
          <a:xfrm>
            <a:off x="1295400" y="4724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60483" name="Text Box 35"/>
          <p:cNvSpPr txBox="1">
            <a:spLocks noChangeArrowheads="1"/>
          </p:cNvSpPr>
          <p:nvPr/>
        </p:nvSpPr>
        <p:spPr bwMode="auto">
          <a:xfrm>
            <a:off x="1676400" y="5410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60484" name="Oval 36"/>
          <p:cNvSpPr>
            <a:spLocks noChangeArrowheads="1"/>
          </p:cNvSpPr>
          <p:nvPr/>
        </p:nvSpPr>
        <p:spPr bwMode="auto">
          <a:xfrm>
            <a:off x="1682750" y="4106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0485" name="Text Box 37"/>
          <p:cNvSpPr txBox="1">
            <a:spLocks noChangeArrowheads="1"/>
          </p:cNvSpPr>
          <p:nvPr/>
        </p:nvSpPr>
        <p:spPr bwMode="auto">
          <a:xfrm>
            <a:off x="17526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60486" name="Text Box 38"/>
          <p:cNvSpPr txBox="1">
            <a:spLocks noChangeArrowheads="1"/>
          </p:cNvSpPr>
          <p:nvPr/>
        </p:nvSpPr>
        <p:spPr bwMode="auto">
          <a:xfrm>
            <a:off x="2057400" y="4648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360487" name="Group 39"/>
          <p:cNvGrpSpPr>
            <a:grpSpLocks/>
          </p:cNvGrpSpPr>
          <p:nvPr/>
        </p:nvGrpSpPr>
        <p:grpSpPr bwMode="auto">
          <a:xfrm>
            <a:off x="3048000" y="1219200"/>
            <a:ext cx="1981200" cy="519113"/>
            <a:chOff x="1920" y="768"/>
            <a:chExt cx="1248" cy="327"/>
          </a:xfrm>
        </p:grpSpPr>
        <p:sp>
          <p:nvSpPr>
            <p:cNvPr id="360488" name="Rectangle 40"/>
            <p:cNvSpPr>
              <a:spLocks noChangeArrowheads="1"/>
            </p:cNvSpPr>
            <p:nvPr/>
          </p:nvSpPr>
          <p:spPr bwMode="auto">
            <a:xfrm>
              <a:off x="1920" y="768"/>
              <a:ext cx="576" cy="288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0489" name="Text Box 41"/>
            <p:cNvSpPr txBox="1">
              <a:spLocks noChangeArrowheads="1"/>
            </p:cNvSpPr>
            <p:nvPr/>
          </p:nvSpPr>
          <p:spPr bwMode="auto">
            <a:xfrm>
              <a:off x="26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FF99FF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1143000"/>
          </a:xfrm>
          <a:noFill/>
          <a:ln/>
        </p:spPr>
        <p:txBody>
          <a:bodyPr/>
          <a:lstStyle/>
          <a:p>
            <a:r>
              <a:rPr lang="en-US" altLang="en-US"/>
              <a:t>Splay Trees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Binary search trees.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Search, insert, delete, and split have amortized complexity </a:t>
            </a:r>
            <a:r>
              <a:rPr lang="en-US" altLang="en-US">
                <a:solidFill>
                  <a:schemeClr val="hlink"/>
                </a:solidFill>
              </a:rPr>
              <a:t>O(log n) </a:t>
            </a:r>
            <a:r>
              <a:rPr lang="en-US" altLang="en-US"/>
              <a:t>&amp; actual complexity</a:t>
            </a:r>
            <a:r>
              <a:rPr lang="en-US" altLang="en-US">
                <a:solidFill>
                  <a:schemeClr val="hlink"/>
                </a:solidFill>
              </a:rPr>
              <a:t> O(n)</a:t>
            </a:r>
            <a:r>
              <a:rPr lang="en-US" altLang="en-US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Actual and amortized complexity of join is </a:t>
            </a:r>
            <a:r>
              <a:rPr lang="en-US" altLang="en-US">
                <a:solidFill>
                  <a:schemeClr val="hlink"/>
                </a:solidFill>
              </a:rPr>
              <a:t>O(1)</a:t>
            </a:r>
            <a:r>
              <a:rPr lang="en-US" altLang="en-US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Priority queue and double-ended priority queue versions outperform heaps, deaps, etc. over a sequence of operations.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Two varieties.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Bottom up.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Top down.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 bldLvl="3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Split A Binary Search Tree</a:t>
            </a:r>
          </a:p>
        </p:txBody>
      </p:sp>
      <p:sp>
        <p:nvSpPr>
          <p:cNvPr id="361475" name="Oval 3"/>
          <p:cNvSpPr>
            <a:spLocks noChangeArrowheads="1"/>
          </p:cNvSpPr>
          <p:nvPr/>
        </p:nvSpPr>
        <p:spPr bwMode="auto">
          <a:xfrm>
            <a:off x="3657600" y="21193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1476" name="Oval 4"/>
          <p:cNvSpPr>
            <a:spLocks noChangeArrowheads="1"/>
          </p:cNvSpPr>
          <p:nvPr/>
        </p:nvSpPr>
        <p:spPr bwMode="auto">
          <a:xfrm>
            <a:off x="6864350" y="2201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1477" name="Line 5"/>
          <p:cNvSpPr>
            <a:spLocks noChangeShapeType="1"/>
          </p:cNvSpPr>
          <p:nvPr/>
        </p:nvSpPr>
        <p:spPr bwMode="auto">
          <a:xfrm flipH="1">
            <a:off x="7162800" y="1676400"/>
            <a:ext cx="304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1478" name="Line 6"/>
          <p:cNvSpPr>
            <a:spLocks noChangeShapeType="1"/>
          </p:cNvSpPr>
          <p:nvPr/>
        </p:nvSpPr>
        <p:spPr bwMode="auto">
          <a:xfrm>
            <a:off x="7239000" y="2500313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1479" name="Text Box 7"/>
          <p:cNvSpPr txBox="1">
            <a:spLocks noChangeArrowheads="1"/>
          </p:cNvSpPr>
          <p:nvPr/>
        </p:nvSpPr>
        <p:spPr bwMode="auto">
          <a:xfrm>
            <a:off x="72390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1480" name="Text Box 8"/>
          <p:cNvSpPr txBox="1">
            <a:spLocks noChangeArrowheads="1"/>
          </p:cNvSpPr>
          <p:nvPr/>
        </p:nvSpPr>
        <p:spPr bwMode="auto">
          <a:xfrm>
            <a:off x="3657600" y="2057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1481" name="Line 9"/>
          <p:cNvSpPr>
            <a:spLocks noChangeShapeType="1"/>
          </p:cNvSpPr>
          <p:nvPr/>
        </p:nvSpPr>
        <p:spPr bwMode="auto">
          <a:xfrm>
            <a:off x="3505200" y="1600200"/>
            <a:ext cx="381000" cy="547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1482" name="Line 10"/>
          <p:cNvSpPr>
            <a:spLocks noChangeShapeType="1"/>
          </p:cNvSpPr>
          <p:nvPr/>
        </p:nvSpPr>
        <p:spPr bwMode="auto">
          <a:xfrm flipH="1">
            <a:off x="3352800" y="2500313"/>
            <a:ext cx="374650" cy="395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1483" name="Text Box 11"/>
          <p:cNvSpPr txBox="1">
            <a:spLocks noChangeArrowheads="1"/>
          </p:cNvSpPr>
          <p:nvPr/>
        </p:nvSpPr>
        <p:spPr bwMode="auto">
          <a:xfrm>
            <a:off x="31242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1484" name="Text Box 12"/>
          <p:cNvSpPr txBox="1">
            <a:spLocks noChangeArrowheads="1"/>
          </p:cNvSpPr>
          <p:nvPr/>
        </p:nvSpPr>
        <p:spPr bwMode="auto">
          <a:xfrm>
            <a:off x="6858000" y="2133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1485" name="Oval 13"/>
          <p:cNvSpPr>
            <a:spLocks noChangeArrowheads="1"/>
          </p:cNvSpPr>
          <p:nvPr/>
        </p:nvSpPr>
        <p:spPr bwMode="auto">
          <a:xfrm>
            <a:off x="4273550" y="2963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1486" name="Line 14"/>
          <p:cNvSpPr>
            <a:spLocks noChangeShapeType="1"/>
          </p:cNvSpPr>
          <p:nvPr/>
        </p:nvSpPr>
        <p:spPr bwMode="auto">
          <a:xfrm flipH="1">
            <a:off x="4114800" y="32623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1487" name="Line 15"/>
          <p:cNvSpPr>
            <a:spLocks noChangeShapeType="1"/>
          </p:cNvSpPr>
          <p:nvPr/>
        </p:nvSpPr>
        <p:spPr bwMode="auto">
          <a:xfrm>
            <a:off x="4038600" y="2514600"/>
            <a:ext cx="3810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1488" name="Text Box 16"/>
          <p:cNvSpPr txBox="1">
            <a:spLocks noChangeArrowheads="1"/>
          </p:cNvSpPr>
          <p:nvPr/>
        </p:nvSpPr>
        <p:spPr bwMode="auto">
          <a:xfrm>
            <a:off x="3886200" y="3581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1489" name="Text Box 17"/>
          <p:cNvSpPr txBox="1">
            <a:spLocks noChangeArrowheads="1"/>
          </p:cNvSpPr>
          <p:nvPr/>
        </p:nvSpPr>
        <p:spPr bwMode="auto">
          <a:xfrm>
            <a:off x="4267200" y="2895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grpSp>
        <p:nvGrpSpPr>
          <p:cNvPr id="361490" name="Group 18"/>
          <p:cNvGrpSpPr>
            <a:grpSpLocks/>
          </p:cNvGrpSpPr>
          <p:nvPr/>
        </p:nvGrpSpPr>
        <p:grpSpPr bwMode="auto">
          <a:xfrm>
            <a:off x="7010400" y="1219200"/>
            <a:ext cx="1828800" cy="519113"/>
            <a:chOff x="4416" y="768"/>
            <a:chExt cx="1152" cy="327"/>
          </a:xfrm>
        </p:grpSpPr>
        <p:sp>
          <p:nvSpPr>
            <p:cNvPr id="361491" name="Rectangle 19"/>
            <p:cNvSpPr>
              <a:spLocks noChangeArrowheads="1"/>
            </p:cNvSpPr>
            <p:nvPr/>
          </p:nvSpPr>
          <p:spPr bwMode="auto">
            <a:xfrm>
              <a:off x="4416" y="768"/>
              <a:ext cx="57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1492" name="Text Box 20"/>
            <p:cNvSpPr txBox="1">
              <a:spLocks noChangeArrowheads="1"/>
            </p:cNvSpPr>
            <p:nvPr/>
          </p:nvSpPr>
          <p:spPr bwMode="auto">
            <a:xfrm>
              <a:off x="50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</p:grpSp>
      <p:sp>
        <p:nvSpPr>
          <p:cNvPr id="361493" name="Line 21"/>
          <p:cNvSpPr>
            <a:spLocks noChangeShapeType="1"/>
          </p:cNvSpPr>
          <p:nvPr/>
        </p:nvSpPr>
        <p:spPr bwMode="auto">
          <a:xfrm flipH="1">
            <a:off x="5181600" y="3886200"/>
            <a:ext cx="762000" cy="0"/>
          </a:xfrm>
          <a:prstGeom prst="line">
            <a:avLst/>
          </a:prstGeom>
          <a:noFill/>
          <a:ln w="57150">
            <a:solidFill>
              <a:srgbClr val="FF99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1494" name="Line 22"/>
          <p:cNvSpPr>
            <a:spLocks noChangeShapeType="1"/>
          </p:cNvSpPr>
          <p:nvPr/>
        </p:nvSpPr>
        <p:spPr bwMode="auto">
          <a:xfrm flipH="1">
            <a:off x="7315200" y="2438400"/>
            <a:ext cx="7620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1495" name="Text Box 23"/>
          <p:cNvSpPr txBox="1">
            <a:spLocks noChangeArrowheads="1"/>
          </p:cNvSpPr>
          <p:nvPr/>
        </p:nvSpPr>
        <p:spPr bwMode="auto">
          <a:xfrm>
            <a:off x="4343400" y="4252913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1496" name="Line 24"/>
          <p:cNvSpPr>
            <a:spLocks noChangeShapeType="1"/>
          </p:cNvSpPr>
          <p:nvPr/>
        </p:nvSpPr>
        <p:spPr bwMode="auto">
          <a:xfrm flipH="1">
            <a:off x="4572000" y="39481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1497" name="Line 25"/>
          <p:cNvSpPr>
            <a:spLocks noChangeShapeType="1"/>
          </p:cNvSpPr>
          <p:nvPr/>
        </p:nvSpPr>
        <p:spPr bwMode="auto">
          <a:xfrm>
            <a:off x="46482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1498" name="Oval 26"/>
          <p:cNvSpPr>
            <a:spLocks noChangeArrowheads="1"/>
          </p:cNvSpPr>
          <p:nvPr/>
        </p:nvSpPr>
        <p:spPr bwMode="auto">
          <a:xfrm>
            <a:off x="4730750" y="36496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1499" name="Text Box 27"/>
          <p:cNvSpPr txBox="1">
            <a:spLocks noChangeArrowheads="1"/>
          </p:cNvSpPr>
          <p:nvPr/>
        </p:nvSpPr>
        <p:spPr bwMode="auto">
          <a:xfrm>
            <a:off x="4724400" y="3581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1500" name="Line 28"/>
          <p:cNvSpPr>
            <a:spLocks noChangeShapeType="1"/>
          </p:cNvSpPr>
          <p:nvPr/>
        </p:nvSpPr>
        <p:spPr bwMode="auto">
          <a:xfrm flipH="1">
            <a:off x="1524000" y="44053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1501" name="Line 29"/>
          <p:cNvSpPr>
            <a:spLocks noChangeShapeType="1"/>
          </p:cNvSpPr>
          <p:nvPr/>
        </p:nvSpPr>
        <p:spPr bwMode="auto">
          <a:xfrm>
            <a:off x="2057400" y="4405313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1502" name="Oval 30"/>
          <p:cNvSpPr>
            <a:spLocks noChangeArrowheads="1"/>
          </p:cNvSpPr>
          <p:nvPr/>
        </p:nvSpPr>
        <p:spPr bwMode="auto">
          <a:xfrm>
            <a:off x="1301750" y="47926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1503" name="Line 31"/>
          <p:cNvSpPr>
            <a:spLocks noChangeShapeType="1"/>
          </p:cNvSpPr>
          <p:nvPr/>
        </p:nvSpPr>
        <p:spPr bwMode="auto">
          <a:xfrm flipH="1">
            <a:off x="1143000" y="50911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1504" name="Line 32"/>
          <p:cNvSpPr>
            <a:spLocks noChangeShapeType="1"/>
          </p:cNvSpPr>
          <p:nvPr/>
        </p:nvSpPr>
        <p:spPr bwMode="auto">
          <a:xfrm>
            <a:off x="1676400" y="51054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1505" name="Text Box 33"/>
          <p:cNvSpPr txBox="1">
            <a:spLocks noChangeArrowheads="1"/>
          </p:cNvSpPr>
          <p:nvPr/>
        </p:nvSpPr>
        <p:spPr bwMode="auto">
          <a:xfrm>
            <a:off x="914400" y="5410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61506" name="Text Box 34"/>
          <p:cNvSpPr txBox="1">
            <a:spLocks noChangeArrowheads="1"/>
          </p:cNvSpPr>
          <p:nvPr/>
        </p:nvSpPr>
        <p:spPr bwMode="auto">
          <a:xfrm>
            <a:off x="1295400" y="4724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61507" name="Text Box 35"/>
          <p:cNvSpPr txBox="1">
            <a:spLocks noChangeArrowheads="1"/>
          </p:cNvSpPr>
          <p:nvPr/>
        </p:nvSpPr>
        <p:spPr bwMode="auto">
          <a:xfrm>
            <a:off x="1676400" y="5410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61508" name="Oval 36"/>
          <p:cNvSpPr>
            <a:spLocks noChangeArrowheads="1"/>
          </p:cNvSpPr>
          <p:nvPr/>
        </p:nvSpPr>
        <p:spPr bwMode="auto">
          <a:xfrm>
            <a:off x="1682750" y="4106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1509" name="Text Box 37"/>
          <p:cNvSpPr txBox="1">
            <a:spLocks noChangeArrowheads="1"/>
          </p:cNvSpPr>
          <p:nvPr/>
        </p:nvSpPr>
        <p:spPr bwMode="auto">
          <a:xfrm>
            <a:off x="17526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61510" name="Text Box 38"/>
          <p:cNvSpPr txBox="1">
            <a:spLocks noChangeArrowheads="1"/>
          </p:cNvSpPr>
          <p:nvPr/>
        </p:nvSpPr>
        <p:spPr bwMode="auto">
          <a:xfrm>
            <a:off x="2057400" y="4648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361511" name="Group 39"/>
          <p:cNvGrpSpPr>
            <a:grpSpLocks/>
          </p:cNvGrpSpPr>
          <p:nvPr/>
        </p:nvGrpSpPr>
        <p:grpSpPr bwMode="auto">
          <a:xfrm>
            <a:off x="3048000" y="1219200"/>
            <a:ext cx="1981200" cy="519113"/>
            <a:chOff x="1920" y="768"/>
            <a:chExt cx="1248" cy="327"/>
          </a:xfrm>
        </p:grpSpPr>
        <p:sp>
          <p:nvSpPr>
            <p:cNvPr id="361512" name="Rectangle 40"/>
            <p:cNvSpPr>
              <a:spLocks noChangeArrowheads="1"/>
            </p:cNvSpPr>
            <p:nvPr/>
          </p:nvSpPr>
          <p:spPr bwMode="auto">
            <a:xfrm>
              <a:off x="1920" y="768"/>
              <a:ext cx="576" cy="288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1513" name="Text Box 41"/>
            <p:cNvSpPr txBox="1">
              <a:spLocks noChangeArrowheads="1"/>
            </p:cNvSpPr>
            <p:nvPr/>
          </p:nvSpPr>
          <p:spPr bwMode="auto">
            <a:xfrm>
              <a:off x="26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FF99FF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Split A Binary Search Tree</a:t>
            </a:r>
          </a:p>
        </p:txBody>
      </p:sp>
      <p:sp>
        <p:nvSpPr>
          <p:cNvPr id="362499" name="Oval 3"/>
          <p:cNvSpPr>
            <a:spLocks noChangeArrowheads="1"/>
          </p:cNvSpPr>
          <p:nvPr/>
        </p:nvSpPr>
        <p:spPr bwMode="auto">
          <a:xfrm>
            <a:off x="3657600" y="21193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2500" name="Oval 4"/>
          <p:cNvSpPr>
            <a:spLocks noChangeArrowheads="1"/>
          </p:cNvSpPr>
          <p:nvPr/>
        </p:nvSpPr>
        <p:spPr bwMode="auto">
          <a:xfrm>
            <a:off x="6864350" y="2201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2501" name="Line 5"/>
          <p:cNvSpPr>
            <a:spLocks noChangeShapeType="1"/>
          </p:cNvSpPr>
          <p:nvPr/>
        </p:nvSpPr>
        <p:spPr bwMode="auto">
          <a:xfrm flipH="1">
            <a:off x="7162800" y="1676400"/>
            <a:ext cx="304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2502" name="Line 6"/>
          <p:cNvSpPr>
            <a:spLocks noChangeShapeType="1"/>
          </p:cNvSpPr>
          <p:nvPr/>
        </p:nvSpPr>
        <p:spPr bwMode="auto">
          <a:xfrm>
            <a:off x="7239000" y="2500313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72390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3657600" y="2057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2505" name="Line 9"/>
          <p:cNvSpPr>
            <a:spLocks noChangeShapeType="1"/>
          </p:cNvSpPr>
          <p:nvPr/>
        </p:nvSpPr>
        <p:spPr bwMode="auto">
          <a:xfrm>
            <a:off x="3505200" y="1600200"/>
            <a:ext cx="381000" cy="547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2506" name="Line 10"/>
          <p:cNvSpPr>
            <a:spLocks noChangeShapeType="1"/>
          </p:cNvSpPr>
          <p:nvPr/>
        </p:nvSpPr>
        <p:spPr bwMode="auto">
          <a:xfrm flipH="1">
            <a:off x="3352800" y="2500313"/>
            <a:ext cx="374650" cy="395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2507" name="Text Box 11"/>
          <p:cNvSpPr txBox="1">
            <a:spLocks noChangeArrowheads="1"/>
          </p:cNvSpPr>
          <p:nvPr/>
        </p:nvSpPr>
        <p:spPr bwMode="auto">
          <a:xfrm>
            <a:off x="31242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2508" name="Text Box 12"/>
          <p:cNvSpPr txBox="1">
            <a:spLocks noChangeArrowheads="1"/>
          </p:cNvSpPr>
          <p:nvPr/>
        </p:nvSpPr>
        <p:spPr bwMode="auto">
          <a:xfrm>
            <a:off x="6858000" y="2133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2509" name="Oval 13"/>
          <p:cNvSpPr>
            <a:spLocks noChangeArrowheads="1"/>
          </p:cNvSpPr>
          <p:nvPr/>
        </p:nvSpPr>
        <p:spPr bwMode="auto">
          <a:xfrm>
            <a:off x="4273550" y="2963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2510" name="Line 14"/>
          <p:cNvSpPr>
            <a:spLocks noChangeShapeType="1"/>
          </p:cNvSpPr>
          <p:nvPr/>
        </p:nvSpPr>
        <p:spPr bwMode="auto">
          <a:xfrm flipH="1">
            <a:off x="4114800" y="32623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2511" name="Line 15"/>
          <p:cNvSpPr>
            <a:spLocks noChangeShapeType="1"/>
          </p:cNvSpPr>
          <p:nvPr/>
        </p:nvSpPr>
        <p:spPr bwMode="auto">
          <a:xfrm>
            <a:off x="4038600" y="2514600"/>
            <a:ext cx="3810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2512" name="Text Box 16"/>
          <p:cNvSpPr txBox="1">
            <a:spLocks noChangeArrowheads="1"/>
          </p:cNvSpPr>
          <p:nvPr/>
        </p:nvSpPr>
        <p:spPr bwMode="auto">
          <a:xfrm>
            <a:off x="3886200" y="3581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2513" name="Text Box 17"/>
          <p:cNvSpPr txBox="1">
            <a:spLocks noChangeArrowheads="1"/>
          </p:cNvSpPr>
          <p:nvPr/>
        </p:nvSpPr>
        <p:spPr bwMode="auto">
          <a:xfrm>
            <a:off x="4267200" y="2895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grpSp>
        <p:nvGrpSpPr>
          <p:cNvPr id="362514" name="Group 18"/>
          <p:cNvGrpSpPr>
            <a:grpSpLocks/>
          </p:cNvGrpSpPr>
          <p:nvPr/>
        </p:nvGrpSpPr>
        <p:grpSpPr bwMode="auto">
          <a:xfrm>
            <a:off x="7010400" y="1219200"/>
            <a:ext cx="1828800" cy="519113"/>
            <a:chOff x="4416" y="768"/>
            <a:chExt cx="1152" cy="327"/>
          </a:xfrm>
        </p:grpSpPr>
        <p:sp>
          <p:nvSpPr>
            <p:cNvPr id="362515" name="Rectangle 19"/>
            <p:cNvSpPr>
              <a:spLocks noChangeArrowheads="1"/>
            </p:cNvSpPr>
            <p:nvPr/>
          </p:nvSpPr>
          <p:spPr bwMode="auto">
            <a:xfrm>
              <a:off x="4416" y="768"/>
              <a:ext cx="57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2516" name="Text Box 20"/>
            <p:cNvSpPr txBox="1">
              <a:spLocks noChangeArrowheads="1"/>
            </p:cNvSpPr>
            <p:nvPr/>
          </p:nvSpPr>
          <p:spPr bwMode="auto">
            <a:xfrm>
              <a:off x="50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</p:grpSp>
      <p:sp>
        <p:nvSpPr>
          <p:cNvPr id="362517" name="Line 21"/>
          <p:cNvSpPr>
            <a:spLocks noChangeShapeType="1"/>
          </p:cNvSpPr>
          <p:nvPr/>
        </p:nvSpPr>
        <p:spPr bwMode="auto">
          <a:xfrm flipH="1">
            <a:off x="5181600" y="3886200"/>
            <a:ext cx="762000" cy="0"/>
          </a:xfrm>
          <a:prstGeom prst="line">
            <a:avLst/>
          </a:prstGeom>
          <a:noFill/>
          <a:ln w="57150">
            <a:solidFill>
              <a:srgbClr val="FF99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2518" name="Line 22"/>
          <p:cNvSpPr>
            <a:spLocks noChangeShapeType="1"/>
          </p:cNvSpPr>
          <p:nvPr/>
        </p:nvSpPr>
        <p:spPr bwMode="auto">
          <a:xfrm flipH="1">
            <a:off x="5410200" y="3048000"/>
            <a:ext cx="7620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2519" name="Text Box 23"/>
          <p:cNvSpPr txBox="1">
            <a:spLocks noChangeArrowheads="1"/>
          </p:cNvSpPr>
          <p:nvPr/>
        </p:nvSpPr>
        <p:spPr bwMode="auto">
          <a:xfrm>
            <a:off x="4343400" y="4252913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2520" name="Line 24"/>
          <p:cNvSpPr>
            <a:spLocks noChangeShapeType="1"/>
          </p:cNvSpPr>
          <p:nvPr/>
        </p:nvSpPr>
        <p:spPr bwMode="auto">
          <a:xfrm flipH="1">
            <a:off x="4572000" y="39481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2521" name="Line 25"/>
          <p:cNvSpPr>
            <a:spLocks noChangeShapeType="1"/>
          </p:cNvSpPr>
          <p:nvPr/>
        </p:nvSpPr>
        <p:spPr bwMode="auto">
          <a:xfrm>
            <a:off x="46482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2522" name="Oval 26"/>
          <p:cNvSpPr>
            <a:spLocks noChangeArrowheads="1"/>
          </p:cNvSpPr>
          <p:nvPr/>
        </p:nvSpPr>
        <p:spPr bwMode="auto">
          <a:xfrm>
            <a:off x="4730750" y="36496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2523" name="Text Box 27"/>
          <p:cNvSpPr txBox="1">
            <a:spLocks noChangeArrowheads="1"/>
          </p:cNvSpPr>
          <p:nvPr/>
        </p:nvSpPr>
        <p:spPr bwMode="auto">
          <a:xfrm>
            <a:off x="4724400" y="3581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2524" name="Line 28"/>
          <p:cNvSpPr>
            <a:spLocks noChangeShapeType="1"/>
          </p:cNvSpPr>
          <p:nvPr/>
        </p:nvSpPr>
        <p:spPr bwMode="auto">
          <a:xfrm flipH="1">
            <a:off x="6477000" y="2514600"/>
            <a:ext cx="4572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2525" name="Line 29"/>
          <p:cNvSpPr>
            <a:spLocks noChangeShapeType="1"/>
          </p:cNvSpPr>
          <p:nvPr/>
        </p:nvSpPr>
        <p:spPr bwMode="auto">
          <a:xfrm>
            <a:off x="6553200" y="3109913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2526" name="Oval 30"/>
          <p:cNvSpPr>
            <a:spLocks noChangeArrowheads="1"/>
          </p:cNvSpPr>
          <p:nvPr/>
        </p:nvSpPr>
        <p:spPr bwMode="auto">
          <a:xfrm>
            <a:off x="1301750" y="47926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2527" name="Line 31"/>
          <p:cNvSpPr>
            <a:spLocks noChangeShapeType="1"/>
          </p:cNvSpPr>
          <p:nvPr/>
        </p:nvSpPr>
        <p:spPr bwMode="auto">
          <a:xfrm flipH="1">
            <a:off x="1143000" y="50911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2528" name="Line 32"/>
          <p:cNvSpPr>
            <a:spLocks noChangeShapeType="1"/>
          </p:cNvSpPr>
          <p:nvPr/>
        </p:nvSpPr>
        <p:spPr bwMode="auto">
          <a:xfrm>
            <a:off x="1676400" y="51054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2529" name="Text Box 33"/>
          <p:cNvSpPr txBox="1">
            <a:spLocks noChangeArrowheads="1"/>
          </p:cNvSpPr>
          <p:nvPr/>
        </p:nvSpPr>
        <p:spPr bwMode="auto">
          <a:xfrm>
            <a:off x="914400" y="5410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62530" name="Text Box 34"/>
          <p:cNvSpPr txBox="1">
            <a:spLocks noChangeArrowheads="1"/>
          </p:cNvSpPr>
          <p:nvPr/>
        </p:nvSpPr>
        <p:spPr bwMode="auto">
          <a:xfrm>
            <a:off x="1295400" y="4724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62531" name="Text Box 35"/>
          <p:cNvSpPr txBox="1">
            <a:spLocks noChangeArrowheads="1"/>
          </p:cNvSpPr>
          <p:nvPr/>
        </p:nvSpPr>
        <p:spPr bwMode="auto">
          <a:xfrm>
            <a:off x="1676400" y="5410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62532" name="Oval 36"/>
          <p:cNvSpPr>
            <a:spLocks noChangeArrowheads="1"/>
          </p:cNvSpPr>
          <p:nvPr/>
        </p:nvSpPr>
        <p:spPr bwMode="auto">
          <a:xfrm>
            <a:off x="6178550" y="28114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2533" name="Text Box 37"/>
          <p:cNvSpPr txBox="1">
            <a:spLocks noChangeArrowheads="1"/>
          </p:cNvSpPr>
          <p:nvPr/>
        </p:nvSpPr>
        <p:spPr bwMode="auto">
          <a:xfrm>
            <a:off x="6248400" y="2743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62534" name="Text Box 38"/>
          <p:cNvSpPr txBox="1">
            <a:spLocks noChangeArrowheads="1"/>
          </p:cNvSpPr>
          <p:nvPr/>
        </p:nvSpPr>
        <p:spPr bwMode="auto">
          <a:xfrm>
            <a:off x="6553200" y="33528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362535" name="Group 39"/>
          <p:cNvGrpSpPr>
            <a:grpSpLocks/>
          </p:cNvGrpSpPr>
          <p:nvPr/>
        </p:nvGrpSpPr>
        <p:grpSpPr bwMode="auto">
          <a:xfrm>
            <a:off x="3048000" y="1219200"/>
            <a:ext cx="1981200" cy="519113"/>
            <a:chOff x="1920" y="768"/>
            <a:chExt cx="1248" cy="327"/>
          </a:xfrm>
        </p:grpSpPr>
        <p:sp>
          <p:nvSpPr>
            <p:cNvPr id="362536" name="Rectangle 40"/>
            <p:cNvSpPr>
              <a:spLocks noChangeArrowheads="1"/>
            </p:cNvSpPr>
            <p:nvPr/>
          </p:nvSpPr>
          <p:spPr bwMode="auto">
            <a:xfrm>
              <a:off x="1920" y="768"/>
              <a:ext cx="576" cy="288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2537" name="Text Box 41"/>
            <p:cNvSpPr txBox="1">
              <a:spLocks noChangeArrowheads="1"/>
            </p:cNvSpPr>
            <p:nvPr/>
          </p:nvSpPr>
          <p:spPr bwMode="auto">
            <a:xfrm>
              <a:off x="26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FF99FF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Split A Binary Search Tree</a:t>
            </a:r>
          </a:p>
        </p:txBody>
      </p:sp>
      <p:sp>
        <p:nvSpPr>
          <p:cNvPr id="363523" name="Oval 3"/>
          <p:cNvSpPr>
            <a:spLocks noChangeArrowheads="1"/>
          </p:cNvSpPr>
          <p:nvPr/>
        </p:nvSpPr>
        <p:spPr bwMode="auto">
          <a:xfrm>
            <a:off x="3657600" y="21193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3524" name="Oval 4"/>
          <p:cNvSpPr>
            <a:spLocks noChangeArrowheads="1"/>
          </p:cNvSpPr>
          <p:nvPr/>
        </p:nvSpPr>
        <p:spPr bwMode="auto">
          <a:xfrm>
            <a:off x="6864350" y="2201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3525" name="Line 5"/>
          <p:cNvSpPr>
            <a:spLocks noChangeShapeType="1"/>
          </p:cNvSpPr>
          <p:nvPr/>
        </p:nvSpPr>
        <p:spPr bwMode="auto">
          <a:xfrm flipH="1">
            <a:off x="7162800" y="1676400"/>
            <a:ext cx="304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3526" name="Line 6"/>
          <p:cNvSpPr>
            <a:spLocks noChangeShapeType="1"/>
          </p:cNvSpPr>
          <p:nvPr/>
        </p:nvSpPr>
        <p:spPr bwMode="auto">
          <a:xfrm>
            <a:off x="7239000" y="2500313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72390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28" name="Text Box 8"/>
          <p:cNvSpPr txBox="1">
            <a:spLocks noChangeArrowheads="1"/>
          </p:cNvSpPr>
          <p:nvPr/>
        </p:nvSpPr>
        <p:spPr bwMode="auto">
          <a:xfrm>
            <a:off x="3657600" y="2057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3529" name="Line 9"/>
          <p:cNvSpPr>
            <a:spLocks noChangeShapeType="1"/>
          </p:cNvSpPr>
          <p:nvPr/>
        </p:nvSpPr>
        <p:spPr bwMode="auto">
          <a:xfrm>
            <a:off x="3505200" y="1600200"/>
            <a:ext cx="381000" cy="547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3530" name="Line 10"/>
          <p:cNvSpPr>
            <a:spLocks noChangeShapeType="1"/>
          </p:cNvSpPr>
          <p:nvPr/>
        </p:nvSpPr>
        <p:spPr bwMode="auto">
          <a:xfrm flipH="1">
            <a:off x="3352800" y="2500313"/>
            <a:ext cx="374650" cy="395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3531" name="Text Box 11"/>
          <p:cNvSpPr txBox="1">
            <a:spLocks noChangeArrowheads="1"/>
          </p:cNvSpPr>
          <p:nvPr/>
        </p:nvSpPr>
        <p:spPr bwMode="auto">
          <a:xfrm>
            <a:off x="31242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3532" name="Text Box 12"/>
          <p:cNvSpPr txBox="1">
            <a:spLocks noChangeArrowheads="1"/>
          </p:cNvSpPr>
          <p:nvPr/>
        </p:nvSpPr>
        <p:spPr bwMode="auto">
          <a:xfrm>
            <a:off x="6858000" y="2133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3" name="Oval 13"/>
          <p:cNvSpPr>
            <a:spLocks noChangeArrowheads="1"/>
          </p:cNvSpPr>
          <p:nvPr/>
        </p:nvSpPr>
        <p:spPr bwMode="auto">
          <a:xfrm>
            <a:off x="4273550" y="2963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3534" name="Line 14"/>
          <p:cNvSpPr>
            <a:spLocks noChangeShapeType="1"/>
          </p:cNvSpPr>
          <p:nvPr/>
        </p:nvSpPr>
        <p:spPr bwMode="auto">
          <a:xfrm flipH="1">
            <a:off x="4114800" y="32623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3535" name="Line 15"/>
          <p:cNvSpPr>
            <a:spLocks noChangeShapeType="1"/>
          </p:cNvSpPr>
          <p:nvPr/>
        </p:nvSpPr>
        <p:spPr bwMode="auto">
          <a:xfrm>
            <a:off x="4038600" y="2514600"/>
            <a:ext cx="3810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3536" name="Text Box 16"/>
          <p:cNvSpPr txBox="1">
            <a:spLocks noChangeArrowheads="1"/>
          </p:cNvSpPr>
          <p:nvPr/>
        </p:nvSpPr>
        <p:spPr bwMode="auto">
          <a:xfrm>
            <a:off x="3886200" y="3581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3537" name="Text Box 17"/>
          <p:cNvSpPr txBox="1">
            <a:spLocks noChangeArrowheads="1"/>
          </p:cNvSpPr>
          <p:nvPr/>
        </p:nvSpPr>
        <p:spPr bwMode="auto">
          <a:xfrm>
            <a:off x="4267200" y="2895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grpSp>
        <p:nvGrpSpPr>
          <p:cNvPr id="363538" name="Group 18"/>
          <p:cNvGrpSpPr>
            <a:grpSpLocks/>
          </p:cNvGrpSpPr>
          <p:nvPr/>
        </p:nvGrpSpPr>
        <p:grpSpPr bwMode="auto">
          <a:xfrm>
            <a:off x="7010400" y="1219200"/>
            <a:ext cx="1828800" cy="519113"/>
            <a:chOff x="4416" y="768"/>
            <a:chExt cx="1152" cy="327"/>
          </a:xfrm>
        </p:grpSpPr>
        <p:sp>
          <p:nvSpPr>
            <p:cNvPr id="363539" name="Rectangle 19"/>
            <p:cNvSpPr>
              <a:spLocks noChangeArrowheads="1"/>
            </p:cNvSpPr>
            <p:nvPr/>
          </p:nvSpPr>
          <p:spPr bwMode="auto">
            <a:xfrm>
              <a:off x="4416" y="768"/>
              <a:ext cx="57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3540" name="Text Box 20"/>
            <p:cNvSpPr txBox="1">
              <a:spLocks noChangeArrowheads="1"/>
            </p:cNvSpPr>
            <p:nvPr/>
          </p:nvSpPr>
          <p:spPr bwMode="auto">
            <a:xfrm>
              <a:off x="50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</p:grpSp>
      <p:sp>
        <p:nvSpPr>
          <p:cNvPr id="363541" name="Text Box 21"/>
          <p:cNvSpPr txBox="1">
            <a:spLocks noChangeArrowheads="1"/>
          </p:cNvSpPr>
          <p:nvPr/>
        </p:nvSpPr>
        <p:spPr bwMode="auto">
          <a:xfrm>
            <a:off x="4343400" y="4252913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2" name="Line 22"/>
          <p:cNvSpPr>
            <a:spLocks noChangeShapeType="1"/>
          </p:cNvSpPr>
          <p:nvPr/>
        </p:nvSpPr>
        <p:spPr bwMode="auto">
          <a:xfrm flipH="1">
            <a:off x="4572000" y="39481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3543" name="Line 23"/>
          <p:cNvSpPr>
            <a:spLocks noChangeShapeType="1"/>
          </p:cNvSpPr>
          <p:nvPr/>
        </p:nvSpPr>
        <p:spPr bwMode="auto">
          <a:xfrm>
            <a:off x="46482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3544" name="Oval 24"/>
          <p:cNvSpPr>
            <a:spLocks noChangeArrowheads="1"/>
          </p:cNvSpPr>
          <p:nvPr/>
        </p:nvSpPr>
        <p:spPr bwMode="auto">
          <a:xfrm>
            <a:off x="4730750" y="36496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3545" name="Text Box 25"/>
          <p:cNvSpPr txBox="1">
            <a:spLocks noChangeArrowheads="1"/>
          </p:cNvSpPr>
          <p:nvPr/>
        </p:nvSpPr>
        <p:spPr bwMode="auto">
          <a:xfrm>
            <a:off x="4724400" y="3581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6" name="Line 26"/>
          <p:cNvSpPr>
            <a:spLocks noChangeShapeType="1"/>
          </p:cNvSpPr>
          <p:nvPr/>
        </p:nvSpPr>
        <p:spPr bwMode="auto">
          <a:xfrm flipH="1">
            <a:off x="6477000" y="2514600"/>
            <a:ext cx="4572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3547" name="Line 27"/>
          <p:cNvSpPr>
            <a:spLocks noChangeShapeType="1"/>
          </p:cNvSpPr>
          <p:nvPr/>
        </p:nvSpPr>
        <p:spPr bwMode="auto">
          <a:xfrm>
            <a:off x="6553200" y="3109913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3548" name="Oval 28"/>
          <p:cNvSpPr>
            <a:spLocks noChangeArrowheads="1"/>
          </p:cNvSpPr>
          <p:nvPr/>
        </p:nvSpPr>
        <p:spPr bwMode="auto">
          <a:xfrm>
            <a:off x="1301750" y="47926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3549" name="Line 29"/>
          <p:cNvSpPr>
            <a:spLocks noChangeShapeType="1"/>
          </p:cNvSpPr>
          <p:nvPr/>
        </p:nvSpPr>
        <p:spPr bwMode="auto">
          <a:xfrm flipH="1">
            <a:off x="6019800" y="3124200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3550" name="Line 30"/>
          <p:cNvSpPr>
            <a:spLocks noChangeShapeType="1"/>
          </p:cNvSpPr>
          <p:nvPr/>
        </p:nvSpPr>
        <p:spPr bwMode="auto">
          <a:xfrm>
            <a:off x="5105400" y="39624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3551" name="Text Box 31"/>
          <p:cNvSpPr txBox="1">
            <a:spLocks noChangeArrowheads="1"/>
          </p:cNvSpPr>
          <p:nvPr/>
        </p:nvSpPr>
        <p:spPr bwMode="auto">
          <a:xfrm>
            <a:off x="5257800" y="41910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63552" name="Text Box 32"/>
          <p:cNvSpPr txBox="1">
            <a:spLocks noChangeArrowheads="1"/>
          </p:cNvSpPr>
          <p:nvPr/>
        </p:nvSpPr>
        <p:spPr bwMode="auto">
          <a:xfrm>
            <a:off x="1295400" y="4724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63553" name="Text Box 33"/>
          <p:cNvSpPr txBox="1">
            <a:spLocks noChangeArrowheads="1"/>
          </p:cNvSpPr>
          <p:nvPr/>
        </p:nvSpPr>
        <p:spPr bwMode="auto">
          <a:xfrm>
            <a:off x="5867400" y="34290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63554" name="Oval 34"/>
          <p:cNvSpPr>
            <a:spLocks noChangeArrowheads="1"/>
          </p:cNvSpPr>
          <p:nvPr/>
        </p:nvSpPr>
        <p:spPr bwMode="auto">
          <a:xfrm>
            <a:off x="6178550" y="28114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3555" name="Text Box 35"/>
          <p:cNvSpPr txBox="1">
            <a:spLocks noChangeArrowheads="1"/>
          </p:cNvSpPr>
          <p:nvPr/>
        </p:nvSpPr>
        <p:spPr bwMode="auto">
          <a:xfrm>
            <a:off x="6248400" y="2743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63556" name="Text Box 36"/>
          <p:cNvSpPr txBox="1">
            <a:spLocks noChangeArrowheads="1"/>
          </p:cNvSpPr>
          <p:nvPr/>
        </p:nvSpPr>
        <p:spPr bwMode="auto">
          <a:xfrm>
            <a:off x="6553200" y="33528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363557" name="Group 37"/>
          <p:cNvGrpSpPr>
            <a:grpSpLocks/>
          </p:cNvGrpSpPr>
          <p:nvPr/>
        </p:nvGrpSpPr>
        <p:grpSpPr bwMode="auto">
          <a:xfrm>
            <a:off x="3048000" y="1219200"/>
            <a:ext cx="1981200" cy="519113"/>
            <a:chOff x="1920" y="768"/>
            <a:chExt cx="1248" cy="327"/>
          </a:xfrm>
        </p:grpSpPr>
        <p:sp>
          <p:nvSpPr>
            <p:cNvPr id="363558" name="Rectangle 38"/>
            <p:cNvSpPr>
              <a:spLocks noChangeArrowheads="1"/>
            </p:cNvSpPr>
            <p:nvPr/>
          </p:nvSpPr>
          <p:spPr bwMode="auto">
            <a:xfrm>
              <a:off x="1920" y="768"/>
              <a:ext cx="576" cy="288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3559" name="Text Box 39"/>
            <p:cNvSpPr txBox="1">
              <a:spLocks noChangeArrowheads="1"/>
            </p:cNvSpPr>
            <p:nvPr/>
          </p:nvSpPr>
          <p:spPr bwMode="auto">
            <a:xfrm>
              <a:off x="26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FF99FF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Two-Level Moves</a:t>
            </a:r>
          </a:p>
        </p:txBody>
      </p:sp>
      <p:grpSp>
        <p:nvGrpSpPr>
          <p:cNvPr id="364547" name="Group 3"/>
          <p:cNvGrpSpPr>
            <a:grpSpLocks/>
          </p:cNvGrpSpPr>
          <p:nvPr/>
        </p:nvGrpSpPr>
        <p:grpSpPr bwMode="auto">
          <a:xfrm>
            <a:off x="304800" y="1295400"/>
            <a:ext cx="2209800" cy="4633913"/>
            <a:chOff x="192" y="816"/>
            <a:chExt cx="1392" cy="2919"/>
          </a:xfrm>
        </p:grpSpPr>
        <p:sp>
          <p:nvSpPr>
            <p:cNvPr id="364548" name="Text Box 4"/>
            <p:cNvSpPr txBox="1">
              <a:spLocks noChangeArrowheads="1"/>
            </p:cNvSpPr>
            <p:nvPr/>
          </p:nvSpPr>
          <p:spPr bwMode="auto">
            <a:xfrm>
              <a:off x="1296" y="292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64549" name="Text Box 5"/>
            <p:cNvSpPr txBox="1">
              <a:spLocks noChangeArrowheads="1"/>
            </p:cNvSpPr>
            <p:nvPr/>
          </p:nvSpPr>
          <p:spPr bwMode="auto">
            <a:xfrm>
              <a:off x="624" y="254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4550" name="Oval 6"/>
            <p:cNvSpPr>
              <a:spLocks noChangeArrowheads="1"/>
            </p:cNvSpPr>
            <p:nvPr/>
          </p:nvSpPr>
          <p:spPr bwMode="auto">
            <a:xfrm>
              <a:off x="528" y="855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4551" name="Oval 7"/>
            <p:cNvSpPr>
              <a:spLocks noChangeArrowheads="1"/>
            </p:cNvSpPr>
            <p:nvPr/>
          </p:nvSpPr>
          <p:spPr bwMode="auto">
            <a:xfrm>
              <a:off x="868" y="1300"/>
              <a:ext cx="280" cy="24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4552" name="Line 8"/>
            <p:cNvSpPr>
              <a:spLocks noChangeShapeType="1"/>
            </p:cNvSpPr>
            <p:nvPr/>
          </p:nvSpPr>
          <p:spPr bwMode="auto">
            <a:xfrm flipH="1">
              <a:off x="768" y="1488"/>
              <a:ext cx="144" cy="2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53" name="Line 9"/>
            <p:cNvSpPr>
              <a:spLocks noChangeShapeType="1"/>
            </p:cNvSpPr>
            <p:nvPr/>
          </p:nvSpPr>
          <p:spPr bwMode="auto">
            <a:xfrm>
              <a:off x="1104" y="1488"/>
              <a:ext cx="144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54" name="Text Box 10"/>
            <p:cNvSpPr txBox="1">
              <a:spLocks noChangeArrowheads="1"/>
            </p:cNvSpPr>
            <p:nvPr/>
          </p:nvSpPr>
          <p:spPr bwMode="auto">
            <a:xfrm>
              <a:off x="1200" y="1632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4555" name="Text Box 11"/>
            <p:cNvSpPr txBox="1">
              <a:spLocks noChangeArrowheads="1"/>
            </p:cNvSpPr>
            <p:nvPr/>
          </p:nvSpPr>
          <p:spPr bwMode="auto">
            <a:xfrm>
              <a:off x="528" y="81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4556" name="Line 12"/>
            <p:cNvSpPr>
              <a:spLocks noChangeShapeType="1"/>
            </p:cNvSpPr>
            <p:nvPr/>
          </p:nvSpPr>
          <p:spPr bwMode="auto">
            <a:xfrm>
              <a:off x="768" y="1095"/>
              <a:ext cx="192" cy="24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57" name="Line 13"/>
            <p:cNvSpPr>
              <a:spLocks noChangeShapeType="1"/>
            </p:cNvSpPr>
            <p:nvPr/>
          </p:nvSpPr>
          <p:spPr bwMode="auto">
            <a:xfrm flipH="1">
              <a:off x="336" y="1095"/>
              <a:ext cx="236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58" name="Text Box 14"/>
            <p:cNvSpPr txBox="1">
              <a:spLocks noChangeArrowheads="1"/>
            </p:cNvSpPr>
            <p:nvPr/>
          </p:nvSpPr>
          <p:spPr bwMode="auto">
            <a:xfrm>
              <a:off x="192" y="129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4559" name="Text Box 15"/>
            <p:cNvSpPr txBox="1">
              <a:spLocks noChangeArrowheads="1"/>
            </p:cNvSpPr>
            <p:nvPr/>
          </p:nvSpPr>
          <p:spPr bwMode="auto">
            <a:xfrm>
              <a:off x="864" y="1257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4560" name="Oval 16"/>
            <p:cNvSpPr>
              <a:spLocks noChangeArrowheads="1"/>
            </p:cNvSpPr>
            <p:nvPr/>
          </p:nvSpPr>
          <p:spPr bwMode="auto">
            <a:xfrm>
              <a:off x="628" y="1732"/>
              <a:ext cx="280" cy="24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4561" name="Line 17"/>
            <p:cNvSpPr>
              <a:spLocks noChangeShapeType="1"/>
            </p:cNvSpPr>
            <p:nvPr/>
          </p:nvSpPr>
          <p:spPr bwMode="auto">
            <a:xfrm flipH="1">
              <a:off x="528" y="1920"/>
              <a:ext cx="144" cy="2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62" name="Line 18"/>
            <p:cNvSpPr>
              <a:spLocks noChangeShapeType="1"/>
            </p:cNvSpPr>
            <p:nvPr/>
          </p:nvSpPr>
          <p:spPr bwMode="auto">
            <a:xfrm>
              <a:off x="864" y="1920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63" name="Text Box 19"/>
            <p:cNvSpPr txBox="1">
              <a:spLocks noChangeArrowheads="1"/>
            </p:cNvSpPr>
            <p:nvPr/>
          </p:nvSpPr>
          <p:spPr bwMode="auto">
            <a:xfrm>
              <a:off x="432" y="216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4564" name="Text Box 20"/>
            <p:cNvSpPr txBox="1">
              <a:spLocks noChangeArrowheads="1"/>
            </p:cNvSpPr>
            <p:nvPr/>
          </p:nvSpPr>
          <p:spPr bwMode="auto">
            <a:xfrm>
              <a:off x="624" y="1689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4565" name="Line 21"/>
            <p:cNvSpPr>
              <a:spLocks noChangeShapeType="1"/>
            </p:cNvSpPr>
            <p:nvPr/>
          </p:nvSpPr>
          <p:spPr bwMode="auto">
            <a:xfrm flipH="1">
              <a:off x="768" y="2352"/>
              <a:ext cx="144" cy="2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66" name="Line 22"/>
            <p:cNvSpPr>
              <a:spLocks noChangeShapeType="1"/>
            </p:cNvSpPr>
            <p:nvPr/>
          </p:nvSpPr>
          <p:spPr bwMode="auto">
            <a:xfrm>
              <a:off x="1104" y="2352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67" name="Oval 23"/>
            <p:cNvSpPr>
              <a:spLocks noChangeArrowheads="1"/>
            </p:cNvSpPr>
            <p:nvPr/>
          </p:nvSpPr>
          <p:spPr bwMode="auto">
            <a:xfrm>
              <a:off x="868" y="2164"/>
              <a:ext cx="280" cy="24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4568" name="Text Box 24"/>
            <p:cNvSpPr txBox="1">
              <a:spLocks noChangeArrowheads="1"/>
            </p:cNvSpPr>
            <p:nvPr/>
          </p:nvSpPr>
          <p:spPr bwMode="auto">
            <a:xfrm>
              <a:off x="864" y="2121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4569" name="Line 25"/>
            <p:cNvSpPr>
              <a:spLocks noChangeShapeType="1"/>
            </p:cNvSpPr>
            <p:nvPr/>
          </p:nvSpPr>
          <p:spPr bwMode="auto">
            <a:xfrm flipH="1">
              <a:off x="960" y="2775"/>
              <a:ext cx="144" cy="2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70" name="Line 26"/>
            <p:cNvSpPr>
              <a:spLocks noChangeShapeType="1"/>
            </p:cNvSpPr>
            <p:nvPr/>
          </p:nvSpPr>
          <p:spPr bwMode="auto">
            <a:xfrm>
              <a:off x="1296" y="2775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71" name="Oval 27"/>
            <p:cNvSpPr>
              <a:spLocks noChangeArrowheads="1"/>
            </p:cNvSpPr>
            <p:nvPr/>
          </p:nvSpPr>
          <p:spPr bwMode="auto">
            <a:xfrm>
              <a:off x="820" y="3019"/>
              <a:ext cx="280" cy="24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4572" name="Line 28"/>
            <p:cNvSpPr>
              <a:spLocks noChangeShapeType="1"/>
            </p:cNvSpPr>
            <p:nvPr/>
          </p:nvSpPr>
          <p:spPr bwMode="auto">
            <a:xfrm flipH="1">
              <a:off x="720" y="3207"/>
              <a:ext cx="144" cy="2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73" name="Line 29"/>
            <p:cNvSpPr>
              <a:spLocks noChangeShapeType="1"/>
            </p:cNvSpPr>
            <p:nvPr/>
          </p:nvSpPr>
          <p:spPr bwMode="auto">
            <a:xfrm>
              <a:off x="1056" y="3216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4574" name="Text Box 30"/>
            <p:cNvSpPr txBox="1">
              <a:spLocks noChangeArrowheads="1"/>
            </p:cNvSpPr>
            <p:nvPr/>
          </p:nvSpPr>
          <p:spPr bwMode="auto">
            <a:xfrm>
              <a:off x="576" y="34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364575" name="Text Box 31"/>
            <p:cNvSpPr txBox="1">
              <a:spLocks noChangeArrowheads="1"/>
            </p:cNvSpPr>
            <p:nvPr/>
          </p:nvSpPr>
          <p:spPr bwMode="auto">
            <a:xfrm>
              <a:off x="816" y="297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364576" name="Text Box 32"/>
            <p:cNvSpPr txBox="1">
              <a:spLocks noChangeArrowheads="1"/>
            </p:cNvSpPr>
            <p:nvPr/>
          </p:nvSpPr>
          <p:spPr bwMode="auto">
            <a:xfrm>
              <a:off x="1056" y="34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364577" name="Oval 33"/>
            <p:cNvSpPr>
              <a:spLocks noChangeArrowheads="1"/>
            </p:cNvSpPr>
            <p:nvPr/>
          </p:nvSpPr>
          <p:spPr bwMode="auto">
            <a:xfrm>
              <a:off x="1060" y="2587"/>
              <a:ext cx="280" cy="24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4578" name="Text Box 34"/>
            <p:cNvSpPr txBox="1">
              <a:spLocks noChangeArrowheads="1"/>
            </p:cNvSpPr>
            <p:nvPr/>
          </p:nvSpPr>
          <p:spPr bwMode="auto">
            <a:xfrm>
              <a:off x="1104" y="254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E</a:t>
              </a:r>
            </a:p>
          </p:txBody>
        </p:sp>
      </p:grpSp>
      <p:sp>
        <p:nvSpPr>
          <p:cNvPr id="364579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3124200" y="1371600"/>
            <a:ext cx="5029200" cy="609600"/>
          </a:xfrm>
          <a:noFill/>
          <a:ln/>
        </p:spPr>
        <p:txBody>
          <a:bodyPr/>
          <a:lstStyle/>
          <a:p>
            <a:r>
              <a:rPr lang="en-US" altLang="en-US"/>
              <a:t>Let </a:t>
            </a:r>
            <a:r>
              <a:rPr lang="en-US" altLang="en-US">
                <a:solidFill>
                  <a:schemeClr val="hlink"/>
                </a:solidFill>
              </a:rPr>
              <a:t>m</a:t>
            </a:r>
            <a:r>
              <a:rPr lang="en-US" altLang="en-US"/>
              <a:t> be the splay node.</a:t>
            </a:r>
          </a:p>
        </p:txBody>
      </p:sp>
      <p:sp>
        <p:nvSpPr>
          <p:cNvPr id="364580" name="Freeform 36"/>
          <p:cNvSpPr>
            <a:spLocks/>
          </p:cNvSpPr>
          <p:nvPr/>
        </p:nvSpPr>
        <p:spPr bwMode="auto">
          <a:xfrm>
            <a:off x="473075" y="1012825"/>
            <a:ext cx="1651000" cy="2413000"/>
          </a:xfrm>
          <a:custGeom>
            <a:avLst/>
            <a:gdLst>
              <a:gd name="T0" fmla="*/ 562 w 1040"/>
              <a:gd name="T1" fmla="*/ 9 h 1520"/>
              <a:gd name="T2" fmla="*/ 393 w 1040"/>
              <a:gd name="T3" fmla="*/ 18 h 1520"/>
              <a:gd name="T4" fmla="*/ 198 w 1040"/>
              <a:gd name="T5" fmla="*/ 71 h 1520"/>
              <a:gd name="T6" fmla="*/ 39 w 1040"/>
              <a:gd name="T7" fmla="*/ 98 h 1520"/>
              <a:gd name="T8" fmla="*/ 3 w 1040"/>
              <a:gd name="T9" fmla="*/ 230 h 1520"/>
              <a:gd name="T10" fmla="*/ 21 w 1040"/>
              <a:gd name="T11" fmla="*/ 319 h 1520"/>
              <a:gd name="T12" fmla="*/ 56 w 1040"/>
              <a:gd name="T13" fmla="*/ 452 h 1520"/>
              <a:gd name="T14" fmla="*/ 92 w 1040"/>
              <a:gd name="T15" fmla="*/ 541 h 1520"/>
              <a:gd name="T16" fmla="*/ 198 w 1040"/>
              <a:gd name="T17" fmla="*/ 594 h 1520"/>
              <a:gd name="T18" fmla="*/ 278 w 1040"/>
              <a:gd name="T19" fmla="*/ 780 h 1520"/>
              <a:gd name="T20" fmla="*/ 287 w 1040"/>
              <a:gd name="T21" fmla="*/ 1303 h 1520"/>
              <a:gd name="T22" fmla="*/ 322 w 1040"/>
              <a:gd name="T23" fmla="*/ 1374 h 1520"/>
              <a:gd name="T24" fmla="*/ 455 w 1040"/>
              <a:gd name="T25" fmla="*/ 1489 h 1520"/>
              <a:gd name="T26" fmla="*/ 650 w 1040"/>
              <a:gd name="T27" fmla="*/ 1489 h 1520"/>
              <a:gd name="T28" fmla="*/ 659 w 1040"/>
              <a:gd name="T29" fmla="*/ 1276 h 1520"/>
              <a:gd name="T30" fmla="*/ 774 w 1040"/>
              <a:gd name="T31" fmla="*/ 1187 h 1520"/>
              <a:gd name="T32" fmla="*/ 934 w 1040"/>
              <a:gd name="T33" fmla="*/ 1037 h 1520"/>
              <a:gd name="T34" fmla="*/ 978 w 1040"/>
              <a:gd name="T35" fmla="*/ 966 h 1520"/>
              <a:gd name="T36" fmla="*/ 1040 w 1040"/>
              <a:gd name="T37" fmla="*/ 824 h 1520"/>
              <a:gd name="T38" fmla="*/ 1005 w 1040"/>
              <a:gd name="T39" fmla="*/ 611 h 1520"/>
              <a:gd name="T40" fmla="*/ 943 w 1040"/>
              <a:gd name="T41" fmla="*/ 532 h 1520"/>
              <a:gd name="T42" fmla="*/ 881 w 1040"/>
              <a:gd name="T43" fmla="*/ 417 h 1520"/>
              <a:gd name="T44" fmla="*/ 765 w 1040"/>
              <a:gd name="T45" fmla="*/ 230 h 1520"/>
              <a:gd name="T46" fmla="*/ 677 w 1040"/>
              <a:gd name="T47" fmla="*/ 177 h 1520"/>
              <a:gd name="T48" fmla="*/ 641 w 1040"/>
              <a:gd name="T49" fmla="*/ 98 h 1520"/>
              <a:gd name="T50" fmla="*/ 624 w 1040"/>
              <a:gd name="T51" fmla="*/ 44 h 1520"/>
              <a:gd name="T52" fmla="*/ 508 w 1040"/>
              <a:gd name="T53" fmla="*/ 9 h 1520"/>
              <a:gd name="T54" fmla="*/ 482 w 1040"/>
              <a:gd name="T55" fmla="*/ 0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40" h="1520">
                <a:moveTo>
                  <a:pt x="562" y="9"/>
                </a:moveTo>
                <a:cubicBezTo>
                  <a:pt x="506" y="12"/>
                  <a:pt x="449" y="13"/>
                  <a:pt x="393" y="18"/>
                </a:cubicBezTo>
                <a:cubicBezTo>
                  <a:pt x="326" y="23"/>
                  <a:pt x="261" y="50"/>
                  <a:pt x="198" y="71"/>
                </a:cubicBezTo>
                <a:cubicBezTo>
                  <a:pt x="147" y="88"/>
                  <a:pt x="92" y="87"/>
                  <a:pt x="39" y="98"/>
                </a:cubicBezTo>
                <a:cubicBezTo>
                  <a:pt x="10" y="139"/>
                  <a:pt x="3" y="180"/>
                  <a:pt x="3" y="230"/>
                </a:cubicBezTo>
                <a:cubicBezTo>
                  <a:pt x="23" y="291"/>
                  <a:pt x="0" y="216"/>
                  <a:pt x="21" y="319"/>
                </a:cubicBezTo>
                <a:cubicBezTo>
                  <a:pt x="30" y="364"/>
                  <a:pt x="45" y="407"/>
                  <a:pt x="56" y="452"/>
                </a:cubicBezTo>
                <a:cubicBezTo>
                  <a:pt x="63" y="482"/>
                  <a:pt x="69" y="518"/>
                  <a:pt x="92" y="541"/>
                </a:cubicBezTo>
                <a:cubicBezTo>
                  <a:pt x="111" y="560"/>
                  <a:pt x="172" y="585"/>
                  <a:pt x="198" y="594"/>
                </a:cubicBezTo>
                <a:cubicBezTo>
                  <a:pt x="238" y="652"/>
                  <a:pt x="261" y="712"/>
                  <a:pt x="278" y="780"/>
                </a:cubicBezTo>
                <a:cubicBezTo>
                  <a:pt x="282" y="955"/>
                  <a:pt x="300" y="1130"/>
                  <a:pt x="287" y="1303"/>
                </a:cubicBezTo>
                <a:cubicBezTo>
                  <a:pt x="305" y="1389"/>
                  <a:pt x="280" y="1311"/>
                  <a:pt x="322" y="1374"/>
                </a:cubicBezTo>
                <a:cubicBezTo>
                  <a:pt x="365" y="1439"/>
                  <a:pt x="363" y="1470"/>
                  <a:pt x="455" y="1489"/>
                </a:cubicBezTo>
                <a:cubicBezTo>
                  <a:pt x="504" y="1520"/>
                  <a:pt x="599" y="1493"/>
                  <a:pt x="650" y="1489"/>
                </a:cubicBezTo>
                <a:cubicBezTo>
                  <a:pt x="714" y="1425"/>
                  <a:pt x="678" y="1352"/>
                  <a:pt x="659" y="1276"/>
                </a:cubicBezTo>
                <a:cubicBezTo>
                  <a:pt x="676" y="1211"/>
                  <a:pt x="711" y="1198"/>
                  <a:pt x="774" y="1187"/>
                </a:cubicBezTo>
                <a:cubicBezTo>
                  <a:pt x="854" y="1157"/>
                  <a:pt x="876" y="1093"/>
                  <a:pt x="934" y="1037"/>
                </a:cubicBezTo>
                <a:cubicBezTo>
                  <a:pt x="960" y="958"/>
                  <a:pt x="915" y="1085"/>
                  <a:pt x="978" y="966"/>
                </a:cubicBezTo>
                <a:cubicBezTo>
                  <a:pt x="992" y="940"/>
                  <a:pt x="1028" y="861"/>
                  <a:pt x="1040" y="824"/>
                </a:cubicBezTo>
                <a:cubicBezTo>
                  <a:pt x="1036" y="772"/>
                  <a:pt x="1039" y="664"/>
                  <a:pt x="1005" y="611"/>
                </a:cubicBezTo>
                <a:cubicBezTo>
                  <a:pt x="988" y="585"/>
                  <a:pt x="958" y="560"/>
                  <a:pt x="943" y="532"/>
                </a:cubicBezTo>
                <a:cubicBezTo>
                  <a:pt x="920" y="491"/>
                  <a:pt x="909" y="455"/>
                  <a:pt x="881" y="417"/>
                </a:cubicBezTo>
                <a:cubicBezTo>
                  <a:pt x="852" y="329"/>
                  <a:pt x="821" y="307"/>
                  <a:pt x="765" y="230"/>
                </a:cubicBezTo>
                <a:cubicBezTo>
                  <a:pt x="748" y="207"/>
                  <a:pt x="701" y="194"/>
                  <a:pt x="677" y="177"/>
                </a:cubicBezTo>
                <a:cubicBezTo>
                  <a:pt x="649" y="136"/>
                  <a:pt x="662" y="161"/>
                  <a:pt x="641" y="98"/>
                </a:cubicBezTo>
                <a:cubicBezTo>
                  <a:pt x="635" y="80"/>
                  <a:pt x="637" y="57"/>
                  <a:pt x="624" y="44"/>
                </a:cubicBezTo>
                <a:cubicBezTo>
                  <a:pt x="598" y="18"/>
                  <a:pt x="540" y="17"/>
                  <a:pt x="508" y="9"/>
                </a:cubicBezTo>
                <a:cubicBezTo>
                  <a:pt x="499" y="7"/>
                  <a:pt x="482" y="0"/>
                  <a:pt x="482" y="0"/>
                </a:cubicBezTo>
              </a:path>
            </a:pathLst>
          </a:custGeom>
          <a:noFill/>
          <a:ln w="762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4581" name="Freeform 37"/>
          <p:cNvSpPr>
            <a:spLocks/>
          </p:cNvSpPr>
          <p:nvPr/>
        </p:nvSpPr>
        <p:spPr bwMode="auto">
          <a:xfrm>
            <a:off x="698500" y="2616200"/>
            <a:ext cx="1906588" cy="2032000"/>
          </a:xfrm>
          <a:custGeom>
            <a:avLst/>
            <a:gdLst>
              <a:gd name="T0" fmla="*/ 526 w 1201"/>
              <a:gd name="T1" fmla="*/ 0 h 1280"/>
              <a:gd name="T2" fmla="*/ 207 w 1201"/>
              <a:gd name="T3" fmla="*/ 27 h 1280"/>
              <a:gd name="T4" fmla="*/ 180 w 1201"/>
              <a:gd name="T5" fmla="*/ 36 h 1280"/>
              <a:gd name="T6" fmla="*/ 145 w 1201"/>
              <a:gd name="T7" fmla="*/ 45 h 1280"/>
              <a:gd name="T8" fmla="*/ 40 w 1201"/>
              <a:gd name="T9" fmla="*/ 80 h 1280"/>
              <a:gd name="T10" fmla="*/ 39 w 1201"/>
              <a:gd name="T11" fmla="*/ 204 h 1280"/>
              <a:gd name="T12" fmla="*/ 171 w 1201"/>
              <a:gd name="T13" fmla="*/ 390 h 1280"/>
              <a:gd name="T14" fmla="*/ 216 w 1201"/>
              <a:gd name="T15" fmla="*/ 656 h 1280"/>
              <a:gd name="T16" fmla="*/ 287 w 1201"/>
              <a:gd name="T17" fmla="*/ 718 h 1280"/>
              <a:gd name="T18" fmla="*/ 358 w 1201"/>
              <a:gd name="T19" fmla="*/ 753 h 1280"/>
              <a:gd name="T20" fmla="*/ 437 w 1201"/>
              <a:gd name="T21" fmla="*/ 842 h 1280"/>
              <a:gd name="T22" fmla="*/ 482 w 1201"/>
              <a:gd name="T23" fmla="*/ 966 h 1280"/>
              <a:gd name="T24" fmla="*/ 606 w 1201"/>
              <a:gd name="T25" fmla="*/ 1152 h 1280"/>
              <a:gd name="T26" fmla="*/ 677 w 1201"/>
              <a:gd name="T27" fmla="*/ 1250 h 1280"/>
              <a:gd name="T28" fmla="*/ 721 w 1201"/>
              <a:gd name="T29" fmla="*/ 1276 h 1280"/>
              <a:gd name="T30" fmla="*/ 960 w 1201"/>
              <a:gd name="T31" fmla="*/ 1250 h 1280"/>
              <a:gd name="T32" fmla="*/ 1031 w 1201"/>
              <a:gd name="T33" fmla="*/ 1197 h 1280"/>
              <a:gd name="T34" fmla="*/ 1075 w 1201"/>
              <a:gd name="T35" fmla="*/ 1152 h 1280"/>
              <a:gd name="T36" fmla="*/ 1146 w 1201"/>
              <a:gd name="T37" fmla="*/ 1072 h 1280"/>
              <a:gd name="T38" fmla="*/ 1155 w 1201"/>
              <a:gd name="T39" fmla="*/ 1046 h 1280"/>
              <a:gd name="T40" fmla="*/ 1182 w 1201"/>
              <a:gd name="T41" fmla="*/ 1019 h 1280"/>
              <a:gd name="T42" fmla="*/ 1182 w 1201"/>
              <a:gd name="T43" fmla="*/ 948 h 1280"/>
              <a:gd name="T44" fmla="*/ 1022 w 1201"/>
              <a:gd name="T45" fmla="*/ 479 h 1280"/>
              <a:gd name="T46" fmla="*/ 951 w 1201"/>
              <a:gd name="T47" fmla="*/ 408 h 1280"/>
              <a:gd name="T48" fmla="*/ 934 w 1201"/>
              <a:gd name="T49" fmla="*/ 372 h 1280"/>
              <a:gd name="T50" fmla="*/ 907 w 1201"/>
              <a:gd name="T51" fmla="*/ 346 h 1280"/>
              <a:gd name="T52" fmla="*/ 756 w 1201"/>
              <a:gd name="T53" fmla="*/ 302 h 1280"/>
              <a:gd name="T54" fmla="*/ 668 w 1201"/>
              <a:gd name="T55" fmla="*/ 213 h 1280"/>
              <a:gd name="T56" fmla="*/ 526 w 1201"/>
              <a:gd name="T57" fmla="*/ 151 h 1280"/>
              <a:gd name="T58" fmla="*/ 526 w 1201"/>
              <a:gd name="T59" fmla="*/ 0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01" h="1280">
                <a:moveTo>
                  <a:pt x="526" y="0"/>
                </a:moveTo>
                <a:cubicBezTo>
                  <a:pt x="418" y="9"/>
                  <a:pt x="316" y="21"/>
                  <a:pt x="207" y="27"/>
                </a:cubicBezTo>
                <a:cubicBezTo>
                  <a:pt x="198" y="30"/>
                  <a:pt x="189" y="33"/>
                  <a:pt x="180" y="36"/>
                </a:cubicBezTo>
                <a:cubicBezTo>
                  <a:pt x="168" y="39"/>
                  <a:pt x="145" y="45"/>
                  <a:pt x="145" y="45"/>
                </a:cubicBezTo>
                <a:cubicBezTo>
                  <a:pt x="110" y="57"/>
                  <a:pt x="72" y="62"/>
                  <a:pt x="40" y="80"/>
                </a:cubicBezTo>
                <a:cubicBezTo>
                  <a:pt x="0" y="103"/>
                  <a:pt x="34" y="191"/>
                  <a:pt x="39" y="204"/>
                </a:cubicBezTo>
                <a:cubicBezTo>
                  <a:pt x="64" y="271"/>
                  <a:pt x="132" y="330"/>
                  <a:pt x="171" y="390"/>
                </a:cubicBezTo>
                <a:cubicBezTo>
                  <a:pt x="192" y="476"/>
                  <a:pt x="182" y="575"/>
                  <a:pt x="216" y="656"/>
                </a:cubicBezTo>
                <a:cubicBezTo>
                  <a:pt x="231" y="693"/>
                  <a:pt x="250" y="694"/>
                  <a:pt x="287" y="718"/>
                </a:cubicBezTo>
                <a:cubicBezTo>
                  <a:pt x="309" y="732"/>
                  <a:pt x="358" y="753"/>
                  <a:pt x="358" y="753"/>
                </a:cubicBezTo>
                <a:cubicBezTo>
                  <a:pt x="378" y="796"/>
                  <a:pt x="403" y="808"/>
                  <a:pt x="437" y="842"/>
                </a:cubicBezTo>
                <a:cubicBezTo>
                  <a:pt x="469" y="937"/>
                  <a:pt x="453" y="896"/>
                  <a:pt x="482" y="966"/>
                </a:cubicBezTo>
                <a:cubicBezTo>
                  <a:pt x="494" y="1061"/>
                  <a:pt x="529" y="1104"/>
                  <a:pt x="606" y="1152"/>
                </a:cubicBezTo>
                <a:cubicBezTo>
                  <a:pt x="621" y="1199"/>
                  <a:pt x="626" y="1233"/>
                  <a:pt x="677" y="1250"/>
                </a:cubicBezTo>
                <a:cubicBezTo>
                  <a:pt x="714" y="1278"/>
                  <a:pt x="697" y="1276"/>
                  <a:pt x="721" y="1276"/>
                </a:cubicBezTo>
                <a:cubicBezTo>
                  <a:pt x="845" y="1270"/>
                  <a:pt x="873" y="1280"/>
                  <a:pt x="960" y="1250"/>
                </a:cubicBezTo>
                <a:cubicBezTo>
                  <a:pt x="970" y="1240"/>
                  <a:pt x="1027" y="1201"/>
                  <a:pt x="1031" y="1197"/>
                </a:cubicBezTo>
                <a:cubicBezTo>
                  <a:pt x="1087" y="1141"/>
                  <a:pt x="1013" y="1173"/>
                  <a:pt x="1075" y="1152"/>
                </a:cubicBezTo>
                <a:cubicBezTo>
                  <a:pt x="1101" y="1127"/>
                  <a:pt x="1121" y="1098"/>
                  <a:pt x="1146" y="1072"/>
                </a:cubicBezTo>
                <a:cubicBezTo>
                  <a:pt x="1149" y="1063"/>
                  <a:pt x="1150" y="1054"/>
                  <a:pt x="1155" y="1046"/>
                </a:cubicBezTo>
                <a:cubicBezTo>
                  <a:pt x="1162" y="1035"/>
                  <a:pt x="1182" y="1019"/>
                  <a:pt x="1182" y="1019"/>
                </a:cubicBezTo>
                <a:cubicBezTo>
                  <a:pt x="1201" y="968"/>
                  <a:pt x="1188" y="1017"/>
                  <a:pt x="1182" y="948"/>
                </a:cubicBezTo>
                <a:cubicBezTo>
                  <a:pt x="1170" y="820"/>
                  <a:pt x="1200" y="538"/>
                  <a:pt x="1022" y="479"/>
                </a:cubicBezTo>
                <a:cubicBezTo>
                  <a:pt x="1002" y="449"/>
                  <a:pt x="977" y="433"/>
                  <a:pt x="951" y="408"/>
                </a:cubicBezTo>
                <a:cubicBezTo>
                  <a:pt x="945" y="396"/>
                  <a:pt x="942" y="383"/>
                  <a:pt x="934" y="372"/>
                </a:cubicBezTo>
                <a:cubicBezTo>
                  <a:pt x="927" y="362"/>
                  <a:pt x="907" y="346"/>
                  <a:pt x="907" y="346"/>
                </a:cubicBezTo>
                <a:cubicBezTo>
                  <a:pt x="854" y="332"/>
                  <a:pt x="810" y="310"/>
                  <a:pt x="756" y="302"/>
                </a:cubicBezTo>
                <a:cubicBezTo>
                  <a:pt x="723" y="277"/>
                  <a:pt x="702" y="234"/>
                  <a:pt x="668" y="213"/>
                </a:cubicBezTo>
                <a:cubicBezTo>
                  <a:pt x="623" y="185"/>
                  <a:pt x="571" y="182"/>
                  <a:pt x="526" y="151"/>
                </a:cubicBezTo>
                <a:cubicBezTo>
                  <a:pt x="495" y="58"/>
                  <a:pt x="486" y="145"/>
                  <a:pt x="526" y="0"/>
                </a:cubicBezTo>
                <a:close/>
              </a:path>
            </a:pathLst>
          </a:custGeom>
          <a:noFill/>
          <a:ln w="762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4582" name="Freeform 38"/>
          <p:cNvSpPr>
            <a:spLocks/>
          </p:cNvSpPr>
          <p:nvPr/>
        </p:nvSpPr>
        <p:spPr bwMode="auto">
          <a:xfrm>
            <a:off x="815975" y="3948113"/>
            <a:ext cx="1498600" cy="1495425"/>
          </a:xfrm>
          <a:custGeom>
            <a:avLst/>
            <a:gdLst>
              <a:gd name="T0" fmla="*/ 0 w 944"/>
              <a:gd name="T1" fmla="*/ 756 h 942"/>
              <a:gd name="T2" fmla="*/ 97 w 944"/>
              <a:gd name="T3" fmla="*/ 792 h 942"/>
              <a:gd name="T4" fmla="*/ 142 w 944"/>
              <a:gd name="T5" fmla="*/ 845 h 942"/>
              <a:gd name="T6" fmla="*/ 470 w 944"/>
              <a:gd name="T7" fmla="*/ 942 h 942"/>
              <a:gd name="T8" fmla="*/ 798 w 944"/>
              <a:gd name="T9" fmla="*/ 916 h 942"/>
              <a:gd name="T10" fmla="*/ 851 w 944"/>
              <a:gd name="T11" fmla="*/ 880 h 942"/>
              <a:gd name="T12" fmla="*/ 860 w 944"/>
              <a:gd name="T13" fmla="*/ 854 h 942"/>
              <a:gd name="T14" fmla="*/ 877 w 944"/>
              <a:gd name="T15" fmla="*/ 818 h 942"/>
              <a:gd name="T16" fmla="*/ 886 w 944"/>
              <a:gd name="T17" fmla="*/ 756 h 942"/>
              <a:gd name="T18" fmla="*/ 930 w 944"/>
              <a:gd name="T19" fmla="*/ 384 h 942"/>
              <a:gd name="T20" fmla="*/ 939 w 944"/>
              <a:gd name="T21" fmla="*/ 109 h 942"/>
              <a:gd name="T22" fmla="*/ 939 w 944"/>
              <a:gd name="T23" fmla="*/ 12 h 942"/>
              <a:gd name="T24" fmla="*/ 611 w 944"/>
              <a:gd name="T25" fmla="*/ 3 h 942"/>
              <a:gd name="T26" fmla="*/ 585 w 944"/>
              <a:gd name="T27" fmla="*/ 39 h 942"/>
              <a:gd name="T28" fmla="*/ 558 w 944"/>
              <a:gd name="T29" fmla="*/ 56 h 942"/>
              <a:gd name="T30" fmla="*/ 541 w 944"/>
              <a:gd name="T31" fmla="*/ 92 h 942"/>
              <a:gd name="T32" fmla="*/ 443 w 944"/>
              <a:gd name="T33" fmla="*/ 154 h 942"/>
              <a:gd name="T34" fmla="*/ 425 w 944"/>
              <a:gd name="T35" fmla="*/ 180 h 942"/>
              <a:gd name="T36" fmla="*/ 416 w 944"/>
              <a:gd name="T37" fmla="*/ 260 h 942"/>
              <a:gd name="T38" fmla="*/ 337 w 944"/>
              <a:gd name="T39" fmla="*/ 260 h 942"/>
              <a:gd name="T40" fmla="*/ 363 w 944"/>
              <a:gd name="T41" fmla="*/ 269 h 942"/>
              <a:gd name="T42" fmla="*/ 310 w 944"/>
              <a:gd name="T43" fmla="*/ 287 h 942"/>
              <a:gd name="T44" fmla="*/ 222 w 944"/>
              <a:gd name="T45" fmla="*/ 331 h 942"/>
              <a:gd name="T46" fmla="*/ 115 w 944"/>
              <a:gd name="T47" fmla="*/ 375 h 942"/>
              <a:gd name="T48" fmla="*/ 0 w 944"/>
              <a:gd name="T49" fmla="*/ 756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44" h="942">
                <a:moveTo>
                  <a:pt x="0" y="756"/>
                </a:moveTo>
                <a:cubicBezTo>
                  <a:pt x="33" y="767"/>
                  <a:pt x="64" y="781"/>
                  <a:pt x="97" y="792"/>
                </a:cubicBezTo>
                <a:cubicBezTo>
                  <a:pt x="114" y="808"/>
                  <a:pt x="123" y="832"/>
                  <a:pt x="142" y="845"/>
                </a:cubicBezTo>
                <a:cubicBezTo>
                  <a:pt x="236" y="909"/>
                  <a:pt x="362" y="918"/>
                  <a:pt x="470" y="942"/>
                </a:cubicBezTo>
                <a:cubicBezTo>
                  <a:pt x="636" y="936"/>
                  <a:pt x="669" y="932"/>
                  <a:pt x="798" y="916"/>
                </a:cubicBezTo>
                <a:cubicBezTo>
                  <a:pt x="816" y="904"/>
                  <a:pt x="844" y="900"/>
                  <a:pt x="851" y="880"/>
                </a:cubicBezTo>
                <a:cubicBezTo>
                  <a:pt x="854" y="871"/>
                  <a:pt x="860" y="854"/>
                  <a:pt x="860" y="854"/>
                </a:cubicBezTo>
                <a:cubicBezTo>
                  <a:pt x="893" y="889"/>
                  <a:pt x="873" y="876"/>
                  <a:pt x="877" y="818"/>
                </a:cubicBezTo>
                <a:cubicBezTo>
                  <a:pt x="878" y="797"/>
                  <a:pt x="883" y="777"/>
                  <a:pt x="886" y="756"/>
                </a:cubicBezTo>
                <a:cubicBezTo>
                  <a:pt x="892" y="594"/>
                  <a:pt x="875" y="514"/>
                  <a:pt x="930" y="384"/>
                </a:cubicBezTo>
                <a:cubicBezTo>
                  <a:pt x="944" y="228"/>
                  <a:pt x="939" y="319"/>
                  <a:pt x="939" y="109"/>
                </a:cubicBezTo>
                <a:cubicBezTo>
                  <a:pt x="939" y="77"/>
                  <a:pt x="939" y="44"/>
                  <a:pt x="939" y="12"/>
                </a:cubicBezTo>
                <a:cubicBezTo>
                  <a:pt x="718" y="0"/>
                  <a:pt x="827" y="3"/>
                  <a:pt x="611" y="3"/>
                </a:cubicBezTo>
                <a:cubicBezTo>
                  <a:pt x="602" y="15"/>
                  <a:pt x="595" y="29"/>
                  <a:pt x="585" y="39"/>
                </a:cubicBezTo>
                <a:cubicBezTo>
                  <a:pt x="577" y="47"/>
                  <a:pt x="565" y="48"/>
                  <a:pt x="558" y="56"/>
                </a:cubicBezTo>
                <a:cubicBezTo>
                  <a:pt x="550" y="66"/>
                  <a:pt x="549" y="81"/>
                  <a:pt x="541" y="92"/>
                </a:cubicBezTo>
                <a:cubicBezTo>
                  <a:pt x="517" y="126"/>
                  <a:pt x="481" y="144"/>
                  <a:pt x="443" y="154"/>
                </a:cubicBezTo>
                <a:cubicBezTo>
                  <a:pt x="437" y="163"/>
                  <a:pt x="428" y="170"/>
                  <a:pt x="425" y="180"/>
                </a:cubicBezTo>
                <a:cubicBezTo>
                  <a:pt x="418" y="206"/>
                  <a:pt x="436" y="242"/>
                  <a:pt x="416" y="260"/>
                </a:cubicBezTo>
                <a:cubicBezTo>
                  <a:pt x="397" y="278"/>
                  <a:pt x="363" y="260"/>
                  <a:pt x="337" y="260"/>
                </a:cubicBezTo>
                <a:cubicBezTo>
                  <a:pt x="346" y="263"/>
                  <a:pt x="369" y="263"/>
                  <a:pt x="363" y="269"/>
                </a:cubicBezTo>
                <a:cubicBezTo>
                  <a:pt x="350" y="282"/>
                  <a:pt x="327" y="279"/>
                  <a:pt x="310" y="287"/>
                </a:cubicBezTo>
                <a:cubicBezTo>
                  <a:pt x="280" y="300"/>
                  <a:pt x="252" y="318"/>
                  <a:pt x="222" y="331"/>
                </a:cubicBezTo>
                <a:cubicBezTo>
                  <a:pt x="187" y="347"/>
                  <a:pt x="151" y="360"/>
                  <a:pt x="115" y="375"/>
                </a:cubicBezTo>
                <a:cubicBezTo>
                  <a:pt x="0" y="529"/>
                  <a:pt x="19" y="544"/>
                  <a:pt x="0" y="756"/>
                </a:cubicBezTo>
                <a:close/>
              </a:path>
            </a:pathLst>
          </a:custGeom>
          <a:noFill/>
          <a:ln w="762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4583" name="Rectangle 39"/>
          <p:cNvSpPr>
            <a:spLocks noChangeArrowheads="1"/>
          </p:cNvSpPr>
          <p:nvPr/>
        </p:nvSpPr>
        <p:spPr bwMode="auto">
          <a:xfrm>
            <a:off x="3124200" y="1905000"/>
            <a:ext cx="5029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3200"/>
              <a:t>RL move from </a:t>
            </a:r>
            <a:r>
              <a:rPr lang="en-US" altLang="en-US" sz="3200">
                <a:solidFill>
                  <a:schemeClr val="hlink"/>
                </a:solidFill>
              </a:rPr>
              <a:t>A</a:t>
            </a:r>
            <a:r>
              <a:rPr lang="en-US" altLang="en-US" sz="3200"/>
              <a:t> to </a:t>
            </a:r>
            <a:r>
              <a:rPr lang="en-US" altLang="en-US" sz="3200">
                <a:solidFill>
                  <a:schemeClr val="hlink"/>
                </a:solidFill>
              </a:rPr>
              <a:t>C</a:t>
            </a:r>
            <a:r>
              <a:rPr lang="en-US" altLang="en-US" sz="3200"/>
              <a:t>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3200"/>
              <a:t>RR move from </a:t>
            </a:r>
            <a:r>
              <a:rPr lang="en-US" altLang="en-US" sz="3200">
                <a:solidFill>
                  <a:schemeClr val="hlink"/>
                </a:solidFill>
              </a:rPr>
              <a:t>C</a:t>
            </a:r>
            <a:r>
              <a:rPr lang="en-US" altLang="en-US" sz="3200"/>
              <a:t> to </a:t>
            </a:r>
            <a:r>
              <a:rPr lang="en-US" altLang="en-US" sz="3200">
                <a:solidFill>
                  <a:schemeClr val="hlink"/>
                </a:solidFill>
              </a:rPr>
              <a:t>E</a:t>
            </a:r>
            <a:r>
              <a:rPr lang="en-US" altLang="en-US" sz="3200"/>
              <a:t>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en-US" sz="3200"/>
              <a:t>L move from </a:t>
            </a:r>
            <a:r>
              <a:rPr lang="en-US" altLang="en-US" sz="3200">
                <a:solidFill>
                  <a:schemeClr val="hlink"/>
                </a:solidFill>
              </a:rPr>
              <a:t>E</a:t>
            </a:r>
            <a:r>
              <a:rPr lang="en-US" altLang="en-US" sz="3200"/>
              <a:t> to </a:t>
            </a:r>
            <a:r>
              <a:rPr lang="en-US" altLang="en-US" sz="3200">
                <a:solidFill>
                  <a:schemeClr val="hlink"/>
                </a:solidFill>
              </a:rPr>
              <a:t>m</a:t>
            </a:r>
            <a:r>
              <a:rPr lang="en-US" altLang="en-US" sz="32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4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4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79" grpId="0" build="p" autoUpdateAnimBg="0"/>
      <p:bldP spid="364580" grpId="0" animBg="1"/>
      <p:bldP spid="364581" grpId="0" animBg="1"/>
      <p:bldP spid="364582" grpId="0" animBg="1"/>
      <p:bldP spid="36458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RL Move</a:t>
            </a:r>
          </a:p>
        </p:txBody>
      </p:sp>
      <p:grpSp>
        <p:nvGrpSpPr>
          <p:cNvPr id="365571" name="Group 3"/>
          <p:cNvGrpSpPr>
            <a:grpSpLocks/>
          </p:cNvGrpSpPr>
          <p:nvPr/>
        </p:nvGrpSpPr>
        <p:grpSpPr bwMode="auto">
          <a:xfrm>
            <a:off x="304800" y="1219200"/>
            <a:ext cx="8534400" cy="4710113"/>
            <a:chOff x="192" y="768"/>
            <a:chExt cx="5376" cy="2967"/>
          </a:xfrm>
        </p:grpSpPr>
        <p:grpSp>
          <p:nvGrpSpPr>
            <p:cNvPr id="365572" name="Group 4"/>
            <p:cNvGrpSpPr>
              <a:grpSpLocks/>
            </p:cNvGrpSpPr>
            <p:nvPr/>
          </p:nvGrpSpPr>
          <p:grpSpPr bwMode="auto">
            <a:xfrm>
              <a:off x="192" y="768"/>
              <a:ext cx="5376" cy="2967"/>
              <a:chOff x="192" y="768"/>
              <a:chExt cx="5376" cy="2967"/>
            </a:xfrm>
          </p:grpSpPr>
          <p:grpSp>
            <p:nvGrpSpPr>
              <p:cNvPr id="365573" name="Group 5"/>
              <p:cNvGrpSpPr>
                <a:grpSpLocks/>
              </p:cNvGrpSpPr>
              <p:nvPr/>
            </p:nvGrpSpPr>
            <p:grpSpPr bwMode="auto">
              <a:xfrm>
                <a:off x="4416" y="768"/>
                <a:ext cx="1152" cy="327"/>
                <a:chOff x="4416" y="768"/>
                <a:chExt cx="1152" cy="327"/>
              </a:xfrm>
            </p:grpSpPr>
            <p:sp>
              <p:nvSpPr>
                <p:cNvPr id="365574" name="Rectangle 6"/>
                <p:cNvSpPr>
                  <a:spLocks noChangeArrowheads="1"/>
                </p:cNvSpPr>
                <p:nvPr/>
              </p:nvSpPr>
              <p:spPr bwMode="auto">
                <a:xfrm>
                  <a:off x="4416" y="768"/>
                  <a:ext cx="576" cy="2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6557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040" y="76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B</a:t>
                  </a:r>
                </a:p>
              </p:txBody>
            </p:sp>
          </p:grpSp>
          <p:grpSp>
            <p:nvGrpSpPr>
              <p:cNvPr id="365576" name="Group 8"/>
              <p:cNvGrpSpPr>
                <a:grpSpLocks/>
              </p:cNvGrpSpPr>
              <p:nvPr/>
            </p:nvGrpSpPr>
            <p:grpSpPr bwMode="auto">
              <a:xfrm>
                <a:off x="192" y="816"/>
                <a:ext cx="1392" cy="2919"/>
                <a:chOff x="192" y="816"/>
                <a:chExt cx="1392" cy="2919"/>
              </a:xfrm>
            </p:grpSpPr>
            <p:sp>
              <p:nvSpPr>
                <p:cNvPr id="36557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296" y="292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>
                      <a:solidFill>
                        <a:schemeClr val="bg1"/>
                      </a:solidFill>
                    </a:rPr>
                    <a:t>e</a:t>
                  </a:r>
                </a:p>
              </p:txBody>
            </p:sp>
            <p:sp>
              <p:nvSpPr>
                <p:cNvPr id="36557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24" y="2544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>
                      <a:solidFill>
                        <a:schemeClr val="bg1"/>
                      </a:solidFill>
                    </a:rPr>
                    <a:t>d</a:t>
                  </a:r>
                </a:p>
              </p:txBody>
            </p:sp>
            <p:sp>
              <p:nvSpPr>
                <p:cNvPr id="365579" name="Oval 11"/>
                <p:cNvSpPr>
                  <a:spLocks noChangeArrowheads="1"/>
                </p:cNvSpPr>
                <p:nvPr/>
              </p:nvSpPr>
              <p:spPr bwMode="auto">
                <a:xfrm>
                  <a:off x="528" y="855"/>
                  <a:ext cx="280" cy="28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65580" name="Oval 12"/>
                <p:cNvSpPr>
                  <a:spLocks noChangeArrowheads="1"/>
                </p:cNvSpPr>
                <p:nvPr/>
              </p:nvSpPr>
              <p:spPr bwMode="auto">
                <a:xfrm>
                  <a:off x="868" y="1300"/>
                  <a:ext cx="280" cy="247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6558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768" y="1488"/>
                  <a:ext cx="144" cy="26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5582" name="Line 14"/>
                <p:cNvSpPr>
                  <a:spLocks noChangeShapeType="1"/>
                </p:cNvSpPr>
                <p:nvPr/>
              </p:nvSpPr>
              <p:spPr bwMode="auto">
                <a:xfrm>
                  <a:off x="1104" y="1488"/>
                  <a:ext cx="144" cy="19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558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200" y="1632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>
                      <a:solidFill>
                        <a:schemeClr val="bg1"/>
                      </a:solidFill>
                    </a:rPr>
                    <a:t>b</a:t>
                  </a:r>
                </a:p>
              </p:txBody>
            </p:sp>
            <p:sp>
              <p:nvSpPr>
                <p:cNvPr id="3655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28" y="816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  <p:sp>
              <p:nvSpPr>
                <p:cNvPr id="365585" name="Line 17"/>
                <p:cNvSpPr>
                  <a:spLocks noChangeShapeType="1"/>
                </p:cNvSpPr>
                <p:nvPr/>
              </p:nvSpPr>
              <p:spPr bwMode="auto">
                <a:xfrm>
                  <a:off x="768" y="1095"/>
                  <a:ext cx="192" cy="249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5586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36" y="1095"/>
                  <a:ext cx="236" cy="24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55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92" y="1296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  <p:sp>
              <p:nvSpPr>
                <p:cNvPr id="3655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64" y="1257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>
                      <a:solidFill>
                        <a:schemeClr val="bg1"/>
                      </a:solidFill>
                    </a:rPr>
                    <a:t>B</a:t>
                  </a:r>
                </a:p>
              </p:txBody>
            </p:sp>
            <p:sp>
              <p:nvSpPr>
                <p:cNvPr id="365589" name="Oval 21"/>
                <p:cNvSpPr>
                  <a:spLocks noChangeArrowheads="1"/>
                </p:cNvSpPr>
                <p:nvPr/>
              </p:nvSpPr>
              <p:spPr bwMode="auto">
                <a:xfrm>
                  <a:off x="628" y="1732"/>
                  <a:ext cx="280" cy="247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6559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28" y="1920"/>
                  <a:ext cx="144" cy="26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5591" name="Line 23"/>
                <p:cNvSpPr>
                  <a:spLocks noChangeShapeType="1"/>
                </p:cNvSpPr>
                <p:nvPr/>
              </p:nvSpPr>
              <p:spPr bwMode="auto">
                <a:xfrm>
                  <a:off x="864" y="1920"/>
                  <a:ext cx="96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559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32" y="2160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  <p:sp>
              <p:nvSpPr>
                <p:cNvPr id="36559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624" y="1689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  <p:sp>
              <p:nvSpPr>
                <p:cNvPr id="36559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768" y="2352"/>
                  <a:ext cx="144" cy="26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5595" name="Line 27"/>
                <p:cNvSpPr>
                  <a:spLocks noChangeShapeType="1"/>
                </p:cNvSpPr>
                <p:nvPr/>
              </p:nvSpPr>
              <p:spPr bwMode="auto">
                <a:xfrm>
                  <a:off x="1104" y="2352"/>
                  <a:ext cx="96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5596" name="Oval 28"/>
                <p:cNvSpPr>
                  <a:spLocks noChangeArrowheads="1"/>
                </p:cNvSpPr>
                <p:nvPr/>
              </p:nvSpPr>
              <p:spPr bwMode="auto">
                <a:xfrm>
                  <a:off x="868" y="2164"/>
                  <a:ext cx="280" cy="247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6559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64" y="2121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>
                      <a:solidFill>
                        <a:schemeClr val="bg1"/>
                      </a:solidFill>
                    </a:rPr>
                    <a:t>D</a:t>
                  </a:r>
                </a:p>
              </p:txBody>
            </p:sp>
            <p:sp>
              <p:nvSpPr>
                <p:cNvPr id="365598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960" y="2775"/>
                  <a:ext cx="144" cy="26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5599" name="Line 31"/>
                <p:cNvSpPr>
                  <a:spLocks noChangeShapeType="1"/>
                </p:cNvSpPr>
                <p:nvPr/>
              </p:nvSpPr>
              <p:spPr bwMode="auto">
                <a:xfrm>
                  <a:off x="1296" y="2775"/>
                  <a:ext cx="96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5600" name="Oval 32"/>
                <p:cNvSpPr>
                  <a:spLocks noChangeArrowheads="1"/>
                </p:cNvSpPr>
                <p:nvPr/>
              </p:nvSpPr>
              <p:spPr bwMode="auto">
                <a:xfrm>
                  <a:off x="820" y="3019"/>
                  <a:ext cx="280" cy="247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65601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720" y="3207"/>
                  <a:ext cx="144" cy="26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5602" name="Line 34"/>
                <p:cNvSpPr>
                  <a:spLocks noChangeShapeType="1"/>
                </p:cNvSpPr>
                <p:nvPr/>
              </p:nvSpPr>
              <p:spPr bwMode="auto">
                <a:xfrm>
                  <a:off x="1056" y="3216"/>
                  <a:ext cx="96" cy="24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560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76" y="340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>
                      <a:solidFill>
                        <a:schemeClr val="bg1"/>
                      </a:solidFill>
                    </a:rPr>
                    <a:t>f</a:t>
                  </a:r>
                </a:p>
              </p:txBody>
            </p:sp>
            <p:sp>
              <p:nvSpPr>
                <p:cNvPr id="36560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816" y="2976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>
                      <a:solidFill>
                        <a:schemeClr val="bg1"/>
                      </a:solidFill>
                    </a:rPr>
                    <a:t>m</a:t>
                  </a:r>
                </a:p>
              </p:txBody>
            </p:sp>
            <p:sp>
              <p:nvSpPr>
                <p:cNvPr id="36560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056" y="340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>
                      <a:solidFill>
                        <a:schemeClr val="bg1"/>
                      </a:solidFill>
                    </a:rPr>
                    <a:t>g</a:t>
                  </a:r>
                </a:p>
              </p:txBody>
            </p:sp>
            <p:sp>
              <p:nvSpPr>
                <p:cNvPr id="365606" name="Oval 38"/>
                <p:cNvSpPr>
                  <a:spLocks noChangeArrowheads="1"/>
                </p:cNvSpPr>
                <p:nvPr/>
              </p:nvSpPr>
              <p:spPr bwMode="auto">
                <a:xfrm>
                  <a:off x="1060" y="2587"/>
                  <a:ext cx="280" cy="247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6560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104" y="2544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800">
                      <a:solidFill>
                        <a:schemeClr val="bg1"/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365608" name="Group 40"/>
            <p:cNvGrpSpPr>
              <a:grpSpLocks/>
            </p:cNvGrpSpPr>
            <p:nvPr/>
          </p:nvGrpSpPr>
          <p:grpSpPr bwMode="auto">
            <a:xfrm>
              <a:off x="1920" y="768"/>
              <a:ext cx="1248" cy="327"/>
              <a:chOff x="1920" y="768"/>
              <a:chExt cx="1248" cy="327"/>
            </a:xfrm>
          </p:grpSpPr>
          <p:sp>
            <p:nvSpPr>
              <p:cNvPr id="365609" name="Rectangle 41"/>
              <p:cNvSpPr>
                <a:spLocks noChangeArrowheads="1"/>
              </p:cNvSpPr>
              <p:nvPr/>
            </p:nvSpPr>
            <p:spPr bwMode="auto">
              <a:xfrm>
                <a:off x="1920" y="768"/>
                <a:ext cx="576" cy="288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5610" name="Text Box 42"/>
              <p:cNvSpPr txBox="1">
                <a:spLocks noChangeArrowheads="1"/>
              </p:cNvSpPr>
              <p:nvPr/>
            </p:nvSpPr>
            <p:spPr bwMode="auto">
              <a:xfrm>
                <a:off x="2640" y="768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800">
                    <a:solidFill>
                      <a:srgbClr val="FF99FF"/>
                    </a:solidFill>
                    <a:latin typeface="Arial Black" panose="020B0A04020102020204" pitchFamily="34" charset="0"/>
                  </a:rPr>
                  <a:t>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RL Move</a:t>
            </a:r>
          </a:p>
        </p:txBody>
      </p:sp>
      <p:sp>
        <p:nvSpPr>
          <p:cNvPr id="367619" name="Oval 3"/>
          <p:cNvSpPr>
            <a:spLocks noChangeArrowheads="1"/>
          </p:cNvSpPr>
          <p:nvPr/>
        </p:nvSpPr>
        <p:spPr bwMode="auto">
          <a:xfrm>
            <a:off x="3657600" y="21193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7620" name="Oval 4"/>
          <p:cNvSpPr>
            <a:spLocks noChangeArrowheads="1"/>
          </p:cNvSpPr>
          <p:nvPr/>
        </p:nvSpPr>
        <p:spPr bwMode="auto">
          <a:xfrm>
            <a:off x="6864350" y="2201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7621" name="Line 5"/>
          <p:cNvSpPr>
            <a:spLocks noChangeShapeType="1"/>
          </p:cNvSpPr>
          <p:nvPr/>
        </p:nvSpPr>
        <p:spPr bwMode="auto">
          <a:xfrm flipH="1">
            <a:off x="7162800" y="1676400"/>
            <a:ext cx="304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7622" name="Line 6"/>
          <p:cNvSpPr>
            <a:spLocks noChangeShapeType="1"/>
          </p:cNvSpPr>
          <p:nvPr/>
        </p:nvSpPr>
        <p:spPr bwMode="auto">
          <a:xfrm>
            <a:off x="7239000" y="25146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72390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7624" name="Text Box 8"/>
          <p:cNvSpPr txBox="1">
            <a:spLocks noChangeArrowheads="1"/>
          </p:cNvSpPr>
          <p:nvPr/>
        </p:nvSpPr>
        <p:spPr bwMode="auto">
          <a:xfrm>
            <a:off x="3657600" y="2057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7625" name="Line 9"/>
          <p:cNvSpPr>
            <a:spLocks noChangeShapeType="1"/>
          </p:cNvSpPr>
          <p:nvPr/>
        </p:nvSpPr>
        <p:spPr bwMode="auto">
          <a:xfrm>
            <a:off x="3505200" y="1600200"/>
            <a:ext cx="381000" cy="547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7626" name="Line 10"/>
          <p:cNvSpPr>
            <a:spLocks noChangeShapeType="1"/>
          </p:cNvSpPr>
          <p:nvPr/>
        </p:nvSpPr>
        <p:spPr bwMode="auto">
          <a:xfrm flipH="1">
            <a:off x="3352800" y="2500313"/>
            <a:ext cx="374650" cy="395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7627" name="Text Box 11"/>
          <p:cNvSpPr txBox="1">
            <a:spLocks noChangeArrowheads="1"/>
          </p:cNvSpPr>
          <p:nvPr/>
        </p:nvSpPr>
        <p:spPr bwMode="auto">
          <a:xfrm>
            <a:off x="31242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7628" name="Text Box 12"/>
          <p:cNvSpPr txBox="1">
            <a:spLocks noChangeArrowheads="1"/>
          </p:cNvSpPr>
          <p:nvPr/>
        </p:nvSpPr>
        <p:spPr bwMode="auto">
          <a:xfrm>
            <a:off x="6858000" y="2133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grpSp>
        <p:nvGrpSpPr>
          <p:cNvPr id="367629" name="Group 13"/>
          <p:cNvGrpSpPr>
            <a:grpSpLocks/>
          </p:cNvGrpSpPr>
          <p:nvPr/>
        </p:nvGrpSpPr>
        <p:grpSpPr bwMode="auto">
          <a:xfrm>
            <a:off x="7010400" y="1219200"/>
            <a:ext cx="1828800" cy="519113"/>
            <a:chOff x="4416" y="768"/>
            <a:chExt cx="1152" cy="327"/>
          </a:xfrm>
        </p:grpSpPr>
        <p:sp>
          <p:nvSpPr>
            <p:cNvPr id="367630" name="Rectangle 14"/>
            <p:cNvSpPr>
              <a:spLocks noChangeArrowheads="1"/>
            </p:cNvSpPr>
            <p:nvPr/>
          </p:nvSpPr>
          <p:spPr bwMode="auto">
            <a:xfrm>
              <a:off x="4416" y="768"/>
              <a:ext cx="57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7631" name="Text Box 15"/>
            <p:cNvSpPr txBox="1">
              <a:spLocks noChangeArrowheads="1"/>
            </p:cNvSpPr>
            <p:nvPr/>
          </p:nvSpPr>
          <p:spPr bwMode="auto">
            <a:xfrm>
              <a:off x="50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</p:grpSp>
      <p:sp>
        <p:nvSpPr>
          <p:cNvPr id="367632" name="Line 16"/>
          <p:cNvSpPr>
            <a:spLocks noChangeShapeType="1"/>
          </p:cNvSpPr>
          <p:nvPr/>
        </p:nvSpPr>
        <p:spPr bwMode="auto">
          <a:xfrm flipH="1">
            <a:off x="4114800" y="2362200"/>
            <a:ext cx="762000" cy="0"/>
          </a:xfrm>
          <a:prstGeom prst="line">
            <a:avLst/>
          </a:prstGeom>
          <a:noFill/>
          <a:ln w="57150">
            <a:solidFill>
              <a:srgbClr val="FF99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7633" name="Line 17"/>
          <p:cNvSpPr>
            <a:spLocks noChangeShapeType="1"/>
          </p:cNvSpPr>
          <p:nvPr/>
        </p:nvSpPr>
        <p:spPr bwMode="auto">
          <a:xfrm flipH="1">
            <a:off x="7315200" y="2438400"/>
            <a:ext cx="7620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67634" name="Group 18"/>
          <p:cNvGrpSpPr>
            <a:grpSpLocks/>
          </p:cNvGrpSpPr>
          <p:nvPr/>
        </p:nvGrpSpPr>
        <p:grpSpPr bwMode="auto">
          <a:xfrm>
            <a:off x="685800" y="2681288"/>
            <a:ext cx="1828800" cy="3248025"/>
            <a:chOff x="432" y="1689"/>
            <a:chExt cx="1152" cy="2046"/>
          </a:xfrm>
        </p:grpSpPr>
        <p:sp>
          <p:nvSpPr>
            <p:cNvPr id="367635" name="Text Box 19"/>
            <p:cNvSpPr txBox="1">
              <a:spLocks noChangeArrowheads="1"/>
            </p:cNvSpPr>
            <p:nvPr/>
          </p:nvSpPr>
          <p:spPr bwMode="auto">
            <a:xfrm>
              <a:off x="624" y="254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7636" name="Oval 20"/>
            <p:cNvSpPr>
              <a:spLocks noChangeArrowheads="1"/>
            </p:cNvSpPr>
            <p:nvPr/>
          </p:nvSpPr>
          <p:spPr bwMode="auto">
            <a:xfrm>
              <a:off x="628" y="1732"/>
              <a:ext cx="280" cy="24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7637" name="Line 21"/>
            <p:cNvSpPr>
              <a:spLocks noChangeShapeType="1"/>
            </p:cNvSpPr>
            <p:nvPr/>
          </p:nvSpPr>
          <p:spPr bwMode="auto">
            <a:xfrm flipH="1">
              <a:off x="528" y="1920"/>
              <a:ext cx="144" cy="2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7638" name="Line 22"/>
            <p:cNvSpPr>
              <a:spLocks noChangeShapeType="1"/>
            </p:cNvSpPr>
            <p:nvPr/>
          </p:nvSpPr>
          <p:spPr bwMode="auto">
            <a:xfrm>
              <a:off x="864" y="1920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7639" name="Text Box 23"/>
            <p:cNvSpPr txBox="1">
              <a:spLocks noChangeArrowheads="1"/>
            </p:cNvSpPr>
            <p:nvPr/>
          </p:nvSpPr>
          <p:spPr bwMode="auto">
            <a:xfrm>
              <a:off x="432" y="216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7640" name="Text Box 24"/>
            <p:cNvSpPr txBox="1">
              <a:spLocks noChangeArrowheads="1"/>
            </p:cNvSpPr>
            <p:nvPr/>
          </p:nvSpPr>
          <p:spPr bwMode="auto">
            <a:xfrm>
              <a:off x="624" y="1689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7641" name="Line 25"/>
            <p:cNvSpPr>
              <a:spLocks noChangeShapeType="1"/>
            </p:cNvSpPr>
            <p:nvPr/>
          </p:nvSpPr>
          <p:spPr bwMode="auto">
            <a:xfrm flipH="1">
              <a:off x="768" y="2352"/>
              <a:ext cx="144" cy="2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7642" name="Line 26"/>
            <p:cNvSpPr>
              <a:spLocks noChangeShapeType="1"/>
            </p:cNvSpPr>
            <p:nvPr/>
          </p:nvSpPr>
          <p:spPr bwMode="auto">
            <a:xfrm>
              <a:off x="1104" y="2352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7643" name="Oval 27"/>
            <p:cNvSpPr>
              <a:spLocks noChangeArrowheads="1"/>
            </p:cNvSpPr>
            <p:nvPr/>
          </p:nvSpPr>
          <p:spPr bwMode="auto">
            <a:xfrm>
              <a:off x="868" y="2164"/>
              <a:ext cx="280" cy="24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7644" name="Text Box 28"/>
            <p:cNvSpPr txBox="1">
              <a:spLocks noChangeArrowheads="1"/>
            </p:cNvSpPr>
            <p:nvPr/>
          </p:nvSpPr>
          <p:spPr bwMode="auto">
            <a:xfrm>
              <a:off x="864" y="2121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7645" name="Line 29"/>
            <p:cNvSpPr>
              <a:spLocks noChangeShapeType="1"/>
            </p:cNvSpPr>
            <p:nvPr/>
          </p:nvSpPr>
          <p:spPr bwMode="auto">
            <a:xfrm flipH="1">
              <a:off x="960" y="2775"/>
              <a:ext cx="144" cy="2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7646" name="Line 30"/>
            <p:cNvSpPr>
              <a:spLocks noChangeShapeType="1"/>
            </p:cNvSpPr>
            <p:nvPr/>
          </p:nvSpPr>
          <p:spPr bwMode="auto">
            <a:xfrm>
              <a:off x="1296" y="2775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7647" name="Oval 31"/>
            <p:cNvSpPr>
              <a:spLocks noChangeArrowheads="1"/>
            </p:cNvSpPr>
            <p:nvPr/>
          </p:nvSpPr>
          <p:spPr bwMode="auto">
            <a:xfrm>
              <a:off x="820" y="3019"/>
              <a:ext cx="280" cy="24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7648" name="Line 32"/>
            <p:cNvSpPr>
              <a:spLocks noChangeShapeType="1"/>
            </p:cNvSpPr>
            <p:nvPr/>
          </p:nvSpPr>
          <p:spPr bwMode="auto">
            <a:xfrm flipH="1">
              <a:off x="720" y="3207"/>
              <a:ext cx="144" cy="2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7649" name="Line 33"/>
            <p:cNvSpPr>
              <a:spLocks noChangeShapeType="1"/>
            </p:cNvSpPr>
            <p:nvPr/>
          </p:nvSpPr>
          <p:spPr bwMode="auto">
            <a:xfrm>
              <a:off x="1056" y="3216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7650" name="Text Box 34"/>
            <p:cNvSpPr txBox="1">
              <a:spLocks noChangeArrowheads="1"/>
            </p:cNvSpPr>
            <p:nvPr/>
          </p:nvSpPr>
          <p:spPr bwMode="auto">
            <a:xfrm>
              <a:off x="576" y="34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367651" name="Text Box 35"/>
            <p:cNvSpPr txBox="1">
              <a:spLocks noChangeArrowheads="1"/>
            </p:cNvSpPr>
            <p:nvPr/>
          </p:nvSpPr>
          <p:spPr bwMode="auto">
            <a:xfrm>
              <a:off x="816" y="297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367652" name="Text Box 36"/>
            <p:cNvSpPr txBox="1">
              <a:spLocks noChangeArrowheads="1"/>
            </p:cNvSpPr>
            <p:nvPr/>
          </p:nvSpPr>
          <p:spPr bwMode="auto">
            <a:xfrm>
              <a:off x="1056" y="34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367653" name="Oval 37"/>
            <p:cNvSpPr>
              <a:spLocks noChangeArrowheads="1"/>
            </p:cNvSpPr>
            <p:nvPr/>
          </p:nvSpPr>
          <p:spPr bwMode="auto">
            <a:xfrm>
              <a:off x="1060" y="2587"/>
              <a:ext cx="280" cy="24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7654" name="Text Box 38"/>
            <p:cNvSpPr txBox="1">
              <a:spLocks noChangeArrowheads="1"/>
            </p:cNvSpPr>
            <p:nvPr/>
          </p:nvSpPr>
          <p:spPr bwMode="auto">
            <a:xfrm>
              <a:off x="1104" y="254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67655" name="Text Box 39"/>
            <p:cNvSpPr txBox="1">
              <a:spLocks noChangeArrowheads="1"/>
            </p:cNvSpPr>
            <p:nvPr/>
          </p:nvSpPr>
          <p:spPr bwMode="auto">
            <a:xfrm>
              <a:off x="1296" y="292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e</a:t>
              </a:r>
            </a:p>
          </p:txBody>
        </p:sp>
      </p:grpSp>
      <p:sp>
        <p:nvSpPr>
          <p:cNvPr id="367656" name="WordArt 40"/>
          <p:cNvSpPr>
            <a:spLocks noChangeArrowheads="1" noChangeShapeType="1" noTextEdit="1"/>
          </p:cNvSpPr>
          <p:nvPr/>
        </p:nvSpPr>
        <p:spPr bwMode="auto">
          <a:xfrm>
            <a:off x="3352800" y="4267200"/>
            <a:ext cx="4762500" cy="8747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Same outcome as in split.</a:t>
            </a:r>
            <a:endParaRPr lang="en-IN" sz="3600" kern="10">
              <a:ln w="9525">
                <a:round/>
                <a:headEnd type="none" w="sm" len="sm"/>
                <a:tailEnd type="none" w="sm" len="sm"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grpSp>
        <p:nvGrpSpPr>
          <p:cNvPr id="367657" name="Group 41"/>
          <p:cNvGrpSpPr>
            <a:grpSpLocks/>
          </p:cNvGrpSpPr>
          <p:nvPr/>
        </p:nvGrpSpPr>
        <p:grpSpPr bwMode="auto">
          <a:xfrm>
            <a:off x="3048000" y="1219200"/>
            <a:ext cx="1981200" cy="519113"/>
            <a:chOff x="1920" y="768"/>
            <a:chExt cx="1248" cy="327"/>
          </a:xfrm>
        </p:grpSpPr>
        <p:sp>
          <p:nvSpPr>
            <p:cNvPr id="367658" name="Rectangle 42"/>
            <p:cNvSpPr>
              <a:spLocks noChangeArrowheads="1"/>
            </p:cNvSpPr>
            <p:nvPr/>
          </p:nvSpPr>
          <p:spPr bwMode="auto">
            <a:xfrm>
              <a:off x="1920" y="768"/>
              <a:ext cx="576" cy="288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7659" name="Text Box 43"/>
            <p:cNvSpPr txBox="1">
              <a:spLocks noChangeArrowheads="1"/>
            </p:cNvSpPr>
            <p:nvPr/>
          </p:nvSpPr>
          <p:spPr bwMode="auto">
            <a:xfrm>
              <a:off x="26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FF99FF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RR Move</a:t>
            </a:r>
          </a:p>
        </p:txBody>
      </p:sp>
      <p:sp>
        <p:nvSpPr>
          <p:cNvPr id="368643" name="Oval 3"/>
          <p:cNvSpPr>
            <a:spLocks noChangeArrowheads="1"/>
          </p:cNvSpPr>
          <p:nvPr/>
        </p:nvSpPr>
        <p:spPr bwMode="auto">
          <a:xfrm>
            <a:off x="3657600" y="21193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644" name="Oval 4"/>
          <p:cNvSpPr>
            <a:spLocks noChangeArrowheads="1"/>
          </p:cNvSpPr>
          <p:nvPr/>
        </p:nvSpPr>
        <p:spPr bwMode="auto">
          <a:xfrm>
            <a:off x="6864350" y="2201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645" name="Line 5"/>
          <p:cNvSpPr>
            <a:spLocks noChangeShapeType="1"/>
          </p:cNvSpPr>
          <p:nvPr/>
        </p:nvSpPr>
        <p:spPr bwMode="auto">
          <a:xfrm flipH="1">
            <a:off x="7162800" y="1676400"/>
            <a:ext cx="304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646" name="Line 6"/>
          <p:cNvSpPr>
            <a:spLocks noChangeShapeType="1"/>
          </p:cNvSpPr>
          <p:nvPr/>
        </p:nvSpPr>
        <p:spPr bwMode="auto">
          <a:xfrm>
            <a:off x="7239000" y="25146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647" name="Text Box 7"/>
          <p:cNvSpPr txBox="1">
            <a:spLocks noChangeArrowheads="1"/>
          </p:cNvSpPr>
          <p:nvPr/>
        </p:nvSpPr>
        <p:spPr bwMode="auto">
          <a:xfrm>
            <a:off x="72390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3657600" y="2057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8649" name="Line 9"/>
          <p:cNvSpPr>
            <a:spLocks noChangeShapeType="1"/>
          </p:cNvSpPr>
          <p:nvPr/>
        </p:nvSpPr>
        <p:spPr bwMode="auto">
          <a:xfrm>
            <a:off x="3505200" y="1600200"/>
            <a:ext cx="381000" cy="547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650" name="Line 10"/>
          <p:cNvSpPr>
            <a:spLocks noChangeShapeType="1"/>
          </p:cNvSpPr>
          <p:nvPr/>
        </p:nvSpPr>
        <p:spPr bwMode="auto">
          <a:xfrm flipH="1">
            <a:off x="3352800" y="2500313"/>
            <a:ext cx="374650" cy="395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31242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6858000" y="2133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grpSp>
        <p:nvGrpSpPr>
          <p:cNvPr id="368653" name="Group 13"/>
          <p:cNvGrpSpPr>
            <a:grpSpLocks/>
          </p:cNvGrpSpPr>
          <p:nvPr/>
        </p:nvGrpSpPr>
        <p:grpSpPr bwMode="auto">
          <a:xfrm>
            <a:off x="7010400" y="1219200"/>
            <a:ext cx="1828800" cy="519113"/>
            <a:chOff x="4416" y="768"/>
            <a:chExt cx="1152" cy="327"/>
          </a:xfrm>
        </p:grpSpPr>
        <p:sp>
          <p:nvSpPr>
            <p:cNvPr id="368654" name="Rectangle 14"/>
            <p:cNvSpPr>
              <a:spLocks noChangeArrowheads="1"/>
            </p:cNvSpPr>
            <p:nvPr/>
          </p:nvSpPr>
          <p:spPr bwMode="auto">
            <a:xfrm>
              <a:off x="4416" y="768"/>
              <a:ext cx="57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655" name="Text Box 15"/>
            <p:cNvSpPr txBox="1">
              <a:spLocks noChangeArrowheads="1"/>
            </p:cNvSpPr>
            <p:nvPr/>
          </p:nvSpPr>
          <p:spPr bwMode="auto">
            <a:xfrm>
              <a:off x="50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</p:grpSp>
      <p:sp>
        <p:nvSpPr>
          <p:cNvPr id="368656" name="Line 16"/>
          <p:cNvSpPr>
            <a:spLocks noChangeShapeType="1"/>
          </p:cNvSpPr>
          <p:nvPr/>
        </p:nvSpPr>
        <p:spPr bwMode="auto">
          <a:xfrm flipH="1">
            <a:off x="4114800" y="2362200"/>
            <a:ext cx="762000" cy="0"/>
          </a:xfrm>
          <a:prstGeom prst="line">
            <a:avLst/>
          </a:prstGeom>
          <a:noFill/>
          <a:ln w="57150">
            <a:solidFill>
              <a:srgbClr val="FF99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657" name="Line 17"/>
          <p:cNvSpPr>
            <a:spLocks noChangeShapeType="1"/>
          </p:cNvSpPr>
          <p:nvPr/>
        </p:nvSpPr>
        <p:spPr bwMode="auto">
          <a:xfrm flipH="1">
            <a:off x="7315200" y="2438400"/>
            <a:ext cx="7620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68658" name="Group 18"/>
          <p:cNvGrpSpPr>
            <a:grpSpLocks/>
          </p:cNvGrpSpPr>
          <p:nvPr/>
        </p:nvGrpSpPr>
        <p:grpSpPr bwMode="auto">
          <a:xfrm>
            <a:off x="685800" y="2681288"/>
            <a:ext cx="1828800" cy="3248025"/>
            <a:chOff x="432" y="1689"/>
            <a:chExt cx="1152" cy="2046"/>
          </a:xfrm>
        </p:grpSpPr>
        <p:sp>
          <p:nvSpPr>
            <p:cNvPr id="368659" name="Text Box 19"/>
            <p:cNvSpPr txBox="1">
              <a:spLocks noChangeArrowheads="1"/>
            </p:cNvSpPr>
            <p:nvPr/>
          </p:nvSpPr>
          <p:spPr bwMode="auto">
            <a:xfrm>
              <a:off x="624" y="254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8660" name="Oval 20"/>
            <p:cNvSpPr>
              <a:spLocks noChangeArrowheads="1"/>
            </p:cNvSpPr>
            <p:nvPr/>
          </p:nvSpPr>
          <p:spPr bwMode="auto">
            <a:xfrm>
              <a:off x="628" y="1732"/>
              <a:ext cx="280" cy="24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661" name="Line 21"/>
            <p:cNvSpPr>
              <a:spLocks noChangeShapeType="1"/>
            </p:cNvSpPr>
            <p:nvPr/>
          </p:nvSpPr>
          <p:spPr bwMode="auto">
            <a:xfrm flipH="1">
              <a:off x="528" y="1920"/>
              <a:ext cx="144" cy="2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662" name="Line 22"/>
            <p:cNvSpPr>
              <a:spLocks noChangeShapeType="1"/>
            </p:cNvSpPr>
            <p:nvPr/>
          </p:nvSpPr>
          <p:spPr bwMode="auto">
            <a:xfrm>
              <a:off x="864" y="1920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663" name="Text Box 23"/>
            <p:cNvSpPr txBox="1">
              <a:spLocks noChangeArrowheads="1"/>
            </p:cNvSpPr>
            <p:nvPr/>
          </p:nvSpPr>
          <p:spPr bwMode="auto">
            <a:xfrm>
              <a:off x="432" y="216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8664" name="Text Box 24"/>
            <p:cNvSpPr txBox="1">
              <a:spLocks noChangeArrowheads="1"/>
            </p:cNvSpPr>
            <p:nvPr/>
          </p:nvSpPr>
          <p:spPr bwMode="auto">
            <a:xfrm>
              <a:off x="624" y="1689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8665" name="Line 25"/>
            <p:cNvSpPr>
              <a:spLocks noChangeShapeType="1"/>
            </p:cNvSpPr>
            <p:nvPr/>
          </p:nvSpPr>
          <p:spPr bwMode="auto">
            <a:xfrm flipH="1">
              <a:off x="768" y="2352"/>
              <a:ext cx="144" cy="2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666" name="Line 26"/>
            <p:cNvSpPr>
              <a:spLocks noChangeShapeType="1"/>
            </p:cNvSpPr>
            <p:nvPr/>
          </p:nvSpPr>
          <p:spPr bwMode="auto">
            <a:xfrm>
              <a:off x="1104" y="2352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667" name="Oval 27"/>
            <p:cNvSpPr>
              <a:spLocks noChangeArrowheads="1"/>
            </p:cNvSpPr>
            <p:nvPr/>
          </p:nvSpPr>
          <p:spPr bwMode="auto">
            <a:xfrm>
              <a:off x="868" y="2164"/>
              <a:ext cx="280" cy="24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668" name="Text Box 28"/>
            <p:cNvSpPr txBox="1">
              <a:spLocks noChangeArrowheads="1"/>
            </p:cNvSpPr>
            <p:nvPr/>
          </p:nvSpPr>
          <p:spPr bwMode="auto">
            <a:xfrm>
              <a:off x="864" y="2121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8669" name="Line 29"/>
            <p:cNvSpPr>
              <a:spLocks noChangeShapeType="1"/>
            </p:cNvSpPr>
            <p:nvPr/>
          </p:nvSpPr>
          <p:spPr bwMode="auto">
            <a:xfrm flipH="1">
              <a:off x="960" y="2775"/>
              <a:ext cx="144" cy="2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670" name="Line 30"/>
            <p:cNvSpPr>
              <a:spLocks noChangeShapeType="1"/>
            </p:cNvSpPr>
            <p:nvPr/>
          </p:nvSpPr>
          <p:spPr bwMode="auto">
            <a:xfrm>
              <a:off x="1296" y="2775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671" name="Oval 31"/>
            <p:cNvSpPr>
              <a:spLocks noChangeArrowheads="1"/>
            </p:cNvSpPr>
            <p:nvPr/>
          </p:nvSpPr>
          <p:spPr bwMode="auto">
            <a:xfrm>
              <a:off x="820" y="3019"/>
              <a:ext cx="280" cy="24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672" name="Line 32"/>
            <p:cNvSpPr>
              <a:spLocks noChangeShapeType="1"/>
            </p:cNvSpPr>
            <p:nvPr/>
          </p:nvSpPr>
          <p:spPr bwMode="auto">
            <a:xfrm flipH="1">
              <a:off x="720" y="3207"/>
              <a:ext cx="144" cy="2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673" name="Line 33"/>
            <p:cNvSpPr>
              <a:spLocks noChangeShapeType="1"/>
            </p:cNvSpPr>
            <p:nvPr/>
          </p:nvSpPr>
          <p:spPr bwMode="auto">
            <a:xfrm>
              <a:off x="1056" y="3216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674" name="Text Box 34"/>
            <p:cNvSpPr txBox="1">
              <a:spLocks noChangeArrowheads="1"/>
            </p:cNvSpPr>
            <p:nvPr/>
          </p:nvSpPr>
          <p:spPr bwMode="auto">
            <a:xfrm>
              <a:off x="576" y="34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368675" name="Text Box 35"/>
            <p:cNvSpPr txBox="1">
              <a:spLocks noChangeArrowheads="1"/>
            </p:cNvSpPr>
            <p:nvPr/>
          </p:nvSpPr>
          <p:spPr bwMode="auto">
            <a:xfrm>
              <a:off x="816" y="297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368676" name="Text Box 36"/>
            <p:cNvSpPr txBox="1">
              <a:spLocks noChangeArrowheads="1"/>
            </p:cNvSpPr>
            <p:nvPr/>
          </p:nvSpPr>
          <p:spPr bwMode="auto">
            <a:xfrm>
              <a:off x="1056" y="34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368677" name="Oval 37"/>
            <p:cNvSpPr>
              <a:spLocks noChangeArrowheads="1"/>
            </p:cNvSpPr>
            <p:nvPr/>
          </p:nvSpPr>
          <p:spPr bwMode="auto">
            <a:xfrm>
              <a:off x="1060" y="2587"/>
              <a:ext cx="280" cy="24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678" name="Text Box 38"/>
            <p:cNvSpPr txBox="1">
              <a:spLocks noChangeArrowheads="1"/>
            </p:cNvSpPr>
            <p:nvPr/>
          </p:nvSpPr>
          <p:spPr bwMode="auto">
            <a:xfrm>
              <a:off x="1104" y="254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68679" name="Text Box 39"/>
            <p:cNvSpPr txBox="1">
              <a:spLocks noChangeArrowheads="1"/>
            </p:cNvSpPr>
            <p:nvPr/>
          </p:nvSpPr>
          <p:spPr bwMode="auto">
            <a:xfrm>
              <a:off x="1296" y="292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368680" name="Group 40"/>
          <p:cNvGrpSpPr>
            <a:grpSpLocks/>
          </p:cNvGrpSpPr>
          <p:nvPr/>
        </p:nvGrpSpPr>
        <p:grpSpPr bwMode="auto">
          <a:xfrm>
            <a:off x="3048000" y="1219200"/>
            <a:ext cx="1981200" cy="519113"/>
            <a:chOff x="1920" y="768"/>
            <a:chExt cx="1248" cy="327"/>
          </a:xfrm>
        </p:grpSpPr>
        <p:sp>
          <p:nvSpPr>
            <p:cNvPr id="368681" name="Rectangle 41"/>
            <p:cNvSpPr>
              <a:spLocks noChangeArrowheads="1"/>
            </p:cNvSpPr>
            <p:nvPr/>
          </p:nvSpPr>
          <p:spPr bwMode="auto">
            <a:xfrm>
              <a:off x="1920" y="768"/>
              <a:ext cx="576" cy="288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682" name="Text Box 42"/>
            <p:cNvSpPr txBox="1">
              <a:spLocks noChangeArrowheads="1"/>
            </p:cNvSpPr>
            <p:nvPr/>
          </p:nvSpPr>
          <p:spPr bwMode="auto">
            <a:xfrm>
              <a:off x="26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FF99FF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RR Move</a:t>
            </a:r>
          </a:p>
        </p:txBody>
      </p:sp>
      <p:sp>
        <p:nvSpPr>
          <p:cNvPr id="370691" name="Oval 3"/>
          <p:cNvSpPr>
            <a:spLocks noChangeArrowheads="1"/>
          </p:cNvSpPr>
          <p:nvPr/>
        </p:nvSpPr>
        <p:spPr bwMode="auto">
          <a:xfrm>
            <a:off x="3657600" y="21193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0692" name="Oval 4"/>
          <p:cNvSpPr>
            <a:spLocks noChangeArrowheads="1"/>
          </p:cNvSpPr>
          <p:nvPr/>
        </p:nvSpPr>
        <p:spPr bwMode="auto">
          <a:xfrm>
            <a:off x="6864350" y="2201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0693" name="Line 5"/>
          <p:cNvSpPr>
            <a:spLocks noChangeShapeType="1"/>
          </p:cNvSpPr>
          <p:nvPr/>
        </p:nvSpPr>
        <p:spPr bwMode="auto">
          <a:xfrm flipH="1">
            <a:off x="7162800" y="1676400"/>
            <a:ext cx="304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0694" name="Line 6"/>
          <p:cNvSpPr>
            <a:spLocks noChangeShapeType="1"/>
          </p:cNvSpPr>
          <p:nvPr/>
        </p:nvSpPr>
        <p:spPr bwMode="auto">
          <a:xfrm>
            <a:off x="7239000" y="25146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72390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0696" name="Text Box 8"/>
          <p:cNvSpPr txBox="1">
            <a:spLocks noChangeArrowheads="1"/>
          </p:cNvSpPr>
          <p:nvPr/>
        </p:nvSpPr>
        <p:spPr bwMode="auto">
          <a:xfrm>
            <a:off x="3657600" y="2057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0697" name="Line 9"/>
          <p:cNvSpPr>
            <a:spLocks noChangeShapeType="1"/>
          </p:cNvSpPr>
          <p:nvPr/>
        </p:nvSpPr>
        <p:spPr bwMode="auto">
          <a:xfrm>
            <a:off x="3505200" y="1600200"/>
            <a:ext cx="381000" cy="547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0698" name="Line 10"/>
          <p:cNvSpPr>
            <a:spLocks noChangeShapeType="1"/>
          </p:cNvSpPr>
          <p:nvPr/>
        </p:nvSpPr>
        <p:spPr bwMode="auto">
          <a:xfrm flipH="1">
            <a:off x="3352800" y="2500313"/>
            <a:ext cx="374650" cy="395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0699" name="Text Box 11"/>
          <p:cNvSpPr txBox="1">
            <a:spLocks noChangeArrowheads="1"/>
          </p:cNvSpPr>
          <p:nvPr/>
        </p:nvSpPr>
        <p:spPr bwMode="auto">
          <a:xfrm>
            <a:off x="31242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0700" name="Text Box 12"/>
          <p:cNvSpPr txBox="1">
            <a:spLocks noChangeArrowheads="1"/>
          </p:cNvSpPr>
          <p:nvPr/>
        </p:nvSpPr>
        <p:spPr bwMode="auto">
          <a:xfrm>
            <a:off x="6858000" y="2133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grpSp>
        <p:nvGrpSpPr>
          <p:cNvPr id="370701" name="Group 13"/>
          <p:cNvGrpSpPr>
            <a:grpSpLocks/>
          </p:cNvGrpSpPr>
          <p:nvPr/>
        </p:nvGrpSpPr>
        <p:grpSpPr bwMode="auto">
          <a:xfrm>
            <a:off x="7010400" y="1219200"/>
            <a:ext cx="1828800" cy="519113"/>
            <a:chOff x="4416" y="768"/>
            <a:chExt cx="1152" cy="327"/>
          </a:xfrm>
        </p:grpSpPr>
        <p:sp>
          <p:nvSpPr>
            <p:cNvPr id="370702" name="Rectangle 14"/>
            <p:cNvSpPr>
              <a:spLocks noChangeArrowheads="1"/>
            </p:cNvSpPr>
            <p:nvPr/>
          </p:nvSpPr>
          <p:spPr bwMode="auto">
            <a:xfrm>
              <a:off x="4416" y="768"/>
              <a:ext cx="57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0703" name="Text Box 15"/>
            <p:cNvSpPr txBox="1">
              <a:spLocks noChangeArrowheads="1"/>
            </p:cNvSpPr>
            <p:nvPr/>
          </p:nvSpPr>
          <p:spPr bwMode="auto">
            <a:xfrm>
              <a:off x="50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</p:grpSp>
      <p:sp>
        <p:nvSpPr>
          <p:cNvPr id="370704" name="Line 16"/>
          <p:cNvSpPr>
            <a:spLocks noChangeShapeType="1"/>
          </p:cNvSpPr>
          <p:nvPr/>
        </p:nvSpPr>
        <p:spPr bwMode="auto">
          <a:xfrm flipH="1">
            <a:off x="4419600" y="3124200"/>
            <a:ext cx="762000" cy="0"/>
          </a:xfrm>
          <a:prstGeom prst="line">
            <a:avLst/>
          </a:prstGeom>
          <a:noFill/>
          <a:ln w="57150">
            <a:solidFill>
              <a:srgbClr val="FF99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0705" name="Line 17"/>
          <p:cNvSpPr>
            <a:spLocks noChangeShapeType="1"/>
          </p:cNvSpPr>
          <p:nvPr/>
        </p:nvSpPr>
        <p:spPr bwMode="auto">
          <a:xfrm flipH="1">
            <a:off x="7315200" y="2438400"/>
            <a:ext cx="7620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0706" name="Text Box 18"/>
          <p:cNvSpPr txBox="1">
            <a:spLocks noChangeArrowheads="1"/>
          </p:cNvSpPr>
          <p:nvPr/>
        </p:nvSpPr>
        <p:spPr bwMode="auto">
          <a:xfrm>
            <a:off x="39624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0707" name="Oval 19"/>
          <p:cNvSpPr>
            <a:spLocks noChangeArrowheads="1"/>
          </p:cNvSpPr>
          <p:nvPr/>
        </p:nvSpPr>
        <p:spPr bwMode="auto">
          <a:xfrm>
            <a:off x="3587750" y="3511550"/>
            <a:ext cx="444500" cy="3921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0708" name="Line 20"/>
          <p:cNvSpPr>
            <a:spLocks noChangeShapeType="1"/>
          </p:cNvSpPr>
          <p:nvPr/>
        </p:nvSpPr>
        <p:spPr bwMode="auto">
          <a:xfrm flipH="1">
            <a:off x="3429000" y="3810000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0709" name="Line 21"/>
          <p:cNvSpPr>
            <a:spLocks noChangeShapeType="1"/>
          </p:cNvSpPr>
          <p:nvPr/>
        </p:nvSpPr>
        <p:spPr bwMode="auto">
          <a:xfrm>
            <a:off x="3962400" y="38100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0710" name="Text Box 22"/>
          <p:cNvSpPr txBox="1">
            <a:spLocks noChangeArrowheads="1"/>
          </p:cNvSpPr>
          <p:nvPr/>
        </p:nvSpPr>
        <p:spPr bwMode="auto">
          <a:xfrm>
            <a:off x="32766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0711" name="Text Box 23"/>
          <p:cNvSpPr txBox="1">
            <a:spLocks noChangeArrowheads="1"/>
          </p:cNvSpPr>
          <p:nvPr/>
        </p:nvSpPr>
        <p:spPr bwMode="auto">
          <a:xfrm>
            <a:off x="3581400" y="34432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0712" name="Line 24"/>
          <p:cNvSpPr>
            <a:spLocks noChangeShapeType="1"/>
          </p:cNvSpPr>
          <p:nvPr/>
        </p:nvSpPr>
        <p:spPr bwMode="auto">
          <a:xfrm flipH="1">
            <a:off x="3810000" y="3200400"/>
            <a:ext cx="228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0713" name="Line 25"/>
          <p:cNvSpPr>
            <a:spLocks noChangeShapeType="1"/>
          </p:cNvSpPr>
          <p:nvPr/>
        </p:nvSpPr>
        <p:spPr bwMode="auto">
          <a:xfrm>
            <a:off x="4038600" y="25146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0714" name="Oval 26"/>
          <p:cNvSpPr>
            <a:spLocks noChangeArrowheads="1"/>
          </p:cNvSpPr>
          <p:nvPr/>
        </p:nvSpPr>
        <p:spPr bwMode="auto">
          <a:xfrm>
            <a:off x="3968750" y="28876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0715" name="Text Box 27"/>
          <p:cNvSpPr txBox="1">
            <a:spLocks noChangeArrowheads="1"/>
          </p:cNvSpPr>
          <p:nvPr/>
        </p:nvSpPr>
        <p:spPr bwMode="auto">
          <a:xfrm>
            <a:off x="39624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0716" name="Line 28"/>
          <p:cNvSpPr>
            <a:spLocks noChangeShapeType="1"/>
          </p:cNvSpPr>
          <p:nvPr/>
        </p:nvSpPr>
        <p:spPr bwMode="auto">
          <a:xfrm flipH="1">
            <a:off x="1524000" y="44053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0717" name="Line 29"/>
          <p:cNvSpPr>
            <a:spLocks noChangeShapeType="1"/>
          </p:cNvSpPr>
          <p:nvPr/>
        </p:nvSpPr>
        <p:spPr bwMode="auto">
          <a:xfrm>
            <a:off x="2057400" y="4405313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0718" name="Oval 30"/>
          <p:cNvSpPr>
            <a:spLocks noChangeArrowheads="1"/>
          </p:cNvSpPr>
          <p:nvPr/>
        </p:nvSpPr>
        <p:spPr bwMode="auto">
          <a:xfrm>
            <a:off x="1301750" y="47926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0719" name="Line 31"/>
          <p:cNvSpPr>
            <a:spLocks noChangeShapeType="1"/>
          </p:cNvSpPr>
          <p:nvPr/>
        </p:nvSpPr>
        <p:spPr bwMode="auto">
          <a:xfrm flipH="1">
            <a:off x="1143000" y="50911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0720" name="Line 32"/>
          <p:cNvSpPr>
            <a:spLocks noChangeShapeType="1"/>
          </p:cNvSpPr>
          <p:nvPr/>
        </p:nvSpPr>
        <p:spPr bwMode="auto">
          <a:xfrm>
            <a:off x="1676400" y="51054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0721" name="Text Box 33"/>
          <p:cNvSpPr txBox="1">
            <a:spLocks noChangeArrowheads="1"/>
          </p:cNvSpPr>
          <p:nvPr/>
        </p:nvSpPr>
        <p:spPr bwMode="auto">
          <a:xfrm>
            <a:off x="914400" y="5410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70722" name="Text Box 34"/>
          <p:cNvSpPr txBox="1">
            <a:spLocks noChangeArrowheads="1"/>
          </p:cNvSpPr>
          <p:nvPr/>
        </p:nvSpPr>
        <p:spPr bwMode="auto">
          <a:xfrm>
            <a:off x="1295400" y="4724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70723" name="Text Box 35"/>
          <p:cNvSpPr txBox="1">
            <a:spLocks noChangeArrowheads="1"/>
          </p:cNvSpPr>
          <p:nvPr/>
        </p:nvSpPr>
        <p:spPr bwMode="auto">
          <a:xfrm>
            <a:off x="1676400" y="5410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70724" name="Oval 36"/>
          <p:cNvSpPr>
            <a:spLocks noChangeArrowheads="1"/>
          </p:cNvSpPr>
          <p:nvPr/>
        </p:nvSpPr>
        <p:spPr bwMode="auto">
          <a:xfrm>
            <a:off x="1682750" y="4106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0725" name="Text Box 37"/>
          <p:cNvSpPr txBox="1">
            <a:spLocks noChangeArrowheads="1"/>
          </p:cNvSpPr>
          <p:nvPr/>
        </p:nvSpPr>
        <p:spPr bwMode="auto">
          <a:xfrm>
            <a:off x="17526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70726" name="Text Box 38"/>
          <p:cNvSpPr txBox="1">
            <a:spLocks noChangeArrowheads="1"/>
          </p:cNvSpPr>
          <p:nvPr/>
        </p:nvSpPr>
        <p:spPr bwMode="auto">
          <a:xfrm>
            <a:off x="2057400" y="4648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70727" name="WordArt 39"/>
          <p:cNvSpPr>
            <a:spLocks noChangeArrowheads="1" noChangeShapeType="1" noTextEdit="1"/>
          </p:cNvSpPr>
          <p:nvPr/>
        </p:nvSpPr>
        <p:spPr bwMode="auto">
          <a:xfrm>
            <a:off x="4114800" y="4800600"/>
            <a:ext cx="3725863" cy="571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solidFill>
                  <a:schemeClr val="hlink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Rotation performed.</a:t>
            </a:r>
          </a:p>
        </p:txBody>
      </p:sp>
      <p:sp>
        <p:nvSpPr>
          <p:cNvPr id="370728" name="WordArt 40"/>
          <p:cNvSpPr>
            <a:spLocks noChangeArrowheads="1" noChangeShapeType="1" noTextEdit="1"/>
          </p:cNvSpPr>
          <p:nvPr/>
        </p:nvSpPr>
        <p:spPr bwMode="auto">
          <a:xfrm>
            <a:off x="2743200" y="5867400"/>
            <a:ext cx="5761038" cy="571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chemeClr val="bg1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Outcome is different from split.</a:t>
            </a:r>
            <a:endParaRPr lang="en-IN" sz="3600" kern="10">
              <a:solidFill>
                <a:schemeClr val="bg1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Impact" panose="020B0806030902050204" pitchFamily="34" charset="0"/>
            </a:endParaRPr>
          </a:p>
        </p:txBody>
      </p:sp>
      <p:grpSp>
        <p:nvGrpSpPr>
          <p:cNvPr id="370729" name="Group 41"/>
          <p:cNvGrpSpPr>
            <a:grpSpLocks/>
          </p:cNvGrpSpPr>
          <p:nvPr/>
        </p:nvGrpSpPr>
        <p:grpSpPr bwMode="auto">
          <a:xfrm>
            <a:off x="3048000" y="1219200"/>
            <a:ext cx="1981200" cy="519113"/>
            <a:chOff x="1920" y="768"/>
            <a:chExt cx="1248" cy="327"/>
          </a:xfrm>
        </p:grpSpPr>
        <p:sp>
          <p:nvSpPr>
            <p:cNvPr id="370730" name="Rectangle 42"/>
            <p:cNvSpPr>
              <a:spLocks noChangeArrowheads="1"/>
            </p:cNvSpPr>
            <p:nvPr/>
          </p:nvSpPr>
          <p:spPr bwMode="auto">
            <a:xfrm>
              <a:off x="1920" y="768"/>
              <a:ext cx="576" cy="288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0731" name="Text Box 43"/>
            <p:cNvSpPr txBox="1">
              <a:spLocks noChangeArrowheads="1"/>
            </p:cNvSpPr>
            <p:nvPr/>
          </p:nvSpPr>
          <p:spPr bwMode="auto">
            <a:xfrm>
              <a:off x="26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FF99FF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27" grpId="0" animBg="1"/>
      <p:bldP spid="3707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 Move</a:t>
            </a:r>
          </a:p>
        </p:txBody>
      </p:sp>
      <p:sp>
        <p:nvSpPr>
          <p:cNvPr id="371715" name="Oval 3"/>
          <p:cNvSpPr>
            <a:spLocks noChangeArrowheads="1"/>
          </p:cNvSpPr>
          <p:nvPr/>
        </p:nvSpPr>
        <p:spPr bwMode="auto">
          <a:xfrm>
            <a:off x="3657600" y="21193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1716" name="Oval 4"/>
          <p:cNvSpPr>
            <a:spLocks noChangeArrowheads="1"/>
          </p:cNvSpPr>
          <p:nvPr/>
        </p:nvSpPr>
        <p:spPr bwMode="auto">
          <a:xfrm>
            <a:off x="6864350" y="2201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1717" name="Line 5"/>
          <p:cNvSpPr>
            <a:spLocks noChangeShapeType="1"/>
          </p:cNvSpPr>
          <p:nvPr/>
        </p:nvSpPr>
        <p:spPr bwMode="auto">
          <a:xfrm flipH="1">
            <a:off x="7162800" y="1676400"/>
            <a:ext cx="304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1718" name="Line 6"/>
          <p:cNvSpPr>
            <a:spLocks noChangeShapeType="1"/>
          </p:cNvSpPr>
          <p:nvPr/>
        </p:nvSpPr>
        <p:spPr bwMode="auto">
          <a:xfrm>
            <a:off x="7239000" y="25146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1719" name="Text Box 7"/>
          <p:cNvSpPr txBox="1">
            <a:spLocks noChangeArrowheads="1"/>
          </p:cNvSpPr>
          <p:nvPr/>
        </p:nvSpPr>
        <p:spPr bwMode="auto">
          <a:xfrm>
            <a:off x="72390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3657600" y="2057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1721" name="Line 9"/>
          <p:cNvSpPr>
            <a:spLocks noChangeShapeType="1"/>
          </p:cNvSpPr>
          <p:nvPr/>
        </p:nvSpPr>
        <p:spPr bwMode="auto">
          <a:xfrm>
            <a:off x="3505200" y="1600200"/>
            <a:ext cx="381000" cy="547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1722" name="Line 10"/>
          <p:cNvSpPr>
            <a:spLocks noChangeShapeType="1"/>
          </p:cNvSpPr>
          <p:nvPr/>
        </p:nvSpPr>
        <p:spPr bwMode="auto">
          <a:xfrm flipH="1">
            <a:off x="3352800" y="2500313"/>
            <a:ext cx="374650" cy="395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31242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1724" name="Text Box 12"/>
          <p:cNvSpPr txBox="1">
            <a:spLocks noChangeArrowheads="1"/>
          </p:cNvSpPr>
          <p:nvPr/>
        </p:nvSpPr>
        <p:spPr bwMode="auto">
          <a:xfrm>
            <a:off x="6858000" y="2133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grpSp>
        <p:nvGrpSpPr>
          <p:cNvPr id="371725" name="Group 13"/>
          <p:cNvGrpSpPr>
            <a:grpSpLocks/>
          </p:cNvGrpSpPr>
          <p:nvPr/>
        </p:nvGrpSpPr>
        <p:grpSpPr bwMode="auto">
          <a:xfrm>
            <a:off x="7010400" y="1219200"/>
            <a:ext cx="1828800" cy="519113"/>
            <a:chOff x="4416" y="768"/>
            <a:chExt cx="1152" cy="327"/>
          </a:xfrm>
        </p:grpSpPr>
        <p:sp>
          <p:nvSpPr>
            <p:cNvPr id="371726" name="Rectangle 14"/>
            <p:cNvSpPr>
              <a:spLocks noChangeArrowheads="1"/>
            </p:cNvSpPr>
            <p:nvPr/>
          </p:nvSpPr>
          <p:spPr bwMode="auto">
            <a:xfrm>
              <a:off x="4416" y="768"/>
              <a:ext cx="57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1727" name="Text Box 15"/>
            <p:cNvSpPr txBox="1">
              <a:spLocks noChangeArrowheads="1"/>
            </p:cNvSpPr>
            <p:nvPr/>
          </p:nvSpPr>
          <p:spPr bwMode="auto">
            <a:xfrm>
              <a:off x="50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</p:grpSp>
      <p:sp>
        <p:nvSpPr>
          <p:cNvPr id="371728" name="Line 16"/>
          <p:cNvSpPr>
            <a:spLocks noChangeShapeType="1"/>
          </p:cNvSpPr>
          <p:nvPr/>
        </p:nvSpPr>
        <p:spPr bwMode="auto">
          <a:xfrm flipH="1">
            <a:off x="4419600" y="3124200"/>
            <a:ext cx="762000" cy="0"/>
          </a:xfrm>
          <a:prstGeom prst="line">
            <a:avLst/>
          </a:prstGeom>
          <a:noFill/>
          <a:ln w="5715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1729" name="Line 17"/>
          <p:cNvSpPr>
            <a:spLocks noChangeShapeType="1"/>
          </p:cNvSpPr>
          <p:nvPr/>
        </p:nvSpPr>
        <p:spPr bwMode="auto">
          <a:xfrm flipH="1">
            <a:off x="7315200" y="2438400"/>
            <a:ext cx="7620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1730" name="Text Box 18"/>
          <p:cNvSpPr txBox="1">
            <a:spLocks noChangeArrowheads="1"/>
          </p:cNvSpPr>
          <p:nvPr/>
        </p:nvSpPr>
        <p:spPr bwMode="auto">
          <a:xfrm>
            <a:off x="39624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1731" name="Oval 19"/>
          <p:cNvSpPr>
            <a:spLocks noChangeArrowheads="1"/>
          </p:cNvSpPr>
          <p:nvPr/>
        </p:nvSpPr>
        <p:spPr bwMode="auto">
          <a:xfrm>
            <a:off x="3587750" y="3511550"/>
            <a:ext cx="444500" cy="3921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1732" name="Line 20"/>
          <p:cNvSpPr>
            <a:spLocks noChangeShapeType="1"/>
          </p:cNvSpPr>
          <p:nvPr/>
        </p:nvSpPr>
        <p:spPr bwMode="auto">
          <a:xfrm flipH="1">
            <a:off x="3429000" y="3810000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1733" name="Line 21"/>
          <p:cNvSpPr>
            <a:spLocks noChangeShapeType="1"/>
          </p:cNvSpPr>
          <p:nvPr/>
        </p:nvSpPr>
        <p:spPr bwMode="auto">
          <a:xfrm>
            <a:off x="3962400" y="38100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1734" name="Text Box 22"/>
          <p:cNvSpPr txBox="1">
            <a:spLocks noChangeArrowheads="1"/>
          </p:cNvSpPr>
          <p:nvPr/>
        </p:nvSpPr>
        <p:spPr bwMode="auto">
          <a:xfrm>
            <a:off x="32766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1735" name="Text Box 23"/>
          <p:cNvSpPr txBox="1">
            <a:spLocks noChangeArrowheads="1"/>
          </p:cNvSpPr>
          <p:nvPr/>
        </p:nvSpPr>
        <p:spPr bwMode="auto">
          <a:xfrm>
            <a:off x="3581400" y="34432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1736" name="Line 24"/>
          <p:cNvSpPr>
            <a:spLocks noChangeShapeType="1"/>
          </p:cNvSpPr>
          <p:nvPr/>
        </p:nvSpPr>
        <p:spPr bwMode="auto">
          <a:xfrm flipH="1">
            <a:off x="3810000" y="3200400"/>
            <a:ext cx="228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1737" name="Line 25"/>
          <p:cNvSpPr>
            <a:spLocks noChangeShapeType="1"/>
          </p:cNvSpPr>
          <p:nvPr/>
        </p:nvSpPr>
        <p:spPr bwMode="auto">
          <a:xfrm>
            <a:off x="4038600" y="25146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1738" name="Oval 26"/>
          <p:cNvSpPr>
            <a:spLocks noChangeArrowheads="1"/>
          </p:cNvSpPr>
          <p:nvPr/>
        </p:nvSpPr>
        <p:spPr bwMode="auto">
          <a:xfrm>
            <a:off x="3968750" y="28876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1739" name="Text Box 27"/>
          <p:cNvSpPr txBox="1">
            <a:spLocks noChangeArrowheads="1"/>
          </p:cNvSpPr>
          <p:nvPr/>
        </p:nvSpPr>
        <p:spPr bwMode="auto">
          <a:xfrm>
            <a:off x="39624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1740" name="Line 28"/>
          <p:cNvSpPr>
            <a:spLocks noChangeShapeType="1"/>
          </p:cNvSpPr>
          <p:nvPr/>
        </p:nvSpPr>
        <p:spPr bwMode="auto">
          <a:xfrm flipH="1">
            <a:off x="1524000" y="44053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1741" name="Line 29"/>
          <p:cNvSpPr>
            <a:spLocks noChangeShapeType="1"/>
          </p:cNvSpPr>
          <p:nvPr/>
        </p:nvSpPr>
        <p:spPr bwMode="auto">
          <a:xfrm>
            <a:off x="2057400" y="4405313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1742" name="Oval 30"/>
          <p:cNvSpPr>
            <a:spLocks noChangeArrowheads="1"/>
          </p:cNvSpPr>
          <p:nvPr/>
        </p:nvSpPr>
        <p:spPr bwMode="auto">
          <a:xfrm>
            <a:off x="1301750" y="47926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1743" name="Line 31"/>
          <p:cNvSpPr>
            <a:spLocks noChangeShapeType="1"/>
          </p:cNvSpPr>
          <p:nvPr/>
        </p:nvSpPr>
        <p:spPr bwMode="auto">
          <a:xfrm flipH="1">
            <a:off x="1143000" y="50911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1744" name="Line 32"/>
          <p:cNvSpPr>
            <a:spLocks noChangeShapeType="1"/>
          </p:cNvSpPr>
          <p:nvPr/>
        </p:nvSpPr>
        <p:spPr bwMode="auto">
          <a:xfrm>
            <a:off x="1676400" y="51054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1745" name="Text Box 33"/>
          <p:cNvSpPr txBox="1">
            <a:spLocks noChangeArrowheads="1"/>
          </p:cNvSpPr>
          <p:nvPr/>
        </p:nvSpPr>
        <p:spPr bwMode="auto">
          <a:xfrm>
            <a:off x="914400" y="5410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71746" name="Text Box 34"/>
          <p:cNvSpPr txBox="1">
            <a:spLocks noChangeArrowheads="1"/>
          </p:cNvSpPr>
          <p:nvPr/>
        </p:nvSpPr>
        <p:spPr bwMode="auto">
          <a:xfrm>
            <a:off x="1295400" y="4724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71747" name="Text Box 35"/>
          <p:cNvSpPr txBox="1">
            <a:spLocks noChangeArrowheads="1"/>
          </p:cNvSpPr>
          <p:nvPr/>
        </p:nvSpPr>
        <p:spPr bwMode="auto">
          <a:xfrm>
            <a:off x="1676400" y="5410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71748" name="Oval 36"/>
          <p:cNvSpPr>
            <a:spLocks noChangeArrowheads="1"/>
          </p:cNvSpPr>
          <p:nvPr/>
        </p:nvSpPr>
        <p:spPr bwMode="auto">
          <a:xfrm>
            <a:off x="1682750" y="4106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1749" name="Text Box 37"/>
          <p:cNvSpPr txBox="1">
            <a:spLocks noChangeArrowheads="1"/>
          </p:cNvSpPr>
          <p:nvPr/>
        </p:nvSpPr>
        <p:spPr bwMode="auto">
          <a:xfrm>
            <a:off x="17526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71750" name="Text Box 38"/>
          <p:cNvSpPr txBox="1">
            <a:spLocks noChangeArrowheads="1"/>
          </p:cNvSpPr>
          <p:nvPr/>
        </p:nvSpPr>
        <p:spPr bwMode="auto">
          <a:xfrm>
            <a:off x="2057400" y="4648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371751" name="Group 39"/>
          <p:cNvGrpSpPr>
            <a:grpSpLocks/>
          </p:cNvGrpSpPr>
          <p:nvPr/>
        </p:nvGrpSpPr>
        <p:grpSpPr bwMode="auto">
          <a:xfrm>
            <a:off x="3048000" y="1219200"/>
            <a:ext cx="1981200" cy="519113"/>
            <a:chOff x="1920" y="768"/>
            <a:chExt cx="1248" cy="327"/>
          </a:xfrm>
        </p:grpSpPr>
        <p:sp>
          <p:nvSpPr>
            <p:cNvPr id="371752" name="Rectangle 40"/>
            <p:cNvSpPr>
              <a:spLocks noChangeArrowheads="1"/>
            </p:cNvSpPr>
            <p:nvPr/>
          </p:nvSpPr>
          <p:spPr bwMode="auto">
            <a:xfrm>
              <a:off x="1920" y="768"/>
              <a:ext cx="576" cy="288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1753" name="Text Box 41"/>
            <p:cNvSpPr txBox="1">
              <a:spLocks noChangeArrowheads="1"/>
            </p:cNvSpPr>
            <p:nvPr/>
          </p:nvSpPr>
          <p:spPr bwMode="auto">
            <a:xfrm>
              <a:off x="26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FF99FF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 Move</a:t>
            </a:r>
          </a:p>
        </p:txBody>
      </p:sp>
      <p:sp>
        <p:nvSpPr>
          <p:cNvPr id="372739" name="Oval 3"/>
          <p:cNvSpPr>
            <a:spLocks noChangeArrowheads="1"/>
          </p:cNvSpPr>
          <p:nvPr/>
        </p:nvSpPr>
        <p:spPr bwMode="auto">
          <a:xfrm>
            <a:off x="3657600" y="21193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2740" name="Oval 4"/>
          <p:cNvSpPr>
            <a:spLocks noChangeArrowheads="1"/>
          </p:cNvSpPr>
          <p:nvPr/>
        </p:nvSpPr>
        <p:spPr bwMode="auto">
          <a:xfrm>
            <a:off x="6864350" y="2201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2741" name="Line 5"/>
          <p:cNvSpPr>
            <a:spLocks noChangeShapeType="1"/>
          </p:cNvSpPr>
          <p:nvPr/>
        </p:nvSpPr>
        <p:spPr bwMode="auto">
          <a:xfrm flipH="1">
            <a:off x="7162800" y="1676400"/>
            <a:ext cx="304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2742" name="Line 6"/>
          <p:cNvSpPr>
            <a:spLocks noChangeShapeType="1"/>
          </p:cNvSpPr>
          <p:nvPr/>
        </p:nvSpPr>
        <p:spPr bwMode="auto">
          <a:xfrm>
            <a:off x="7239000" y="25146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72390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2744" name="Text Box 8"/>
          <p:cNvSpPr txBox="1">
            <a:spLocks noChangeArrowheads="1"/>
          </p:cNvSpPr>
          <p:nvPr/>
        </p:nvSpPr>
        <p:spPr bwMode="auto">
          <a:xfrm>
            <a:off x="3657600" y="2057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2745" name="Line 9"/>
          <p:cNvSpPr>
            <a:spLocks noChangeShapeType="1"/>
          </p:cNvSpPr>
          <p:nvPr/>
        </p:nvSpPr>
        <p:spPr bwMode="auto">
          <a:xfrm>
            <a:off x="3505200" y="1600200"/>
            <a:ext cx="381000" cy="547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2746" name="Line 10"/>
          <p:cNvSpPr>
            <a:spLocks noChangeShapeType="1"/>
          </p:cNvSpPr>
          <p:nvPr/>
        </p:nvSpPr>
        <p:spPr bwMode="auto">
          <a:xfrm flipH="1">
            <a:off x="3352800" y="2500313"/>
            <a:ext cx="374650" cy="395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2747" name="Text Box 11"/>
          <p:cNvSpPr txBox="1">
            <a:spLocks noChangeArrowheads="1"/>
          </p:cNvSpPr>
          <p:nvPr/>
        </p:nvSpPr>
        <p:spPr bwMode="auto">
          <a:xfrm>
            <a:off x="31242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2748" name="Text Box 12"/>
          <p:cNvSpPr txBox="1">
            <a:spLocks noChangeArrowheads="1"/>
          </p:cNvSpPr>
          <p:nvPr/>
        </p:nvSpPr>
        <p:spPr bwMode="auto">
          <a:xfrm>
            <a:off x="6858000" y="2133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grpSp>
        <p:nvGrpSpPr>
          <p:cNvPr id="372749" name="Group 13"/>
          <p:cNvGrpSpPr>
            <a:grpSpLocks/>
          </p:cNvGrpSpPr>
          <p:nvPr/>
        </p:nvGrpSpPr>
        <p:grpSpPr bwMode="auto">
          <a:xfrm>
            <a:off x="7010400" y="1219200"/>
            <a:ext cx="1828800" cy="519113"/>
            <a:chOff x="4416" y="768"/>
            <a:chExt cx="1152" cy="327"/>
          </a:xfrm>
        </p:grpSpPr>
        <p:sp>
          <p:nvSpPr>
            <p:cNvPr id="372750" name="Rectangle 14"/>
            <p:cNvSpPr>
              <a:spLocks noChangeArrowheads="1"/>
            </p:cNvSpPr>
            <p:nvPr/>
          </p:nvSpPr>
          <p:spPr bwMode="auto">
            <a:xfrm>
              <a:off x="4416" y="768"/>
              <a:ext cx="57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2751" name="Text Box 15"/>
            <p:cNvSpPr txBox="1">
              <a:spLocks noChangeArrowheads="1"/>
            </p:cNvSpPr>
            <p:nvPr/>
          </p:nvSpPr>
          <p:spPr bwMode="auto">
            <a:xfrm>
              <a:off x="50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</p:grpSp>
      <p:sp>
        <p:nvSpPr>
          <p:cNvPr id="372752" name="Line 16"/>
          <p:cNvSpPr>
            <a:spLocks noChangeShapeType="1"/>
          </p:cNvSpPr>
          <p:nvPr/>
        </p:nvSpPr>
        <p:spPr bwMode="auto">
          <a:xfrm flipH="1">
            <a:off x="4419600" y="3124200"/>
            <a:ext cx="762000" cy="0"/>
          </a:xfrm>
          <a:prstGeom prst="line">
            <a:avLst/>
          </a:prstGeom>
          <a:noFill/>
          <a:ln w="5715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2753" name="Line 17"/>
          <p:cNvSpPr>
            <a:spLocks noChangeShapeType="1"/>
          </p:cNvSpPr>
          <p:nvPr/>
        </p:nvSpPr>
        <p:spPr bwMode="auto">
          <a:xfrm flipH="1">
            <a:off x="5562600" y="2971800"/>
            <a:ext cx="7620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2754" name="Text Box 18"/>
          <p:cNvSpPr txBox="1">
            <a:spLocks noChangeArrowheads="1"/>
          </p:cNvSpPr>
          <p:nvPr/>
        </p:nvSpPr>
        <p:spPr bwMode="auto">
          <a:xfrm>
            <a:off x="39624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2755" name="Oval 19"/>
          <p:cNvSpPr>
            <a:spLocks noChangeArrowheads="1"/>
          </p:cNvSpPr>
          <p:nvPr/>
        </p:nvSpPr>
        <p:spPr bwMode="auto">
          <a:xfrm>
            <a:off x="3587750" y="3511550"/>
            <a:ext cx="444500" cy="3921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2756" name="Line 20"/>
          <p:cNvSpPr>
            <a:spLocks noChangeShapeType="1"/>
          </p:cNvSpPr>
          <p:nvPr/>
        </p:nvSpPr>
        <p:spPr bwMode="auto">
          <a:xfrm flipH="1">
            <a:off x="3429000" y="3810000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2757" name="Line 21"/>
          <p:cNvSpPr>
            <a:spLocks noChangeShapeType="1"/>
          </p:cNvSpPr>
          <p:nvPr/>
        </p:nvSpPr>
        <p:spPr bwMode="auto">
          <a:xfrm>
            <a:off x="3962400" y="38100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2758" name="Text Box 22"/>
          <p:cNvSpPr txBox="1">
            <a:spLocks noChangeArrowheads="1"/>
          </p:cNvSpPr>
          <p:nvPr/>
        </p:nvSpPr>
        <p:spPr bwMode="auto">
          <a:xfrm>
            <a:off x="32766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2759" name="Text Box 23"/>
          <p:cNvSpPr txBox="1">
            <a:spLocks noChangeArrowheads="1"/>
          </p:cNvSpPr>
          <p:nvPr/>
        </p:nvSpPr>
        <p:spPr bwMode="auto">
          <a:xfrm>
            <a:off x="3581400" y="34432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2760" name="Line 24"/>
          <p:cNvSpPr>
            <a:spLocks noChangeShapeType="1"/>
          </p:cNvSpPr>
          <p:nvPr/>
        </p:nvSpPr>
        <p:spPr bwMode="auto">
          <a:xfrm flipH="1">
            <a:off x="3810000" y="3200400"/>
            <a:ext cx="228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2761" name="Line 25"/>
          <p:cNvSpPr>
            <a:spLocks noChangeShapeType="1"/>
          </p:cNvSpPr>
          <p:nvPr/>
        </p:nvSpPr>
        <p:spPr bwMode="auto">
          <a:xfrm>
            <a:off x="4038600" y="25146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2762" name="Oval 26"/>
          <p:cNvSpPr>
            <a:spLocks noChangeArrowheads="1"/>
          </p:cNvSpPr>
          <p:nvPr/>
        </p:nvSpPr>
        <p:spPr bwMode="auto">
          <a:xfrm>
            <a:off x="3968750" y="28876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39624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2764" name="Line 28"/>
          <p:cNvSpPr>
            <a:spLocks noChangeShapeType="1"/>
          </p:cNvSpPr>
          <p:nvPr/>
        </p:nvSpPr>
        <p:spPr bwMode="auto">
          <a:xfrm flipH="1">
            <a:off x="6629400" y="2438400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2765" name="Line 29"/>
          <p:cNvSpPr>
            <a:spLocks noChangeShapeType="1"/>
          </p:cNvSpPr>
          <p:nvPr/>
        </p:nvSpPr>
        <p:spPr bwMode="auto">
          <a:xfrm>
            <a:off x="6705600" y="3109913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2766" name="Oval 30"/>
          <p:cNvSpPr>
            <a:spLocks noChangeArrowheads="1"/>
          </p:cNvSpPr>
          <p:nvPr/>
        </p:nvSpPr>
        <p:spPr bwMode="auto">
          <a:xfrm>
            <a:off x="1301750" y="47926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2767" name="Line 31"/>
          <p:cNvSpPr>
            <a:spLocks noChangeShapeType="1"/>
          </p:cNvSpPr>
          <p:nvPr/>
        </p:nvSpPr>
        <p:spPr bwMode="auto">
          <a:xfrm flipH="1">
            <a:off x="1143000" y="50911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2768" name="Line 32"/>
          <p:cNvSpPr>
            <a:spLocks noChangeShapeType="1"/>
          </p:cNvSpPr>
          <p:nvPr/>
        </p:nvSpPr>
        <p:spPr bwMode="auto">
          <a:xfrm>
            <a:off x="1676400" y="51054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2769" name="Text Box 33"/>
          <p:cNvSpPr txBox="1">
            <a:spLocks noChangeArrowheads="1"/>
          </p:cNvSpPr>
          <p:nvPr/>
        </p:nvSpPr>
        <p:spPr bwMode="auto">
          <a:xfrm>
            <a:off x="914400" y="5410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72770" name="Text Box 34"/>
          <p:cNvSpPr txBox="1">
            <a:spLocks noChangeArrowheads="1"/>
          </p:cNvSpPr>
          <p:nvPr/>
        </p:nvSpPr>
        <p:spPr bwMode="auto">
          <a:xfrm>
            <a:off x="1295400" y="4724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72771" name="Text Box 35"/>
          <p:cNvSpPr txBox="1">
            <a:spLocks noChangeArrowheads="1"/>
          </p:cNvSpPr>
          <p:nvPr/>
        </p:nvSpPr>
        <p:spPr bwMode="auto">
          <a:xfrm>
            <a:off x="1676400" y="5410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72772" name="Oval 36"/>
          <p:cNvSpPr>
            <a:spLocks noChangeArrowheads="1"/>
          </p:cNvSpPr>
          <p:nvPr/>
        </p:nvSpPr>
        <p:spPr bwMode="auto">
          <a:xfrm>
            <a:off x="6330950" y="28114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2773" name="Text Box 37"/>
          <p:cNvSpPr txBox="1">
            <a:spLocks noChangeArrowheads="1"/>
          </p:cNvSpPr>
          <p:nvPr/>
        </p:nvSpPr>
        <p:spPr bwMode="auto">
          <a:xfrm>
            <a:off x="6400800" y="2743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72774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372775" name="Group 39"/>
          <p:cNvGrpSpPr>
            <a:grpSpLocks/>
          </p:cNvGrpSpPr>
          <p:nvPr/>
        </p:nvGrpSpPr>
        <p:grpSpPr bwMode="auto">
          <a:xfrm>
            <a:off x="3048000" y="1219200"/>
            <a:ext cx="1981200" cy="519113"/>
            <a:chOff x="1920" y="768"/>
            <a:chExt cx="1248" cy="327"/>
          </a:xfrm>
        </p:grpSpPr>
        <p:sp>
          <p:nvSpPr>
            <p:cNvPr id="372776" name="Rectangle 40"/>
            <p:cNvSpPr>
              <a:spLocks noChangeArrowheads="1"/>
            </p:cNvSpPr>
            <p:nvPr/>
          </p:nvSpPr>
          <p:spPr bwMode="auto">
            <a:xfrm>
              <a:off x="1920" y="768"/>
              <a:ext cx="576" cy="288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2777" name="Text Box 41"/>
            <p:cNvSpPr txBox="1">
              <a:spLocks noChangeArrowheads="1"/>
            </p:cNvSpPr>
            <p:nvPr/>
          </p:nvSpPr>
          <p:spPr bwMode="auto">
            <a:xfrm>
              <a:off x="26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FF99FF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Bottom-Up Splay Trees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410200"/>
          </a:xfrm>
        </p:spPr>
        <p:txBody>
          <a:bodyPr/>
          <a:lstStyle/>
          <a:p>
            <a:r>
              <a:rPr lang="en-US" altLang="en-US"/>
              <a:t>Search, insert, delete, and join are done as in an unbalanced binary search tree.</a:t>
            </a:r>
          </a:p>
          <a:p>
            <a:r>
              <a:rPr lang="en-US" altLang="en-US"/>
              <a:t>Search, insert, and delete are followed by a </a:t>
            </a:r>
            <a:r>
              <a:rPr lang="en-US" altLang="en-US">
                <a:solidFill>
                  <a:schemeClr val="hlink"/>
                </a:solidFill>
              </a:rPr>
              <a:t>splay operation</a:t>
            </a:r>
            <a:r>
              <a:rPr lang="en-US" altLang="en-US"/>
              <a:t> that begins at a </a:t>
            </a:r>
            <a:r>
              <a:rPr lang="en-US" altLang="en-US">
                <a:solidFill>
                  <a:schemeClr val="hlink"/>
                </a:solidFill>
              </a:rPr>
              <a:t>splay</a:t>
            </a:r>
            <a:r>
              <a:rPr lang="en-US" altLang="en-US"/>
              <a:t> </a:t>
            </a:r>
            <a:r>
              <a:rPr lang="en-US" altLang="en-US">
                <a:solidFill>
                  <a:schemeClr val="hlink"/>
                </a:solidFill>
              </a:rPr>
              <a:t>node</a:t>
            </a:r>
            <a:r>
              <a:rPr lang="en-US" altLang="en-US"/>
              <a:t>.</a:t>
            </a:r>
          </a:p>
          <a:p>
            <a:r>
              <a:rPr lang="en-US" altLang="en-US"/>
              <a:t>When the splay operation completes, the splay node has become the tree root.</a:t>
            </a:r>
          </a:p>
          <a:p>
            <a:r>
              <a:rPr lang="en-US" altLang="en-US"/>
              <a:t>Join requires no splay (or, a null splay is done).</a:t>
            </a:r>
          </a:p>
          <a:p>
            <a:r>
              <a:rPr lang="en-US" altLang="en-US"/>
              <a:t>For the split operation, the splay is done in the middle (rather than end) of the 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Wrap Up</a:t>
            </a:r>
          </a:p>
        </p:txBody>
      </p:sp>
      <p:sp>
        <p:nvSpPr>
          <p:cNvPr id="373763" name="Oval 3"/>
          <p:cNvSpPr>
            <a:spLocks noChangeArrowheads="1"/>
          </p:cNvSpPr>
          <p:nvPr/>
        </p:nvSpPr>
        <p:spPr bwMode="auto">
          <a:xfrm>
            <a:off x="3657600" y="21193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3764" name="Oval 4"/>
          <p:cNvSpPr>
            <a:spLocks noChangeArrowheads="1"/>
          </p:cNvSpPr>
          <p:nvPr/>
        </p:nvSpPr>
        <p:spPr bwMode="auto">
          <a:xfrm>
            <a:off x="6864350" y="2201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3765" name="Line 5"/>
          <p:cNvSpPr>
            <a:spLocks noChangeShapeType="1"/>
          </p:cNvSpPr>
          <p:nvPr/>
        </p:nvSpPr>
        <p:spPr bwMode="auto">
          <a:xfrm flipH="1">
            <a:off x="7162800" y="1676400"/>
            <a:ext cx="304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3766" name="Line 6"/>
          <p:cNvSpPr>
            <a:spLocks noChangeShapeType="1"/>
          </p:cNvSpPr>
          <p:nvPr/>
        </p:nvSpPr>
        <p:spPr bwMode="auto">
          <a:xfrm>
            <a:off x="7239000" y="25146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72390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3768" name="Text Box 8"/>
          <p:cNvSpPr txBox="1">
            <a:spLocks noChangeArrowheads="1"/>
          </p:cNvSpPr>
          <p:nvPr/>
        </p:nvSpPr>
        <p:spPr bwMode="auto">
          <a:xfrm>
            <a:off x="3657600" y="2057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3769" name="Line 9"/>
          <p:cNvSpPr>
            <a:spLocks noChangeShapeType="1"/>
          </p:cNvSpPr>
          <p:nvPr/>
        </p:nvSpPr>
        <p:spPr bwMode="auto">
          <a:xfrm>
            <a:off x="3505200" y="1600200"/>
            <a:ext cx="381000" cy="547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3770" name="Line 10"/>
          <p:cNvSpPr>
            <a:spLocks noChangeShapeType="1"/>
          </p:cNvSpPr>
          <p:nvPr/>
        </p:nvSpPr>
        <p:spPr bwMode="auto">
          <a:xfrm flipH="1">
            <a:off x="3352800" y="2500313"/>
            <a:ext cx="374650" cy="395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31242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3772" name="Text Box 12"/>
          <p:cNvSpPr txBox="1">
            <a:spLocks noChangeArrowheads="1"/>
          </p:cNvSpPr>
          <p:nvPr/>
        </p:nvSpPr>
        <p:spPr bwMode="auto">
          <a:xfrm>
            <a:off x="6858000" y="2133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grpSp>
        <p:nvGrpSpPr>
          <p:cNvPr id="373773" name="Group 13"/>
          <p:cNvGrpSpPr>
            <a:grpSpLocks/>
          </p:cNvGrpSpPr>
          <p:nvPr/>
        </p:nvGrpSpPr>
        <p:grpSpPr bwMode="auto">
          <a:xfrm>
            <a:off x="7010400" y="1219200"/>
            <a:ext cx="1828800" cy="519113"/>
            <a:chOff x="4416" y="768"/>
            <a:chExt cx="1152" cy="327"/>
          </a:xfrm>
        </p:grpSpPr>
        <p:sp>
          <p:nvSpPr>
            <p:cNvPr id="373774" name="Rectangle 14"/>
            <p:cNvSpPr>
              <a:spLocks noChangeArrowheads="1"/>
            </p:cNvSpPr>
            <p:nvPr/>
          </p:nvSpPr>
          <p:spPr bwMode="auto">
            <a:xfrm>
              <a:off x="4416" y="768"/>
              <a:ext cx="57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3775" name="Text Box 15"/>
            <p:cNvSpPr txBox="1">
              <a:spLocks noChangeArrowheads="1"/>
            </p:cNvSpPr>
            <p:nvPr/>
          </p:nvSpPr>
          <p:spPr bwMode="auto">
            <a:xfrm>
              <a:off x="50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</p:grpSp>
      <p:sp>
        <p:nvSpPr>
          <p:cNvPr id="373776" name="Line 16"/>
          <p:cNvSpPr>
            <a:spLocks noChangeShapeType="1"/>
          </p:cNvSpPr>
          <p:nvPr/>
        </p:nvSpPr>
        <p:spPr bwMode="auto">
          <a:xfrm flipH="1">
            <a:off x="4419600" y="3124200"/>
            <a:ext cx="762000" cy="0"/>
          </a:xfrm>
          <a:prstGeom prst="line">
            <a:avLst/>
          </a:prstGeom>
          <a:noFill/>
          <a:ln w="5715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3777" name="Line 17"/>
          <p:cNvSpPr>
            <a:spLocks noChangeShapeType="1"/>
          </p:cNvSpPr>
          <p:nvPr/>
        </p:nvSpPr>
        <p:spPr bwMode="auto">
          <a:xfrm flipH="1">
            <a:off x="5562600" y="2971800"/>
            <a:ext cx="7620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3778" name="Text Box 18"/>
          <p:cNvSpPr txBox="1">
            <a:spLocks noChangeArrowheads="1"/>
          </p:cNvSpPr>
          <p:nvPr/>
        </p:nvSpPr>
        <p:spPr bwMode="auto">
          <a:xfrm>
            <a:off x="39624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3779" name="Oval 19"/>
          <p:cNvSpPr>
            <a:spLocks noChangeArrowheads="1"/>
          </p:cNvSpPr>
          <p:nvPr/>
        </p:nvSpPr>
        <p:spPr bwMode="auto">
          <a:xfrm>
            <a:off x="3587750" y="3511550"/>
            <a:ext cx="444500" cy="3921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3780" name="Line 20"/>
          <p:cNvSpPr>
            <a:spLocks noChangeShapeType="1"/>
          </p:cNvSpPr>
          <p:nvPr/>
        </p:nvSpPr>
        <p:spPr bwMode="auto">
          <a:xfrm flipH="1">
            <a:off x="3429000" y="3810000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3781" name="Line 21"/>
          <p:cNvSpPr>
            <a:spLocks noChangeShapeType="1"/>
          </p:cNvSpPr>
          <p:nvPr/>
        </p:nvSpPr>
        <p:spPr bwMode="auto">
          <a:xfrm>
            <a:off x="3962400" y="38100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3782" name="Text Box 22"/>
          <p:cNvSpPr txBox="1">
            <a:spLocks noChangeArrowheads="1"/>
          </p:cNvSpPr>
          <p:nvPr/>
        </p:nvSpPr>
        <p:spPr bwMode="auto">
          <a:xfrm>
            <a:off x="32766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3783" name="Text Box 23"/>
          <p:cNvSpPr txBox="1">
            <a:spLocks noChangeArrowheads="1"/>
          </p:cNvSpPr>
          <p:nvPr/>
        </p:nvSpPr>
        <p:spPr bwMode="auto">
          <a:xfrm>
            <a:off x="3581400" y="34432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3784" name="Line 24"/>
          <p:cNvSpPr>
            <a:spLocks noChangeShapeType="1"/>
          </p:cNvSpPr>
          <p:nvPr/>
        </p:nvSpPr>
        <p:spPr bwMode="auto">
          <a:xfrm flipH="1">
            <a:off x="3810000" y="3200400"/>
            <a:ext cx="228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3785" name="Line 25"/>
          <p:cNvSpPr>
            <a:spLocks noChangeShapeType="1"/>
          </p:cNvSpPr>
          <p:nvPr/>
        </p:nvSpPr>
        <p:spPr bwMode="auto">
          <a:xfrm>
            <a:off x="4038600" y="25146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3786" name="Oval 26"/>
          <p:cNvSpPr>
            <a:spLocks noChangeArrowheads="1"/>
          </p:cNvSpPr>
          <p:nvPr/>
        </p:nvSpPr>
        <p:spPr bwMode="auto">
          <a:xfrm>
            <a:off x="3968750" y="28876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3787" name="Text Box 27"/>
          <p:cNvSpPr txBox="1">
            <a:spLocks noChangeArrowheads="1"/>
          </p:cNvSpPr>
          <p:nvPr/>
        </p:nvSpPr>
        <p:spPr bwMode="auto">
          <a:xfrm>
            <a:off x="39624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3788" name="Line 28"/>
          <p:cNvSpPr>
            <a:spLocks noChangeShapeType="1"/>
          </p:cNvSpPr>
          <p:nvPr/>
        </p:nvSpPr>
        <p:spPr bwMode="auto">
          <a:xfrm flipH="1">
            <a:off x="6629400" y="2438400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3789" name="Line 29"/>
          <p:cNvSpPr>
            <a:spLocks noChangeShapeType="1"/>
          </p:cNvSpPr>
          <p:nvPr/>
        </p:nvSpPr>
        <p:spPr bwMode="auto">
          <a:xfrm>
            <a:off x="6705600" y="3109913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3790" name="Oval 30"/>
          <p:cNvSpPr>
            <a:spLocks noChangeArrowheads="1"/>
          </p:cNvSpPr>
          <p:nvPr/>
        </p:nvSpPr>
        <p:spPr bwMode="auto">
          <a:xfrm>
            <a:off x="920750" y="13636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3791" name="Line 31"/>
          <p:cNvSpPr>
            <a:spLocks noChangeShapeType="1"/>
          </p:cNvSpPr>
          <p:nvPr/>
        </p:nvSpPr>
        <p:spPr bwMode="auto">
          <a:xfrm flipH="1">
            <a:off x="762000" y="1662113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3792" name="Line 32"/>
          <p:cNvSpPr>
            <a:spLocks noChangeShapeType="1"/>
          </p:cNvSpPr>
          <p:nvPr/>
        </p:nvSpPr>
        <p:spPr bwMode="auto">
          <a:xfrm>
            <a:off x="1295400" y="16764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3793" name="Text Box 33"/>
          <p:cNvSpPr txBox="1">
            <a:spLocks noChangeArrowheads="1"/>
          </p:cNvSpPr>
          <p:nvPr/>
        </p:nvSpPr>
        <p:spPr bwMode="auto">
          <a:xfrm>
            <a:off x="533400" y="1981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73794" name="Text Box 34"/>
          <p:cNvSpPr txBox="1">
            <a:spLocks noChangeArrowheads="1"/>
          </p:cNvSpPr>
          <p:nvPr/>
        </p:nvSpPr>
        <p:spPr bwMode="auto">
          <a:xfrm>
            <a:off x="914400" y="1295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73795" name="Text Box 35"/>
          <p:cNvSpPr txBox="1">
            <a:spLocks noChangeArrowheads="1"/>
          </p:cNvSpPr>
          <p:nvPr/>
        </p:nvSpPr>
        <p:spPr bwMode="auto">
          <a:xfrm>
            <a:off x="1295400" y="1981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73796" name="Oval 36"/>
          <p:cNvSpPr>
            <a:spLocks noChangeArrowheads="1"/>
          </p:cNvSpPr>
          <p:nvPr/>
        </p:nvSpPr>
        <p:spPr bwMode="auto">
          <a:xfrm>
            <a:off x="6330950" y="28114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3797" name="Text Box 37"/>
          <p:cNvSpPr txBox="1">
            <a:spLocks noChangeArrowheads="1"/>
          </p:cNvSpPr>
          <p:nvPr/>
        </p:nvSpPr>
        <p:spPr bwMode="auto">
          <a:xfrm>
            <a:off x="6400800" y="2743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73798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373799" name="Group 39"/>
          <p:cNvGrpSpPr>
            <a:grpSpLocks/>
          </p:cNvGrpSpPr>
          <p:nvPr/>
        </p:nvGrpSpPr>
        <p:grpSpPr bwMode="auto">
          <a:xfrm>
            <a:off x="3048000" y="1219200"/>
            <a:ext cx="1981200" cy="519113"/>
            <a:chOff x="1920" y="768"/>
            <a:chExt cx="1248" cy="327"/>
          </a:xfrm>
        </p:grpSpPr>
        <p:sp>
          <p:nvSpPr>
            <p:cNvPr id="373800" name="Rectangle 40"/>
            <p:cNvSpPr>
              <a:spLocks noChangeArrowheads="1"/>
            </p:cNvSpPr>
            <p:nvPr/>
          </p:nvSpPr>
          <p:spPr bwMode="auto">
            <a:xfrm>
              <a:off x="1920" y="768"/>
              <a:ext cx="576" cy="288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3801" name="Text Box 41"/>
            <p:cNvSpPr txBox="1">
              <a:spLocks noChangeArrowheads="1"/>
            </p:cNvSpPr>
            <p:nvPr/>
          </p:nvSpPr>
          <p:spPr bwMode="auto">
            <a:xfrm>
              <a:off x="26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FF99FF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Wrap Up</a:t>
            </a:r>
          </a:p>
        </p:txBody>
      </p:sp>
      <p:sp>
        <p:nvSpPr>
          <p:cNvPr id="374787" name="Oval 3"/>
          <p:cNvSpPr>
            <a:spLocks noChangeArrowheads="1"/>
          </p:cNvSpPr>
          <p:nvPr/>
        </p:nvSpPr>
        <p:spPr bwMode="auto">
          <a:xfrm>
            <a:off x="3657600" y="21193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4788" name="Oval 4"/>
          <p:cNvSpPr>
            <a:spLocks noChangeArrowheads="1"/>
          </p:cNvSpPr>
          <p:nvPr/>
        </p:nvSpPr>
        <p:spPr bwMode="auto">
          <a:xfrm>
            <a:off x="6864350" y="2201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4789" name="Line 5"/>
          <p:cNvSpPr>
            <a:spLocks noChangeShapeType="1"/>
          </p:cNvSpPr>
          <p:nvPr/>
        </p:nvSpPr>
        <p:spPr bwMode="auto">
          <a:xfrm flipH="1">
            <a:off x="7162800" y="1676400"/>
            <a:ext cx="304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4790" name="Line 6"/>
          <p:cNvSpPr>
            <a:spLocks noChangeShapeType="1"/>
          </p:cNvSpPr>
          <p:nvPr/>
        </p:nvSpPr>
        <p:spPr bwMode="auto">
          <a:xfrm>
            <a:off x="7239000" y="25146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72390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4792" name="Text Box 8"/>
          <p:cNvSpPr txBox="1">
            <a:spLocks noChangeArrowheads="1"/>
          </p:cNvSpPr>
          <p:nvPr/>
        </p:nvSpPr>
        <p:spPr bwMode="auto">
          <a:xfrm>
            <a:off x="3657600" y="2057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4793" name="Line 9"/>
          <p:cNvSpPr>
            <a:spLocks noChangeShapeType="1"/>
          </p:cNvSpPr>
          <p:nvPr/>
        </p:nvSpPr>
        <p:spPr bwMode="auto">
          <a:xfrm>
            <a:off x="3505200" y="1600200"/>
            <a:ext cx="381000" cy="547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4794" name="Line 10"/>
          <p:cNvSpPr>
            <a:spLocks noChangeShapeType="1"/>
          </p:cNvSpPr>
          <p:nvPr/>
        </p:nvSpPr>
        <p:spPr bwMode="auto">
          <a:xfrm flipH="1">
            <a:off x="3352800" y="2500313"/>
            <a:ext cx="374650" cy="395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4795" name="Text Box 11"/>
          <p:cNvSpPr txBox="1">
            <a:spLocks noChangeArrowheads="1"/>
          </p:cNvSpPr>
          <p:nvPr/>
        </p:nvSpPr>
        <p:spPr bwMode="auto">
          <a:xfrm>
            <a:off x="31242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4796" name="Text Box 12"/>
          <p:cNvSpPr txBox="1">
            <a:spLocks noChangeArrowheads="1"/>
          </p:cNvSpPr>
          <p:nvPr/>
        </p:nvSpPr>
        <p:spPr bwMode="auto">
          <a:xfrm>
            <a:off x="6858000" y="2133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grpSp>
        <p:nvGrpSpPr>
          <p:cNvPr id="374797" name="Group 13"/>
          <p:cNvGrpSpPr>
            <a:grpSpLocks/>
          </p:cNvGrpSpPr>
          <p:nvPr/>
        </p:nvGrpSpPr>
        <p:grpSpPr bwMode="auto">
          <a:xfrm>
            <a:off x="7010400" y="1219200"/>
            <a:ext cx="1828800" cy="519113"/>
            <a:chOff x="4416" y="768"/>
            <a:chExt cx="1152" cy="327"/>
          </a:xfrm>
        </p:grpSpPr>
        <p:sp>
          <p:nvSpPr>
            <p:cNvPr id="374798" name="Rectangle 14"/>
            <p:cNvSpPr>
              <a:spLocks noChangeArrowheads="1"/>
            </p:cNvSpPr>
            <p:nvPr/>
          </p:nvSpPr>
          <p:spPr bwMode="auto">
            <a:xfrm>
              <a:off x="4416" y="768"/>
              <a:ext cx="57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4799" name="Text Box 15"/>
            <p:cNvSpPr txBox="1">
              <a:spLocks noChangeArrowheads="1"/>
            </p:cNvSpPr>
            <p:nvPr/>
          </p:nvSpPr>
          <p:spPr bwMode="auto">
            <a:xfrm>
              <a:off x="50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  <a:latin typeface="Arial Black" panose="020B0A04020102020204" pitchFamily="34" charset="0"/>
                </a:rPr>
                <a:t>B</a:t>
              </a:r>
            </a:p>
          </p:txBody>
        </p:sp>
      </p:grpSp>
      <p:sp>
        <p:nvSpPr>
          <p:cNvPr id="374800" name="Line 16"/>
          <p:cNvSpPr>
            <a:spLocks noChangeShapeType="1"/>
          </p:cNvSpPr>
          <p:nvPr/>
        </p:nvSpPr>
        <p:spPr bwMode="auto">
          <a:xfrm flipH="1">
            <a:off x="4419600" y="3124200"/>
            <a:ext cx="762000" cy="0"/>
          </a:xfrm>
          <a:prstGeom prst="line">
            <a:avLst/>
          </a:prstGeom>
          <a:noFill/>
          <a:ln w="57150">
            <a:solidFill>
              <a:srgbClr val="FF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4801" name="Line 17"/>
          <p:cNvSpPr>
            <a:spLocks noChangeShapeType="1"/>
          </p:cNvSpPr>
          <p:nvPr/>
        </p:nvSpPr>
        <p:spPr bwMode="auto">
          <a:xfrm flipH="1">
            <a:off x="5562600" y="2971800"/>
            <a:ext cx="7620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4802" name="Text Box 18"/>
          <p:cNvSpPr txBox="1">
            <a:spLocks noChangeArrowheads="1"/>
          </p:cNvSpPr>
          <p:nvPr/>
        </p:nvSpPr>
        <p:spPr bwMode="auto">
          <a:xfrm>
            <a:off x="39624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4803" name="Oval 19"/>
          <p:cNvSpPr>
            <a:spLocks noChangeArrowheads="1"/>
          </p:cNvSpPr>
          <p:nvPr/>
        </p:nvSpPr>
        <p:spPr bwMode="auto">
          <a:xfrm>
            <a:off x="3587750" y="3511550"/>
            <a:ext cx="444500" cy="3921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4804" name="Line 20"/>
          <p:cNvSpPr>
            <a:spLocks noChangeShapeType="1"/>
          </p:cNvSpPr>
          <p:nvPr/>
        </p:nvSpPr>
        <p:spPr bwMode="auto">
          <a:xfrm flipH="1">
            <a:off x="3429000" y="3810000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4805" name="Line 21"/>
          <p:cNvSpPr>
            <a:spLocks noChangeShapeType="1"/>
          </p:cNvSpPr>
          <p:nvPr/>
        </p:nvSpPr>
        <p:spPr bwMode="auto">
          <a:xfrm>
            <a:off x="3962400" y="38100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4806" name="Text Box 22"/>
          <p:cNvSpPr txBox="1">
            <a:spLocks noChangeArrowheads="1"/>
          </p:cNvSpPr>
          <p:nvPr/>
        </p:nvSpPr>
        <p:spPr bwMode="auto">
          <a:xfrm>
            <a:off x="32766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4807" name="Text Box 23"/>
          <p:cNvSpPr txBox="1">
            <a:spLocks noChangeArrowheads="1"/>
          </p:cNvSpPr>
          <p:nvPr/>
        </p:nvSpPr>
        <p:spPr bwMode="auto">
          <a:xfrm>
            <a:off x="3581400" y="34432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4808" name="Line 24"/>
          <p:cNvSpPr>
            <a:spLocks noChangeShapeType="1"/>
          </p:cNvSpPr>
          <p:nvPr/>
        </p:nvSpPr>
        <p:spPr bwMode="auto">
          <a:xfrm flipH="1">
            <a:off x="3810000" y="3200400"/>
            <a:ext cx="228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4809" name="Line 25"/>
          <p:cNvSpPr>
            <a:spLocks noChangeShapeType="1"/>
          </p:cNvSpPr>
          <p:nvPr/>
        </p:nvSpPr>
        <p:spPr bwMode="auto">
          <a:xfrm>
            <a:off x="4038600" y="25146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4810" name="Oval 26"/>
          <p:cNvSpPr>
            <a:spLocks noChangeArrowheads="1"/>
          </p:cNvSpPr>
          <p:nvPr/>
        </p:nvSpPr>
        <p:spPr bwMode="auto">
          <a:xfrm>
            <a:off x="3968750" y="28876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4811" name="Text Box 27"/>
          <p:cNvSpPr txBox="1">
            <a:spLocks noChangeArrowheads="1"/>
          </p:cNvSpPr>
          <p:nvPr/>
        </p:nvSpPr>
        <p:spPr bwMode="auto">
          <a:xfrm>
            <a:off x="39624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4812" name="Line 28"/>
          <p:cNvSpPr>
            <a:spLocks noChangeShapeType="1"/>
          </p:cNvSpPr>
          <p:nvPr/>
        </p:nvSpPr>
        <p:spPr bwMode="auto">
          <a:xfrm flipH="1">
            <a:off x="6629400" y="2438400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4813" name="Line 29"/>
          <p:cNvSpPr>
            <a:spLocks noChangeShapeType="1"/>
          </p:cNvSpPr>
          <p:nvPr/>
        </p:nvSpPr>
        <p:spPr bwMode="auto">
          <a:xfrm>
            <a:off x="6705600" y="3109913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4814" name="Oval 30"/>
          <p:cNvSpPr>
            <a:spLocks noChangeArrowheads="1"/>
          </p:cNvSpPr>
          <p:nvPr/>
        </p:nvSpPr>
        <p:spPr bwMode="auto">
          <a:xfrm>
            <a:off x="920750" y="13636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4815" name="Line 31"/>
          <p:cNvSpPr>
            <a:spLocks noChangeShapeType="1"/>
          </p:cNvSpPr>
          <p:nvPr/>
        </p:nvSpPr>
        <p:spPr bwMode="auto">
          <a:xfrm flipH="1">
            <a:off x="6172200" y="3200400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4816" name="Line 32"/>
          <p:cNvSpPr>
            <a:spLocks noChangeShapeType="1"/>
          </p:cNvSpPr>
          <p:nvPr/>
        </p:nvSpPr>
        <p:spPr bwMode="auto">
          <a:xfrm>
            <a:off x="4343400" y="32004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4817" name="Text Box 33"/>
          <p:cNvSpPr txBox="1">
            <a:spLocks noChangeArrowheads="1"/>
          </p:cNvSpPr>
          <p:nvPr/>
        </p:nvSpPr>
        <p:spPr bwMode="auto">
          <a:xfrm>
            <a:off x="4419600" y="3505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74818" name="Text Box 34"/>
          <p:cNvSpPr txBox="1">
            <a:spLocks noChangeArrowheads="1"/>
          </p:cNvSpPr>
          <p:nvPr/>
        </p:nvSpPr>
        <p:spPr bwMode="auto">
          <a:xfrm>
            <a:off x="914400" y="1295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74819" name="Text Box 35"/>
          <p:cNvSpPr txBox="1">
            <a:spLocks noChangeArrowheads="1"/>
          </p:cNvSpPr>
          <p:nvPr/>
        </p:nvSpPr>
        <p:spPr bwMode="auto">
          <a:xfrm>
            <a:off x="5867400" y="3352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74820" name="Oval 36"/>
          <p:cNvSpPr>
            <a:spLocks noChangeArrowheads="1"/>
          </p:cNvSpPr>
          <p:nvPr/>
        </p:nvSpPr>
        <p:spPr bwMode="auto">
          <a:xfrm>
            <a:off x="6330950" y="28114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4821" name="Text Box 37"/>
          <p:cNvSpPr txBox="1">
            <a:spLocks noChangeArrowheads="1"/>
          </p:cNvSpPr>
          <p:nvPr/>
        </p:nvSpPr>
        <p:spPr bwMode="auto">
          <a:xfrm>
            <a:off x="6400800" y="2743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74822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374823" name="Group 39"/>
          <p:cNvGrpSpPr>
            <a:grpSpLocks/>
          </p:cNvGrpSpPr>
          <p:nvPr/>
        </p:nvGrpSpPr>
        <p:grpSpPr bwMode="auto">
          <a:xfrm>
            <a:off x="3048000" y="1219200"/>
            <a:ext cx="1981200" cy="519113"/>
            <a:chOff x="1920" y="768"/>
            <a:chExt cx="1248" cy="327"/>
          </a:xfrm>
        </p:grpSpPr>
        <p:sp>
          <p:nvSpPr>
            <p:cNvPr id="374824" name="Rectangle 40"/>
            <p:cNvSpPr>
              <a:spLocks noChangeArrowheads="1"/>
            </p:cNvSpPr>
            <p:nvPr/>
          </p:nvSpPr>
          <p:spPr bwMode="auto">
            <a:xfrm>
              <a:off x="1920" y="768"/>
              <a:ext cx="576" cy="288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4825" name="Text Box 41"/>
            <p:cNvSpPr txBox="1">
              <a:spLocks noChangeArrowheads="1"/>
            </p:cNvSpPr>
            <p:nvPr/>
          </p:nvSpPr>
          <p:spPr bwMode="auto">
            <a:xfrm>
              <a:off x="2640" y="76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rgbClr val="FF99FF"/>
                  </a:solidFill>
                  <a:latin typeface="Arial Black" panose="020B0A04020102020204" pitchFamily="34" charset="0"/>
                </a:rPr>
                <a:t>S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Wrap Up</a:t>
            </a:r>
          </a:p>
        </p:txBody>
      </p:sp>
      <p:sp>
        <p:nvSpPr>
          <p:cNvPr id="375811" name="Oval 3"/>
          <p:cNvSpPr>
            <a:spLocks noChangeArrowheads="1"/>
          </p:cNvSpPr>
          <p:nvPr/>
        </p:nvSpPr>
        <p:spPr bwMode="auto">
          <a:xfrm>
            <a:off x="3657600" y="2119313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5812" name="Oval 4"/>
          <p:cNvSpPr>
            <a:spLocks noChangeArrowheads="1"/>
          </p:cNvSpPr>
          <p:nvPr/>
        </p:nvSpPr>
        <p:spPr bwMode="auto">
          <a:xfrm>
            <a:off x="6864350" y="22018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5813" name="Line 5"/>
          <p:cNvSpPr>
            <a:spLocks noChangeShapeType="1"/>
          </p:cNvSpPr>
          <p:nvPr/>
        </p:nvSpPr>
        <p:spPr bwMode="auto">
          <a:xfrm>
            <a:off x="7239000" y="25146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72390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3657600" y="2057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5816" name="Line 8"/>
          <p:cNvSpPr>
            <a:spLocks noChangeShapeType="1"/>
          </p:cNvSpPr>
          <p:nvPr/>
        </p:nvSpPr>
        <p:spPr bwMode="auto">
          <a:xfrm flipH="1">
            <a:off x="3352800" y="2500313"/>
            <a:ext cx="374650" cy="395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31242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6858000" y="2133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5819" name="Text Box 11"/>
          <p:cNvSpPr txBox="1">
            <a:spLocks noChangeArrowheads="1"/>
          </p:cNvSpPr>
          <p:nvPr/>
        </p:nvSpPr>
        <p:spPr bwMode="auto">
          <a:xfrm>
            <a:off x="39624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5820" name="Oval 12"/>
          <p:cNvSpPr>
            <a:spLocks noChangeArrowheads="1"/>
          </p:cNvSpPr>
          <p:nvPr/>
        </p:nvSpPr>
        <p:spPr bwMode="auto">
          <a:xfrm>
            <a:off x="3587750" y="3511550"/>
            <a:ext cx="444500" cy="3921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5821" name="Line 13"/>
          <p:cNvSpPr>
            <a:spLocks noChangeShapeType="1"/>
          </p:cNvSpPr>
          <p:nvPr/>
        </p:nvSpPr>
        <p:spPr bwMode="auto">
          <a:xfrm flipH="1">
            <a:off x="3429000" y="3810000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5822" name="Line 14"/>
          <p:cNvSpPr>
            <a:spLocks noChangeShapeType="1"/>
          </p:cNvSpPr>
          <p:nvPr/>
        </p:nvSpPr>
        <p:spPr bwMode="auto">
          <a:xfrm>
            <a:off x="3962400" y="38100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5823" name="Text Box 15"/>
          <p:cNvSpPr txBox="1">
            <a:spLocks noChangeArrowheads="1"/>
          </p:cNvSpPr>
          <p:nvPr/>
        </p:nvSpPr>
        <p:spPr bwMode="auto">
          <a:xfrm>
            <a:off x="3276600" y="4038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5824" name="Text Box 16"/>
          <p:cNvSpPr txBox="1">
            <a:spLocks noChangeArrowheads="1"/>
          </p:cNvSpPr>
          <p:nvPr/>
        </p:nvSpPr>
        <p:spPr bwMode="auto">
          <a:xfrm>
            <a:off x="3581400" y="34432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5825" name="Line 17"/>
          <p:cNvSpPr>
            <a:spLocks noChangeShapeType="1"/>
          </p:cNvSpPr>
          <p:nvPr/>
        </p:nvSpPr>
        <p:spPr bwMode="auto">
          <a:xfrm flipH="1">
            <a:off x="3810000" y="3200400"/>
            <a:ext cx="228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5826" name="Line 18"/>
          <p:cNvSpPr>
            <a:spLocks noChangeShapeType="1"/>
          </p:cNvSpPr>
          <p:nvPr/>
        </p:nvSpPr>
        <p:spPr bwMode="auto">
          <a:xfrm>
            <a:off x="4038600" y="25146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5827" name="Oval 19"/>
          <p:cNvSpPr>
            <a:spLocks noChangeArrowheads="1"/>
          </p:cNvSpPr>
          <p:nvPr/>
        </p:nvSpPr>
        <p:spPr bwMode="auto">
          <a:xfrm>
            <a:off x="3968750" y="28876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5828" name="Text Box 20"/>
          <p:cNvSpPr txBox="1">
            <a:spLocks noChangeArrowheads="1"/>
          </p:cNvSpPr>
          <p:nvPr/>
        </p:nvSpPr>
        <p:spPr bwMode="auto">
          <a:xfrm>
            <a:off x="3962400" y="28194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5829" name="Line 21"/>
          <p:cNvSpPr>
            <a:spLocks noChangeShapeType="1"/>
          </p:cNvSpPr>
          <p:nvPr/>
        </p:nvSpPr>
        <p:spPr bwMode="auto">
          <a:xfrm flipH="1">
            <a:off x="6629400" y="2438400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5830" name="Line 22"/>
          <p:cNvSpPr>
            <a:spLocks noChangeShapeType="1"/>
          </p:cNvSpPr>
          <p:nvPr/>
        </p:nvSpPr>
        <p:spPr bwMode="auto">
          <a:xfrm>
            <a:off x="6705600" y="3109913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5831" name="Oval 23"/>
          <p:cNvSpPr>
            <a:spLocks noChangeArrowheads="1"/>
          </p:cNvSpPr>
          <p:nvPr/>
        </p:nvSpPr>
        <p:spPr bwMode="auto">
          <a:xfrm>
            <a:off x="5264150" y="12874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5832" name="Line 24"/>
          <p:cNvSpPr>
            <a:spLocks noChangeShapeType="1"/>
          </p:cNvSpPr>
          <p:nvPr/>
        </p:nvSpPr>
        <p:spPr bwMode="auto">
          <a:xfrm flipH="1">
            <a:off x="6172200" y="3200400"/>
            <a:ext cx="228600" cy="415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5833" name="Line 25"/>
          <p:cNvSpPr>
            <a:spLocks noChangeShapeType="1"/>
          </p:cNvSpPr>
          <p:nvPr/>
        </p:nvSpPr>
        <p:spPr bwMode="auto">
          <a:xfrm>
            <a:off x="4343400" y="32004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5834" name="Text Box 26"/>
          <p:cNvSpPr txBox="1">
            <a:spLocks noChangeArrowheads="1"/>
          </p:cNvSpPr>
          <p:nvPr/>
        </p:nvSpPr>
        <p:spPr bwMode="auto">
          <a:xfrm>
            <a:off x="4419600" y="3505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75835" name="Text Box 27"/>
          <p:cNvSpPr txBox="1">
            <a:spLocks noChangeArrowheads="1"/>
          </p:cNvSpPr>
          <p:nvPr/>
        </p:nvSpPr>
        <p:spPr bwMode="auto">
          <a:xfrm>
            <a:off x="5257800" y="1219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75836" name="Text Box 28"/>
          <p:cNvSpPr txBox="1">
            <a:spLocks noChangeArrowheads="1"/>
          </p:cNvSpPr>
          <p:nvPr/>
        </p:nvSpPr>
        <p:spPr bwMode="auto">
          <a:xfrm>
            <a:off x="5867400" y="3352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75837" name="Oval 29"/>
          <p:cNvSpPr>
            <a:spLocks noChangeArrowheads="1"/>
          </p:cNvSpPr>
          <p:nvPr/>
        </p:nvSpPr>
        <p:spPr bwMode="auto">
          <a:xfrm>
            <a:off x="6330950" y="2811463"/>
            <a:ext cx="444500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5838" name="Text Box 30"/>
          <p:cNvSpPr txBox="1">
            <a:spLocks noChangeArrowheads="1"/>
          </p:cNvSpPr>
          <p:nvPr/>
        </p:nvSpPr>
        <p:spPr bwMode="auto">
          <a:xfrm>
            <a:off x="6400800" y="2743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75839" name="Text Box 31"/>
          <p:cNvSpPr txBox="1">
            <a:spLocks noChangeArrowheads="1"/>
          </p:cNvSpPr>
          <p:nvPr/>
        </p:nvSpPr>
        <p:spPr bwMode="auto">
          <a:xfrm>
            <a:off x="6705600" y="3352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75840" name="Line 32"/>
          <p:cNvSpPr>
            <a:spLocks noChangeShapeType="1"/>
          </p:cNvSpPr>
          <p:nvPr/>
        </p:nvSpPr>
        <p:spPr bwMode="auto">
          <a:xfrm flipH="1">
            <a:off x="4038600" y="1524000"/>
            <a:ext cx="12192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5841" name="Line 33"/>
          <p:cNvSpPr>
            <a:spLocks noChangeShapeType="1"/>
          </p:cNvSpPr>
          <p:nvPr/>
        </p:nvSpPr>
        <p:spPr bwMode="auto">
          <a:xfrm>
            <a:off x="5715000" y="1524000"/>
            <a:ext cx="12954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Bottom Up vs Top Down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371600"/>
          </a:xfrm>
        </p:spPr>
        <p:txBody>
          <a:bodyPr/>
          <a:lstStyle/>
          <a:p>
            <a:r>
              <a:rPr lang="en-US" altLang="en-US"/>
              <a:t>Top down splay trees are faster than bottom up splay trees.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Splay Node – search(k)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343400"/>
            <a:ext cx="8763000" cy="2209800"/>
          </a:xfrm>
        </p:spPr>
        <p:txBody>
          <a:bodyPr/>
          <a:lstStyle/>
          <a:p>
            <a:r>
              <a:rPr lang="en-US" altLang="en-US">
                <a:solidFill>
                  <a:schemeClr val="bg2"/>
                </a:solidFill>
              </a:rPr>
              <a:t>If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>
                <a:solidFill>
                  <a:schemeClr val="bg2"/>
                </a:solidFill>
              </a:rPr>
              <a:t>there is a pair whose key is </a:t>
            </a:r>
            <a:r>
              <a:rPr lang="en-US" altLang="en-US">
                <a:solidFill>
                  <a:schemeClr val="hlink"/>
                </a:solidFill>
              </a:rPr>
              <a:t>k</a:t>
            </a:r>
            <a:r>
              <a:rPr lang="en-US" altLang="en-US">
                <a:solidFill>
                  <a:schemeClr val="bg2"/>
                </a:solidFill>
              </a:rPr>
              <a:t>, the node containing this pair is the splay node.</a:t>
            </a:r>
          </a:p>
          <a:p>
            <a:r>
              <a:rPr lang="en-US" altLang="en-US">
                <a:solidFill>
                  <a:schemeClr val="bg2"/>
                </a:solidFill>
              </a:rPr>
              <a:t>Otherwise, the parent of the external node where the search terminates is the splay node.</a:t>
            </a:r>
          </a:p>
        </p:txBody>
      </p:sp>
      <p:grpSp>
        <p:nvGrpSpPr>
          <p:cNvPr id="345092" name="Group 4"/>
          <p:cNvGrpSpPr>
            <a:grpSpLocks/>
          </p:cNvGrpSpPr>
          <p:nvPr/>
        </p:nvGrpSpPr>
        <p:grpSpPr bwMode="auto">
          <a:xfrm>
            <a:off x="914400" y="914400"/>
            <a:ext cx="6388100" cy="3340100"/>
            <a:chOff x="292" y="916"/>
            <a:chExt cx="4024" cy="2104"/>
          </a:xfrm>
        </p:grpSpPr>
        <p:sp>
          <p:nvSpPr>
            <p:cNvPr id="345093" name="Oval 5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094" name="Oval 6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095" name="Oval 7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096" name="Oval 8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097" name="Oval 9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098" name="Oval 10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099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100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101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5102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5103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5104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5105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5106" name="Line 18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5107" name="Line 19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5108" name="Oval 20"/>
            <p:cNvSpPr>
              <a:spLocks noChangeArrowheads="1"/>
            </p:cNvSpPr>
            <p:nvPr/>
          </p:nvSpPr>
          <p:spPr bwMode="auto">
            <a:xfrm>
              <a:off x="293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5109" name="Line 21"/>
            <p:cNvSpPr>
              <a:spLocks noChangeShapeType="1"/>
            </p:cNvSpPr>
            <p:nvPr/>
          </p:nvSpPr>
          <p:spPr bwMode="auto">
            <a:xfrm flipH="1">
              <a:off x="3120" y="23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5110" name="Rectangle 22"/>
            <p:cNvSpPr>
              <a:spLocks noChangeArrowheads="1"/>
            </p:cNvSpPr>
            <p:nvPr/>
          </p:nvSpPr>
          <p:spPr bwMode="auto">
            <a:xfrm>
              <a:off x="2630" y="93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20</a:t>
              </a:r>
            </a:p>
          </p:txBody>
        </p:sp>
        <p:sp>
          <p:nvSpPr>
            <p:cNvPr id="345111" name="Rectangle 23"/>
            <p:cNvSpPr>
              <a:spLocks noChangeArrowheads="1"/>
            </p:cNvSpPr>
            <p:nvPr/>
          </p:nvSpPr>
          <p:spPr bwMode="auto">
            <a:xfrm>
              <a:off x="1286" y="1555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10</a:t>
              </a:r>
            </a:p>
          </p:txBody>
        </p:sp>
        <p:sp>
          <p:nvSpPr>
            <p:cNvPr id="345112" name="Rectangle 24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345113" name="Rectangle 25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345114" name="Rectangle 26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345115" name="Rectangle 27"/>
            <p:cNvSpPr>
              <a:spLocks noChangeArrowheads="1"/>
            </p:cNvSpPr>
            <p:nvPr/>
          </p:nvSpPr>
          <p:spPr bwMode="auto">
            <a:xfrm>
              <a:off x="1766" y="208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15</a:t>
              </a:r>
            </a:p>
          </p:txBody>
        </p:sp>
        <p:sp>
          <p:nvSpPr>
            <p:cNvPr id="345116" name="Rectangle 28"/>
            <p:cNvSpPr>
              <a:spLocks noChangeArrowheads="1"/>
            </p:cNvSpPr>
            <p:nvPr/>
          </p:nvSpPr>
          <p:spPr bwMode="auto">
            <a:xfrm>
              <a:off x="4022" y="1555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40</a:t>
              </a:r>
            </a:p>
          </p:txBody>
        </p:sp>
        <p:sp>
          <p:nvSpPr>
            <p:cNvPr id="345117" name="Rectangle 29"/>
            <p:cNvSpPr>
              <a:spLocks noChangeArrowheads="1"/>
            </p:cNvSpPr>
            <p:nvPr/>
          </p:nvSpPr>
          <p:spPr bwMode="auto">
            <a:xfrm>
              <a:off x="3254" y="208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30</a:t>
              </a:r>
            </a:p>
          </p:txBody>
        </p:sp>
        <p:sp>
          <p:nvSpPr>
            <p:cNvPr id="345118" name="Rectangle 30"/>
            <p:cNvSpPr>
              <a:spLocks noChangeArrowheads="1"/>
            </p:cNvSpPr>
            <p:nvPr/>
          </p:nvSpPr>
          <p:spPr bwMode="auto">
            <a:xfrm>
              <a:off x="2966" y="270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25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Splay Node – insert(newPair)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343400"/>
            <a:ext cx="87630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If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>
                <a:solidFill>
                  <a:schemeClr val="bg2"/>
                </a:solidFill>
              </a:rPr>
              <a:t>there is already a pair whose key is </a:t>
            </a:r>
            <a:r>
              <a:rPr lang="en-US" altLang="en-US">
                <a:solidFill>
                  <a:schemeClr val="hlink"/>
                </a:solidFill>
              </a:rPr>
              <a:t>newPair.key</a:t>
            </a:r>
            <a:r>
              <a:rPr lang="en-US" altLang="en-US">
                <a:solidFill>
                  <a:schemeClr val="bg2"/>
                </a:solidFill>
              </a:rPr>
              <a:t>, the node containing this pair is the splay node.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Otherwise, the newly inserted node is the splay node.</a:t>
            </a:r>
          </a:p>
        </p:txBody>
      </p:sp>
      <p:grpSp>
        <p:nvGrpSpPr>
          <p:cNvPr id="346116" name="Group 4"/>
          <p:cNvGrpSpPr>
            <a:grpSpLocks/>
          </p:cNvGrpSpPr>
          <p:nvPr/>
        </p:nvGrpSpPr>
        <p:grpSpPr bwMode="auto">
          <a:xfrm>
            <a:off x="914400" y="914400"/>
            <a:ext cx="6388100" cy="3340100"/>
            <a:chOff x="292" y="916"/>
            <a:chExt cx="4024" cy="2104"/>
          </a:xfrm>
        </p:grpSpPr>
        <p:sp>
          <p:nvSpPr>
            <p:cNvPr id="346117" name="Oval 5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6118" name="Oval 6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6119" name="Oval 7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6120" name="Oval 8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6121" name="Oval 9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6122" name="Oval 10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6123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6124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6125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6126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6127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6128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6129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6130" name="Line 18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6131" name="Line 19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6132" name="Oval 20"/>
            <p:cNvSpPr>
              <a:spLocks noChangeArrowheads="1"/>
            </p:cNvSpPr>
            <p:nvPr/>
          </p:nvSpPr>
          <p:spPr bwMode="auto">
            <a:xfrm>
              <a:off x="293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6133" name="Line 21"/>
            <p:cNvSpPr>
              <a:spLocks noChangeShapeType="1"/>
            </p:cNvSpPr>
            <p:nvPr/>
          </p:nvSpPr>
          <p:spPr bwMode="auto">
            <a:xfrm flipH="1">
              <a:off x="3120" y="23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6134" name="Rectangle 22"/>
            <p:cNvSpPr>
              <a:spLocks noChangeArrowheads="1"/>
            </p:cNvSpPr>
            <p:nvPr/>
          </p:nvSpPr>
          <p:spPr bwMode="auto">
            <a:xfrm>
              <a:off x="2630" y="93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20</a:t>
              </a:r>
            </a:p>
          </p:txBody>
        </p:sp>
        <p:sp>
          <p:nvSpPr>
            <p:cNvPr id="346135" name="Rectangle 23"/>
            <p:cNvSpPr>
              <a:spLocks noChangeArrowheads="1"/>
            </p:cNvSpPr>
            <p:nvPr/>
          </p:nvSpPr>
          <p:spPr bwMode="auto">
            <a:xfrm>
              <a:off x="1286" y="1555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10</a:t>
              </a:r>
            </a:p>
          </p:txBody>
        </p:sp>
        <p:sp>
          <p:nvSpPr>
            <p:cNvPr id="346136" name="Rectangle 24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346137" name="Rectangle 25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346138" name="Rectangle 26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346139" name="Rectangle 27"/>
            <p:cNvSpPr>
              <a:spLocks noChangeArrowheads="1"/>
            </p:cNvSpPr>
            <p:nvPr/>
          </p:nvSpPr>
          <p:spPr bwMode="auto">
            <a:xfrm>
              <a:off x="1766" y="208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15</a:t>
              </a:r>
            </a:p>
          </p:txBody>
        </p:sp>
        <p:sp>
          <p:nvSpPr>
            <p:cNvPr id="346140" name="Rectangle 28"/>
            <p:cNvSpPr>
              <a:spLocks noChangeArrowheads="1"/>
            </p:cNvSpPr>
            <p:nvPr/>
          </p:nvSpPr>
          <p:spPr bwMode="auto">
            <a:xfrm>
              <a:off x="4022" y="1555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40</a:t>
              </a:r>
            </a:p>
          </p:txBody>
        </p:sp>
        <p:sp>
          <p:nvSpPr>
            <p:cNvPr id="346141" name="Rectangle 29"/>
            <p:cNvSpPr>
              <a:spLocks noChangeArrowheads="1"/>
            </p:cNvSpPr>
            <p:nvPr/>
          </p:nvSpPr>
          <p:spPr bwMode="auto">
            <a:xfrm>
              <a:off x="3254" y="208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30</a:t>
              </a:r>
            </a:p>
          </p:txBody>
        </p:sp>
        <p:sp>
          <p:nvSpPr>
            <p:cNvPr id="346142" name="Rectangle 30"/>
            <p:cNvSpPr>
              <a:spLocks noChangeArrowheads="1"/>
            </p:cNvSpPr>
            <p:nvPr/>
          </p:nvSpPr>
          <p:spPr bwMode="auto">
            <a:xfrm>
              <a:off x="2966" y="270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25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Splay Node – delete(k)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343400"/>
            <a:ext cx="87630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If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>
                <a:solidFill>
                  <a:schemeClr val="bg2"/>
                </a:solidFill>
              </a:rPr>
              <a:t>there is a pair whose key is </a:t>
            </a:r>
            <a:r>
              <a:rPr lang="en-US" altLang="en-US">
                <a:solidFill>
                  <a:schemeClr val="hlink"/>
                </a:solidFill>
              </a:rPr>
              <a:t>k</a:t>
            </a:r>
            <a:r>
              <a:rPr lang="en-US" altLang="en-US">
                <a:solidFill>
                  <a:schemeClr val="bg2"/>
                </a:solidFill>
              </a:rPr>
              <a:t>, the parent of the node that is physically deleted from the tree is the splay node.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Otherwise, the parent of the external node where the search terminates is the splay node.</a:t>
            </a:r>
          </a:p>
        </p:txBody>
      </p:sp>
      <p:grpSp>
        <p:nvGrpSpPr>
          <p:cNvPr id="347140" name="Group 4"/>
          <p:cNvGrpSpPr>
            <a:grpSpLocks/>
          </p:cNvGrpSpPr>
          <p:nvPr/>
        </p:nvGrpSpPr>
        <p:grpSpPr bwMode="auto">
          <a:xfrm>
            <a:off x="914400" y="914400"/>
            <a:ext cx="6388100" cy="3340100"/>
            <a:chOff x="292" y="916"/>
            <a:chExt cx="4024" cy="2104"/>
          </a:xfrm>
        </p:grpSpPr>
        <p:sp>
          <p:nvSpPr>
            <p:cNvPr id="347141" name="Oval 5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7142" name="Oval 6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7143" name="Oval 7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7144" name="Oval 8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7145" name="Oval 9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7146" name="Oval 10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7147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7148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7149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7150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7151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7152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7153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7154" name="Line 18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7155" name="Line 19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7156" name="Oval 20"/>
            <p:cNvSpPr>
              <a:spLocks noChangeArrowheads="1"/>
            </p:cNvSpPr>
            <p:nvPr/>
          </p:nvSpPr>
          <p:spPr bwMode="auto">
            <a:xfrm>
              <a:off x="293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7157" name="Line 21"/>
            <p:cNvSpPr>
              <a:spLocks noChangeShapeType="1"/>
            </p:cNvSpPr>
            <p:nvPr/>
          </p:nvSpPr>
          <p:spPr bwMode="auto">
            <a:xfrm flipH="1">
              <a:off x="3120" y="23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7158" name="Rectangle 22"/>
            <p:cNvSpPr>
              <a:spLocks noChangeArrowheads="1"/>
            </p:cNvSpPr>
            <p:nvPr/>
          </p:nvSpPr>
          <p:spPr bwMode="auto">
            <a:xfrm>
              <a:off x="2630" y="93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20</a:t>
              </a:r>
            </a:p>
          </p:txBody>
        </p:sp>
        <p:sp>
          <p:nvSpPr>
            <p:cNvPr id="347159" name="Rectangle 23"/>
            <p:cNvSpPr>
              <a:spLocks noChangeArrowheads="1"/>
            </p:cNvSpPr>
            <p:nvPr/>
          </p:nvSpPr>
          <p:spPr bwMode="auto">
            <a:xfrm>
              <a:off x="1286" y="1555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10</a:t>
              </a:r>
            </a:p>
          </p:txBody>
        </p:sp>
        <p:sp>
          <p:nvSpPr>
            <p:cNvPr id="347160" name="Rectangle 24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347161" name="Rectangle 25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347162" name="Rectangle 26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347163" name="Rectangle 27"/>
            <p:cNvSpPr>
              <a:spLocks noChangeArrowheads="1"/>
            </p:cNvSpPr>
            <p:nvPr/>
          </p:nvSpPr>
          <p:spPr bwMode="auto">
            <a:xfrm>
              <a:off x="1766" y="208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15</a:t>
              </a:r>
            </a:p>
          </p:txBody>
        </p:sp>
        <p:sp>
          <p:nvSpPr>
            <p:cNvPr id="347164" name="Rectangle 28"/>
            <p:cNvSpPr>
              <a:spLocks noChangeArrowheads="1"/>
            </p:cNvSpPr>
            <p:nvPr/>
          </p:nvSpPr>
          <p:spPr bwMode="auto">
            <a:xfrm>
              <a:off x="4022" y="1555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40</a:t>
              </a:r>
            </a:p>
          </p:txBody>
        </p:sp>
        <p:sp>
          <p:nvSpPr>
            <p:cNvPr id="347165" name="Rectangle 29"/>
            <p:cNvSpPr>
              <a:spLocks noChangeArrowheads="1"/>
            </p:cNvSpPr>
            <p:nvPr/>
          </p:nvSpPr>
          <p:spPr bwMode="auto">
            <a:xfrm>
              <a:off x="3254" y="208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30</a:t>
              </a:r>
            </a:p>
          </p:txBody>
        </p:sp>
        <p:sp>
          <p:nvSpPr>
            <p:cNvPr id="347166" name="Rectangle 30"/>
            <p:cNvSpPr>
              <a:spLocks noChangeArrowheads="1"/>
            </p:cNvSpPr>
            <p:nvPr/>
          </p:nvSpPr>
          <p:spPr bwMode="auto">
            <a:xfrm>
              <a:off x="2966" y="270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chemeClr val="bg2"/>
                  </a:solidFill>
                </a:rPr>
                <a:t>25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Splay Node – split(k)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Use the unbalanced binary search tree insert algorithm to insert a new pair whose key is </a:t>
            </a:r>
            <a:r>
              <a:rPr lang="en-US" altLang="en-US">
                <a:solidFill>
                  <a:schemeClr val="hlink"/>
                </a:solidFill>
              </a:rPr>
              <a:t>k</a:t>
            </a:r>
            <a:r>
              <a:rPr lang="en-US" altLang="en-US">
                <a:solidFill>
                  <a:schemeClr val="bg2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The splay node is as for the splay tree insert algorithm.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Following the splay, the left subtree of the root is </a:t>
            </a:r>
            <a:r>
              <a:rPr lang="en-US" altLang="en-US">
                <a:solidFill>
                  <a:schemeClr val="hlink"/>
                </a:solidFill>
              </a:rPr>
              <a:t>S</a:t>
            </a:r>
            <a:r>
              <a:rPr lang="en-US" altLang="en-US">
                <a:solidFill>
                  <a:schemeClr val="bg2"/>
                </a:solidFill>
              </a:rPr>
              <a:t>, and the right subtree is </a:t>
            </a:r>
            <a:r>
              <a:rPr lang="en-US" altLang="en-US">
                <a:solidFill>
                  <a:schemeClr val="hlink"/>
                </a:solidFill>
              </a:rPr>
              <a:t>B</a:t>
            </a:r>
            <a:r>
              <a:rPr lang="en-US" altLang="en-US">
                <a:solidFill>
                  <a:schemeClr val="bg2"/>
                </a:solidFill>
              </a:rPr>
              <a:t>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chemeClr val="bg2"/>
              </a:solidFill>
            </a:endParaRPr>
          </a:p>
        </p:txBody>
      </p:sp>
      <p:grpSp>
        <p:nvGrpSpPr>
          <p:cNvPr id="348164" name="Group 4"/>
          <p:cNvGrpSpPr>
            <a:grpSpLocks/>
          </p:cNvGrpSpPr>
          <p:nvPr/>
        </p:nvGrpSpPr>
        <p:grpSpPr bwMode="auto">
          <a:xfrm>
            <a:off x="3276600" y="4114800"/>
            <a:ext cx="2286000" cy="1905000"/>
            <a:chOff x="2064" y="1296"/>
            <a:chExt cx="1440" cy="1200"/>
          </a:xfrm>
        </p:grpSpPr>
        <p:sp>
          <p:nvSpPr>
            <p:cNvPr id="348165" name="Text Box 5"/>
            <p:cNvSpPr txBox="1">
              <a:spLocks noChangeArrowheads="1"/>
            </p:cNvSpPr>
            <p:nvPr/>
          </p:nvSpPr>
          <p:spPr bwMode="auto">
            <a:xfrm>
              <a:off x="2064" y="2112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348166" name="Line 6"/>
            <p:cNvSpPr>
              <a:spLocks noChangeShapeType="1"/>
            </p:cNvSpPr>
            <p:nvPr/>
          </p:nvSpPr>
          <p:spPr bwMode="auto">
            <a:xfrm flipH="1">
              <a:off x="2160" y="1680"/>
              <a:ext cx="384" cy="48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167" name="Line 7"/>
            <p:cNvSpPr>
              <a:spLocks noChangeShapeType="1"/>
            </p:cNvSpPr>
            <p:nvPr/>
          </p:nvSpPr>
          <p:spPr bwMode="auto">
            <a:xfrm>
              <a:off x="2832" y="1680"/>
              <a:ext cx="48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168" name="Oval 8"/>
            <p:cNvSpPr>
              <a:spLocks noChangeArrowheads="1"/>
            </p:cNvSpPr>
            <p:nvPr/>
          </p:nvSpPr>
          <p:spPr bwMode="auto">
            <a:xfrm>
              <a:off x="2448" y="1296"/>
              <a:ext cx="480" cy="4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169" name="Text Box 9"/>
            <p:cNvSpPr txBox="1">
              <a:spLocks noChangeArrowheads="1"/>
            </p:cNvSpPr>
            <p:nvPr/>
          </p:nvSpPr>
          <p:spPr bwMode="auto">
            <a:xfrm>
              <a:off x="2592" y="134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348170" name="Text Box 10"/>
            <p:cNvSpPr txBox="1">
              <a:spLocks noChangeArrowheads="1"/>
            </p:cNvSpPr>
            <p:nvPr/>
          </p:nvSpPr>
          <p:spPr bwMode="auto">
            <a:xfrm>
              <a:off x="3216" y="2169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348171" name="Text Box 11"/>
          <p:cNvSpPr txBox="1">
            <a:spLocks noChangeArrowheads="1"/>
          </p:cNvSpPr>
          <p:nvPr/>
        </p:nvSpPr>
        <p:spPr bwMode="auto">
          <a:xfrm>
            <a:off x="304800" y="59436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altLang="en-US">
                <a:solidFill>
                  <a:schemeClr val="bg2"/>
                </a:solidFill>
              </a:rPr>
              <a:t> </a:t>
            </a:r>
            <a:r>
              <a:rPr lang="en-US" altLang="en-US">
                <a:solidFill>
                  <a:schemeClr val="hlink"/>
                </a:solidFill>
              </a:rPr>
              <a:t>m</a:t>
            </a:r>
            <a:r>
              <a:rPr lang="en-US" altLang="en-US">
                <a:solidFill>
                  <a:schemeClr val="bg2"/>
                </a:solidFill>
              </a:rPr>
              <a:t> is set to </a:t>
            </a:r>
            <a:r>
              <a:rPr lang="en-US" altLang="en-US">
                <a:solidFill>
                  <a:schemeClr val="bg1"/>
                </a:solidFill>
              </a:rPr>
              <a:t>null</a:t>
            </a:r>
            <a:r>
              <a:rPr lang="en-US" altLang="en-US">
                <a:solidFill>
                  <a:schemeClr val="bg2"/>
                </a:solidFill>
              </a:rPr>
              <a:t> if it is the newly inserted pair.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bldLvl="2" autoUpdateAnimBg="0"/>
      <p:bldP spid="34817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Splay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3886200"/>
          </a:xfrm>
        </p:spPr>
        <p:txBody>
          <a:bodyPr/>
          <a:lstStyle/>
          <a:p>
            <a:r>
              <a:rPr lang="en-US" altLang="en-US"/>
              <a:t>Let </a:t>
            </a:r>
            <a:r>
              <a:rPr lang="en-US" altLang="en-US">
                <a:solidFill>
                  <a:schemeClr val="hlink"/>
                </a:solidFill>
              </a:rPr>
              <a:t>q</a:t>
            </a:r>
            <a:r>
              <a:rPr lang="en-US" altLang="en-US"/>
              <a:t> be the splay node.</a:t>
            </a:r>
          </a:p>
          <a:p>
            <a:r>
              <a:rPr lang="en-US" altLang="en-US">
                <a:solidFill>
                  <a:schemeClr val="hlink"/>
                </a:solidFill>
              </a:rPr>
              <a:t>q</a:t>
            </a:r>
            <a:r>
              <a:rPr lang="en-US" altLang="en-US"/>
              <a:t> is moved up the tree using a series of </a:t>
            </a:r>
            <a:r>
              <a:rPr lang="en-US" altLang="en-US">
                <a:solidFill>
                  <a:schemeClr val="bg1"/>
                </a:solidFill>
              </a:rPr>
              <a:t>splay steps</a:t>
            </a:r>
            <a:r>
              <a:rPr lang="en-US" altLang="en-US"/>
              <a:t>. </a:t>
            </a:r>
          </a:p>
          <a:p>
            <a:r>
              <a:rPr lang="en-US" altLang="en-US"/>
              <a:t>In a </a:t>
            </a:r>
            <a:r>
              <a:rPr lang="en-US" altLang="en-US">
                <a:solidFill>
                  <a:schemeClr val="bg1"/>
                </a:solidFill>
              </a:rPr>
              <a:t>splay step</a:t>
            </a:r>
            <a:r>
              <a:rPr lang="en-US" altLang="en-US"/>
              <a:t>, the node </a:t>
            </a:r>
            <a:r>
              <a:rPr lang="en-US" altLang="en-US">
                <a:solidFill>
                  <a:schemeClr val="hlink"/>
                </a:solidFill>
              </a:rPr>
              <a:t>q</a:t>
            </a:r>
            <a:r>
              <a:rPr lang="en-US" altLang="en-US"/>
              <a:t> moves up the tree by </a:t>
            </a:r>
            <a:r>
              <a:rPr lang="en-US" altLang="en-US">
                <a:solidFill>
                  <a:schemeClr val="hlink"/>
                </a:solidFill>
              </a:rPr>
              <a:t>0</a:t>
            </a:r>
            <a:r>
              <a:rPr lang="en-US" altLang="en-US"/>
              <a:t>,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/>
              <a:t>, or </a:t>
            </a:r>
            <a:r>
              <a:rPr lang="en-US" altLang="en-US">
                <a:solidFill>
                  <a:schemeClr val="hlink"/>
                </a:solidFill>
              </a:rPr>
              <a:t>2</a:t>
            </a:r>
            <a:r>
              <a:rPr lang="en-US" altLang="en-US"/>
              <a:t> levels.</a:t>
            </a:r>
          </a:p>
          <a:p>
            <a:r>
              <a:rPr lang="en-US" altLang="en-US"/>
              <a:t>Every splay step, except possibly the last one, moves </a:t>
            </a:r>
            <a:r>
              <a:rPr lang="en-US" altLang="en-US">
                <a:solidFill>
                  <a:schemeClr val="hlink"/>
                </a:solidFill>
              </a:rPr>
              <a:t>q</a:t>
            </a:r>
            <a:r>
              <a:rPr lang="en-US" altLang="en-US"/>
              <a:t> two levels up.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Splay Step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2438400"/>
          </a:xfrm>
        </p:spPr>
        <p:txBody>
          <a:bodyPr/>
          <a:lstStyle/>
          <a:p>
            <a:r>
              <a:rPr lang="en-US" altLang="en-US"/>
              <a:t>If </a:t>
            </a:r>
            <a:r>
              <a:rPr lang="en-US" altLang="en-US">
                <a:solidFill>
                  <a:schemeClr val="hlink"/>
                </a:solidFill>
              </a:rPr>
              <a:t>q = </a:t>
            </a:r>
            <a:r>
              <a:rPr lang="en-US" altLang="en-US">
                <a:solidFill>
                  <a:schemeClr val="bg1"/>
                </a:solidFill>
              </a:rPr>
              <a:t>null</a:t>
            </a:r>
            <a:r>
              <a:rPr lang="en-US" altLang="en-US"/>
              <a:t> or </a:t>
            </a:r>
            <a:r>
              <a:rPr lang="en-US" altLang="en-US">
                <a:solidFill>
                  <a:schemeClr val="hlink"/>
                </a:solidFill>
              </a:rPr>
              <a:t>q</a:t>
            </a:r>
            <a:r>
              <a:rPr lang="en-US" altLang="en-US"/>
              <a:t> is the root, do nothing (splay is over).</a:t>
            </a:r>
          </a:p>
          <a:p>
            <a:r>
              <a:rPr lang="en-US" altLang="en-US"/>
              <a:t>If </a:t>
            </a:r>
            <a:r>
              <a:rPr lang="en-US" altLang="en-US">
                <a:solidFill>
                  <a:schemeClr val="hlink"/>
                </a:solidFill>
              </a:rPr>
              <a:t>q</a:t>
            </a:r>
            <a:r>
              <a:rPr lang="en-US" altLang="en-US"/>
              <a:t> is at level </a:t>
            </a:r>
            <a:r>
              <a:rPr lang="en-US" altLang="en-US">
                <a:solidFill>
                  <a:schemeClr val="hlink"/>
                </a:solidFill>
              </a:rPr>
              <a:t>2</a:t>
            </a:r>
            <a:r>
              <a:rPr lang="en-US" altLang="en-US"/>
              <a:t>, do a one-level move and terminate the splay operation.</a:t>
            </a:r>
          </a:p>
        </p:txBody>
      </p:sp>
      <p:grpSp>
        <p:nvGrpSpPr>
          <p:cNvPr id="350212" name="Group 4"/>
          <p:cNvGrpSpPr>
            <a:grpSpLocks/>
          </p:cNvGrpSpPr>
          <p:nvPr/>
        </p:nvGrpSpPr>
        <p:grpSpPr bwMode="auto">
          <a:xfrm>
            <a:off x="609600" y="3505200"/>
            <a:ext cx="1905000" cy="2119313"/>
            <a:chOff x="336" y="2448"/>
            <a:chExt cx="1200" cy="1335"/>
          </a:xfrm>
        </p:grpSpPr>
        <p:sp>
          <p:nvSpPr>
            <p:cNvPr id="350213" name="Oval 5"/>
            <p:cNvSpPr>
              <a:spLocks noChangeArrowheads="1"/>
            </p:cNvSpPr>
            <p:nvPr/>
          </p:nvSpPr>
          <p:spPr bwMode="auto">
            <a:xfrm>
              <a:off x="868" y="25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0214" name="Oval 6"/>
            <p:cNvSpPr>
              <a:spLocks noChangeArrowheads="1"/>
            </p:cNvSpPr>
            <p:nvPr/>
          </p:nvSpPr>
          <p:spPr bwMode="auto">
            <a:xfrm>
              <a:off x="580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0215" name="Line 7"/>
            <p:cNvSpPr>
              <a:spLocks noChangeShapeType="1"/>
            </p:cNvSpPr>
            <p:nvPr/>
          </p:nvSpPr>
          <p:spPr bwMode="auto">
            <a:xfrm flipH="1">
              <a:off x="720" y="2736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0216" name="Line 8"/>
            <p:cNvSpPr>
              <a:spLocks noChangeShapeType="1"/>
            </p:cNvSpPr>
            <p:nvPr/>
          </p:nvSpPr>
          <p:spPr bwMode="auto">
            <a:xfrm>
              <a:off x="1104" y="2736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0217" name="Text Box 9"/>
            <p:cNvSpPr txBox="1">
              <a:spLocks noChangeArrowheads="1"/>
            </p:cNvSpPr>
            <p:nvPr/>
          </p:nvSpPr>
          <p:spPr bwMode="auto">
            <a:xfrm>
              <a:off x="624" y="244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p</a:t>
              </a:r>
            </a:p>
          </p:txBody>
        </p:sp>
        <p:sp>
          <p:nvSpPr>
            <p:cNvPr id="350218" name="Text Box 10"/>
            <p:cNvSpPr txBox="1">
              <a:spLocks noChangeArrowheads="1"/>
            </p:cNvSpPr>
            <p:nvPr/>
          </p:nvSpPr>
          <p:spPr bwMode="auto">
            <a:xfrm>
              <a:off x="336" y="297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q</a:t>
              </a:r>
            </a:p>
          </p:txBody>
        </p:sp>
        <p:sp>
          <p:nvSpPr>
            <p:cNvPr id="350219" name="Text Box 11"/>
            <p:cNvSpPr txBox="1">
              <a:spLocks noChangeArrowheads="1"/>
            </p:cNvSpPr>
            <p:nvPr/>
          </p:nvSpPr>
          <p:spPr bwMode="auto">
            <a:xfrm>
              <a:off x="336" y="345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350220" name="Text Box 12"/>
            <p:cNvSpPr txBox="1">
              <a:spLocks noChangeArrowheads="1"/>
            </p:cNvSpPr>
            <p:nvPr/>
          </p:nvSpPr>
          <p:spPr bwMode="auto">
            <a:xfrm>
              <a:off x="864" y="345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350221" name="Text Box 13"/>
            <p:cNvSpPr txBox="1">
              <a:spLocks noChangeArrowheads="1"/>
            </p:cNvSpPr>
            <p:nvPr/>
          </p:nvSpPr>
          <p:spPr bwMode="auto">
            <a:xfrm>
              <a:off x="1152" y="297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0222" name="Line 14"/>
            <p:cNvSpPr>
              <a:spLocks noChangeShapeType="1"/>
            </p:cNvSpPr>
            <p:nvPr/>
          </p:nvSpPr>
          <p:spPr bwMode="auto">
            <a:xfrm flipH="1">
              <a:off x="432" y="3216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0223" name="Line 15"/>
            <p:cNvSpPr>
              <a:spLocks noChangeShapeType="1"/>
            </p:cNvSpPr>
            <p:nvPr/>
          </p:nvSpPr>
          <p:spPr bwMode="auto">
            <a:xfrm>
              <a:off x="816" y="3216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50224" name="Line 16"/>
          <p:cNvSpPr>
            <a:spLocks noChangeShapeType="1"/>
          </p:cNvSpPr>
          <p:nvPr/>
        </p:nvSpPr>
        <p:spPr bwMode="auto">
          <a:xfrm>
            <a:off x="3352800" y="4495800"/>
            <a:ext cx="16764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50225" name="Group 17"/>
          <p:cNvGrpSpPr>
            <a:grpSpLocks/>
          </p:cNvGrpSpPr>
          <p:nvPr/>
        </p:nvGrpSpPr>
        <p:grpSpPr bwMode="auto">
          <a:xfrm>
            <a:off x="6400800" y="3276600"/>
            <a:ext cx="1905000" cy="2271713"/>
            <a:chOff x="3984" y="2304"/>
            <a:chExt cx="1200" cy="1431"/>
          </a:xfrm>
        </p:grpSpPr>
        <p:sp>
          <p:nvSpPr>
            <p:cNvPr id="350226" name="Oval 18"/>
            <p:cNvSpPr>
              <a:spLocks noChangeArrowheads="1"/>
            </p:cNvSpPr>
            <p:nvPr/>
          </p:nvSpPr>
          <p:spPr bwMode="auto">
            <a:xfrm>
              <a:off x="4276" y="2356"/>
              <a:ext cx="280" cy="28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0227" name="Oval 19"/>
            <p:cNvSpPr>
              <a:spLocks noChangeArrowheads="1"/>
            </p:cNvSpPr>
            <p:nvPr/>
          </p:nvSpPr>
          <p:spPr bwMode="auto">
            <a:xfrm>
              <a:off x="4516" y="2884"/>
              <a:ext cx="280" cy="28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0228" name="Line 20"/>
            <p:cNvSpPr>
              <a:spLocks noChangeShapeType="1"/>
            </p:cNvSpPr>
            <p:nvPr/>
          </p:nvSpPr>
          <p:spPr bwMode="auto">
            <a:xfrm>
              <a:off x="4512" y="2592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0229" name="Line 21"/>
            <p:cNvSpPr>
              <a:spLocks noChangeShapeType="1"/>
            </p:cNvSpPr>
            <p:nvPr/>
          </p:nvSpPr>
          <p:spPr bwMode="auto">
            <a:xfrm flipH="1">
              <a:off x="4128" y="2592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0230" name="Text Box 22"/>
            <p:cNvSpPr txBox="1">
              <a:spLocks noChangeArrowheads="1"/>
            </p:cNvSpPr>
            <p:nvPr/>
          </p:nvSpPr>
          <p:spPr bwMode="auto">
            <a:xfrm>
              <a:off x="4272" y="340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350231" name="Text Box 23"/>
            <p:cNvSpPr txBox="1">
              <a:spLocks noChangeArrowheads="1"/>
            </p:cNvSpPr>
            <p:nvPr/>
          </p:nvSpPr>
          <p:spPr bwMode="auto">
            <a:xfrm>
              <a:off x="4800" y="340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0232" name="Line 24"/>
            <p:cNvSpPr>
              <a:spLocks noChangeShapeType="1"/>
            </p:cNvSpPr>
            <p:nvPr/>
          </p:nvSpPr>
          <p:spPr bwMode="auto">
            <a:xfrm flipH="1">
              <a:off x="4368" y="3168"/>
              <a:ext cx="192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0233" name="Line 25"/>
            <p:cNvSpPr>
              <a:spLocks noChangeShapeType="1"/>
            </p:cNvSpPr>
            <p:nvPr/>
          </p:nvSpPr>
          <p:spPr bwMode="auto">
            <a:xfrm>
              <a:off x="4752" y="3168"/>
              <a:ext cx="144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0234" name="Text Box 26"/>
            <p:cNvSpPr txBox="1">
              <a:spLocks noChangeArrowheads="1"/>
            </p:cNvSpPr>
            <p:nvPr/>
          </p:nvSpPr>
          <p:spPr bwMode="auto">
            <a:xfrm>
              <a:off x="3984" y="278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350235" name="Text Box 27"/>
            <p:cNvSpPr txBox="1">
              <a:spLocks noChangeArrowheads="1"/>
            </p:cNvSpPr>
            <p:nvPr/>
          </p:nvSpPr>
          <p:spPr bwMode="auto">
            <a:xfrm>
              <a:off x="4032" y="230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q</a:t>
              </a:r>
            </a:p>
          </p:txBody>
        </p:sp>
        <p:sp>
          <p:nvSpPr>
            <p:cNvPr id="350236" name="Text Box 28"/>
            <p:cNvSpPr txBox="1">
              <a:spLocks noChangeArrowheads="1"/>
            </p:cNvSpPr>
            <p:nvPr/>
          </p:nvSpPr>
          <p:spPr bwMode="auto">
            <a:xfrm>
              <a:off x="4848" y="283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p</a:t>
              </a:r>
            </a:p>
          </p:txBody>
        </p:sp>
      </p:grpSp>
      <p:sp>
        <p:nvSpPr>
          <p:cNvPr id="350237" name="Text Box 29"/>
          <p:cNvSpPr txBox="1">
            <a:spLocks noChangeArrowheads="1"/>
          </p:cNvSpPr>
          <p:nvPr/>
        </p:nvSpPr>
        <p:spPr bwMode="auto">
          <a:xfrm>
            <a:off x="685800" y="57150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altLang="en-US">
                <a:solidFill>
                  <a:schemeClr val="hlink"/>
                </a:solidFill>
              </a:rPr>
              <a:t> q</a:t>
            </a:r>
            <a:r>
              <a:rPr lang="en-US" altLang="en-US">
                <a:solidFill>
                  <a:schemeClr val="tx1"/>
                </a:solidFill>
              </a:rPr>
              <a:t> right child of </a:t>
            </a:r>
            <a:r>
              <a:rPr lang="en-US" altLang="en-US">
                <a:solidFill>
                  <a:schemeClr val="hlink"/>
                </a:solidFill>
              </a:rPr>
              <a:t>p</a:t>
            </a:r>
            <a:r>
              <a:rPr lang="en-US" altLang="en-US">
                <a:solidFill>
                  <a:schemeClr val="tx1"/>
                </a:solidFill>
              </a:rPr>
              <a:t> is symmetric.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0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0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autoUpdateAnimBg="0"/>
      <p:bldP spid="350224" grpId="0" animBg="1"/>
      <p:bldP spid="350237" grpId="0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7820</TotalTime>
  <Words>1187</Words>
  <Application>Microsoft Office PowerPoint</Application>
  <PresentationFormat>On-screen Show (4:3)</PresentationFormat>
  <Paragraphs>425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Black</vt:lpstr>
      <vt:lpstr>Impact</vt:lpstr>
      <vt:lpstr>Times New Roman</vt:lpstr>
      <vt:lpstr>Wingdings</vt:lpstr>
      <vt:lpstr>Blank Presentation</vt:lpstr>
      <vt:lpstr>Default Design</vt:lpstr>
      <vt:lpstr>Data Organization and Retrieval (Re-Organizing Tree - Splay Tree)</vt:lpstr>
      <vt:lpstr>Splay Trees</vt:lpstr>
      <vt:lpstr>Bottom-Up Splay Trees</vt:lpstr>
      <vt:lpstr>Splay Node – search(k)</vt:lpstr>
      <vt:lpstr>Splay Node – insert(newPair)</vt:lpstr>
      <vt:lpstr>Splay Node – delete(k)</vt:lpstr>
      <vt:lpstr>Splay Node – split(k)</vt:lpstr>
      <vt:lpstr>Splay</vt:lpstr>
      <vt:lpstr>Splay Step</vt:lpstr>
      <vt:lpstr>Splay Step</vt:lpstr>
      <vt:lpstr>2-Level Move (case 2)</vt:lpstr>
      <vt:lpstr>Per Operation Actual Complexity</vt:lpstr>
      <vt:lpstr>Per Operation Actual Complexity</vt:lpstr>
      <vt:lpstr>Per Operation Actual Complexity</vt:lpstr>
      <vt:lpstr>Top-Down Splay Trees</vt:lpstr>
      <vt:lpstr>Split A Binary Search Tree</vt:lpstr>
      <vt:lpstr>Split A Binary Search Tree</vt:lpstr>
      <vt:lpstr>Split A Binary Search Tree</vt:lpstr>
      <vt:lpstr>Split A Binary Search Tree</vt:lpstr>
      <vt:lpstr>Split A Binary Search Tree</vt:lpstr>
      <vt:lpstr>Split A Binary Search Tree</vt:lpstr>
      <vt:lpstr>Split A Binary Search Tree</vt:lpstr>
      <vt:lpstr>Two-Level Moves</vt:lpstr>
      <vt:lpstr>RL Move</vt:lpstr>
      <vt:lpstr>RL Move</vt:lpstr>
      <vt:lpstr>RR Move</vt:lpstr>
      <vt:lpstr>RR Move</vt:lpstr>
      <vt:lpstr>L Move</vt:lpstr>
      <vt:lpstr>L Move</vt:lpstr>
      <vt:lpstr>Wrap Up</vt:lpstr>
      <vt:lpstr>Wrap Up</vt:lpstr>
      <vt:lpstr>Wrap Up</vt:lpstr>
      <vt:lpstr>Bottom Up vs Top Down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Methods</dc:title>
  <dc:creator>Preferred Customer</dc:creator>
  <cp:lastModifiedBy>SUBHASIS B</cp:lastModifiedBy>
  <cp:revision>311</cp:revision>
  <cp:lastPrinted>2000-03-30T20:56:41Z</cp:lastPrinted>
  <dcterms:created xsi:type="dcterms:W3CDTF">1995-06-17T23:31:02Z</dcterms:created>
  <dcterms:modified xsi:type="dcterms:W3CDTF">2021-09-27T10:23:51Z</dcterms:modified>
</cp:coreProperties>
</file>