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7" r:id="rId2"/>
    <p:sldId id="299" r:id="rId3"/>
    <p:sldId id="313" r:id="rId4"/>
    <p:sldId id="281" r:id="rId5"/>
    <p:sldId id="29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85" r:id="rId16"/>
    <p:sldId id="283" r:id="rId17"/>
    <p:sldId id="298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82" r:id="rId26"/>
    <p:sldId id="314" r:id="rId27"/>
    <p:sldId id="300" r:id="rId28"/>
    <p:sldId id="301" r:id="rId29"/>
    <p:sldId id="302" r:id="rId30"/>
    <p:sldId id="315" r:id="rId31"/>
    <p:sldId id="316" r:id="rId32"/>
    <p:sldId id="327" r:id="rId33"/>
    <p:sldId id="317" r:id="rId34"/>
    <p:sldId id="292" r:id="rId35"/>
    <p:sldId id="293" r:id="rId36"/>
    <p:sldId id="295" r:id="rId37"/>
    <p:sldId id="296" r:id="rId38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778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5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3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(File Organization)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 smtClean="0"/>
              <a:t>Serialization - Requirements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Serialization is the process of converting an object, or a connected graph of objects, stored within computer memory, into a linear sequence of bytes</a:t>
            </a:r>
          </a:p>
          <a:p>
            <a:r>
              <a:rPr lang="en-US" altLang="en-US" dirty="0"/>
              <a:t>Use the sequence of bytes in several ways:</a:t>
            </a:r>
          </a:p>
          <a:p>
            <a:pPr lvl="1"/>
            <a:r>
              <a:rPr lang="en-US" altLang="en-US" dirty="0"/>
              <a:t>Send it to another process</a:t>
            </a:r>
          </a:p>
          <a:p>
            <a:pPr lvl="1"/>
            <a:r>
              <a:rPr lang="en-US" altLang="en-US" dirty="0"/>
              <a:t>Send it to the clipboard, to be browsed or used by another application</a:t>
            </a:r>
          </a:p>
          <a:p>
            <a:pPr lvl="1"/>
            <a:r>
              <a:rPr lang="en-US" altLang="en-US" dirty="0"/>
              <a:t>Send it to another machine</a:t>
            </a:r>
          </a:p>
          <a:p>
            <a:pPr lvl="1"/>
            <a:r>
              <a:rPr lang="en-US" altLang="en-US" dirty="0"/>
              <a:t>Send it to a file on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 smtClean="0"/>
              <a:t>Serialization - Process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To write out an object</a:t>
            </a:r>
          </a:p>
          <a:p>
            <a:pPr lvl="1"/>
            <a:r>
              <a:rPr lang="en-US" altLang="en-US" dirty="0" err="1"/>
              <a:t>ObjectOutputStream</a:t>
            </a:r>
            <a:r>
              <a:rPr lang="en-US" altLang="en-US" dirty="0"/>
              <a:t> out;</a:t>
            </a:r>
          </a:p>
          <a:p>
            <a:pPr lvl="1"/>
            <a:r>
              <a:rPr lang="en-US" altLang="en-US" dirty="0" err="1"/>
              <a:t>out.writeObject</a:t>
            </a:r>
            <a:r>
              <a:rPr lang="en-US" altLang="en-US" dirty="0"/>
              <a:t>(</a:t>
            </a:r>
            <a:r>
              <a:rPr lang="en-US" altLang="en-US" dirty="0" err="1"/>
              <a:t>obj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To read that object back in</a:t>
            </a:r>
          </a:p>
          <a:p>
            <a:pPr lvl="1"/>
            <a:r>
              <a:rPr lang="en-US" altLang="en-US" dirty="0" err="1"/>
              <a:t>ObjectInputStream</a:t>
            </a:r>
            <a:r>
              <a:rPr lang="en-US" altLang="en-US" dirty="0"/>
              <a:t> in;</a:t>
            </a:r>
          </a:p>
          <a:p>
            <a:pPr lvl="1"/>
            <a:r>
              <a:rPr lang="en-US" altLang="en-US" dirty="0" err="1"/>
              <a:t>obj</a:t>
            </a:r>
            <a:r>
              <a:rPr lang="en-US" altLang="en-US" dirty="0"/>
              <a:t> = </a:t>
            </a:r>
            <a:r>
              <a:rPr lang="en-US" altLang="en-US" dirty="0" err="1"/>
              <a:t>in.readObject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Must be of the same type</a:t>
            </a:r>
          </a:p>
          <a:p>
            <a:pPr lvl="1"/>
            <a:r>
              <a:rPr lang="en-US" altLang="en-US" dirty="0"/>
              <a:t>class and </a:t>
            </a:r>
            <a:r>
              <a:rPr lang="en-US" altLang="en-US" dirty="0" smtClean="0"/>
              <a:t>version</a:t>
            </a:r>
          </a:p>
          <a:p>
            <a:r>
              <a:rPr lang="en-US" altLang="en-US" dirty="0"/>
              <a:t>The serialized stream might be encoded using </a:t>
            </a:r>
            <a:r>
              <a:rPr lang="en-US" altLang="en-US" dirty="0" smtClean="0"/>
              <a:t>XML / JSON, </a:t>
            </a:r>
            <a:r>
              <a:rPr lang="en-US" altLang="en-US" dirty="0"/>
              <a:t>or a compact binary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 smtClean="0"/>
              <a:t>Serialization - Process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System </a:t>
            </a:r>
            <a:r>
              <a:rPr lang="en-US" altLang="en-US" dirty="0"/>
              <a:t>knows how to recursively write out the state of an object</a:t>
            </a:r>
          </a:p>
          <a:p>
            <a:r>
              <a:rPr lang="en-US" altLang="en-US" dirty="0"/>
              <a:t>Recursively follows pointers and writes out those objects too!</a:t>
            </a:r>
          </a:p>
          <a:p>
            <a:r>
              <a:rPr lang="en-US" altLang="en-US" dirty="0"/>
              <a:t>Can handle most built in types</a:t>
            </a:r>
          </a:p>
          <a:p>
            <a:pPr lvl="1"/>
            <a:r>
              <a:rPr lang="en-US" altLang="en-US" dirty="0" err="1"/>
              <a:t>int</a:t>
            </a:r>
            <a:r>
              <a:rPr lang="en-US" altLang="en-US" dirty="0"/>
              <a:t>, array, Point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dirty="0"/>
              <a:t>Object Graph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2514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What is an object graph? </a:t>
            </a:r>
          </a:p>
          <a:p>
            <a:pPr lvl="1"/>
            <a:r>
              <a:rPr lang="en-US" altLang="en-US" smtClean="0"/>
              <a:t>An object graph is a set of objects with some set of references to each other</a:t>
            </a:r>
          </a:p>
          <a:p>
            <a:pPr lvl="1"/>
            <a:r>
              <a:rPr lang="en-US" altLang="en-US" smtClean="0"/>
              <a:t>The most obvious problem is how to represent the links between the objects in the Serialized stream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606675" y="3908425"/>
            <a:ext cx="3802063" cy="2187575"/>
            <a:chOff x="2606675" y="4114800"/>
            <a:chExt cx="3802063" cy="2187575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3505200" y="4114800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606675" y="4919663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924300" y="5905500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4800600" y="4876800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5410200" y="5867400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3733800" y="4884738"/>
              <a:ext cx="381000" cy="38100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4114800" y="4930775"/>
              <a:ext cx="46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Cat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971800" y="4930775"/>
              <a:ext cx="46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Cat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5181600" y="4930775"/>
              <a:ext cx="7445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Mouse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791200" y="5921375"/>
              <a:ext cx="6175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Duck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886200" y="4168775"/>
              <a:ext cx="5286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Dog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5486400" y="592137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876800" y="493077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581400" y="416877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67000" y="4953000"/>
              <a:ext cx="244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3962400" y="59436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3810000" y="4953000"/>
              <a:ext cx="2682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4572000" y="5997575"/>
              <a:ext cx="687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Horse</a:t>
              </a: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733800" y="4495800"/>
              <a:ext cx="152400" cy="3810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 flipH="1">
              <a:off x="2895600" y="4419600"/>
              <a:ext cx="609600" cy="5334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3886200" y="4343400"/>
              <a:ext cx="914400" cy="6096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52" name="Line 30"/>
            <p:cNvSpPr>
              <a:spLocks noChangeShapeType="1"/>
            </p:cNvSpPr>
            <p:nvPr/>
          </p:nvSpPr>
          <p:spPr bwMode="auto">
            <a:xfrm>
              <a:off x="5105400" y="5257800"/>
              <a:ext cx="381000" cy="6096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 flipH="1">
              <a:off x="4267200" y="5257800"/>
              <a:ext cx="609600" cy="6858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 flipH="1" flipV="1">
              <a:off x="2971800" y="5257800"/>
              <a:ext cx="990600" cy="76200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46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Creating a </a:t>
            </a:r>
            <a:r>
              <a:rPr lang="en-US" sz="3600" dirty="0" smtClean="0"/>
              <a:t>Sequential </a:t>
            </a:r>
            <a:r>
              <a:rPr lang="en-US" sz="3200" dirty="0"/>
              <a:t>File</a:t>
            </a:r>
            <a:r>
              <a:rPr lang="en-US" sz="3600" dirty="0"/>
              <a:t> </a:t>
            </a:r>
            <a:r>
              <a:rPr lang="en-US" sz="3600" dirty="0" smtClean="0"/>
              <a:t>using </a:t>
            </a:r>
            <a:r>
              <a:rPr lang="en-US" sz="3600" dirty="0"/>
              <a:t>Object Serialization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object - every attributes / variable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must be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serializable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primitive-type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variables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reference-type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variables / attributes – it’s object is to be made serializable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data may be declared as </a:t>
            </a:r>
            <a:r>
              <a:rPr lang="en-US" altLang="en-US" b="1" dirty="0" smtClean="0">
                <a:solidFill>
                  <a:srgbClr val="0000FF"/>
                </a:solidFill>
                <a:latin typeface="LucidaSansTypewriter" pitchFamily="49" charset="0"/>
                <a:ea typeface="ＭＳ Ｐゴシック" panose="020B0600070205080204" pitchFamily="34" charset="-128"/>
              </a:rPr>
              <a:t>transient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will be ignored during the serialization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Physical versus Logical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i="1" u="sng" dirty="0"/>
              <a:t>Physical File</a:t>
            </a:r>
            <a:r>
              <a:rPr lang="en-US" altLang="en-US" sz="2800" dirty="0"/>
              <a:t>: A collection of bytes stored on a disk or tape.</a:t>
            </a:r>
          </a:p>
          <a:p>
            <a:r>
              <a:rPr lang="en-US" altLang="en-US" sz="2800" b="1" i="1" u="sng" dirty="0"/>
              <a:t>Logical File</a:t>
            </a:r>
            <a:r>
              <a:rPr lang="en-US" altLang="en-US" sz="2800" dirty="0"/>
              <a:t>: A “Channel” (like a telephone line) that hides the details of the file’s location and physical format to the program.</a:t>
            </a:r>
          </a:p>
          <a:p>
            <a:r>
              <a:rPr lang="en-US" altLang="en-US" sz="2800" dirty="0"/>
              <a:t>When a program wants to use a particular file, “</a:t>
            </a:r>
            <a:r>
              <a:rPr lang="en-US" altLang="en-US" sz="2800" dirty="0" smtClean="0"/>
              <a:t>data”</a:t>
            </a:r>
          </a:p>
          <a:p>
            <a:pPr lvl="1"/>
            <a:r>
              <a:rPr lang="en-US" altLang="en-US" sz="2400" dirty="0" smtClean="0"/>
              <a:t>Operating </a:t>
            </a:r>
            <a:r>
              <a:rPr lang="en-US" altLang="en-US" sz="2400" dirty="0"/>
              <a:t>system must find the physical file called “</a:t>
            </a:r>
            <a:r>
              <a:rPr lang="en-US" altLang="en-US" sz="2400" dirty="0" smtClean="0"/>
              <a:t>data”</a:t>
            </a:r>
          </a:p>
          <a:p>
            <a:pPr lvl="1"/>
            <a:r>
              <a:rPr lang="en-US" altLang="en-US" sz="2400" dirty="0"/>
              <a:t>M</a:t>
            </a:r>
            <a:r>
              <a:rPr lang="en-US" altLang="en-US" sz="2400" dirty="0" smtClean="0"/>
              <a:t>ake </a:t>
            </a:r>
            <a:r>
              <a:rPr lang="en-US" altLang="en-US" sz="2400" dirty="0"/>
              <a:t>the hookup by assigning a logical file to </a:t>
            </a:r>
            <a:r>
              <a:rPr lang="en-US" altLang="en-US" sz="2400" dirty="0" smtClean="0"/>
              <a:t>it</a:t>
            </a:r>
          </a:p>
          <a:p>
            <a:pPr lvl="1"/>
            <a:r>
              <a:rPr lang="en-US" altLang="en-US" sz="2400" dirty="0"/>
              <a:t>L</a:t>
            </a:r>
            <a:r>
              <a:rPr lang="en-US" altLang="en-US" sz="2400" dirty="0" smtClean="0"/>
              <a:t>ogical </a:t>
            </a:r>
            <a:r>
              <a:rPr lang="en-US" altLang="en-US" sz="2400" dirty="0"/>
              <a:t>file </a:t>
            </a:r>
            <a:r>
              <a:rPr lang="en-US" altLang="en-US" sz="2400" dirty="0" smtClean="0"/>
              <a:t>name / id is used </a:t>
            </a:r>
            <a:r>
              <a:rPr lang="en-US" altLang="en-US" sz="2400" dirty="0"/>
              <a:t>inside the program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File name to physical location on disk – mapping between logical &amp; physical file</a:t>
            </a:r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Unsuitability of Tree in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AVL </a:t>
            </a:r>
            <a:r>
              <a:rPr lang="en-US" altLang="en-US" sz="2800" dirty="0"/>
              <a:t>trees </a:t>
            </a:r>
            <a:r>
              <a:rPr lang="en-US" altLang="en-US" sz="2800" dirty="0" smtClean="0"/>
              <a:t>are good for </a:t>
            </a:r>
            <a:r>
              <a:rPr lang="en-US" altLang="en-US" sz="2800" dirty="0"/>
              <a:t>data in </a:t>
            </a:r>
            <a:r>
              <a:rPr lang="en-US" altLang="en-US" sz="2800" dirty="0" smtClean="0"/>
              <a:t>memory / RAM.</a:t>
            </a:r>
            <a:endParaRPr lang="en-US" altLang="en-US" sz="2800" dirty="0"/>
          </a:p>
          <a:p>
            <a:pPr lvl="1"/>
            <a:r>
              <a:rPr lang="en-US" altLang="en-US" sz="2400" dirty="0" smtClean="0"/>
              <a:t>Not good for files – why ?</a:t>
            </a:r>
          </a:p>
          <a:p>
            <a:pPr lvl="2"/>
            <a:r>
              <a:rPr lang="en-US" altLang="en-US" sz="2000" dirty="0" smtClean="0"/>
              <a:t>Single data / key per node</a:t>
            </a:r>
          </a:p>
          <a:p>
            <a:pPr lvl="2"/>
            <a:r>
              <a:rPr lang="en-US" altLang="en-US" sz="2000" dirty="0" smtClean="0"/>
              <a:t>Too much balancing / rotation – reordering of nodes – and reading &amp; rewriting many blocks in the disk</a:t>
            </a:r>
          </a:p>
          <a:p>
            <a:r>
              <a:rPr lang="en-US" altLang="en-US" sz="2800" dirty="0" smtClean="0"/>
              <a:t>B-Trees are more suitable for files –why ?</a:t>
            </a:r>
          </a:p>
          <a:p>
            <a:pPr lvl="1"/>
            <a:r>
              <a:rPr lang="en-US" altLang="en-US" sz="2400" dirty="0" smtClean="0"/>
              <a:t>More data can be fetched in 1 disk access </a:t>
            </a:r>
          </a:p>
          <a:p>
            <a:pPr lvl="1"/>
            <a:r>
              <a:rPr lang="en-US" altLang="en-US" sz="2400" dirty="0" smtClean="0"/>
              <a:t>Many half-filled nodes are available – new data can be inserted </a:t>
            </a:r>
          </a:p>
          <a:p>
            <a:pPr lvl="1"/>
            <a:r>
              <a:rPr lang="en-US" altLang="en-US" sz="2400" dirty="0" smtClean="0"/>
              <a:t>Hardly node splitting reach till root node (and height increases)</a:t>
            </a:r>
            <a:endParaRPr lang="en-US" altLang="en-US" sz="2000" dirty="0" smtClean="0"/>
          </a:p>
          <a:p>
            <a:pPr lvl="1"/>
            <a:r>
              <a:rPr lang="en-US" altLang="en-US" sz="2400" dirty="0" smtClean="0"/>
              <a:t>One file </a:t>
            </a:r>
            <a:r>
              <a:rPr lang="en-US" altLang="en-US" sz="2400" dirty="0"/>
              <a:t>entry </a:t>
            </a:r>
            <a:r>
              <a:rPr lang="en-US" altLang="en-US" sz="2400" dirty="0" smtClean="0"/>
              <a:t>with </a:t>
            </a:r>
            <a:r>
              <a:rPr lang="en-US" altLang="en-US" sz="2400" dirty="0"/>
              <a:t>only 3 or 4 </a:t>
            </a:r>
            <a:r>
              <a:rPr lang="en-US" altLang="en-US" sz="2400" dirty="0" smtClean="0"/>
              <a:t>access to </a:t>
            </a:r>
            <a:r>
              <a:rPr lang="en-US" altLang="en-US" sz="2400" dirty="0"/>
              <a:t>the disk - (among </a:t>
            </a:r>
            <a:r>
              <a:rPr lang="en-US" altLang="en-US" sz="2400" dirty="0" smtClean="0"/>
              <a:t>millions in practice)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B-Tree in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B+ Tree are even more suitable –</a:t>
            </a:r>
          </a:p>
          <a:p>
            <a:pPr lvl="1"/>
            <a:r>
              <a:rPr lang="en-US" altLang="en-US" sz="2400" dirty="0" smtClean="0"/>
              <a:t>Better indexing – hardly indexing changes in internal nodes</a:t>
            </a:r>
          </a:p>
          <a:p>
            <a:pPr lvl="1"/>
            <a:r>
              <a:rPr lang="en-US" altLang="en-US" sz="2400" dirty="0" smtClean="0"/>
              <a:t>Internal nodes do not keep data – so more keys per node</a:t>
            </a:r>
          </a:p>
          <a:p>
            <a:r>
              <a:rPr lang="en-US" altLang="en-US" sz="2800" dirty="0" smtClean="0"/>
              <a:t>Hybrid index mechanism is more suitable for organizing data in files</a:t>
            </a:r>
          </a:p>
          <a:p>
            <a:r>
              <a:rPr lang="en-US" altLang="en-US" sz="2800" dirty="0" smtClean="0"/>
              <a:t>Hierarchical Index mechanism</a:t>
            </a:r>
          </a:p>
          <a:p>
            <a:r>
              <a:rPr lang="en-US" altLang="en-US" sz="2800" dirty="0" smtClean="0"/>
              <a:t>Hashing / extendable dynamic hashing – for fixed files - guarantees </a:t>
            </a:r>
            <a:r>
              <a:rPr lang="en-US" altLang="en-US" sz="2800" dirty="0"/>
              <a:t>one or at most two disk accesses no matter how big a file becomes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Disk Access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Disk allows direct access to sector</a:t>
            </a:r>
          </a:p>
          <a:p>
            <a:r>
              <a:rPr lang="en-US" altLang="en-US" sz="2800" dirty="0"/>
              <a:t>Indexes made it possible to keep a list of </a:t>
            </a:r>
            <a:r>
              <a:rPr lang="en-US" altLang="en-US" sz="2800" b="1" dirty="0"/>
              <a:t>keys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pointers</a:t>
            </a:r>
            <a:r>
              <a:rPr lang="en-US" altLang="en-US" sz="2800" dirty="0"/>
              <a:t> in a small file </a:t>
            </a:r>
            <a:r>
              <a:rPr lang="en-US" altLang="en-US" sz="2800" dirty="0" smtClean="0"/>
              <a:t>/ record that </a:t>
            </a:r>
            <a:r>
              <a:rPr lang="en-US" altLang="en-US" sz="2800" dirty="0"/>
              <a:t>could be searched very </a:t>
            </a:r>
            <a:r>
              <a:rPr lang="en-US" altLang="en-US" sz="2800" dirty="0" smtClean="0"/>
              <a:t>quickly</a:t>
            </a:r>
            <a:endParaRPr lang="en-US" altLang="en-US" sz="2800" dirty="0"/>
          </a:p>
          <a:p>
            <a:r>
              <a:rPr lang="en-US" altLang="en-US" sz="2800" dirty="0"/>
              <a:t>With the key and pointer, the user had direct access to the large, primary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Operations on Files &amp;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Actual operations on File</a:t>
            </a:r>
          </a:p>
          <a:p>
            <a:pPr lvl="1"/>
            <a:r>
              <a:rPr lang="en-US" altLang="en-US" sz="2400" dirty="0" smtClean="0"/>
              <a:t>Opening </a:t>
            </a:r>
            <a:r>
              <a:rPr lang="en-US" altLang="en-US" sz="2400" dirty="0"/>
              <a:t>and Closing Files</a:t>
            </a:r>
          </a:p>
          <a:p>
            <a:pPr lvl="1"/>
            <a:r>
              <a:rPr lang="en-US" altLang="en-US" sz="2400" dirty="0"/>
              <a:t>Reading, Writing and Seeking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What we need</a:t>
            </a:r>
          </a:p>
          <a:p>
            <a:pPr lvl="1"/>
            <a:r>
              <a:rPr lang="en-US" altLang="en-US" sz="2400" dirty="0" smtClean="0"/>
              <a:t>Finding data / record</a:t>
            </a:r>
          </a:p>
          <a:p>
            <a:pPr lvl="1"/>
            <a:r>
              <a:rPr lang="en-US" altLang="en-US" sz="2400" dirty="0" smtClean="0"/>
              <a:t>Writing new data</a:t>
            </a:r>
          </a:p>
          <a:p>
            <a:pPr lvl="1"/>
            <a:r>
              <a:rPr lang="en-US" altLang="en-US" sz="2400" dirty="0" smtClean="0"/>
              <a:t>Updating old data</a:t>
            </a:r>
          </a:p>
          <a:p>
            <a:pPr lvl="1"/>
            <a:r>
              <a:rPr lang="en-US" altLang="en-US" sz="2400" dirty="0" smtClean="0"/>
              <a:t>Sequencing / streaming of existing data – reading a pdf file, video streaming etc.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file is an external collection of related data treated as a unit.</a:t>
            </a:r>
          </a:p>
          <a:p>
            <a:r>
              <a:rPr lang="en-US" dirty="0"/>
              <a:t>Files are stored in auxiliary/secondary storage devices.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Tapes</a:t>
            </a:r>
          </a:p>
          <a:p>
            <a:r>
              <a:rPr lang="en-US" dirty="0"/>
              <a:t>A file is a collection of data records with each record consisting of one or more fields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Disk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Disks belong to the category of </a:t>
            </a:r>
            <a:r>
              <a:rPr lang="en-US" altLang="en-US" sz="2800" b="1" i="1" u="sng" dirty="0"/>
              <a:t>Direct Access Storage Devices</a:t>
            </a:r>
            <a:r>
              <a:rPr lang="en-US" altLang="en-US" sz="2800" dirty="0"/>
              <a:t> (DASDs) because they make it possible to access the data </a:t>
            </a:r>
            <a:r>
              <a:rPr lang="en-US" altLang="en-US" sz="2800" dirty="0" smtClean="0"/>
              <a:t>directly</a:t>
            </a:r>
          </a:p>
          <a:p>
            <a:r>
              <a:rPr lang="en-US" altLang="en-US" sz="2400" dirty="0"/>
              <a:t>The information stored on a disk is stored on the surface of one or more </a:t>
            </a:r>
            <a:r>
              <a:rPr lang="en-US" altLang="en-US" sz="2400" b="1" i="1" u="sng" dirty="0"/>
              <a:t>platters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The information is stored in successive </a:t>
            </a:r>
            <a:r>
              <a:rPr lang="en-US" altLang="en-US" sz="2400" b="1" i="1" u="sng" dirty="0"/>
              <a:t>tracks</a:t>
            </a:r>
            <a:r>
              <a:rPr lang="en-US" altLang="en-US" sz="2400" dirty="0"/>
              <a:t> on the surface of the disk.</a:t>
            </a:r>
          </a:p>
          <a:p>
            <a:r>
              <a:rPr lang="en-US" altLang="en-US" sz="2400" dirty="0"/>
              <a:t>Each track is often divided into a number of </a:t>
            </a:r>
            <a:r>
              <a:rPr lang="en-US" altLang="en-US" sz="2400" b="1" i="1" u="sng" dirty="0"/>
              <a:t>sectors</a:t>
            </a:r>
            <a:r>
              <a:rPr lang="en-US" altLang="en-US" sz="2400" dirty="0"/>
              <a:t> which is the smallest addressable portion of a </a:t>
            </a:r>
            <a:r>
              <a:rPr lang="en-US" altLang="en-US" sz="2400" dirty="0" smtClean="0"/>
              <a:t>disk</a:t>
            </a:r>
          </a:p>
          <a:p>
            <a:r>
              <a:rPr lang="en-US" altLang="en-US" sz="2400" dirty="0"/>
              <a:t>When a read statement calls for a particular byte from a disk file, the computer’s operating system finds the correct platter, track and sector, reads the entire sector into a special area in memory called a </a:t>
            </a:r>
            <a:r>
              <a:rPr lang="en-US" altLang="en-US" sz="2400" b="1" i="1" u="sng" dirty="0"/>
              <a:t>buffer</a:t>
            </a:r>
            <a:r>
              <a:rPr lang="en-US" altLang="en-US" sz="2400" dirty="0"/>
              <a:t>, and then finds the requested byte within that buffer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Disk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Disk drives typically have a number of platters and the tracks that are directly above and below one another form a </a:t>
            </a:r>
            <a:r>
              <a:rPr lang="en-US" altLang="en-US" sz="2800" b="1" i="1" u="sng" dirty="0"/>
              <a:t>cylinder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All the info on a single cylinder can be accessed without moving the arm that holds the </a:t>
            </a:r>
            <a:r>
              <a:rPr lang="en-US" altLang="en-US" sz="2800" b="1" i="1" u="sng" dirty="0"/>
              <a:t>read/write heads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Moving this arm is called </a:t>
            </a:r>
            <a:r>
              <a:rPr lang="en-US" altLang="en-US" sz="2800" b="1" i="1" u="sng" dirty="0"/>
              <a:t>seeking</a:t>
            </a:r>
            <a:r>
              <a:rPr lang="en-US" altLang="en-US" sz="2800" dirty="0"/>
              <a:t>. The arm movement is usually the </a:t>
            </a:r>
            <a:r>
              <a:rPr lang="en-US" altLang="en-US" sz="2800" b="1" i="1" u="sng" dirty="0"/>
              <a:t>slowest</a:t>
            </a:r>
            <a:r>
              <a:rPr lang="en-US" altLang="en-US" sz="2800" dirty="0"/>
              <a:t> part of reading information from a disk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Disk 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Track Capacity = number of sectors per track * bytes per sector</a:t>
            </a:r>
          </a:p>
          <a:p>
            <a:r>
              <a:rPr lang="en-US" altLang="en-US" sz="2400" dirty="0"/>
              <a:t>Cylinder Capacity = number of tracks per cylinder * track capacity</a:t>
            </a:r>
          </a:p>
          <a:p>
            <a:r>
              <a:rPr lang="en-US" altLang="en-US" sz="2400" dirty="0"/>
              <a:t>Drive Capacity = number of cylinders * cylinder </a:t>
            </a:r>
            <a:r>
              <a:rPr lang="en-US" altLang="en-US" sz="2400" dirty="0" smtClean="0"/>
              <a:t>capacity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File Organization in Disk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The file can also be viewed as a series of </a:t>
            </a:r>
            <a:r>
              <a:rPr lang="en-US" altLang="en-US" sz="2400" b="1" i="1" u="sng" dirty="0"/>
              <a:t>clusters</a:t>
            </a:r>
            <a:r>
              <a:rPr lang="en-US" altLang="en-US" sz="2400" dirty="0"/>
              <a:t> of sectors which represent a fixed number of (logically) contiguous sectors.</a:t>
            </a:r>
          </a:p>
          <a:p>
            <a:r>
              <a:rPr lang="en-US" altLang="en-US" sz="2400" dirty="0"/>
              <a:t>Once a cluster has been found on a disk, all sectors in that cluster can be accessed without requiring an additional seek.</a:t>
            </a:r>
          </a:p>
          <a:p>
            <a:r>
              <a:rPr lang="en-US" altLang="en-US" sz="2400" dirty="0"/>
              <a:t>The </a:t>
            </a:r>
            <a:r>
              <a:rPr lang="en-US" altLang="en-US" sz="2400" b="1" i="1" u="sng" dirty="0"/>
              <a:t>File Allocation Table</a:t>
            </a:r>
            <a:r>
              <a:rPr lang="en-US" altLang="en-US" sz="2400" dirty="0"/>
              <a:t> ties logical sectors to the physical clusters they belong </a:t>
            </a:r>
            <a:r>
              <a:rPr lang="en-US" altLang="en-US" sz="2400" dirty="0" smtClean="0"/>
              <a:t>to</a:t>
            </a:r>
          </a:p>
          <a:p>
            <a:r>
              <a:rPr lang="en-US" altLang="en-US" sz="2400" dirty="0"/>
              <a:t>If there is a lot of free room on a disk, it may be possible to make a file consist entirely of contiguous clusters. ==&gt; the file consists of one extent. ==&gt; the file can be processed with a minimum of seeking time.</a:t>
            </a:r>
          </a:p>
          <a:p>
            <a:r>
              <a:rPr lang="en-US" altLang="en-US" sz="2400" dirty="0"/>
              <a:t>If one extent is not enough, then divide the file into more extents.</a:t>
            </a:r>
          </a:p>
          <a:p>
            <a:r>
              <a:rPr lang="en-US" altLang="en-US" sz="2400" dirty="0"/>
              <a:t>As the number of extents in a file increases, the file becomes more spread out on the disk, and the amount of seeking necessary increases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Non-Data Overhead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Whether using a block or a sector organization, some space on the disk is taken up by non-data overhead. i.e., information stored on the disk during pre-formatting.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On sector-addressable disks, pre-formatting involves storing, at the beginning of each sector, sector address, track address and condition (usable or defective) + gaps and synchronization marks between fields of info to help the read/write mechanism distinguish between them.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On Block-Organized disks, </a:t>
            </a:r>
            <a:r>
              <a:rPr lang="en-US" altLang="en-US" sz="2400" dirty="0" err="1"/>
              <a:t>subblock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interblock</a:t>
            </a:r>
            <a:r>
              <a:rPr lang="en-US" altLang="en-US" sz="2400" dirty="0"/>
              <a:t> gaps have to be provided with every block. The relative amount of non-data space necessary for a block scheme is higher than for a sector-scheme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General Goal in working </a:t>
            </a:r>
            <a:r>
              <a:rPr lang="en-US" dirty="0" err="1" smtClean="0"/>
              <a:t>ext</a:t>
            </a:r>
            <a:r>
              <a:rPr lang="en-US" dirty="0" smtClean="0"/>
              <a:t>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Get the information we need with </a:t>
            </a:r>
            <a:r>
              <a:rPr lang="en-US" altLang="en-US" dirty="0" smtClean="0"/>
              <a:t>as few access </a:t>
            </a:r>
            <a:r>
              <a:rPr lang="en-US" altLang="en-US" dirty="0"/>
              <a:t>to the </a:t>
            </a:r>
            <a:r>
              <a:rPr lang="en-US" altLang="en-US" dirty="0" smtClean="0"/>
              <a:t>disk as possible</a:t>
            </a:r>
          </a:p>
          <a:p>
            <a:pPr lvl="1"/>
            <a:r>
              <a:rPr lang="en-US" altLang="en-US" dirty="0" smtClean="0"/>
              <a:t>Perhaps with one access only</a:t>
            </a:r>
            <a:endParaRPr lang="en-US" altLang="en-US" dirty="0"/>
          </a:p>
          <a:p>
            <a:r>
              <a:rPr lang="en-US" altLang="en-US" dirty="0" smtClean="0"/>
              <a:t>Group </a:t>
            </a:r>
            <a:r>
              <a:rPr lang="en-US" altLang="en-US" dirty="0"/>
              <a:t>information so that </a:t>
            </a:r>
            <a:r>
              <a:rPr lang="en-US" altLang="en-US" dirty="0" smtClean="0"/>
              <a:t>we get </a:t>
            </a:r>
            <a:r>
              <a:rPr lang="en-US" altLang="en-US" dirty="0"/>
              <a:t>everything </a:t>
            </a:r>
            <a:r>
              <a:rPr lang="en-US" altLang="en-US" dirty="0" smtClean="0"/>
              <a:t>that we </a:t>
            </a:r>
            <a:r>
              <a:rPr lang="en-US" altLang="en-US" dirty="0"/>
              <a:t>need with only one </a:t>
            </a:r>
            <a:r>
              <a:rPr lang="en-US" altLang="en-US" dirty="0" smtClean="0"/>
              <a:t>access </a:t>
            </a:r>
            <a:r>
              <a:rPr lang="en-US" altLang="en-US" dirty="0"/>
              <a:t>to the </a:t>
            </a:r>
            <a:r>
              <a:rPr lang="en-US" altLang="en-US" dirty="0" smtClean="0"/>
              <a:t>disk</a:t>
            </a:r>
            <a:endParaRPr lang="en-US" altLang="en-US" dirty="0"/>
          </a:p>
          <a:p>
            <a:r>
              <a:rPr lang="en-US" altLang="en-US" dirty="0" smtClean="0"/>
              <a:t>Different file structure designs require for</a:t>
            </a:r>
          </a:p>
          <a:p>
            <a:pPr lvl="1"/>
            <a:r>
              <a:rPr lang="en-US" altLang="en-US" dirty="0" smtClean="0"/>
              <a:t>Fixed files – data never changes</a:t>
            </a:r>
          </a:p>
          <a:p>
            <a:pPr lvl="1"/>
            <a:r>
              <a:rPr lang="en-US" altLang="en-US" dirty="0" smtClean="0"/>
              <a:t>Dynamic files – files grow / shrink – data add / delete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Taxonomy of file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2400" dirty="0"/>
              <a:t>The access method </a:t>
            </a:r>
            <a:r>
              <a:rPr lang="en-US" altLang="en-US" sz="2400" dirty="0" smtClean="0"/>
              <a:t>can </a:t>
            </a:r>
            <a:r>
              <a:rPr lang="en-US" altLang="en-US" sz="2400" dirty="0"/>
              <a:t>be </a:t>
            </a:r>
            <a:r>
              <a:rPr lang="en-US" altLang="en-US" sz="2400" dirty="0" smtClean="0"/>
              <a:t>sequential or random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3850" y="1752600"/>
            <a:ext cx="8510588" cy="4508500"/>
            <a:chOff x="323850" y="2349500"/>
            <a:chExt cx="8510588" cy="4508500"/>
          </a:xfrm>
        </p:grpSpPr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2349500"/>
              <a:ext cx="8510588" cy="381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5288" y="6216650"/>
              <a:ext cx="29559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kumimoji="1" lang="en-US" altLang="zh-TW" sz="180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  <a:t> One record after another, </a:t>
              </a:r>
              <a:br>
                <a:rPr kumimoji="1" lang="en-US" altLang="zh-TW" sz="180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</a:br>
              <a:r>
                <a:rPr kumimoji="1" lang="en-US" altLang="zh-TW" sz="180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  <a:t>   from beginning to end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63938" y="6216650"/>
              <a:ext cx="4857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kumimoji="1" lang="en-US" altLang="zh-TW" sz="1800" dirty="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  <a:t> Access one specific record </a:t>
              </a:r>
              <a:br>
                <a:rPr kumimoji="1" lang="en-US" altLang="zh-TW" sz="1800" dirty="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</a:br>
              <a:r>
                <a:rPr kumimoji="1" lang="en-US" altLang="zh-TW" sz="1800" dirty="0" smtClean="0">
                  <a:solidFill>
                    <a:srgbClr val="003300"/>
                  </a:solidFill>
                  <a:latin typeface="Arial" panose="020B0604020202020204" pitchFamily="34" charset="0"/>
                  <a:ea typeface="新細明體" charset="-120"/>
                </a:rPr>
                <a:t>  without having to retrieve all records before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37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ethods </a:t>
            </a:r>
            <a:r>
              <a:rPr lang="en-IN" dirty="0"/>
              <a:t>of </a:t>
            </a:r>
            <a:r>
              <a:rPr lang="en-IN" dirty="0" smtClean="0"/>
              <a:t>File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dirty="0" smtClean="0"/>
              <a:t>Sequential</a:t>
            </a:r>
            <a:endParaRPr lang="en-US" altLang="en-US" sz="3600" dirty="0"/>
          </a:p>
          <a:p>
            <a:r>
              <a:rPr lang="en-US" altLang="en-US" sz="3600" dirty="0"/>
              <a:t>R</a:t>
            </a:r>
            <a:r>
              <a:rPr lang="en-US" altLang="en-US" sz="3600" dirty="0" smtClean="0"/>
              <a:t>andom</a:t>
            </a:r>
            <a:endParaRPr lang="en-US" altLang="en-US" sz="3600" dirty="0"/>
          </a:p>
          <a:p>
            <a:r>
              <a:rPr lang="en-US" altLang="en-US" sz="3600" dirty="0" smtClean="0"/>
              <a:t>Serial</a:t>
            </a:r>
            <a:endParaRPr lang="en-US" altLang="en-US" sz="3600" dirty="0"/>
          </a:p>
          <a:p>
            <a:r>
              <a:rPr lang="en-US" altLang="en-US" sz="3600" dirty="0"/>
              <a:t>I</a:t>
            </a:r>
            <a:r>
              <a:rPr lang="en-US" altLang="en-US" sz="3600" dirty="0" smtClean="0"/>
              <a:t>ndexed-sequential</a:t>
            </a:r>
            <a:endParaRPr lang="en-US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Sequential 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Records </a:t>
            </a:r>
            <a:r>
              <a:rPr lang="en-US" sz="3600" dirty="0"/>
              <a:t>are stored and accessed in a particular order sorted using a key field.</a:t>
            </a:r>
          </a:p>
          <a:p>
            <a:r>
              <a:rPr lang="en-US" sz="3600" dirty="0"/>
              <a:t>Retrieval requires searching sequentially through the entire </a:t>
            </a:r>
            <a:r>
              <a:rPr lang="en-US" sz="3600" dirty="0" smtClean="0"/>
              <a:t>file</a:t>
            </a:r>
            <a:endParaRPr lang="en-US" sz="3600" dirty="0"/>
          </a:p>
          <a:p>
            <a:r>
              <a:rPr lang="en-US" sz="3600" dirty="0" smtClean="0"/>
              <a:t>If records are </a:t>
            </a:r>
            <a:r>
              <a:rPr lang="en-US" sz="3600" dirty="0"/>
              <a:t>sorted </a:t>
            </a:r>
            <a:r>
              <a:rPr lang="en-US" sz="3600" dirty="0" smtClean="0"/>
              <a:t>- binary </a:t>
            </a:r>
            <a:r>
              <a:rPr lang="en-US" sz="3600" dirty="0"/>
              <a:t>search technique can be </a:t>
            </a:r>
            <a:r>
              <a:rPr lang="en-US" sz="3600" dirty="0" smtClean="0"/>
              <a:t>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/>
              <a:t>Sequential file </a:t>
            </a:r>
            <a:r>
              <a:rPr lang="en-IN" sz="3600" dirty="0" smtClean="0"/>
              <a:t>organization - disadvantage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Adding new record </a:t>
            </a:r>
          </a:p>
          <a:p>
            <a:pPr lvl="1"/>
            <a:r>
              <a:rPr lang="en-US" dirty="0" smtClean="0"/>
              <a:t>May need a total re-writing of file – if records are sorted</a:t>
            </a:r>
          </a:p>
          <a:p>
            <a:pPr lvl="1"/>
            <a:r>
              <a:rPr lang="en-US" dirty="0"/>
              <a:t>Retrieval requires searching sequentially through the entire file record by record </a:t>
            </a:r>
            <a:r>
              <a:rPr lang="en-US" dirty="0" smtClean="0"/>
              <a:t>(if unsorted)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File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method / way data </a:t>
            </a:r>
            <a:r>
              <a:rPr lang="en-US" dirty="0"/>
              <a:t>is stored in a </a:t>
            </a:r>
            <a:r>
              <a:rPr lang="en-US" dirty="0" smtClean="0"/>
              <a:t>file</a:t>
            </a:r>
          </a:p>
          <a:p>
            <a:r>
              <a:rPr lang="en-US" altLang="en-US" dirty="0" smtClean="0"/>
              <a:t>Combination – </a:t>
            </a:r>
          </a:p>
          <a:p>
            <a:pPr lvl="1"/>
            <a:r>
              <a:rPr lang="en-US" altLang="en-US" dirty="0" smtClean="0"/>
              <a:t>representations </a:t>
            </a:r>
            <a:r>
              <a:rPr lang="en-US" altLang="en-US" dirty="0"/>
              <a:t>for data in </a:t>
            </a:r>
            <a:r>
              <a:rPr lang="en-US" altLang="en-US" dirty="0" smtClean="0"/>
              <a:t>files</a:t>
            </a:r>
          </a:p>
          <a:p>
            <a:pPr lvl="1"/>
            <a:r>
              <a:rPr lang="en-US" altLang="en-US" dirty="0" smtClean="0"/>
              <a:t>operations </a:t>
            </a:r>
            <a:r>
              <a:rPr lang="en-US" altLang="en-US" dirty="0"/>
              <a:t>for accessing the data.</a:t>
            </a:r>
          </a:p>
          <a:p>
            <a:r>
              <a:rPr lang="en-US" altLang="en-US" dirty="0" smtClean="0"/>
              <a:t>What applications gets from File Organization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ead</a:t>
            </a:r>
            <a:r>
              <a:rPr lang="en-US" altLang="en-US" dirty="0"/>
              <a:t>, write and modify </a:t>
            </a:r>
            <a:r>
              <a:rPr lang="en-US" altLang="en-US" dirty="0" smtClean="0"/>
              <a:t>data / record</a:t>
            </a:r>
          </a:p>
          <a:p>
            <a:pPr lvl="1"/>
            <a:r>
              <a:rPr lang="en-US" altLang="en-US" dirty="0" smtClean="0"/>
              <a:t>Support </a:t>
            </a:r>
            <a:r>
              <a:rPr lang="en-US" altLang="en-US" dirty="0"/>
              <a:t>finding the data that matches some search </a:t>
            </a:r>
            <a:r>
              <a:rPr lang="en-US" altLang="en-US" dirty="0" smtClean="0"/>
              <a:t>criteria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eading / Returning data </a:t>
            </a:r>
            <a:r>
              <a:rPr lang="en-US" altLang="en-US" dirty="0"/>
              <a:t>in some particular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Mapping in an indexed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152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To access a record in a file randomly</a:t>
            </a:r>
            <a:r>
              <a:rPr lang="en-US" altLang="en-US" sz="2400" dirty="0" smtClean="0"/>
              <a:t>, you </a:t>
            </a:r>
            <a:r>
              <a:rPr lang="en-US" altLang="en-US" sz="2400" dirty="0"/>
              <a:t>need to know the address of the record.</a:t>
            </a:r>
          </a:p>
          <a:p>
            <a:r>
              <a:rPr lang="en-US" altLang="en-US" sz="2400" dirty="0"/>
              <a:t>An index file can relate the key to the record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" y="2833255"/>
            <a:ext cx="7970837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495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An </a:t>
            </a:r>
            <a:r>
              <a:rPr lang="en-US" altLang="zh-TW" sz="2400" dirty="0">
                <a:solidFill>
                  <a:srgbClr val="CC0000"/>
                </a:solidFill>
              </a:rPr>
              <a:t>index file</a:t>
            </a:r>
            <a:r>
              <a:rPr lang="en-US" altLang="zh-TW" sz="2400" dirty="0"/>
              <a:t> is made of a </a:t>
            </a:r>
            <a:r>
              <a:rPr lang="en-US" altLang="zh-TW" sz="2400" dirty="0">
                <a:solidFill>
                  <a:srgbClr val="CC0000"/>
                </a:solidFill>
              </a:rPr>
              <a:t>data file</a:t>
            </a:r>
            <a:r>
              <a:rPr lang="en-US" altLang="zh-TW" sz="2400" dirty="0"/>
              <a:t>, which is a </a:t>
            </a:r>
            <a:r>
              <a:rPr lang="en-US" altLang="zh-TW" sz="2400" u="sng" dirty="0"/>
              <a:t>sequential file</a:t>
            </a:r>
            <a:r>
              <a:rPr lang="en-US" altLang="zh-TW" sz="2400" dirty="0"/>
              <a:t>, and an </a:t>
            </a:r>
            <a:r>
              <a:rPr lang="en-US" altLang="zh-TW" sz="2400" dirty="0">
                <a:solidFill>
                  <a:srgbClr val="CC0000"/>
                </a:solidFill>
              </a:rPr>
              <a:t>index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CC0000"/>
                </a:solidFill>
              </a:rPr>
              <a:t>Index</a:t>
            </a:r>
            <a:r>
              <a:rPr lang="en-US" altLang="zh-TW" sz="2400" dirty="0"/>
              <a:t> – a small file with only two </a:t>
            </a:r>
            <a:r>
              <a:rPr lang="en-US" altLang="zh-TW" sz="2400" dirty="0" smtClean="0"/>
              <a:t>fields: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The </a:t>
            </a:r>
            <a:r>
              <a:rPr lang="en-US" altLang="zh-TW" sz="2000" dirty="0">
                <a:solidFill>
                  <a:srgbClr val="CC0000"/>
                </a:solidFill>
              </a:rPr>
              <a:t>key</a:t>
            </a:r>
            <a:r>
              <a:rPr lang="en-US" altLang="zh-TW" sz="2000" dirty="0"/>
              <a:t> of the sequential </a:t>
            </a:r>
            <a:r>
              <a:rPr lang="en-US" altLang="zh-TW" sz="2000" dirty="0" smtClean="0"/>
              <a:t>file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The </a:t>
            </a:r>
            <a:r>
              <a:rPr lang="en-US" altLang="zh-TW" sz="2000" dirty="0">
                <a:solidFill>
                  <a:srgbClr val="CC0000"/>
                </a:solidFill>
              </a:rPr>
              <a:t>address</a:t>
            </a:r>
            <a:r>
              <a:rPr lang="en-US" altLang="zh-TW" sz="2000" dirty="0"/>
              <a:t> of the corresponding record on the disk.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To access a record in the file 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66"/>
                </a:solidFill>
              </a:rPr>
              <a:t>Load</a:t>
            </a:r>
            <a:r>
              <a:rPr lang="en-US" altLang="zh-TW" sz="2000" dirty="0"/>
              <a:t> the entire index file into main memory.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66"/>
                </a:solidFill>
              </a:rPr>
              <a:t>Search</a:t>
            </a:r>
            <a:r>
              <a:rPr lang="en-US" altLang="zh-TW" sz="2000" dirty="0"/>
              <a:t> the index file to find the desired key.</a:t>
            </a:r>
          </a:p>
          <a:p>
            <a:pPr lvl="1">
              <a:lnSpc>
                <a:spcPct val="90000"/>
              </a:lnSpc>
            </a:pPr>
            <a:r>
              <a:rPr lang="en-US" altLang="zh-TW" sz="2000" u="sng" dirty="0">
                <a:solidFill>
                  <a:srgbClr val="FF0066"/>
                </a:solidFill>
              </a:rPr>
              <a:t>Retrieve</a:t>
            </a:r>
            <a:r>
              <a:rPr lang="en-US" altLang="zh-TW" sz="2000" u="sng" dirty="0"/>
              <a:t> the address</a:t>
            </a:r>
            <a:r>
              <a:rPr lang="en-US" altLang="zh-TW" sz="2000" dirty="0"/>
              <a:t> the record.</a:t>
            </a:r>
          </a:p>
          <a:p>
            <a:pPr lvl="1">
              <a:lnSpc>
                <a:spcPct val="90000"/>
              </a:lnSpc>
            </a:pPr>
            <a:r>
              <a:rPr lang="en-US" altLang="zh-TW" sz="2000" u="sng" dirty="0">
                <a:solidFill>
                  <a:srgbClr val="FF0066"/>
                </a:solidFill>
              </a:rPr>
              <a:t>Retrieve</a:t>
            </a:r>
            <a:r>
              <a:rPr lang="en-US" altLang="zh-TW" sz="2000" u="sng" dirty="0"/>
              <a:t> the data record</a:t>
            </a:r>
            <a:r>
              <a:rPr lang="en-US" altLang="zh-TW" sz="2000" dirty="0"/>
              <a:t>. (using the address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400050">
              <a:lnSpc>
                <a:spcPct val="90000"/>
              </a:lnSpc>
            </a:pPr>
            <a:r>
              <a:rPr lang="en-US" altLang="zh-TW" sz="2400" dirty="0">
                <a:solidFill>
                  <a:srgbClr val="CC0000"/>
                </a:solidFill>
              </a:rPr>
              <a:t>Inverted file</a:t>
            </a:r>
            <a:r>
              <a:rPr lang="en-US" altLang="zh-TW" sz="2400" dirty="0"/>
              <a:t> –</a:t>
            </a:r>
            <a:br>
              <a:rPr lang="en-US" altLang="zh-TW" sz="2400" dirty="0"/>
            </a:br>
            <a:r>
              <a:rPr lang="en-US" altLang="zh-TW" sz="2400" dirty="0"/>
              <a:t>you can have </a:t>
            </a:r>
            <a:r>
              <a:rPr lang="en-US" altLang="zh-TW" sz="2400" u="sng" dirty="0"/>
              <a:t>more than one </a:t>
            </a:r>
            <a:r>
              <a:rPr lang="en-US" altLang="zh-TW" sz="2400" u="sng" dirty="0">
                <a:solidFill>
                  <a:srgbClr val="CC0000"/>
                </a:solidFill>
              </a:rPr>
              <a:t>index</a:t>
            </a:r>
            <a:r>
              <a:rPr lang="en-US" altLang="zh-TW" sz="2400" dirty="0"/>
              <a:t>, each with a different key.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zh-TW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Logical view of an indexed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66838"/>
            <a:ext cx="7953375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/>
              <a:t>Mapping in a hashed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152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 hashed file uses a hash function to map the key to the address.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Eliminates the need for an extra file (index).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There is no need for an index and all of the overhead associated with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581400"/>
            <a:ext cx="81168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Cost of a disk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i="1" u="sng" dirty="0"/>
              <a:t>Seek Time</a:t>
            </a:r>
            <a:r>
              <a:rPr lang="en-US" altLang="en-US" sz="2400" dirty="0"/>
              <a:t> is the time required to move the access arm to the correct cylinder.</a:t>
            </a:r>
          </a:p>
          <a:p>
            <a:r>
              <a:rPr lang="en-US" altLang="en-US" sz="2400" b="1" i="1" u="sng" dirty="0"/>
              <a:t>Rotational Delay</a:t>
            </a:r>
            <a:r>
              <a:rPr lang="en-US" altLang="en-US" sz="2400" dirty="0"/>
              <a:t> is the time it takes for the disk to rotate so the sector we want is under the read/write head.</a:t>
            </a:r>
          </a:p>
          <a:p>
            <a:r>
              <a:rPr lang="en-US" altLang="en-US" sz="2400" b="1" i="1" u="sng" dirty="0"/>
              <a:t>Transfer Time</a:t>
            </a:r>
            <a:r>
              <a:rPr lang="en-US" altLang="en-US" sz="2400" dirty="0"/>
              <a:t> = (Number of Bytes Transferred/ Number of Bytes on a Track) * Rotation </a:t>
            </a:r>
            <a:r>
              <a:rPr lang="en-US" altLang="en-US" sz="2400" dirty="0" smtClean="0"/>
              <a:t>Time</a:t>
            </a:r>
          </a:p>
          <a:p>
            <a:pPr marL="0" indent="0">
              <a:buNone/>
            </a:pPr>
            <a:r>
              <a:rPr lang="en-US" altLang="en-US" sz="2400" dirty="0" smtClean="0"/>
              <a:t>Disk access time is quite significant compared to RAM access &amp; CPU 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5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Reducing Disk Access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i="1" u="sng" dirty="0" smtClean="0"/>
              <a:t>RAID</a:t>
            </a:r>
            <a:r>
              <a:rPr lang="en-US" altLang="en-US" sz="2400" dirty="0"/>
              <a:t>: Redundant Array of Independent Disks</a:t>
            </a:r>
          </a:p>
          <a:p>
            <a:r>
              <a:rPr lang="en-US" altLang="en-US" sz="2400" b="1" i="1" u="sng" dirty="0" smtClean="0"/>
              <a:t>RAM disk</a:t>
            </a:r>
            <a:r>
              <a:rPr lang="en-US" altLang="en-US" sz="2400" dirty="0" smtClean="0"/>
              <a:t>: Simulate </a:t>
            </a:r>
            <a:r>
              <a:rPr lang="en-US" altLang="en-US" sz="2400" dirty="0"/>
              <a:t>the behavior of the mechanical disk in </a:t>
            </a:r>
            <a:r>
              <a:rPr lang="en-US" altLang="en-US" sz="2400" dirty="0" smtClean="0"/>
              <a:t>RAM</a:t>
            </a:r>
            <a:endParaRPr lang="en-US" altLang="en-US" sz="2400" dirty="0"/>
          </a:p>
          <a:p>
            <a:r>
              <a:rPr lang="en-US" altLang="en-US" sz="2400" b="1" i="1" u="sng" dirty="0" smtClean="0"/>
              <a:t>Disk Cache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large block of </a:t>
            </a:r>
            <a:r>
              <a:rPr lang="en-US" altLang="en-US" sz="2400" dirty="0" smtClean="0"/>
              <a:t>RAM </a:t>
            </a:r>
            <a:r>
              <a:rPr lang="en-US" altLang="en-US" sz="2400" dirty="0"/>
              <a:t>configured to contain pages of data from a disk. Check cache first. If not there, go to the disk and replace some page already in cache with page from disk containing the data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7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Finding Data in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The cost of Seeking is very high.</a:t>
            </a:r>
          </a:p>
          <a:p>
            <a:r>
              <a:rPr lang="en-US" altLang="en-US" sz="2400" dirty="0"/>
              <a:t>This cost has to be taken into consideration when determining a strategy for searching a file for a particular piece of information.</a:t>
            </a:r>
          </a:p>
          <a:p>
            <a:r>
              <a:rPr lang="en-US" altLang="en-US" sz="2400" dirty="0"/>
              <a:t>The same question also arises with respect to sorting, which often is the first step to searching efficiently.</a:t>
            </a:r>
          </a:p>
          <a:p>
            <a:r>
              <a:rPr lang="en-US" altLang="en-US" sz="2400" dirty="0"/>
              <a:t>Rather than simply trying to sort and search, we concentrate on doing so in a way that minimizes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number of </a:t>
            </a:r>
            <a:r>
              <a:rPr lang="en-US" altLang="en-US" sz="2400" dirty="0" smtClean="0"/>
              <a:t>seeks</a:t>
            </a:r>
          </a:p>
          <a:p>
            <a:r>
              <a:rPr lang="en-US" altLang="en-US" sz="2400" dirty="0"/>
              <a:t>We are interested in </a:t>
            </a:r>
            <a:r>
              <a:rPr lang="en-US" altLang="en-US" sz="2400" b="1" i="1" u="sng" dirty="0"/>
              <a:t>more efficient</a:t>
            </a:r>
            <a:r>
              <a:rPr lang="en-US" altLang="en-US" sz="2400" dirty="0"/>
              <a:t> ways to retrieve records based on their </a:t>
            </a:r>
            <a:r>
              <a:rPr lang="en-US" altLang="en-US" sz="2400" b="1" i="1" u="sng" dirty="0" smtClean="0"/>
              <a:t>key-value</a:t>
            </a:r>
          </a:p>
          <a:p>
            <a:r>
              <a:rPr lang="en-US" altLang="en-US" sz="2400" dirty="0"/>
              <a:t>In order to use binary search, though, the file first has to be sorted. This can be very </a:t>
            </a:r>
            <a:r>
              <a:rPr lang="en-US" altLang="en-US" sz="2400" dirty="0" smtClean="0"/>
              <a:t>expensive</a:t>
            </a:r>
          </a:p>
          <a:p>
            <a:r>
              <a:rPr lang="en-US" altLang="en-US" sz="2400" dirty="0"/>
              <a:t>If the entire content of a file can be held in memory, then we can perform an </a:t>
            </a:r>
            <a:r>
              <a:rPr lang="en-US" altLang="en-US" sz="2400" b="1" i="1" u="sng" dirty="0"/>
              <a:t>internal sort</a:t>
            </a:r>
            <a:r>
              <a:rPr lang="en-US" altLang="en-US" sz="2400" dirty="0"/>
              <a:t>. Sorting in memory is very efficient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9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Finding Data in Files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However, if the file does not hold entirely in memory, any sorting algorithm will require a large number of seeks. Sorting would, thus, be extremely slow. Unfortunately, this is often the case, and solutions have to be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Storage of Data in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dirty="0"/>
              <a:t>Primary Storage ==&gt; Memory </a:t>
            </a:r>
            <a:r>
              <a:rPr lang="en-US" altLang="en-US" dirty="0" smtClean="0"/>
              <a:t>[RAM]</a:t>
            </a:r>
          </a:p>
          <a:p>
            <a:pPr lvl="1"/>
            <a:r>
              <a:rPr lang="en-US" altLang="en-US" dirty="0" smtClean="0"/>
              <a:t>Fast but limited in size</a:t>
            </a:r>
            <a:endParaRPr lang="en-US" altLang="en-US" dirty="0"/>
          </a:p>
          <a:p>
            <a:r>
              <a:rPr lang="en-US" altLang="en-US" sz="3600" dirty="0"/>
              <a:t>Secondary Storage </a:t>
            </a:r>
            <a:r>
              <a:rPr lang="en-US" altLang="en-US" dirty="0"/>
              <a:t>[Online </a:t>
            </a:r>
            <a:r>
              <a:rPr lang="en-US" altLang="en-US" dirty="0" smtClean="0"/>
              <a:t>Disk / Tape / </a:t>
            </a:r>
            <a:r>
              <a:rPr lang="en-US" altLang="en-US" dirty="0" err="1"/>
              <a:t>CDRom</a:t>
            </a:r>
            <a:r>
              <a:rPr lang="en-US" altLang="en-US" dirty="0"/>
              <a:t> that can be accessed by the computer</a:t>
            </a:r>
            <a:r>
              <a:rPr lang="en-US" altLang="en-US" dirty="0" smtClean="0"/>
              <a:t>]</a:t>
            </a:r>
          </a:p>
          <a:p>
            <a:pPr lvl="1"/>
            <a:r>
              <a:rPr lang="en-US" altLang="en-US" dirty="0" smtClean="0"/>
              <a:t>Slow but huge space</a:t>
            </a:r>
          </a:p>
          <a:p>
            <a:pPr lvl="1"/>
            <a:r>
              <a:rPr lang="en-US" altLang="en-US" dirty="0" smtClean="0"/>
              <a:t>Around 20x slower</a:t>
            </a:r>
            <a:endParaRPr lang="en-US" altLang="en-US" dirty="0"/>
          </a:p>
          <a:p>
            <a:pPr lvl="1"/>
            <a:r>
              <a:rPr lang="en-US" altLang="en-US" dirty="0" smtClean="0"/>
              <a:t>Can archive data </a:t>
            </a:r>
            <a:r>
              <a:rPr lang="en-US" altLang="en-US" dirty="0"/>
              <a:t>[Offline Disk/Tape/ </a:t>
            </a:r>
            <a:r>
              <a:rPr lang="en-US" altLang="en-US" dirty="0" err="1"/>
              <a:t>CDRom</a:t>
            </a:r>
            <a:r>
              <a:rPr lang="en-US" altLang="en-US" dirty="0"/>
              <a:t> not directly available to the computer</a:t>
            </a:r>
            <a:r>
              <a:rPr lang="en-US" altLang="en-US" dirty="0" smtClean="0"/>
              <a:t>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Storage of Data in Computers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Cloud </a:t>
            </a:r>
            <a:r>
              <a:rPr lang="en-US" dirty="0"/>
              <a:t>storage </a:t>
            </a:r>
            <a:r>
              <a:rPr lang="en-US" dirty="0" smtClean="0"/>
              <a:t>=&gt;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data on the Internet through a cloud computing provider who manages and operates data storage as a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delivered on demand with just-in-time capacity and </a:t>
            </a:r>
            <a:r>
              <a:rPr lang="en-US" dirty="0" smtClean="0"/>
              <a:t>costs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</a:t>
            </a:r>
            <a:r>
              <a:rPr lang="en-US" dirty="0"/>
              <a:t>buying and managing your own data storage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agility, global scale and durability, with “anytime, anywhere” data access.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Text and </a:t>
            </a:r>
            <a:r>
              <a:rPr lang="en-US" sz="3600" dirty="0" smtClean="0"/>
              <a:t>Binary </a:t>
            </a:r>
            <a:r>
              <a:rPr lang="en-US" sz="3600" dirty="0"/>
              <a:t>interpretations of a file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1600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A </a:t>
            </a:r>
            <a:r>
              <a:rPr lang="en-US" altLang="zh-TW" dirty="0">
                <a:solidFill>
                  <a:srgbClr val="CC0000"/>
                </a:solidFill>
              </a:rPr>
              <a:t>file</a:t>
            </a:r>
            <a:r>
              <a:rPr lang="en-US" altLang="zh-TW" dirty="0"/>
              <a:t> stored on a storage device </a:t>
            </a:r>
            <a:r>
              <a:rPr lang="en-US" altLang="zh-TW" dirty="0" smtClean="0"/>
              <a:t>is </a:t>
            </a:r>
            <a:r>
              <a:rPr lang="en-US" altLang="zh-TW" u="sng" dirty="0"/>
              <a:t>a sequence of bits</a:t>
            </a:r>
            <a:r>
              <a:rPr lang="en-US" altLang="zh-TW" dirty="0"/>
              <a:t> that can be </a:t>
            </a:r>
            <a:r>
              <a:rPr lang="en-US" altLang="zh-TW" u="sng" dirty="0"/>
              <a:t>interpreted by an application program</a:t>
            </a:r>
            <a:r>
              <a:rPr lang="en-US" altLang="zh-TW" dirty="0"/>
              <a:t> as a </a:t>
            </a:r>
            <a:r>
              <a:rPr lang="en-US" altLang="zh-TW" dirty="0">
                <a:solidFill>
                  <a:srgbClr val="CC0000"/>
                </a:solidFill>
              </a:rPr>
              <a:t>text file</a:t>
            </a:r>
            <a:r>
              <a:rPr lang="en-US" altLang="zh-TW" dirty="0"/>
              <a:t> or a binary file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" y="3043526"/>
            <a:ext cx="89122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2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Text vs.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Text files –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file of characters.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Cannot contain integers, floating-point numbers,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etc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their internal memory format.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Encoding system – ASCII or EBCDIC …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Binary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files –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collection of data stored in the internal format of the computer.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Contain data that are meaningful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only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they are properly interpreted by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 smtClean="0"/>
              <a:t>Serialization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Motivation</a:t>
            </a:r>
          </a:p>
          <a:p>
            <a:pPr lvl="1"/>
            <a:r>
              <a:rPr lang="en-US" altLang="en-US" sz="2400" dirty="0"/>
              <a:t>A lot of code involves boring conversion from a file to memory</a:t>
            </a:r>
          </a:p>
          <a:p>
            <a:pPr lvl="1"/>
            <a:r>
              <a:rPr lang="en-US" altLang="en-US" sz="2400" dirty="0" smtClean="0"/>
              <a:t>This </a:t>
            </a:r>
            <a:r>
              <a:rPr lang="en-US" altLang="en-US" sz="2400" dirty="0"/>
              <a:t>is a common problem!</a:t>
            </a:r>
          </a:p>
          <a:p>
            <a:r>
              <a:rPr lang="en-US" altLang="en-US" sz="2400" dirty="0" smtClean="0"/>
              <a:t>Objects </a:t>
            </a:r>
            <a:r>
              <a:rPr lang="en-US" altLang="en-US" sz="2400" dirty="0"/>
              <a:t>have state in memory</a:t>
            </a:r>
          </a:p>
          <a:p>
            <a:r>
              <a:rPr lang="en-US" altLang="en-US" sz="2400" dirty="0"/>
              <a:t>Serialization is the process of </a:t>
            </a:r>
            <a:r>
              <a:rPr lang="en-US" altLang="en-US" sz="2400" dirty="0" smtClean="0"/>
              <a:t>converting </a:t>
            </a:r>
            <a:r>
              <a:rPr lang="en-US" altLang="en-US" sz="2400" dirty="0"/>
              <a:t>objects into a streamed state (Network, Disk)</a:t>
            </a:r>
          </a:p>
          <a:p>
            <a:pPr lvl="1"/>
            <a:r>
              <a:rPr lang="en-US" altLang="en-US" sz="2400" dirty="0"/>
              <a:t>No notion of an address </a:t>
            </a:r>
            <a:r>
              <a:rPr lang="en-US" altLang="en-US" sz="2400" dirty="0" smtClean="0"/>
              <a:t>space in disk</a:t>
            </a:r>
            <a:endParaRPr lang="en-US" altLang="en-US" sz="2400" dirty="0"/>
          </a:p>
          <a:p>
            <a:pPr lvl="1"/>
            <a:r>
              <a:rPr lang="en-US" altLang="en-US" sz="2400" dirty="0"/>
              <a:t>No </a:t>
            </a:r>
            <a:r>
              <a:rPr lang="en-US" altLang="en-US" sz="2400" dirty="0" smtClean="0"/>
              <a:t>pointers in disk</a:t>
            </a:r>
            <a:endParaRPr lang="en-US" altLang="en-US" sz="2400" dirty="0"/>
          </a:p>
          <a:p>
            <a:r>
              <a:rPr lang="en-US" altLang="en-US" sz="2400" dirty="0"/>
              <a:t>Serialization is also called</a:t>
            </a:r>
          </a:p>
          <a:p>
            <a:pPr lvl="1"/>
            <a:r>
              <a:rPr lang="en-US" altLang="en-US" sz="2400" dirty="0"/>
              <a:t>Flattening, Streaming, Dehydrate (rehydrate = read), </a:t>
            </a:r>
            <a:r>
              <a:rPr lang="en-US" altLang="en-US" sz="2400" dirty="0" smtClean="0"/>
              <a:t>Archiving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IN" sz="3600" dirty="0" smtClean="0"/>
              <a:t>Serialization / Deserialization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Files</a:t>
            </a:r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63650" y="2058988"/>
            <a:ext cx="3308350" cy="614362"/>
          </a:xfrm>
          <a:prstGeom prst="rect">
            <a:avLst/>
          </a:prstGeom>
          <a:solidFill>
            <a:srgbClr val="FFCC66"/>
          </a:solidFill>
          <a:ln w="635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 in memory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0" y="5105400"/>
            <a:ext cx="3124200" cy="609600"/>
          </a:xfrm>
          <a:prstGeom prst="rect">
            <a:avLst/>
          </a:prstGeom>
          <a:solidFill>
            <a:srgbClr val="FFCC66"/>
          </a:solidFill>
          <a:ln w="635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7165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288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860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432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004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panose="020B0604020202020204" pitchFamily="34" charset="0"/>
              </a:rPr>
              <a:t>Object in memory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2590800" y="2438400"/>
            <a:ext cx="1143000" cy="838200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28800" y="3429000"/>
            <a:ext cx="5257800" cy="609600"/>
          </a:xfrm>
          <a:prstGeom prst="rect">
            <a:avLst/>
          </a:prstGeom>
          <a:solidFill>
            <a:srgbClr val="FFCC99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7165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288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860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432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0045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panose="020B0604020202020204" pitchFamily="34" charset="0"/>
              </a:rPr>
              <a:t>…binary or character stream…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43400" y="4114800"/>
            <a:ext cx="1143000" cy="838200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429000" y="2438400"/>
            <a:ext cx="1143000" cy="838200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5181600" y="4114800"/>
            <a:ext cx="1143000" cy="838200"/>
          </a:xfrm>
          <a:prstGeom prst="line">
            <a:avLst/>
          </a:prstGeom>
          <a:noFill/>
          <a:ln w="63500">
            <a:solidFill>
              <a:srgbClr val="00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762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9362</TotalTime>
  <Words>2346</Words>
  <Application>Microsoft Office PowerPoint</Application>
  <PresentationFormat>On-screen Show (4:3)</PresentationFormat>
  <Paragraphs>265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新細明體</vt:lpstr>
      <vt:lpstr>Arial</vt:lpstr>
      <vt:lpstr>Lucida Console</vt:lpstr>
      <vt:lpstr>LucidaSansTypewriter</vt:lpstr>
      <vt:lpstr>Times New Roman</vt:lpstr>
      <vt:lpstr>Wingdings</vt:lpstr>
      <vt:lpstr>Blank Presentation</vt:lpstr>
      <vt:lpstr>Data Organization and Retrieval (File Organization)</vt:lpstr>
      <vt:lpstr>File</vt:lpstr>
      <vt:lpstr>File Organization</vt:lpstr>
      <vt:lpstr>Storage of Data in Computers</vt:lpstr>
      <vt:lpstr>Storage of Data in Computers - 2</vt:lpstr>
      <vt:lpstr>Text and Binary interpretations of a file</vt:lpstr>
      <vt:lpstr>Text vs. Binary</vt:lpstr>
      <vt:lpstr>Serialization</vt:lpstr>
      <vt:lpstr>Serialization / Deserialization</vt:lpstr>
      <vt:lpstr>Serialization - Requirements</vt:lpstr>
      <vt:lpstr>Serialization - Process</vt:lpstr>
      <vt:lpstr>Serialization - Process</vt:lpstr>
      <vt:lpstr>Object Graph</vt:lpstr>
      <vt:lpstr>Creating a Sequential File using Object Serialization </vt:lpstr>
      <vt:lpstr>Physical versus Logical Files</vt:lpstr>
      <vt:lpstr>Unsuitability of Tree in Files</vt:lpstr>
      <vt:lpstr>B-Tree in Files</vt:lpstr>
      <vt:lpstr>Disk Access mechanism</vt:lpstr>
      <vt:lpstr>Operations on Files &amp; Requirements</vt:lpstr>
      <vt:lpstr>Disk</vt:lpstr>
      <vt:lpstr>Disk</vt:lpstr>
      <vt:lpstr>Disk Capacity</vt:lpstr>
      <vt:lpstr>File Organization in Disk</vt:lpstr>
      <vt:lpstr>Non-Data Overhead</vt:lpstr>
      <vt:lpstr>General Goal in working ext storage</vt:lpstr>
      <vt:lpstr>Taxonomy of file structures</vt:lpstr>
      <vt:lpstr>Methods of File Organization</vt:lpstr>
      <vt:lpstr>Sequential file organization</vt:lpstr>
      <vt:lpstr>Sequential file organization - disadvantage</vt:lpstr>
      <vt:lpstr>Mapping in an indexed file</vt:lpstr>
      <vt:lpstr>Indexed files</vt:lpstr>
      <vt:lpstr>Logical view of an indexed file</vt:lpstr>
      <vt:lpstr>Mapping in a hashed file</vt:lpstr>
      <vt:lpstr>Cost of a disk access</vt:lpstr>
      <vt:lpstr>Reducing Disk Access Time</vt:lpstr>
      <vt:lpstr>Finding Data in Files</vt:lpstr>
      <vt:lpstr>Finding Data in Files - 2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415</cp:revision>
  <cp:lastPrinted>2000-03-30T20:56:41Z</cp:lastPrinted>
  <dcterms:created xsi:type="dcterms:W3CDTF">1995-06-17T23:31:02Z</dcterms:created>
  <dcterms:modified xsi:type="dcterms:W3CDTF">2021-10-06T15:00:15Z</dcterms:modified>
</cp:coreProperties>
</file>