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46"/>
  </p:notesMasterIdLst>
  <p:handoutMasterIdLst>
    <p:handoutMasterId r:id="rId47"/>
  </p:handoutMasterIdLst>
  <p:sldIdLst>
    <p:sldId id="258" r:id="rId2"/>
    <p:sldId id="354" r:id="rId3"/>
    <p:sldId id="410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402" r:id="rId16"/>
    <p:sldId id="403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405" r:id="rId25"/>
    <p:sldId id="406" r:id="rId26"/>
    <p:sldId id="373" r:id="rId27"/>
    <p:sldId id="407" r:id="rId28"/>
    <p:sldId id="408" r:id="rId29"/>
    <p:sldId id="409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400" r:id="rId42"/>
    <p:sldId id="386" r:id="rId43"/>
    <p:sldId id="387" r:id="rId44"/>
    <p:sldId id="411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Arial Unicode MS" panose="020B0604020202020204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Arial Unicode MS" panose="020B0604020202020204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Arial Unicode MS" panose="020B0604020202020204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Arial Unicode MS" panose="020B0604020202020204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Arial Unicode MS" panose="020B0604020202020204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Arial Unicode MS" panose="020B0604020202020204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Arial Unicode MS" panose="020B0604020202020204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Arial Unicode MS" panose="020B0604020202020204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556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7DB1D3A-432D-4716-9190-A196C2A2F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299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E0B3F14-4251-43C3-9D5C-7FB639BB75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101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Wang et al 2003l: Mining longitudinal web queries: Trends and patterns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Retyping: subjects were asked to retype a Wikipedia article without using backspace/delete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Soukoreff&amp;MacKenzie: Metrics for text entry research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D34A2DB6-B1C1-4A7E-8CEA-147A4D33790D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87591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HCI issues and confidence determine.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A3E5067D-DDED-4E91-80CC-DD34D3213DF6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0997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Old school spelling correction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1509539E-D4F6-46B2-BE83-E24CCA500EC7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8757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Alternative is to generate everything up to edit distance k and then intersect.  Fine for distance 1; okay for distance 2. This is generally enough (Norvig).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E03EA7-D05C-4271-ABC7-D6DCC2AE8402}" type="slidenum">
              <a:rPr kumimoji="0" lang="en-US" altLang="en-US">
                <a:latin typeface="Lucida Sans" panose="020B0602030504020204" pitchFamily="34" charset="0"/>
              </a:rPr>
              <a:pPr>
                <a:spcBef>
                  <a:spcPct val="0"/>
                </a:spcBef>
              </a:pPr>
              <a:t>37</a:t>
            </a:fld>
            <a:endParaRPr kumimoji="0" lang="en-US" altLang="en-US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60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3600">
                <a:solidFill>
                  <a:srgbClr val="FBFCFF"/>
                </a:solidFill>
                <a:latin typeface="Calibri" panose="020F0502020204030204" pitchFamily="34" charset="0"/>
              </a:rPr>
              <a:t>Introduction to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4800" b="1">
                <a:solidFill>
                  <a:srgbClr val="139CB7"/>
                </a:solidFill>
                <a:latin typeface="Calibri" panose="020F0502020204030204" pitchFamily="34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0875ABD2-E44F-4277-ADCE-0D0FFB6E8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25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C95E1F-CA22-4027-9FB0-B18916448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6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66956-F8ED-469A-BB08-52077F885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49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4CCD695-209D-49DA-8277-52365FF7B6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74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BA04A-459B-480E-9E0E-D0027D1CB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4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F78E5-AF5D-4110-8B13-0A65011790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5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49AF30-AD26-46C7-A58D-70A7982AD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90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E1E2-7065-416B-A0E8-B16A72197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32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FA7299-C63A-4E65-97F4-C1B6CD4A8C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14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420C9D-D9A2-46E3-BA97-05422B93C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3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9820BA-5F5E-4CE1-960B-514EA0644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1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E6C05-F9D7-450F-A274-23CA88AF1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83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1C8DC-1548-4A71-AD91-2A2D49D6E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63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AD8E7-D04A-4827-9E05-ABEE813C4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1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369340-ACA7-44FC-BEB9-BE3C885D1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 to Information Retrieval</a:t>
            </a: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58" r:id="rId3"/>
    <p:sldLayoutId id="2147483967" r:id="rId4"/>
    <p:sldLayoutId id="2147483968" r:id="rId5"/>
    <p:sldLayoutId id="2147483969" r:id="rId6"/>
    <p:sldLayoutId id="2147483959" r:id="rId7"/>
    <p:sldLayoutId id="2147483960" r:id="rId8"/>
    <p:sldLayoutId id="2147483961" r:id="rId9"/>
    <p:sldLayoutId id="2147483970" r:id="rId10"/>
    <p:sldLayoutId id="2147483962" r:id="rId11"/>
    <p:sldLayoutId id="2147483971" r:id="rId12"/>
    <p:sldLayoutId id="2147483963" r:id="rId13"/>
    <p:sldLayoutId id="2147483964" r:id="rId1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rriampark.com/ld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Tolerant retrievals - Wild-card queries, Spelling correction, Soundex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Trees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anose="020B0600070205080204" pitchFamily="34" charset="-128"/>
              </a:rPr>
              <a:t>Simplest: binary tree</a:t>
            </a:r>
          </a:p>
          <a:p>
            <a:pPr eaLnBrk="1" hangingPunct="1"/>
            <a:r>
              <a:rPr lang="en-US" altLang="en-US" sz="2400" smtClean="0">
                <a:ea typeface="ＭＳ Ｐゴシック" panose="020B0600070205080204" pitchFamily="34" charset="-128"/>
              </a:rPr>
              <a:t>More usual: B-trees</a:t>
            </a:r>
          </a:p>
          <a:p>
            <a:pPr eaLnBrk="1" hangingPunct="1"/>
            <a:r>
              <a:rPr lang="en-US" altLang="en-US" sz="2400" smtClean="0">
                <a:ea typeface="ＭＳ Ｐゴシック" panose="020B0600070205080204" pitchFamily="34" charset="-128"/>
              </a:rPr>
              <a:t>Trees require a standard ordering of characters and hence strings … but we typically have one</a:t>
            </a:r>
          </a:p>
          <a:p>
            <a:pPr eaLnBrk="1" hangingPunct="1"/>
            <a:r>
              <a:rPr lang="en-US" altLang="en-US" sz="2400" smtClean="0">
                <a:ea typeface="ＭＳ Ｐゴシック" panose="020B0600070205080204" pitchFamily="34" charset="-128"/>
              </a:rPr>
              <a:t>Pros: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Solves the prefix problem (terms starting with </a:t>
            </a:r>
            <a:r>
              <a:rPr lang="en-US" altLang="en-US" i="1" smtClean="0">
                <a:ea typeface="ＭＳ Ｐゴシック" panose="020B0600070205080204" pitchFamily="34" charset="-128"/>
              </a:rPr>
              <a:t>hyp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400" smtClean="0">
                <a:ea typeface="ＭＳ Ｐゴシック" panose="020B0600070205080204" pitchFamily="34" charset="-128"/>
              </a:rPr>
              <a:t>Cons: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Slower: O(log </a:t>
            </a:r>
            <a:r>
              <a:rPr lang="en-US" altLang="en-US" i="1" smtClean="0">
                <a:ea typeface="ＭＳ Ｐゴシック" panose="020B0600070205080204" pitchFamily="34" charset="-128"/>
              </a:rPr>
              <a:t>M</a:t>
            </a:r>
            <a:r>
              <a:rPr lang="en-US" altLang="en-US" smtClean="0">
                <a:ea typeface="ＭＳ Ｐゴシック" panose="020B0600070205080204" pitchFamily="34" charset="-128"/>
              </a:rPr>
              <a:t>)  [and this requires </a:t>
            </a:r>
            <a:r>
              <a:rPr lang="en-US" altLang="en-US" i="1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balanced</a:t>
            </a:r>
            <a:r>
              <a:rPr lang="en-US" altLang="en-US" smtClean="0">
                <a:ea typeface="ＭＳ Ｐゴシック" panose="020B0600070205080204" pitchFamily="34" charset="-128"/>
              </a:rPr>
              <a:t> tree]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Rebalancing binary trees is expensive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But B-trees mitigate the rebalancing problem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3.1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153778-C492-433E-8AED-27C45109707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Wild-card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E4D946-9510-4563-B522-808560310D7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Wild-card queries: *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876800"/>
          </a:xfrm>
        </p:spPr>
        <p:txBody>
          <a:bodyPr/>
          <a:lstStyle/>
          <a:p>
            <a:pPr eaLnBrk="1" hangingPunct="1"/>
            <a:r>
              <a:rPr lang="en-US" altLang="en-US" b="1" i="1" smtClean="0">
                <a:ea typeface="ＭＳ Ｐゴシック" panose="020B0600070205080204" pitchFamily="34" charset="-128"/>
              </a:rPr>
              <a:t>mon*:</a:t>
            </a:r>
            <a:r>
              <a:rPr lang="en-US" altLang="en-US" smtClean="0">
                <a:ea typeface="ＭＳ Ｐゴシック" panose="020B0600070205080204" pitchFamily="34" charset="-128"/>
              </a:rPr>
              <a:t> find all docs containing any word beginning with “mon”.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Easy with binary tree (or B-tree) lexicon: retrieve all words in range: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mon </a:t>
            </a:r>
            <a:r>
              <a:rPr lang="en-US" altLang="en-US" b="1" i="1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≤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w &lt; moo</a:t>
            </a:r>
          </a:p>
          <a:p>
            <a:pPr eaLnBrk="1" hangingPunct="1"/>
            <a:r>
              <a:rPr lang="en-US" altLang="en-US" b="1" i="1" smtClean="0">
                <a:ea typeface="ＭＳ Ｐゴシック" panose="020B0600070205080204" pitchFamily="34" charset="-128"/>
              </a:rPr>
              <a:t>*mon: </a:t>
            </a:r>
            <a:r>
              <a:rPr lang="en-US" altLang="en-US" smtClean="0">
                <a:ea typeface="ＭＳ Ｐゴシック" panose="020B0600070205080204" pitchFamily="34" charset="-128"/>
              </a:rPr>
              <a:t>find words ending in “mon”: harder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Maintain an additional B-tree for terms </a:t>
            </a:r>
            <a:r>
              <a:rPr lang="en-US" altLang="en-US" i="1" smtClean="0">
                <a:ea typeface="ＭＳ Ｐゴシック" panose="020B0600070205080204" pitchFamily="34" charset="-128"/>
              </a:rPr>
              <a:t>backwards.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Can retrieve all words in range: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nom </a:t>
            </a:r>
            <a:r>
              <a:rPr lang="en-US" altLang="en-US" b="1" i="1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≤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w &lt; non</a:t>
            </a:r>
            <a:r>
              <a:rPr lang="en-US" altLang="en-US" i="1" smtClean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265668" name="Text Box 4"/>
          <p:cNvSpPr txBox="1">
            <a:spLocks noChangeArrowheads="1"/>
          </p:cNvSpPr>
          <p:nvPr/>
        </p:nvSpPr>
        <p:spPr bwMode="auto">
          <a:xfrm>
            <a:off x="517524" y="5370513"/>
            <a:ext cx="8169275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smtClean="0">
                <a:latin typeface="Lucida Sans" panose="020B0602030504020204" pitchFamily="34" charset="0"/>
              </a:rPr>
              <a:t>How </a:t>
            </a:r>
            <a:r>
              <a:rPr lang="en-US" altLang="en-US" sz="2400" dirty="0">
                <a:latin typeface="Lucida Sans" panose="020B0602030504020204" pitchFamily="34" charset="0"/>
              </a:rPr>
              <a:t>can we enumerate all </a:t>
            </a:r>
            <a:r>
              <a:rPr lang="en-US" altLang="en-US" sz="2400" dirty="0" smtClean="0">
                <a:latin typeface="Lucida Sans" panose="020B0602030504020204" pitchFamily="34" charset="0"/>
              </a:rPr>
              <a:t>terms meeting </a:t>
            </a:r>
            <a:r>
              <a:rPr lang="en-US" altLang="en-US" sz="2400" dirty="0">
                <a:latin typeface="Lucida Sans" panose="020B0602030504020204" pitchFamily="34" charset="0"/>
              </a:rPr>
              <a:t>the wild-card query </a:t>
            </a:r>
            <a:r>
              <a:rPr lang="en-US" altLang="en-US" sz="2400" b="1" i="1" dirty="0">
                <a:latin typeface="Lucida Sans" panose="020B0602030504020204" pitchFamily="34" charset="0"/>
              </a:rPr>
              <a:t>pro*cent</a:t>
            </a:r>
            <a:r>
              <a:rPr lang="en-US" altLang="en-US" sz="2400" i="1" dirty="0">
                <a:latin typeface="Lucida Sans" panose="020B0602030504020204" pitchFamily="34" charset="0"/>
              </a:rPr>
              <a:t> </a:t>
            </a:r>
            <a:r>
              <a:rPr lang="en-US" altLang="en-US" sz="2400" dirty="0">
                <a:latin typeface="Lucida Sans" panose="020B0602030504020204" pitchFamily="34" charset="0"/>
              </a:rPr>
              <a:t>?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9FA30C-286B-40FC-A740-C3D8187B4A0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6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Query processing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At this point, we have an enumeration of all terms in the dictionary that match the wild-card query.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We still have to look up the postings for each enumerated term.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E.g., consider the query: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se*ate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i="1" smtClean="0">
                <a:ea typeface="ＭＳ Ｐゴシック" panose="020B0600070205080204" pitchFamily="34" charset="-128"/>
              </a:rPr>
              <a:t>AND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fil*er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This may result in the execution of many Boolean </a:t>
            </a:r>
            <a:r>
              <a:rPr lang="en-US" altLang="en-US" i="1" smtClean="0">
                <a:ea typeface="ＭＳ Ｐゴシック" panose="020B0600070205080204" pitchFamily="34" charset="-128"/>
              </a:rPr>
              <a:t>AND</a:t>
            </a:r>
            <a:r>
              <a:rPr lang="en-US" altLang="en-US" smtClean="0">
                <a:ea typeface="ＭＳ Ｐゴシック" panose="020B0600070205080204" pitchFamily="34" charset="-128"/>
              </a:rPr>
              <a:t> queries.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BDFB2A-84BB-4886-BC4A-A8BE299D746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B-trees handle *’s at the end of a query term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can we handle *’s in the middle of query term?</a:t>
            </a:r>
          </a:p>
          <a:p>
            <a:pPr lvl="1" eaLnBrk="1" hangingPunct="1"/>
            <a:r>
              <a:rPr lang="en-US" altLang="en-US" b="1" i="1" smtClean="0">
                <a:ea typeface="ＭＳ Ｐゴシック" panose="020B0600070205080204" pitchFamily="34" charset="-128"/>
              </a:rPr>
              <a:t>co*tion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could look up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co*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*tion</a:t>
            </a:r>
            <a:r>
              <a:rPr lang="en-US" altLang="en-US" smtClean="0">
                <a:ea typeface="ＭＳ Ｐゴシック" panose="020B0600070205080204" pitchFamily="34" charset="-128"/>
              </a:rPr>
              <a:t> in a B-tree and intersect the two term sets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Expensive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solution: transform wild-card queries so that the *’s occur at the end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gives rise to the </a:t>
            </a:r>
            <a:r>
              <a:rPr lang="en-US" altLang="en-US" b="1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Permuterm</a:t>
            </a:r>
            <a:r>
              <a:rPr lang="en-US" altLang="en-US" smtClean="0">
                <a:ea typeface="ＭＳ Ｐゴシック" panose="020B0600070205080204" pitchFamily="34" charset="-128"/>
              </a:rPr>
              <a:t> Index.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184D88-EABA-4E75-8C33-86A32BB9AD6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Permuterm index</a:t>
            </a:r>
          </a:p>
        </p:txBody>
      </p:sp>
      <p:sp>
        <p:nvSpPr>
          <p:cNvPr id="23554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 a </a:t>
            </a:r>
            <a:r>
              <a:rPr lang="en-US" altLang="en-US" b="1" i="1" smtClean="0"/>
              <a:t>$</a:t>
            </a:r>
            <a:r>
              <a:rPr lang="en-US" altLang="en-US" smtClean="0"/>
              <a:t> to the end of each term</a:t>
            </a:r>
          </a:p>
          <a:p>
            <a:pPr eaLnBrk="1" hangingPunct="1"/>
            <a:r>
              <a:rPr lang="en-US" altLang="en-US" smtClean="0"/>
              <a:t>Rotate the resulting term and index them in a B-tree</a:t>
            </a:r>
          </a:p>
          <a:p>
            <a:pPr eaLnBrk="1" hangingPunct="1"/>
            <a:r>
              <a:rPr lang="en-US" altLang="en-US" smtClean="0"/>
              <a:t>For term </a:t>
            </a:r>
            <a:r>
              <a:rPr lang="en-US" altLang="en-US" b="1" i="1" smtClean="0"/>
              <a:t>hello</a:t>
            </a:r>
            <a:r>
              <a:rPr lang="en-US" altLang="en-US" smtClean="0"/>
              <a:t>, index under:</a:t>
            </a:r>
          </a:p>
          <a:p>
            <a:pPr lvl="1" eaLnBrk="1" hangingPunct="1"/>
            <a:r>
              <a:rPr lang="en-US" altLang="en-US" b="1" i="1" smtClean="0"/>
              <a:t>hello$, ello$h, llo$he, lo$hel, o$hell, $hello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where $ is a special symbol.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endParaRPr lang="en-US" altLang="en-US" i="1" smtClean="0"/>
          </a:p>
          <a:p>
            <a:pPr eaLnBrk="1" hangingPunct="1"/>
            <a:endParaRPr lang="en-US" altLang="en-US" i="1" smtClean="0"/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Sec. 3.2.1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931F6-DF87-4B91-89E1-2C179F747B23}" type="slidenum">
              <a:rPr lang="en-US" altLang="en-US" sz="1200" smtClean="0">
                <a:solidFill>
                  <a:srgbClr val="89898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 smtClean="0">
              <a:solidFill>
                <a:srgbClr val="89898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AD7BA0C-89AA-6740-B06E-B8011EC2183B}"/>
              </a:ext>
            </a:extLst>
          </p:cNvPr>
          <p:cNvSpPr/>
          <p:nvPr/>
        </p:nvSpPr>
        <p:spPr>
          <a:xfrm>
            <a:off x="1371600" y="41148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>
                <a:ln w="0"/>
                <a:solidFill>
                  <a:schemeClr val="tx1"/>
                </a:solidFill>
              </a:rPr>
              <a:t>hello$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28EC28-8878-2F4D-8982-0F738FE16A52}"/>
              </a:ext>
            </a:extLst>
          </p:cNvPr>
          <p:cNvSpPr/>
          <p:nvPr/>
        </p:nvSpPr>
        <p:spPr>
          <a:xfrm>
            <a:off x="1371600" y="45720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 err="1">
                <a:ln w="0"/>
                <a:solidFill>
                  <a:schemeClr val="tx1"/>
                </a:solidFill>
              </a:rPr>
              <a:t>ello$h</a:t>
            </a:r>
            <a:endParaRPr lang="en-US" b="1" i="1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FD52387-3AD2-7743-8C36-606D5025C9B2}"/>
              </a:ext>
            </a:extLst>
          </p:cNvPr>
          <p:cNvSpPr/>
          <p:nvPr/>
        </p:nvSpPr>
        <p:spPr>
          <a:xfrm>
            <a:off x="1371600" y="50292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 err="1">
                <a:ln w="0"/>
                <a:solidFill>
                  <a:schemeClr val="tx1"/>
                </a:solidFill>
              </a:rPr>
              <a:t>llo$he</a:t>
            </a:r>
            <a:endParaRPr lang="en-US" b="1" i="1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939ABD9-3D3D-6345-B3F0-4ED8ACD4096A}"/>
              </a:ext>
            </a:extLst>
          </p:cNvPr>
          <p:cNvSpPr/>
          <p:nvPr/>
        </p:nvSpPr>
        <p:spPr>
          <a:xfrm>
            <a:off x="1371600" y="55626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 err="1">
                <a:ln w="0"/>
                <a:solidFill>
                  <a:schemeClr val="tx1"/>
                </a:solidFill>
              </a:rPr>
              <a:t>lo$hel</a:t>
            </a:r>
            <a:endParaRPr lang="en-US" b="1" i="1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57CF211-F003-5A41-AB65-35AE438AA017}"/>
              </a:ext>
            </a:extLst>
          </p:cNvPr>
          <p:cNvSpPr/>
          <p:nvPr/>
        </p:nvSpPr>
        <p:spPr>
          <a:xfrm>
            <a:off x="1371600" y="60198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 err="1">
                <a:ln w="0"/>
                <a:solidFill>
                  <a:schemeClr val="tx1"/>
                </a:solidFill>
              </a:rPr>
              <a:t>o$hell</a:t>
            </a:r>
            <a:endParaRPr lang="en-US" b="1" i="1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3ED5684-BFCB-4242-B5FB-3224940B4B7A}"/>
              </a:ext>
            </a:extLst>
          </p:cNvPr>
          <p:cNvSpPr/>
          <p:nvPr/>
        </p:nvSpPr>
        <p:spPr>
          <a:xfrm>
            <a:off x="1371600" y="64770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>
                <a:ln w="0"/>
                <a:solidFill>
                  <a:schemeClr val="tx1"/>
                </a:solidFill>
              </a:rPr>
              <a:t>$hello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C8AB03-F9EB-614A-9A47-76FA39973BFB}"/>
              </a:ext>
            </a:extLst>
          </p:cNvPr>
          <p:cNvSpPr/>
          <p:nvPr/>
        </p:nvSpPr>
        <p:spPr>
          <a:xfrm>
            <a:off x="3810000" y="52578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>
                <a:ln w="0"/>
                <a:solidFill>
                  <a:schemeClr val="tx1"/>
                </a:solidFill>
              </a:rPr>
              <a:t>hello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7EEB7A10-4E4A-454C-A812-E15CB85DFBD0}"/>
              </a:ext>
            </a:extLst>
          </p:cNvPr>
          <p:cNvCxnSpPr>
            <a:stCxn id="2" idx="3"/>
            <a:endCxn id="13" idx="1"/>
          </p:cNvCxnSpPr>
          <p:nvPr/>
        </p:nvCxnSpPr>
        <p:spPr>
          <a:xfrm>
            <a:off x="2362200" y="4267200"/>
            <a:ext cx="14478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66B54C7-BDFE-4741-8F2E-E5B921273D6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62200" y="4724400"/>
            <a:ext cx="14478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3AF4DF4-08C6-FF46-BBB0-02F0A4D20CD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62200" y="5181600"/>
            <a:ext cx="144780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5482581-148B-894F-91EA-B556A57B432F}"/>
              </a:ext>
            </a:extLst>
          </p:cNvPr>
          <p:cNvCxnSpPr>
            <a:cxnSpLocks/>
          </p:cNvCxnSpPr>
          <p:nvPr/>
        </p:nvCxnSpPr>
        <p:spPr>
          <a:xfrm flipV="1">
            <a:off x="2362200" y="5410200"/>
            <a:ext cx="1447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148352D-4032-B14C-A094-80C8EF988A26}"/>
              </a:ext>
            </a:extLst>
          </p:cNvPr>
          <p:cNvCxnSpPr>
            <a:cxnSpLocks/>
          </p:cNvCxnSpPr>
          <p:nvPr/>
        </p:nvCxnSpPr>
        <p:spPr>
          <a:xfrm flipV="1">
            <a:off x="2362200" y="5410200"/>
            <a:ext cx="1447800" cy="7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2A3F334-2266-6746-8813-6073F37BCBF4}"/>
              </a:ext>
            </a:extLst>
          </p:cNvPr>
          <p:cNvCxnSpPr>
            <a:cxnSpLocks/>
          </p:cNvCxnSpPr>
          <p:nvPr/>
        </p:nvCxnSpPr>
        <p:spPr>
          <a:xfrm flipV="1">
            <a:off x="2362200" y="5410200"/>
            <a:ext cx="144780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70" name="TextBox 16"/>
          <p:cNvSpPr txBox="1">
            <a:spLocks noChangeArrowheads="1"/>
          </p:cNvSpPr>
          <p:nvPr/>
        </p:nvSpPr>
        <p:spPr bwMode="auto">
          <a:xfrm>
            <a:off x="5257800" y="4960938"/>
            <a:ext cx="34829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Empirically, dictionary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quadruples in size</a:t>
            </a:r>
          </a:p>
        </p:txBody>
      </p:sp>
    </p:spTree>
    <p:extLst>
      <p:ext uri="{BB962C8B-B14F-4D97-AF65-F5344CB8AC3E}">
        <p14:creationId xmlns:p14="http://schemas.microsoft.com/office/powerpoint/2010/main" val="13342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Permuterm query processing</a:t>
            </a:r>
          </a:p>
        </p:txBody>
      </p:sp>
      <p:sp>
        <p:nvSpPr>
          <p:cNvPr id="24578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endParaRPr lang="en-US" altLang="en-US" i="1" smtClean="0"/>
          </a:p>
          <a:p>
            <a:pPr eaLnBrk="1" hangingPunct="1"/>
            <a:endParaRPr lang="en-US" altLang="en-US" i="1" smtClean="0"/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Sec. 3.2.1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3D8323-67D1-41E5-AC15-688D27B84F65}" type="slidenum">
              <a:rPr lang="en-US" altLang="en-US" sz="1200" smtClean="0">
                <a:solidFill>
                  <a:srgbClr val="89898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 smtClean="0">
              <a:solidFill>
                <a:srgbClr val="89898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58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3296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(Add </a:t>
            </a:r>
            <a:r>
              <a:rPr lang="en-US" altLang="en-US" b="1" i="1"/>
              <a:t>$</a:t>
            </a:r>
            <a:r>
              <a:rPr lang="en-US" altLang="en-US"/>
              <a:t>), rotate * to end, lookup in permuterm index</a:t>
            </a:r>
          </a:p>
          <a:p>
            <a:pPr eaLnBrk="1" hangingPunct="1"/>
            <a:r>
              <a:rPr lang="en-US" altLang="en-US"/>
              <a:t>Queries:</a:t>
            </a:r>
          </a:p>
          <a:p>
            <a:pPr lvl="1" eaLnBrk="1" hangingPunct="1"/>
            <a:r>
              <a:rPr lang="en-US" altLang="en-US" b="1"/>
              <a:t>X</a:t>
            </a:r>
            <a:r>
              <a:rPr lang="en-US" altLang="en-US"/>
              <a:t>    </a:t>
            </a:r>
            <a:r>
              <a:rPr lang="en-US" altLang="en-US" b="1"/>
              <a:t>	    </a:t>
            </a:r>
          </a:p>
          <a:p>
            <a:pPr lvl="1" eaLnBrk="1" hangingPunct="1"/>
            <a:r>
              <a:rPr lang="en-US" altLang="en-US" b="1"/>
              <a:t>X*   </a:t>
            </a:r>
          </a:p>
          <a:p>
            <a:pPr lvl="1" eaLnBrk="1" hangingPunct="1"/>
            <a:r>
              <a:rPr lang="en-US" altLang="en-US" b="1"/>
              <a:t>*X   </a:t>
            </a:r>
            <a:r>
              <a:rPr lang="en-US" altLang="en-US"/>
              <a:t>	    </a:t>
            </a:r>
          </a:p>
          <a:p>
            <a:pPr lvl="1" eaLnBrk="1" hangingPunct="1"/>
            <a:r>
              <a:rPr lang="en-US" altLang="en-US" b="1"/>
              <a:t>*X*</a:t>
            </a:r>
            <a:r>
              <a:rPr lang="en-US" altLang="en-US"/>
              <a:t>  </a:t>
            </a:r>
          </a:p>
          <a:p>
            <a:pPr lvl="1" eaLnBrk="1" hangingPunct="1"/>
            <a:r>
              <a:rPr lang="en-US" altLang="en-US" b="1"/>
              <a:t>X*Y</a:t>
            </a:r>
            <a:r>
              <a:rPr lang="en-US" altLang="en-US"/>
              <a:t> 	    </a:t>
            </a:r>
          </a:p>
          <a:p>
            <a:pPr lvl="1" eaLnBrk="1" hangingPunct="1"/>
            <a:r>
              <a:rPr lang="en-US" altLang="en-US" b="1"/>
              <a:t>X*Y*Z</a:t>
            </a:r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8B9A4B2-7809-694E-84D1-1BA188A6FDFC}"/>
              </a:ext>
            </a:extLst>
          </p:cNvPr>
          <p:cNvSpPr txBox="1"/>
          <p:nvPr/>
        </p:nvSpPr>
        <p:spPr>
          <a:xfrm>
            <a:off x="1905000" y="2587625"/>
            <a:ext cx="6781800" cy="343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hangingPunct="1">
              <a:spcAft>
                <a:spcPts val="600"/>
              </a:spcAft>
              <a:defRPr/>
            </a:pPr>
            <a:r>
              <a:rPr lang="en-US" altLang="en-US" dirty="0">
                <a:latin typeface="+mj-lt"/>
              </a:rPr>
              <a:t>lookup on </a:t>
            </a:r>
            <a:r>
              <a:rPr lang="en-US" altLang="en-US" b="1" dirty="0">
                <a:latin typeface="+mj-lt"/>
              </a:rPr>
              <a:t>X$</a:t>
            </a:r>
            <a:r>
              <a:rPr lang="en-US" altLang="en-US" dirty="0">
                <a:latin typeface="+mj-lt"/>
              </a:rPr>
              <a:t>	</a:t>
            </a:r>
            <a:r>
              <a:rPr lang="en-US" altLang="en-US" b="1" i="1" dirty="0">
                <a:latin typeface="+mj-lt"/>
              </a:rPr>
              <a:t>hello$</a:t>
            </a:r>
            <a:r>
              <a:rPr lang="en-US" altLang="en-US" dirty="0">
                <a:latin typeface="+mj-lt"/>
              </a:rPr>
              <a:t> for </a:t>
            </a:r>
            <a:r>
              <a:rPr lang="en-US" altLang="en-US" b="1" i="1" dirty="0">
                <a:latin typeface="+mj-lt"/>
              </a:rPr>
              <a:t>hello</a:t>
            </a:r>
            <a:r>
              <a:rPr lang="en-US" altLang="en-US" b="1" dirty="0">
                <a:latin typeface="+mj-lt"/>
              </a:rPr>
              <a:t>	    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en-US" dirty="0">
                <a:latin typeface="+mj-lt"/>
              </a:rPr>
              <a:t>lookup on $</a:t>
            </a:r>
            <a:r>
              <a:rPr lang="en-US" altLang="en-US" b="1" dirty="0">
                <a:latin typeface="+mj-lt"/>
              </a:rPr>
              <a:t>X*</a:t>
            </a:r>
            <a:r>
              <a:rPr lang="en-US" altLang="en-US" dirty="0">
                <a:latin typeface="+mj-lt"/>
              </a:rPr>
              <a:t>	</a:t>
            </a:r>
            <a:r>
              <a:rPr lang="en-US" altLang="en-US" b="1" i="1" dirty="0">
                <a:latin typeface="+mj-lt"/>
              </a:rPr>
              <a:t>$</a:t>
            </a:r>
            <a:r>
              <a:rPr lang="en-US" altLang="en-US" b="1" i="1" dirty="0" err="1">
                <a:latin typeface="+mj-lt"/>
              </a:rPr>
              <a:t>hel</a:t>
            </a:r>
            <a:r>
              <a:rPr lang="en-US" altLang="en-US" b="1" i="1" dirty="0">
                <a:latin typeface="+mj-lt"/>
              </a:rPr>
              <a:t>*</a:t>
            </a:r>
            <a:r>
              <a:rPr lang="en-US" altLang="en-US" dirty="0">
                <a:latin typeface="+mj-lt"/>
              </a:rPr>
              <a:t> for </a:t>
            </a:r>
            <a:r>
              <a:rPr lang="en-US" altLang="en-US" b="1" i="1" dirty="0" err="1">
                <a:latin typeface="+mj-lt"/>
              </a:rPr>
              <a:t>hel</a:t>
            </a:r>
            <a:r>
              <a:rPr lang="en-US" altLang="en-US" b="1" i="1" dirty="0">
                <a:latin typeface="+mj-lt"/>
              </a:rPr>
              <a:t>*</a:t>
            </a:r>
            <a:r>
              <a:rPr lang="en-US" altLang="en-US" dirty="0">
                <a:latin typeface="+mj-lt"/>
              </a:rPr>
              <a:t> </a:t>
            </a:r>
            <a:endParaRPr lang="en-US" altLang="en-US" b="1" dirty="0">
              <a:latin typeface="+mj-lt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en-US" dirty="0">
                <a:latin typeface="+mj-lt"/>
              </a:rPr>
              <a:t>lookup on </a:t>
            </a:r>
            <a:r>
              <a:rPr lang="en-US" altLang="en-US" b="1" dirty="0">
                <a:latin typeface="+mj-lt"/>
              </a:rPr>
              <a:t>X$*	</a:t>
            </a:r>
            <a:r>
              <a:rPr lang="en-US" altLang="en-US" b="1" i="1" dirty="0" err="1">
                <a:latin typeface="+mj-lt"/>
              </a:rPr>
              <a:t>llo</a:t>
            </a:r>
            <a:r>
              <a:rPr lang="en-US" altLang="en-US" b="1" i="1" dirty="0">
                <a:latin typeface="+mj-lt"/>
              </a:rPr>
              <a:t>$*</a:t>
            </a:r>
            <a:r>
              <a:rPr lang="en-US" altLang="en-US" b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for</a:t>
            </a:r>
            <a:r>
              <a:rPr lang="en-US" altLang="en-US" b="1" dirty="0">
                <a:latin typeface="+mj-lt"/>
              </a:rPr>
              <a:t> </a:t>
            </a:r>
            <a:r>
              <a:rPr lang="en-US" altLang="en-US" b="1" i="1" dirty="0">
                <a:latin typeface="+mj-lt"/>
              </a:rPr>
              <a:t>*</a:t>
            </a:r>
            <a:r>
              <a:rPr lang="en-US" altLang="en-US" b="1" i="1" dirty="0" err="1">
                <a:latin typeface="+mj-lt"/>
              </a:rPr>
              <a:t>llo</a:t>
            </a:r>
            <a:endParaRPr lang="en-US" altLang="en-US" i="1" dirty="0">
              <a:latin typeface="+mj-lt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en-US" dirty="0">
                <a:latin typeface="+mj-lt"/>
              </a:rPr>
              <a:t>lookup on   </a:t>
            </a:r>
            <a:r>
              <a:rPr lang="en-US" altLang="en-US" b="1" dirty="0">
                <a:latin typeface="+mj-lt"/>
              </a:rPr>
              <a:t>X*	</a:t>
            </a:r>
            <a:r>
              <a:rPr lang="en-US" altLang="en-US" b="1" i="1" dirty="0">
                <a:latin typeface="+mj-lt"/>
              </a:rPr>
              <a:t>ell*</a:t>
            </a:r>
            <a:r>
              <a:rPr lang="en-US" altLang="en-US" dirty="0">
                <a:latin typeface="+mj-lt"/>
              </a:rPr>
              <a:t> for </a:t>
            </a:r>
            <a:r>
              <a:rPr lang="en-US" altLang="en-US" b="1" i="1" dirty="0">
                <a:latin typeface="+mj-lt"/>
              </a:rPr>
              <a:t>*ell*</a:t>
            </a:r>
            <a:endParaRPr lang="en-US" altLang="en-US" b="1" dirty="0">
              <a:latin typeface="+mj-lt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en-US" dirty="0">
                <a:latin typeface="+mj-lt"/>
              </a:rPr>
              <a:t>lookup on </a:t>
            </a:r>
            <a:r>
              <a:rPr lang="en-US" altLang="en-US" b="1" dirty="0">
                <a:latin typeface="+mj-lt"/>
              </a:rPr>
              <a:t>Y$X*	</a:t>
            </a:r>
            <a:r>
              <a:rPr lang="en-US" altLang="en-US" b="1" i="1" dirty="0" err="1">
                <a:latin typeface="+mj-lt"/>
              </a:rPr>
              <a:t>lo$h</a:t>
            </a:r>
            <a:r>
              <a:rPr lang="en-US" altLang="en-US" dirty="0">
                <a:latin typeface="+mj-lt"/>
              </a:rPr>
              <a:t> for </a:t>
            </a:r>
            <a:r>
              <a:rPr lang="en-US" altLang="en-US" b="1" i="1" dirty="0">
                <a:latin typeface="+mj-lt"/>
              </a:rPr>
              <a:t>h*lo</a:t>
            </a:r>
            <a:endParaRPr lang="en-US" altLang="en-US" dirty="0">
              <a:latin typeface="+mj-lt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en-US" dirty="0">
                <a:latin typeface="+mj-lt"/>
              </a:rPr>
              <a:t>treat as a search for  </a:t>
            </a:r>
            <a:r>
              <a:rPr lang="en-US" altLang="en-US" b="1" dirty="0">
                <a:latin typeface="+mj-lt"/>
              </a:rPr>
              <a:t>X*Z</a:t>
            </a:r>
            <a:r>
              <a:rPr lang="en-US" altLang="en-US" dirty="0">
                <a:latin typeface="+mj-lt"/>
              </a:rPr>
              <a:t> and post-filter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	For </a:t>
            </a:r>
            <a:r>
              <a:rPr lang="en-US" altLang="en-US" b="1" i="1" dirty="0">
                <a:latin typeface="+mj-lt"/>
              </a:rPr>
              <a:t>h*a*o</a:t>
            </a:r>
            <a:r>
              <a:rPr lang="en-US" altLang="en-US" dirty="0">
                <a:latin typeface="+mj-lt"/>
              </a:rPr>
              <a:t>, search for </a:t>
            </a:r>
            <a:r>
              <a:rPr lang="en-US" altLang="en-US" b="1" i="1" dirty="0">
                <a:latin typeface="+mj-lt"/>
              </a:rPr>
              <a:t>h*o</a:t>
            </a:r>
            <a:r>
              <a:rPr lang="en-US" altLang="en-US" dirty="0">
                <a:latin typeface="+mj-lt"/>
              </a:rPr>
              <a:t> by looking up </a:t>
            </a:r>
            <a:r>
              <a:rPr lang="en-US" altLang="en-US" b="1" i="1" dirty="0" err="1">
                <a:latin typeface="+mj-lt"/>
              </a:rPr>
              <a:t>o$h</a:t>
            </a:r>
            <a:r>
              <a:rPr lang="en-US" altLang="en-US" b="1" i="1" dirty="0">
                <a:latin typeface="+mj-lt"/>
              </a:rPr>
              <a:t>*</a:t>
            </a:r>
            <a:r>
              <a:rPr lang="en-US" altLang="en-US" dirty="0">
                <a:latin typeface="+mj-lt"/>
              </a:rPr>
              <a:t/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	and post-filter </a:t>
            </a:r>
            <a:r>
              <a:rPr lang="en-US" altLang="en-US" b="1" i="1" dirty="0">
                <a:latin typeface="+mj-lt"/>
              </a:rPr>
              <a:t>hello</a:t>
            </a:r>
            <a:r>
              <a:rPr lang="en-US" altLang="en-US" dirty="0">
                <a:latin typeface="+mj-lt"/>
              </a:rPr>
              <a:t> and retain </a:t>
            </a:r>
            <a:r>
              <a:rPr lang="en-US" altLang="en-US" b="1" i="1" dirty="0">
                <a:latin typeface="+mj-lt"/>
              </a:rPr>
              <a:t>halo</a:t>
            </a:r>
          </a:p>
        </p:txBody>
      </p:sp>
    </p:spTree>
    <p:extLst>
      <p:ext uri="{BB962C8B-B14F-4D97-AF65-F5344CB8AC3E}">
        <p14:creationId xmlns:p14="http://schemas.microsoft.com/office/powerpoint/2010/main" val="249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Permuterm index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For term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hello</a:t>
            </a:r>
            <a:r>
              <a:rPr lang="en-US" altLang="en-US" smtClean="0">
                <a:ea typeface="ＭＳ Ｐゴシック" panose="020B0600070205080204" pitchFamily="34" charset="-128"/>
              </a:rPr>
              <a:t>, index under:</a:t>
            </a:r>
          </a:p>
          <a:p>
            <a:pPr lvl="1" eaLnBrk="1" hangingPunct="1"/>
            <a:r>
              <a:rPr lang="en-US" altLang="en-US" b="1" i="1" smtClean="0">
                <a:ea typeface="ＭＳ Ｐゴシック" panose="020B0600070205080204" pitchFamily="34" charset="-128"/>
              </a:rPr>
              <a:t>hello$, ello$h, llo$he, lo$hel, o$hell, $hello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where $ is a special symbol.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Queries:</a:t>
            </a:r>
          </a:p>
          <a:p>
            <a:pPr lvl="1"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X</a:t>
            </a:r>
            <a:r>
              <a:rPr lang="en-US" altLang="en-US" smtClean="0">
                <a:ea typeface="ＭＳ Ｐゴシック" panose="020B0600070205080204" pitchFamily="34" charset="-128"/>
              </a:rPr>
              <a:t>    lookup on </a:t>
            </a:r>
            <a:r>
              <a:rPr lang="en-US" altLang="en-US" b="1" smtClean="0">
                <a:ea typeface="ＭＳ Ｐゴシック" panose="020B0600070205080204" pitchFamily="34" charset="-128"/>
              </a:rPr>
              <a:t>X$	    X*   </a:t>
            </a:r>
            <a:r>
              <a:rPr lang="en-US" altLang="en-US" smtClean="0">
                <a:ea typeface="ＭＳ Ｐゴシック" panose="020B0600070205080204" pitchFamily="34" charset="-128"/>
              </a:rPr>
              <a:t>lookup on   $</a:t>
            </a:r>
            <a:r>
              <a:rPr lang="en-US" altLang="en-US" b="1" smtClean="0">
                <a:ea typeface="ＭＳ Ｐゴシック" panose="020B0600070205080204" pitchFamily="34" charset="-128"/>
              </a:rPr>
              <a:t>X*</a:t>
            </a:r>
          </a:p>
          <a:p>
            <a:pPr lvl="1"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*X   </a:t>
            </a:r>
            <a:r>
              <a:rPr lang="en-US" altLang="en-US" smtClean="0">
                <a:ea typeface="ＭＳ Ｐゴシック" panose="020B0600070205080204" pitchFamily="34" charset="-128"/>
              </a:rPr>
              <a:t>lookup on </a:t>
            </a:r>
            <a:r>
              <a:rPr lang="en-US" altLang="en-US" b="1" smtClean="0">
                <a:ea typeface="ＭＳ Ｐゴシック" panose="020B0600070205080204" pitchFamily="34" charset="-128"/>
              </a:rPr>
              <a:t>X$*</a:t>
            </a:r>
            <a:r>
              <a:rPr lang="en-US" altLang="en-US" smtClean="0">
                <a:ea typeface="ＭＳ Ｐゴシック" panose="020B0600070205080204" pitchFamily="34" charset="-128"/>
              </a:rPr>
              <a:t>	    </a:t>
            </a:r>
            <a:r>
              <a:rPr lang="en-US" altLang="en-US" b="1" smtClean="0">
                <a:ea typeface="ＭＳ Ｐゴシック" panose="020B0600070205080204" pitchFamily="34" charset="-128"/>
              </a:rPr>
              <a:t>*X*</a:t>
            </a:r>
            <a:r>
              <a:rPr lang="en-US" altLang="en-US" smtClean="0">
                <a:ea typeface="ＭＳ Ｐゴシック" panose="020B0600070205080204" pitchFamily="34" charset="-128"/>
              </a:rPr>
              <a:t>  lookup on   </a:t>
            </a:r>
            <a:r>
              <a:rPr lang="en-US" altLang="en-US" b="1" smtClean="0">
                <a:ea typeface="ＭＳ Ｐゴシック" panose="020B0600070205080204" pitchFamily="34" charset="-128"/>
              </a:rPr>
              <a:t>X*</a:t>
            </a:r>
          </a:p>
          <a:p>
            <a:pPr lvl="1"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X*Y</a:t>
            </a:r>
            <a:r>
              <a:rPr lang="en-US" altLang="en-US" smtClean="0">
                <a:ea typeface="ＭＳ Ｐゴシック" panose="020B0600070205080204" pitchFamily="34" charset="-128"/>
              </a:rPr>
              <a:t> lookup on </a:t>
            </a:r>
            <a:r>
              <a:rPr lang="en-US" altLang="en-US" b="1" smtClean="0">
                <a:ea typeface="ＭＳ Ｐゴシック" panose="020B0600070205080204" pitchFamily="34" charset="-128"/>
              </a:rPr>
              <a:t>Y$X*</a:t>
            </a:r>
            <a:r>
              <a:rPr lang="en-US" altLang="en-US" smtClean="0">
                <a:ea typeface="ＭＳ Ｐゴシック" panose="020B0600070205080204" pitchFamily="34" charset="-128"/>
              </a:rPr>
              <a:t>	    </a:t>
            </a:r>
            <a:r>
              <a:rPr lang="en-US" altLang="en-US" b="1" smtClean="0">
                <a:ea typeface="ＭＳ Ｐゴシック" panose="020B0600070205080204" pitchFamily="34" charset="-128"/>
              </a:rPr>
              <a:t>X*Y*Z</a:t>
            </a:r>
            <a:r>
              <a:rPr lang="en-US" altLang="en-US" smtClean="0">
                <a:ea typeface="ＭＳ Ｐゴシック" panose="020B0600070205080204" pitchFamily="34" charset="-128"/>
              </a:rPr>
              <a:t>    </a:t>
            </a:r>
            <a:r>
              <a:rPr lang="en-US" altLang="en-US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 ??? Exercise!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124200" y="4876800"/>
            <a:ext cx="2193925" cy="1550988"/>
            <a:chOff x="1968" y="3072"/>
            <a:chExt cx="1382" cy="977"/>
          </a:xfrm>
        </p:grpSpPr>
        <p:sp>
          <p:nvSpPr>
            <p:cNvPr id="25607" name="Rectangle 4"/>
            <p:cNvSpPr>
              <a:spLocks noChangeArrowheads="1"/>
            </p:cNvSpPr>
            <p:nvPr/>
          </p:nvSpPr>
          <p:spPr bwMode="auto">
            <a:xfrm>
              <a:off x="1968" y="3295"/>
              <a:ext cx="1382" cy="7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anose="020B0602030504020204" pitchFamily="34" charset="0"/>
                </a:rPr>
                <a:t>Query = </a:t>
              </a:r>
              <a:r>
                <a:rPr lang="en-US" altLang="en-US" sz="2400" b="1" i="1">
                  <a:latin typeface="Lucida Sans" panose="020B0602030504020204" pitchFamily="34" charset="0"/>
                </a:rPr>
                <a:t>hel*o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>
                  <a:latin typeface="Lucida Sans" panose="020B0602030504020204" pitchFamily="34" charset="0"/>
                </a:rPr>
                <a:t>X=</a:t>
              </a:r>
              <a:r>
                <a:rPr lang="en-US" altLang="en-US" sz="2400" b="1" i="1">
                  <a:latin typeface="Lucida Sans" panose="020B0602030504020204" pitchFamily="34" charset="0"/>
                </a:rPr>
                <a:t>hel, </a:t>
              </a:r>
              <a:r>
                <a:rPr lang="en-US" altLang="en-US" sz="2400" b="1">
                  <a:latin typeface="Lucida Sans" panose="020B0602030504020204" pitchFamily="34" charset="0"/>
                </a:rPr>
                <a:t>Y=</a:t>
              </a:r>
              <a:r>
                <a:rPr lang="en-US" altLang="en-US" sz="2400" b="1" i="1">
                  <a:latin typeface="Lucida Sans" panose="020B0602030504020204" pitchFamily="34" charset="0"/>
                </a:rPr>
                <a:t>o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anose="020B0602030504020204" pitchFamily="34" charset="0"/>
                </a:rPr>
                <a:t>Lookup </a:t>
              </a:r>
              <a:r>
                <a:rPr lang="en-US" altLang="en-US" sz="2400" b="1" i="1">
                  <a:latin typeface="Lucida Sans" panose="020B0602030504020204" pitchFamily="34" charset="0"/>
                </a:rPr>
                <a:t>o</a:t>
              </a:r>
              <a:r>
                <a:rPr lang="en-US" altLang="en-US" sz="2400" b="1">
                  <a:latin typeface="Lucida Sans" panose="020B0602030504020204" pitchFamily="34" charset="0"/>
                </a:rPr>
                <a:t>$</a:t>
              </a:r>
              <a:r>
                <a:rPr lang="en-US" altLang="en-US" sz="2400" b="1" i="1">
                  <a:latin typeface="Lucida Sans" panose="020B0602030504020204" pitchFamily="34" charset="0"/>
                </a:rPr>
                <a:t>hel*</a:t>
              </a:r>
              <a:endParaRPr lang="en-US" altLang="en-US" sz="2400" i="1">
                <a:latin typeface="Lucida Sans" panose="020B0602030504020204" pitchFamily="34" charset="0"/>
              </a:endParaRPr>
            </a:p>
          </p:txBody>
        </p:sp>
        <p:sp>
          <p:nvSpPr>
            <p:cNvPr id="25608" name="AutoShape 5"/>
            <p:cNvSpPr>
              <a:spLocks noChangeArrowheads="1"/>
            </p:cNvSpPr>
            <p:nvPr/>
          </p:nvSpPr>
          <p:spPr bwMode="auto">
            <a:xfrm>
              <a:off x="2256" y="3072"/>
              <a:ext cx="336" cy="24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Lucida Sans" panose="020B0602030504020204" pitchFamily="34" charset="0"/>
              </a:endParaRPr>
            </a:p>
          </p:txBody>
        </p:sp>
      </p:grp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3.2.1</a:t>
            </a:r>
          </a:p>
        </p:txBody>
      </p:sp>
      <p:sp>
        <p:nvSpPr>
          <p:cNvPr id="2560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1CF9A3-D62B-4B68-9BB5-334AF8FB754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Permuterm query processing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Rotate query wild-card to the right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Now use B-tree lookup as before.</a:t>
            </a:r>
          </a:p>
          <a:p>
            <a:pPr eaLnBrk="1" hangingPunct="1"/>
            <a:r>
              <a:rPr lang="en-US" altLang="en-US" i="1" smtClean="0">
                <a:ea typeface="ＭＳ Ｐゴシック" panose="020B0600070205080204" pitchFamily="34" charset="-128"/>
              </a:rPr>
              <a:t>Permuterm problem: </a:t>
            </a:r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≈</a:t>
            </a:r>
            <a:r>
              <a:rPr lang="en-US" altLang="en-US" i="1" smtClean="0">
                <a:ea typeface="ＭＳ Ｐゴシック" panose="020B0600070205080204" pitchFamily="34" charset="-128"/>
              </a:rPr>
              <a:t> quadruples lexicon size</a:t>
            </a:r>
          </a:p>
        </p:txBody>
      </p:sp>
      <p:sp>
        <p:nvSpPr>
          <p:cNvPr id="26628" name="AutoShape 1028"/>
          <p:cNvSpPr>
            <a:spLocks noChangeArrowheads="1"/>
          </p:cNvSpPr>
          <p:nvPr/>
        </p:nvSpPr>
        <p:spPr bwMode="auto">
          <a:xfrm>
            <a:off x="2751138" y="3200400"/>
            <a:ext cx="5165725" cy="649288"/>
          </a:xfrm>
          <a:prstGeom prst="upArrowCallout">
            <a:avLst>
              <a:gd name="adj1" fmla="val 198900"/>
              <a:gd name="adj2" fmla="val 198900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Empirical observation for English.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3.2.1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0FEC1F-9CE3-4655-8D73-2F65374BC3D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Bigram (</a:t>
            </a:r>
            <a:r>
              <a:rPr lang="en-US" altLang="en-US" i="1" smtClean="0">
                <a:ea typeface="ＭＳ Ｐゴシック" panose="020B0600070205080204" pitchFamily="34" charset="-128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</a:rPr>
              <a:t>-gram) indexes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Enumerate all </a:t>
            </a:r>
            <a:r>
              <a:rPr lang="en-US" altLang="en-US" i="1" smtClean="0">
                <a:ea typeface="ＭＳ Ｐゴシック" panose="020B0600070205080204" pitchFamily="34" charset="-128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</a:rPr>
              <a:t>-grams (sequence of </a:t>
            </a:r>
            <a:r>
              <a:rPr lang="en-US" altLang="en-US" i="1" smtClean="0">
                <a:ea typeface="ＭＳ Ｐゴシック" panose="020B0600070205080204" pitchFamily="34" charset="-128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</a:rPr>
              <a:t> chars) occurring in any term</a:t>
            </a:r>
          </a:p>
          <a:p>
            <a:pPr eaLnBrk="1" hangingPunct="1"/>
            <a:r>
              <a:rPr lang="en-US" altLang="en-US" i="1" smtClean="0">
                <a:ea typeface="ＭＳ Ｐゴシック" panose="020B0600070205080204" pitchFamily="34" charset="-128"/>
              </a:rPr>
              <a:t>e.g.,</a:t>
            </a:r>
            <a:r>
              <a:rPr lang="en-US" altLang="en-US" smtClean="0">
                <a:ea typeface="ＭＳ Ｐゴシック" panose="020B0600070205080204" pitchFamily="34" charset="-128"/>
              </a:rPr>
              <a:t> from text “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April is the cruelest month</a:t>
            </a:r>
            <a:r>
              <a:rPr lang="en-US" altLang="en-US" smtClean="0">
                <a:ea typeface="ＭＳ Ｐゴシック" panose="020B0600070205080204" pitchFamily="34" charset="-128"/>
              </a:rPr>
              <a:t>” we get the 2-grams (</a:t>
            </a:r>
            <a:r>
              <a:rPr lang="en-US" altLang="en-US" i="1" smtClean="0">
                <a:ea typeface="ＭＳ Ｐゴシック" panose="020B0600070205080204" pitchFamily="34" charset="-128"/>
              </a:rPr>
              <a:t>bigrams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  <a:p>
            <a:pPr lvl="2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lvl="2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$ is a special word boundary symbol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Maintain a </a:t>
            </a:r>
            <a:r>
              <a:rPr lang="en-US" altLang="en-US" i="1" u="sng" smtClean="0">
                <a:ea typeface="ＭＳ Ｐゴシック" panose="020B0600070205080204" pitchFamily="34" charset="-128"/>
              </a:rPr>
              <a:t>second</a:t>
            </a:r>
            <a:r>
              <a:rPr lang="en-US" altLang="en-US" smtClean="0">
                <a:ea typeface="ＭＳ Ｐゴシック" panose="020B0600070205080204" pitchFamily="34" charset="-128"/>
              </a:rPr>
              <a:t> inverted index</a:t>
            </a:r>
            <a:r>
              <a:rPr lang="en-US" altLang="en-US" i="1" smtClean="0">
                <a:ea typeface="ＭＳ Ｐゴシック" panose="020B0600070205080204" pitchFamily="34" charset="-128"/>
              </a:rPr>
              <a:t> </a:t>
            </a:r>
            <a:r>
              <a:rPr lang="en-US" altLang="en-US" i="1" u="sng" smtClean="0">
                <a:ea typeface="ＭＳ Ｐゴシック" panose="020B0600070205080204" pitchFamily="34" charset="-128"/>
              </a:rPr>
              <a:t>from bigrams to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i="1" u="sng" smtClean="0">
                <a:ea typeface="ＭＳ Ｐゴシック" panose="020B0600070205080204" pitchFamily="34" charset="-128"/>
              </a:rPr>
              <a:t>dictionary terms</a:t>
            </a:r>
            <a:r>
              <a:rPr lang="en-US" altLang="en-US" smtClean="0">
                <a:ea typeface="ＭＳ Ｐゴシック" panose="020B0600070205080204" pitchFamily="34" charset="-128"/>
              </a:rPr>
              <a:t> that match each bigram.</a:t>
            </a:r>
            <a:endParaRPr lang="en-US" altLang="en-US" i="1" u="sng" smtClean="0">
              <a:ea typeface="ＭＳ Ｐゴシック" panose="020B0600070205080204" pitchFamily="34" charset="-128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46188" y="3733800"/>
            <a:ext cx="6591300" cy="82232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$a,ap,pr,ri,il,l$,$i,is,s$,$t,th,he,e$,$c,cr,ru,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ue,el,le,es,st,t$, $m,mo,on,nt,h$</a:t>
            </a:r>
            <a:endParaRPr lang="en-US" altLang="en-US" sz="2400" i="1">
              <a:latin typeface="Lucida Sans" panose="020B0602030504020204" pitchFamily="34" charset="0"/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3.2.2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69D0B4-8B0F-46D6-A8D2-ED49B41B62C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Organizations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 smtClean="0">
                <a:ea typeface="ＭＳ Ｐゴシック" panose="020B0600070205080204" pitchFamily="34" charset="-128"/>
              </a:rPr>
              <a:t>Dictionary data structures</a:t>
            </a:r>
          </a:p>
          <a:p>
            <a:pPr lvl="1" eaLnBrk="1" hangingPunct="1"/>
            <a:r>
              <a:rPr lang="en-US" altLang="en-US" sz="2600" dirty="0" smtClean="0">
                <a:ea typeface="ＭＳ Ｐゴシック" panose="020B0600070205080204" pitchFamily="34" charset="-128"/>
              </a:rPr>
              <a:t>Already Studied</a:t>
            </a:r>
          </a:p>
          <a:p>
            <a:pPr eaLnBrk="1" hangingPunct="1"/>
            <a:r>
              <a:rPr lang="en-US" altLang="en-US" sz="3000" dirty="0" smtClean="0">
                <a:ea typeface="ＭＳ Ｐゴシック" panose="020B0600070205080204" pitchFamily="34" charset="-128"/>
              </a:rPr>
              <a:t>“Tolerant” retrieval</a:t>
            </a:r>
          </a:p>
          <a:p>
            <a:pPr lvl="1"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Wild-card queries</a:t>
            </a:r>
          </a:p>
          <a:p>
            <a:pPr lvl="1"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Spelling correction</a:t>
            </a:r>
          </a:p>
          <a:p>
            <a:pPr lvl="1"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Soundex – we will not study.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5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Ch. 3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11B46F-D6E3-4ADE-8498-6E3AFA130EE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Bigram index example</a:t>
            </a:r>
          </a:p>
        </p:txBody>
      </p:sp>
      <p:sp>
        <p:nvSpPr>
          <p:cNvPr id="28675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k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-gram index finds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terms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based on a query consisting of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k-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grams (here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k=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2).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33400" y="3657600"/>
            <a:ext cx="6651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mo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533400" y="4191000"/>
            <a:ext cx="5699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on</a:t>
            </a: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>
            <a:off x="1350962" y="38100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79" name="AutoShape 6"/>
          <p:cNvSpPr>
            <a:spLocks noChangeArrowheads="1"/>
          </p:cNvSpPr>
          <p:nvPr/>
        </p:nvSpPr>
        <p:spPr bwMode="auto">
          <a:xfrm>
            <a:off x="1350962" y="43434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2590800" y="3657600"/>
            <a:ext cx="1212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 dirty="0">
                <a:latin typeface="Lucida Sans" panose="020B0602030504020204" pitchFamily="34" charset="0"/>
              </a:rPr>
              <a:t>among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533400" y="3038475"/>
            <a:ext cx="6715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$m</a:t>
            </a:r>
          </a:p>
        </p:txBody>
      </p:sp>
      <p:sp>
        <p:nvSpPr>
          <p:cNvPr id="28682" name="AutoShape 9"/>
          <p:cNvSpPr>
            <a:spLocks noChangeArrowheads="1"/>
          </p:cNvSpPr>
          <p:nvPr/>
        </p:nvSpPr>
        <p:spPr bwMode="auto">
          <a:xfrm>
            <a:off x="1350962" y="32004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2576512" y="3038475"/>
            <a:ext cx="9715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mace</a:t>
            </a: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2576512" y="4257675"/>
            <a:ext cx="1138238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along</a:t>
            </a:r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4170362" y="3657600"/>
            <a:ext cx="1506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amortize</a:t>
            </a:r>
          </a:p>
        </p:txBody>
      </p:sp>
      <p:cxnSp>
        <p:nvCxnSpPr>
          <p:cNvPr id="28686" name="AutoShape 13"/>
          <p:cNvCxnSpPr>
            <a:cxnSpLocks noChangeShapeType="1"/>
            <a:stCxn id="28680" idx="3"/>
            <a:endCxn id="28685" idx="1"/>
          </p:cNvCxnSpPr>
          <p:nvPr/>
        </p:nvCxnSpPr>
        <p:spPr bwMode="auto">
          <a:xfrm>
            <a:off x="3803650" y="3890963"/>
            <a:ext cx="3667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4000500" y="3038475"/>
            <a:ext cx="1389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madden</a:t>
            </a:r>
          </a:p>
        </p:txBody>
      </p:sp>
      <p:cxnSp>
        <p:nvCxnSpPr>
          <p:cNvPr id="28688" name="AutoShape 15"/>
          <p:cNvCxnSpPr>
            <a:cxnSpLocks noChangeShapeType="1"/>
            <a:stCxn id="28683" idx="3"/>
            <a:endCxn id="28687" idx="1"/>
          </p:cNvCxnSpPr>
          <p:nvPr/>
        </p:nvCxnSpPr>
        <p:spPr bwMode="auto">
          <a:xfrm>
            <a:off x="3548062" y="3271838"/>
            <a:ext cx="452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7315200" y="325659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4176712" y="4257675"/>
            <a:ext cx="13382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among</a:t>
            </a:r>
          </a:p>
        </p:txBody>
      </p:sp>
      <p:cxnSp>
        <p:nvCxnSpPr>
          <p:cNvPr id="28693" name="AutoShape 20"/>
          <p:cNvCxnSpPr>
            <a:cxnSpLocks noChangeShapeType="1"/>
            <a:stCxn id="28684" idx="3"/>
            <a:endCxn id="28692" idx="1"/>
          </p:cNvCxnSpPr>
          <p:nvPr/>
        </p:nvCxnSpPr>
        <p:spPr bwMode="auto">
          <a:xfrm>
            <a:off x="3714750" y="4487863"/>
            <a:ext cx="4619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TextBox 21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3.2.2</a:t>
            </a:r>
          </a:p>
        </p:txBody>
      </p:sp>
      <p:sp>
        <p:nvSpPr>
          <p:cNvPr id="28695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8E80E2-4A75-4C19-AC8F-5070080808F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5865764" y="3023235"/>
            <a:ext cx="144943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 dirty="0" err="1" smtClean="0">
                <a:latin typeface="Lucida Sans" panose="020B0602030504020204" pitchFamily="34" charset="0"/>
              </a:rPr>
              <a:t>monday</a:t>
            </a:r>
            <a:endParaRPr lang="en-US" altLang="en-US" sz="2400" b="1" i="1" dirty="0">
              <a:latin typeface="Lucida Sans" panose="020B0602030504020204" pitchFamily="34" charset="0"/>
            </a:endParaRPr>
          </a:p>
        </p:txBody>
      </p:sp>
      <p:cxnSp>
        <p:nvCxnSpPr>
          <p:cNvPr id="25" name="AutoShape 15"/>
          <p:cNvCxnSpPr>
            <a:cxnSpLocks noChangeShapeType="1"/>
          </p:cNvCxnSpPr>
          <p:nvPr/>
        </p:nvCxnSpPr>
        <p:spPr bwMode="auto">
          <a:xfrm>
            <a:off x="5414962" y="3276600"/>
            <a:ext cx="452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7620000" y="38909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170564" y="3657600"/>
            <a:ext cx="144943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 dirty="0" err="1" smtClean="0">
                <a:latin typeface="Lucida Sans" panose="020B0602030504020204" pitchFamily="34" charset="0"/>
              </a:rPr>
              <a:t>monday</a:t>
            </a:r>
            <a:endParaRPr lang="en-US" altLang="en-US" sz="2400" b="1" i="1" dirty="0">
              <a:latin typeface="Lucida Sans" panose="020B0602030504020204" pitchFamily="34" charset="0"/>
            </a:endParaRPr>
          </a:p>
        </p:txBody>
      </p:sp>
      <p:cxnSp>
        <p:nvCxnSpPr>
          <p:cNvPr id="28" name="AutoShape 15"/>
          <p:cNvCxnSpPr>
            <a:cxnSpLocks noChangeShapeType="1"/>
          </p:cNvCxnSpPr>
          <p:nvPr/>
        </p:nvCxnSpPr>
        <p:spPr bwMode="auto">
          <a:xfrm>
            <a:off x="5719762" y="3910965"/>
            <a:ext cx="452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7467600" y="449609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6018164" y="4262735"/>
            <a:ext cx="144943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 dirty="0" err="1" smtClean="0">
                <a:latin typeface="Lucida Sans" panose="020B0602030504020204" pitchFamily="34" charset="0"/>
              </a:rPr>
              <a:t>monday</a:t>
            </a:r>
            <a:endParaRPr lang="en-US" altLang="en-US" sz="2400" b="1" i="1" dirty="0">
              <a:latin typeface="Lucida Sans" panose="020B0602030504020204" pitchFamily="34" charset="0"/>
            </a:endParaRPr>
          </a:p>
        </p:txBody>
      </p:sp>
      <p:cxnSp>
        <p:nvCxnSpPr>
          <p:cNvPr id="32" name="AutoShape 15"/>
          <p:cNvCxnSpPr>
            <a:cxnSpLocks noChangeShapeType="1"/>
          </p:cNvCxnSpPr>
          <p:nvPr/>
        </p:nvCxnSpPr>
        <p:spPr bwMode="auto">
          <a:xfrm>
            <a:off x="5567362" y="4516100"/>
            <a:ext cx="452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Processing wild-cards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Query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mon*</a:t>
            </a:r>
            <a:r>
              <a:rPr lang="en-US" altLang="en-US" smtClean="0">
                <a:ea typeface="ＭＳ Ｐゴシック" panose="020B0600070205080204" pitchFamily="34" charset="-128"/>
              </a:rPr>
              <a:t> can now be run as</a:t>
            </a:r>
          </a:p>
          <a:p>
            <a:pPr lvl="1" eaLnBrk="1" hangingPunct="1"/>
            <a:r>
              <a:rPr lang="en-US" altLang="en-US" b="1" i="1" smtClean="0">
                <a:ea typeface="ＭＳ Ｐゴシック" panose="020B0600070205080204" pitchFamily="34" charset="-128"/>
              </a:rPr>
              <a:t>$m </a:t>
            </a:r>
            <a:r>
              <a:rPr lang="en-US" altLang="en-US" i="1" smtClean="0">
                <a:ea typeface="ＭＳ Ｐゴシック" panose="020B0600070205080204" pitchFamily="34" charset="-128"/>
              </a:rPr>
              <a:t>AND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mo </a:t>
            </a:r>
            <a:r>
              <a:rPr lang="en-US" altLang="en-US" i="1" smtClean="0">
                <a:ea typeface="ＭＳ Ｐゴシック" panose="020B0600070205080204" pitchFamily="34" charset="-128"/>
              </a:rPr>
              <a:t>AND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on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Gets terms that match AND version of our wildcard query.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But we’d enumerate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moon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Must post-filter these terms against query.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Surviving enumerated terms are then looked up in the term-document inverted index.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Fast, space efficient (compared to permuterm).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 flipV="1">
            <a:off x="4038600" y="2438400"/>
            <a:ext cx="14478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3.2.2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85B098-D2D5-419E-B08C-E4FCC23571D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Processing wild-card queries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As before, we must execute a Boolean query for each enumerated, filtered term.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Wild-cards can result in expensive query execution (very large disjunctions…)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pyth* AND prog*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If you encourage “laziness” people will respond!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80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Which web search engines allow wildcard queries?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219200" y="4754563"/>
            <a:ext cx="55626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6935788" y="4691063"/>
            <a:ext cx="1204912" cy="508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Search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127125" y="5222875"/>
            <a:ext cx="5341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Type your search terms, use ‘*’ if you need to.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E.g., Alex* will match Alexander.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838200" y="4525963"/>
            <a:ext cx="7924800" cy="15700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30728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3.2.2</a:t>
            </a:r>
          </a:p>
        </p:txBody>
      </p:sp>
      <p:sp>
        <p:nvSpPr>
          <p:cNvPr id="30729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0CC301-D319-4E26-9A45-BDA5A745BC7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Spelling correction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DCC9D7-2753-4B82-BF84-BDF25486544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smtClean="0"/>
              <a:t>Rates of spelling errors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381000" y="3403600"/>
            <a:ext cx="8686800" cy="3378200"/>
          </a:xfrm>
        </p:spPr>
        <p:txBody>
          <a:bodyPr/>
          <a:lstStyle/>
          <a:p>
            <a:pPr marL="0" lvl="1" indent="0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 b="1" smtClean="0"/>
              <a:t>26</a:t>
            </a:r>
            <a:r>
              <a:rPr lang="en-US" altLang="en-US" sz="2800" smtClean="0"/>
              <a:t>%:	Web queries  </a:t>
            </a:r>
            <a:r>
              <a:rPr lang="en-US" altLang="en-US" smtClean="0">
                <a:solidFill>
                  <a:srgbClr val="58D5EE"/>
                </a:solidFill>
              </a:rPr>
              <a:t>Wang </a:t>
            </a:r>
            <a:r>
              <a:rPr lang="en-US" altLang="en-US" i="1" smtClean="0">
                <a:solidFill>
                  <a:srgbClr val="58D5EE"/>
                </a:solidFill>
              </a:rPr>
              <a:t>et al. </a:t>
            </a:r>
            <a:r>
              <a:rPr lang="en-US" altLang="en-US" smtClean="0">
                <a:solidFill>
                  <a:srgbClr val="58D5EE"/>
                </a:solidFill>
              </a:rPr>
              <a:t>2003 </a:t>
            </a:r>
            <a:endParaRPr lang="en-US" altLang="en-US" smtClean="0"/>
          </a:p>
          <a:p>
            <a:pPr marL="0" lvl="1" indent="0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 b="1" smtClean="0"/>
              <a:t>13</a:t>
            </a:r>
            <a:r>
              <a:rPr lang="en-US" altLang="en-US" sz="2800" smtClean="0"/>
              <a:t>%:	Retyping, no backspace: </a:t>
            </a:r>
            <a:r>
              <a:rPr lang="en-US" altLang="en-US" smtClean="0">
                <a:solidFill>
                  <a:srgbClr val="58D5EE"/>
                </a:solidFill>
              </a:rPr>
              <a:t>Whitelaw </a:t>
            </a:r>
            <a:r>
              <a:rPr lang="en-US" altLang="en-US" i="1" smtClean="0">
                <a:solidFill>
                  <a:srgbClr val="58D5EE"/>
                </a:solidFill>
              </a:rPr>
              <a:t>et al. </a:t>
            </a:r>
            <a:r>
              <a:rPr lang="en-US" altLang="en-US" smtClean="0">
                <a:solidFill>
                  <a:srgbClr val="58D5EE"/>
                </a:solidFill>
              </a:rPr>
              <a:t>English&amp;German</a:t>
            </a:r>
          </a:p>
          <a:p>
            <a:pPr marL="0" lvl="1" indent="0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 b="1" smtClean="0"/>
              <a:t>7</a:t>
            </a:r>
            <a:r>
              <a:rPr lang="en-US" altLang="en-US" sz="2800" smtClean="0"/>
              <a:t>%: Words corrected retyping on phone-sized organizer</a:t>
            </a:r>
          </a:p>
          <a:p>
            <a:pPr marL="0" lvl="1" indent="0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 b="1" smtClean="0">
                <a:solidFill>
                  <a:srgbClr val="000000"/>
                </a:solidFill>
              </a:rPr>
              <a:t>2</a:t>
            </a:r>
            <a:r>
              <a:rPr lang="en-US" altLang="en-US" sz="2800" smtClean="0">
                <a:solidFill>
                  <a:srgbClr val="000000"/>
                </a:solidFill>
              </a:rPr>
              <a:t>%: Words uncorrected on organizer </a:t>
            </a:r>
            <a:r>
              <a:rPr lang="en-US" altLang="en-US" smtClean="0">
                <a:solidFill>
                  <a:srgbClr val="58D5EE"/>
                </a:solidFill>
              </a:rPr>
              <a:t>Soukoreff &amp;MacKenzie 2003</a:t>
            </a:r>
            <a:endParaRPr lang="en-US" altLang="en-US" sz="2800" smtClean="0">
              <a:solidFill>
                <a:srgbClr val="0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b="1" smtClean="0"/>
              <a:t>1-2</a:t>
            </a:r>
            <a:r>
              <a:rPr lang="en-US" altLang="en-US" smtClean="0"/>
              <a:t>%:</a:t>
            </a:r>
            <a:r>
              <a:rPr lang="en-US" altLang="en-US" b="1" smtClean="0"/>
              <a:t>  </a:t>
            </a:r>
            <a:r>
              <a:rPr lang="en-US" altLang="en-US" smtClean="0">
                <a:solidFill>
                  <a:srgbClr val="000000"/>
                </a:solidFill>
              </a:rPr>
              <a:t>Retyping: </a:t>
            </a:r>
            <a:r>
              <a:rPr lang="en-US" altLang="en-US" sz="2000" smtClean="0">
                <a:solidFill>
                  <a:srgbClr val="58D5EE"/>
                </a:solidFill>
              </a:rPr>
              <a:t>Kane and Wobbrock 2007, Gruden et al. 1983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0" lvl="1" indent="0"/>
            <a:endParaRPr lang="en-US" altLang="en-US" sz="180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28DDB9-3302-4979-B843-16FC9CA26C8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457200" y="19812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/>
              <a:t>Depending on the application, ~1–20% error rates</a:t>
            </a:r>
          </a:p>
        </p:txBody>
      </p:sp>
    </p:spTree>
    <p:extLst>
      <p:ext uri="{BB962C8B-B14F-4D97-AF65-F5344CB8AC3E}">
        <p14:creationId xmlns:p14="http://schemas.microsoft.com/office/powerpoint/2010/main" val="28207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Spelling Tasks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Spelling Error Detection</a:t>
            </a:r>
          </a:p>
          <a:p>
            <a:r>
              <a:rPr lang="en-US" altLang="en-US" smtClean="0"/>
              <a:t>Spelling Error Correction:</a:t>
            </a:r>
          </a:p>
          <a:p>
            <a:pPr lvl="1"/>
            <a:r>
              <a:rPr lang="en-US" altLang="en-US" smtClean="0"/>
              <a:t>Autocorrect   </a:t>
            </a:r>
          </a:p>
          <a:p>
            <a:pPr lvl="2"/>
            <a:r>
              <a:rPr lang="en-US" altLang="en-US" sz="2400" smtClean="0"/>
              <a:t>hte</a:t>
            </a:r>
            <a:r>
              <a:rPr lang="en-US" altLang="en-US" sz="2400" smtClean="0">
                <a:latin typeface="Courier" pitchFamily="2" charset="0"/>
                <a:sym typeface="Wingdings" panose="05000000000000000000" pitchFamily="2" charset="2"/>
              </a:rPr>
              <a:t></a:t>
            </a:r>
            <a:r>
              <a:rPr lang="en-US" altLang="en-US" sz="2400" smtClean="0"/>
              <a:t>the</a:t>
            </a:r>
          </a:p>
          <a:p>
            <a:pPr lvl="1"/>
            <a:r>
              <a:rPr lang="en-US" altLang="en-US" smtClean="0"/>
              <a:t>Suggest a correction</a:t>
            </a:r>
          </a:p>
          <a:p>
            <a:pPr lvl="1"/>
            <a:r>
              <a:rPr lang="en-US" altLang="en-US" smtClean="0"/>
              <a:t>Suggestion lists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782B92-6C7F-4397-ADF1-2DE2347DD70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Spell correction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Two principal uses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Correcting document(s) being indexed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Correcting user queries to retrieve “right” answers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Two main flavors: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Isolated word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Check each word on its own for misspelling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Will not catch typos resulting in correctly spelled words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 e.g.,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from </a:t>
            </a:r>
            <a:r>
              <a:rPr lang="en-US" altLang="en-US" b="1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form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Context-sensitive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Look at surrounding words, 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e.g.,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I flew </a:t>
            </a:r>
            <a:r>
              <a:rPr lang="en-US" altLang="en-US" b="1" i="1" u="sng" smtClean="0">
                <a:ea typeface="ＭＳ Ｐゴシック" panose="020B0600070205080204" pitchFamily="34" charset="-128"/>
              </a:rPr>
              <a:t>form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Heathrow to Narita.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97298C-368E-4119-827C-D2C1791443E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spelling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r>
              <a:rPr lang="en-US" altLang="en-US" u="sng" dirty="0" smtClean="0"/>
              <a:t>Non-word</a:t>
            </a:r>
            <a:r>
              <a:rPr lang="en-US" altLang="en-US" dirty="0" smtClean="0"/>
              <a:t> Errors</a:t>
            </a:r>
          </a:p>
          <a:p>
            <a:pPr lvl="1"/>
            <a:r>
              <a:rPr lang="en-US" altLang="en-US" i="1" dirty="0" err="1" smtClean="0"/>
              <a:t>graffe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</a:t>
            </a:r>
            <a:r>
              <a:rPr lang="en-US" altLang="en-US" i="1" dirty="0" smtClean="0"/>
              <a:t>giraffe</a:t>
            </a:r>
          </a:p>
          <a:p>
            <a:r>
              <a:rPr lang="en-US" altLang="en-US" u="sng" dirty="0" smtClean="0"/>
              <a:t>Real-word</a:t>
            </a:r>
            <a:r>
              <a:rPr lang="en-US" altLang="en-US" dirty="0" smtClean="0"/>
              <a:t> Errors</a:t>
            </a:r>
          </a:p>
          <a:p>
            <a:pPr lvl="1"/>
            <a:r>
              <a:rPr lang="en-US" altLang="en-US" dirty="0" smtClean="0"/>
              <a:t>Typographical errors</a:t>
            </a:r>
          </a:p>
          <a:p>
            <a:pPr lvl="2"/>
            <a:r>
              <a:rPr lang="en-US" altLang="en-US" i="1" dirty="0" smtClean="0"/>
              <a:t>three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</a:t>
            </a:r>
            <a:r>
              <a:rPr lang="en-US" altLang="en-US" i="1" dirty="0" smtClean="0"/>
              <a:t>there</a:t>
            </a:r>
          </a:p>
          <a:p>
            <a:pPr lvl="1"/>
            <a:r>
              <a:rPr lang="en-US" altLang="en-US" dirty="0" smtClean="0"/>
              <a:t>Cognitive Errors (homophones)</a:t>
            </a:r>
          </a:p>
          <a:p>
            <a:pPr lvl="2"/>
            <a:r>
              <a:rPr lang="en-US" altLang="en-US" i="1" dirty="0" err="1" smtClean="0"/>
              <a:t>piece</a:t>
            </a:r>
            <a:r>
              <a:rPr lang="en-US" altLang="en-US" dirty="0" err="1" smtClean="0">
                <a:latin typeface="Wingdings" panose="05000000000000000000" pitchFamily="2" charset="2"/>
                <a:sym typeface="Wingdings" panose="05000000000000000000" pitchFamily="2" charset="2"/>
              </a:rPr>
              <a:t></a:t>
            </a:r>
            <a:r>
              <a:rPr lang="en-US" altLang="en-US" i="1" dirty="0" err="1" smtClean="0"/>
              <a:t>peace</a:t>
            </a:r>
            <a:r>
              <a:rPr lang="en-US" altLang="en-US" dirty="0" smtClean="0"/>
              <a:t>, </a:t>
            </a:r>
          </a:p>
          <a:p>
            <a:pPr lvl="2"/>
            <a:r>
              <a:rPr lang="en-US" altLang="en-US" i="1" dirty="0" smtClean="0"/>
              <a:t>too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two</a:t>
            </a:r>
          </a:p>
          <a:p>
            <a:pPr lvl="2"/>
            <a:r>
              <a:rPr lang="en-US" altLang="en-US" i="1" dirty="0" smtClean="0"/>
              <a:t>your </a:t>
            </a:r>
            <a:r>
              <a:rPr lang="en-US" altLang="en-US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</a:t>
            </a:r>
            <a:r>
              <a:rPr lang="en-US" altLang="en-US" i="1" dirty="0" smtClean="0"/>
              <a:t>you’re</a:t>
            </a:r>
          </a:p>
          <a:p>
            <a:pPr lvl="1"/>
            <a:endParaRPr lang="en-US" altLang="en-US" sz="1800" i="1" dirty="0" smtClean="0"/>
          </a:p>
          <a:p>
            <a:r>
              <a:rPr lang="en-US" altLang="en-US" sz="2400" dirty="0" smtClean="0"/>
              <a:t>Non-word correction was historically mainly context insensitive</a:t>
            </a:r>
          </a:p>
          <a:p>
            <a:r>
              <a:rPr lang="en-US" altLang="en-US" sz="2400" dirty="0" smtClean="0"/>
              <a:t>Real-word correction almost needs to be context sensitive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F6D5A8-2C2A-42E3-B040-5142E4681CB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Non-word spelling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Non-word spelling error detection:</a:t>
            </a:r>
          </a:p>
          <a:p>
            <a:pPr lvl="1"/>
            <a:r>
              <a:rPr lang="en-US" altLang="en-US" smtClean="0"/>
              <a:t>Any word not in a </a:t>
            </a:r>
            <a:r>
              <a:rPr lang="en-US" altLang="en-US" b="1" i="1" smtClean="0"/>
              <a:t>dictionary</a:t>
            </a:r>
            <a:r>
              <a:rPr lang="en-US" altLang="en-US" smtClean="0"/>
              <a:t> is an error</a:t>
            </a:r>
          </a:p>
          <a:p>
            <a:pPr lvl="1"/>
            <a:r>
              <a:rPr lang="en-US" altLang="en-US" smtClean="0"/>
              <a:t>The larger the dictionary the better … up to a point</a:t>
            </a:r>
          </a:p>
          <a:p>
            <a:pPr lvl="1"/>
            <a:r>
              <a:rPr lang="en-US" altLang="en-US" smtClean="0"/>
              <a:t>(The Web is full of mis-spellings, so the Web isn’t necessarily a great dictionary …)</a:t>
            </a:r>
          </a:p>
          <a:p>
            <a:r>
              <a:rPr lang="en-US" altLang="en-US" smtClean="0"/>
              <a:t>Non-word spelling error correction:</a:t>
            </a:r>
          </a:p>
          <a:p>
            <a:pPr lvl="1"/>
            <a:r>
              <a:rPr lang="en-US" altLang="en-US" smtClean="0"/>
              <a:t>Generate </a:t>
            </a:r>
            <a:r>
              <a:rPr lang="en-US" altLang="en-US" b="1" i="1" smtClean="0"/>
              <a:t>candidates</a:t>
            </a:r>
            <a:r>
              <a:rPr lang="en-US" altLang="en-US" smtClean="0"/>
              <a:t>: real words that are similar to error</a:t>
            </a:r>
          </a:p>
          <a:p>
            <a:pPr lvl="1"/>
            <a:r>
              <a:rPr lang="en-US" altLang="en-US" smtClean="0"/>
              <a:t>Choose the one which is best:</a:t>
            </a:r>
          </a:p>
          <a:p>
            <a:pPr lvl="2"/>
            <a:r>
              <a:rPr lang="en-US" altLang="en-US" smtClean="0"/>
              <a:t>Shortest weighted edit distance</a:t>
            </a:r>
          </a:p>
          <a:p>
            <a:pPr lvl="2"/>
            <a:r>
              <a:rPr lang="en-US" altLang="en-US" smtClean="0"/>
              <a:t>Highest noisy channel probability</a:t>
            </a:r>
          </a:p>
          <a:p>
            <a:endParaRPr lang="en-US" altLang="en-US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CE7BC8-E652-414B-8D2B-775A28136E3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Real word &amp; non-word spelling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For each word </a:t>
            </a:r>
            <a:r>
              <a:rPr lang="en-US" altLang="en-US" i="1" smtClean="0"/>
              <a:t>w</a:t>
            </a:r>
            <a:r>
              <a:rPr lang="en-US" altLang="en-US" smtClean="0"/>
              <a:t>, generate candidate set:</a:t>
            </a:r>
          </a:p>
          <a:p>
            <a:pPr lvl="1"/>
            <a:r>
              <a:rPr lang="en-US" altLang="en-US" smtClean="0"/>
              <a:t>Find candidate words with similar </a:t>
            </a:r>
            <a:r>
              <a:rPr lang="en-US" altLang="en-US" b="1" i="1" smtClean="0"/>
              <a:t>pronunciations</a:t>
            </a:r>
          </a:p>
          <a:p>
            <a:pPr lvl="1"/>
            <a:r>
              <a:rPr lang="en-US" altLang="en-US" smtClean="0"/>
              <a:t>Find candidate words with similar </a:t>
            </a:r>
            <a:r>
              <a:rPr lang="en-US" altLang="en-US" b="1" i="1" smtClean="0"/>
              <a:t>spellings</a:t>
            </a:r>
            <a:endParaRPr lang="en-US" altLang="en-US" i="1" smtClean="0"/>
          </a:p>
          <a:p>
            <a:pPr lvl="1"/>
            <a:r>
              <a:rPr lang="en-US" altLang="en-US" smtClean="0"/>
              <a:t>Include </a:t>
            </a:r>
            <a:r>
              <a:rPr lang="en-US" altLang="en-US" i="1" smtClean="0"/>
              <a:t>w</a:t>
            </a:r>
            <a:r>
              <a:rPr lang="en-US" altLang="en-US" smtClean="0"/>
              <a:t> in candidate set</a:t>
            </a:r>
          </a:p>
          <a:p>
            <a:r>
              <a:rPr lang="en-US" altLang="en-US" smtClean="0"/>
              <a:t>Choose best candidate</a:t>
            </a:r>
          </a:p>
          <a:p>
            <a:pPr lvl="1"/>
            <a:r>
              <a:rPr lang="en-US" altLang="en-US" u="sng" smtClean="0"/>
              <a:t>Noisy Channel</a:t>
            </a:r>
            <a:r>
              <a:rPr lang="en-US" altLang="en-US" smtClean="0"/>
              <a:t> view of spell errors</a:t>
            </a:r>
          </a:p>
          <a:p>
            <a:pPr lvl="1"/>
            <a:r>
              <a:rPr lang="en-US" altLang="en-US" smtClean="0"/>
              <a:t>Context-sensitive – so have to consider whether the surrounding words “make sense”</a:t>
            </a:r>
          </a:p>
          <a:p>
            <a:pPr lvl="1"/>
            <a:r>
              <a:rPr lang="en-US" altLang="en-US" i="1" smtClean="0"/>
              <a:t>Flying </a:t>
            </a:r>
            <a:r>
              <a:rPr lang="en-US" altLang="en-US" i="1" u="sng" smtClean="0"/>
              <a:t>form</a:t>
            </a:r>
            <a:r>
              <a:rPr lang="en-US" altLang="en-US" smtClean="0"/>
              <a:t> </a:t>
            </a:r>
            <a:r>
              <a:rPr lang="en-US" altLang="en-US" i="1" smtClean="0"/>
              <a:t>Heathrow to LAX </a:t>
            </a:r>
            <a:r>
              <a:rPr lang="en-US" altLang="en-US" smtClean="0">
                <a:latin typeface="Wingdings" panose="05000000000000000000" pitchFamily="2" charset="2"/>
                <a:sym typeface="Wingdings" panose="05000000000000000000" pitchFamily="2" charset="2"/>
              </a:rPr>
              <a:t></a:t>
            </a:r>
            <a:r>
              <a:rPr lang="en-US" altLang="en-US" i="1" smtClean="0"/>
              <a:t> Flying </a:t>
            </a:r>
            <a:r>
              <a:rPr lang="en-US" altLang="en-US" i="1" u="sng" smtClean="0"/>
              <a:t>from</a:t>
            </a:r>
            <a:r>
              <a:rPr lang="en-US" altLang="en-US" smtClean="0"/>
              <a:t> </a:t>
            </a:r>
            <a:r>
              <a:rPr lang="en-US" altLang="en-US" i="1" smtClean="0"/>
              <a:t>Heathrow to LAX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060F52-D4BB-47F8-9624-E4DD0F5CFE2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5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Soundex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Class of heuristics to expand a query into </a:t>
            </a:r>
            <a:r>
              <a:rPr lang="en-US" altLang="en-US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phonetic</a:t>
            </a:r>
            <a:r>
              <a:rPr lang="en-US" altLang="en-US" smtClean="0">
                <a:ea typeface="ＭＳ Ｐゴシック" panose="020B0600070205080204" pitchFamily="34" charset="-128"/>
              </a:rPr>
              <a:t> equivalents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Language specific – mainly for names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E.g.,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chebyshev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b="1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tchebycheff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Invented for the U.S. census … in 1918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3.4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6CD1BF-30FE-42CA-825C-89B69EC425B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0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Document correction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Especially needed for OCR’ed documents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Correction algorithms are tuned for this: rn/m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Can use domain-specific knowledge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E.g., OCR can confuse O and D more often than it would confuse O and I (adjacent on the QWERTY keyboard, so more likely interchanged in typing).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But also: web pages and even printed material have typos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Goal: the dictionary contains fewer misspellings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But often we don’t change the documents and instead fix the query-document mapping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BF0BBC-F8B7-496D-817A-26FB06DF3E4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Query mis-spellings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Our principal focus here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E.g., the query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Alanis Morisett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can either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Retrieve documents indexed by the correct spelling, OR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Return several suggested alternative queries with the correct spelling</a:t>
            </a:r>
          </a:p>
          <a:p>
            <a:pPr lvl="2" eaLnBrk="1" hangingPunct="1"/>
            <a:r>
              <a:rPr lang="en-US" altLang="en-US" i="1" smtClean="0">
                <a:ea typeface="ＭＳ Ｐゴシック" panose="020B0600070205080204" pitchFamily="34" charset="-128"/>
              </a:rPr>
              <a:t>Did you mean … ?</a:t>
            </a: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B54D2A-0807-49DD-BBF2-143E941F5F1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Isolated word correction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Fundamental premise – there is a lexicon from which the correct spellings come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Two basic choices for this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 standard lexicon such as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Webster’s English Dictionary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An “industry-specific” lexicon – hand-maintained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lexicon of the indexed corpus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E.g., all words on the web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All names, acronyms etc.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(Including the mis-spellings)</a:t>
            </a: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3.3.2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5C9710-BFB7-421A-95B5-D6CB6544055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Isolated word correction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Given a lexicon and a character sequence Q, return the words in the lexicon closest to Q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What’s “closest”?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We’ll study several alternatives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Edit distance (Levenshtein distance)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Weighted edit distance</a:t>
            </a:r>
          </a:p>
          <a:p>
            <a:pPr lvl="1" eaLnBrk="1" hangingPunct="1"/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-gram overlap</a:t>
            </a: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3.3.2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A47F15-13E5-4EE9-8FBF-3F034DAAFD2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Edit distance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Given two strings </a:t>
            </a:r>
            <a:r>
              <a:rPr lang="en-US" altLang="en-US" i="1" smtClean="0"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smtClean="0"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, the minimum number of operations to convert one to the other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Operations are typically character-level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Insert, Delete, Replace</a:t>
            </a:r>
            <a:r>
              <a:rPr lang="en-US" altLang="en-US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, (Transposition)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E.g., the edit distance from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dof</a:t>
            </a:r>
            <a:r>
              <a:rPr lang="en-US" altLang="en-US" smtClean="0">
                <a:ea typeface="ＭＳ Ｐゴシック" panose="020B0600070205080204" pitchFamily="34" charset="-128"/>
              </a:rPr>
              <a:t> to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dog</a:t>
            </a:r>
            <a:r>
              <a:rPr lang="en-US" altLang="en-US" smtClean="0">
                <a:ea typeface="ＭＳ Ｐゴシック" panose="020B0600070205080204" pitchFamily="34" charset="-128"/>
              </a:rPr>
              <a:t> is 1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From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cat</a:t>
            </a:r>
            <a:r>
              <a:rPr lang="en-US" altLang="en-US" smtClean="0">
                <a:ea typeface="ＭＳ Ｐゴシック" panose="020B0600070205080204" pitchFamily="34" charset="-128"/>
              </a:rPr>
              <a:t> to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act</a:t>
            </a:r>
            <a:r>
              <a:rPr lang="en-US" altLang="en-US" smtClean="0">
                <a:ea typeface="ＭＳ Ｐゴシック" panose="020B0600070205080204" pitchFamily="34" charset="-128"/>
              </a:rPr>
              <a:t> is 2	 </a:t>
            </a:r>
            <a:r>
              <a:rPr lang="en-US" altLang="en-US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  (Just 1 with transpose.)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from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cat</a:t>
            </a:r>
            <a:r>
              <a:rPr lang="en-US" altLang="en-US" smtClean="0">
                <a:ea typeface="ＭＳ Ｐゴシック" panose="020B0600070205080204" pitchFamily="34" charset="-128"/>
              </a:rPr>
              <a:t> to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dog</a:t>
            </a:r>
            <a:r>
              <a:rPr lang="en-US" altLang="en-US" smtClean="0">
                <a:ea typeface="ＭＳ Ｐゴシック" panose="020B0600070205080204" pitchFamily="34" charset="-128"/>
              </a:rPr>
              <a:t> is 3.	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Generally found by dynamic programming.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See </a:t>
            </a:r>
            <a:r>
              <a:rPr lang="en-US" altLang="en-US" smtClean="0">
                <a:ea typeface="ＭＳ Ｐゴシック" panose="020B0600070205080204" pitchFamily="34" charset="-128"/>
                <a:hlinkClick r:id="rId2"/>
              </a:rPr>
              <a:t>http://www.merriampark.com/ld.htm</a:t>
            </a:r>
            <a:r>
              <a:rPr lang="en-US" altLang="en-US" smtClean="0">
                <a:ea typeface="ＭＳ Ｐゴシック" panose="020B0600070205080204" pitchFamily="34" charset="-128"/>
              </a:rPr>
              <a:t> for a nice example plus an applet.</a:t>
            </a: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3.3.3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F1F0F0-A92E-47E7-9084-ACD59BF88EB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Weighted edit distance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As above, but the weight of an operation depends on the character(s) involved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Meant to capture OCR or keyboard errors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m</a:t>
            </a:r>
            <a:r>
              <a:rPr lang="en-US" altLang="en-US" smtClean="0">
                <a:ea typeface="ＭＳ Ｐゴシック" panose="020B0600070205080204" pitchFamily="34" charset="-128"/>
              </a:rPr>
              <a:t> more likely to be mis-typed as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 than as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q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Therefore, replacing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m</a:t>
            </a:r>
            <a:r>
              <a:rPr lang="en-US" altLang="en-US" smtClean="0">
                <a:ea typeface="ＭＳ Ｐゴシック" panose="020B0600070205080204" pitchFamily="34" charset="-128"/>
              </a:rPr>
              <a:t> by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 is a smaller edit distance than by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q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may be formulated as a probability model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Requires weight matrix as input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Modify dynamic programming to handle weights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3.3.3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36AAF7-9196-4C9C-B686-936B379C8D0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Using edit distances</a:t>
            </a:r>
          </a:p>
        </p:txBody>
      </p:sp>
      <p:sp>
        <p:nvSpPr>
          <p:cNvPr id="3993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Given query, first enumerate all character sequences within a preset (weighted) edit distance (e.g., 2)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Intersect this set with list of “correct” words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Show terms you found to user as suggestions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Alternatively,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can look up all possible corrections in our inverted index and return all docs … slow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can run with a single most likely correction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alternatives disempower the user, but save a round of interaction with the user</a:t>
            </a: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3.3.4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F212AA-860F-4743-8C27-BA405C9FBED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anose="020B0600070205080204" pitchFamily="34" charset="-128"/>
              </a:rPr>
              <a:t>Edit distance to all dictionary terms?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Given a (mis-spelled) query – do we compute its edit distance to every dictionary term?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Expensive and slow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Alternative?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do we cut the set of candidate dictionary terms?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One possibility is to use </a:t>
            </a:r>
            <a:r>
              <a:rPr lang="en-US" altLang="en-US" i="1" smtClean="0">
                <a:ea typeface="ＭＳ Ｐゴシック" panose="020B0600070205080204" pitchFamily="34" charset="-128"/>
              </a:rPr>
              <a:t>n-</a:t>
            </a:r>
            <a:r>
              <a:rPr lang="en-US" altLang="en-US" smtClean="0">
                <a:ea typeface="ＭＳ Ｐゴシック" panose="020B0600070205080204" pitchFamily="34" charset="-128"/>
              </a:rPr>
              <a:t>gram overlap for this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can also be used by itself for spelling correction.</a:t>
            </a: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3.3.4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1CF83A-270A-425E-9F2C-7AED49732ED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-gram overlap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Enumerate all the </a:t>
            </a:r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-grams in the query string as well as in the lexicon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Use the </a:t>
            </a:r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-gram index (recall wild-card search) to retrieve all lexicon terms matching any of the query </a:t>
            </a:r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-grams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Threshold by number of matching </a:t>
            </a:r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-grams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Variants – weight by keyboard layout, etc.</a:t>
            </a: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3.3.4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76C3A8-3E15-45D4-84C6-F3301CA3168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Example with trigrams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Suppose the text is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november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Trigrams are </a:t>
            </a:r>
            <a:r>
              <a:rPr lang="en-US" altLang="en-US" i="1" smtClean="0">
                <a:ea typeface="ＭＳ Ｐゴシック" panose="020B0600070205080204" pitchFamily="34" charset="-128"/>
              </a:rPr>
              <a:t>nov, ove, vem, </a:t>
            </a:r>
            <a:r>
              <a:rPr lang="en-US" altLang="en-US" i="1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emb, mbe, ber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query is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december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Trigrams are </a:t>
            </a:r>
            <a:r>
              <a:rPr lang="en-US" altLang="en-US" i="1" smtClean="0">
                <a:ea typeface="ＭＳ Ｐゴシック" panose="020B0600070205080204" pitchFamily="34" charset="-128"/>
              </a:rPr>
              <a:t>dec, ece, cem, </a:t>
            </a:r>
            <a:r>
              <a:rPr lang="en-US" altLang="en-US" i="1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emb, mbe, ber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 3 trigrams overlap (of 6 in each term)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can we turn this into a normalized measure of overlap?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648200" y="2133600"/>
            <a:ext cx="2057400" cy="1447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3.3.4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3DD8F9-6C08-4731-9BCD-460CFE643A9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Dictionary data structures for inverted indexes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dictionary data structure stores the term vocabulary, document frequency, pointers to each postings list …</a:t>
            </a:r>
            <a:r>
              <a:rPr lang="en-US" altLang="en-US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 in what data structure?</a:t>
            </a:r>
          </a:p>
          <a:p>
            <a:pPr lvl="1"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97213"/>
            <a:ext cx="8382000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3.1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774149-8272-476D-AAF3-7248BDB7A8F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One option – Jaccard coefficient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 commonly-used measure of overlap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Let </a:t>
            </a:r>
            <a:r>
              <a:rPr lang="en-US" altLang="en-US" i="1" smtClean="0">
                <a:ea typeface="ＭＳ Ｐゴシック" panose="020B0600070205080204" pitchFamily="34" charset="-128"/>
              </a:rPr>
              <a:t>X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smtClean="0">
                <a:ea typeface="ＭＳ Ｐゴシック" panose="020B0600070205080204" pitchFamily="34" charset="-128"/>
              </a:rPr>
              <a:t>Y</a:t>
            </a:r>
            <a:r>
              <a:rPr lang="en-US" altLang="en-US" smtClean="0">
                <a:ea typeface="ＭＳ Ｐゴシック" panose="020B0600070205080204" pitchFamily="34" charset="-128"/>
              </a:rPr>
              <a:t> be two sets; then the J.C. is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Equals 1 when </a:t>
            </a:r>
            <a:r>
              <a:rPr lang="en-US" altLang="en-US" i="1" smtClean="0">
                <a:ea typeface="ＭＳ Ｐゴシック" panose="020B0600070205080204" pitchFamily="34" charset="-128"/>
              </a:rPr>
              <a:t>X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smtClean="0">
                <a:ea typeface="ＭＳ Ｐゴシック" panose="020B0600070205080204" pitchFamily="34" charset="-128"/>
              </a:rPr>
              <a:t>Y</a:t>
            </a:r>
            <a:r>
              <a:rPr lang="en-US" altLang="en-US" smtClean="0">
                <a:ea typeface="ＭＳ Ｐゴシック" panose="020B0600070205080204" pitchFamily="34" charset="-128"/>
              </a:rPr>
              <a:t> have the same elements and zero when they are disjoint</a:t>
            </a:r>
          </a:p>
          <a:p>
            <a:pPr eaLnBrk="1" hangingPunct="1"/>
            <a:r>
              <a:rPr lang="en-US" altLang="en-US" i="1" smtClean="0">
                <a:ea typeface="ＭＳ Ｐゴシック" panose="020B0600070205080204" pitchFamily="34" charset="-128"/>
              </a:rPr>
              <a:t>X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smtClean="0">
                <a:ea typeface="ＭＳ Ｐゴシック" panose="020B0600070205080204" pitchFamily="34" charset="-128"/>
              </a:rPr>
              <a:t>Y</a:t>
            </a:r>
            <a:r>
              <a:rPr lang="en-US" altLang="en-US" smtClean="0">
                <a:ea typeface="ＭＳ Ｐゴシック" panose="020B0600070205080204" pitchFamily="34" charset="-128"/>
              </a:rPr>
              <a:t> don’t have to be of the same size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Always assigns a number between 0 and 1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Now threshold to decide if you have a match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E.g., if J.C. &gt; 0.8, declare a match </a:t>
            </a:r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2895600" y="2895600"/>
          <a:ext cx="27352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Equation" r:id="rId3" imgW="977476" imgH="253890" progId="Equation.3">
                  <p:embed/>
                </p:oleObj>
              </mc:Choice>
              <mc:Fallback>
                <p:oleObj name="Equation" r:id="rId3" imgW="977476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95600"/>
                        <a:ext cx="27352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3.3.4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6BECDB-903D-4F7C-AD1A-7506DF1A87C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3"/>
          <p:cNvSpPr txBox="1">
            <a:spLocks noChangeArrowheads="1"/>
          </p:cNvSpPr>
          <p:nvPr/>
        </p:nvSpPr>
        <p:spPr bwMode="auto">
          <a:xfrm>
            <a:off x="4737100" y="3810000"/>
            <a:ext cx="860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lore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724400" y="3810000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724400" y="3810000"/>
            <a:ext cx="838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085" name="Text Box 11"/>
          <p:cNvSpPr txBox="1">
            <a:spLocks noChangeArrowheads="1"/>
          </p:cNvSpPr>
          <p:nvPr/>
        </p:nvSpPr>
        <p:spPr bwMode="auto">
          <a:xfrm>
            <a:off x="4716463" y="3276600"/>
            <a:ext cx="860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lore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724400" y="3276600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724400" y="3276600"/>
            <a:ext cx="838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0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Matching trigrams</a:t>
            </a:r>
          </a:p>
        </p:txBody>
      </p:sp>
      <p:sp>
        <p:nvSpPr>
          <p:cNvPr id="460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Consider the query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lord</a:t>
            </a:r>
            <a:r>
              <a:rPr lang="en-US" altLang="en-US" smtClean="0">
                <a:ea typeface="ＭＳ Ｐゴシック" panose="020B0600070205080204" pitchFamily="34" charset="-128"/>
              </a:rPr>
              <a:t> – we wish to identify words matching 2 of its 3 bigrams (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lo, or, rd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46090" name="Text Box 4"/>
          <p:cNvSpPr txBox="1">
            <a:spLocks noChangeArrowheads="1"/>
          </p:cNvSpPr>
          <p:nvPr/>
        </p:nvSpPr>
        <p:spPr bwMode="auto">
          <a:xfrm>
            <a:off x="1592263" y="3267075"/>
            <a:ext cx="4699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lo</a:t>
            </a:r>
          </a:p>
        </p:txBody>
      </p:sp>
      <p:sp>
        <p:nvSpPr>
          <p:cNvPr id="46091" name="Text Box 5"/>
          <p:cNvSpPr txBox="1">
            <a:spLocks noChangeArrowheads="1"/>
          </p:cNvSpPr>
          <p:nvPr/>
        </p:nvSpPr>
        <p:spPr bwMode="auto">
          <a:xfrm>
            <a:off x="1592263" y="3800475"/>
            <a:ext cx="506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or</a:t>
            </a:r>
          </a:p>
        </p:txBody>
      </p:sp>
      <p:sp>
        <p:nvSpPr>
          <p:cNvPr id="46092" name="Text Box 6"/>
          <p:cNvSpPr txBox="1">
            <a:spLocks noChangeArrowheads="1"/>
          </p:cNvSpPr>
          <p:nvPr/>
        </p:nvSpPr>
        <p:spPr bwMode="auto">
          <a:xfrm>
            <a:off x="1592263" y="4333875"/>
            <a:ext cx="5111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rd</a:t>
            </a:r>
          </a:p>
        </p:txBody>
      </p:sp>
      <p:sp>
        <p:nvSpPr>
          <p:cNvPr id="46093" name="AutoShape 7"/>
          <p:cNvSpPr>
            <a:spLocks noChangeArrowheads="1"/>
          </p:cNvSpPr>
          <p:nvPr/>
        </p:nvSpPr>
        <p:spPr bwMode="auto">
          <a:xfrm>
            <a:off x="2125663" y="3419475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6094" name="AutoShape 8"/>
          <p:cNvSpPr>
            <a:spLocks noChangeArrowheads="1"/>
          </p:cNvSpPr>
          <p:nvPr/>
        </p:nvSpPr>
        <p:spPr bwMode="auto">
          <a:xfrm>
            <a:off x="2125663" y="3952875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6095" name="AutoShape 9"/>
          <p:cNvSpPr>
            <a:spLocks noChangeArrowheads="1"/>
          </p:cNvSpPr>
          <p:nvPr/>
        </p:nvSpPr>
        <p:spPr bwMode="auto">
          <a:xfrm>
            <a:off x="2125663" y="4486275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6096" name="Text Box 10"/>
          <p:cNvSpPr txBox="1">
            <a:spLocks noChangeArrowheads="1"/>
          </p:cNvSpPr>
          <p:nvPr/>
        </p:nvSpPr>
        <p:spPr bwMode="auto">
          <a:xfrm>
            <a:off x="3352800" y="3276600"/>
            <a:ext cx="996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alone</a:t>
            </a:r>
          </a:p>
        </p:txBody>
      </p:sp>
      <p:sp>
        <p:nvSpPr>
          <p:cNvPr id="46097" name="Text Box 12"/>
          <p:cNvSpPr txBox="1">
            <a:spLocks noChangeArrowheads="1"/>
          </p:cNvSpPr>
          <p:nvPr/>
        </p:nvSpPr>
        <p:spPr bwMode="auto">
          <a:xfrm>
            <a:off x="6011863" y="3276600"/>
            <a:ext cx="92868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sloth</a:t>
            </a:r>
          </a:p>
        </p:txBody>
      </p:sp>
      <p:sp>
        <p:nvSpPr>
          <p:cNvPr id="46098" name="Text Box 14"/>
          <p:cNvSpPr txBox="1">
            <a:spLocks noChangeArrowheads="1"/>
          </p:cNvSpPr>
          <p:nvPr/>
        </p:nvSpPr>
        <p:spPr bwMode="auto">
          <a:xfrm>
            <a:off x="6011863" y="3810000"/>
            <a:ext cx="12636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morbid</a:t>
            </a:r>
          </a:p>
        </p:txBody>
      </p:sp>
      <p:sp>
        <p:nvSpPr>
          <p:cNvPr id="46099" name="Text Box 15"/>
          <p:cNvSpPr txBox="1">
            <a:spLocks noChangeArrowheads="1"/>
          </p:cNvSpPr>
          <p:nvPr/>
        </p:nvSpPr>
        <p:spPr bwMode="auto">
          <a:xfrm>
            <a:off x="4792663" y="4400550"/>
            <a:ext cx="11858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border</a:t>
            </a:r>
          </a:p>
        </p:txBody>
      </p:sp>
      <p:sp>
        <p:nvSpPr>
          <p:cNvPr id="46100" name="Text Box 16"/>
          <p:cNvSpPr txBox="1">
            <a:spLocks noChangeArrowheads="1"/>
          </p:cNvSpPr>
          <p:nvPr/>
        </p:nvSpPr>
        <p:spPr bwMode="auto">
          <a:xfrm>
            <a:off x="6170613" y="4400550"/>
            <a:ext cx="8350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card</a:t>
            </a:r>
          </a:p>
        </p:txBody>
      </p:sp>
      <p:cxnSp>
        <p:nvCxnSpPr>
          <p:cNvPr id="46101" name="AutoShape 17"/>
          <p:cNvCxnSpPr>
            <a:cxnSpLocks noChangeShapeType="1"/>
            <a:stCxn id="46096" idx="3"/>
            <a:endCxn id="46085" idx="1"/>
          </p:cNvCxnSpPr>
          <p:nvPr/>
        </p:nvCxnSpPr>
        <p:spPr bwMode="auto">
          <a:xfrm>
            <a:off x="4349750" y="3509963"/>
            <a:ext cx="366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2" name="Text Box 18"/>
          <p:cNvSpPr txBox="1">
            <a:spLocks noChangeArrowheads="1"/>
          </p:cNvSpPr>
          <p:nvPr/>
        </p:nvSpPr>
        <p:spPr bwMode="auto">
          <a:xfrm>
            <a:off x="3344863" y="3810000"/>
            <a:ext cx="11858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border</a:t>
            </a:r>
          </a:p>
        </p:txBody>
      </p:sp>
      <p:cxnSp>
        <p:nvCxnSpPr>
          <p:cNvPr id="46103" name="AutoShape 19"/>
          <p:cNvCxnSpPr>
            <a:cxnSpLocks noChangeShapeType="1"/>
            <a:stCxn id="46102" idx="3"/>
            <a:endCxn id="46082" idx="1"/>
          </p:cNvCxnSpPr>
          <p:nvPr/>
        </p:nvCxnSpPr>
        <p:spPr bwMode="auto">
          <a:xfrm>
            <a:off x="4530725" y="4043363"/>
            <a:ext cx="206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4" name="AutoShape 20"/>
          <p:cNvCxnSpPr>
            <a:cxnSpLocks noChangeShapeType="1"/>
            <a:stCxn id="46082" idx="3"/>
            <a:endCxn id="46098" idx="1"/>
          </p:cNvCxnSpPr>
          <p:nvPr/>
        </p:nvCxnSpPr>
        <p:spPr bwMode="auto">
          <a:xfrm>
            <a:off x="5597525" y="4043363"/>
            <a:ext cx="4143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5" name="AutoShape 21"/>
          <p:cNvCxnSpPr>
            <a:cxnSpLocks noChangeShapeType="1"/>
            <a:stCxn id="46099" idx="3"/>
            <a:endCxn id="46100" idx="1"/>
          </p:cNvCxnSpPr>
          <p:nvPr/>
        </p:nvCxnSpPr>
        <p:spPr bwMode="auto">
          <a:xfrm>
            <a:off x="5978525" y="4633913"/>
            <a:ext cx="192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6" name="AutoShape 22"/>
          <p:cNvCxnSpPr>
            <a:cxnSpLocks noChangeShapeType="1"/>
            <a:stCxn id="46085" idx="3"/>
            <a:endCxn id="46097" idx="1"/>
          </p:cNvCxnSpPr>
          <p:nvPr/>
        </p:nvCxnSpPr>
        <p:spPr bwMode="auto">
          <a:xfrm>
            <a:off x="5576888" y="3509963"/>
            <a:ext cx="434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7" name="Text Box 23"/>
          <p:cNvSpPr txBox="1">
            <a:spLocks noChangeArrowheads="1"/>
          </p:cNvSpPr>
          <p:nvPr/>
        </p:nvSpPr>
        <p:spPr bwMode="auto">
          <a:xfrm>
            <a:off x="3344863" y="4410075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ardent</a:t>
            </a:r>
          </a:p>
        </p:txBody>
      </p:sp>
      <p:cxnSp>
        <p:nvCxnSpPr>
          <p:cNvPr id="46108" name="AutoShape 24"/>
          <p:cNvCxnSpPr>
            <a:cxnSpLocks noChangeShapeType="1"/>
            <a:stCxn id="46107" idx="3"/>
            <a:endCxn id="46099" idx="1"/>
          </p:cNvCxnSpPr>
          <p:nvPr/>
        </p:nvCxnSpPr>
        <p:spPr bwMode="auto">
          <a:xfrm flipV="1">
            <a:off x="4497388" y="4633913"/>
            <a:ext cx="29527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9" name="AutoShape 36"/>
          <p:cNvSpPr>
            <a:spLocks noChangeArrowheads="1"/>
          </p:cNvSpPr>
          <p:nvPr/>
        </p:nvSpPr>
        <p:spPr bwMode="auto">
          <a:xfrm>
            <a:off x="977900" y="5294313"/>
            <a:ext cx="6927850" cy="649287"/>
          </a:xfrm>
          <a:prstGeom prst="upArrowCallout">
            <a:avLst>
              <a:gd name="adj1" fmla="val 266748"/>
              <a:gd name="adj2" fmla="val 266748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Standard postings “merge” will enumerate … </a:t>
            </a:r>
          </a:p>
        </p:txBody>
      </p:sp>
      <p:sp>
        <p:nvSpPr>
          <p:cNvPr id="1339429" name="Text Box 37"/>
          <p:cNvSpPr txBox="1">
            <a:spLocks noChangeArrowheads="1"/>
          </p:cNvSpPr>
          <p:nvPr/>
        </p:nvSpPr>
        <p:spPr bwMode="auto">
          <a:xfrm>
            <a:off x="898525" y="6096000"/>
            <a:ext cx="747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Adapt this to using Jaccard (or another) measure.</a:t>
            </a:r>
          </a:p>
        </p:txBody>
      </p:sp>
      <p:sp>
        <p:nvSpPr>
          <p:cNvPr id="46111" name="TextBox 37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3.3.4</a:t>
            </a:r>
          </a:p>
        </p:txBody>
      </p:sp>
      <p:sp>
        <p:nvSpPr>
          <p:cNvPr id="46112" name="Slide Number Placeholder 3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D7AFAB-CBAF-4B28-8F16-B2BD44840FC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352800" y="3276600"/>
            <a:ext cx="9906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52800" y="3810000"/>
            <a:ext cx="1219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352800" y="4419600"/>
            <a:ext cx="11430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800600" y="4419600"/>
            <a:ext cx="11430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019800" y="3276600"/>
            <a:ext cx="9144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019800" y="3810000"/>
            <a:ext cx="12954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172200" y="4419600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352800" y="3810000"/>
            <a:ext cx="1219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800600" y="4419600"/>
            <a:ext cx="11430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2" grpId="0" animBg="1"/>
      <p:bldP spid="43" grpId="0" animBg="1"/>
      <p:bldP spid="43" grpId="1" animBg="1"/>
      <p:bldP spid="51" grpId="0" animBg="1"/>
      <p:bldP spid="1339429" grpId="0" autoUpdateAnimBg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Context-sensitive spell correction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Text: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I flew </a:t>
            </a:r>
            <a:r>
              <a:rPr lang="en-US" altLang="en-US" b="1" i="1" u="sng" smtClean="0">
                <a:ea typeface="ＭＳ Ｐゴシック" panose="020B0600070205080204" pitchFamily="34" charset="-128"/>
              </a:rPr>
              <a:t>from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Heathrow to Narita.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Consider the phrase query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“flew </a:t>
            </a:r>
            <a:r>
              <a:rPr lang="en-US" altLang="en-US" b="1" i="1" u="sng" smtClean="0">
                <a:ea typeface="ＭＳ Ｐゴシック" panose="020B0600070205080204" pitchFamily="34" charset="-128"/>
              </a:rPr>
              <a:t>form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Heathrow”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We’d like to respond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	Did you mean “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flew from Heathrow</a:t>
            </a:r>
            <a:r>
              <a:rPr lang="en-US" altLang="en-US" smtClean="0">
                <a:ea typeface="ＭＳ Ｐゴシック" panose="020B0600070205080204" pitchFamily="34" charset="-128"/>
              </a:rPr>
              <a:t>”?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because no docs matched the query phrase.</a:t>
            </a: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3.3.5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92D134-9C1C-4FD1-BAA4-C265C20E34F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Context-sensitive correction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Need surrounding context to catch this.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First idea: retrieve dictionary terms close (in weighted edit distance) to each query term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Now try all possible resulting phrases with one word “fixed”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dirty="0" smtClean="0">
                <a:ea typeface="ＭＳ Ｐゴシック" panose="020B0600070205080204" pitchFamily="34" charset="-128"/>
              </a:rPr>
              <a:t>flew from </a:t>
            </a:r>
            <a:r>
              <a:rPr lang="en-US" altLang="en-US" b="1" i="1" dirty="0" err="1" smtClean="0">
                <a:ea typeface="ＭＳ Ｐゴシック" panose="020B0600070205080204" pitchFamily="34" charset="-128"/>
              </a:rPr>
              <a:t>heathrow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dirty="0" smtClean="0">
                <a:ea typeface="ＭＳ Ｐゴシック" panose="020B0600070205080204" pitchFamily="34" charset="-128"/>
              </a:rPr>
              <a:t>fled form </a:t>
            </a:r>
            <a:r>
              <a:rPr lang="en-US" altLang="en-US" b="1" i="1" dirty="0" err="1" smtClean="0">
                <a:ea typeface="ＭＳ Ｐゴシック" panose="020B0600070205080204" pitchFamily="34" charset="-128"/>
              </a:rPr>
              <a:t>heathrow</a:t>
            </a:r>
            <a:endParaRPr lang="en-US" altLang="en-US" b="1" i="1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dirty="0" smtClean="0">
                <a:ea typeface="ＭＳ Ｐゴシック" panose="020B0600070205080204" pitchFamily="34" charset="-128"/>
              </a:rPr>
              <a:t>flea form </a:t>
            </a:r>
            <a:r>
              <a:rPr lang="en-US" altLang="en-US" b="1" i="1" dirty="0" err="1" smtClean="0">
                <a:ea typeface="ＭＳ Ｐゴシック" panose="020B0600070205080204" pitchFamily="34" charset="-128"/>
              </a:rPr>
              <a:t>heathrow</a:t>
            </a:r>
            <a:endParaRPr lang="en-US" altLang="en-US" b="1" i="1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Hit-based spelling correction: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Suggest the alternative that has lots of hits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Very difficult in general – No further discussion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3.3.5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6F45E3-6936-4164-AF48-786521ADE15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Times New Roman"/>
                <a:cs typeface="Times New Roman"/>
              </a:rPr>
              <a:t>Similar to </a:t>
            </a:r>
            <a:r>
              <a:rPr lang="en-US" sz="2400" dirty="0">
                <a:latin typeface="Times New Roman"/>
                <a:cs typeface="Times New Roman"/>
              </a:rPr>
              <a:t>the balanced binary search </a:t>
            </a:r>
            <a:r>
              <a:rPr lang="en-US" sz="2400" dirty="0" smtClean="0">
                <a:latin typeface="Times New Roman"/>
                <a:cs typeface="Times New Roman"/>
              </a:rPr>
              <a:t>tree</a:t>
            </a:r>
          </a:p>
          <a:p>
            <a:pPr algn="just"/>
            <a:r>
              <a:rPr lang="en-US" sz="2400" dirty="0" smtClean="0">
                <a:latin typeface="Times New Roman"/>
                <a:cs typeface="Times New Roman"/>
              </a:rPr>
              <a:t>Derive </a:t>
            </a:r>
            <a:r>
              <a:rPr lang="en-US" sz="2400" dirty="0">
                <a:latin typeface="Times New Roman"/>
                <a:cs typeface="Times New Roman"/>
              </a:rPr>
              <a:t>from “</a:t>
            </a:r>
            <a:r>
              <a:rPr lang="en-US" sz="2400" dirty="0" smtClean="0">
                <a:latin typeface="Times New Roman"/>
                <a:cs typeface="Times New Roman"/>
              </a:rPr>
              <a:t>re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trie</a:t>
            </a:r>
            <a:r>
              <a:rPr lang="en-US" sz="2400" dirty="0" smtClean="0">
                <a:latin typeface="Times New Roman"/>
                <a:cs typeface="Times New Roman"/>
              </a:rPr>
              <a:t>val”.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Prefix Vs. Suffix. </a:t>
            </a:r>
          </a:p>
          <a:p>
            <a:pPr lvl="1" algn="just"/>
            <a:r>
              <a:rPr lang="en-US" dirty="0">
                <a:latin typeface="Times New Roman"/>
                <a:cs typeface="Times New Roman"/>
              </a:rPr>
              <a:t>Ex. “computer</a:t>
            </a:r>
            <a:r>
              <a:rPr lang="en-US" dirty="0" smtClean="0">
                <a:latin typeface="Times New Roman"/>
                <a:cs typeface="Times New Roman"/>
              </a:rPr>
              <a:t>”.</a:t>
            </a:r>
            <a:endParaRPr lang="en-US" dirty="0">
              <a:latin typeface="Times New Roman"/>
              <a:cs typeface="Times New Roman"/>
            </a:endParaRPr>
          </a:p>
          <a:p>
            <a:pPr lvl="2" algn="just"/>
            <a:r>
              <a:rPr lang="en-US" dirty="0">
                <a:latin typeface="Times New Roman"/>
                <a:cs typeface="Times New Roman"/>
              </a:rPr>
              <a:t>Prefix:(c, co, com).     </a:t>
            </a:r>
          </a:p>
          <a:p>
            <a:pPr lvl="2" algn="just"/>
            <a:r>
              <a:rPr lang="en-US" dirty="0">
                <a:latin typeface="Times New Roman"/>
                <a:cs typeface="Times New Roman"/>
              </a:rPr>
              <a:t>Suffix: (r, </a:t>
            </a:r>
            <a:r>
              <a:rPr lang="en-US" dirty="0" err="1">
                <a:latin typeface="Times New Roman"/>
                <a:cs typeface="Times New Roman"/>
              </a:rPr>
              <a:t>er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ter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Each node in this tree structure corresponds to a prefix of some strings of the set.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If the same prefix occurs several times, there is only one node to represent it.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The root of the tree structure is the node corresponding to the empty prefix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9AF30-AD26-46C7-A58D-70A7982ADB80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8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 naïve dictionary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An array of struct: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00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00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00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         char[20]   int                   Postings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         </a:t>
            </a:r>
            <a:r>
              <a:rPr lang="en-US" altLang="en-US" sz="2400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20 bytes   4/8 bytes        4/8 bytes  </a:t>
            </a:r>
          </a:p>
          <a:p>
            <a:pPr eaLnBrk="1" hangingPunct="1"/>
            <a:r>
              <a:rPr lang="en-US" altLang="en-US" sz="240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How do we store a dictionary in memory efficiently?</a:t>
            </a:r>
          </a:p>
          <a:p>
            <a:pPr eaLnBrk="1" hangingPunct="1"/>
            <a:r>
              <a:rPr lang="en-US" altLang="en-US" sz="240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How do we quickly look up elements at query time?</a:t>
            </a:r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56388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3.1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3E8A46-5570-41E6-918A-87CA9C53C4C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Dictionary data structures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Two main choices: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Hashtables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Trees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Some IR systems use hashtables, some trees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3.1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C4DF6C-C8E6-44B8-B85F-620B49E3639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Hashtables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Each vocabulary term is hashed to an integer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(We assume you’ve seen hashtables before)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Pros: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Lookup is faster than for a tree: O(1)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Cons: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No easy way to find minor variants: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judgment/judgement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No prefix search		</a:t>
            </a:r>
            <a:r>
              <a:rPr lang="en-US" altLang="en-US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[tolerant  retrieval]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If vocabulary keeps growing, need to occasionally do the expensive operation of rehashing </a:t>
            </a:r>
            <a:r>
              <a:rPr lang="en-US" altLang="en-US" i="1" smtClean="0">
                <a:ea typeface="ＭＳ Ｐゴシック" panose="020B0600070205080204" pitchFamily="34" charset="-128"/>
              </a:rPr>
              <a:t>everything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3.1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15A27A-FF41-4B8E-A28A-E1BF7722EB4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4267200" y="14589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Root</a:t>
            </a:r>
          </a:p>
        </p:txBody>
      </p:sp>
      <p:sp>
        <p:nvSpPr>
          <p:cNvPr id="18435" name="Oval 4"/>
          <p:cNvSpPr>
            <a:spLocks noChangeArrowheads="1"/>
          </p:cNvSpPr>
          <p:nvPr/>
        </p:nvSpPr>
        <p:spPr bwMode="auto">
          <a:xfrm>
            <a:off x="6324600" y="2373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2209800" y="2373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7010400" y="32115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2743200" y="3287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1676400" y="3287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40" name="Oval 10"/>
          <p:cNvSpPr>
            <a:spLocks noChangeArrowheads="1"/>
          </p:cNvSpPr>
          <p:nvPr/>
        </p:nvSpPr>
        <p:spPr bwMode="auto">
          <a:xfrm>
            <a:off x="5715000" y="32115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cxnSp>
        <p:nvCxnSpPr>
          <p:cNvPr id="18441" name="AutoShape 12"/>
          <p:cNvCxnSpPr>
            <a:cxnSpLocks noChangeShapeType="1"/>
            <a:stCxn id="18434" idx="3"/>
            <a:endCxn id="18436" idx="0"/>
          </p:cNvCxnSpPr>
          <p:nvPr/>
        </p:nvCxnSpPr>
        <p:spPr bwMode="auto">
          <a:xfrm flipH="1">
            <a:off x="2438400" y="1849438"/>
            <a:ext cx="1895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14"/>
          <p:cNvCxnSpPr>
            <a:cxnSpLocks noChangeShapeType="1"/>
            <a:stCxn id="18434" idx="5"/>
            <a:endCxn id="18435" idx="0"/>
          </p:cNvCxnSpPr>
          <p:nvPr/>
        </p:nvCxnSpPr>
        <p:spPr bwMode="auto">
          <a:xfrm>
            <a:off x="4657725" y="1849438"/>
            <a:ext cx="1895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15"/>
          <p:cNvCxnSpPr>
            <a:cxnSpLocks noChangeShapeType="1"/>
            <a:stCxn id="18436" idx="3"/>
            <a:endCxn id="18439" idx="0"/>
          </p:cNvCxnSpPr>
          <p:nvPr/>
        </p:nvCxnSpPr>
        <p:spPr bwMode="auto">
          <a:xfrm flipH="1">
            <a:off x="1905000" y="2763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6"/>
          <p:cNvCxnSpPr>
            <a:cxnSpLocks noChangeShapeType="1"/>
            <a:stCxn id="18436" idx="5"/>
            <a:endCxn id="18438" idx="0"/>
          </p:cNvCxnSpPr>
          <p:nvPr/>
        </p:nvCxnSpPr>
        <p:spPr bwMode="auto">
          <a:xfrm>
            <a:off x="2600325" y="2763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7"/>
          <p:cNvCxnSpPr>
            <a:cxnSpLocks noChangeShapeType="1"/>
            <a:stCxn id="18435" idx="3"/>
            <a:endCxn id="18440" idx="0"/>
          </p:cNvCxnSpPr>
          <p:nvPr/>
        </p:nvCxnSpPr>
        <p:spPr bwMode="auto">
          <a:xfrm flipH="1">
            <a:off x="5943600" y="2763838"/>
            <a:ext cx="447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8"/>
          <p:cNvCxnSpPr>
            <a:cxnSpLocks noChangeShapeType="1"/>
            <a:stCxn id="18435" idx="5"/>
            <a:endCxn id="18437" idx="0"/>
          </p:cNvCxnSpPr>
          <p:nvPr/>
        </p:nvCxnSpPr>
        <p:spPr bwMode="auto">
          <a:xfrm>
            <a:off x="6715125" y="2763838"/>
            <a:ext cx="5238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Oval 21"/>
          <p:cNvSpPr>
            <a:spLocks noChangeArrowheads="1"/>
          </p:cNvSpPr>
          <p:nvPr/>
        </p:nvSpPr>
        <p:spPr bwMode="auto">
          <a:xfrm>
            <a:off x="6096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48" name="Oval 22"/>
          <p:cNvSpPr>
            <a:spLocks noChangeArrowheads="1"/>
          </p:cNvSpPr>
          <p:nvPr/>
        </p:nvSpPr>
        <p:spPr bwMode="auto">
          <a:xfrm>
            <a:off x="11430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49" name="Oval 23"/>
          <p:cNvSpPr>
            <a:spLocks noChangeArrowheads="1"/>
          </p:cNvSpPr>
          <p:nvPr/>
        </p:nvSpPr>
        <p:spPr bwMode="auto">
          <a:xfrm>
            <a:off x="762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cxnSp>
        <p:nvCxnSpPr>
          <p:cNvPr id="18450" name="AutoShape 24"/>
          <p:cNvCxnSpPr>
            <a:cxnSpLocks noChangeShapeType="1"/>
            <a:stCxn id="18447" idx="3"/>
            <a:endCxn id="18449" idx="0"/>
          </p:cNvCxnSpPr>
          <p:nvPr/>
        </p:nvCxnSpPr>
        <p:spPr bwMode="auto">
          <a:xfrm flipH="1">
            <a:off x="304800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25"/>
          <p:cNvCxnSpPr>
            <a:cxnSpLocks noChangeShapeType="1"/>
            <a:stCxn id="18447" idx="5"/>
            <a:endCxn id="18448" idx="0"/>
          </p:cNvCxnSpPr>
          <p:nvPr/>
        </p:nvCxnSpPr>
        <p:spPr bwMode="auto">
          <a:xfrm>
            <a:off x="1000125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2" name="Oval 26"/>
          <p:cNvSpPr>
            <a:spLocks noChangeArrowheads="1"/>
          </p:cNvSpPr>
          <p:nvPr/>
        </p:nvSpPr>
        <p:spPr bwMode="auto">
          <a:xfrm>
            <a:off x="22860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53" name="Oval 27"/>
          <p:cNvSpPr>
            <a:spLocks noChangeArrowheads="1"/>
          </p:cNvSpPr>
          <p:nvPr/>
        </p:nvSpPr>
        <p:spPr bwMode="auto">
          <a:xfrm>
            <a:off x="28194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54" name="Oval 28"/>
          <p:cNvSpPr>
            <a:spLocks noChangeArrowheads="1"/>
          </p:cNvSpPr>
          <p:nvPr/>
        </p:nvSpPr>
        <p:spPr bwMode="auto">
          <a:xfrm>
            <a:off x="17526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cxnSp>
        <p:nvCxnSpPr>
          <p:cNvPr id="18455" name="AutoShape 29"/>
          <p:cNvCxnSpPr>
            <a:cxnSpLocks noChangeShapeType="1"/>
            <a:stCxn id="18452" idx="3"/>
            <a:endCxn id="18454" idx="0"/>
          </p:cNvCxnSpPr>
          <p:nvPr/>
        </p:nvCxnSpPr>
        <p:spPr bwMode="auto">
          <a:xfrm flipH="1">
            <a:off x="1981200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30"/>
          <p:cNvCxnSpPr>
            <a:cxnSpLocks noChangeShapeType="1"/>
            <a:stCxn id="18452" idx="5"/>
            <a:endCxn id="18453" idx="0"/>
          </p:cNvCxnSpPr>
          <p:nvPr/>
        </p:nvCxnSpPr>
        <p:spPr bwMode="auto">
          <a:xfrm>
            <a:off x="2676525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Oval 31"/>
          <p:cNvSpPr>
            <a:spLocks noChangeArrowheads="1"/>
          </p:cNvSpPr>
          <p:nvPr/>
        </p:nvSpPr>
        <p:spPr bwMode="auto">
          <a:xfrm>
            <a:off x="64008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58" name="Oval 32"/>
          <p:cNvSpPr>
            <a:spLocks noChangeArrowheads="1"/>
          </p:cNvSpPr>
          <p:nvPr/>
        </p:nvSpPr>
        <p:spPr bwMode="auto">
          <a:xfrm>
            <a:off x="69342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59" name="Oval 33"/>
          <p:cNvSpPr>
            <a:spLocks noChangeArrowheads="1"/>
          </p:cNvSpPr>
          <p:nvPr/>
        </p:nvSpPr>
        <p:spPr bwMode="auto">
          <a:xfrm>
            <a:off x="58674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cxnSp>
        <p:nvCxnSpPr>
          <p:cNvPr id="18460" name="AutoShape 34"/>
          <p:cNvCxnSpPr>
            <a:cxnSpLocks noChangeShapeType="1"/>
            <a:stCxn id="18457" idx="3"/>
            <a:endCxn id="18459" idx="0"/>
          </p:cNvCxnSpPr>
          <p:nvPr/>
        </p:nvCxnSpPr>
        <p:spPr bwMode="auto">
          <a:xfrm flipH="1">
            <a:off x="6096000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35"/>
          <p:cNvCxnSpPr>
            <a:cxnSpLocks noChangeShapeType="1"/>
            <a:stCxn id="18457" idx="5"/>
            <a:endCxn id="18458" idx="0"/>
          </p:cNvCxnSpPr>
          <p:nvPr/>
        </p:nvCxnSpPr>
        <p:spPr bwMode="auto">
          <a:xfrm>
            <a:off x="6791325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2" name="Oval 36"/>
          <p:cNvSpPr>
            <a:spLocks noChangeArrowheads="1"/>
          </p:cNvSpPr>
          <p:nvPr/>
        </p:nvSpPr>
        <p:spPr bwMode="auto">
          <a:xfrm>
            <a:off x="80772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63" name="Oval 37"/>
          <p:cNvSpPr>
            <a:spLocks noChangeArrowheads="1"/>
          </p:cNvSpPr>
          <p:nvPr/>
        </p:nvSpPr>
        <p:spPr bwMode="auto">
          <a:xfrm>
            <a:off x="86106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64" name="Oval 38"/>
          <p:cNvSpPr>
            <a:spLocks noChangeArrowheads="1"/>
          </p:cNvSpPr>
          <p:nvPr/>
        </p:nvSpPr>
        <p:spPr bwMode="auto">
          <a:xfrm>
            <a:off x="75438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cxnSp>
        <p:nvCxnSpPr>
          <p:cNvPr id="18465" name="AutoShape 39"/>
          <p:cNvCxnSpPr>
            <a:cxnSpLocks noChangeShapeType="1"/>
            <a:stCxn id="18462" idx="3"/>
            <a:endCxn id="18464" idx="0"/>
          </p:cNvCxnSpPr>
          <p:nvPr/>
        </p:nvCxnSpPr>
        <p:spPr bwMode="auto">
          <a:xfrm flipH="1">
            <a:off x="7772400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6" name="AutoShape 40"/>
          <p:cNvCxnSpPr>
            <a:cxnSpLocks noChangeShapeType="1"/>
            <a:stCxn id="18462" idx="5"/>
            <a:endCxn id="18463" idx="0"/>
          </p:cNvCxnSpPr>
          <p:nvPr/>
        </p:nvCxnSpPr>
        <p:spPr bwMode="auto">
          <a:xfrm>
            <a:off x="8467725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7" name="Text Box 41"/>
          <p:cNvSpPr txBox="1">
            <a:spLocks noChangeArrowheads="1"/>
          </p:cNvSpPr>
          <p:nvPr/>
        </p:nvSpPr>
        <p:spPr bwMode="auto">
          <a:xfrm>
            <a:off x="3505200" y="1671638"/>
            <a:ext cx="534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a-m</a:t>
            </a:r>
          </a:p>
        </p:txBody>
      </p:sp>
      <p:sp>
        <p:nvSpPr>
          <p:cNvPr id="18468" name="Text Box 42"/>
          <p:cNvSpPr txBox="1">
            <a:spLocks noChangeArrowheads="1"/>
          </p:cNvSpPr>
          <p:nvPr/>
        </p:nvSpPr>
        <p:spPr bwMode="auto">
          <a:xfrm>
            <a:off x="4953000" y="1676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n-z</a:t>
            </a:r>
          </a:p>
        </p:txBody>
      </p:sp>
      <p:sp>
        <p:nvSpPr>
          <p:cNvPr id="18469" name="Oval 44"/>
          <p:cNvSpPr>
            <a:spLocks noChangeAspect="1" noChangeArrowheads="1"/>
          </p:cNvSpPr>
          <p:nvPr/>
        </p:nvSpPr>
        <p:spPr bwMode="auto">
          <a:xfrm>
            <a:off x="4038600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70" name="Oval 45"/>
          <p:cNvSpPr>
            <a:spLocks noChangeAspect="1" noChangeArrowheads="1"/>
          </p:cNvSpPr>
          <p:nvPr/>
        </p:nvSpPr>
        <p:spPr bwMode="auto">
          <a:xfrm>
            <a:off x="4267200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71" name="Oval 46"/>
          <p:cNvSpPr>
            <a:spLocks noChangeAspect="1" noChangeArrowheads="1"/>
          </p:cNvSpPr>
          <p:nvPr/>
        </p:nvSpPr>
        <p:spPr bwMode="auto">
          <a:xfrm>
            <a:off x="4495800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72" name="Oval 47"/>
          <p:cNvSpPr>
            <a:spLocks noChangeAspect="1" noChangeArrowheads="1"/>
          </p:cNvSpPr>
          <p:nvPr/>
        </p:nvSpPr>
        <p:spPr bwMode="auto">
          <a:xfrm>
            <a:off x="4724400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73" name="Text Box 53"/>
          <p:cNvSpPr txBox="1">
            <a:spLocks noChangeArrowheads="1"/>
          </p:cNvSpPr>
          <p:nvPr/>
        </p:nvSpPr>
        <p:spPr bwMode="auto">
          <a:xfrm>
            <a:off x="1447800" y="2798763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a-hu</a:t>
            </a:r>
          </a:p>
        </p:txBody>
      </p:sp>
      <p:sp>
        <p:nvSpPr>
          <p:cNvPr id="18474" name="Text Box 54"/>
          <p:cNvSpPr txBox="1">
            <a:spLocks noChangeArrowheads="1"/>
          </p:cNvSpPr>
          <p:nvPr/>
        </p:nvSpPr>
        <p:spPr bwMode="auto">
          <a:xfrm>
            <a:off x="2762250" y="2798763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hy-m</a:t>
            </a:r>
          </a:p>
        </p:txBody>
      </p:sp>
      <p:sp>
        <p:nvSpPr>
          <p:cNvPr id="18475" name="Text Box 55"/>
          <p:cNvSpPr txBox="1">
            <a:spLocks noChangeArrowheads="1"/>
          </p:cNvSpPr>
          <p:nvPr/>
        </p:nvSpPr>
        <p:spPr bwMode="auto">
          <a:xfrm>
            <a:off x="5459413" y="2798763"/>
            <a:ext cx="579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n-sh</a:t>
            </a:r>
          </a:p>
        </p:txBody>
      </p:sp>
      <p:sp>
        <p:nvSpPr>
          <p:cNvPr id="18476" name="Text Box 56"/>
          <p:cNvSpPr txBox="1">
            <a:spLocks noChangeArrowheads="1"/>
          </p:cNvSpPr>
          <p:nvPr/>
        </p:nvSpPr>
        <p:spPr bwMode="auto">
          <a:xfrm>
            <a:off x="7040563" y="2798763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si-z</a:t>
            </a:r>
          </a:p>
        </p:txBody>
      </p:sp>
      <p:sp>
        <p:nvSpPr>
          <p:cNvPr id="18477" name="Text Box 57"/>
          <p:cNvSpPr txBox="1">
            <a:spLocks noChangeArrowheads="1"/>
          </p:cNvSpPr>
          <p:nvPr/>
        </p:nvSpPr>
        <p:spPr bwMode="auto">
          <a:xfrm rot="-4200000">
            <a:off x="-288925" y="6319838"/>
            <a:ext cx="1035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" pitchFamily="-112" charset="0"/>
              </a:rPr>
              <a:t>aardvark</a:t>
            </a:r>
          </a:p>
        </p:txBody>
      </p:sp>
      <p:sp>
        <p:nvSpPr>
          <p:cNvPr id="18478" name="Text Box 58"/>
          <p:cNvSpPr txBox="1">
            <a:spLocks noChangeArrowheads="1"/>
          </p:cNvSpPr>
          <p:nvPr/>
        </p:nvSpPr>
        <p:spPr bwMode="auto">
          <a:xfrm rot="-4200000">
            <a:off x="2488406" y="6266657"/>
            <a:ext cx="928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" pitchFamily="-112" charset="0"/>
              </a:rPr>
              <a:t>huygens</a:t>
            </a:r>
          </a:p>
        </p:txBody>
      </p:sp>
      <p:sp>
        <p:nvSpPr>
          <p:cNvPr id="18479" name="Line 59"/>
          <p:cNvSpPr>
            <a:spLocks noChangeShapeType="1"/>
          </p:cNvSpPr>
          <p:nvPr/>
        </p:nvSpPr>
        <p:spPr bwMode="auto">
          <a:xfrm flipH="1">
            <a:off x="1371600" y="36687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0" name="Line 60"/>
          <p:cNvSpPr>
            <a:spLocks noChangeShapeType="1"/>
          </p:cNvSpPr>
          <p:nvPr/>
        </p:nvSpPr>
        <p:spPr bwMode="auto">
          <a:xfrm>
            <a:off x="2057400" y="3668713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1" name="Text Box 61"/>
          <p:cNvSpPr txBox="1">
            <a:spLocks noChangeArrowheads="1"/>
          </p:cNvSpPr>
          <p:nvPr/>
        </p:nvSpPr>
        <p:spPr bwMode="auto">
          <a:xfrm rot="-4200000">
            <a:off x="5360987" y="6213476"/>
            <a:ext cx="822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" pitchFamily="-112" charset="0"/>
              </a:rPr>
              <a:t>sickle</a:t>
            </a:r>
          </a:p>
        </p:txBody>
      </p:sp>
      <p:sp>
        <p:nvSpPr>
          <p:cNvPr id="18482" name="Text Box 62"/>
          <p:cNvSpPr txBox="1">
            <a:spLocks noChangeArrowheads="1"/>
          </p:cNvSpPr>
          <p:nvPr/>
        </p:nvSpPr>
        <p:spPr bwMode="auto">
          <a:xfrm rot="-4200000">
            <a:off x="8463757" y="6160294"/>
            <a:ext cx="71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" pitchFamily="-112" charset="0"/>
              </a:rPr>
              <a:t>zygot</a:t>
            </a:r>
          </a:p>
        </p:txBody>
      </p:sp>
      <p:sp>
        <p:nvSpPr>
          <p:cNvPr id="18483" name="Line 63"/>
          <p:cNvSpPr>
            <a:spLocks noChangeShapeType="1"/>
          </p:cNvSpPr>
          <p:nvPr/>
        </p:nvSpPr>
        <p:spPr bwMode="auto">
          <a:xfrm flipH="1">
            <a:off x="6781800" y="359251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4" name="Line 64"/>
          <p:cNvSpPr>
            <a:spLocks noChangeShapeType="1"/>
          </p:cNvSpPr>
          <p:nvPr/>
        </p:nvSpPr>
        <p:spPr bwMode="auto">
          <a:xfrm>
            <a:off x="7467600" y="3516313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5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Tree: binary tree</a:t>
            </a:r>
          </a:p>
        </p:txBody>
      </p:sp>
      <p:sp>
        <p:nvSpPr>
          <p:cNvPr id="18486" name="TextBox 5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3.1</a:t>
            </a:r>
          </a:p>
        </p:txBody>
      </p:sp>
      <p:sp>
        <p:nvSpPr>
          <p:cNvPr id="18487" name="Slide Number Placeholder 5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8FB751-EDA2-4339-B52B-03849E214D1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4"/>
          <p:cNvSpPr>
            <a:spLocks noChangeArrowheads="1"/>
          </p:cNvSpPr>
          <p:nvPr/>
        </p:nvSpPr>
        <p:spPr bwMode="auto">
          <a:xfrm>
            <a:off x="3810000" y="19050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59" name="Oval 5"/>
          <p:cNvSpPr>
            <a:spLocks noChangeArrowheads="1"/>
          </p:cNvSpPr>
          <p:nvPr/>
        </p:nvSpPr>
        <p:spPr bwMode="auto">
          <a:xfrm>
            <a:off x="63246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0" name="Oval 6"/>
          <p:cNvSpPr>
            <a:spLocks noChangeArrowheads="1"/>
          </p:cNvSpPr>
          <p:nvPr/>
        </p:nvSpPr>
        <p:spPr bwMode="auto">
          <a:xfrm>
            <a:off x="4953000" y="2819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1" name="Oval 7"/>
          <p:cNvSpPr>
            <a:spLocks noChangeArrowheads="1"/>
          </p:cNvSpPr>
          <p:nvPr/>
        </p:nvSpPr>
        <p:spPr bwMode="auto">
          <a:xfrm>
            <a:off x="2667000" y="2819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2" name="Oval 8"/>
          <p:cNvSpPr>
            <a:spLocks noChangeArrowheads="1"/>
          </p:cNvSpPr>
          <p:nvPr/>
        </p:nvSpPr>
        <p:spPr bwMode="auto">
          <a:xfrm>
            <a:off x="54102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3" name="Oval 9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4" name="Oval 10"/>
          <p:cNvSpPr>
            <a:spLocks noChangeArrowheads="1"/>
          </p:cNvSpPr>
          <p:nvPr/>
        </p:nvSpPr>
        <p:spPr bwMode="auto">
          <a:xfrm rot="-5400000">
            <a:off x="3810000" y="2819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5" name="Oval 11"/>
          <p:cNvSpPr>
            <a:spLocks noChangeArrowheads="1"/>
          </p:cNvSpPr>
          <p:nvPr/>
        </p:nvSpPr>
        <p:spPr bwMode="auto">
          <a:xfrm>
            <a:off x="2057400" y="37338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6" name="Oval 12"/>
          <p:cNvSpPr>
            <a:spLocks noChangeArrowheads="1"/>
          </p:cNvSpPr>
          <p:nvPr/>
        </p:nvSpPr>
        <p:spPr bwMode="auto">
          <a:xfrm>
            <a:off x="43434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7" name="Oval 13"/>
          <p:cNvSpPr>
            <a:spLocks noChangeArrowheads="1"/>
          </p:cNvSpPr>
          <p:nvPr/>
        </p:nvSpPr>
        <p:spPr bwMode="auto">
          <a:xfrm>
            <a:off x="72390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cxnSp>
        <p:nvCxnSpPr>
          <p:cNvPr id="19468" name="AutoShape 14"/>
          <p:cNvCxnSpPr>
            <a:cxnSpLocks noChangeShapeType="1"/>
            <a:stCxn id="19458" idx="3"/>
            <a:endCxn id="19461" idx="0"/>
          </p:cNvCxnSpPr>
          <p:nvPr/>
        </p:nvCxnSpPr>
        <p:spPr bwMode="auto">
          <a:xfrm flipH="1">
            <a:off x="2895600" y="22955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5"/>
          <p:cNvCxnSpPr>
            <a:cxnSpLocks noChangeShapeType="1"/>
            <a:stCxn id="19458" idx="4"/>
            <a:endCxn id="19464" idx="6"/>
          </p:cNvCxnSpPr>
          <p:nvPr/>
        </p:nvCxnSpPr>
        <p:spPr bwMode="auto">
          <a:xfrm>
            <a:off x="4038600" y="2362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6"/>
          <p:cNvCxnSpPr>
            <a:cxnSpLocks noChangeShapeType="1"/>
            <a:stCxn id="19458" idx="5"/>
            <a:endCxn id="19460" idx="0"/>
          </p:cNvCxnSpPr>
          <p:nvPr/>
        </p:nvCxnSpPr>
        <p:spPr bwMode="auto">
          <a:xfrm>
            <a:off x="4200525" y="22955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7"/>
          <p:cNvCxnSpPr>
            <a:cxnSpLocks noChangeShapeType="1"/>
            <a:stCxn id="19461" idx="3"/>
            <a:endCxn id="19465" idx="0"/>
          </p:cNvCxnSpPr>
          <p:nvPr/>
        </p:nvCxnSpPr>
        <p:spPr bwMode="auto">
          <a:xfrm flipH="1">
            <a:off x="2286000" y="3209925"/>
            <a:ext cx="4476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8"/>
          <p:cNvCxnSpPr>
            <a:cxnSpLocks noChangeShapeType="1"/>
            <a:stCxn id="19461" idx="5"/>
            <a:endCxn id="19463" idx="0"/>
          </p:cNvCxnSpPr>
          <p:nvPr/>
        </p:nvCxnSpPr>
        <p:spPr bwMode="auto">
          <a:xfrm>
            <a:off x="3057525" y="3209925"/>
            <a:ext cx="2952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19"/>
          <p:cNvCxnSpPr>
            <a:cxnSpLocks noChangeShapeType="1"/>
            <a:stCxn id="19460" idx="3"/>
            <a:endCxn id="19466" idx="0"/>
          </p:cNvCxnSpPr>
          <p:nvPr/>
        </p:nvCxnSpPr>
        <p:spPr bwMode="auto">
          <a:xfrm flipH="1">
            <a:off x="4572000" y="3209925"/>
            <a:ext cx="447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20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5181600" y="3276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21"/>
          <p:cNvCxnSpPr>
            <a:cxnSpLocks noChangeShapeType="1"/>
            <a:stCxn id="19460" idx="5"/>
            <a:endCxn id="19459" idx="0"/>
          </p:cNvCxnSpPr>
          <p:nvPr/>
        </p:nvCxnSpPr>
        <p:spPr bwMode="auto">
          <a:xfrm>
            <a:off x="5343525" y="3209925"/>
            <a:ext cx="1209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22"/>
          <p:cNvCxnSpPr>
            <a:cxnSpLocks noChangeShapeType="1"/>
            <a:stCxn id="19460" idx="6"/>
            <a:endCxn id="19467" idx="0"/>
          </p:cNvCxnSpPr>
          <p:nvPr/>
        </p:nvCxnSpPr>
        <p:spPr bwMode="auto">
          <a:xfrm>
            <a:off x="5410200" y="3048000"/>
            <a:ext cx="2057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Tree: B-tree</a:t>
            </a:r>
          </a:p>
        </p:txBody>
      </p:sp>
      <p:sp>
        <p:nvSpPr>
          <p:cNvPr id="19478" name="Content Placeholder 21"/>
          <p:cNvSpPr>
            <a:spLocks noGrp="1"/>
          </p:cNvSpPr>
          <p:nvPr>
            <p:ph idx="1"/>
          </p:nvPr>
        </p:nvSpPr>
        <p:spPr>
          <a:xfrm>
            <a:off x="685800" y="5257800"/>
            <a:ext cx="7772400" cy="1371600"/>
          </a:xfrm>
        </p:spPr>
        <p:txBody>
          <a:bodyPr/>
          <a:lstStyle/>
          <a:p>
            <a:pPr marL="342900" lvl="1" indent="-342900" eaLnBrk="1" hangingPunct="1">
              <a:buClr>
                <a:srgbClr val="A50021"/>
              </a:buClr>
              <a:buSzPct val="60000"/>
            </a:pPr>
            <a:r>
              <a:rPr lang="en-US" altLang="en-US" smtClean="0">
                <a:ea typeface="ＭＳ Ｐゴシック" panose="020B0600070205080204" pitchFamily="34" charset="-128"/>
              </a:rPr>
              <a:t>Definition: Every internal nodel has a number of children in the interval [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smtClean="0">
                <a:ea typeface="ＭＳ Ｐゴシック" panose="020B0600070205080204" pitchFamily="34" charset="-128"/>
              </a:rPr>
              <a:t>,</a:t>
            </a:r>
            <a:r>
              <a:rPr lang="en-US" altLang="en-US" i="1" smtClean="0">
                <a:ea typeface="ＭＳ Ｐゴシック" panose="020B0600070205080204" pitchFamily="34" charset="-128"/>
              </a:rPr>
              <a:t>b</a:t>
            </a:r>
            <a:r>
              <a:rPr lang="en-US" altLang="en-US" smtClean="0">
                <a:ea typeface="ＭＳ Ｐゴシック" panose="020B0600070205080204" pitchFamily="34" charset="-128"/>
              </a:rPr>
              <a:t>] where </a:t>
            </a:r>
            <a:r>
              <a:rPr lang="en-US" altLang="en-US" i="1" smtClean="0">
                <a:ea typeface="ＭＳ Ｐゴシック" panose="020B0600070205080204" pitchFamily="34" charset="-128"/>
              </a:rPr>
              <a:t>a, b</a:t>
            </a:r>
            <a:r>
              <a:rPr lang="en-US" altLang="en-US" smtClean="0">
                <a:ea typeface="ＭＳ Ｐゴシック" panose="020B0600070205080204" pitchFamily="34" charset="-128"/>
              </a:rPr>
              <a:t> are appropriate natural numbers, e.g., [2,4].</a:t>
            </a:r>
          </a:p>
        </p:txBody>
      </p:sp>
      <p:sp>
        <p:nvSpPr>
          <p:cNvPr id="19479" name="Text Box 53"/>
          <p:cNvSpPr txBox="1">
            <a:spLocks noChangeArrowheads="1"/>
          </p:cNvSpPr>
          <p:nvPr/>
        </p:nvSpPr>
        <p:spPr bwMode="auto">
          <a:xfrm>
            <a:off x="2838450" y="22098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a-hu</a:t>
            </a:r>
          </a:p>
        </p:txBody>
      </p:sp>
      <p:sp>
        <p:nvSpPr>
          <p:cNvPr id="19480" name="Text Box 54"/>
          <p:cNvSpPr txBox="1">
            <a:spLocks noChangeArrowheads="1"/>
          </p:cNvSpPr>
          <p:nvPr/>
        </p:nvSpPr>
        <p:spPr bwMode="auto">
          <a:xfrm>
            <a:off x="3429000" y="2406650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hy-m</a:t>
            </a:r>
          </a:p>
        </p:txBody>
      </p:sp>
      <p:sp>
        <p:nvSpPr>
          <p:cNvPr id="19481" name="Text Box 42"/>
          <p:cNvSpPr txBox="1">
            <a:spLocks noChangeArrowheads="1"/>
          </p:cNvSpPr>
          <p:nvPr/>
        </p:nvSpPr>
        <p:spPr bwMode="auto">
          <a:xfrm>
            <a:off x="4495800" y="217805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n-z</a:t>
            </a:r>
          </a:p>
        </p:txBody>
      </p:sp>
      <p:sp>
        <p:nvSpPr>
          <p:cNvPr id="19482" name="TextBox 25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3.1</a:t>
            </a:r>
          </a:p>
        </p:txBody>
      </p:sp>
      <p:sp>
        <p:nvSpPr>
          <p:cNvPr id="19483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BF1CBD-DC23-411A-8527-5C9A209BD2D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26727</TotalTime>
  <Words>2279</Words>
  <Application>Microsoft Office PowerPoint</Application>
  <PresentationFormat>On-screen Show (4:3)</PresentationFormat>
  <Paragraphs>462</Paragraphs>
  <Slides>44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 Unicode MS</vt:lpstr>
      <vt:lpstr>ＭＳ Ｐゴシック</vt:lpstr>
      <vt:lpstr>Arial</vt:lpstr>
      <vt:lpstr>Calibri</vt:lpstr>
      <vt:lpstr>Courier</vt:lpstr>
      <vt:lpstr>Lucida Sans</vt:lpstr>
      <vt:lpstr>Symbol</vt:lpstr>
      <vt:lpstr>Tahoma</vt:lpstr>
      <vt:lpstr>Times New Roman</vt:lpstr>
      <vt:lpstr>Wingdings</vt:lpstr>
      <vt:lpstr>IIR-slides</vt:lpstr>
      <vt:lpstr>Equation</vt:lpstr>
      <vt:lpstr>PowerPoint Presentation</vt:lpstr>
      <vt:lpstr>Organizations</vt:lpstr>
      <vt:lpstr>Soundex</vt:lpstr>
      <vt:lpstr>Dictionary data structures for inverted indexes</vt:lpstr>
      <vt:lpstr>A naïve dictionary</vt:lpstr>
      <vt:lpstr>Dictionary data structures</vt:lpstr>
      <vt:lpstr>Hashtables</vt:lpstr>
      <vt:lpstr>Tree: binary tree</vt:lpstr>
      <vt:lpstr>Tree: B-tree</vt:lpstr>
      <vt:lpstr>Trees</vt:lpstr>
      <vt:lpstr>Wild-card queries</vt:lpstr>
      <vt:lpstr>Wild-card queries: *</vt:lpstr>
      <vt:lpstr>Query processing</vt:lpstr>
      <vt:lpstr>B-trees handle *’s at the end of a query term</vt:lpstr>
      <vt:lpstr>Permuterm index</vt:lpstr>
      <vt:lpstr>Permuterm query processing</vt:lpstr>
      <vt:lpstr>Permuterm index</vt:lpstr>
      <vt:lpstr>Permuterm query processing</vt:lpstr>
      <vt:lpstr>Bigram (k-gram) indexes</vt:lpstr>
      <vt:lpstr>Bigram index example</vt:lpstr>
      <vt:lpstr>Processing wild-cards</vt:lpstr>
      <vt:lpstr>Processing wild-card queries</vt:lpstr>
      <vt:lpstr>Spelling correction</vt:lpstr>
      <vt:lpstr>Rates of spelling errors</vt:lpstr>
      <vt:lpstr>Spelling Tasks</vt:lpstr>
      <vt:lpstr>Spell correction</vt:lpstr>
      <vt:lpstr>Types of spelling errors</vt:lpstr>
      <vt:lpstr>Non-word spelling errors</vt:lpstr>
      <vt:lpstr>Real word &amp; non-word spelling errors</vt:lpstr>
      <vt:lpstr>Document correction</vt:lpstr>
      <vt:lpstr>Query mis-spellings</vt:lpstr>
      <vt:lpstr>Isolated word correction</vt:lpstr>
      <vt:lpstr>Isolated word correction</vt:lpstr>
      <vt:lpstr>Edit distance</vt:lpstr>
      <vt:lpstr>Weighted edit distance</vt:lpstr>
      <vt:lpstr>Using edit distances</vt:lpstr>
      <vt:lpstr>Edit distance to all dictionary terms?</vt:lpstr>
      <vt:lpstr>n-gram overlap</vt:lpstr>
      <vt:lpstr>Example with trigrams</vt:lpstr>
      <vt:lpstr>One option – Jaccard coefficient</vt:lpstr>
      <vt:lpstr>Matching trigrams</vt:lpstr>
      <vt:lpstr>Context-sensitive spell correction</vt:lpstr>
      <vt:lpstr>Context-sensitive correction</vt:lpstr>
      <vt:lpstr>Tries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SUBHASIS B</cp:lastModifiedBy>
  <cp:revision>353</cp:revision>
  <cp:lastPrinted>2015-04-20T04:06:37Z</cp:lastPrinted>
  <dcterms:created xsi:type="dcterms:W3CDTF">2011-04-01T01:43:31Z</dcterms:created>
  <dcterms:modified xsi:type="dcterms:W3CDTF">2021-12-12T23:12:14Z</dcterms:modified>
</cp:coreProperties>
</file>