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1"/>
  </p:notesMasterIdLst>
  <p:handoutMasterIdLst>
    <p:handoutMasterId r:id="rId112"/>
  </p:handoutMasterIdLst>
  <p:sldIdLst>
    <p:sldId id="281" r:id="rId3"/>
    <p:sldId id="403" r:id="rId4"/>
    <p:sldId id="404" r:id="rId5"/>
    <p:sldId id="405" r:id="rId6"/>
    <p:sldId id="406" r:id="rId7"/>
    <p:sldId id="407" r:id="rId8"/>
    <p:sldId id="408" r:id="rId9"/>
    <p:sldId id="409" r:id="rId10"/>
    <p:sldId id="41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412" r:id="rId64"/>
    <p:sldId id="413" r:id="rId65"/>
    <p:sldId id="414" r:id="rId66"/>
    <p:sldId id="316"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2" r:id="rId93"/>
    <p:sldId id="363" r:id="rId94"/>
    <p:sldId id="364" r:id="rId95"/>
    <p:sldId id="368" r:id="rId96"/>
    <p:sldId id="369" r:id="rId97"/>
    <p:sldId id="370" r:id="rId98"/>
    <p:sldId id="371" r:id="rId99"/>
    <p:sldId id="372" r:id="rId100"/>
    <p:sldId id="373" r:id="rId101"/>
    <p:sldId id="374" r:id="rId102"/>
    <p:sldId id="375" r:id="rId103"/>
    <p:sldId id="376" r:id="rId104"/>
    <p:sldId id="377" r:id="rId105"/>
    <p:sldId id="378" r:id="rId106"/>
    <p:sldId id="379" r:id="rId107"/>
    <p:sldId id="383" r:id="rId108"/>
    <p:sldId id="384" r:id="rId109"/>
    <p:sldId id="388" r:id="rId110"/>
  </p:sldIdLst>
  <p:sldSz cx="9144000" cy="6858000" type="screen4x3"/>
  <p:notesSz cx="6994525" cy="9278938"/>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0202"/>
    <a:srgbClr val="CCECFF"/>
    <a:srgbClr val="FFFFCC"/>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Objects="1">
      <p:cViewPr varScale="1">
        <p:scale>
          <a:sx n="84" d="100"/>
          <a:sy n="84" d="100"/>
        </p:scale>
        <p:origin x="10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a:defRPr sz="1200" smtClean="0">
                <a:latin typeface="Times New Roman" charset="0"/>
              </a:defRPr>
            </a:lvl1pPr>
          </a:lstStyle>
          <a:p>
            <a:pPr>
              <a:defRPr/>
            </a:pPr>
            <a:endParaRPr lang="en-US"/>
          </a:p>
        </p:txBody>
      </p:sp>
      <p:sp>
        <p:nvSpPr>
          <p:cNvPr id="280579" name="Rectangle 3"/>
          <p:cNvSpPr>
            <a:spLocks noGrp="1" noChangeArrowheads="1"/>
          </p:cNvSpPr>
          <p:nvPr>
            <p:ph type="dt" sz="quarter" idx="1"/>
          </p:nvPr>
        </p:nvSpPr>
        <p:spPr bwMode="auto">
          <a:xfrm>
            <a:off x="3963988" y="0"/>
            <a:ext cx="3030537"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defRPr sz="1200" smtClean="0">
                <a:latin typeface="Times New Roman" charset="0"/>
              </a:defRPr>
            </a:lvl1pPr>
          </a:lstStyle>
          <a:p>
            <a:pPr>
              <a:defRPr/>
            </a:pPr>
            <a:endParaRPr lang="en-US"/>
          </a:p>
        </p:txBody>
      </p:sp>
      <p:sp>
        <p:nvSpPr>
          <p:cNvPr id="280580" name="Rectangle 4"/>
          <p:cNvSpPr>
            <a:spLocks noGrp="1" noChangeArrowheads="1"/>
          </p:cNvSpPr>
          <p:nvPr>
            <p:ph type="ftr" sz="quarter" idx="2"/>
          </p:nvPr>
        </p:nvSpPr>
        <p:spPr bwMode="auto">
          <a:xfrm>
            <a:off x="0" y="8815388"/>
            <a:ext cx="3030538"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a:defRPr sz="1200" smtClean="0">
                <a:latin typeface="Times New Roman" charset="0"/>
              </a:defRPr>
            </a:lvl1pPr>
          </a:lstStyle>
          <a:p>
            <a:pPr>
              <a:defRPr/>
            </a:pPr>
            <a:endParaRPr lang="en-US"/>
          </a:p>
        </p:txBody>
      </p:sp>
      <p:sp>
        <p:nvSpPr>
          <p:cNvPr id="280581" name="Rectangle 5"/>
          <p:cNvSpPr>
            <a:spLocks noGrp="1" noChangeArrowheads="1"/>
          </p:cNvSpPr>
          <p:nvPr>
            <p:ph type="sldNum" sz="quarter" idx="3"/>
          </p:nvPr>
        </p:nvSpPr>
        <p:spPr bwMode="auto">
          <a:xfrm>
            <a:off x="3963988" y="8815388"/>
            <a:ext cx="3030537"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defRPr sz="1200"/>
            </a:lvl1pPr>
          </a:lstStyle>
          <a:p>
            <a:fld id="{7A70C267-8BEF-40C1-B181-B975810D7111}" type="slidenum">
              <a:rPr lang="en-US" altLang="en-US"/>
              <a:pPr/>
              <a:t>‹#›</a:t>
            </a:fld>
            <a:endParaRPr lang="en-US" altLang="en-US"/>
          </a:p>
        </p:txBody>
      </p:sp>
    </p:spTree>
    <p:extLst>
      <p:ext uri="{BB962C8B-B14F-4D97-AF65-F5344CB8AC3E}">
        <p14:creationId xmlns:p14="http://schemas.microsoft.com/office/powerpoint/2010/main" val="1448054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a:defRPr sz="1200" smtClean="0">
                <a:latin typeface="Times New Roman" charset="0"/>
              </a:defRPr>
            </a:lvl1pPr>
          </a:lstStyle>
          <a:p>
            <a:pPr>
              <a:defRPr/>
            </a:pPr>
            <a:endParaRPr lang="en-US"/>
          </a:p>
        </p:txBody>
      </p:sp>
      <p:sp>
        <p:nvSpPr>
          <p:cNvPr id="4099" name="Rectangle 3"/>
          <p:cNvSpPr>
            <a:spLocks noGrp="1" noChangeArrowheads="1"/>
          </p:cNvSpPr>
          <p:nvPr>
            <p:ph type="dt" idx="1"/>
          </p:nvPr>
        </p:nvSpPr>
        <p:spPr bwMode="auto">
          <a:xfrm>
            <a:off x="3963988" y="0"/>
            <a:ext cx="3030537"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defRPr sz="1200" smtClean="0">
                <a:latin typeface="Times New Roman"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76338" y="695325"/>
            <a:ext cx="4641850"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1863" y="4406900"/>
            <a:ext cx="5130800" cy="4176713"/>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5388"/>
            <a:ext cx="3030538"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a:defRPr sz="1200" smtClean="0">
                <a:latin typeface="Times New Roman" charset="0"/>
              </a:defRPr>
            </a:lvl1pPr>
          </a:lstStyle>
          <a:p>
            <a:pPr>
              <a:defRPr/>
            </a:pPr>
            <a:endParaRPr lang="en-US"/>
          </a:p>
        </p:txBody>
      </p:sp>
      <p:sp>
        <p:nvSpPr>
          <p:cNvPr id="4103" name="Rectangle 7"/>
          <p:cNvSpPr>
            <a:spLocks noGrp="1" noChangeArrowheads="1"/>
          </p:cNvSpPr>
          <p:nvPr>
            <p:ph type="sldNum" sz="quarter" idx="5"/>
          </p:nvPr>
        </p:nvSpPr>
        <p:spPr bwMode="auto">
          <a:xfrm>
            <a:off x="3963988" y="8815388"/>
            <a:ext cx="3030537"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defRPr sz="1200"/>
            </a:lvl1pPr>
          </a:lstStyle>
          <a:p>
            <a:fld id="{E6D4441D-7F3A-4199-ABEE-4807EC131573}" type="slidenum">
              <a:rPr lang="en-US" altLang="en-US"/>
              <a:pPr/>
              <a:t>‹#›</a:t>
            </a:fld>
            <a:endParaRPr lang="en-US" altLang="en-US"/>
          </a:p>
        </p:txBody>
      </p:sp>
    </p:spTree>
    <p:extLst>
      <p:ext uri="{BB962C8B-B14F-4D97-AF65-F5344CB8AC3E}">
        <p14:creationId xmlns:p14="http://schemas.microsoft.com/office/powerpoint/2010/main" val="1401775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5325"/>
            <a:ext cx="4638675" cy="34798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0F28053-7677-4650-A4C3-7286502748AD}" type="slidenum">
              <a:rPr lang="en-IN" smtClean="0"/>
              <a:t>1</a:t>
            </a:fld>
            <a:endParaRPr lang="en-IN"/>
          </a:p>
        </p:txBody>
      </p:sp>
    </p:spTree>
    <p:extLst>
      <p:ext uri="{BB962C8B-B14F-4D97-AF65-F5344CB8AC3E}">
        <p14:creationId xmlns:p14="http://schemas.microsoft.com/office/powerpoint/2010/main" val="1473249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6993BD95-166A-40E5-BBE6-CE2488132219}" type="slidenum">
              <a:rPr lang="en-US" altLang="en-US" sz="1000">
                <a:solidFill>
                  <a:srgbClr val="000000"/>
                </a:solidFill>
              </a:rPr>
              <a:pPr/>
              <a:t>56</a:t>
            </a:fld>
            <a:endParaRPr lang="en-US" altLang="en-US" sz="1000">
              <a:solidFill>
                <a:srgbClr val="000000"/>
              </a:solidFill>
            </a:endParaRPr>
          </a:p>
        </p:txBody>
      </p:sp>
      <p:sp>
        <p:nvSpPr>
          <p:cNvPr id="40963"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D &gt;= min gives rise to 3 sub cases.</a:t>
            </a:r>
          </a:p>
        </p:txBody>
      </p:sp>
    </p:spTree>
    <p:extLst>
      <p:ext uri="{BB962C8B-B14F-4D97-AF65-F5344CB8AC3E}">
        <p14:creationId xmlns:p14="http://schemas.microsoft.com/office/powerpoint/2010/main" val="598347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99CD6BEC-1F1D-41EF-9496-7F9A1E8D945A}" type="slidenum">
              <a:rPr lang="en-US" altLang="en-US" sz="1000">
                <a:solidFill>
                  <a:srgbClr val="000000"/>
                </a:solidFill>
              </a:rPr>
              <a:pPr/>
              <a:t>58</a:t>
            </a:fld>
            <a:endParaRPr lang="en-US" altLang="en-US" sz="1000">
              <a:solidFill>
                <a:srgbClr val="000000"/>
              </a:solidFill>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Note, all branch nodes have 2 children in a compressed binary trie.</a:t>
            </a:r>
          </a:p>
        </p:txBody>
      </p:sp>
    </p:spTree>
    <p:extLst>
      <p:ext uri="{BB962C8B-B14F-4D97-AF65-F5344CB8AC3E}">
        <p14:creationId xmlns:p14="http://schemas.microsoft.com/office/powerpoint/2010/main" val="416129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67F8189E-ADCE-4DE4-AB28-970B0BBF0CC2}" type="slidenum">
              <a:rPr lang="en-US" altLang="en-US" sz="1000">
                <a:solidFill>
                  <a:srgbClr val="000000"/>
                </a:solidFill>
              </a:rPr>
              <a:pPr/>
              <a:t>59</a:t>
            </a:fld>
            <a:endParaRPr lang="en-US" altLang="en-US" sz="1000">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All keys in B’ have bit s=1; otherwise all keys in B’ &lt; those in b.</a:t>
            </a:r>
          </a:p>
        </p:txBody>
      </p:sp>
    </p:spTree>
    <p:extLst>
      <p:ext uri="{BB962C8B-B14F-4D97-AF65-F5344CB8AC3E}">
        <p14:creationId xmlns:p14="http://schemas.microsoft.com/office/powerpoint/2010/main" val="38444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4EC26E03-54F7-42BC-9CAC-1F1243788701}" type="slidenum">
              <a:rPr lang="en-US" altLang="en-US" sz="1000">
                <a:solidFill>
                  <a:schemeClr val="tx1"/>
                </a:solidFill>
              </a:rPr>
              <a:pPr/>
              <a:t>67</a:t>
            </a:fld>
            <a:endParaRPr lang="en-US" altLang="en-US" sz="1000">
              <a:solidFill>
                <a:schemeClr val="tx1"/>
              </a:solidFill>
            </a:endParaRPr>
          </a:p>
        </p:txBody>
      </p:sp>
      <p:sp>
        <p:nvSpPr>
          <p:cNvPr id="29699"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10-way trie =&gt; at most 10 cache misses for a search! Up to 9 branch levels and 1 element level.</a:t>
            </a:r>
          </a:p>
          <a:p>
            <a:r>
              <a:rPr lang="en-US" altLang="en-US" smtClean="0"/>
              <a:t>100-way =&gt; at most 6 misses.</a:t>
            </a:r>
          </a:p>
          <a:p>
            <a:r>
              <a:rPr lang="en-US" altLang="en-US" smtClean="0"/>
              <a:t>#of memory accesses is either 10 or 6. Doesn’t depend on trie degree as you can compute which part of a branch node is to be retrieved and not retrieve the entire node.</a:t>
            </a:r>
          </a:p>
        </p:txBody>
      </p:sp>
    </p:spTree>
    <p:extLst>
      <p:ext uri="{BB962C8B-B14F-4D97-AF65-F5344CB8AC3E}">
        <p14:creationId xmlns:p14="http://schemas.microsoft.com/office/powerpoint/2010/main" val="3677477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E241B1C1-E12F-4B81-A124-67249A9DAE1F}" type="slidenum">
              <a:rPr lang="en-US" altLang="en-US" sz="1000">
                <a:solidFill>
                  <a:schemeClr val="tx1"/>
                </a:solidFill>
              </a:rPr>
              <a:pPr/>
              <a:t>68</a:t>
            </a:fld>
            <a:endParaRPr lang="en-US" altLang="en-US" sz="1000">
              <a:solidFill>
                <a:schemeClr val="tx1"/>
              </a:solidFill>
            </a:endParaRPr>
          </a:p>
        </p:txBody>
      </p:sp>
      <p:sp>
        <p:nvSpPr>
          <p:cNvPr id="30723"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Not only 60 compares, but 60 cache misses! With 1million entries, height of red-black tree is at most 40. 4-byte unsigned int can go up to 2^32 &gt; 10^9 and so can hold an SS#. But if we add a digit to an SS#, we would need 2 unsigned ints. Higher order search tree will reduce the number of nodes accessed but will not reduce #compares below log_2 n. Each node access will be several cache misses (potentially).</a:t>
            </a:r>
          </a:p>
        </p:txBody>
      </p:sp>
    </p:spTree>
    <p:extLst>
      <p:ext uri="{BB962C8B-B14F-4D97-AF65-F5344CB8AC3E}">
        <p14:creationId xmlns:p14="http://schemas.microsoft.com/office/powerpoint/2010/main" val="361934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0AC57FCF-8DC0-480D-9BDF-96DEDDFFA989}" type="slidenum">
              <a:rPr lang="en-US" altLang="en-US" sz="1000">
                <a:solidFill>
                  <a:schemeClr val="tx1"/>
                </a:solidFill>
              </a:rPr>
              <a:pPr/>
              <a:t>72</a:t>
            </a:fld>
            <a:endParaRPr lang="en-US" altLang="en-US" sz="1000">
              <a:solidFill>
                <a:schemeClr val="tx1"/>
              </a:solidFill>
            </a:endParaRPr>
          </a:p>
        </p:txBody>
      </p:sp>
      <p:sp>
        <p:nvSpPr>
          <p:cNvPr id="31747"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Fall off root during search for insert key. Find any key in subtree you fall off of and find first character where this key and insert key differ. In the example, this is character/digit 2. To find a key you need to follow pointers to an element node. To find a pointer, you need to search within each node.</a:t>
            </a:r>
          </a:p>
        </p:txBody>
      </p:sp>
    </p:spTree>
    <p:extLst>
      <p:ext uri="{BB962C8B-B14F-4D97-AF65-F5344CB8AC3E}">
        <p14:creationId xmlns:p14="http://schemas.microsoft.com/office/powerpoint/2010/main" val="102872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3E50A7FF-0182-4BDD-A9A2-7E9E0BF56D15}" type="slidenum">
              <a:rPr lang="en-US" altLang="en-US" sz="1000">
                <a:solidFill>
                  <a:schemeClr val="tx1"/>
                </a:solidFill>
              </a:rPr>
              <a:pPr/>
              <a:t>73</a:t>
            </a:fld>
            <a:endParaRPr lang="en-US" altLang="en-US" sz="1000">
              <a:solidFill>
                <a:schemeClr val="tx1"/>
              </a:solidFill>
            </a:endParaRPr>
          </a:p>
        </p:txBody>
      </p:sp>
      <p:sp>
        <p:nvSpPr>
          <p:cNvPr id="32771"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10468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5BF23EE-1285-4F28-9F5F-297D14517E68}" type="slidenum">
              <a:rPr lang="en-US" altLang="en-US" sz="1000">
                <a:solidFill>
                  <a:schemeClr val="tx1"/>
                </a:solidFill>
              </a:rPr>
              <a:pPr/>
              <a:t>74</a:t>
            </a:fld>
            <a:endParaRPr lang="en-US" altLang="en-US" sz="1000">
              <a:solidFill>
                <a:schemeClr val="tx1"/>
              </a:solidFill>
            </a:endParaRPr>
          </a:p>
        </p:txBody>
      </p:sp>
      <p:sp>
        <p:nvSpPr>
          <p:cNvPr id="33795"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3381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9705139D-7249-430D-83B1-734C7CB2FBD7}" type="slidenum">
              <a:rPr lang="en-US" altLang="en-US" sz="1000">
                <a:solidFill>
                  <a:schemeClr val="tx1"/>
                </a:solidFill>
              </a:rPr>
              <a:pPr/>
              <a:t>75</a:t>
            </a:fld>
            <a:endParaRPr lang="en-US" altLang="en-US" sz="1000">
              <a:solidFill>
                <a:schemeClr val="tx1"/>
              </a:solidFill>
            </a:endParaRPr>
          </a:p>
        </p:txBody>
      </p:sp>
      <p:sp>
        <p:nvSpPr>
          <p:cNvPr id="34819"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98690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12BDC65B-B869-46F6-A8AE-69370E81C7F8}" type="slidenum">
              <a:rPr lang="en-US" altLang="en-US" sz="1000">
                <a:solidFill>
                  <a:schemeClr val="tx1"/>
                </a:solidFill>
              </a:rPr>
              <a:pPr/>
              <a:t>76</a:t>
            </a:fld>
            <a:endParaRPr lang="en-US" altLang="en-US" sz="1000">
              <a:solidFill>
                <a:schemeClr val="tx1"/>
              </a:solidFill>
            </a:endParaRPr>
          </a:p>
        </p:txBody>
      </p:sp>
      <p:sp>
        <p:nvSpPr>
          <p:cNvPr id="35843"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914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1B8676-7062-466D-AF97-19811706195C}" type="slidenum">
              <a:rPr lang="en-US" altLang="en-US" sz="1200"/>
              <a:pPr eaLnBrk="1" hangingPunct="1"/>
              <a:t>2</a:t>
            </a:fld>
            <a:endParaRPr lang="en-US" altLang="en-US" sz="1200"/>
          </a:p>
        </p:txBody>
      </p:sp>
      <p:sp>
        <p:nvSpPr>
          <p:cNvPr id="28675"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Will discuss IP application in detail later. IPv4 (v6) the keys in the search structure are up to 32 bits (128) long.</a:t>
            </a:r>
          </a:p>
        </p:txBody>
      </p:sp>
    </p:spTree>
    <p:extLst>
      <p:ext uri="{BB962C8B-B14F-4D97-AF65-F5344CB8AC3E}">
        <p14:creationId xmlns:p14="http://schemas.microsoft.com/office/powerpoint/2010/main" val="1159220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FC2C3860-6E87-497A-8217-3AB97DB87258}" type="slidenum">
              <a:rPr lang="en-US" altLang="en-US" sz="1000">
                <a:solidFill>
                  <a:schemeClr val="tx1"/>
                </a:solidFill>
              </a:rPr>
              <a:pPr/>
              <a:t>77</a:t>
            </a:fld>
            <a:endParaRPr lang="en-US" altLang="en-US" sz="1000">
              <a:solidFill>
                <a:schemeClr val="tx1"/>
              </a:solidFill>
            </a:endParaRPr>
          </a:p>
        </p:txBody>
      </p:sp>
      <p:sp>
        <p:nvSpPr>
          <p:cNvPr id="36867"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Can back up at most one level.</a:t>
            </a:r>
          </a:p>
        </p:txBody>
      </p:sp>
    </p:spTree>
    <p:extLst>
      <p:ext uri="{BB962C8B-B14F-4D97-AF65-F5344CB8AC3E}">
        <p14:creationId xmlns:p14="http://schemas.microsoft.com/office/powerpoint/2010/main" val="340573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5BF0295-6B77-4A21-BBF6-C32D6557B490}" type="slidenum">
              <a:rPr lang="en-US" altLang="en-US" sz="1000">
                <a:solidFill>
                  <a:schemeClr val="tx1"/>
                </a:solidFill>
              </a:rPr>
              <a:pPr/>
              <a:t>78</a:t>
            </a:fld>
            <a:endParaRPr lang="en-US" altLang="en-US" sz="1000">
              <a:solidFill>
                <a:schemeClr val="tx1"/>
              </a:solidFill>
            </a:endParaRPr>
          </a:p>
        </p:txBody>
      </p:sp>
      <p:sp>
        <p:nvSpPr>
          <p:cNvPr id="37891"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Can back up at most one level.</a:t>
            </a:r>
          </a:p>
        </p:txBody>
      </p:sp>
    </p:spTree>
    <p:extLst>
      <p:ext uri="{BB962C8B-B14F-4D97-AF65-F5344CB8AC3E}">
        <p14:creationId xmlns:p14="http://schemas.microsoft.com/office/powerpoint/2010/main" val="1364691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ACC7BC8B-D9E9-4C3C-B4C5-E84A0F3439E6}" type="slidenum">
              <a:rPr lang="en-US" altLang="en-US" sz="1000">
                <a:solidFill>
                  <a:schemeClr val="tx1"/>
                </a:solidFill>
              </a:rPr>
              <a:pPr/>
              <a:t>79</a:t>
            </a:fld>
            <a:endParaRPr lang="en-US" altLang="en-US" sz="1000">
              <a:solidFill>
                <a:schemeClr val="tx1"/>
              </a:solidFill>
            </a:endParaRPr>
          </a:p>
        </p:txBody>
      </p:sp>
      <p:sp>
        <p:nvSpPr>
          <p:cNvPr id="38915"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Can back up at most one level.</a:t>
            </a:r>
          </a:p>
        </p:txBody>
      </p:sp>
    </p:spTree>
    <p:extLst>
      <p:ext uri="{BB962C8B-B14F-4D97-AF65-F5344CB8AC3E}">
        <p14:creationId xmlns:p14="http://schemas.microsoft.com/office/powerpoint/2010/main" val="2800255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Alternative is one trie for each length. Works in some applications.</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A115F4B3-8AB6-477F-8667-C5B42E398E15}" type="slidenum">
              <a:rPr lang="en-US" altLang="en-US" sz="1000">
                <a:solidFill>
                  <a:schemeClr val="tx1"/>
                </a:solidFill>
              </a:rPr>
              <a:pPr/>
              <a:t>80</a:t>
            </a:fld>
            <a:endParaRPr lang="en-US" altLang="en-US" sz="1000">
              <a:solidFill>
                <a:schemeClr val="tx1"/>
              </a:solidFill>
            </a:endParaRPr>
          </a:p>
        </p:txBody>
      </p:sp>
    </p:spTree>
    <p:extLst>
      <p:ext uri="{BB962C8B-B14F-4D97-AF65-F5344CB8AC3E}">
        <p14:creationId xmlns:p14="http://schemas.microsoft.com/office/powerpoint/2010/main" val="391798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F21553F1-99D3-4B12-B111-81D761856945}" type="slidenum">
              <a:rPr lang="en-US" altLang="en-US" sz="1000">
                <a:solidFill>
                  <a:schemeClr val="tx1"/>
                </a:solidFill>
              </a:rPr>
              <a:pPr/>
              <a:t>82</a:t>
            </a:fld>
            <a:endParaRPr lang="en-US" altLang="en-US" sz="1000">
              <a:solidFill>
                <a:schemeClr val="tx1"/>
              </a:solidFill>
            </a:endParaRPr>
          </a:p>
        </p:txBody>
      </p:sp>
      <p:sp>
        <p:nvSpPr>
          <p:cNvPr id="40963"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8343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EA914978-FDE2-4E56-AF52-C50A0CB9E12E}" type="slidenum">
              <a:rPr lang="en-US" altLang="en-US" sz="1000">
                <a:solidFill>
                  <a:schemeClr val="tx1"/>
                </a:solidFill>
              </a:rPr>
              <a:pPr/>
              <a:t>84</a:t>
            </a:fld>
            <a:endParaRPr lang="en-US" altLang="en-US" sz="1000">
              <a:solidFill>
                <a:schemeClr val="tx1"/>
              </a:solidFill>
            </a:endParaRPr>
          </a:p>
        </p:txBody>
      </p:sp>
      <p:sp>
        <p:nvSpPr>
          <p:cNvPr id="41987"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Element field also useful for insert but complicates delete.</a:t>
            </a:r>
          </a:p>
        </p:txBody>
      </p:sp>
    </p:spTree>
    <p:extLst>
      <p:ext uri="{BB962C8B-B14F-4D97-AF65-F5344CB8AC3E}">
        <p14:creationId xmlns:p14="http://schemas.microsoft.com/office/powerpoint/2010/main" val="4287321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240CCD7-A72F-4813-A032-4EEBF6FCDB53}" type="slidenum">
              <a:rPr lang="en-US" altLang="en-US" sz="1000">
                <a:solidFill>
                  <a:schemeClr val="tx1"/>
                </a:solidFill>
              </a:rPr>
              <a:pPr/>
              <a:t>86</a:t>
            </a:fld>
            <a:endParaRPr lang="en-US" altLang="en-US" sz="1000">
              <a:solidFill>
                <a:schemeClr val="tx1"/>
              </a:solidFill>
            </a:endParaRP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4009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6906A13-4E9A-482C-AC72-2BBD1B0D4356}" type="slidenum">
              <a:rPr lang="en-US" altLang="en-US" sz="1000">
                <a:solidFill>
                  <a:schemeClr val="tx1"/>
                </a:solidFill>
              </a:rPr>
              <a:pPr/>
              <a:t>88</a:t>
            </a:fld>
            <a:endParaRPr lang="en-US" altLang="en-US" sz="1000">
              <a:solidFill>
                <a:schemeClr val="tx1"/>
              </a:solidFill>
            </a:endParaRPr>
          </a:p>
        </p:txBody>
      </p:sp>
      <p:sp>
        <p:nvSpPr>
          <p:cNvPr id="44035"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Length 1 prefix is stored in root. How about length 2 and begins with 0? Expand to length 3. Fixed and variable stride tries. Find strides so as to minimize space requirement.</a:t>
            </a:r>
          </a:p>
        </p:txBody>
      </p:sp>
    </p:spTree>
    <p:extLst>
      <p:ext uri="{BB962C8B-B14F-4D97-AF65-F5344CB8AC3E}">
        <p14:creationId xmlns:p14="http://schemas.microsoft.com/office/powerpoint/2010/main" val="3567029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A79E07-3330-48A6-9AD2-2DA2A7FB4B09}" type="slidenum">
              <a:rPr lang="en-US" altLang="en-US" sz="1200"/>
              <a:pPr eaLnBrk="1" hangingPunct="1"/>
              <a:t>94</a:t>
            </a:fld>
            <a:endParaRPr lang="en-US" altLang="en-US" sz="1200"/>
          </a:p>
        </p:txBody>
      </p:sp>
      <p:sp>
        <p:nvSpPr>
          <p:cNvPr id="54275"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 New Roman" panose="02020603050405020304" pitchFamily="18" charset="0"/>
              </a:rPr>
              <a:t>Prefix actually stored as address/mask pair.  1bits in mask direct hardware to compare only corresponding bits in address.</a:t>
            </a:r>
          </a:p>
        </p:txBody>
      </p:sp>
    </p:spTree>
    <p:extLst>
      <p:ext uri="{BB962C8B-B14F-4D97-AF65-F5344CB8AC3E}">
        <p14:creationId xmlns:p14="http://schemas.microsoft.com/office/powerpoint/2010/main" val="2674865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CD5663-F009-4040-A938-A742EA968C92}" type="slidenum">
              <a:rPr lang="en-US" altLang="en-US" sz="1200"/>
              <a:pPr eaLnBrk="1" hangingPunct="1"/>
              <a:t>96</a:t>
            </a:fld>
            <a:endParaRPr lang="en-US" altLang="en-US" sz="1200"/>
          </a:p>
        </p:txBody>
      </p:sp>
      <p:sp>
        <p:nvSpPr>
          <p:cNvPr id="55299"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 New Roman" panose="02020603050405020304" pitchFamily="18" charset="0"/>
              </a:rPr>
              <a:t>For LMP and HPP (highest-priority prefix). </a:t>
            </a:r>
          </a:p>
          <a:p>
            <a:pPr eaLnBrk="1" hangingPunct="1"/>
            <a:r>
              <a:rPr lang="en-US" altLang="en-US" smtClean="0">
                <a:latin typeface="Times New Roman" panose="02020603050405020304" pitchFamily="18" charset="0"/>
              </a:rPr>
              <a:t>Leaf-pushed trie</a:t>
            </a:r>
            <a:r>
              <a:rPr lang="en-US" altLang="en-US" smtClean="0">
                <a:latin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rPr>
              <a:t>Increased complexity for insert/delete.</a:t>
            </a:r>
          </a:p>
        </p:txBody>
      </p:sp>
    </p:spTree>
    <p:extLst>
      <p:ext uri="{BB962C8B-B14F-4D97-AF65-F5344CB8AC3E}">
        <p14:creationId xmlns:p14="http://schemas.microsoft.com/office/powerpoint/2010/main" val="13207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77925" y="695325"/>
            <a:ext cx="4638675" cy="3479800"/>
          </a:xfrm>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So, on level I branching is done on bit I of the key.</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C60BE7-0D1A-4A41-B4F4-99F219E5B23E}" type="slidenum">
              <a:rPr lang="en-US" altLang="en-US" sz="1200"/>
              <a:pPr eaLnBrk="1" hangingPunct="1"/>
              <a:t>3</a:t>
            </a:fld>
            <a:endParaRPr lang="en-US" altLang="en-US" sz="1200"/>
          </a:p>
        </p:txBody>
      </p:sp>
    </p:spTree>
    <p:extLst>
      <p:ext uri="{BB962C8B-B14F-4D97-AF65-F5344CB8AC3E}">
        <p14:creationId xmlns:p14="http://schemas.microsoft.com/office/powerpoint/2010/main" val="2270057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7AA7B1-511F-4860-9145-767E7BAB83A0}" type="slidenum">
              <a:rPr lang="en-US" altLang="en-US" sz="1200"/>
              <a:pPr eaLnBrk="1" hangingPunct="1"/>
              <a:t>97</a:t>
            </a:fld>
            <a:endParaRPr lang="en-US" altLang="en-US" sz="1200"/>
          </a:p>
        </p:txBody>
      </p:sp>
      <p:sp>
        <p:nvSpPr>
          <p:cNvPr id="56323"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 New Roman" panose="02020603050405020304" pitchFamily="18" charset="0"/>
              </a:rPr>
              <a:t>Lookup, insert, delete.</a:t>
            </a:r>
          </a:p>
        </p:txBody>
      </p:sp>
    </p:spTree>
    <p:extLst>
      <p:ext uri="{BB962C8B-B14F-4D97-AF65-F5344CB8AC3E}">
        <p14:creationId xmlns:p14="http://schemas.microsoft.com/office/powerpoint/2010/main" val="179610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513A5F5-E18A-4865-939F-0ACFC8FA7977}" type="slidenum">
              <a:rPr lang="en-US" altLang="en-US" sz="1200"/>
              <a:pPr eaLnBrk="1" hangingPunct="1"/>
              <a:t>100</a:t>
            </a:fld>
            <a:endParaRPr lang="en-US" altLang="en-US" sz="1200"/>
          </a:p>
        </p:txBody>
      </p:sp>
      <p:sp>
        <p:nvSpPr>
          <p:cNvPr id="57347"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 New Roman" panose="02020603050405020304" pitchFamily="18" charset="0"/>
              </a:rPr>
              <a:t>Must have a level for each prefix length so that prefix may be inserted into proper node.</a:t>
            </a:r>
          </a:p>
        </p:txBody>
      </p:sp>
    </p:spTree>
    <p:extLst>
      <p:ext uri="{BB962C8B-B14F-4D97-AF65-F5344CB8AC3E}">
        <p14:creationId xmlns:p14="http://schemas.microsoft.com/office/powerpoint/2010/main" val="26430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C00B38-F083-497A-9A65-270212A9AD96}" type="slidenum">
              <a:rPr lang="en-US" altLang="en-US" sz="1200"/>
              <a:pPr eaLnBrk="1" hangingPunct="1"/>
              <a:t>101</a:t>
            </a:fld>
            <a:endParaRPr lang="en-US" altLang="en-US" sz="1200"/>
          </a:p>
        </p:txBody>
      </p:sp>
      <p:sp>
        <p:nvSpPr>
          <p:cNvPr id="58371"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 New Roman" panose="02020603050405020304" pitchFamily="18" charset="0"/>
              </a:rPr>
              <a:t>Example is for longest prefix matching.</a:t>
            </a:r>
          </a:p>
        </p:txBody>
      </p:sp>
    </p:spTree>
    <p:extLst>
      <p:ext uri="{BB962C8B-B14F-4D97-AF65-F5344CB8AC3E}">
        <p14:creationId xmlns:p14="http://schemas.microsoft.com/office/powerpoint/2010/main" val="2999860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655BF6-34A9-4EAD-B832-EF6F438ECCB6}" type="slidenum">
              <a:rPr lang="en-US" altLang="en-US" sz="1200"/>
              <a:pPr eaLnBrk="1" hangingPunct="1"/>
              <a:t>102</a:t>
            </a:fld>
            <a:endParaRPr lang="en-US" altLang="en-US" sz="1200"/>
          </a:p>
        </p:txBody>
      </p:sp>
      <p:sp>
        <p:nvSpPr>
          <p:cNvPr id="59395" name="Rectangle 2"/>
          <p:cNvSpPr>
            <a:spLocks noGrp="1" noRot="1" noChangeAspect="1" noChangeArrowheads="1" noTextEdit="1"/>
          </p:cNvSpPr>
          <p:nvPr>
            <p:ph type="sldImg"/>
          </p:nvPr>
        </p:nvSpPr>
        <p:spPr>
          <a:xfrm>
            <a:off x="1177925" y="695325"/>
            <a:ext cx="4638675" cy="34798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Red number is node stride</a:t>
            </a:r>
          </a:p>
        </p:txBody>
      </p:sp>
    </p:spTree>
    <p:extLst>
      <p:ext uri="{BB962C8B-B14F-4D97-AF65-F5344CB8AC3E}">
        <p14:creationId xmlns:p14="http://schemas.microsoft.com/office/powerpoint/2010/main" val="1382289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F10F9C-7EC6-4DEC-9EEA-A84712FD1AAF}" type="slidenum">
              <a:rPr lang="en-US" altLang="en-US" sz="1200"/>
              <a:pPr eaLnBrk="1" hangingPunct="1"/>
              <a:t>104</a:t>
            </a:fld>
            <a:endParaRPr lang="en-US" altLang="en-US" sz="1200"/>
          </a:p>
        </p:txBody>
      </p:sp>
      <p:sp>
        <p:nvSpPr>
          <p:cNvPr id="60419" name="Rectangle 2"/>
          <p:cNvSpPr>
            <a:spLocks noGrp="1" noRot="1" noChangeAspect="1" noChangeArrowheads="1" noTextEdit="1"/>
          </p:cNvSpPr>
          <p:nvPr>
            <p:ph type="sldImg"/>
          </p:nvPr>
        </p:nvSpPr>
        <p:spPr>
          <a:xfrm>
            <a:off x="1177925" y="695325"/>
            <a:ext cx="4638675" cy="34798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Root of FST covers levels 0 &amp; 1 of one-bit trie.</a:t>
            </a:r>
          </a:p>
          <a:p>
            <a:pPr eaLnBrk="1" hangingPunct="1"/>
            <a:r>
              <a:rPr lang="en-US" altLang="en-US" smtClean="0">
                <a:latin typeface="Times New Roman" panose="02020603050405020304" pitchFamily="18" charset="0"/>
              </a:rPr>
              <a:t>Next level covers levels 2 through 4 of 1-bit trie.</a:t>
            </a:r>
          </a:p>
          <a:p>
            <a:pPr eaLnBrk="1" hangingPunct="1"/>
            <a:r>
              <a:rPr lang="en-US" altLang="en-US" smtClean="0">
                <a:latin typeface="Times New Roman" panose="02020603050405020304" pitchFamily="18" charset="0"/>
              </a:rPr>
              <a:t>Last level covers levels 5 &amp; 6 of 1-bit trie.</a:t>
            </a:r>
          </a:p>
          <a:p>
            <a:pPr eaLnBrk="1" hangingPunct="1"/>
            <a:r>
              <a:rPr lang="en-US" altLang="en-US" smtClean="0">
                <a:latin typeface="Times New Roman" panose="02020603050405020304" pitchFamily="18" charset="0"/>
              </a:rPr>
              <a:t>[s,e] pair for each level—[0,1], [2,4], [5,6]</a:t>
            </a:r>
          </a:p>
          <a:p>
            <a:pPr eaLnBrk="1" hangingPunct="1"/>
            <a:r>
              <a:rPr lang="en-US" altLang="en-US" smtClean="0">
                <a:latin typeface="Times New Roman" panose="02020603050405020304" pitchFamily="18" charset="0"/>
              </a:rPr>
              <a:t>Expansion levels are 0, 2, and 5.</a:t>
            </a:r>
          </a:p>
        </p:txBody>
      </p:sp>
    </p:spTree>
    <p:extLst>
      <p:ext uri="{BB962C8B-B14F-4D97-AF65-F5344CB8AC3E}">
        <p14:creationId xmlns:p14="http://schemas.microsoft.com/office/powerpoint/2010/main" val="833694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DF070E-86B1-45E8-BAA2-F83DA0B45F31}" type="slidenum">
              <a:rPr lang="en-US" altLang="en-US" sz="1200"/>
              <a:pPr eaLnBrk="1" hangingPunct="1"/>
              <a:t>108</a:t>
            </a:fld>
            <a:endParaRPr lang="en-US" altLang="en-US" sz="1200"/>
          </a:p>
        </p:txBody>
      </p:sp>
      <p:sp>
        <p:nvSpPr>
          <p:cNvPr id="64515" name="Rectangle 2"/>
          <p:cNvSpPr>
            <a:spLocks noGrp="1" noRot="1" noChangeAspect="1" noChangeArrowheads="1" noTextEdit="1"/>
          </p:cNvSpPr>
          <p:nvPr>
            <p:ph type="sldImg"/>
          </p:nvPr>
        </p:nvSpPr>
        <p:spPr>
          <a:xfrm>
            <a:off x="1177925" y="695325"/>
            <a:ext cx="4638675" cy="3479800"/>
          </a:xfrm>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5042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E301B5-A494-4855-A11D-6D551FF63F12}" type="slidenum">
              <a:rPr lang="en-US" altLang="en-US" sz="1200"/>
              <a:pPr eaLnBrk="1" hangingPunct="1"/>
              <a:t>8</a:t>
            </a:fld>
            <a:endParaRPr lang="en-US" altLang="en-US" sz="1200"/>
          </a:p>
        </p:txBody>
      </p:sp>
      <p:sp>
        <p:nvSpPr>
          <p:cNvPr id="30723"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Delete from nonleaf =&gt; replace with key in subtree leaf. Note can’t delete as in binary search tree as that would change levels of nodes and mess up relationship between level and branching bit.</a:t>
            </a:r>
          </a:p>
        </p:txBody>
      </p:sp>
    </p:spTree>
    <p:extLst>
      <p:ext uri="{BB962C8B-B14F-4D97-AF65-F5344CB8AC3E}">
        <p14:creationId xmlns:p14="http://schemas.microsoft.com/office/powerpoint/2010/main" val="52535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28B44B-A94B-4225-9C29-4897F83A85C5}" type="slidenum">
              <a:rPr lang="en-US" altLang="en-US" sz="1200"/>
              <a:pPr eaLnBrk="1" hangingPunct="1"/>
              <a:t>11</a:t>
            </a:fld>
            <a:endParaRPr lang="en-US" altLang="en-US" sz="1200"/>
          </a:p>
        </p:txBody>
      </p:sp>
      <p:sp>
        <p:nvSpPr>
          <p:cNvPr id="31747"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Every branch node has &gt;=2 keys/pairs in its subtree.</a:t>
            </a:r>
          </a:p>
        </p:txBody>
      </p:sp>
    </p:spTree>
    <p:extLst>
      <p:ext uri="{BB962C8B-B14F-4D97-AF65-F5344CB8AC3E}">
        <p14:creationId xmlns:p14="http://schemas.microsoft.com/office/powerpoint/2010/main" val="149007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E27DE5-BF08-4777-8B65-EAAB5D9B8303}" type="slidenum">
              <a:rPr lang="en-US" altLang="en-US" sz="1200"/>
              <a:pPr eaLnBrk="1" hangingPunct="1"/>
              <a:t>13</a:t>
            </a:fld>
            <a:endParaRPr lang="en-US" altLang="en-US" sz="1200"/>
          </a:p>
        </p:txBody>
      </p:sp>
      <p:sp>
        <p:nvSpPr>
          <p:cNvPr id="32771"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Alternative is to store only length k keys at level k. Then, 0000, for example, would be stored one level down from shown figure. Longest prefix matching.</a:t>
            </a:r>
          </a:p>
        </p:txBody>
      </p:sp>
    </p:spTree>
    <p:extLst>
      <p:ext uri="{BB962C8B-B14F-4D97-AF65-F5344CB8AC3E}">
        <p14:creationId xmlns:p14="http://schemas.microsoft.com/office/powerpoint/2010/main" val="420165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2AEFC5-BC0C-4B90-93E0-1106D6D6F295}" type="slidenum">
              <a:rPr lang="en-US" altLang="en-US" sz="1200"/>
              <a:pPr eaLnBrk="1" hangingPunct="1"/>
              <a:t>18</a:t>
            </a:fld>
            <a:endParaRPr lang="en-US" altLang="en-US" sz="1200"/>
          </a:p>
        </p:txBody>
      </p:sp>
      <p:sp>
        <p:nvSpPr>
          <p:cNvPr id="33795"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Sibling is branch node.</a:t>
            </a:r>
          </a:p>
        </p:txBody>
      </p:sp>
    </p:spTree>
    <p:extLst>
      <p:ext uri="{BB962C8B-B14F-4D97-AF65-F5344CB8AC3E}">
        <p14:creationId xmlns:p14="http://schemas.microsoft.com/office/powerpoint/2010/main" val="406216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C5F66E-5C2B-4B48-95D8-DDFE50B3BAC0}" type="slidenum">
              <a:rPr lang="en-US" altLang="en-US" sz="1200"/>
              <a:pPr eaLnBrk="1" hangingPunct="1"/>
              <a:t>20</a:t>
            </a:fld>
            <a:endParaRPr lang="en-US" altLang="en-US" sz="1200"/>
          </a:p>
        </p:txBody>
      </p:sp>
      <p:sp>
        <p:nvSpPr>
          <p:cNvPr id="34819" name="Rectangle 2"/>
          <p:cNvSpPr>
            <a:spLocks noGrp="1" noRot="1" noChangeAspect="1" noChangeArrowheads="1" noTextEdit="1"/>
          </p:cNvSpPr>
          <p:nvPr>
            <p:ph type="sldImg"/>
          </p:nvPr>
        </p:nvSpPr>
        <p:spPr>
          <a:xfrm>
            <a:off x="1185863" y="701675"/>
            <a:ext cx="4622800" cy="3467100"/>
          </a:xfrm>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latin typeface="Times New Roman" panose="02020603050405020304" pitchFamily="18" charset="0"/>
              </a:rPr>
              <a:t>Sibling is element node.</a:t>
            </a:r>
          </a:p>
        </p:txBody>
      </p:sp>
    </p:spTree>
    <p:extLst>
      <p:ext uri="{BB962C8B-B14F-4D97-AF65-F5344CB8AC3E}">
        <p14:creationId xmlns:p14="http://schemas.microsoft.com/office/powerpoint/2010/main" val="63415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8C27062-C0E8-4A9D-89FB-3B32021DCB7D}" type="slidenum">
              <a:rPr lang="en-US" altLang="en-US" sz="1000">
                <a:solidFill>
                  <a:srgbClr val="000000"/>
                </a:solidFill>
              </a:rPr>
              <a:pPr/>
              <a:t>31</a:t>
            </a:fld>
            <a:endParaRPr lang="en-US" altLang="en-US" sz="1000">
              <a:solidFill>
                <a:srgbClr val="000000"/>
              </a:solidFill>
            </a:endParaRPr>
          </a:p>
        </p:txBody>
      </p:sp>
      <p:sp>
        <p:nvSpPr>
          <p:cNvPr id="39939"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g is an element node.</a:t>
            </a:r>
          </a:p>
        </p:txBody>
      </p:sp>
    </p:spTree>
    <p:extLst>
      <p:ext uri="{BB962C8B-B14F-4D97-AF65-F5344CB8AC3E}">
        <p14:creationId xmlns:p14="http://schemas.microsoft.com/office/powerpoint/2010/main" val="418013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188B835-CDE1-48A4-98B3-64678F651948}" type="slidenum">
              <a:rPr lang="en-US" altLang="en-US"/>
              <a:pPr/>
              <a:t>‹#›</a:t>
            </a:fld>
            <a:endParaRPr lang="en-US" altLang="en-US"/>
          </a:p>
        </p:txBody>
      </p:sp>
    </p:spTree>
    <p:extLst>
      <p:ext uri="{BB962C8B-B14F-4D97-AF65-F5344CB8AC3E}">
        <p14:creationId xmlns:p14="http://schemas.microsoft.com/office/powerpoint/2010/main" val="13242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1C042E6-3BA9-4012-AEEA-A57091F0E934}" type="slidenum">
              <a:rPr lang="en-US" altLang="en-US"/>
              <a:pPr/>
              <a:t>‹#›</a:t>
            </a:fld>
            <a:endParaRPr lang="en-US" altLang="en-US"/>
          </a:p>
        </p:txBody>
      </p:sp>
    </p:spTree>
    <p:extLst>
      <p:ext uri="{BB962C8B-B14F-4D97-AF65-F5344CB8AC3E}">
        <p14:creationId xmlns:p14="http://schemas.microsoft.com/office/powerpoint/2010/main" val="50213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C25679-DB9E-4835-943C-1F01A8A8285E}" type="slidenum">
              <a:rPr lang="en-US" altLang="en-US"/>
              <a:pPr/>
              <a:t>‹#›</a:t>
            </a:fld>
            <a:endParaRPr lang="en-US" altLang="en-US"/>
          </a:p>
        </p:txBody>
      </p:sp>
    </p:spTree>
    <p:extLst>
      <p:ext uri="{BB962C8B-B14F-4D97-AF65-F5344CB8AC3E}">
        <p14:creationId xmlns:p14="http://schemas.microsoft.com/office/powerpoint/2010/main" val="323730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599FE0C-ECA1-4C08-8357-793828E86C6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32833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504D6AC-78F9-494B-A6FB-D4F1BACC0FE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3772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FF28AB9-149C-4B27-8FB8-B034FF42BF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3459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06E9738-108F-4458-8AB2-776EF4B5889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89779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D8BB207E-03B1-4BD9-B044-3FF0460DBCB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516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CFB771C2-A3E8-4B5C-B54F-F95D05E93E7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15667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5A2C8435-23DA-4E1D-9C56-BDAA1E8764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0884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6F43178-66BF-401E-97EF-A5367345C8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0591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DDA4087-7171-4C75-B521-3EA9CCFAB9D7}" type="slidenum">
              <a:rPr lang="en-US" altLang="en-US"/>
              <a:pPr/>
              <a:t>‹#›</a:t>
            </a:fld>
            <a:endParaRPr lang="en-US" altLang="en-US"/>
          </a:p>
        </p:txBody>
      </p:sp>
    </p:spTree>
    <p:extLst>
      <p:ext uri="{BB962C8B-B14F-4D97-AF65-F5344CB8AC3E}">
        <p14:creationId xmlns:p14="http://schemas.microsoft.com/office/powerpoint/2010/main" val="1864916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57A8097-AFEF-4A7D-A020-045D85F140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68037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A0F59D1-0F51-4BC4-86E7-8655F7F7ED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87641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ECEF19E-E900-4C61-A910-815F8734063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4832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A0E0343-8F24-44DC-A5C1-CDD5B6BBD626}" type="slidenum">
              <a:rPr lang="en-US" altLang="en-US"/>
              <a:pPr/>
              <a:t>‹#›</a:t>
            </a:fld>
            <a:endParaRPr lang="en-US" altLang="en-US"/>
          </a:p>
        </p:txBody>
      </p:sp>
    </p:spTree>
    <p:extLst>
      <p:ext uri="{BB962C8B-B14F-4D97-AF65-F5344CB8AC3E}">
        <p14:creationId xmlns:p14="http://schemas.microsoft.com/office/powerpoint/2010/main" val="25818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EA8075D-3446-4385-B316-7C9776079E74}" type="slidenum">
              <a:rPr lang="en-US" altLang="en-US"/>
              <a:pPr/>
              <a:t>‹#›</a:t>
            </a:fld>
            <a:endParaRPr lang="en-US" altLang="en-US"/>
          </a:p>
        </p:txBody>
      </p:sp>
    </p:spTree>
    <p:extLst>
      <p:ext uri="{BB962C8B-B14F-4D97-AF65-F5344CB8AC3E}">
        <p14:creationId xmlns:p14="http://schemas.microsoft.com/office/powerpoint/2010/main" val="104204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DFB5496-EE30-40AD-99DE-052FADA83BDF}" type="slidenum">
              <a:rPr lang="en-US" altLang="en-US"/>
              <a:pPr/>
              <a:t>‹#›</a:t>
            </a:fld>
            <a:endParaRPr lang="en-US" altLang="en-US"/>
          </a:p>
        </p:txBody>
      </p:sp>
    </p:spTree>
    <p:extLst>
      <p:ext uri="{BB962C8B-B14F-4D97-AF65-F5344CB8AC3E}">
        <p14:creationId xmlns:p14="http://schemas.microsoft.com/office/powerpoint/2010/main" val="85272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3053031-3CA1-4D1B-852B-7D833AB7A6ED}" type="slidenum">
              <a:rPr lang="en-US" altLang="en-US"/>
              <a:pPr/>
              <a:t>‹#›</a:t>
            </a:fld>
            <a:endParaRPr lang="en-US" altLang="en-US"/>
          </a:p>
        </p:txBody>
      </p:sp>
    </p:spTree>
    <p:extLst>
      <p:ext uri="{BB962C8B-B14F-4D97-AF65-F5344CB8AC3E}">
        <p14:creationId xmlns:p14="http://schemas.microsoft.com/office/powerpoint/2010/main" val="20826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2D8DEE6-7945-4B5C-9E7F-2E64B35138AB}" type="slidenum">
              <a:rPr lang="en-US" altLang="en-US"/>
              <a:pPr/>
              <a:t>‹#›</a:t>
            </a:fld>
            <a:endParaRPr lang="en-US" altLang="en-US"/>
          </a:p>
        </p:txBody>
      </p:sp>
    </p:spTree>
    <p:extLst>
      <p:ext uri="{BB962C8B-B14F-4D97-AF65-F5344CB8AC3E}">
        <p14:creationId xmlns:p14="http://schemas.microsoft.com/office/powerpoint/2010/main" val="102353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5ECFE63-FE08-4F7F-A800-91EFE5572588}" type="slidenum">
              <a:rPr lang="en-US" altLang="en-US"/>
              <a:pPr/>
              <a:t>‹#›</a:t>
            </a:fld>
            <a:endParaRPr lang="en-US" altLang="en-US"/>
          </a:p>
        </p:txBody>
      </p:sp>
    </p:spTree>
    <p:extLst>
      <p:ext uri="{BB962C8B-B14F-4D97-AF65-F5344CB8AC3E}">
        <p14:creationId xmlns:p14="http://schemas.microsoft.com/office/powerpoint/2010/main" val="376414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8244E73-6BDD-495E-BB22-2639E28C634E}" type="slidenum">
              <a:rPr lang="en-US" altLang="en-US"/>
              <a:pPr/>
              <a:t>‹#›</a:t>
            </a:fld>
            <a:endParaRPr lang="en-US" altLang="en-US"/>
          </a:p>
        </p:txBody>
      </p:sp>
    </p:spTree>
    <p:extLst>
      <p:ext uri="{BB962C8B-B14F-4D97-AF65-F5344CB8AC3E}">
        <p14:creationId xmlns:p14="http://schemas.microsoft.com/office/powerpoint/2010/main" val="18653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126B96-2D7A-4898-BB76-800D3BFE300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charset="0"/>
        </a:defRPr>
      </a:lvl2pPr>
      <a:lvl3pPr algn="ctr" rtl="0" eaLnBrk="0" fontAlgn="base" hangingPunct="0">
        <a:spcBef>
          <a:spcPct val="0"/>
        </a:spcBef>
        <a:spcAft>
          <a:spcPct val="0"/>
        </a:spcAft>
        <a:defRPr sz="4400">
          <a:solidFill>
            <a:schemeClr val="accent2"/>
          </a:solidFill>
          <a:latin typeface="Times New Roman" charset="0"/>
        </a:defRPr>
      </a:lvl3pPr>
      <a:lvl4pPr algn="ctr" rtl="0" eaLnBrk="0" fontAlgn="base" hangingPunct="0">
        <a:spcBef>
          <a:spcPct val="0"/>
        </a:spcBef>
        <a:spcAft>
          <a:spcPct val="0"/>
        </a:spcAft>
        <a:defRPr sz="4400">
          <a:solidFill>
            <a:schemeClr val="accent2"/>
          </a:solidFill>
          <a:latin typeface="Times New Roman" charset="0"/>
        </a:defRPr>
      </a:lvl4pPr>
      <a:lvl5pPr algn="ctr" rtl="0" eaLnBrk="0" fontAlgn="base" hangingPunct="0">
        <a:spcBef>
          <a:spcPct val="0"/>
        </a:spcBef>
        <a:spcAft>
          <a:spcPct val="0"/>
        </a:spcAft>
        <a:defRPr sz="4400">
          <a:solidFill>
            <a:schemeClr val="accent2"/>
          </a:solidFill>
          <a:latin typeface="Times New Roman" charset="0"/>
        </a:defRPr>
      </a:lvl5pPr>
      <a:lvl6pPr marL="457200" algn="ctr" rtl="0" fontAlgn="base">
        <a:spcBef>
          <a:spcPct val="0"/>
        </a:spcBef>
        <a:spcAft>
          <a:spcPct val="0"/>
        </a:spcAft>
        <a:defRPr sz="4400">
          <a:solidFill>
            <a:schemeClr val="accent2"/>
          </a:solidFill>
          <a:latin typeface="Times New Roman" charset="0"/>
        </a:defRPr>
      </a:lvl6pPr>
      <a:lvl7pPr marL="914400" algn="ctr" rtl="0" fontAlgn="base">
        <a:spcBef>
          <a:spcPct val="0"/>
        </a:spcBef>
        <a:spcAft>
          <a:spcPct val="0"/>
        </a:spcAft>
        <a:defRPr sz="4400">
          <a:solidFill>
            <a:schemeClr val="accent2"/>
          </a:solidFill>
          <a:latin typeface="Times New Roman" charset="0"/>
        </a:defRPr>
      </a:lvl7pPr>
      <a:lvl8pPr marL="1371600" algn="ctr" rtl="0" fontAlgn="base">
        <a:spcBef>
          <a:spcPct val="0"/>
        </a:spcBef>
        <a:spcAft>
          <a:spcPct val="0"/>
        </a:spcAft>
        <a:defRPr sz="4400">
          <a:solidFill>
            <a:schemeClr val="accent2"/>
          </a:solidFill>
          <a:latin typeface="Times New Roman" charset="0"/>
        </a:defRPr>
      </a:lvl8pPr>
      <a:lvl9pPr marL="1828800" algn="ctr" rtl="0" fontAlgn="base">
        <a:spcBef>
          <a:spcPct val="0"/>
        </a:spcBef>
        <a:spcAft>
          <a:spcPct val="0"/>
        </a:spcAft>
        <a:defRPr sz="4400">
          <a:solidFill>
            <a:schemeClr val="accent2"/>
          </a:solidFill>
          <a:latin typeface="Times New Roman" charset="0"/>
        </a:defRPr>
      </a:lvl9pPr>
    </p:titleStyle>
    <p:bodyStyle>
      <a:lvl1pPr marL="342900" indent="-342900" algn="l" rtl="0" eaLnBrk="0" fontAlgn="base" hangingPunct="0">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tx1"/>
                </a:solidFill>
                <a:latin typeface="Times New Roman" pitchFamily="18" charset="0"/>
              </a:defRPr>
            </a:lvl1pPr>
          </a:lstStyle>
          <a:p>
            <a:pPr eaLnBrk="0" hangingPunct="0">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latin typeface="Times New Roman" pitchFamily="18" charset="0"/>
              </a:defRPr>
            </a:lvl1pPr>
          </a:lstStyle>
          <a:p>
            <a:pPr eaLnBrk="0" hangingPunct="0">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pPr eaLnBrk="0" hangingPunct="0"/>
            <a:fld id="{981FC732-A8A8-4CE9-AEE1-8775D4386719}" type="slidenum">
              <a:rPr lang="en-US" altLang="en-US">
                <a:solidFill>
                  <a:srgbClr val="000000"/>
                </a:solidFill>
              </a:rPr>
              <a:pPr eaLnBrk="0" hangingPunct="0"/>
              <a:t>‹#›</a:t>
            </a:fld>
            <a:endParaRPr lang="en-US" altLang="en-US">
              <a:solidFill>
                <a:srgbClr val="000000"/>
              </a:solidFill>
            </a:endParaRPr>
          </a:p>
        </p:txBody>
      </p:sp>
    </p:spTree>
    <p:extLst>
      <p:ext uri="{BB962C8B-B14F-4D97-AF65-F5344CB8AC3E}">
        <p14:creationId xmlns:p14="http://schemas.microsoft.com/office/powerpoint/2010/main" val="2009468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smtClean="0"/>
              <a:t>Data Organization and Retrieval</a:t>
            </a:r>
            <a:br>
              <a:rPr lang="en-US" dirty="0" smtClean="0"/>
            </a:br>
            <a:r>
              <a:rPr lang="en-US" dirty="0" smtClean="0"/>
              <a:t>(Tries for Wildcard)</a:t>
            </a:r>
            <a:endParaRPr lang="en-IN" dirty="0"/>
          </a:p>
        </p:txBody>
      </p:sp>
      <p:sp>
        <p:nvSpPr>
          <p:cNvPr id="3" name="Subtitle 2"/>
          <p:cNvSpPr>
            <a:spLocks noGrp="1"/>
          </p:cNvSpPr>
          <p:nvPr>
            <p:ph type="subTitle" idx="1"/>
          </p:nvPr>
        </p:nvSpPr>
        <p:spPr>
          <a:xfrm>
            <a:off x="533401" y="3200400"/>
            <a:ext cx="8305800" cy="2514600"/>
          </a:xfrm>
        </p:spPr>
        <p:txBody>
          <a:bodyPr/>
          <a:lstStyle/>
          <a:p>
            <a:r>
              <a:rPr lang="en-US" dirty="0" err="1" smtClean="0"/>
              <a:t>Subhasis</a:t>
            </a:r>
            <a:r>
              <a:rPr lang="en-US" dirty="0" smtClean="0"/>
              <a:t> </a:t>
            </a:r>
            <a:r>
              <a:rPr lang="en-US" dirty="0" err="1" smtClean="0"/>
              <a:t>Bhattacharjee</a:t>
            </a:r>
            <a:r>
              <a:rPr lang="en-US" dirty="0" smtClean="0"/>
              <a:t> </a:t>
            </a:r>
          </a:p>
          <a:p>
            <a:endParaRPr lang="en-US" dirty="0"/>
          </a:p>
          <a:p>
            <a:r>
              <a:rPr lang="en-US" dirty="0" smtClean="0"/>
              <a:t>Computer Science &amp; Engineering, IIT Jammu</a:t>
            </a:r>
          </a:p>
        </p:txBody>
      </p:sp>
    </p:spTree>
    <p:extLst>
      <p:ext uri="{BB962C8B-B14F-4D97-AF65-F5344CB8AC3E}">
        <p14:creationId xmlns:p14="http://schemas.microsoft.com/office/powerpoint/2010/main" val="351287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Binary Trie</a:t>
            </a:r>
          </a:p>
        </p:txBody>
      </p:sp>
      <p:sp>
        <p:nvSpPr>
          <p:cNvPr id="316419"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altLang="en-US" smtClean="0"/>
              <a:t>Information Re</a:t>
            </a:r>
            <a:r>
              <a:rPr lang="en-US" altLang="en-US" smtClean="0">
                <a:solidFill>
                  <a:schemeClr val="accent2"/>
                </a:solidFill>
              </a:rPr>
              <a:t>trie</a:t>
            </a:r>
            <a:r>
              <a:rPr lang="en-US" altLang="en-US" smtClean="0"/>
              <a:t>val.</a:t>
            </a:r>
          </a:p>
          <a:p>
            <a:pPr eaLnBrk="1" hangingPunct="1">
              <a:lnSpc>
                <a:spcPct val="90000"/>
              </a:lnSpc>
            </a:pPr>
            <a:r>
              <a:rPr lang="en-US" altLang="en-US" smtClean="0"/>
              <a:t>At most one key comparison per operation.</a:t>
            </a:r>
          </a:p>
          <a:p>
            <a:pPr eaLnBrk="1" hangingPunct="1">
              <a:lnSpc>
                <a:spcPct val="90000"/>
              </a:lnSpc>
            </a:pPr>
            <a:r>
              <a:rPr lang="en-US" altLang="en-US" smtClean="0"/>
              <a:t>Fixed length keys.</a:t>
            </a:r>
          </a:p>
          <a:p>
            <a:pPr lvl="1" eaLnBrk="1" hangingPunct="1">
              <a:lnSpc>
                <a:spcPct val="90000"/>
              </a:lnSpc>
            </a:pPr>
            <a:r>
              <a:rPr lang="en-US" altLang="en-US" smtClean="0"/>
              <a:t>Branch nodes.</a:t>
            </a:r>
          </a:p>
          <a:p>
            <a:pPr lvl="2" eaLnBrk="1" hangingPunct="1">
              <a:lnSpc>
                <a:spcPct val="90000"/>
              </a:lnSpc>
            </a:pPr>
            <a:r>
              <a:rPr lang="en-US" altLang="en-US" sz="2800" smtClean="0"/>
              <a:t>Left and right child pointers.</a:t>
            </a:r>
          </a:p>
          <a:p>
            <a:pPr lvl="2" eaLnBrk="1" hangingPunct="1">
              <a:lnSpc>
                <a:spcPct val="90000"/>
              </a:lnSpc>
            </a:pPr>
            <a:r>
              <a:rPr lang="en-US" altLang="en-US" sz="2800" smtClean="0"/>
              <a:t>No data field(s).</a:t>
            </a:r>
          </a:p>
          <a:p>
            <a:pPr lvl="1" eaLnBrk="1" hangingPunct="1">
              <a:lnSpc>
                <a:spcPct val="90000"/>
              </a:lnSpc>
            </a:pPr>
            <a:r>
              <a:rPr lang="en-US" altLang="en-US" smtClean="0"/>
              <a:t>Element nodes.</a:t>
            </a:r>
          </a:p>
          <a:p>
            <a:pPr lvl="2" eaLnBrk="1" hangingPunct="1">
              <a:lnSpc>
                <a:spcPct val="90000"/>
              </a:lnSpc>
            </a:pPr>
            <a:r>
              <a:rPr lang="en-US" altLang="en-US" sz="2800" smtClean="0"/>
              <a:t>No child pointers.</a:t>
            </a:r>
          </a:p>
          <a:p>
            <a:pPr lvl="2" eaLnBrk="1" hangingPunct="1">
              <a:lnSpc>
                <a:spcPct val="90000"/>
              </a:lnSpc>
            </a:pPr>
            <a:r>
              <a:rPr lang="en-US" altLang="en-US" sz="2800" smtClean="0"/>
              <a:t>Data field to hold dictionary pair.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 calcmode="lin" valueType="num">
                                      <p:cBhvr>
                                        <p:cTn id="7" dur="500" fill="hold"/>
                                        <p:tgtEl>
                                          <p:spTgt spid="3164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1641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16419">
                                            <p:txEl>
                                              <p:pRg st="1" end="1"/>
                                            </p:txEl>
                                          </p:spTgt>
                                        </p:tgtEl>
                                        <p:attrNameLst>
                                          <p:attrName>style.visibility</p:attrName>
                                        </p:attrNameLst>
                                      </p:cBhvr>
                                      <p:to>
                                        <p:strVal val="visible"/>
                                      </p:to>
                                    </p:set>
                                    <p:anim calcmode="lin" valueType="num">
                                      <p:cBhvr>
                                        <p:cTn id="13" dur="500" fill="hold"/>
                                        <p:tgtEl>
                                          <p:spTgt spid="3164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1641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16419">
                                            <p:txEl>
                                              <p:pRg st="2" end="2"/>
                                            </p:txEl>
                                          </p:spTgt>
                                        </p:tgtEl>
                                        <p:attrNameLst>
                                          <p:attrName>style.visibility</p:attrName>
                                        </p:attrNameLst>
                                      </p:cBhvr>
                                      <p:to>
                                        <p:strVal val="visible"/>
                                      </p:to>
                                    </p:set>
                                    <p:anim calcmode="lin" valueType="num">
                                      <p:cBhvr>
                                        <p:cTn id="19" dur="500" fill="hold"/>
                                        <p:tgtEl>
                                          <p:spTgt spid="3164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1641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16419">
                                            <p:txEl>
                                              <p:pRg st="3" end="3"/>
                                            </p:txEl>
                                          </p:spTgt>
                                        </p:tgtEl>
                                        <p:attrNameLst>
                                          <p:attrName>style.visibility</p:attrName>
                                        </p:attrNameLst>
                                      </p:cBhvr>
                                      <p:to>
                                        <p:strVal val="visible"/>
                                      </p:to>
                                    </p:set>
                                    <p:anim calcmode="lin" valueType="num">
                                      <p:cBhvr>
                                        <p:cTn id="25" dur="500" fill="hold"/>
                                        <p:tgtEl>
                                          <p:spTgt spid="3164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1641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16419">
                                            <p:txEl>
                                              <p:pRg st="4" end="4"/>
                                            </p:txEl>
                                          </p:spTgt>
                                        </p:tgtEl>
                                        <p:attrNameLst>
                                          <p:attrName>style.visibility</p:attrName>
                                        </p:attrNameLst>
                                      </p:cBhvr>
                                      <p:to>
                                        <p:strVal val="visible"/>
                                      </p:to>
                                    </p:set>
                                    <p:anim calcmode="lin" valueType="num">
                                      <p:cBhvr>
                                        <p:cTn id="31" dur="500" fill="hold"/>
                                        <p:tgtEl>
                                          <p:spTgt spid="3164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1641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16419">
                                            <p:txEl>
                                              <p:pRg st="5" end="5"/>
                                            </p:txEl>
                                          </p:spTgt>
                                        </p:tgtEl>
                                        <p:attrNameLst>
                                          <p:attrName>style.visibility</p:attrName>
                                        </p:attrNameLst>
                                      </p:cBhvr>
                                      <p:to>
                                        <p:strVal val="visible"/>
                                      </p:to>
                                    </p:set>
                                    <p:anim calcmode="lin" valueType="num">
                                      <p:cBhvr>
                                        <p:cTn id="37" dur="500" fill="hold"/>
                                        <p:tgtEl>
                                          <p:spTgt spid="31641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1641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16419">
                                            <p:txEl>
                                              <p:pRg st="6" end="6"/>
                                            </p:txEl>
                                          </p:spTgt>
                                        </p:tgtEl>
                                        <p:attrNameLst>
                                          <p:attrName>style.visibility</p:attrName>
                                        </p:attrNameLst>
                                      </p:cBhvr>
                                      <p:to>
                                        <p:strVal val="visible"/>
                                      </p:to>
                                    </p:set>
                                    <p:anim calcmode="lin" valueType="num">
                                      <p:cBhvr>
                                        <p:cTn id="43" dur="500" fill="hold"/>
                                        <p:tgtEl>
                                          <p:spTgt spid="316419">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16419">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16419">
                                            <p:txEl>
                                              <p:pRg st="7" end="7"/>
                                            </p:txEl>
                                          </p:spTgt>
                                        </p:tgtEl>
                                        <p:attrNameLst>
                                          <p:attrName>style.visibility</p:attrName>
                                        </p:attrNameLst>
                                      </p:cBhvr>
                                      <p:to>
                                        <p:strVal val="visible"/>
                                      </p:to>
                                    </p:set>
                                    <p:anim calcmode="lin" valueType="num">
                                      <p:cBhvr>
                                        <p:cTn id="49" dur="500" fill="hold"/>
                                        <p:tgtEl>
                                          <p:spTgt spid="316419">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16419">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16419">
                                            <p:txEl>
                                              <p:pRg st="8" end="8"/>
                                            </p:txEl>
                                          </p:spTgt>
                                        </p:tgtEl>
                                        <p:attrNameLst>
                                          <p:attrName>style.visibility</p:attrName>
                                        </p:attrNameLst>
                                      </p:cBhvr>
                                      <p:to>
                                        <p:strVal val="visible"/>
                                      </p:to>
                                    </p:set>
                                    <p:anim calcmode="lin" valueType="num">
                                      <p:cBhvr>
                                        <p:cTn id="55" dur="500" fill="hold"/>
                                        <p:tgtEl>
                                          <p:spTgt spid="316419">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16419">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bldLvl="3"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Fixed-Stride Tries</a:t>
            </a:r>
          </a:p>
        </p:txBody>
      </p:sp>
      <p:sp>
        <p:nvSpPr>
          <p:cNvPr id="151555" name="Rectangle 3"/>
          <p:cNvSpPr>
            <a:spLocks noGrp="1" noChangeArrowheads="1"/>
          </p:cNvSpPr>
          <p:nvPr>
            <p:ph type="body" idx="1"/>
          </p:nvPr>
        </p:nvSpPr>
        <p:spPr/>
        <p:txBody>
          <a:bodyPr/>
          <a:lstStyle/>
          <a:p>
            <a:pPr eaLnBrk="1" hangingPunct="1"/>
            <a:r>
              <a:rPr lang="en-US" altLang="en-US" smtClean="0"/>
              <a:t>Number of levels = number of distinct prefix lengths.</a:t>
            </a:r>
          </a:p>
          <a:p>
            <a:pPr eaLnBrk="1" hangingPunct="1"/>
            <a:r>
              <a:rPr lang="en-US" altLang="en-US" smtClean="0"/>
              <a:t>Use prefix expansion to reduce number of distinct lengths.</a:t>
            </a:r>
          </a:p>
        </p:txBody>
      </p:sp>
    </p:spTree>
    <p:extLst>
      <p:ext uri="{BB962C8B-B14F-4D97-AF65-F5344CB8AC3E}">
        <p14:creationId xmlns:p14="http://schemas.microsoft.com/office/powerpoint/2010/main" val="2288577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Prefix Expansion</a:t>
            </a:r>
          </a:p>
        </p:txBody>
      </p:sp>
      <p:sp>
        <p:nvSpPr>
          <p:cNvPr id="21507" name="Rectangle 3"/>
          <p:cNvSpPr>
            <a:spLocks noGrp="1" noChangeArrowheads="1"/>
          </p:cNvSpPr>
          <p:nvPr>
            <p:ph type="body" idx="1"/>
          </p:nvPr>
        </p:nvSpPr>
        <p:spPr>
          <a:xfrm>
            <a:off x="838200" y="1371600"/>
            <a:ext cx="2924175" cy="4262438"/>
          </a:xfrm>
          <a:noFill/>
        </p:spPr>
        <p:txBody>
          <a:bodyPr/>
          <a:lstStyle/>
          <a:p>
            <a:pPr eaLnBrk="1" hangingPunct="1">
              <a:buFontTx/>
              <a:buNone/>
            </a:pPr>
            <a:r>
              <a:rPr lang="en-US" altLang="en-US" sz="2800" smtClean="0"/>
              <a:t>P1 = 10*</a:t>
            </a:r>
          </a:p>
          <a:p>
            <a:pPr eaLnBrk="1" hangingPunct="1">
              <a:buFontTx/>
              <a:buNone/>
            </a:pPr>
            <a:r>
              <a:rPr lang="en-US" altLang="en-US" sz="2800" smtClean="0"/>
              <a:t>P2 = 111*</a:t>
            </a:r>
          </a:p>
          <a:p>
            <a:pPr eaLnBrk="1" hangingPunct="1">
              <a:buFontTx/>
              <a:buNone/>
            </a:pPr>
            <a:r>
              <a:rPr lang="en-US" altLang="en-US" sz="2800" smtClean="0"/>
              <a:t>P3 = 11001*</a:t>
            </a:r>
          </a:p>
          <a:p>
            <a:pPr eaLnBrk="1" hangingPunct="1">
              <a:buFontTx/>
              <a:buNone/>
            </a:pPr>
            <a:r>
              <a:rPr lang="en-US" altLang="en-US" sz="2800" smtClean="0"/>
              <a:t>P4 = 1*</a:t>
            </a:r>
          </a:p>
          <a:p>
            <a:pPr eaLnBrk="1" hangingPunct="1">
              <a:buFontTx/>
              <a:buNone/>
            </a:pPr>
            <a:r>
              <a:rPr lang="en-US" altLang="en-US" sz="2800" smtClean="0"/>
              <a:t>P5 = 0*</a:t>
            </a:r>
          </a:p>
          <a:p>
            <a:pPr eaLnBrk="1" hangingPunct="1">
              <a:buFontTx/>
              <a:buNone/>
            </a:pPr>
            <a:r>
              <a:rPr lang="en-US" altLang="en-US" sz="2800" smtClean="0"/>
              <a:t>P6 = 1000*</a:t>
            </a:r>
          </a:p>
          <a:p>
            <a:pPr eaLnBrk="1" hangingPunct="1">
              <a:buFontTx/>
              <a:buNone/>
            </a:pPr>
            <a:r>
              <a:rPr lang="en-US" altLang="en-US" sz="2800" smtClean="0"/>
              <a:t>P7 = 100000*</a:t>
            </a:r>
          </a:p>
          <a:p>
            <a:pPr eaLnBrk="1" hangingPunct="1">
              <a:buFontTx/>
              <a:buNone/>
            </a:pPr>
            <a:r>
              <a:rPr lang="en-US" altLang="en-US" sz="2800" smtClean="0"/>
              <a:t>P8 = 1000000*</a:t>
            </a:r>
          </a:p>
        </p:txBody>
      </p:sp>
      <p:sp>
        <p:nvSpPr>
          <p:cNvPr id="21508" name="Rectangle 4"/>
          <p:cNvSpPr>
            <a:spLocks noChangeArrowheads="1"/>
          </p:cNvSpPr>
          <p:nvPr/>
        </p:nvSpPr>
        <p:spPr bwMode="auto">
          <a:xfrm>
            <a:off x="838200" y="6172200"/>
            <a:ext cx="2743200" cy="533400"/>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800"/>
              <a:t>#lengths = 7</a:t>
            </a:r>
          </a:p>
        </p:txBody>
      </p:sp>
      <p:sp>
        <p:nvSpPr>
          <p:cNvPr id="21509" name="Rectangle 5"/>
          <p:cNvSpPr>
            <a:spLocks noChangeArrowheads="1"/>
          </p:cNvSpPr>
          <p:nvPr/>
        </p:nvSpPr>
        <p:spPr bwMode="auto">
          <a:xfrm>
            <a:off x="3962400" y="1371600"/>
            <a:ext cx="2438400" cy="4262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accent2"/>
              </a:buClr>
              <a:buFont typeface="Wingdings" panose="05000000000000000000" pitchFamily="2" charset="2"/>
              <a:buNone/>
            </a:pPr>
            <a:r>
              <a:rPr lang="en-US" altLang="en-US" sz="2800"/>
              <a:t>P1  = 10*</a:t>
            </a:r>
          </a:p>
          <a:p>
            <a:pPr eaLnBrk="1" hangingPunct="1">
              <a:spcBef>
                <a:spcPct val="20000"/>
              </a:spcBef>
              <a:buClr>
                <a:schemeClr val="accent2"/>
              </a:buClr>
              <a:buFont typeface="Wingdings" panose="05000000000000000000" pitchFamily="2" charset="2"/>
              <a:buNone/>
            </a:pPr>
            <a:r>
              <a:rPr lang="en-US" altLang="en-US" sz="2800"/>
              <a:t>P2a = 11100*</a:t>
            </a:r>
          </a:p>
          <a:p>
            <a:pPr eaLnBrk="1" hangingPunct="1">
              <a:spcBef>
                <a:spcPct val="20000"/>
              </a:spcBef>
              <a:buClr>
                <a:schemeClr val="accent2"/>
              </a:buClr>
              <a:buFont typeface="Wingdings" panose="05000000000000000000" pitchFamily="2" charset="2"/>
              <a:buNone/>
            </a:pPr>
            <a:r>
              <a:rPr lang="en-US" altLang="en-US" sz="2800"/>
              <a:t>P2b = 11101*</a:t>
            </a:r>
          </a:p>
          <a:p>
            <a:pPr eaLnBrk="1" hangingPunct="1">
              <a:spcBef>
                <a:spcPct val="20000"/>
              </a:spcBef>
              <a:buClr>
                <a:schemeClr val="accent2"/>
              </a:buClr>
              <a:buFont typeface="Wingdings" panose="05000000000000000000" pitchFamily="2" charset="2"/>
              <a:buNone/>
            </a:pPr>
            <a:r>
              <a:rPr lang="en-US" altLang="en-US" sz="2800"/>
              <a:t>P2c = 11110*</a:t>
            </a:r>
          </a:p>
          <a:p>
            <a:pPr eaLnBrk="1" hangingPunct="1">
              <a:spcBef>
                <a:spcPct val="20000"/>
              </a:spcBef>
              <a:buClr>
                <a:schemeClr val="accent2"/>
              </a:buClr>
              <a:buFont typeface="Wingdings" panose="05000000000000000000" pitchFamily="2" charset="2"/>
              <a:buNone/>
            </a:pPr>
            <a:r>
              <a:rPr lang="en-US" altLang="en-US" sz="2800"/>
              <a:t>P2d = 11111*</a:t>
            </a:r>
          </a:p>
          <a:p>
            <a:pPr eaLnBrk="1" hangingPunct="1">
              <a:spcBef>
                <a:spcPct val="20000"/>
              </a:spcBef>
              <a:buClr>
                <a:schemeClr val="accent2"/>
              </a:buClr>
              <a:buFont typeface="Wingdings" panose="05000000000000000000" pitchFamily="2" charset="2"/>
              <a:buNone/>
            </a:pPr>
            <a:r>
              <a:rPr lang="en-US" altLang="en-US" sz="2800"/>
              <a:t>P3   = 11001*</a:t>
            </a:r>
          </a:p>
          <a:p>
            <a:pPr eaLnBrk="1" hangingPunct="1">
              <a:spcBef>
                <a:spcPct val="20000"/>
              </a:spcBef>
              <a:buClr>
                <a:schemeClr val="accent2"/>
              </a:buClr>
              <a:buFont typeface="Wingdings" panose="05000000000000000000" pitchFamily="2" charset="2"/>
              <a:buNone/>
            </a:pPr>
            <a:r>
              <a:rPr lang="en-US" altLang="en-US" sz="2800"/>
              <a:t>P4a = 11*</a:t>
            </a:r>
          </a:p>
          <a:p>
            <a:pPr eaLnBrk="1" hangingPunct="1">
              <a:spcBef>
                <a:spcPct val="20000"/>
              </a:spcBef>
              <a:buClr>
                <a:schemeClr val="accent2"/>
              </a:buClr>
              <a:buFont typeface="Wingdings" panose="05000000000000000000" pitchFamily="2" charset="2"/>
              <a:buNone/>
            </a:pPr>
            <a:endParaRPr lang="en-US" altLang="en-US" sz="2800"/>
          </a:p>
        </p:txBody>
      </p:sp>
      <p:sp>
        <p:nvSpPr>
          <p:cNvPr id="21510" name="Rectangle 6"/>
          <p:cNvSpPr>
            <a:spLocks noChangeArrowheads="1"/>
          </p:cNvSpPr>
          <p:nvPr/>
        </p:nvSpPr>
        <p:spPr bwMode="auto">
          <a:xfrm>
            <a:off x="6248400" y="1371600"/>
            <a:ext cx="2667000" cy="4262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accent2"/>
              </a:buClr>
              <a:buFont typeface="Wingdings" panose="05000000000000000000" pitchFamily="2" charset="2"/>
              <a:buNone/>
            </a:pPr>
            <a:r>
              <a:rPr lang="en-US" altLang="en-US" sz="2800"/>
              <a:t>P5a = 00*</a:t>
            </a:r>
          </a:p>
          <a:p>
            <a:pPr eaLnBrk="1" hangingPunct="1">
              <a:spcBef>
                <a:spcPct val="20000"/>
              </a:spcBef>
              <a:buClr>
                <a:schemeClr val="accent2"/>
              </a:buClr>
              <a:buFont typeface="Wingdings" panose="05000000000000000000" pitchFamily="2" charset="2"/>
              <a:buNone/>
            </a:pPr>
            <a:r>
              <a:rPr lang="en-US" altLang="en-US" sz="2800"/>
              <a:t>P5b= 01*</a:t>
            </a:r>
          </a:p>
          <a:p>
            <a:pPr eaLnBrk="1" hangingPunct="1">
              <a:spcBef>
                <a:spcPct val="20000"/>
              </a:spcBef>
              <a:buClr>
                <a:schemeClr val="accent2"/>
              </a:buClr>
              <a:buFont typeface="Wingdings" panose="05000000000000000000" pitchFamily="2" charset="2"/>
              <a:buNone/>
            </a:pPr>
            <a:r>
              <a:rPr lang="en-US" altLang="en-US" sz="2800"/>
              <a:t>P6a  = 10000*</a:t>
            </a:r>
          </a:p>
          <a:p>
            <a:pPr eaLnBrk="1" hangingPunct="1">
              <a:spcBef>
                <a:spcPct val="20000"/>
              </a:spcBef>
              <a:buClr>
                <a:schemeClr val="accent2"/>
              </a:buClr>
              <a:buFont typeface="Wingdings" panose="05000000000000000000" pitchFamily="2" charset="2"/>
              <a:buNone/>
            </a:pPr>
            <a:r>
              <a:rPr lang="en-US" altLang="en-US" sz="2800"/>
              <a:t>P6b = 10001*</a:t>
            </a:r>
          </a:p>
          <a:p>
            <a:pPr eaLnBrk="1" hangingPunct="1">
              <a:spcBef>
                <a:spcPct val="20000"/>
              </a:spcBef>
              <a:buClr>
                <a:schemeClr val="accent2"/>
              </a:buClr>
              <a:buFont typeface="Wingdings" panose="05000000000000000000" pitchFamily="2" charset="2"/>
              <a:buNone/>
            </a:pPr>
            <a:r>
              <a:rPr lang="en-US" altLang="en-US" sz="2800"/>
              <a:t>P7a = 1000001*</a:t>
            </a:r>
          </a:p>
          <a:p>
            <a:pPr eaLnBrk="1" hangingPunct="1">
              <a:spcBef>
                <a:spcPct val="20000"/>
              </a:spcBef>
              <a:buClr>
                <a:schemeClr val="accent2"/>
              </a:buClr>
              <a:buFont typeface="Wingdings" panose="05000000000000000000" pitchFamily="2" charset="2"/>
              <a:buNone/>
            </a:pPr>
            <a:r>
              <a:rPr lang="en-US" altLang="en-US" sz="2800"/>
              <a:t>P8   = 1000000*</a:t>
            </a:r>
          </a:p>
        </p:txBody>
      </p:sp>
      <p:sp>
        <p:nvSpPr>
          <p:cNvPr id="21511" name="Rectangle 7"/>
          <p:cNvSpPr>
            <a:spLocks noChangeArrowheads="1"/>
          </p:cNvSpPr>
          <p:nvPr/>
        </p:nvSpPr>
        <p:spPr bwMode="auto">
          <a:xfrm>
            <a:off x="4953000" y="6172200"/>
            <a:ext cx="2743200" cy="533400"/>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800"/>
              <a:t>#lengths = 3</a:t>
            </a:r>
          </a:p>
        </p:txBody>
      </p:sp>
    </p:spTree>
    <p:extLst>
      <p:ext uri="{BB962C8B-B14F-4D97-AF65-F5344CB8AC3E}">
        <p14:creationId xmlns:p14="http://schemas.microsoft.com/office/powerpoint/2010/main" val="12526264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Fixed-Stride Trie</a:t>
            </a:r>
          </a:p>
        </p:txBody>
      </p:sp>
      <p:sp>
        <p:nvSpPr>
          <p:cNvPr id="22531" name="Text Box 3"/>
          <p:cNvSpPr txBox="1">
            <a:spLocks noChangeArrowheads="1"/>
          </p:cNvSpPr>
          <p:nvPr/>
        </p:nvSpPr>
        <p:spPr bwMode="auto">
          <a:xfrm>
            <a:off x="3581400" y="2362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2532" name="Text Box 4"/>
          <p:cNvSpPr txBox="1">
            <a:spLocks noChangeArrowheads="1"/>
          </p:cNvSpPr>
          <p:nvPr/>
        </p:nvSpPr>
        <p:spPr bwMode="auto">
          <a:xfrm>
            <a:off x="4114800" y="2362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2533" name="Text Box 5"/>
          <p:cNvSpPr txBox="1">
            <a:spLocks noChangeArrowheads="1"/>
          </p:cNvSpPr>
          <p:nvPr/>
        </p:nvSpPr>
        <p:spPr bwMode="auto">
          <a:xfrm>
            <a:off x="4648200" y="2362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 </a:t>
            </a:r>
          </a:p>
        </p:txBody>
      </p:sp>
      <p:sp>
        <p:nvSpPr>
          <p:cNvPr id="22534" name="Text Box 6"/>
          <p:cNvSpPr txBox="1">
            <a:spLocks noChangeArrowheads="1"/>
          </p:cNvSpPr>
          <p:nvPr/>
        </p:nvSpPr>
        <p:spPr bwMode="auto">
          <a:xfrm>
            <a:off x="5181600" y="2362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 </a:t>
            </a:r>
          </a:p>
        </p:txBody>
      </p:sp>
      <p:sp>
        <p:nvSpPr>
          <p:cNvPr id="22535" name="Text Box 7"/>
          <p:cNvSpPr txBox="1">
            <a:spLocks noChangeArrowheads="1"/>
          </p:cNvSpPr>
          <p:nvPr/>
        </p:nvSpPr>
        <p:spPr bwMode="auto">
          <a:xfrm>
            <a:off x="762000" y="3505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2536" name="Text Box 8"/>
          <p:cNvSpPr txBox="1">
            <a:spLocks noChangeArrowheads="1"/>
          </p:cNvSpPr>
          <p:nvPr/>
        </p:nvSpPr>
        <p:spPr bwMode="auto">
          <a:xfrm>
            <a:off x="1295400" y="3505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2537" name="Text Box 9"/>
          <p:cNvSpPr txBox="1">
            <a:spLocks noChangeArrowheads="1"/>
          </p:cNvSpPr>
          <p:nvPr/>
        </p:nvSpPr>
        <p:spPr bwMode="auto">
          <a:xfrm>
            <a:off x="1828800" y="3505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38" name="Text Box 10"/>
          <p:cNvSpPr txBox="1">
            <a:spLocks noChangeArrowheads="1"/>
          </p:cNvSpPr>
          <p:nvPr/>
        </p:nvSpPr>
        <p:spPr bwMode="auto">
          <a:xfrm>
            <a:off x="2362200" y="3505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2539" name="Text Box 11"/>
          <p:cNvSpPr txBox="1">
            <a:spLocks noChangeArrowheads="1"/>
          </p:cNvSpPr>
          <p:nvPr/>
        </p:nvSpPr>
        <p:spPr bwMode="auto">
          <a:xfrm>
            <a:off x="2895600" y="3505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40" name="Text Box 12"/>
          <p:cNvSpPr txBox="1">
            <a:spLocks noChangeArrowheads="1"/>
          </p:cNvSpPr>
          <p:nvPr/>
        </p:nvSpPr>
        <p:spPr bwMode="auto">
          <a:xfrm>
            <a:off x="3429000" y="3505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41" name="Text Box 13"/>
          <p:cNvSpPr txBox="1">
            <a:spLocks noChangeArrowheads="1"/>
          </p:cNvSpPr>
          <p:nvPr/>
        </p:nvSpPr>
        <p:spPr bwMode="auto">
          <a:xfrm>
            <a:off x="3962400" y="3505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42" name="Text Box 14"/>
          <p:cNvSpPr txBox="1">
            <a:spLocks noChangeArrowheads="1"/>
          </p:cNvSpPr>
          <p:nvPr/>
        </p:nvSpPr>
        <p:spPr bwMode="auto">
          <a:xfrm>
            <a:off x="4495800" y="3505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2543" name="Text Box 15"/>
          <p:cNvSpPr txBox="1">
            <a:spLocks noChangeArrowheads="1"/>
          </p:cNvSpPr>
          <p:nvPr/>
        </p:nvSpPr>
        <p:spPr bwMode="auto">
          <a:xfrm>
            <a:off x="4648200" y="4267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2544" name="Text Box 16"/>
          <p:cNvSpPr txBox="1">
            <a:spLocks noChangeArrowheads="1"/>
          </p:cNvSpPr>
          <p:nvPr/>
        </p:nvSpPr>
        <p:spPr bwMode="auto">
          <a:xfrm>
            <a:off x="5181600" y="4267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2545" name="Text Box 17"/>
          <p:cNvSpPr txBox="1">
            <a:spLocks noChangeArrowheads="1"/>
          </p:cNvSpPr>
          <p:nvPr/>
        </p:nvSpPr>
        <p:spPr bwMode="auto">
          <a:xfrm>
            <a:off x="5715000" y="4267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46" name="Text Box 18"/>
          <p:cNvSpPr txBox="1">
            <a:spLocks noChangeArrowheads="1"/>
          </p:cNvSpPr>
          <p:nvPr/>
        </p:nvSpPr>
        <p:spPr bwMode="auto">
          <a:xfrm>
            <a:off x="6248400" y="4267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2547" name="Text Box 19"/>
          <p:cNvSpPr txBox="1">
            <a:spLocks noChangeArrowheads="1"/>
          </p:cNvSpPr>
          <p:nvPr/>
        </p:nvSpPr>
        <p:spPr bwMode="auto">
          <a:xfrm>
            <a:off x="6781800" y="4267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2548" name="Text Box 20"/>
          <p:cNvSpPr txBox="1">
            <a:spLocks noChangeArrowheads="1"/>
          </p:cNvSpPr>
          <p:nvPr/>
        </p:nvSpPr>
        <p:spPr bwMode="auto">
          <a:xfrm>
            <a:off x="7315200" y="4267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2549" name="Text Box 21"/>
          <p:cNvSpPr txBox="1">
            <a:spLocks noChangeArrowheads="1"/>
          </p:cNvSpPr>
          <p:nvPr/>
        </p:nvSpPr>
        <p:spPr bwMode="auto">
          <a:xfrm>
            <a:off x="7848600" y="42672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2550" name="Text Box 22"/>
          <p:cNvSpPr txBox="1">
            <a:spLocks noChangeArrowheads="1"/>
          </p:cNvSpPr>
          <p:nvPr/>
        </p:nvSpPr>
        <p:spPr bwMode="auto">
          <a:xfrm>
            <a:off x="8382000" y="42672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2551" name="Text Box 23"/>
          <p:cNvSpPr txBox="1">
            <a:spLocks noChangeArrowheads="1"/>
          </p:cNvSpPr>
          <p:nvPr/>
        </p:nvSpPr>
        <p:spPr bwMode="auto">
          <a:xfrm>
            <a:off x="685800" y="51816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 </a:t>
            </a:r>
          </a:p>
        </p:txBody>
      </p:sp>
      <p:sp>
        <p:nvSpPr>
          <p:cNvPr id="22552" name="Text Box 24"/>
          <p:cNvSpPr txBox="1">
            <a:spLocks noChangeArrowheads="1"/>
          </p:cNvSpPr>
          <p:nvPr/>
        </p:nvSpPr>
        <p:spPr bwMode="auto">
          <a:xfrm>
            <a:off x="1219200" y="51816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2553" name="Text Box 25"/>
          <p:cNvSpPr txBox="1">
            <a:spLocks noChangeArrowheads="1"/>
          </p:cNvSpPr>
          <p:nvPr/>
        </p:nvSpPr>
        <p:spPr bwMode="auto">
          <a:xfrm>
            <a:off x="1752600" y="5181600"/>
            <a:ext cx="5334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54" name="Text Box 26"/>
          <p:cNvSpPr txBox="1">
            <a:spLocks noChangeArrowheads="1"/>
          </p:cNvSpPr>
          <p:nvPr/>
        </p:nvSpPr>
        <p:spPr bwMode="auto">
          <a:xfrm>
            <a:off x="2286000" y="5181600"/>
            <a:ext cx="5334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2555" name="Line 27"/>
          <p:cNvSpPr>
            <a:spLocks noChangeShapeType="1"/>
          </p:cNvSpPr>
          <p:nvPr/>
        </p:nvSpPr>
        <p:spPr bwMode="auto">
          <a:xfrm>
            <a:off x="5486400" y="2819400"/>
            <a:ext cx="1219200" cy="144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2556" name="Line 28"/>
          <p:cNvSpPr>
            <a:spLocks noChangeShapeType="1"/>
          </p:cNvSpPr>
          <p:nvPr/>
        </p:nvSpPr>
        <p:spPr bwMode="auto">
          <a:xfrm flipH="1">
            <a:off x="2895600" y="2819400"/>
            <a:ext cx="1981200" cy="685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2557" name="Line 29"/>
          <p:cNvSpPr>
            <a:spLocks noChangeShapeType="1"/>
          </p:cNvSpPr>
          <p:nvPr/>
        </p:nvSpPr>
        <p:spPr bwMode="auto">
          <a:xfrm flipH="1">
            <a:off x="914400" y="3962400"/>
            <a:ext cx="228600" cy="1295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2558" name="Text Box 30"/>
          <p:cNvSpPr txBox="1">
            <a:spLocks noChangeArrowheads="1"/>
          </p:cNvSpPr>
          <p:nvPr/>
        </p:nvSpPr>
        <p:spPr bwMode="auto">
          <a:xfrm>
            <a:off x="2971800" y="22098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2</a:t>
            </a:r>
          </a:p>
        </p:txBody>
      </p:sp>
      <p:sp>
        <p:nvSpPr>
          <p:cNvPr id="22559" name="Text Box 31"/>
          <p:cNvSpPr txBox="1">
            <a:spLocks noChangeArrowheads="1"/>
          </p:cNvSpPr>
          <p:nvPr/>
        </p:nvSpPr>
        <p:spPr bwMode="auto">
          <a:xfrm>
            <a:off x="1752600" y="28194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3</a:t>
            </a:r>
          </a:p>
        </p:txBody>
      </p:sp>
      <p:sp>
        <p:nvSpPr>
          <p:cNvPr id="22560" name="Text Box 32"/>
          <p:cNvSpPr txBox="1">
            <a:spLocks noChangeArrowheads="1"/>
          </p:cNvSpPr>
          <p:nvPr/>
        </p:nvSpPr>
        <p:spPr bwMode="auto">
          <a:xfrm>
            <a:off x="7391400" y="36576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3</a:t>
            </a:r>
          </a:p>
        </p:txBody>
      </p:sp>
      <p:sp>
        <p:nvSpPr>
          <p:cNvPr id="22561" name="Text Box 33"/>
          <p:cNvSpPr txBox="1">
            <a:spLocks noChangeArrowheads="1"/>
          </p:cNvSpPr>
          <p:nvPr/>
        </p:nvSpPr>
        <p:spPr bwMode="auto">
          <a:xfrm>
            <a:off x="1752600" y="46482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2</a:t>
            </a:r>
          </a:p>
        </p:txBody>
      </p:sp>
    </p:spTree>
    <p:extLst>
      <p:ext uri="{BB962C8B-B14F-4D97-AF65-F5344CB8AC3E}">
        <p14:creationId xmlns:p14="http://schemas.microsoft.com/office/powerpoint/2010/main" val="2901878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Optimization Problem</a:t>
            </a:r>
          </a:p>
        </p:txBody>
      </p:sp>
      <p:sp>
        <p:nvSpPr>
          <p:cNvPr id="23555" name="Rectangle 3"/>
          <p:cNvSpPr>
            <a:spLocks noGrp="1" noChangeArrowheads="1"/>
          </p:cNvSpPr>
          <p:nvPr>
            <p:ph type="body" idx="1"/>
          </p:nvPr>
        </p:nvSpPr>
        <p:spPr/>
        <p:txBody>
          <a:bodyPr/>
          <a:lstStyle/>
          <a:p>
            <a:pPr eaLnBrk="1" hangingPunct="1"/>
            <a:r>
              <a:rPr lang="en-US" altLang="en-US" smtClean="0"/>
              <a:t>Find least memory fixed-stride trie whose height is at most k.</a:t>
            </a:r>
          </a:p>
        </p:txBody>
      </p:sp>
      <p:grpSp>
        <p:nvGrpSpPr>
          <p:cNvPr id="23556" name="Group 4"/>
          <p:cNvGrpSpPr>
            <a:grpSpLocks/>
          </p:cNvGrpSpPr>
          <p:nvPr/>
        </p:nvGrpSpPr>
        <p:grpSpPr bwMode="auto">
          <a:xfrm>
            <a:off x="838200" y="3352800"/>
            <a:ext cx="8229600" cy="3276600"/>
            <a:chOff x="576" y="2112"/>
            <a:chExt cx="5184" cy="2064"/>
          </a:xfrm>
        </p:grpSpPr>
        <p:sp>
          <p:nvSpPr>
            <p:cNvPr id="23557" name="Text Box 5"/>
            <p:cNvSpPr txBox="1">
              <a:spLocks noChangeArrowheads="1"/>
            </p:cNvSpPr>
            <p:nvPr/>
          </p:nvSpPr>
          <p:spPr bwMode="auto">
            <a:xfrm>
              <a:off x="2400" y="21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3558" name="Text Box 6"/>
            <p:cNvSpPr txBox="1">
              <a:spLocks noChangeArrowheads="1"/>
            </p:cNvSpPr>
            <p:nvPr/>
          </p:nvSpPr>
          <p:spPr bwMode="auto">
            <a:xfrm>
              <a:off x="2736" y="21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3559" name="Text Box 7"/>
            <p:cNvSpPr txBox="1">
              <a:spLocks noChangeArrowheads="1"/>
            </p:cNvSpPr>
            <p:nvPr/>
          </p:nvSpPr>
          <p:spPr bwMode="auto">
            <a:xfrm>
              <a:off x="3072" y="21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 </a:t>
              </a:r>
            </a:p>
          </p:txBody>
        </p:sp>
        <p:sp>
          <p:nvSpPr>
            <p:cNvPr id="23560" name="Text Box 8"/>
            <p:cNvSpPr txBox="1">
              <a:spLocks noChangeArrowheads="1"/>
            </p:cNvSpPr>
            <p:nvPr/>
          </p:nvSpPr>
          <p:spPr bwMode="auto">
            <a:xfrm>
              <a:off x="3408" y="21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 </a:t>
              </a:r>
            </a:p>
          </p:txBody>
        </p:sp>
        <p:sp>
          <p:nvSpPr>
            <p:cNvPr id="23561" name="Text Box 9"/>
            <p:cNvSpPr txBox="1">
              <a:spLocks noChangeArrowheads="1"/>
            </p:cNvSpPr>
            <p:nvPr/>
          </p:nvSpPr>
          <p:spPr bwMode="auto">
            <a:xfrm>
              <a:off x="624" y="283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3562" name="Text Box 10"/>
            <p:cNvSpPr txBox="1">
              <a:spLocks noChangeArrowheads="1"/>
            </p:cNvSpPr>
            <p:nvPr/>
          </p:nvSpPr>
          <p:spPr bwMode="auto">
            <a:xfrm>
              <a:off x="960" y="283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3563" name="Text Box 11"/>
            <p:cNvSpPr txBox="1">
              <a:spLocks noChangeArrowheads="1"/>
            </p:cNvSpPr>
            <p:nvPr/>
          </p:nvSpPr>
          <p:spPr bwMode="auto">
            <a:xfrm>
              <a:off x="1296" y="283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64" name="Text Box 12"/>
            <p:cNvSpPr txBox="1">
              <a:spLocks noChangeArrowheads="1"/>
            </p:cNvSpPr>
            <p:nvPr/>
          </p:nvSpPr>
          <p:spPr bwMode="auto">
            <a:xfrm>
              <a:off x="1632" y="283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3565" name="Text Box 13"/>
            <p:cNvSpPr txBox="1">
              <a:spLocks noChangeArrowheads="1"/>
            </p:cNvSpPr>
            <p:nvPr/>
          </p:nvSpPr>
          <p:spPr bwMode="auto">
            <a:xfrm>
              <a:off x="1968" y="283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66" name="Text Box 14"/>
            <p:cNvSpPr txBox="1">
              <a:spLocks noChangeArrowheads="1"/>
            </p:cNvSpPr>
            <p:nvPr/>
          </p:nvSpPr>
          <p:spPr bwMode="auto">
            <a:xfrm>
              <a:off x="2304" y="283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67" name="Text Box 15"/>
            <p:cNvSpPr txBox="1">
              <a:spLocks noChangeArrowheads="1"/>
            </p:cNvSpPr>
            <p:nvPr/>
          </p:nvSpPr>
          <p:spPr bwMode="auto">
            <a:xfrm>
              <a:off x="2640" y="283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68" name="Text Box 16"/>
            <p:cNvSpPr txBox="1">
              <a:spLocks noChangeArrowheads="1"/>
            </p:cNvSpPr>
            <p:nvPr/>
          </p:nvSpPr>
          <p:spPr bwMode="auto">
            <a:xfrm>
              <a:off x="2976" y="283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3569" name="Text Box 17"/>
            <p:cNvSpPr txBox="1">
              <a:spLocks noChangeArrowheads="1"/>
            </p:cNvSpPr>
            <p:nvPr/>
          </p:nvSpPr>
          <p:spPr bwMode="auto">
            <a:xfrm>
              <a:off x="3072" y="33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3570" name="Text Box 18"/>
            <p:cNvSpPr txBox="1">
              <a:spLocks noChangeArrowheads="1"/>
            </p:cNvSpPr>
            <p:nvPr/>
          </p:nvSpPr>
          <p:spPr bwMode="auto">
            <a:xfrm>
              <a:off x="3408" y="33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3571" name="Text Box 19"/>
            <p:cNvSpPr txBox="1">
              <a:spLocks noChangeArrowheads="1"/>
            </p:cNvSpPr>
            <p:nvPr/>
          </p:nvSpPr>
          <p:spPr bwMode="auto">
            <a:xfrm>
              <a:off x="3744" y="33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72" name="Text Box 20"/>
            <p:cNvSpPr txBox="1">
              <a:spLocks noChangeArrowheads="1"/>
            </p:cNvSpPr>
            <p:nvPr/>
          </p:nvSpPr>
          <p:spPr bwMode="auto">
            <a:xfrm>
              <a:off x="4080" y="33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3573" name="Text Box 21"/>
            <p:cNvSpPr txBox="1">
              <a:spLocks noChangeArrowheads="1"/>
            </p:cNvSpPr>
            <p:nvPr/>
          </p:nvSpPr>
          <p:spPr bwMode="auto">
            <a:xfrm>
              <a:off x="4416" y="33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3574" name="Text Box 22"/>
            <p:cNvSpPr txBox="1">
              <a:spLocks noChangeArrowheads="1"/>
            </p:cNvSpPr>
            <p:nvPr/>
          </p:nvSpPr>
          <p:spPr bwMode="auto">
            <a:xfrm>
              <a:off x="4752" y="33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3575" name="Text Box 23"/>
            <p:cNvSpPr txBox="1">
              <a:spLocks noChangeArrowheads="1"/>
            </p:cNvSpPr>
            <p:nvPr/>
          </p:nvSpPr>
          <p:spPr bwMode="auto">
            <a:xfrm>
              <a:off x="5088" y="3312"/>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3576" name="Text Box 24"/>
            <p:cNvSpPr txBox="1">
              <a:spLocks noChangeArrowheads="1"/>
            </p:cNvSpPr>
            <p:nvPr/>
          </p:nvSpPr>
          <p:spPr bwMode="auto">
            <a:xfrm>
              <a:off x="5424" y="3312"/>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3577" name="Text Box 25"/>
            <p:cNvSpPr txBox="1">
              <a:spLocks noChangeArrowheads="1"/>
            </p:cNvSpPr>
            <p:nvPr/>
          </p:nvSpPr>
          <p:spPr bwMode="auto">
            <a:xfrm>
              <a:off x="576" y="38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 </a:t>
              </a:r>
            </a:p>
          </p:txBody>
        </p:sp>
        <p:sp>
          <p:nvSpPr>
            <p:cNvPr id="23578" name="Text Box 26"/>
            <p:cNvSpPr txBox="1">
              <a:spLocks noChangeArrowheads="1"/>
            </p:cNvSpPr>
            <p:nvPr/>
          </p:nvSpPr>
          <p:spPr bwMode="auto">
            <a:xfrm>
              <a:off x="912" y="38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3579" name="Text Box 27"/>
            <p:cNvSpPr txBox="1">
              <a:spLocks noChangeArrowheads="1"/>
            </p:cNvSpPr>
            <p:nvPr/>
          </p:nvSpPr>
          <p:spPr bwMode="auto">
            <a:xfrm>
              <a:off x="1248" y="38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80" name="Text Box 28"/>
            <p:cNvSpPr txBox="1">
              <a:spLocks noChangeArrowheads="1"/>
            </p:cNvSpPr>
            <p:nvPr/>
          </p:nvSpPr>
          <p:spPr bwMode="auto">
            <a:xfrm>
              <a:off x="1584" y="38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3581" name="Line 29"/>
            <p:cNvSpPr>
              <a:spLocks noChangeShapeType="1"/>
            </p:cNvSpPr>
            <p:nvPr/>
          </p:nvSpPr>
          <p:spPr bwMode="auto">
            <a:xfrm>
              <a:off x="3600" y="2400"/>
              <a:ext cx="768"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3582" name="Line 30"/>
            <p:cNvSpPr>
              <a:spLocks noChangeShapeType="1"/>
            </p:cNvSpPr>
            <p:nvPr/>
          </p:nvSpPr>
          <p:spPr bwMode="auto">
            <a:xfrm flipH="1">
              <a:off x="1968" y="2400"/>
              <a:ext cx="1248" cy="43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3583" name="Line 31"/>
            <p:cNvSpPr>
              <a:spLocks noChangeShapeType="1"/>
            </p:cNvSpPr>
            <p:nvPr/>
          </p:nvSpPr>
          <p:spPr bwMode="auto">
            <a:xfrm flipH="1">
              <a:off x="720" y="3120"/>
              <a:ext cx="144" cy="81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18056590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81000"/>
            <a:ext cx="3352800" cy="1828800"/>
          </a:xfrm>
        </p:spPr>
        <p:txBody>
          <a:bodyPr/>
          <a:lstStyle/>
          <a:p>
            <a:pPr eaLnBrk="1" hangingPunct="1"/>
            <a:r>
              <a:rPr lang="en-US" altLang="en-US" smtClean="0"/>
              <a:t>Covering and Expansion Levels</a:t>
            </a:r>
          </a:p>
        </p:txBody>
      </p:sp>
      <p:grpSp>
        <p:nvGrpSpPr>
          <p:cNvPr id="24579" name="Group 4"/>
          <p:cNvGrpSpPr>
            <a:grpSpLocks/>
          </p:cNvGrpSpPr>
          <p:nvPr/>
        </p:nvGrpSpPr>
        <p:grpSpPr bwMode="auto">
          <a:xfrm>
            <a:off x="152400" y="4191000"/>
            <a:ext cx="7848600" cy="2657475"/>
            <a:chOff x="576" y="2112"/>
            <a:chExt cx="5184" cy="2143"/>
          </a:xfrm>
        </p:grpSpPr>
        <p:sp>
          <p:nvSpPr>
            <p:cNvPr id="24611" name="Text Box 5"/>
            <p:cNvSpPr txBox="1">
              <a:spLocks noChangeArrowheads="1"/>
            </p:cNvSpPr>
            <p:nvPr/>
          </p:nvSpPr>
          <p:spPr bwMode="auto">
            <a:xfrm>
              <a:off x="2402" y="2112"/>
              <a:ext cx="334"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4612" name="Text Box 6"/>
            <p:cNvSpPr txBox="1">
              <a:spLocks noChangeArrowheads="1"/>
            </p:cNvSpPr>
            <p:nvPr/>
          </p:nvSpPr>
          <p:spPr bwMode="auto">
            <a:xfrm>
              <a:off x="2736" y="2112"/>
              <a:ext cx="334"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4613" name="Text Box 7"/>
            <p:cNvSpPr txBox="1">
              <a:spLocks noChangeArrowheads="1"/>
            </p:cNvSpPr>
            <p:nvPr/>
          </p:nvSpPr>
          <p:spPr bwMode="auto">
            <a:xfrm>
              <a:off x="3070" y="2112"/>
              <a:ext cx="339"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 </a:t>
              </a:r>
            </a:p>
          </p:txBody>
        </p:sp>
        <p:sp>
          <p:nvSpPr>
            <p:cNvPr id="24614" name="Text Box 8"/>
            <p:cNvSpPr txBox="1">
              <a:spLocks noChangeArrowheads="1"/>
            </p:cNvSpPr>
            <p:nvPr/>
          </p:nvSpPr>
          <p:spPr bwMode="auto">
            <a:xfrm>
              <a:off x="3409" y="2112"/>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 </a:t>
              </a:r>
            </a:p>
          </p:txBody>
        </p:sp>
        <p:sp>
          <p:nvSpPr>
            <p:cNvPr id="24615" name="Text Box 9"/>
            <p:cNvSpPr txBox="1">
              <a:spLocks noChangeArrowheads="1"/>
            </p:cNvSpPr>
            <p:nvPr/>
          </p:nvSpPr>
          <p:spPr bwMode="auto">
            <a:xfrm>
              <a:off x="623" y="2831"/>
              <a:ext cx="338"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4616" name="Text Box 10"/>
            <p:cNvSpPr txBox="1">
              <a:spLocks noChangeArrowheads="1"/>
            </p:cNvSpPr>
            <p:nvPr/>
          </p:nvSpPr>
          <p:spPr bwMode="auto">
            <a:xfrm>
              <a:off x="961" y="2831"/>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4617" name="Text Box 11"/>
            <p:cNvSpPr txBox="1">
              <a:spLocks noChangeArrowheads="1"/>
            </p:cNvSpPr>
            <p:nvPr/>
          </p:nvSpPr>
          <p:spPr bwMode="auto">
            <a:xfrm>
              <a:off x="1296" y="2831"/>
              <a:ext cx="335"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18" name="Text Box 12"/>
            <p:cNvSpPr txBox="1">
              <a:spLocks noChangeArrowheads="1"/>
            </p:cNvSpPr>
            <p:nvPr/>
          </p:nvSpPr>
          <p:spPr bwMode="auto">
            <a:xfrm>
              <a:off x="1631" y="2831"/>
              <a:ext cx="339"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19" name="Text Box 13"/>
            <p:cNvSpPr txBox="1">
              <a:spLocks noChangeArrowheads="1"/>
            </p:cNvSpPr>
            <p:nvPr/>
          </p:nvSpPr>
          <p:spPr bwMode="auto">
            <a:xfrm>
              <a:off x="1970" y="2831"/>
              <a:ext cx="334"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20" name="Text Box 14"/>
            <p:cNvSpPr txBox="1">
              <a:spLocks noChangeArrowheads="1"/>
            </p:cNvSpPr>
            <p:nvPr/>
          </p:nvSpPr>
          <p:spPr bwMode="auto">
            <a:xfrm>
              <a:off x="2304" y="2831"/>
              <a:ext cx="334"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21" name="Text Box 15"/>
            <p:cNvSpPr txBox="1">
              <a:spLocks noChangeArrowheads="1"/>
            </p:cNvSpPr>
            <p:nvPr/>
          </p:nvSpPr>
          <p:spPr bwMode="auto">
            <a:xfrm>
              <a:off x="2638" y="2831"/>
              <a:ext cx="339"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22" name="Text Box 16"/>
            <p:cNvSpPr txBox="1">
              <a:spLocks noChangeArrowheads="1"/>
            </p:cNvSpPr>
            <p:nvPr/>
          </p:nvSpPr>
          <p:spPr bwMode="auto">
            <a:xfrm>
              <a:off x="2977" y="2831"/>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23" name="Text Box 17"/>
            <p:cNvSpPr txBox="1">
              <a:spLocks noChangeArrowheads="1"/>
            </p:cNvSpPr>
            <p:nvPr/>
          </p:nvSpPr>
          <p:spPr bwMode="auto">
            <a:xfrm>
              <a:off x="3070" y="3310"/>
              <a:ext cx="339"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24" name="Text Box 18"/>
            <p:cNvSpPr txBox="1">
              <a:spLocks noChangeArrowheads="1"/>
            </p:cNvSpPr>
            <p:nvPr/>
          </p:nvSpPr>
          <p:spPr bwMode="auto">
            <a:xfrm>
              <a:off x="3409" y="3310"/>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4625" name="Text Box 19"/>
            <p:cNvSpPr txBox="1">
              <a:spLocks noChangeArrowheads="1"/>
            </p:cNvSpPr>
            <p:nvPr/>
          </p:nvSpPr>
          <p:spPr bwMode="auto">
            <a:xfrm>
              <a:off x="3744" y="3310"/>
              <a:ext cx="335"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26" name="Text Box 20"/>
            <p:cNvSpPr txBox="1">
              <a:spLocks noChangeArrowheads="1"/>
            </p:cNvSpPr>
            <p:nvPr/>
          </p:nvSpPr>
          <p:spPr bwMode="auto">
            <a:xfrm>
              <a:off x="4079" y="3310"/>
              <a:ext cx="338"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27" name="Text Box 21"/>
            <p:cNvSpPr txBox="1">
              <a:spLocks noChangeArrowheads="1"/>
            </p:cNvSpPr>
            <p:nvPr/>
          </p:nvSpPr>
          <p:spPr bwMode="auto">
            <a:xfrm>
              <a:off x="4417" y="3310"/>
              <a:ext cx="335"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4628" name="Text Box 22"/>
            <p:cNvSpPr txBox="1">
              <a:spLocks noChangeArrowheads="1"/>
            </p:cNvSpPr>
            <p:nvPr/>
          </p:nvSpPr>
          <p:spPr bwMode="auto">
            <a:xfrm>
              <a:off x="4752" y="3310"/>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4629" name="Text Box 23"/>
            <p:cNvSpPr txBox="1">
              <a:spLocks noChangeArrowheads="1"/>
            </p:cNvSpPr>
            <p:nvPr/>
          </p:nvSpPr>
          <p:spPr bwMode="auto">
            <a:xfrm>
              <a:off x="5087" y="3310"/>
              <a:ext cx="339"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4630" name="Text Box 24"/>
            <p:cNvSpPr txBox="1">
              <a:spLocks noChangeArrowheads="1"/>
            </p:cNvSpPr>
            <p:nvPr/>
          </p:nvSpPr>
          <p:spPr bwMode="auto">
            <a:xfrm>
              <a:off x="5426" y="3310"/>
              <a:ext cx="334"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4631" name="Text Box 25"/>
            <p:cNvSpPr txBox="1">
              <a:spLocks noChangeArrowheads="1"/>
            </p:cNvSpPr>
            <p:nvPr/>
          </p:nvSpPr>
          <p:spPr bwMode="auto">
            <a:xfrm>
              <a:off x="576" y="3886"/>
              <a:ext cx="334"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 </a:t>
              </a:r>
            </a:p>
          </p:txBody>
        </p:sp>
        <p:sp>
          <p:nvSpPr>
            <p:cNvPr id="24632" name="Text Box 26"/>
            <p:cNvSpPr txBox="1">
              <a:spLocks noChangeArrowheads="1"/>
            </p:cNvSpPr>
            <p:nvPr/>
          </p:nvSpPr>
          <p:spPr bwMode="auto">
            <a:xfrm>
              <a:off x="910" y="3886"/>
              <a:ext cx="339"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4633" name="Text Box 27"/>
            <p:cNvSpPr txBox="1">
              <a:spLocks noChangeArrowheads="1"/>
            </p:cNvSpPr>
            <p:nvPr/>
          </p:nvSpPr>
          <p:spPr bwMode="auto">
            <a:xfrm>
              <a:off x="1249" y="3886"/>
              <a:ext cx="335" cy="36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34" name="Text Box 28"/>
            <p:cNvSpPr txBox="1">
              <a:spLocks noChangeArrowheads="1"/>
            </p:cNvSpPr>
            <p:nvPr/>
          </p:nvSpPr>
          <p:spPr bwMode="auto">
            <a:xfrm>
              <a:off x="1584" y="3886"/>
              <a:ext cx="335" cy="36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4635" name="Line 29"/>
            <p:cNvSpPr>
              <a:spLocks noChangeShapeType="1"/>
            </p:cNvSpPr>
            <p:nvPr/>
          </p:nvSpPr>
          <p:spPr bwMode="auto">
            <a:xfrm>
              <a:off x="3600" y="2400"/>
              <a:ext cx="768"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36" name="Line 30"/>
            <p:cNvSpPr>
              <a:spLocks noChangeShapeType="1"/>
            </p:cNvSpPr>
            <p:nvPr/>
          </p:nvSpPr>
          <p:spPr bwMode="auto">
            <a:xfrm flipH="1">
              <a:off x="1968" y="2400"/>
              <a:ext cx="1248" cy="43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37" name="Line 31"/>
            <p:cNvSpPr>
              <a:spLocks noChangeShapeType="1"/>
            </p:cNvSpPr>
            <p:nvPr/>
          </p:nvSpPr>
          <p:spPr bwMode="auto">
            <a:xfrm flipH="1">
              <a:off x="720" y="3120"/>
              <a:ext cx="144" cy="81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24580" name="Group 61"/>
          <p:cNvGrpSpPr>
            <a:grpSpLocks/>
          </p:cNvGrpSpPr>
          <p:nvPr/>
        </p:nvGrpSpPr>
        <p:grpSpPr bwMode="auto">
          <a:xfrm>
            <a:off x="4572000" y="76200"/>
            <a:ext cx="4572000" cy="3786188"/>
            <a:chOff x="2208" y="1344"/>
            <a:chExt cx="3456" cy="2894"/>
          </a:xfrm>
        </p:grpSpPr>
        <p:sp>
          <p:nvSpPr>
            <p:cNvPr id="24582" name="Text Box 32"/>
            <p:cNvSpPr txBox="1">
              <a:spLocks noChangeArrowheads="1"/>
            </p:cNvSpPr>
            <p:nvPr/>
          </p:nvSpPr>
          <p:spPr bwMode="auto">
            <a:xfrm>
              <a:off x="3408" y="1344"/>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a:t>
              </a:r>
            </a:p>
          </p:txBody>
        </p:sp>
        <p:sp>
          <p:nvSpPr>
            <p:cNvPr id="24583" name="Text Box 33"/>
            <p:cNvSpPr txBox="1">
              <a:spLocks noChangeArrowheads="1"/>
            </p:cNvSpPr>
            <p:nvPr/>
          </p:nvSpPr>
          <p:spPr bwMode="auto">
            <a:xfrm>
              <a:off x="3792" y="1344"/>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a:t>
              </a:r>
            </a:p>
          </p:txBody>
        </p:sp>
        <p:sp>
          <p:nvSpPr>
            <p:cNvPr id="24584" name="Text Box 34"/>
            <p:cNvSpPr txBox="1">
              <a:spLocks noChangeArrowheads="1"/>
            </p:cNvSpPr>
            <p:nvPr/>
          </p:nvSpPr>
          <p:spPr bwMode="auto">
            <a:xfrm>
              <a:off x="4128" y="1727"/>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a:t>
              </a:r>
            </a:p>
          </p:txBody>
        </p:sp>
        <p:sp>
          <p:nvSpPr>
            <p:cNvPr id="24585" name="Text Box 35"/>
            <p:cNvSpPr txBox="1">
              <a:spLocks noChangeArrowheads="1"/>
            </p:cNvSpPr>
            <p:nvPr/>
          </p:nvSpPr>
          <p:spPr bwMode="auto">
            <a:xfrm>
              <a:off x="4512" y="1727"/>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86" name="Text Box 36"/>
            <p:cNvSpPr txBox="1">
              <a:spLocks noChangeArrowheads="1"/>
            </p:cNvSpPr>
            <p:nvPr/>
          </p:nvSpPr>
          <p:spPr bwMode="auto">
            <a:xfrm>
              <a:off x="4896" y="2159"/>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87" name="Text Box 37"/>
            <p:cNvSpPr txBox="1">
              <a:spLocks noChangeArrowheads="1"/>
            </p:cNvSpPr>
            <p:nvPr/>
          </p:nvSpPr>
          <p:spPr bwMode="auto">
            <a:xfrm>
              <a:off x="5280" y="2159"/>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4588" name="Text Box 38"/>
            <p:cNvSpPr txBox="1">
              <a:spLocks noChangeArrowheads="1"/>
            </p:cNvSpPr>
            <p:nvPr/>
          </p:nvSpPr>
          <p:spPr bwMode="auto">
            <a:xfrm>
              <a:off x="3696" y="2159"/>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89" name="Text Box 39"/>
            <p:cNvSpPr txBox="1">
              <a:spLocks noChangeArrowheads="1"/>
            </p:cNvSpPr>
            <p:nvPr/>
          </p:nvSpPr>
          <p:spPr bwMode="auto">
            <a:xfrm>
              <a:off x="4080" y="2159"/>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0" name="Text Box 40"/>
            <p:cNvSpPr txBox="1">
              <a:spLocks noChangeArrowheads="1"/>
            </p:cNvSpPr>
            <p:nvPr/>
          </p:nvSpPr>
          <p:spPr bwMode="auto">
            <a:xfrm>
              <a:off x="4416" y="2593"/>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1" name="Text Box 41"/>
            <p:cNvSpPr txBox="1">
              <a:spLocks noChangeArrowheads="1"/>
            </p:cNvSpPr>
            <p:nvPr/>
          </p:nvSpPr>
          <p:spPr bwMode="auto">
            <a:xfrm>
              <a:off x="4800" y="2593"/>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2" name="Text Box 42"/>
            <p:cNvSpPr txBox="1">
              <a:spLocks noChangeArrowheads="1"/>
            </p:cNvSpPr>
            <p:nvPr/>
          </p:nvSpPr>
          <p:spPr bwMode="auto">
            <a:xfrm>
              <a:off x="3216" y="2593"/>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4593" name="Text Box 43"/>
            <p:cNvSpPr txBox="1">
              <a:spLocks noChangeArrowheads="1"/>
            </p:cNvSpPr>
            <p:nvPr/>
          </p:nvSpPr>
          <p:spPr bwMode="auto">
            <a:xfrm>
              <a:off x="3600" y="2593"/>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4" name="Text Box 44"/>
            <p:cNvSpPr txBox="1">
              <a:spLocks noChangeArrowheads="1"/>
            </p:cNvSpPr>
            <p:nvPr/>
          </p:nvSpPr>
          <p:spPr bwMode="auto">
            <a:xfrm>
              <a:off x="4080" y="3022"/>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5" name="Text Box 45"/>
            <p:cNvSpPr txBox="1">
              <a:spLocks noChangeArrowheads="1"/>
            </p:cNvSpPr>
            <p:nvPr/>
          </p:nvSpPr>
          <p:spPr bwMode="auto">
            <a:xfrm>
              <a:off x="4464" y="3022"/>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4596" name="Text Box 46"/>
            <p:cNvSpPr txBox="1">
              <a:spLocks noChangeArrowheads="1"/>
            </p:cNvSpPr>
            <p:nvPr/>
          </p:nvSpPr>
          <p:spPr bwMode="auto">
            <a:xfrm>
              <a:off x="2880" y="3022"/>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7" name="Text Box 47"/>
            <p:cNvSpPr txBox="1">
              <a:spLocks noChangeArrowheads="1"/>
            </p:cNvSpPr>
            <p:nvPr/>
          </p:nvSpPr>
          <p:spPr bwMode="auto">
            <a:xfrm>
              <a:off x="3264" y="3022"/>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598" name="Text Box 48"/>
            <p:cNvSpPr txBox="1">
              <a:spLocks noChangeArrowheads="1"/>
            </p:cNvSpPr>
            <p:nvPr/>
          </p:nvSpPr>
          <p:spPr bwMode="auto">
            <a:xfrm>
              <a:off x="2544" y="3457"/>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4599" name="Text Box 49"/>
            <p:cNvSpPr txBox="1">
              <a:spLocks noChangeArrowheads="1"/>
            </p:cNvSpPr>
            <p:nvPr/>
          </p:nvSpPr>
          <p:spPr bwMode="auto">
            <a:xfrm>
              <a:off x="2928" y="3457"/>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00" name="Text Box 50"/>
            <p:cNvSpPr txBox="1">
              <a:spLocks noChangeArrowheads="1"/>
            </p:cNvSpPr>
            <p:nvPr/>
          </p:nvSpPr>
          <p:spPr bwMode="auto">
            <a:xfrm>
              <a:off x="2208" y="3888"/>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a:t>
              </a:r>
            </a:p>
          </p:txBody>
        </p:sp>
        <p:sp>
          <p:nvSpPr>
            <p:cNvPr id="24601" name="Text Box 51"/>
            <p:cNvSpPr txBox="1">
              <a:spLocks noChangeArrowheads="1"/>
            </p:cNvSpPr>
            <p:nvPr/>
          </p:nvSpPr>
          <p:spPr bwMode="auto">
            <a:xfrm>
              <a:off x="2592" y="3888"/>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4602" name="Line 52"/>
            <p:cNvSpPr>
              <a:spLocks noChangeShapeType="1"/>
            </p:cNvSpPr>
            <p:nvPr/>
          </p:nvSpPr>
          <p:spPr bwMode="auto">
            <a:xfrm>
              <a:off x="4176" y="1632"/>
              <a:ext cx="336" cy="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3" name="Line 53"/>
            <p:cNvSpPr>
              <a:spLocks noChangeShapeType="1"/>
            </p:cNvSpPr>
            <p:nvPr/>
          </p:nvSpPr>
          <p:spPr bwMode="auto">
            <a:xfrm>
              <a:off x="4848"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4" name="Line 54"/>
            <p:cNvSpPr>
              <a:spLocks noChangeShapeType="1"/>
            </p:cNvSpPr>
            <p:nvPr/>
          </p:nvSpPr>
          <p:spPr bwMode="auto">
            <a:xfrm flipH="1">
              <a:off x="3936"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5" name="Line 55"/>
            <p:cNvSpPr>
              <a:spLocks noChangeShapeType="1"/>
            </p:cNvSpPr>
            <p:nvPr/>
          </p:nvSpPr>
          <p:spPr bwMode="auto">
            <a:xfrm flipH="1">
              <a:off x="34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6" name="Line 56"/>
            <p:cNvSpPr>
              <a:spLocks noChangeShapeType="1"/>
            </p:cNvSpPr>
            <p:nvPr/>
          </p:nvSpPr>
          <p:spPr bwMode="auto">
            <a:xfrm flipH="1">
              <a:off x="30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7" name="Line 57"/>
            <p:cNvSpPr>
              <a:spLocks noChangeShapeType="1"/>
            </p:cNvSpPr>
            <p:nvPr/>
          </p:nvSpPr>
          <p:spPr bwMode="auto">
            <a:xfrm flipH="1">
              <a:off x="2688" y="3312"/>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8" name="Line 58"/>
            <p:cNvSpPr>
              <a:spLocks noChangeShapeType="1"/>
            </p:cNvSpPr>
            <p:nvPr/>
          </p:nvSpPr>
          <p:spPr bwMode="auto">
            <a:xfrm flipH="1">
              <a:off x="2352" y="3744"/>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09" name="Line 59"/>
            <p:cNvSpPr>
              <a:spLocks noChangeShapeType="1"/>
            </p:cNvSpPr>
            <p:nvPr/>
          </p:nvSpPr>
          <p:spPr bwMode="auto">
            <a:xfrm flipH="1">
              <a:off x="46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4610" name="Line 60"/>
            <p:cNvSpPr>
              <a:spLocks noChangeShapeType="1"/>
            </p:cNvSpPr>
            <p:nvPr/>
          </p:nvSpPr>
          <p:spPr bwMode="auto">
            <a:xfrm flipH="1">
              <a:off x="42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24581" name="Line 62"/>
          <p:cNvSpPr>
            <a:spLocks noChangeShapeType="1"/>
          </p:cNvSpPr>
          <p:nvPr/>
        </p:nvSpPr>
        <p:spPr bwMode="auto">
          <a:xfrm>
            <a:off x="0" y="4038600"/>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86861605"/>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Dynamic Programming</a:t>
            </a:r>
            <a:br>
              <a:rPr lang="en-US" altLang="en-US" dirty="0" smtClean="0"/>
            </a:br>
            <a:r>
              <a:rPr lang="en-US" altLang="en-US" dirty="0" smtClean="0"/>
              <a:t>(Beyond syllabus)</a:t>
            </a:r>
          </a:p>
        </p:txBody>
      </p:sp>
      <p:sp>
        <p:nvSpPr>
          <p:cNvPr id="25603" name="Rectangle 3"/>
          <p:cNvSpPr>
            <a:spLocks noGrp="1" noChangeArrowheads="1"/>
          </p:cNvSpPr>
          <p:nvPr>
            <p:ph type="body" idx="1"/>
          </p:nvPr>
        </p:nvSpPr>
        <p:spPr>
          <a:xfrm>
            <a:off x="685800" y="1676400"/>
            <a:ext cx="7772400" cy="2971800"/>
          </a:xfrm>
        </p:spPr>
        <p:txBody>
          <a:bodyPr/>
          <a:lstStyle/>
          <a:p>
            <a:pPr eaLnBrk="1" hangingPunct="1">
              <a:lnSpc>
                <a:spcPct val="90000"/>
              </a:lnSpc>
            </a:pPr>
            <a:r>
              <a:rPr lang="en-US" altLang="en-US" smtClean="0"/>
              <a:t>C(j,r) = cost of best FST whose height is at most r and which covers levels 0 through j of the 1-bit trie</a:t>
            </a:r>
          </a:p>
          <a:p>
            <a:pPr eaLnBrk="1" hangingPunct="1">
              <a:lnSpc>
                <a:spcPct val="90000"/>
              </a:lnSpc>
            </a:pPr>
            <a:r>
              <a:rPr lang="en-US" altLang="en-US" smtClean="0"/>
              <a:t>Want C(root,k)</a:t>
            </a:r>
          </a:p>
          <a:p>
            <a:pPr eaLnBrk="1" hangingPunct="1">
              <a:lnSpc>
                <a:spcPct val="90000"/>
              </a:lnSpc>
            </a:pPr>
            <a:r>
              <a:rPr lang="en-US" altLang="en-US" sz="2800" smtClean="0"/>
              <a:t>C(-1,r) = 0</a:t>
            </a:r>
          </a:p>
          <a:p>
            <a:pPr eaLnBrk="1" hangingPunct="1">
              <a:lnSpc>
                <a:spcPct val="90000"/>
              </a:lnSpc>
            </a:pPr>
            <a:r>
              <a:rPr lang="en-US" altLang="en-US" sz="2800" smtClean="0"/>
              <a:t>C(j,1) = 2</a:t>
            </a:r>
            <a:r>
              <a:rPr lang="en-US" altLang="en-US" sz="2800" baseline="30000" smtClean="0"/>
              <a:t>j+1</a:t>
            </a:r>
            <a:r>
              <a:rPr lang="en-US" altLang="en-US" sz="2800" smtClean="0"/>
              <a:t>, j &gt;= 0</a:t>
            </a:r>
          </a:p>
        </p:txBody>
      </p:sp>
      <p:grpSp>
        <p:nvGrpSpPr>
          <p:cNvPr id="25604" name="Group 4"/>
          <p:cNvGrpSpPr>
            <a:grpSpLocks/>
          </p:cNvGrpSpPr>
          <p:nvPr/>
        </p:nvGrpSpPr>
        <p:grpSpPr bwMode="auto">
          <a:xfrm>
            <a:off x="4191000" y="2995613"/>
            <a:ext cx="4572000" cy="3786187"/>
            <a:chOff x="2208" y="1344"/>
            <a:chExt cx="3456" cy="2894"/>
          </a:xfrm>
        </p:grpSpPr>
        <p:sp>
          <p:nvSpPr>
            <p:cNvPr id="25605" name="Text Box 5"/>
            <p:cNvSpPr txBox="1">
              <a:spLocks noChangeArrowheads="1"/>
            </p:cNvSpPr>
            <p:nvPr/>
          </p:nvSpPr>
          <p:spPr bwMode="auto">
            <a:xfrm>
              <a:off x="3408" y="1344"/>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a:t>
              </a:r>
            </a:p>
          </p:txBody>
        </p:sp>
        <p:sp>
          <p:nvSpPr>
            <p:cNvPr id="25606" name="Text Box 6"/>
            <p:cNvSpPr txBox="1">
              <a:spLocks noChangeArrowheads="1"/>
            </p:cNvSpPr>
            <p:nvPr/>
          </p:nvSpPr>
          <p:spPr bwMode="auto">
            <a:xfrm>
              <a:off x="3792" y="1344"/>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a:t>
              </a:r>
            </a:p>
          </p:txBody>
        </p:sp>
        <p:sp>
          <p:nvSpPr>
            <p:cNvPr id="25607" name="Text Box 7"/>
            <p:cNvSpPr txBox="1">
              <a:spLocks noChangeArrowheads="1"/>
            </p:cNvSpPr>
            <p:nvPr/>
          </p:nvSpPr>
          <p:spPr bwMode="auto">
            <a:xfrm>
              <a:off x="4128" y="1727"/>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a:t>
              </a:r>
            </a:p>
          </p:txBody>
        </p:sp>
        <p:sp>
          <p:nvSpPr>
            <p:cNvPr id="25608" name="Text Box 8"/>
            <p:cNvSpPr txBox="1">
              <a:spLocks noChangeArrowheads="1"/>
            </p:cNvSpPr>
            <p:nvPr/>
          </p:nvSpPr>
          <p:spPr bwMode="auto">
            <a:xfrm>
              <a:off x="4512" y="1727"/>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09" name="Text Box 9"/>
            <p:cNvSpPr txBox="1">
              <a:spLocks noChangeArrowheads="1"/>
            </p:cNvSpPr>
            <p:nvPr/>
          </p:nvSpPr>
          <p:spPr bwMode="auto">
            <a:xfrm>
              <a:off x="4896" y="2159"/>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0" name="Text Box 10"/>
            <p:cNvSpPr txBox="1">
              <a:spLocks noChangeArrowheads="1"/>
            </p:cNvSpPr>
            <p:nvPr/>
          </p:nvSpPr>
          <p:spPr bwMode="auto">
            <a:xfrm>
              <a:off x="5280" y="2159"/>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5611" name="Text Box 11"/>
            <p:cNvSpPr txBox="1">
              <a:spLocks noChangeArrowheads="1"/>
            </p:cNvSpPr>
            <p:nvPr/>
          </p:nvSpPr>
          <p:spPr bwMode="auto">
            <a:xfrm>
              <a:off x="3696" y="2159"/>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2" name="Text Box 12"/>
            <p:cNvSpPr txBox="1">
              <a:spLocks noChangeArrowheads="1"/>
            </p:cNvSpPr>
            <p:nvPr/>
          </p:nvSpPr>
          <p:spPr bwMode="auto">
            <a:xfrm>
              <a:off x="4080" y="2159"/>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3" name="Text Box 13"/>
            <p:cNvSpPr txBox="1">
              <a:spLocks noChangeArrowheads="1"/>
            </p:cNvSpPr>
            <p:nvPr/>
          </p:nvSpPr>
          <p:spPr bwMode="auto">
            <a:xfrm>
              <a:off x="4416" y="2593"/>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4" name="Text Box 14"/>
            <p:cNvSpPr txBox="1">
              <a:spLocks noChangeArrowheads="1"/>
            </p:cNvSpPr>
            <p:nvPr/>
          </p:nvSpPr>
          <p:spPr bwMode="auto">
            <a:xfrm>
              <a:off x="4800" y="2593"/>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5" name="Text Box 15"/>
            <p:cNvSpPr txBox="1">
              <a:spLocks noChangeArrowheads="1"/>
            </p:cNvSpPr>
            <p:nvPr/>
          </p:nvSpPr>
          <p:spPr bwMode="auto">
            <a:xfrm>
              <a:off x="3216" y="2593"/>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5616" name="Text Box 16"/>
            <p:cNvSpPr txBox="1">
              <a:spLocks noChangeArrowheads="1"/>
            </p:cNvSpPr>
            <p:nvPr/>
          </p:nvSpPr>
          <p:spPr bwMode="auto">
            <a:xfrm>
              <a:off x="3600" y="2593"/>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7" name="Text Box 17"/>
            <p:cNvSpPr txBox="1">
              <a:spLocks noChangeArrowheads="1"/>
            </p:cNvSpPr>
            <p:nvPr/>
          </p:nvSpPr>
          <p:spPr bwMode="auto">
            <a:xfrm>
              <a:off x="4080" y="3022"/>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18" name="Text Box 18"/>
            <p:cNvSpPr txBox="1">
              <a:spLocks noChangeArrowheads="1"/>
            </p:cNvSpPr>
            <p:nvPr/>
          </p:nvSpPr>
          <p:spPr bwMode="auto">
            <a:xfrm>
              <a:off x="4464" y="3022"/>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5619" name="Text Box 19"/>
            <p:cNvSpPr txBox="1">
              <a:spLocks noChangeArrowheads="1"/>
            </p:cNvSpPr>
            <p:nvPr/>
          </p:nvSpPr>
          <p:spPr bwMode="auto">
            <a:xfrm>
              <a:off x="2880" y="3022"/>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20" name="Text Box 20"/>
            <p:cNvSpPr txBox="1">
              <a:spLocks noChangeArrowheads="1"/>
            </p:cNvSpPr>
            <p:nvPr/>
          </p:nvSpPr>
          <p:spPr bwMode="auto">
            <a:xfrm>
              <a:off x="3264" y="3022"/>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21" name="Text Box 21"/>
            <p:cNvSpPr txBox="1">
              <a:spLocks noChangeArrowheads="1"/>
            </p:cNvSpPr>
            <p:nvPr/>
          </p:nvSpPr>
          <p:spPr bwMode="auto">
            <a:xfrm>
              <a:off x="2544" y="3457"/>
              <a:ext cx="384" cy="349"/>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5622" name="Text Box 22"/>
            <p:cNvSpPr txBox="1">
              <a:spLocks noChangeArrowheads="1"/>
            </p:cNvSpPr>
            <p:nvPr/>
          </p:nvSpPr>
          <p:spPr bwMode="auto">
            <a:xfrm>
              <a:off x="2928" y="3457"/>
              <a:ext cx="384" cy="349"/>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23" name="Text Box 23"/>
            <p:cNvSpPr txBox="1">
              <a:spLocks noChangeArrowheads="1"/>
            </p:cNvSpPr>
            <p:nvPr/>
          </p:nvSpPr>
          <p:spPr bwMode="auto">
            <a:xfrm>
              <a:off x="2208" y="3888"/>
              <a:ext cx="384" cy="35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a:t>
              </a:r>
            </a:p>
          </p:txBody>
        </p:sp>
        <p:sp>
          <p:nvSpPr>
            <p:cNvPr id="25624" name="Text Box 24"/>
            <p:cNvSpPr txBox="1">
              <a:spLocks noChangeArrowheads="1"/>
            </p:cNvSpPr>
            <p:nvPr/>
          </p:nvSpPr>
          <p:spPr bwMode="auto">
            <a:xfrm>
              <a:off x="2592" y="3888"/>
              <a:ext cx="384" cy="35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5625" name="Line 25"/>
            <p:cNvSpPr>
              <a:spLocks noChangeShapeType="1"/>
            </p:cNvSpPr>
            <p:nvPr/>
          </p:nvSpPr>
          <p:spPr bwMode="auto">
            <a:xfrm>
              <a:off x="4176" y="1632"/>
              <a:ext cx="336" cy="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26" name="Line 26"/>
            <p:cNvSpPr>
              <a:spLocks noChangeShapeType="1"/>
            </p:cNvSpPr>
            <p:nvPr/>
          </p:nvSpPr>
          <p:spPr bwMode="auto">
            <a:xfrm>
              <a:off x="4848"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27" name="Line 27"/>
            <p:cNvSpPr>
              <a:spLocks noChangeShapeType="1"/>
            </p:cNvSpPr>
            <p:nvPr/>
          </p:nvSpPr>
          <p:spPr bwMode="auto">
            <a:xfrm flipH="1">
              <a:off x="3936"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28" name="Line 28"/>
            <p:cNvSpPr>
              <a:spLocks noChangeShapeType="1"/>
            </p:cNvSpPr>
            <p:nvPr/>
          </p:nvSpPr>
          <p:spPr bwMode="auto">
            <a:xfrm flipH="1">
              <a:off x="34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29" name="Line 29"/>
            <p:cNvSpPr>
              <a:spLocks noChangeShapeType="1"/>
            </p:cNvSpPr>
            <p:nvPr/>
          </p:nvSpPr>
          <p:spPr bwMode="auto">
            <a:xfrm flipH="1">
              <a:off x="30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30" name="Line 30"/>
            <p:cNvSpPr>
              <a:spLocks noChangeShapeType="1"/>
            </p:cNvSpPr>
            <p:nvPr/>
          </p:nvSpPr>
          <p:spPr bwMode="auto">
            <a:xfrm flipH="1">
              <a:off x="2688" y="3312"/>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31" name="Line 31"/>
            <p:cNvSpPr>
              <a:spLocks noChangeShapeType="1"/>
            </p:cNvSpPr>
            <p:nvPr/>
          </p:nvSpPr>
          <p:spPr bwMode="auto">
            <a:xfrm flipH="1">
              <a:off x="2352" y="3744"/>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32" name="Line 32"/>
            <p:cNvSpPr>
              <a:spLocks noChangeShapeType="1"/>
            </p:cNvSpPr>
            <p:nvPr/>
          </p:nvSpPr>
          <p:spPr bwMode="auto">
            <a:xfrm flipH="1">
              <a:off x="46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5633" name="Line 33"/>
            <p:cNvSpPr>
              <a:spLocks noChangeShapeType="1"/>
            </p:cNvSpPr>
            <p:nvPr/>
          </p:nvSpPr>
          <p:spPr bwMode="auto">
            <a:xfrm flipH="1">
              <a:off x="42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1005424274"/>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0" y="0"/>
            <a:ext cx="7772400" cy="1143000"/>
          </a:xfrm>
        </p:spPr>
        <p:txBody>
          <a:bodyPr/>
          <a:lstStyle/>
          <a:p>
            <a:pPr eaLnBrk="1" hangingPunct="1"/>
            <a:r>
              <a:rPr lang="en-US" altLang="en-US" smtClean="0"/>
              <a:t>Variable-Stride Tries</a:t>
            </a:r>
          </a:p>
        </p:txBody>
      </p:sp>
      <p:grpSp>
        <p:nvGrpSpPr>
          <p:cNvPr id="29699" name="Group 33"/>
          <p:cNvGrpSpPr>
            <a:grpSpLocks/>
          </p:cNvGrpSpPr>
          <p:nvPr/>
        </p:nvGrpSpPr>
        <p:grpSpPr bwMode="auto">
          <a:xfrm>
            <a:off x="609600" y="3505200"/>
            <a:ext cx="8001000" cy="3352800"/>
            <a:chOff x="576" y="1392"/>
            <a:chExt cx="5040" cy="2112"/>
          </a:xfrm>
        </p:grpSpPr>
        <p:sp>
          <p:nvSpPr>
            <p:cNvPr id="29731" name="Text Box 3"/>
            <p:cNvSpPr txBox="1">
              <a:spLocks noChangeArrowheads="1"/>
            </p:cNvSpPr>
            <p:nvPr/>
          </p:nvSpPr>
          <p:spPr bwMode="auto">
            <a:xfrm>
              <a:off x="2256" y="14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9732" name="Text Box 4"/>
            <p:cNvSpPr txBox="1">
              <a:spLocks noChangeArrowheads="1"/>
            </p:cNvSpPr>
            <p:nvPr/>
          </p:nvSpPr>
          <p:spPr bwMode="auto">
            <a:xfrm>
              <a:off x="2592" y="14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 </a:t>
              </a:r>
            </a:p>
          </p:txBody>
        </p:sp>
        <p:sp>
          <p:nvSpPr>
            <p:cNvPr id="29733" name="Text Box 5"/>
            <p:cNvSpPr txBox="1">
              <a:spLocks noChangeArrowheads="1"/>
            </p:cNvSpPr>
            <p:nvPr/>
          </p:nvSpPr>
          <p:spPr bwMode="auto">
            <a:xfrm>
              <a:off x="2928" y="14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 </a:t>
              </a:r>
            </a:p>
          </p:txBody>
        </p:sp>
        <p:sp>
          <p:nvSpPr>
            <p:cNvPr id="29734" name="Text Box 6"/>
            <p:cNvSpPr txBox="1">
              <a:spLocks noChangeArrowheads="1"/>
            </p:cNvSpPr>
            <p:nvPr/>
          </p:nvSpPr>
          <p:spPr bwMode="auto">
            <a:xfrm>
              <a:off x="3264" y="14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 </a:t>
              </a:r>
            </a:p>
          </p:txBody>
        </p:sp>
        <p:sp>
          <p:nvSpPr>
            <p:cNvPr id="29735" name="Text Box 7"/>
            <p:cNvSpPr txBox="1">
              <a:spLocks noChangeArrowheads="1"/>
            </p:cNvSpPr>
            <p:nvPr/>
          </p:nvSpPr>
          <p:spPr bwMode="auto">
            <a:xfrm>
              <a:off x="576"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 </a:t>
              </a:r>
            </a:p>
          </p:txBody>
        </p:sp>
        <p:sp>
          <p:nvSpPr>
            <p:cNvPr id="29736" name="Text Box 8"/>
            <p:cNvSpPr txBox="1">
              <a:spLocks noChangeArrowheads="1"/>
            </p:cNvSpPr>
            <p:nvPr/>
          </p:nvSpPr>
          <p:spPr bwMode="auto">
            <a:xfrm>
              <a:off x="912"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9737" name="Text Box 9"/>
            <p:cNvSpPr txBox="1">
              <a:spLocks noChangeArrowheads="1"/>
            </p:cNvSpPr>
            <p:nvPr/>
          </p:nvSpPr>
          <p:spPr bwMode="auto">
            <a:xfrm>
              <a:off x="1248"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9738" name="Text Box 10"/>
            <p:cNvSpPr txBox="1">
              <a:spLocks noChangeArrowheads="1"/>
            </p:cNvSpPr>
            <p:nvPr/>
          </p:nvSpPr>
          <p:spPr bwMode="auto">
            <a:xfrm>
              <a:off x="1584"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9739" name="Text Box 11"/>
            <p:cNvSpPr txBox="1">
              <a:spLocks noChangeArrowheads="1"/>
            </p:cNvSpPr>
            <p:nvPr/>
          </p:nvSpPr>
          <p:spPr bwMode="auto">
            <a:xfrm>
              <a:off x="1920"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9740" name="Text Box 12"/>
            <p:cNvSpPr txBox="1">
              <a:spLocks noChangeArrowheads="1"/>
            </p:cNvSpPr>
            <p:nvPr/>
          </p:nvSpPr>
          <p:spPr bwMode="auto">
            <a:xfrm>
              <a:off x="2256"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9741" name="Text Box 13"/>
            <p:cNvSpPr txBox="1">
              <a:spLocks noChangeArrowheads="1"/>
            </p:cNvSpPr>
            <p:nvPr/>
          </p:nvSpPr>
          <p:spPr bwMode="auto">
            <a:xfrm>
              <a:off x="2592"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 </a:t>
              </a:r>
            </a:p>
          </p:txBody>
        </p:sp>
        <p:sp>
          <p:nvSpPr>
            <p:cNvPr id="29742" name="Text Box 14"/>
            <p:cNvSpPr txBox="1">
              <a:spLocks noChangeArrowheads="1"/>
            </p:cNvSpPr>
            <p:nvPr/>
          </p:nvSpPr>
          <p:spPr bwMode="auto">
            <a:xfrm>
              <a:off x="2928"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9743" name="Text Box 15"/>
            <p:cNvSpPr txBox="1">
              <a:spLocks noChangeArrowheads="1"/>
            </p:cNvSpPr>
            <p:nvPr/>
          </p:nvSpPr>
          <p:spPr bwMode="auto">
            <a:xfrm>
              <a:off x="2928" y="26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44" name="Text Box 16"/>
            <p:cNvSpPr txBox="1">
              <a:spLocks noChangeArrowheads="1"/>
            </p:cNvSpPr>
            <p:nvPr/>
          </p:nvSpPr>
          <p:spPr bwMode="auto">
            <a:xfrm>
              <a:off x="3264" y="26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9745" name="Text Box 17"/>
            <p:cNvSpPr txBox="1">
              <a:spLocks noChangeArrowheads="1"/>
            </p:cNvSpPr>
            <p:nvPr/>
          </p:nvSpPr>
          <p:spPr bwMode="auto">
            <a:xfrm>
              <a:off x="3600" y="26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9746" name="Text Box 18"/>
            <p:cNvSpPr txBox="1">
              <a:spLocks noChangeArrowheads="1"/>
            </p:cNvSpPr>
            <p:nvPr/>
          </p:nvSpPr>
          <p:spPr bwMode="auto">
            <a:xfrm>
              <a:off x="3936" y="26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47" name="Text Box 19"/>
            <p:cNvSpPr txBox="1">
              <a:spLocks noChangeArrowheads="1"/>
            </p:cNvSpPr>
            <p:nvPr/>
          </p:nvSpPr>
          <p:spPr bwMode="auto">
            <a:xfrm>
              <a:off x="4272" y="26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9748" name="Text Box 20"/>
            <p:cNvSpPr txBox="1">
              <a:spLocks noChangeArrowheads="1"/>
            </p:cNvSpPr>
            <p:nvPr/>
          </p:nvSpPr>
          <p:spPr bwMode="auto">
            <a:xfrm>
              <a:off x="4608" y="26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9749" name="Text Box 21"/>
            <p:cNvSpPr txBox="1">
              <a:spLocks noChangeArrowheads="1"/>
            </p:cNvSpPr>
            <p:nvPr/>
          </p:nvSpPr>
          <p:spPr bwMode="auto">
            <a:xfrm>
              <a:off x="4944" y="2688"/>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9750" name="Text Box 22"/>
            <p:cNvSpPr txBox="1">
              <a:spLocks noChangeArrowheads="1"/>
            </p:cNvSpPr>
            <p:nvPr/>
          </p:nvSpPr>
          <p:spPr bwMode="auto">
            <a:xfrm>
              <a:off x="5280" y="2688"/>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9751" name="Text Box 23"/>
            <p:cNvSpPr txBox="1">
              <a:spLocks noChangeArrowheads="1"/>
            </p:cNvSpPr>
            <p:nvPr/>
          </p:nvSpPr>
          <p:spPr bwMode="auto">
            <a:xfrm>
              <a:off x="3264"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9752" name="Text Box 24"/>
            <p:cNvSpPr txBox="1">
              <a:spLocks noChangeArrowheads="1"/>
            </p:cNvSpPr>
            <p:nvPr/>
          </p:nvSpPr>
          <p:spPr bwMode="auto">
            <a:xfrm>
              <a:off x="3600"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53" name="Text Box 25"/>
            <p:cNvSpPr txBox="1">
              <a:spLocks noChangeArrowheads="1"/>
            </p:cNvSpPr>
            <p:nvPr/>
          </p:nvSpPr>
          <p:spPr bwMode="auto">
            <a:xfrm>
              <a:off x="4800" y="3216"/>
              <a:ext cx="336" cy="288"/>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9754" name="Text Box 26"/>
            <p:cNvSpPr txBox="1">
              <a:spLocks noChangeArrowheads="1"/>
            </p:cNvSpPr>
            <p:nvPr/>
          </p:nvSpPr>
          <p:spPr bwMode="auto">
            <a:xfrm>
              <a:off x="5136" y="3216"/>
              <a:ext cx="336" cy="288"/>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29755" name="Line 27"/>
            <p:cNvSpPr>
              <a:spLocks noChangeShapeType="1"/>
            </p:cNvSpPr>
            <p:nvPr/>
          </p:nvSpPr>
          <p:spPr bwMode="auto">
            <a:xfrm>
              <a:off x="3456" y="1776"/>
              <a:ext cx="768"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56" name="Line 28"/>
            <p:cNvSpPr>
              <a:spLocks noChangeShapeType="1"/>
            </p:cNvSpPr>
            <p:nvPr/>
          </p:nvSpPr>
          <p:spPr bwMode="auto">
            <a:xfrm flipH="1">
              <a:off x="2016" y="1776"/>
              <a:ext cx="1056"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57" name="Text Box 29"/>
            <p:cNvSpPr txBox="1">
              <a:spLocks noChangeArrowheads="1"/>
            </p:cNvSpPr>
            <p:nvPr/>
          </p:nvSpPr>
          <p:spPr bwMode="auto">
            <a:xfrm>
              <a:off x="4176" y="321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 .</a:t>
              </a:r>
            </a:p>
          </p:txBody>
        </p:sp>
        <p:sp>
          <p:nvSpPr>
            <p:cNvPr id="29758" name="Text Box 30"/>
            <p:cNvSpPr txBox="1">
              <a:spLocks noChangeArrowheads="1"/>
            </p:cNvSpPr>
            <p:nvPr/>
          </p:nvSpPr>
          <p:spPr bwMode="auto">
            <a:xfrm>
              <a:off x="1872" y="1392"/>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2</a:t>
              </a:r>
            </a:p>
          </p:txBody>
        </p:sp>
        <p:sp>
          <p:nvSpPr>
            <p:cNvPr id="29759" name="Text Box 31"/>
            <p:cNvSpPr txBox="1">
              <a:spLocks noChangeArrowheads="1"/>
            </p:cNvSpPr>
            <p:nvPr/>
          </p:nvSpPr>
          <p:spPr bwMode="auto">
            <a:xfrm>
              <a:off x="4608" y="2256"/>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3</a:t>
              </a:r>
            </a:p>
          </p:txBody>
        </p:sp>
        <p:sp>
          <p:nvSpPr>
            <p:cNvPr id="29760" name="Text Box 32"/>
            <p:cNvSpPr txBox="1">
              <a:spLocks noChangeArrowheads="1"/>
            </p:cNvSpPr>
            <p:nvPr/>
          </p:nvSpPr>
          <p:spPr bwMode="auto">
            <a:xfrm>
              <a:off x="1392" y="2832"/>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a:solidFill>
                    <a:srgbClr val="FF0000"/>
                  </a:solidFill>
                </a:rPr>
                <a:t>5</a:t>
              </a:r>
            </a:p>
          </p:txBody>
        </p:sp>
      </p:grpSp>
      <p:grpSp>
        <p:nvGrpSpPr>
          <p:cNvPr id="29700" name="Group 34"/>
          <p:cNvGrpSpPr>
            <a:grpSpLocks/>
          </p:cNvGrpSpPr>
          <p:nvPr/>
        </p:nvGrpSpPr>
        <p:grpSpPr bwMode="auto">
          <a:xfrm>
            <a:off x="2895600" y="25400"/>
            <a:ext cx="5791200" cy="3479800"/>
            <a:chOff x="2208" y="1344"/>
            <a:chExt cx="3456" cy="2931"/>
          </a:xfrm>
        </p:grpSpPr>
        <p:sp>
          <p:nvSpPr>
            <p:cNvPr id="29702" name="Text Box 35"/>
            <p:cNvSpPr txBox="1">
              <a:spLocks noChangeArrowheads="1"/>
            </p:cNvSpPr>
            <p:nvPr/>
          </p:nvSpPr>
          <p:spPr bwMode="auto">
            <a:xfrm>
              <a:off x="3408" y="1344"/>
              <a:ext cx="384"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a:t>
              </a:r>
            </a:p>
          </p:txBody>
        </p:sp>
        <p:sp>
          <p:nvSpPr>
            <p:cNvPr id="29703" name="Text Box 36"/>
            <p:cNvSpPr txBox="1">
              <a:spLocks noChangeArrowheads="1"/>
            </p:cNvSpPr>
            <p:nvPr/>
          </p:nvSpPr>
          <p:spPr bwMode="auto">
            <a:xfrm>
              <a:off x="3792" y="1344"/>
              <a:ext cx="384"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a:t>
              </a:r>
            </a:p>
          </p:txBody>
        </p:sp>
        <p:sp>
          <p:nvSpPr>
            <p:cNvPr id="29704" name="Text Box 37"/>
            <p:cNvSpPr txBox="1">
              <a:spLocks noChangeArrowheads="1"/>
            </p:cNvSpPr>
            <p:nvPr/>
          </p:nvSpPr>
          <p:spPr bwMode="auto">
            <a:xfrm>
              <a:off x="4128" y="1726"/>
              <a:ext cx="384" cy="386"/>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a:t>
              </a:r>
            </a:p>
          </p:txBody>
        </p:sp>
        <p:sp>
          <p:nvSpPr>
            <p:cNvPr id="29705" name="Text Box 38"/>
            <p:cNvSpPr txBox="1">
              <a:spLocks noChangeArrowheads="1"/>
            </p:cNvSpPr>
            <p:nvPr/>
          </p:nvSpPr>
          <p:spPr bwMode="auto">
            <a:xfrm>
              <a:off x="4512" y="1726"/>
              <a:ext cx="383" cy="386"/>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06" name="Text Box 39"/>
            <p:cNvSpPr txBox="1">
              <a:spLocks noChangeArrowheads="1"/>
            </p:cNvSpPr>
            <p:nvPr/>
          </p:nvSpPr>
          <p:spPr bwMode="auto">
            <a:xfrm>
              <a:off x="4895" y="2160"/>
              <a:ext cx="386"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07" name="Text Box 40"/>
            <p:cNvSpPr txBox="1">
              <a:spLocks noChangeArrowheads="1"/>
            </p:cNvSpPr>
            <p:nvPr/>
          </p:nvSpPr>
          <p:spPr bwMode="auto">
            <a:xfrm>
              <a:off x="5280" y="2161"/>
              <a:ext cx="384"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29708" name="Text Box 41"/>
            <p:cNvSpPr txBox="1">
              <a:spLocks noChangeArrowheads="1"/>
            </p:cNvSpPr>
            <p:nvPr/>
          </p:nvSpPr>
          <p:spPr bwMode="auto">
            <a:xfrm>
              <a:off x="3697" y="2160"/>
              <a:ext cx="383"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09" name="Text Box 42"/>
            <p:cNvSpPr txBox="1">
              <a:spLocks noChangeArrowheads="1"/>
            </p:cNvSpPr>
            <p:nvPr/>
          </p:nvSpPr>
          <p:spPr bwMode="auto">
            <a:xfrm>
              <a:off x="4080" y="2160"/>
              <a:ext cx="383"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0" name="Text Box 43"/>
            <p:cNvSpPr txBox="1">
              <a:spLocks noChangeArrowheads="1"/>
            </p:cNvSpPr>
            <p:nvPr/>
          </p:nvSpPr>
          <p:spPr bwMode="auto">
            <a:xfrm>
              <a:off x="4417" y="2592"/>
              <a:ext cx="383"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1" name="Text Box 44"/>
            <p:cNvSpPr txBox="1">
              <a:spLocks noChangeArrowheads="1"/>
            </p:cNvSpPr>
            <p:nvPr/>
          </p:nvSpPr>
          <p:spPr bwMode="auto">
            <a:xfrm>
              <a:off x="4800" y="2592"/>
              <a:ext cx="383"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2" name="Text Box 45"/>
            <p:cNvSpPr txBox="1">
              <a:spLocks noChangeArrowheads="1"/>
            </p:cNvSpPr>
            <p:nvPr/>
          </p:nvSpPr>
          <p:spPr bwMode="auto">
            <a:xfrm>
              <a:off x="3216" y="2592"/>
              <a:ext cx="384"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29713" name="Text Box 46"/>
            <p:cNvSpPr txBox="1">
              <a:spLocks noChangeArrowheads="1"/>
            </p:cNvSpPr>
            <p:nvPr/>
          </p:nvSpPr>
          <p:spPr bwMode="auto">
            <a:xfrm>
              <a:off x="3599" y="2592"/>
              <a:ext cx="386"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4" name="Text Box 47"/>
            <p:cNvSpPr txBox="1">
              <a:spLocks noChangeArrowheads="1"/>
            </p:cNvSpPr>
            <p:nvPr/>
          </p:nvSpPr>
          <p:spPr bwMode="auto">
            <a:xfrm>
              <a:off x="4080" y="3021"/>
              <a:ext cx="383"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5" name="Text Box 48"/>
            <p:cNvSpPr txBox="1">
              <a:spLocks noChangeArrowheads="1"/>
            </p:cNvSpPr>
            <p:nvPr/>
          </p:nvSpPr>
          <p:spPr bwMode="auto">
            <a:xfrm>
              <a:off x="4464" y="3019"/>
              <a:ext cx="384" cy="386"/>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29716" name="Text Box 49"/>
            <p:cNvSpPr txBox="1">
              <a:spLocks noChangeArrowheads="1"/>
            </p:cNvSpPr>
            <p:nvPr/>
          </p:nvSpPr>
          <p:spPr bwMode="auto">
            <a:xfrm>
              <a:off x="2879" y="3021"/>
              <a:ext cx="386"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7" name="Text Box 50"/>
            <p:cNvSpPr txBox="1">
              <a:spLocks noChangeArrowheads="1"/>
            </p:cNvSpPr>
            <p:nvPr/>
          </p:nvSpPr>
          <p:spPr bwMode="auto">
            <a:xfrm>
              <a:off x="3265" y="3021"/>
              <a:ext cx="383"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18" name="Text Box 51"/>
            <p:cNvSpPr txBox="1">
              <a:spLocks noChangeArrowheads="1"/>
            </p:cNvSpPr>
            <p:nvPr/>
          </p:nvSpPr>
          <p:spPr bwMode="auto">
            <a:xfrm>
              <a:off x="2544" y="3458"/>
              <a:ext cx="384"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29719" name="Text Box 52"/>
            <p:cNvSpPr txBox="1">
              <a:spLocks noChangeArrowheads="1"/>
            </p:cNvSpPr>
            <p:nvPr/>
          </p:nvSpPr>
          <p:spPr bwMode="auto">
            <a:xfrm>
              <a:off x="2928" y="3458"/>
              <a:ext cx="384"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20" name="Text Box 53"/>
            <p:cNvSpPr txBox="1">
              <a:spLocks noChangeArrowheads="1"/>
            </p:cNvSpPr>
            <p:nvPr/>
          </p:nvSpPr>
          <p:spPr bwMode="auto">
            <a:xfrm>
              <a:off x="2208" y="3890"/>
              <a:ext cx="384" cy="385"/>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a:t>
              </a:r>
            </a:p>
          </p:txBody>
        </p:sp>
        <p:sp>
          <p:nvSpPr>
            <p:cNvPr id="29721" name="Text Box 54"/>
            <p:cNvSpPr txBox="1">
              <a:spLocks noChangeArrowheads="1"/>
            </p:cNvSpPr>
            <p:nvPr/>
          </p:nvSpPr>
          <p:spPr bwMode="auto">
            <a:xfrm>
              <a:off x="2591" y="3890"/>
              <a:ext cx="386" cy="385"/>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29722" name="Line 55"/>
            <p:cNvSpPr>
              <a:spLocks noChangeShapeType="1"/>
            </p:cNvSpPr>
            <p:nvPr/>
          </p:nvSpPr>
          <p:spPr bwMode="auto">
            <a:xfrm>
              <a:off x="4176" y="1632"/>
              <a:ext cx="336" cy="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3" name="Line 56"/>
            <p:cNvSpPr>
              <a:spLocks noChangeShapeType="1"/>
            </p:cNvSpPr>
            <p:nvPr/>
          </p:nvSpPr>
          <p:spPr bwMode="auto">
            <a:xfrm>
              <a:off x="4848"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4" name="Line 57"/>
            <p:cNvSpPr>
              <a:spLocks noChangeShapeType="1"/>
            </p:cNvSpPr>
            <p:nvPr/>
          </p:nvSpPr>
          <p:spPr bwMode="auto">
            <a:xfrm flipH="1">
              <a:off x="3936" y="2016"/>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5" name="Line 58"/>
            <p:cNvSpPr>
              <a:spLocks noChangeShapeType="1"/>
            </p:cNvSpPr>
            <p:nvPr/>
          </p:nvSpPr>
          <p:spPr bwMode="auto">
            <a:xfrm flipH="1">
              <a:off x="34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6" name="Line 59"/>
            <p:cNvSpPr>
              <a:spLocks noChangeShapeType="1"/>
            </p:cNvSpPr>
            <p:nvPr/>
          </p:nvSpPr>
          <p:spPr bwMode="auto">
            <a:xfrm flipH="1">
              <a:off x="30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7" name="Line 60"/>
            <p:cNvSpPr>
              <a:spLocks noChangeShapeType="1"/>
            </p:cNvSpPr>
            <p:nvPr/>
          </p:nvSpPr>
          <p:spPr bwMode="auto">
            <a:xfrm flipH="1">
              <a:off x="2688" y="3312"/>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8" name="Line 61"/>
            <p:cNvSpPr>
              <a:spLocks noChangeShapeType="1"/>
            </p:cNvSpPr>
            <p:nvPr/>
          </p:nvSpPr>
          <p:spPr bwMode="auto">
            <a:xfrm flipH="1">
              <a:off x="2352" y="3744"/>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29" name="Line 62"/>
            <p:cNvSpPr>
              <a:spLocks noChangeShapeType="1"/>
            </p:cNvSpPr>
            <p:nvPr/>
          </p:nvSpPr>
          <p:spPr bwMode="auto">
            <a:xfrm flipH="1">
              <a:off x="4656" y="2448"/>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9730" name="Line 63"/>
            <p:cNvSpPr>
              <a:spLocks noChangeShapeType="1"/>
            </p:cNvSpPr>
            <p:nvPr/>
          </p:nvSpPr>
          <p:spPr bwMode="auto">
            <a:xfrm flipH="1">
              <a:off x="4224" y="2880"/>
              <a:ext cx="336"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29701" name="Line 64"/>
          <p:cNvSpPr>
            <a:spLocks noChangeShapeType="1"/>
          </p:cNvSpPr>
          <p:nvPr/>
        </p:nvSpPr>
        <p:spPr bwMode="auto">
          <a:xfrm>
            <a:off x="0" y="3581400"/>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9590119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Dynamic </a:t>
            </a:r>
            <a:r>
              <a:rPr lang="en-US" altLang="en-US" dirty="0"/>
              <a:t>Programming</a:t>
            </a:r>
            <a:br>
              <a:rPr lang="en-US" altLang="en-US" dirty="0"/>
            </a:br>
            <a:r>
              <a:rPr lang="en-US" altLang="en-US" dirty="0"/>
              <a:t>(Beyond syllabus)</a:t>
            </a:r>
            <a:endParaRPr lang="en-US" altLang="en-US" dirty="0" smtClean="0"/>
          </a:p>
        </p:txBody>
      </p:sp>
      <p:sp>
        <p:nvSpPr>
          <p:cNvPr id="164867" name="Rectangle 3"/>
          <p:cNvSpPr>
            <a:spLocks noGrp="1" noChangeArrowheads="1"/>
          </p:cNvSpPr>
          <p:nvPr>
            <p:ph type="body" idx="1"/>
          </p:nvPr>
        </p:nvSpPr>
        <p:spPr>
          <a:xfrm>
            <a:off x="714375" y="2155825"/>
            <a:ext cx="7739063" cy="3392488"/>
          </a:xfrm>
        </p:spPr>
        <p:txBody>
          <a:bodyPr/>
          <a:lstStyle/>
          <a:p>
            <a:pPr eaLnBrk="1" hangingPunct="1">
              <a:lnSpc>
                <a:spcPct val="90000"/>
              </a:lnSpc>
            </a:pPr>
            <a:r>
              <a:rPr lang="en-US" altLang="en-US" smtClean="0"/>
              <a:t>r-VST = VST with &lt;= r levels</a:t>
            </a:r>
          </a:p>
          <a:p>
            <a:pPr eaLnBrk="1" hangingPunct="1">
              <a:lnSpc>
                <a:spcPct val="90000"/>
              </a:lnSpc>
            </a:pPr>
            <a:r>
              <a:rPr lang="en-US" altLang="en-US" smtClean="0"/>
              <a:t>Opt(N,r) = cost of best r-VST for 1-bit trie rooted at node N</a:t>
            </a:r>
          </a:p>
          <a:p>
            <a:pPr eaLnBrk="1" hangingPunct="1">
              <a:lnSpc>
                <a:spcPct val="90000"/>
              </a:lnSpc>
            </a:pPr>
            <a:r>
              <a:rPr lang="en-US" altLang="en-US" smtClean="0"/>
              <a:t>Want to compute Opt(root,k)</a:t>
            </a:r>
          </a:p>
          <a:p>
            <a:pPr eaLnBrk="1" hangingPunct="1">
              <a:lnSpc>
                <a:spcPct val="90000"/>
              </a:lnSpc>
            </a:pPr>
            <a:r>
              <a:rPr lang="en-US" altLang="en-US" smtClean="0"/>
              <a:t>D</a:t>
            </a:r>
            <a:r>
              <a:rPr lang="en-US" altLang="en-US" baseline="-25000" smtClean="0"/>
              <a:t>s</a:t>
            </a:r>
            <a:r>
              <a:rPr lang="en-US" altLang="en-US" smtClean="0"/>
              <a:t>(N) = all level s descendents of N</a:t>
            </a:r>
          </a:p>
          <a:p>
            <a:pPr eaLnBrk="1" hangingPunct="1">
              <a:lnSpc>
                <a:spcPct val="90000"/>
              </a:lnSpc>
            </a:pPr>
            <a:r>
              <a:rPr lang="en-US" altLang="en-US" smtClean="0"/>
              <a:t>D</a:t>
            </a:r>
            <a:r>
              <a:rPr lang="en-US" altLang="en-US" baseline="-25000" smtClean="0"/>
              <a:t>1</a:t>
            </a:r>
            <a:r>
              <a:rPr lang="en-US" altLang="en-US" smtClean="0"/>
              <a:t>(N) = children of N</a:t>
            </a:r>
          </a:p>
          <a:p>
            <a:pPr eaLnBrk="1" hangingPunct="1">
              <a:lnSpc>
                <a:spcPct val="90000"/>
              </a:lnSpc>
              <a:buFontTx/>
              <a:buNone/>
            </a:pPr>
            <a:endParaRPr lang="en-US" altLang="en-US" smtClean="0"/>
          </a:p>
        </p:txBody>
      </p:sp>
    </p:spTree>
    <p:extLst>
      <p:ext uri="{BB962C8B-B14F-4D97-AF65-F5344CB8AC3E}">
        <p14:creationId xmlns:p14="http://schemas.microsoft.com/office/powerpoint/2010/main" val="2441248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Example Binary </a:t>
            </a:r>
            <a:r>
              <a:rPr lang="en-US" altLang="en-US" dirty="0" smtClean="0"/>
              <a:t>Tries</a:t>
            </a:r>
          </a:p>
        </p:txBody>
      </p:sp>
      <p:sp>
        <p:nvSpPr>
          <p:cNvPr id="34819" name="Text Box 3"/>
          <p:cNvSpPr txBox="1">
            <a:spLocks noChangeArrowheads="1"/>
          </p:cNvSpPr>
          <p:nvPr/>
        </p:nvSpPr>
        <p:spPr bwMode="auto">
          <a:xfrm>
            <a:off x="685800" y="2311400"/>
            <a:ext cx="858838" cy="3743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011*</a:t>
            </a:r>
          </a:p>
          <a:p>
            <a:pPr eaLnBrk="1" hangingPunct="1">
              <a:spcBef>
                <a:spcPct val="50000"/>
              </a:spcBef>
            </a:pPr>
            <a:r>
              <a:rPr lang="en-US" altLang="en-US"/>
              <a:t>000*</a:t>
            </a:r>
          </a:p>
          <a:p>
            <a:pPr eaLnBrk="1" hangingPunct="1">
              <a:spcBef>
                <a:spcPct val="50000"/>
              </a:spcBef>
            </a:pPr>
            <a:r>
              <a:rPr lang="en-US" altLang="en-US"/>
              <a:t>11*</a:t>
            </a:r>
          </a:p>
          <a:p>
            <a:pPr eaLnBrk="1" hangingPunct="1">
              <a:spcBef>
                <a:spcPct val="50000"/>
              </a:spcBef>
            </a:pPr>
            <a:r>
              <a:rPr lang="en-US" altLang="en-US"/>
              <a:t>01*</a:t>
            </a:r>
          </a:p>
          <a:p>
            <a:pPr eaLnBrk="1" hangingPunct="1">
              <a:spcBef>
                <a:spcPct val="50000"/>
              </a:spcBef>
            </a:pPr>
            <a:r>
              <a:rPr lang="en-US" altLang="en-US"/>
              <a:t>00*</a:t>
            </a:r>
          </a:p>
          <a:p>
            <a:pPr eaLnBrk="1" hangingPunct="1">
              <a:spcBef>
                <a:spcPct val="50000"/>
              </a:spcBef>
            </a:pPr>
            <a:r>
              <a:rPr lang="en-US" altLang="en-US"/>
              <a:t>0*</a:t>
            </a:r>
          </a:p>
          <a:p>
            <a:pPr eaLnBrk="1" hangingPunct="1">
              <a:spcBef>
                <a:spcPct val="50000"/>
              </a:spcBef>
            </a:pPr>
            <a:r>
              <a:rPr lang="en-US" altLang="en-US"/>
              <a:t>*</a:t>
            </a:r>
          </a:p>
        </p:txBody>
      </p:sp>
      <p:sp>
        <p:nvSpPr>
          <p:cNvPr id="34820" name="Text Box 4"/>
          <p:cNvSpPr txBox="1">
            <a:spLocks noChangeArrowheads="1"/>
          </p:cNvSpPr>
          <p:nvPr/>
        </p:nvSpPr>
        <p:spPr bwMode="auto">
          <a:xfrm>
            <a:off x="2349500" y="2325688"/>
            <a:ext cx="774700" cy="374332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H7</a:t>
            </a:r>
          </a:p>
          <a:p>
            <a:pPr eaLnBrk="1" hangingPunct="1">
              <a:spcBef>
                <a:spcPct val="50000"/>
              </a:spcBef>
            </a:pPr>
            <a:r>
              <a:rPr lang="en-US" altLang="en-US"/>
              <a:t>H6</a:t>
            </a:r>
          </a:p>
          <a:p>
            <a:pPr eaLnBrk="1" hangingPunct="1">
              <a:spcBef>
                <a:spcPct val="50000"/>
              </a:spcBef>
            </a:pPr>
            <a:r>
              <a:rPr lang="en-US" altLang="en-US"/>
              <a:t>H5</a:t>
            </a:r>
          </a:p>
          <a:p>
            <a:pPr eaLnBrk="1" hangingPunct="1">
              <a:spcBef>
                <a:spcPct val="50000"/>
              </a:spcBef>
            </a:pPr>
            <a:r>
              <a:rPr lang="en-US" altLang="en-US"/>
              <a:t>H4</a:t>
            </a:r>
          </a:p>
          <a:p>
            <a:pPr eaLnBrk="1" hangingPunct="1">
              <a:spcBef>
                <a:spcPct val="50000"/>
              </a:spcBef>
            </a:pPr>
            <a:r>
              <a:rPr lang="en-US" altLang="en-US"/>
              <a:t>H3</a:t>
            </a:r>
          </a:p>
          <a:p>
            <a:pPr eaLnBrk="1" hangingPunct="1">
              <a:spcBef>
                <a:spcPct val="50000"/>
              </a:spcBef>
            </a:pPr>
            <a:r>
              <a:rPr lang="en-US" altLang="en-US"/>
              <a:t>H2</a:t>
            </a:r>
          </a:p>
          <a:p>
            <a:pPr eaLnBrk="1" hangingPunct="1">
              <a:spcBef>
                <a:spcPct val="50000"/>
              </a:spcBef>
            </a:pPr>
            <a:r>
              <a:rPr lang="en-US" altLang="en-US"/>
              <a:t>H1</a:t>
            </a:r>
          </a:p>
        </p:txBody>
      </p:sp>
      <p:sp>
        <p:nvSpPr>
          <p:cNvPr id="34821" name="Text Box 8"/>
          <p:cNvSpPr txBox="1">
            <a:spLocks noChangeArrowheads="1"/>
          </p:cNvSpPr>
          <p:nvPr/>
        </p:nvSpPr>
        <p:spPr bwMode="auto">
          <a:xfrm>
            <a:off x="5943600" y="2438400"/>
            <a:ext cx="9144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H1</a:t>
            </a:r>
          </a:p>
        </p:txBody>
      </p:sp>
      <p:sp>
        <p:nvSpPr>
          <p:cNvPr id="34822" name="Text Box 9"/>
          <p:cNvSpPr txBox="1">
            <a:spLocks noChangeArrowheads="1"/>
          </p:cNvSpPr>
          <p:nvPr/>
        </p:nvSpPr>
        <p:spPr bwMode="auto">
          <a:xfrm>
            <a:off x="5334000" y="3186113"/>
            <a:ext cx="7620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H2</a:t>
            </a:r>
          </a:p>
        </p:txBody>
      </p:sp>
      <p:sp>
        <p:nvSpPr>
          <p:cNvPr id="34823" name="Text Box 10"/>
          <p:cNvSpPr txBox="1">
            <a:spLocks noChangeArrowheads="1"/>
          </p:cNvSpPr>
          <p:nvPr/>
        </p:nvSpPr>
        <p:spPr bwMode="auto">
          <a:xfrm>
            <a:off x="6705600" y="3186113"/>
            <a:ext cx="7620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p>
        </p:txBody>
      </p:sp>
      <p:sp>
        <p:nvSpPr>
          <p:cNvPr id="34824" name="Text Box 11"/>
          <p:cNvSpPr txBox="1">
            <a:spLocks noChangeArrowheads="1"/>
          </p:cNvSpPr>
          <p:nvPr/>
        </p:nvSpPr>
        <p:spPr bwMode="auto">
          <a:xfrm>
            <a:off x="4495800" y="3886200"/>
            <a:ext cx="9906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H3</a:t>
            </a:r>
          </a:p>
        </p:txBody>
      </p:sp>
      <p:sp>
        <p:nvSpPr>
          <p:cNvPr id="34825" name="Text Box 12"/>
          <p:cNvSpPr txBox="1">
            <a:spLocks noChangeArrowheads="1"/>
          </p:cNvSpPr>
          <p:nvPr/>
        </p:nvSpPr>
        <p:spPr bwMode="auto">
          <a:xfrm>
            <a:off x="5791200" y="3886200"/>
            <a:ext cx="9906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H4</a:t>
            </a:r>
          </a:p>
        </p:txBody>
      </p:sp>
      <p:sp>
        <p:nvSpPr>
          <p:cNvPr id="34826" name="Text Box 13"/>
          <p:cNvSpPr txBox="1">
            <a:spLocks noChangeArrowheads="1"/>
          </p:cNvSpPr>
          <p:nvPr/>
        </p:nvSpPr>
        <p:spPr bwMode="auto">
          <a:xfrm>
            <a:off x="7467600" y="3886200"/>
            <a:ext cx="9906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H5</a:t>
            </a:r>
          </a:p>
        </p:txBody>
      </p:sp>
      <p:sp>
        <p:nvSpPr>
          <p:cNvPr id="34827" name="Text Box 14"/>
          <p:cNvSpPr txBox="1">
            <a:spLocks noChangeArrowheads="1"/>
          </p:cNvSpPr>
          <p:nvPr/>
        </p:nvSpPr>
        <p:spPr bwMode="auto">
          <a:xfrm>
            <a:off x="4114800" y="4648200"/>
            <a:ext cx="9906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H6</a:t>
            </a:r>
          </a:p>
        </p:txBody>
      </p:sp>
      <p:sp>
        <p:nvSpPr>
          <p:cNvPr id="34828" name="Text Box 15"/>
          <p:cNvSpPr txBox="1">
            <a:spLocks noChangeArrowheads="1"/>
          </p:cNvSpPr>
          <p:nvPr/>
        </p:nvSpPr>
        <p:spPr bwMode="auto">
          <a:xfrm>
            <a:off x="6324600" y="4648200"/>
            <a:ext cx="990600" cy="485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H7</a:t>
            </a:r>
          </a:p>
        </p:txBody>
      </p:sp>
      <p:sp>
        <p:nvSpPr>
          <p:cNvPr id="34829" name="Line 16"/>
          <p:cNvSpPr>
            <a:spLocks noChangeShapeType="1"/>
          </p:cNvSpPr>
          <p:nvPr/>
        </p:nvSpPr>
        <p:spPr bwMode="auto">
          <a:xfrm flipH="1">
            <a:off x="5715000" y="2895600"/>
            <a:ext cx="2286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0" name="Line 17"/>
          <p:cNvSpPr>
            <a:spLocks noChangeShapeType="1"/>
          </p:cNvSpPr>
          <p:nvPr/>
        </p:nvSpPr>
        <p:spPr bwMode="auto">
          <a:xfrm flipH="1">
            <a:off x="5029200" y="3657600"/>
            <a:ext cx="304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1" name="Line 18"/>
          <p:cNvSpPr>
            <a:spLocks noChangeShapeType="1"/>
          </p:cNvSpPr>
          <p:nvPr/>
        </p:nvSpPr>
        <p:spPr bwMode="auto">
          <a:xfrm flipH="1">
            <a:off x="4648200" y="4419600"/>
            <a:ext cx="304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2" name="Line 19"/>
          <p:cNvSpPr>
            <a:spLocks noChangeShapeType="1"/>
          </p:cNvSpPr>
          <p:nvPr/>
        </p:nvSpPr>
        <p:spPr bwMode="auto">
          <a:xfrm>
            <a:off x="6705600" y="2895600"/>
            <a:ext cx="4572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3" name="Line 20"/>
          <p:cNvSpPr>
            <a:spLocks noChangeShapeType="1"/>
          </p:cNvSpPr>
          <p:nvPr/>
        </p:nvSpPr>
        <p:spPr bwMode="auto">
          <a:xfrm>
            <a:off x="7467600" y="3657600"/>
            <a:ext cx="685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4" name="Line 21"/>
          <p:cNvSpPr>
            <a:spLocks noChangeShapeType="1"/>
          </p:cNvSpPr>
          <p:nvPr/>
        </p:nvSpPr>
        <p:spPr bwMode="auto">
          <a:xfrm>
            <a:off x="6019800" y="3657600"/>
            <a:ext cx="3048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35" name="Line 22"/>
          <p:cNvSpPr>
            <a:spLocks noChangeShapeType="1"/>
          </p:cNvSpPr>
          <p:nvPr/>
        </p:nvSpPr>
        <p:spPr bwMode="auto">
          <a:xfrm>
            <a:off x="6781800" y="4343400"/>
            <a:ext cx="3048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244592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Example</a:t>
            </a:r>
          </a:p>
        </p:txBody>
      </p:sp>
      <p:sp>
        <p:nvSpPr>
          <p:cNvPr id="317443" name="Text Box 3"/>
          <p:cNvSpPr txBox="1">
            <a:spLocks noChangeArrowheads="1"/>
          </p:cNvSpPr>
          <p:nvPr/>
        </p:nvSpPr>
        <p:spPr bwMode="auto">
          <a:xfrm>
            <a:off x="914400" y="6019800"/>
            <a:ext cx="7010400" cy="579438"/>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At most one key comparison for a search</a:t>
            </a:r>
            <a:r>
              <a:rPr lang="en-US" altLang="en-US" sz="2000"/>
              <a:t>.</a:t>
            </a:r>
          </a:p>
        </p:txBody>
      </p:sp>
      <p:grpSp>
        <p:nvGrpSpPr>
          <p:cNvPr id="2" name="Group 4"/>
          <p:cNvGrpSpPr>
            <a:grpSpLocks/>
          </p:cNvGrpSpPr>
          <p:nvPr/>
        </p:nvGrpSpPr>
        <p:grpSpPr bwMode="auto">
          <a:xfrm>
            <a:off x="533400" y="1447800"/>
            <a:ext cx="8001000" cy="4419600"/>
            <a:chOff x="336" y="912"/>
            <a:chExt cx="5040" cy="2784"/>
          </a:xfrm>
        </p:grpSpPr>
        <p:grpSp>
          <p:nvGrpSpPr>
            <p:cNvPr id="10245" name="Group 5"/>
            <p:cNvGrpSpPr>
              <a:grpSpLocks/>
            </p:cNvGrpSpPr>
            <p:nvPr/>
          </p:nvGrpSpPr>
          <p:grpSpPr bwMode="auto">
            <a:xfrm>
              <a:off x="336" y="912"/>
              <a:ext cx="5040" cy="2784"/>
              <a:chOff x="336" y="912"/>
              <a:chExt cx="5040" cy="2784"/>
            </a:xfrm>
          </p:grpSpPr>
          <p:sp>
            <p:nvSpPr>
              <p:cNvPr id="10256" name="Oval 6"/>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57" name="Oval 7"/>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58" name="Oval 8"/>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59" name="Oval 9"/>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0" name="Oval 10"/>
              <p:cNvSpPr>
                <a:spLocks noChangeArrowheads="1"/>
              </p:cNvSpPr>
              <p:nvPr/>
            </p:nvSpPr>
            <p:spPr bwMode="auto">
              <a:xfrm>
                <a:off x="3648"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1" name="Line 11"/>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2" name="Line 12"/>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3" name="Line 13"/>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4" name="Line 14"/>
              <p:cNvSpPr>
                <a:spLocks noChangeShapeType="1"/>
              </p:cNvSpPr>
              <p:nvPr/>
            </p:nvSpPr>
            <p:spPr bwMode="auto">
              <a:xfrm flipH="1">
                <a:off x="3884" y="1776"/>
                <a:ext cx="580" cy="2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5" name="Line 15"/>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6" name="Line 16"/>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7" name="Oval 17"/>
              <p:cNvSpPr>
                <a:spLocks noChangeArrowheads="1"/>
              </p:cNvSpPr>
              <p:nvPr/>
            </p:nvSpPr>
            <p:spPr bwMode="auto">
              <a:xfrm>
                <a:off x="3312"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8" name="Line 18"/>
              <p:cNvSpPr>
                <a:spLocks noChangeShapeType="1"/>
              </p:cNvSpPr>
              <p:nvPr/>
            </p:nvSpPr>
            <p:spPr bwMode="auto">
              <a:xfrm flipH="1">
                <a:off x="3500"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0269" name="Group 19"/>
              <p:cNvGrpSpPr>
                <a:grpSpLocks/>
              </p:cNvGrpSpPr>
              <p:nvPr/>
            </p:nvGrpSpPr>
            <p:grpSpPr bwMode="auto">
              <a:xfrm>
                <a:off x="336" y="2688"/>
                <a:ext cx="816" cy="336"/>
                <a:chOff x="528" y="3216"/>
                <a:chExt cx="816" cy="336"/>
              </a:xfrm>
            </p:grpSpPr>
            <p:sp>
              <p:nvSpPr>
                <p:cNvPr id="10285" name="Oval 2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6" name="Text Box 2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0270" name="Group 22"/>
              <p:cNvGrpSpPr>
                <a:grpSpLocks/>
              </p:cNvGrpSpPr>
              <p:nvPr/>
            </p:nvGrpSpPr>
            <p:grpSpPr bwMode="auto">
              <a:xfrm>
                <a:off x="1152" y="2736"/>
                <a:ext cx="816" cy="336"/>
                <a:chOff x="528" y="3216"/>
                <a:chExt cx="816" cy="336"/>
              </a:xfrm>
            </p:grpSpPr>
            <p:sp>
              <p:nvSpPr>
                <p:cNvPr id="10283"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4"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grpSp>
            <p:nvGrpSpPr>
              <p:cNvPr id="10271" name="Group 25"/>
              <p:cNvGrpSpPr>
                <a:grpSpLocks/>
              </p:cNvGrpSpPr>
              <p:nvPr/>
            </p:nvGrpSpPr>
            <p:grpSpPr bwMode="auto">
              <a:xfrm>
                <a:off x="4560" y="2064"/>
                <a:ext cx="816" cy="336"/>
                <a:chOff x="528" y="3216"/>
                <a:chExt cx="816" cy="336"/>
              </a:xfrm>
            </p:grpSpPr>
            <p:sp>
              <p:nvSpPr>
                <p:cNvPr id="10281"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2"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sp>
            <p:nvSpPr>
              <p:cNvPr id="10272" name="Line 28"/>
              <p:cNvSpPr>
                <a:spLocks noChangeShapeType="1"/>
              </p:cNvSpPr>
              <p:nvPr/>
            </p:nvSpPr>
            <p:spPr bwMode="auto">
              <a:xfrm>
                <a:off x="4608" y="1776"/>
                <a:ext cx="38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3" name="Line 29"/>
              <p:cNvSpPr>
                <a:spLocks noChangeShapeType="1"/>
              </p:cNvSpPr>
              <p:nvPr/>
            </p:nvSpPr>
            <p:spPr bwMode="auto">
              <a:xfrm flipH="1">
                <a:off x="3116"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4" name="Line 30"/>
              <p:cNvSpPr>
                <a:spLocks noChangeShapeType="1"/>
              </p:cNvSpPr>
              <p:nvPr/>
            </p:nvSpPr>
            <p:spPr bwMode="auto">
              <a:xfrm>
                <a:off x="3548"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0275" name="Group 31"/>
              <p:cNvGrpSpPr>
                <a:grpSpLocks/>
              </p:cNvGrpSpPr>
              <p:nvPr/>
            </p:nvGrpSpPr>
            <p:grpSpPr bwMode="auto">
              <a:xfrm>
                <a:off x="2592" y="3312"/>
                <a:ext cx="816" cy="336"/>
                <a:chOff x="528" y="3216"/>
                <a:chExt cx="816" cy="336"/>
              </a:xfrm>
            </p:grpSpPr>
            <p:sp>
              <p:nvSpPr>
                <p:cNvPr id="10279"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0"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0276" name="Group 34"/>
              <p:cNvGrpSpPr>
                <a:grpSpLocks/>
              </p:cNvGrpSpPr>
              <p:nvPr/>
            </p:nvGrpSpPr>
            <p:grpSpPr bwMode="auto">
              <a:xfrm>
                <a:off x="3408" y="3360"/>
                <a:ext cx="816" cy="336"/>
                <a:chOff x="528" y="3216"/>
                <a:chExt cx="816" cy="336"/>
              </a:xfrm>
            </p:grpSpPr>
            <p:sp>
              <p:nvSpPr>
                <p:cNvPr id="10277" name="Oval 3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8" name="Text Box 3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sp>
          <p:nvSpPr>
            <p:cNvPr id="10246" name="Text Box 37"/>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47" name="Text Box 38"/>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48" name="Text Box 39"/>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49" name="Text Box 40"/>
            <p:cNvSpPr txBox="1">
              <a:spLocks noChangeArrowheads="1"/>
            </p:cNvSpPr>
            <p:nvPr/>
          </p:nvSpPr>
          <p:spPr bwMode="auto">
            <a:xfrm>
              <a:off x="302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50" name="Text Box 41"/>
            <p:cNvSpPr txBox="1">
              <a:spLocks noChangeArrowheads="1"/>
            </p:cNvSpPr>
            <p:nvPr/>
          </p:nvSpPr>
          <p:spPr bwMode="auto">
            <a:xfrm>
              <a:off x="3408"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51" name="Text Box 42"/>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0252" name="Text Box 4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0253" name="Text Box 44"/>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0254" name="Text Box 45"/>
            <p:cNvSpPr txBox="1">
              <a:spLocks noChangeArrowheads="1"/>
            </p:cNvSpPr>
            <p:nvPr/>
          </p:nvSpPr>
          <p:spPr bwMode="auto">
            <a:xfrm>
              <a:off x="3648"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0255" name="Text Box 46"/>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7443"/>
                                        </p:tgtEl>
                                        <p:attrNameLst>
                                          <p:attrName>style.visibility</p:attrName>
                                        </p:attrNameLst>
                                      </p:cBhvr>
                                      <p:to>
                                        <p:strVal val="visible"/>
                                      </p:to>
                                    </p:set>
                                    <p:anim calcmode="lin" valueType="num">
                                      <p:cBhvr additive="base">
                                        <p:cTn id="12" dur="500" fill="hold"/>
                                        <p:tgtEl>
                                          <p:spTgt spid="317443"/>
                                        </p:tgtEl>
                                        <p:attrNameLst>
                                          <p:attrName>ppt_x</p:attrName>
                                        </p:attrNameLst>
                                      </p:cBhvr>
                                      <p:tavLst>
                                        <p:tav tm="0">
                                          <p:val>
                                            <p:strVal val="0-#ppt_w/2"/>
                                          </p:val>
                                        </p:tav>
                                        <p:tav tm="100000">
                                          <p:val>
                                            <p:strVal val="#ppt_x"/>
                                          </p:val>
                                        </p:tav>
                                      </p:tavLst>
                                    </p:anim>
                                    <p:anim calcmode="lin" valueType="num">
                                      <p:cBhvr additive="base">
                                        <p:cTn id="13" dur="500" fill="hold"/>
                                        <p:tgtEl>
                                          <p:spTgt spid="317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Variable Key Length</a:t>
            </a:r>
          </a:p>
        </p:txBody>
      </p:sp>
      <p:sp>
        <p:nvSpPr>
          <p:cNvPr id="319491" name="Rectangle 3"/>
          <p:cNvSpPr>
            <a:spLocks noGrp="1" noChangeArrowheads="1"/>
          </p:cNvSpPr>
          <p:nvPr>
            <p:ph type="body" idx="1"/>
          </p:nvPr>
        </p:nvSpPr>
        <p:spPr>
          <a:xfrm>
            <a:off x="609600" y="1981200"/>
            <a:ext cx="7772400" cy="4114800"/>
          </a:xfrm>
        </p:spPr>
        <p:txBody>
          <a:bodyPr/>
          <a:lstStyle/>
          <a:p>
            <a:pPr eaLnBrk="1" hangingPunct="1">
              <a:lnSpc>
                <a:spcPct val="90000"/>
              </a:lnSpc>
            </a:pPr>
            <a:r>
              <a:rPr lang="en-US" altLang="en-US" smtClean="0"/>
              <a:t>Left and right child fields.</a:t>
            </a:r>
          </a:p>
          <a:p>
            <a:pPr eaLnBrk="1" hangingPunct="1">
              <a:lnSpc>
                <a:spcPct val="90000"/>
              </a:lnSpc>
            </a:pPr>
            <a:r>
              <a:rPr lang="en-US" altLang="en-US" smtClean="0"/>
              <a:t>Left and right pair fields.</a:t>
            </a:r>
          </a:p>
          <a:p>
            <a:pPr lvl="1" eaLnBrk="1" hangingPunct="1">
              <a:lnSpc>
                <a:spcPct val="90000"/>
              </a:lnSpc>
            </a:pPr>
            <a:r>
              <a:rPr lang="en-US" altLang="en-US" smtClean="0"/>
              <a:t>Left pair is pair whose key terminates at root of left subtree or the single pair that might otherwise be in the left subtree.</a:t>
            </a:r>
          </a:p>
          <a:p>
            <a:pPr lvl="1" eaLnBrk="1" hangingPunct="1">
              <a:lnSpc>
                <a:spcPct val="90000"/>
              </a:lnSpc>
            </a:pPr>
            <a:r>
              <a:rPr lang="en-US" altLang="en-US" smtClean="0"/>
              <a:t>Right pair is pair whose key terminates at root of right subtree or the single pair that might otherwise be in the right subtree.</a:t>
            </a:r>
          </a:p>
          <a:p>
            <a:pPr lvl="1" eaLnBrk="1" hangingPunct="1">
              <a:lnSpc>
                <a:spcPct val="90000"/>
              </a:lnSpc>
            </a:pPr>
            <a:r>
              <a:rPr lang="en-US" altLang="en-US" smtClean="0"/>
              <a:t>Field is null otherwise.</a:t>
            </a:r>
          </a:p>
          <a:p>
            <a:pPr lvl="1" eaLnBrk="1" hangingPunct="1">
              <a:lnSpc>
                <a:spcPct val="90000"/>
              </a:lnSpc>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1">
                                            <p:txEl>
                                              <p:pRg st="1" end="1"/>
                                            </p:txEl>
                                          </p:spTgt>
                                        </p:tgtEl>
                                        <p:attrNameLst>
                                          <p:attrName>style.visibility</p:attrName>
                                        </p:attrNameLst>
                                      </p:cBhvr>
                                      <p:to>
                                        <p:strVal val="visible"/>
                                      </p:to>
                                    </p:set>
                                    <p:anim calcmode="lin" valueType="num">
                                      <p:cBhvr additive="base">
                                        <p:cTn id="13" dur="500" fill="hold"/>
                                        <p:tgtEl>
                                          <p:spTgt spid="319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9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1">
                                            <p:txEl>
                                              <p:pRg st="2" end="2"/>
                                            </p:txEl>
                                          </p:spTgt>
                                        </p:tgtEl>
                                        <p:attrNameLst>
                                          <p:attrName>style.visibility</p:attrName>
                                        </p:attrNameLst>
                                      </p:cBhvr>
                                      <p:to>
                                        <p:strVal val="visible"/>
                                      </p:to>
                                    </p:set>
                                    <p:anim calcmode="lin" valueType="num">
                                      <p:cBhvr additive="base">
                                        <p:cTn id="19" dur="500" fill="hold"/>
                                        <p:tgtEl>
                                          <p:spTgt spid="319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9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9491">
                                            <p:txEl>
                                              <p:pRg st="3" end="3"/>
                                            </p:txEl>
                                          </p:spTgt>
                                        </p:tgtEl>
                                        <p:attrNameLst>
                                          <p:attrName>style.visibility</p:attrName>
                                        </p:attrNameLst>
                                      </p:cBhvr>
                                      <p:to>
                                        <p:strVal val="visible"/>
                                      </p:to>
                                    </p:set>
                                    <p:anim calcmode="lin" valueType="num">
                                      <p:cBhvr additive="base">
                                        <p:cTn id="25" dur="500" fill="hold"/>
                                        <p:tgtEl>
                                          <p:spTgt spid="319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9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9491">
                                            <p:txEl>
                                              <p:pRg st="4" end="4"/>
                                            </p:txEl>
                                          </p:spTgt>
                                        </p:tgtEl>
                                        <p:attrNameLst>
                                          <p:attrName>style.visibility</p:attrName>
                                        </p:attrNameLst>
                                      </p:cBhvr>
                                      <p:to>
                                        <p:strVal val="visible"/>
                                      </p:to>
                                    </p:set>
                                    <p:anim calcmode="lin" valueType="num">
                                      <p:cBhvr additive="base">
                                        <p:cTn id="31" dur="500" fill="hold"/>
                                        <p:tgtEl>
                                          <p:spTgt spid="319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94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bldLvl="3"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Example</a:t>
            </a:r>
          </a:p>
        </p:txBody>
      </p:sp>
      <p:sp>
        <p:nvSpPr>
          <p:cNvPr id="320515" name="Text Box 3"/>
          <p:cNvSpPr txBox="1">
            <a:spLocks noChangeArrowheads="1"/>
          </p:cNvSpPr>
          <p:nvPr/>
        </p:nvSpPr>
        <p:spPr bwMode="auto">
          <a:xfrm>
            <a:off x="914400" y="6019800"/>
            <a:ext cx="7010400" cy="579438"/>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At most one key comparison for a search</a:t>
            </a:r>
            <a:r>
              <a:rPr lang="en-US" altLang="en-US" sz="2000"/>
              <a:t>.</a:t>
            </a:r>
          </a:p>
        </p:txBody>
      </p:sp>
      <p:sp>
        <p:nvSpPr>
          <p:cNvPr id="12292" name="Line 5"/>
          <p:cNvSpPr>
            <a:spLocks noChangeShapeType="1"/>
          </p:cNvSpPr>
          <p:nvPr/>
        </p:nvSpPr>
        <p:spPr bwMode="auto">
          <a:xfrm flipH="1">
            <a:off x="3276600" y="1752600"/>
            <a:ext cx="914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293" name="Line 6"/>
          <p:cNvSpPr>
            <a:spLocks noChangeShapeType="1"/>
          </p:cNvSpPr>
          <p:nvPr/>
        </p:nvSpPr>
        <p:spPr bwMode="auto">
          <a:xfrm>
            <a:off x="5715000" y="1752600"/>
            <a:ext cx="11430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294" name="Text Box 7"/>
          <p:cNvSpPr txBox="1">
            <a:spLocks noChangeArrowheads="1"/>
          </p:cNvSpPr>
          <p:nvPr/>
        </p:nvSpPr>
        <p:spPr bwMode="auto">
          <a:xfrm>
            <a:off x="3200400" y="1828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2295" name="Text Box 8"/>
          <p:cNvSpPr txBox="1">
            <a:spLocks noChangeArrowheads="1"/>
          </p:cNvSpPr>
          <p:nvPr/>
        </p:nvSpPr>
        <p:spPr bwMode="auto">
          <a:xfrm>
            <a:off x="6400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2296" name="Text Box 9"/>
          <p:cNvSpPr txBox="1">
            <a:spLocks noChangeArrowheads="1"/>
          </p:cNvSpPr>
          <p:nvPr/>
        </p:nvSpPr>
        <p:spPr bwMode="auto">
          <a:xfrm>
            <a:off x="3733800" y="12192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2297" name="Text Box 10"/>
          <p:cNvSpPr txBox="1">
            <a:spLocks noChangeArrowheads="1"/>
          </p:cNvSpPr>
          <p:nvPr/>
        </p:nvSpPr>
        <p:spPr bwMode="auto">
          <a:xfrm>
            <a:off x="5029200" y="12192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null</a:t>
            </a:r>
          </a:p>
        </p:txBody>
      </p:sp>
      <p:sp>
        <p:nvSpPr>
          <p:cNvPr id="12298" name="Text Box 11"/>
          <p:cNvSpPr txBox="1">
            <a:spLocks noChangeArrowheads="1"/>
          </p:cNvSpPr>
          <p:nvPr/>
        </p:nvSpPr>
        <p:spPr bwMode="auto">
          <a:xfrm>
            <a:off x="1981200" y="24384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a:t>
            </a:r>
          </a:p>
        </p:txBody>
      </p:sp>
      <p:sp>
        <p:nvSpPr>
          <p:cNvPr id="12299" name="Text Box 12"/>
          <p:cNvSpPr txBox="1">
            <a:spLocks noChangeArrowheads="1"/>
          </p:cNvSpPr>
          <p:nvPr/>
        </p:nvSpPr>
        <p:spPr bwMode="auto">
          <a:xfrm>
            <a:off x="3276600" y="24384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01100</a:t>
            </a:r>
          </a:p>
        </p:txBody>
      </p:sp>
      <p:sp>
        <p:nvSpPr>
          <p:cNvPr id="12300" name="Text Box 13"/>
          <p:cNvSpPr txBox="1">
            <a:spLocks noChangeArrowheads="1"/>
          </p:cNvSpPr>
          <p:nvPr/>
        </p:nvSpPr>
        <p:spPr bwMode="auto">
          <a:xfrm>
            <a:off x="228600" y="36576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0000</a:t>
            </a:r>
          </a:p>
        </p:txBody>
      </p:sp>
      <p:sp>
        <p:nvSpPr>
          <p:cNvPr id="12301" name="Text Box 14"/>
          <p:cNvSpPr txBox="1">
            <a:spLocks noChangeArrowheads="1"/>
          </p:cNvSpPr>
          <p:nvPr/>
        </p:nvSpPr>
        <p:spPr bwMode="auto">
          <a:xfrm>
            <a:off x="1524000" y="36576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a:t>
            </a:r>
          </a:p>
        </p:txBody>
      </p:sp>
      <p:sp>
        <p:nvSpPr>
          <p:cNvPr id="12302" name="Text Box 15"/>
          <p:cNvSpPr txBox="1">
            <a:spLocks noChangeArrowheads="1"/>
          </p:cNvSpPr>
          <p:nvPr/>
        </p:nvSpPr>
        <p:spPr bwMode="auto">
          <a:xfrm>
            <a:off x="5562600" y="24384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a:t>
            </a:r>
          </a:p>
        </p:txBody>
      </p:sp>
      <p:sp>
        <p:nvSpPr>
          <p:cNvPr id="12303" name="Text Box 16"/>
          <p:cNvSpPr txBox="1">
            <a:spLocks noChangeArrowheads="1"/>
          </p:cNvSpPr>
          <p:nvPr/>
        </p:nvSpPr>
        <p:spPr bwMode="auto">
          <a:xfrm>
            <a:off x="6858000" y="24384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11111</a:t>
            </a:r>
          </a:p>
        </p:txBody>
      </p:sp>
      <p:sp>
        <p:nvSpPr>
          <p:cNvPr id="12304" name="Text Box 17"/>
          <p:cNvSpPr txBox="1">
            <a:spLocks noChangeArrowheads="1"/>
          </p:cNvSpPr>
          <p:nvPr/>
        </p:nvSpPr>
        <p:spPr bwMode="auto">
          <a:xfrm>
            <a:off x="1752600" y="51054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00100</a:t>
            </a:r>
          </a:p>
        </p:txBody>
      </p:sp>
      <p:sp>
        <p:nvSpPr>
          <p:cNvPr id="12305" name="Text Box 18"/>
          <p:cNvSpPr txBox="1">
            <a:spLocks noChangeArrowheads="1"/>
          </p:cNvSpPr>
          <p:nvPr/>
        </p:nvSpPr>
        <p:spPr bwMode="auto">
          <a:xfrm>
            <a:off x="3048000" y="51054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001100</a:t>
            </a:r>
          </a:p>
        </p:txBody>
      </p:sp>
      <p:sp>
        <p:nvSpPr>
          <p:cNvPr id="12306" name="Text Box 19"/>
          <p:cNvSpPr txBox="1">
            <a:spLocks noChangeArrowheads="1"/>
          </p:cNvSpPr>
          <p:nvPr/>
        </p:nvSpPr>
        <p:spPr bwMode="auto">
          <a:xfrm>
            <a:off x="4572000" y="3657600"/>
            <a:ext cx="1295400" cy="51911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sp>
        <p:nvSpPr>
          <p:cNvPr id="12307" name="Text Box 20"/>
          <p:cNvSpPr txBox="1">
            <a:spLocks noChangeArrowheads="1"/>
          </p:cNvSpPr>
          <p:nvPr/>
        </p:nvSpPr>
        <p:spPr bwMode="auto">
          <a:xfrm>
            <a:off x="5867400" y="3657600"/>
            <a:ext cx="1295400" cy="5191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101</a:t>
            </a:r>
          </a:p>
        </p:txBody>
      </p:sp>
      <p:sp>
        <p:nvSpPr>
          <p:cNvPr id="12308" name="Line 21"/>
          <p:cNvSpPr>
            <a:spLocks noChangeShapeType="1"/>
          </p:cNvSpPr>
          <p:nvPr/>
        </p:nvSpPr>
        <p:spPr bwMode="auto">
          <a:xfrm flipH="1">
            <a:off x="1524000" y="2971800"/>
            <a:ext cx="914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9" name="Line 22"/>
          <p:cNvSpPr>
            <a:spLocks noChangeShapeType="1"/>
          </p:cNvSpPr>
          <p:nvPr/>
        </p:nvSpPr>
        <p:spPr bwMode="auto">
          <a:xfrm flipH="1">
            <a:off x="5486400" y="2971800"/>
            <a:ext cx="914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10" name="Line 23"/>
          <p:cNvSpPr>
            <a:spLocks noChangeShapeType="1"/>
          </p:cNvSpPr>
          <p:nvPr/>
        </p:nvSpPr>
        <p:spPr bwMode="auto">
          <a:xfrm>
            <a:off x="1524000" y="4191000"/>
            <a:ext cx="1295400" cy="914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11" name="Text Box 24"/>
          <p:cNvSpPr txBox="1">
            <a:spLocks noChangeArrowheads="1"/>
          </p:cNvSpPr>
          <p:nvPr/>
        </p:nvSpPr>
        <p:spPr bwMode="auto">
          <a:xfrm>
            <a:off x="16002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2312" name="Text Box 25"/>
          <p:cNvSpPr txBox="1">
            <a:spLocks noChangeArrowheads="1"/>
          </p:cNvSpPr>
          <p:nvPr/>
        </p:nvSpPr>
        <p:spPr bwMode="auto">
          <a:xfrm>
            <a:off x="55626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2313" name="Text Box 26"/>
          <p:cNvSpPr txBox="1">
            <a:spLocks noChangeArrowheads="1"/>
          </p:cNvSpPr>
          <p:nvPr/>
        </p:nvSpPr>
        <p:spPr bwMode="auto">
          <a:xfrm>
            <a:off x="2209800" y="4267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0515"/>
                                        </p:tgtEl>
                                        <p:attrNameLst>
                                          <p:attrName>style.visibility</p:attrName>
                                        </p:attrNameLst>
                                      </p:cBhvr>
                                      <p:to>
                                        <p:strVal val="visible"/>
                                      </p:to>
                                    </p:set>
                                    <p:anim calcmode="lin" valueType="num">
                                      <p:cBhvr additive="base">
                                        <p:cTn id="7" dur="500" fill="hold"/>
                                        <p:tgtEl>
                                          <p:spTgt spid="320515"/>
                                        </p:tgtEl>
                                        <p:attrNameLst>
                                          <p:attrName>ppt_x</p:attrName>
                                        </p:attrNameLst>
                                      </p:cBhvr>
                                      <p:tavLst>
                                        <p:tav tm="0">
                                          <p:val>
                                            <p:strVal val="0-#ppt_w/2"/>
                                          </p:val>
                                        </p:tav>
                                        <p:tav tm="100000">
                                          <p:val>
                                            <p:strVal val="#ppt_x"/>
                                          </p:val>
                                        </p:tav>
                                      </p:tavLst>
                                    </p:anim>
                                    <p:anim calcmode="lin" valueType="num">
                                      <p:cBhvr additive="base">
                                        <p:cTn id="8" dur="500" fill="hold"/>
                                        <p:tgtEl>
                                          <p:spTgt spid="320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Fixed Length Insert</a:t>
            </a:r>
          </a:p>
        </p:txBody>
      </p:sp>
      <p:sp>
        <p:nvSpPr>
          <p:cNvPr id="322563"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Insert </a:t>
            </a:r>
            <a:r>
              <a:rPr lang="en-US" altLang="en-US" sz="3200">
                <a:solidFill>
                  <a:srgbClr val="FF3300"/>
                </a:solidFill>
              </a:rPr>
              <a:t>0111</a:t>
            </a:r>
            <a:r>
              <a:rPr lang="en-US" altLang="en-US" sz="3200"/>
              <a:t>.</a:t>
            </a:r>
            <a:endParaRPr lang="en-US" altLang="en-US" sz="2000"/>
          </a:p>
        </p:txBody>
      </p:sp>
      <p:grpSp>
        <p:nvGrpSpPr>
          <p:cNvPr id="2" name="Group 4"/>
          <p:cNvGrpSpPr>
            <a:grpSpLocks/>
          </p:cNvGrpSpPr>
          <p:nvPr/>
        </p:nvGrpSpPr>
        <p:grpSpPr bwMode="auto">
          <a:xfrm>
            <a:off x="533400" y="1447800"/>
            <a:ext cx="8001000" cy="4419600"/>
            <a:chOff x="336" y="912"/>
            <a:chExt cx="5040" cy="2784"/>
          </a:xfrm>
        </p:grpSpPr>
        <p:grpSp>
          <p:nvGrpSpPr>
            <p:cNvPr id="13324" name="Group 5"/>
            <p:cNvGrpSpPr>
              <a:grpSpLocks/>
            </p:cNvGrpSpPr>
            <p:nvPr/>
          </p:nvGrpSpPr>
          <p:grpSpPr bwMode="auto">
            <a:xfrm>
              <a:off x="336" y="912"/>
              <a:ext cx="5040" cy="2784"/>
              <a:chOff x="336" y="912"/>
              <a:chExt cx="5040" cy="2784"/>
            </a:xfrm>
          </p:grpSpPr>
          <p:sp>
            <p:nvSpPr>
              <p:cNvPr id="13335" name="Oval 6"/>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36" name="Oval 7"/>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37" name="Oval 8"/>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38" name="Oval 9"/>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39" name="Oval 10"/>
              <p:cNvSpPr>
                <a:spLocks noChangeArrowheads="1"/>
              </p:cNvSpPr>
              <p:nvPr/>
            </p:nvSpPr>
            <p:spPr bwMode="auto">
              <a:xfrm>
                <a:off x="3648"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40" name="Line 11"/>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1" name="Line 12"/>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2" name="Line 13"/>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3" name="Line 14"/>
              <p:cNvSpPr>
                <a:spLocks noChangeShapeType="1"/>
              </p:cNvSpPr>
              <p:nvPr/>
            </p:nvSpPr>
            <p:spPr bwMode="auto">
              <a:xfrm flipH="1">
                <a:off x="3884" y="1776"/>
                <a:ext cx="580" cy="2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4" name="Line 15"/>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5" name="Line 16"/>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6" name="Oval 17"/>
              <p:cNvSpPr>
                <a:spLocks noChangeArrowheads="1"/>
              </p:cNvSpPr>
              <p:nvPr/>
            </p:nvSpPr>
            <p:spPr bwMode="auto">
              <a:xfrm>
                <a:off x="3312"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47" name="Line 18"/>
              <p:cNvSpPr>
                <a:spLocks noChangeShapeType="1"/>
              </p:cNvSpPr>
              <p:nvPr/>
            </p:nvSpPr>
            <p:spPr bwMode="auto">
              <a:xfrm flipH="1">
                <a:off x="3500"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3348" name="Group 19"/>
              <p:cNvGrpSpPr>
                <a:grpSpLocks/>
              </p:cNvGrpSpPr>
              <p:nvPr/>
            </p:nvGrpSpPr>
            <p:grpSpPr bwMode="auto">
              <a:xfrm>
                <a:off x="336" y="2688"/>
                <a:ext cx="816" cy="336"/>
                <a:chOff x="528" y="3216"/>
                <a:chExt cx="816" cy="336"/>
              </a:xfrm>
            </p:grpSpPr>
            <p:sp>
              <p:nvSpPr>
                <p:cNvPr id="13364" name="Oval 2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65" name="Text Box 2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3349" name="Group 22"/>
              <p:cNvGrpSpPr>
                <a:grpSpLocks/>
              </p:cNvGrpSpPr>
              <p:nvPr/>
            </p:nvGrpSpPr>
            <p:grpSpPr bwMode="auto">
              <a:xfrm>
                <a:off x="1152" y="2736"/>
                <a:ext cx="816" cy="336"/>
                <a:chOff x="528" y="3216"/>
                <a:chExt cx="816" cy="336"/>
              </a:xfrm>
            </p:grpSpPr>
            <p:sp>
              <p:nvSpPr>
                <p:cNvPr id="13362"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63"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grpSp>
            <p:nvGrpSpPr>
              <p:cNvPr id="13350" name="Group 25"/>
              <p:cNvGrpSpPr>
                <a:grpSpLocks/>
              </p:cNvGrpSpPr>
              <p:nvPr/>
            </p:nvGrpSpPr>
            <p:grpSpPr bwMode="auto">
              <a:xfrm>
                <a:off x="4560" y="2064"/>
                <a:ext cx="816" cy="336"/>
                <a:chOff x="528" y="3216"/>
                <a:chExt cx="816" cy="336"/>
              </a:xfrm>
            </p:grpSpPr>
            <p:sp>
              <p:nvSpPr>
                <p:cNvPr id="13360"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61"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sp>
            <p:nvSpPr>
              <p:cNvPr id="13351" name="Line 28"/>
              <p:cNvSpPr>
                <a:spLocks noChangeShapeType="1"/>
              </p:cNvSpPr>
              <p:nvPr/>
            </p:nvSpPr>
            <p:spPr bwMode="auto">
              <a:xfrm>
                <a:off x="4608" y="1776"/>
                <a:ext cx="38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2" name="Line 29"/>
              <p:cNvSpPr>
                <a:spLocks noChangeShapeType="1"/>
              </p:cNvSpPr>
              <p:nvPr/>
            </p:nvSpPr>
            <p:spPr bwMode="auto">
              <a:xfrm flipH="1">
                <a:off x="3116"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3" name="Line 30"/>
              <p:cNvSpPr>
                <a:spLocks noChangeShapeType="1"/>
              </p:cNvSpPr>
              <p:nvPr/>
            </p:nvSpPr>
            <p:spPr bwMode="auto">
              <a:xfrm>
                <a:off x="3548"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3354" name="Group 31"/>
              <p:cNvGrpSpPr>
                <a:grpSpLocks/>
              </p:cNvGrpSpPr>
              <p:nvPr/>
            </p:nvGrpSpPr>
            <p:grpSpPr bwMode="auto">
              <a:xfrm>
                <a:off x="2592" y="3312"/>
                <a:ext cx="816" cy="336"/>
                <a:chOff x="528" y="3216"/>
                <a:chExt cx="816" cy="336"/>
              </a:xfrm>
            </p:grpSpPr>
            <p:sp>
              <p:nvSpPr>
                <p:cNvPr id="13358"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59"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3355" name="Group 34"/>
              <p:cNvGrpSpPr>
                <a:grpSpLocks/>
              </p:cNvGrpSpPr>
              <p:nvPr/>
            </p:nvGrpSpPr>
            <p:grpSpPr bwMode="auto">
              <a:xfrm>
                <a:off x="3408" y="3360"/>
                <a:ext cx="816" cy="336"/>
                <a:chOff x="528" y="3216"/>
                <a:chExt cx="816" cy="336"/>
              </a:xfrm>
            </p:grpSpPr>
            <p:sp>
              <p:nvSpPr>
                <p:cNvPr id="13356" name="Oval 3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57" name="Text Box 3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sp>
          <p:nvSpPr>
            <p:cNvPr id="13325" name="Text Box 37"/>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26" name="Text Box 38"/>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27" name="Text Box 39"/>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28" name="Text Box 40"/>
            <p:cNvSpPr txBox="1">
              <a:spLocks noChangeArrowheads="1"/>
            </p:cNvSpPr>
            <p:nvPr/>
          </p:nvSpPr>
          <p:spPr bwMode="auto">
            <a:xfrm>
              <a:off x="302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29" name="Text Box 41"/>
            <p:cNvSpPr txBox="1">
              <a:spLocks noChangeArrowheads="1"/>
            </p:cNvSpPr>
            <p:nvPr/>
          </p:nvSpPr>
          <p:spPr bwMode="auto">
            <a:xfrm>
              <a:off x="3408"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30" name="Text Box 42"/>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3331" name="Text Box 4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3332" name="Text Box 44"/>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3333" name="Text Box 45"/>
            <p:cNvSpPr txBox="1">
              <a:spLocks noChangeArrowheads="1"/>
            </p:cNvSpPr>
            <p:nvPr/>
          </p:nvSpPr>
          <p:spPr bwMode="auto">
            <a:xfrm>
              <a:off x="3648"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3334" name="Text Box 46"/>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nvGrpSpPr>
          <p:cNvPr id="9" name="Group 47"/>
          <p:cNvGrpSpPr>
            <a:grpSpLocks/>
          </p:cNvGrpSpPr>
          <p:nvPr/>
        </p:nvGrpSpPr>
        <p:grpSpPr bwMode="auto">
          <a:xfrm>
            <a:off x="2819400" y="2819400"/>
            <a:ext cx="1295400" cy="1225550"/>
            <a:chOff x="0" y="188"/>
            <a:chExt cx="816" cy="772"/>
          </a:xfrm>
        </p:grpSpPr>
        <p:sp>
          <p:nvSpPr>
            <p:cNvPr id="13319" name="Line 48"/>
            <p:cNvSpPr>
              <a:spLocks noChangeShapeType="1"/>
            </p:cNvSpPr>
            <p:nvPr/>
          </p:nvSpPr>
          <p:spPr bwMode="auto">
            <a:xfrm>
              <a:off x="140" y="1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3320" name="Group 49"/>
            <p:cNvGrpSpPr>
              <a:grpSpLocks/>
            </p:cNvGrpSpPr>
            <p:nvPr/>
          </p:nvGrpSpPr>
          <p:grpSpPr bwMode="auto">
            <a:xfrm>
              <a:off x="0" y="624"/>
              <a:ext cx="816" cy="336"/>
              <a:chOff x="528" y="3216"/>
              <a:chExt cx="816" cy="336"/>
            </a:xfrm>
          </p:grpSpPr>
          <p:sp>
            <p:nvSpPr>
              <p:cNvPr id="13322" name="Oval 5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23" name="Text Box 5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0111</a:t>
                </a:r>
              </a:p>
            </p:txBody>
          </p:sp>
        </p:grpSp>
        <p:sp>
          <p:nvSpPr>
            <p:cNvPr id="13321" name="Text Box 52"/>
            <p:cNvSpPr txBox="1">
              <a:spLocks noChangeArrowheads="1"/>
            </p:cNvSpPr>
            <p:nvPr/>
          </p:nvSpPr>
          <p:spPr bwMode="auto">
            <a:xfrm>
              <a:off x="240" y="1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sp>
        <p:nvSpPr>
          <p:cNvPr id="322613" name="Text Box 53"/>
          <p:cNvSpPr txBox="1">
            <a:spLocks noChangeArrowheads="1"/>
          </p:cNvSpPr>
          <p:nvPr/>
        </p:nvSpPr>
        <p:spPr bwMode="auto">
          <a:xfrm>
            <a:off x="50292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Zero</a:t>
            </a:r>
            <a:r>
              <a:rPr lang="en-US" altLang="en-US" sz="3200">
                <a:solidFill>
                  <a:schemeClr val="bg2"/>
                </a:solidFill>
              </a:rPr>
              <a:t> </a:t>
            </a:r>
            <a:r>
              <a:rPr lang="en-US" altLang="en-US" sz="3200"/>
              <a:t>compares</a:t>
            </a:r>
            <a:r>
              <a:rPr lang="en-US" altLang="en-US" sz="3200">
                <a:solidFill>
                  <a:schemeClr val="bg2"/>
                </a:solidFill>
              </a:rPr>
              <a:t>.</a:t>
            </a:r>
            <a:endParaRPr lang="en-US" altLang="en-US" sz="20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2563"/>
                                        </p:tgtEl>
                                        <p:attrNameLst>
                                          <p:attrName>style.visibility</p:attrName>
                                        </p:attrNameLst>
                                      </p:cBhvr>
                                      <p:to>
                                        <p:strVal val="visible"/>
                                      </p:to>
                                    </p:set>
                                    <p:anim calcmode="lin" valueType="num">
                                      <p:cBhvr additive="base">
                                        <p:cTn id="12" dur="500" fill="hold"/>
                                        <p:tgtEl>
                                          <p:spTgt spid="322563"/>
                                        </p:tgtEl>
                                        <p:attrNameLst>
                                          <p:attrName>ppt_x</p:attrName>
                                        </p:attrNameLst>
                                      </p:cBhvr>
                                      <p:tavLst>
                                        <p:tav tm="0">
                                          <p:val>
                                            <p:strVal val="0-#ppt_w/2"/>
                                          </p:val>
                                        </p:tav>
                                        <p:tav tm="100000">
                                          <p:val>
                                            <p:strVal val="#ppt_x"/>
                                          </p:val>
                                        </p:tav>
                                      </p:tavLst>
                                    </p:anim>
                                    <p:anim calcmode="lin" valueType="num">
                                      <p:cBhvr additive="base">
                                        <p:cTn id="13" dur="500" fill="hold"/>
                                        <p:tgtEl>
                                          <p:spTgt spid="3225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22613"/>
                                        </p:tgtEl>
                                        <p:attrNameLst>
                                          <p:attrName>style.visibility</p:attrName>
                                        </p:attrNameLst>
                                      </p:cBhvr>
                                      <p:to>
                                        <p:strVal val="visible"/>
                                      </p:to>
                                    </p:set>
                                    <p:anim calcmode="lin" valueType="num">
                                      <p:cBhvr additive="base">
                                        <p:cTn id="23" dur="500" fill="hold"/>
                                        <p:tgtEl>
                                          <p:spTgt spid="322613"/>
                                        </p:tgtEl>
                                        <p:attrNameLst>
                                          <p:attrName>ppt_x</p:attrName>
                                        </p:attrNameLst>
                                      </p:cBhvr>
                                      <p:tavLst>
                                        <p:tav tm="0">
                                          <p:val>
                                            <p:strVal val="1+#ppt_w/2"/>
                                          </p:val>
                                        </p:tav>
                                        <p:tav tm="100000">
                                          <p:val>
                                            <p:strVal val="#ppt_x"/>
                                          </p:val>
                                        </p:tav>
                                      </p:tavLst>
                                    </p:anim>
                                    <p:anim calcmode="lin" valueType="num">
                                      <p:cBhvr additive="base">
                                        <p:cTn id="24" dur="500" fill="hold"/>
                                        <p:tgtEl>
                                          <p:spTgt spid="322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nimBg="1" autoUpdateAnimBg="0"/>
      <p:bldP spid="32261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Fixed Length Insert</a:t>
            </a:r>
          </a:p>
        </p:txBody>
      </p:sp>
      <p:sp>
        <p:nvSpPr>
          <p:cNvPr id="14339"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Insert</a:t>
            </a:r>
            <a:r>
              <a:rPr lang="en-US" altLang="en-US" sz="3200">
                <a:solidFill>
                  <a:schemeClr val="bg2"/>
                </a:solidFill>
              </a:rPr>
              <a:t> </a:t>
            </a:r>
            <a:r>
              <a:rPr lang="en-US" altLang="en-US" sz="3200">
                <a:solidFill>
                  <a:srgbClr val="FF3300"/>
                </a:solidFill>
              </a:rPr>
              <a:t>1101</a:t>
            </a:r>
            <a:r>
              <a:rPr lang="en-US" altLang="en-US" sz="3200"/>
              <a:t>.</a:t>
            </a:r>
            <a:endParaRPr lang="en-US" altLang="en-US" sz="2000"/>
          </a:p>
        </p:txBody>
      </p:sp>
      <p:grpSp>
        <p:nvGrpSpPr>
          <p:cNvPr id="14340" name="Group 4"/>
          <p:cNvGrpSpPr>
            <a:grpSpLocks/>
          </p:cNvGrpSpPr>
          <p:nvPr/>
        </p:nvGrpSpPr>
        <p:grpSpPr bwMode="auto">
          <a:xfrm>
            <a:off x="533400" y="1447800"/>
            <a:ext cx="8001000" cy="4419600"/>
            <a:chOff x="336" y="912"/>
            <a:chExt cx="5040" cy="2784"/>
          </a:xfrm>
        </p:grpSpPr>
        <p:grpSp>
          <p:nvGrpSpPr>
            <p:cNvPr id="14347" name="Group 5"/>
            <p:cNvGrpSpPr>
              <a:grpSpLocks/>
            </p:cNvGrpSpPr>
            <p:nvPr/>
          </p:nvGrpSpPr>
          <p:grpSpPr bwMode="auto">
            <a:xfrm>
              <a:off x="336" y="912"/>
              <a:ext cx="5040" cy="2784"/>
              <a:chOff x="336" y="912"/>
              <a:chExt cx="5040" cy="2784"/>
            </a:xfrm>
          </p:grpSpPr>
          <p:sp>
            <p:nvSpPr>
              <p:cNvPr id="14358" name="Oval 6"/>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59" name="Oval 7"/>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0" name="Oval 8"/>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1" name="Oval 9"/>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2" name="Oval 10"/>
              <p:cNvSpPr>
                <a:spLocks noChangeArrowheads="1"/>
              </p:cNvSpPr>
              <p:nvPr/>
            </p:nvSpPr>
            <p:spPr bwMode="auto">
              <a:xfrm>
                <a:off x="3648"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3" name="Line 11"/>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4" name="Line 12"/>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5" name="Line 13"/>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6" name="Line 14"/>
              <p:cNvSpPr>
                <a:spLocks noChangeShapeType="1"/>
              </p:cNvSpPr>
              <p:nvPr/>
            </p:nvSpPr>
            <p:spPr bwMode="auto">
              <a:xfrm flipH="1">
                <a:off x="3884" y="1776"/>
                <a:ext cx="580" cy="2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7" name="Line 15"/>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8" name="Line 16"/>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9" name="Oval 17"/>
              <p:cNvSpPr>
                <a:spLocks noChangeArrowheads="1"/>
              </p:cNvSpPr>
              <p:nvPr/>
            </p:nvSpPr>
            <p:spPr bwMode="auto">
              <a:xfrm>
                <a:off x="3312"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70" name="Line 18"/>
              <p:cNvSpPr>
                <a:spLocks noChangeShapeType="1"/>
              </p:cNvSpPr>
              <p:nvPr/>
            </p:nvSpPr>
            <p:spPr bwMode="auto">
              <a:xfrm flipH="1">
                <a:off x="3500"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4371" name="Group 19"/>
              <p:cNvGrpSpPr>
                <a:grpSpLocks/>
              </p:cNvGrpSpPr>
              <p:nvPr/>
            </p:nvGrpSpPr>
            <p:grpSpPr bwMode="auto">
              <a:xfrm>
                <a:off x="336" y="2688"/>
                <a:ext cx="816" cy="336"/>
                <a:chOff x="528" y="3216"/>
                <a:chExt cx="816" cy="336"/>
              </a:xfrm>
            </p:grpSpPr>
            <p:sp>
              <p:nvSpPr>
                <p:cNvPr id="14387" name="Oval 2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8" name="Text Box 2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4372" name="Group 22"/>
              <p:cNvGrpSpPr>
                <a:grpSpLocks/>
              </p:cNvGrpSpPr>
              <p:nvPr/>
            </p:nvGrpSpPr>
            <p:grpSpPr bwMode="auto">
              <a:xfrm>
                <a:off x="1152" y="2736"/>
                <a:ext cx="816" cy="336"/>
                <a:chOff x="528" y="3216"/>
                <a:chExt cx="816" cy="336"/>
              </a:xfrm>
            </p:grpSpPr>
            <p:sp>
              <p:nvSpPr>
                <p:cNvPr id="14385"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6"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grpSp>
            <p:nvGrpSpPr>
              <p:cNvPr id="14373" name="Group 25"/>
              <p:cNvGrpSpPr>
                <a:grpSpLocks/>
              </p:cNvGrpSpPr>
              <p:nvPr/>
            </p:nvGrpSpPr>
            <p:grpSpPr bwMode="auto">
              <a:xfrm>
                <a:off x="4560" y="2064"/>
                <a:ext cx="816" cy="336"/>
                <a:chOff x="528" y="3216"/>
                <a:chExt cx="816" cy="336"/>
              </a:xfrm>
            </p:grpSpPr>
            <p:sp>
              <p:nvSpPr>
                <p:cNvPr id="14383"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4"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sp>
            <p:nvSpPr>
              <p:cNvPr id="14374" name="Line 28"/>
              <p:cNvSpPr>
                <a:spLocks noChangeShapeType="1"/>
              </p:cNvSpPr>
              <p:nvPr/>
            </p:nvSpPr>
            <p:spPr bwMode="auto">
              <a:xfrm>
                <a:off x="4608" y="1776"/>
                <a:ext cx="38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5" name="Line 29"/>
              <p:cNvSpPr>
                <a:spLocks noChangeShapeType="1"/>
              </p:cNvSpPr>
              <p:nvPr/>
            </p:nvSpPr>
            <p:spPr bwMode="auto">
              <a:xfrm flipH="1">
                <a:off x="3116"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6" name="Line 30"/>
              <p:cNvSpPr>
                <a:spLocks noChangeShapeType="1"/>
              </p:cNvSpPr>
              <p:nvPr/>
            </p:nvSpPr>
            <p:spPr bwMode="auto">
              <a:xfrm>
                <a:off x="3548"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4377" name="Group 31"/>
              <p:cNvGrpSpPr>
                <a:grpSpLocks/>
              </p:cNvGrpSpPr>
              <p:nvPr/>
            </p:nvGrpSpPr>
            <p:grpSpPr bwMode="auto">
              <a:xfrm>
                <a:off x="2592" y="3312"/>
                <a:ext cx="816" cy="336"/>
                <a:chOff x="528" y="3216"/>
                <a:chExt cx="816" cy="336"/>
              </a:xfrm>
            </p:grpSpPr>
            <p:sp>
              <p:nvSpPr>
                <p:cNvPr id="14381"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2"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4378" name="Group 34"/>
              <p:cNvGrpSpPr>
                <a:grpSpLocks/>
              </p:cNvGrpSpPr>
              <p:nvPr/>
            </p:nvGrpSpPr>
            <p:grpSpPr bwMode="auto">
              <a:xfrm>
                <a:off x="3408" y="3360"/>
                <a:ext cx="816" cy="336"/>
                <a:chOff x="528" y="3216"/>
                <a:chExt cx="816" cy="336"/>
              </a:xfrm>
            </p:grpSpPr>
            <p:sp>
              <p:nvSpPr>
                <p:cNvPr id="14379" name="Oval 3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0" name="Text Box 3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sp>
          <p:nvSpPr>
            <p:cNvPr id="14348" name="Text Box 37"/>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49" name="Text Box 38"/>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50" name="Text Box 39"/>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51" name="Text Box 40"/>
            <p:cNvSpPr txBox="1">
              <a:spLocks noChangeArrowheads="1"/>
            </p:cNvSpPr>
            <p:nvPr/>
          </p:nvSpPr>
          <p:spPr bwMode="auto">
            <a:xfrm>
              <a:off x="302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52" name="Text Box 41"/>
            <p:cNvSpPr txBox="1">
              <a:spLocks noChangeArrowheads="1"/>
            </p:cNvSpPr>
            <p:nvPr/>
          </p:nvSpPr>
          <p:spPr bwMode="auto">
            <a:xfrm>
              <a:off x="3408"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53" name="Text Box 42"/>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4354" name="Text Box 4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4355" name="Text Box 44"/>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4356" name="Text Box 45"/>
            <p:cNvSpPr txBox="1">
              <a:spLocks noChangeArrowheads="1"/>
            </p:cNvSpPr>
            <p:nvPr/>
          </p:nvSpPr>
          <p:spPr bwMode="auto">
            <a:xfrm>
              <a:off x="3648"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4357" name="Text Box 46"/>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nvGrpSpPr>
          <p:cNvPr id="14341" name="Group 47"/>
          <p:cNvGrpSpPr>
            <a:grpSpLocks/>
          </p:cNvGrpSpPr>
          <p:nvPr/>
        </p:nvGrpSpPr>
        <p:grpSpPr bwMode="auto">
          <a:xfrm>
            <a:off x="2819400" y="2819400"/>
            <a:ext cx="1295400" cy="1225550"/>
            <a:chOff x="0" y="188"/>
            <a:chExt cx="816" cy="772"/>
          </a:xfrm>
        </p:grpSpPr>
        <p:sp>
          <p:nvSpPr>
            <p:cNvPr id="14342" name="Line 48"/>
            <p:cNvSpPr>
              <a:spLocks noChangeShapeType="1"/>
            </p:cNvSpPr>
            <p:nvPr/>
          </p:nvSpPr>
          <p:spPr bwMode="auto">
            <a:xfrm>
              <a:off x="140" y="1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4343" name="Group 49"/>
            <p:cNvGrpSpPr>
              <a:grpSpLocks/>
            </p:cNvGrpSpPr>
            <p:nvPr/>
          </p:nvGrpSpPr>
          <p:grpSpPr bwMode="auto">
            <a:xfrm>
              <a:off x="0" y="624"/>
              <a:ext cx="816" cy="336"/>
              <a:chOff x="528" y="3216"/>
              <a:chExt cx="816" cy="336"/>
            </a:xfrm>
          </p:grpSpPr>
          <p:sp>
            <p:nvSpPr>
              <p:cNvPr id="14345" name="Oval 5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46" name="Text Box 5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0111</a:t>
                </a:r>
              </a:p>
            </p:txBody>
          </p:sp>
        </p:grpSp>
        <p:sp>
          <p:nvSpPr>
            <p:cNvPr id="14344" name="Text Box 52"/>
            <p:cNvSpPr txBox="1">
              <a:spLocks noChangeArrowheads="1"/>
            </p:cNvSpPr>
            <p:nvPr/>
          </p:nvSpPr>
          <p:spPr bwMode="auto">
            <a:xfrm>
              <a:off x="240" y="1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Fixed Length Insert</a:t>
            </a:r>
          </a:p>
        </p:txBody>
      </p:sp>
      <p:sp>
        <p:nvSpPr>
          <p:cNvPr id="15363"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Insert </a:t>
            </a:r>
            <a:r>
              <a:rPr lang="en-US" altLang="en-US" sz="3200">
                <a:solidFill>
                  <a:srgbClr val="FF3300"/>
                </a:solidFill>
              </a:rPr>
              <a:t>1101</a:t>
            </a:r>
            <a:r>
              <a:rPr lang="en-US" altLang="en-US" sz="3200"/>
              <a:t>.</a:t>
            </a:r>
            <a:endParaRPr lang="en-US" altLang="en-US" sz="2000"/>
          </a:p>
        </p:txBody>
      </p:sp>
      <p:sp>
        <p:nvSpPr>
          <p:cNvPr id="15364" name="Oval 4"/>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5" name="Line 5"/>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6" name="Line 6"/>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5367" name="Group 7"/>
          <p:cNvGrpSpPr>
            <a:grpSpLocks/>
          </p:cNvGrpSpPr>
          <p:nvPr/>
        </p:nvGrpSpPr>
        <p:grpSpPr bwMode="auto">
          <a:xfrm>
            <a:off x="7391400" y="1066800"/>
            <a:ext cx="1295400" cy="533400"/>
            <a:chOff x="528" y="3216"/>
            <a:chExt cx="816" cy="336"/>
          </a:xfrm>
        </p:grpSpPr>
        <p:sp>
          <p:nvSpPr>
            <p:cNvPr id="15418" name="Oval 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19" name="Text Box 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sp>
        <p:nvSpPr>
          <p:cNvPr id="15368" name="Line 10"/>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9" name="Text Box 11"/>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370" name="Text Box 12"/>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5371" name="Group 13"/>
          <p:cNvGrpSpPr>
            <a:grpSpLocks/>
          </p:cNvGrpSpPr>
          <p:nvPr/>
        </p:nvGrpSpPr>
        <p:grpSpPr bwMode="auto">
          <a:xfrm>
            <a:off x="533400" y="1447800"/>
            <a:ext cx="5943600" cy="4419600"/>
            <a:chOff x="336" y="912"/>
            <a:chExt cx="3744" cy="2784"/>
          </a:xfrm>
        </p:grpSpPr>
        <p:sp>
          <p:nvSpPr>
            <p:cNvPr id="15380" name="Oval 14"/>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1" name="Oval 15"/>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2" name="Oval 16"/>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3" name="Oval 17"/>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4" name="Line 18"/>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5" name="Line 19"/>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6" name="Line 20"/>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7" name="Line 21"/>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8" name="Oval 22"/>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9" name="Line 23"/>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5390" name="Group 24"/>
            <p:cNvGrpSpPr>
              <a:grpSpLocks/>
            </p:cNvGrpSpPr>
            <p:nvPr/>
          </p:nvGrpSpPr>
          <p:grpSpPr bwMode="auto">
            <a:xfrm>
              <a:off x="336" y="2688"/>
              <a:ext cx="816" cy="336"/>
              <a:chOff x="528" y="3216"/>
              <a:chExt cx="816" cy="336"/>
            </a:xfrm>
          </p:grpSpPr>
          <p:sp>
            <p:nvSpPr>
              <p:cNvPr id="15416"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17"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5391" name="Group 27"/>
            <p:cNvGrpSpPr>
              <a:grpSpLocks/>
            </p:cNvGrpSpPr>
            <p:nvPr/>
          </p:nvGrpSpPr>
          <p:grpSpPr bwMode="auto">
            <a:xfrm>
              <a:off x="1152" y="2736"/>
              <a:ext cx="816" cy="336"/>
              <a:chOff x="528" y="3216"/>
              <a:chExt cx="816" cy="336"/>
            </a:xfrm>
          </p:grpSpPr>
          <p:sp>
            <p:nvSpPr>
              <p:cNvPr id="15414" name="Oval 2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15" name="Text Box 2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15392" name="Line 30"/>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3" name="Line 31"/>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5394" name="Group 32"/>
            <p:cNvGrpSpPr>
              <a:grpSpLocks/>
            </p:cNvGrpSpPr>
            <p:nvPr/>
          </p:nvGrpSpPr>
          <p:grpSpPr bwMode="auto">
            <a:xfrm>
              <a:off x="2400" y="3312"/>
              <a:ext cx="816" cy="336"/>
              <a:chOff x="528" y="3216"/>
              <a:chExt cx="816" cy="336"/>
            </a:xfrm>
          </p:grpSpPr>
          <p:sp>
            <p:nvSpPr>
              <p:cNvPr id="15412" name="Oval 3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13" name="Text Box 3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5395" name="Group 35"/>
            <p:cNvGrpSpPr>
              <a:grpSpLocks/>
            </p:cNvGrpSpPr>
            <p:nvPr/>
          </p:nvGrpSpPr>
          <p:grpSpPr bwMode="auto">
            <a:xfrm>
              <a:off x="3216" y="3360"/>
              <a:ext cx="816" cy="336"/>
              <a:chOff x="528" y="3216"/>
              <a:chExt cx="816" cy="336"/>
            </a:xfrm>
          </p:grpSpPr>
          <p:sp>
            <p:nvSpPr>
              <p:cNvPr id="15410" name="Oval 3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11" name="Text Box 3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15396" name="Text Box 38"/>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397" name="Text Box 39"/>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398" name="Text Box 40"/>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399" name="Text Box 41"/>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400" name="Text Box 42"/>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5401" name="Text Box 4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5402" name="Text Box 44"/>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5403" name="Text Box 45"/>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5404" name="Group 46"/>
            <p:cNvGrpSpPr>
              <a:grpSpLocks/>
            </p:cNvGrpSpPr>
            <p:nvPr/>
          </p:nvGrpSpPr>
          <p:grpSpPr bwMode="auto">
            <a:xfrm>
              <a:off x="1776" y="1776"/>
              <a:ext cx="816" cy="772"/>
              <a:chOff x="0" y="188"/>
              <a:chExt cx="816" cy="772"/>
            </a:xfrm>
          </p:grpSpPr>
          <p:sp>
            <p:nvSpPr>
              <p:cNvPr id="15405" name="Line 47"/>
              <p:cNvSpPr>
                <a:spLocks noChangeShapeType="1"/>
              </p:cNvSpPr>
              <p:nvPr/>
            </p:nvSpPr>
            <p:spPr bwMode="auto">
              <a:xfrm>
                <a:off x="140" y="1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5406" name="Group 48"/>
              <p:cNvGrpSpPr>
                <a:grpSpLocks/>
              </p:cNvGrpSpPr>
              <p:nvPr/>
            </p:nvGrpSpPr>
            <p:grpSpPr bwMode="auto">
              <a:xfrm>
                <a:off x="0" y="624"/>
                <a:ext cx="816" cy="336"/>
                <a:chOff x="528" y="3216"/>
                <a:chExt cx="816" cy="336"/>
              </a:xfrm>
            </p:grpSpPr>
            <p:sp>
              <p:nvSpPr>
                <p:cNvPr id="15408" name="Oval 4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409" name="Text Box 5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0111</a:t>
                  </a:r>
                </a:p>
              </p:txBody>
            </p:sp>
          </p:grpSp>
          <p:sp>
            <p:nvSpPr>
              <p:cNvPr id="15407" name="Text Box 51"/>
              <p:cNvSpPr txBox="1">
                <a:spLocks noChangeArrowheads="1"/>
              </p:cNvSpPr>
              <p:nvPr/>
            </p:nvSpPr>
            <p:spPr bwMode="auto">
              <a:xfrm>
                <a:off x="240" y="1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
        <p:nvSpPr>
          <p:cNvPr id="15372" name="Oval 52"/>
          <p:cNvSpPr>
            <a:spLocks noChangeArrowheads="1"/>
          </p:cNvSpPr>
          <p:nvPr/>
        </p:nvSpPr>
        <p:spPr bwMode="auto">
          <a:xfrm>
            <a:off x="8229600" y="33591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4661" name="Oval 53"/>
          <p:cNvSpPr>
            <a:spLocks noChangeArrowheads="1"/>
          </p:cNvSpPr>
          <p:nvPr/>
        </p:nvSpPr>
        <p:spPr bwMode="auto">
          <a:xfrm>
            <a:off x="7696200" y="43497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0" name="Group 54"/>
          <p:cNvGrpSpPr>
            <a:grpSpLocks/>
          </p:cNvGrpSpPr>
          <p:nvPr/>
        </p:nvGrpSpPr>
        <p:grpSpPr bwMode="auto">
          <a:xfrm>
            <a:off x="7239000" y="4724400"/>
            <a:ext cx="527050" cy="685800"/>
            <a:chOff x="4560" y="2976"/>
            <a:chExt cx="332" cy="432"/>
          </a:xfrm>
        </p:grpSpPr>
        <p:sp>
          <p:nvSpPr>
            <p:cNvPr id="15378" name="Line 55"/>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9" name="Text Box 56"/>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1" name="Group 57"/>
          <p:cNvGrpSpPr>
            <a:grpSpLocks/>
          </p:cNvGrpSpPr>
          <p:nvPr/>
        </p:nvGrpSpPr>
        <p:grpSpPr bwMode="auto">
          <a:xfrm>
            <a:off x="7848600" y="3740150"/>
            <a:ext cx="527050" cy="603250"/>
            <a:chOff x="4944" y="2356"/>
            <a:chExt cx="332" cy="380"/>
          </a:xfrm>
        </p:grpSpPr>
        <p:sp>
          <p:nvSpPr>
            <p:cNvPr id="15376" name="Line 58"/>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7" name="Text Box 59"/>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4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Fixed Length Insert</a:t>
            </a:r>
          </a:p>
        </p:txBody>
      </p:sp>
      <p:sp>
        <p:nvSpPr>
          <p:cNvPr id="16387"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Insert</a:t>
            </a:r>
            <a:r>
              <a:rPr lang="en-US" altLang="en-US" sz="3200">
                <a:solidFill>
                  <a:srgbClr val="FF3300"/>
                </a:solidFill>
              </a:rPr>
              <a:t> 1101</a:t>
            </a:r>
            <a:r>
              <a:rPr lang="en-US" altLang="en-US" sz="3200"/>
              <a:t>.</a:t>
            </a:r>
            <a:endParaRPr lang="en-US" altLang="en-US" sz="2000"/>
          </a:p>
        </p:txBody>
      </p:sp>
      <p:sp>
        <p:nvSpPr>
          <p:cNvPr id="16388" name="Oval 4"/>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89" name="Line 5"/>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0" name="Line 6"/>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1" name="Line 7"/>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2" name="Text Box 8"/>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393" name="Text Box 9"/>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6394" name="Group 10"/>
          <p:cNvGrpSpPr>
            <a:grpSpLocks/>
          </p:cNvGrpSpPr>
          <p:nvPr/>
        </p:nvGrpSpPr>
        <p:grpSpPr bwMode="auto">
          <a:xfrm>
            <a:off x="533400" y="1447800"/>
            <a:ext cx="5943600" cy="4419600"/>
            <a:chOff x="336" y="912"/>
            <a:chExt cx="3744" cy="2784"/>
          </a:xfrm>
        </p:grpSpPr>
        <p:sp>
          <p:nvSpPr>
            <p:cNvPr id="16413" name="Oval 11"/>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4" name="Oval 12"/>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5" name="Oval 13"/>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6" name="Oval 14"/>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7" name="Line 15"/>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18" name="Line 16"/>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19" name="Line 17"/>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0" name="Line 18"/>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1" name="Oval 19"/>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Line 20"/>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6423" name="Group 21"/>
            <p:cNvGrpSpPr>
              <a:grpSpLocks/>
            </p:cNvGrpSpPr>
            <p:nvPr/>
          </p:nvGrpSpPr>
          <p:grpSpPr bwMode="auto">
            <a:xfrm>
              <a:off x="336" y="2688"/>
              <a:ext cx="816" cy="336"/>
              <a:chOff x="528" y="3216"/>
              <a:chExt cx="816" cy="336"/>
            </a:xfrm>
          </p:grpSpPr>
          <p:sp>
            <p:nvSpPr>
              <p:cNvPr id="16449" name="Oval 2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50" name="Text Box 2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6424" name="Group 24"/>
            <p:cNvGrpSpPr>
              <a:grpSpLocks/>
            </p:cNvGrpSpPr>
            <p:nvPr/>
          </p:nvGrpSpPr>
          <p:grpSpPr bwMode="auto">
            <a:xfrm>
              <a:off x="1152" y="2736"/>
              <a:ext cx="816" cy="336"/>
              <a:chOff x="528" y="3216"/>
              <a:chExt cx="816" cy="336"/>
            </a:xfrm>
          </p:grpSpPr>
          <p:sp>
            <p:nvSpPr>
              <p:cNvPr id="16447"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48"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16425" name="Line 27"/>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6" name="Line 28"/>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6427" name="Group 29"/>
            <p:cNvGrpSpPr>
              <a:grpSpLocks/>
            </p:cNvGrpSpPr>
            <p:nvPr/>
          </p:nvGrpSpPr>
          <p:grpSpPr bwMode="auto">
            <a:xfrm>
              <a:off x="2400" y="3312"/>
              <a:ext cx="816" cy="336"/>
              <a:chOff x="528" y="3216"/>
              <a:chExt cx="816" cy="336"/>
            </a:xfrm>
          </p:grpSpPr>
          <p:sp>
            <p:nvSpPr>
              <p:cNvPr id="16445" name="Oval 3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46" name="Text Box 3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6428" name="Group 32"/>
            <p:cNvGrpSpPr>
              <a:grpSpLocks/>
            </p:cNvGrpSpPr>
            <p:nvPr/>
          </p:nvGrpSpPr>
          <p:grpSpPr bwMode="auto">
            <a:xfrm>
              <a:off x="3216" y="3360"/>
              <a:ext cx="816" cy="336"/>
              <a:chOff x="528" y="3216"/>
              <a:chExt cx="816" cy="336"/>
            </a:xfrm>
          </p:grpSpPr>
          <p:sp>
            <p:nvSpPr>
              <p:cNvPr id="16443" name="Oval 3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44" name="Text Box 3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16429" name="Text Box 35"/>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430" name="Text Box 36"/>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431" name="Text Box 37"/>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432" name="Text Box 38"/>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433" name="Text Box 39"/>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6434" name="Text Box 40"/>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6435" name="Text Box 41"/>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6436" name="Text Box 42"/>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6437" name="Group 43"/>
            <p:cNvGrpSpPr>
              <a:grpSpLocks/>
            </p:cNvGrpSpPr>
            <p:nvPr/>
          </p:nvGrpSpPr>
          <p:grpSpPr bwMode="auto">
            <a:xfrm>
              <a:off x="1776" y="1776"/>
              <a:ext cx="816" cy="772"/>
              <a:chOff x="0" y="188"/>
              <a:chExt cx="816" cy="772"/>
            </a:xfrm>
          </p:grpSpPr>
          <p:sp>
            <p:nvSpPr>
              <p:cNvPr id="16438" name="Line 44"/>
              <p:cNvSpPr>
                <a:spLocks noChangeShapeType="1"/>
              </p:cNvSpPr>
              <p:nvPr/>
            </p:nvSpPr>
            <p:spPr bwMode="auto">
              <a:xfrm>
                <a:off x="140" y="1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6439" name="Group 45"/>
              <p:cNvGrpSpPr>
                <a:grpSpLocks/>
              </p:cNvGrpSpPr>
              <p:nvPr/>
            </p:nvGrpSpPr>
            <p:grpSpPr bwMode="auto">
              <a:xfrm>
                <a:off x="0" y="624"/>
                <a:ext cx="816" cy="336"/>
                <a:chOff x="528" y="3216"/>
                <a:chExt cx="816" cy="336"/>
              </a:xfrm>
            </p:grpSpPr>
            <p:sp>
              <p:nvSpPr>
                <p:cNvPr id="16441" name="Oval 4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42" name="Text Box 4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0111</a:t>
                  </a:r>
                </a:p>
              </p:txBody>
            </p:sp>
          </p:grpSp>
          <p:sp>
            <p:nvSpPr>
              <p:cNvPr id="16440" name="Text Box 48"/>
              <p:cNvSpPr txBox="1">
                <a:spLocks noChangeArrowheads="1"/>
              </p:cNvSpPr>
              <p:nvPr/>
            </p:nvSpPr>
            <p:spPr bwMode="auto">
              <a:xfrm>
                <a:off x="240" y="1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
        <p:nvSpPr>
          <p:cNvPr id="325681" name="Text Box 49"/>
          <p:cNvSpPr txBox="1">
            <a:spLocks noChangeArrowheads="1"/>
          </p:cNvSpPr>
          <p:nvPr/>
        </p:nvSpPr>
        <p:spPr bwMode="auto">
          <a:xfrm>
            <a:off x="50292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One compare.</a:t>
            </a:r>
            <a:endParaRPr lang="en-US" altLang="en-US" sz="2000"/>
          </a:p>
        </p:txBody>
      </p:sp>
      <p:sp>
        <p:nvSpPr>
          <p:cNvPr id="16396" name="Oval 50"/>
          <p:cNvSpPr>
            <a:spLocks noChangeArrowheads="1"/>
          </p:cNvSpPr>
          <p:nvPr/>
        </p:nvSpPr>
        <p:spPr bwMode="auto">
          <a:xfrm>
            <a:off x="8229600" y="33591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397" name="Oval 51"/>
          <p:cNvSpPr>
            <a:spLocks noChangeArrowheads="1"/>
          </p:cNvSpPr>
          <p:nvPr/>
        </p:nvSpPr>
        <p:spPr bwMode="auto">
          <a:xfrm>
            <a:off x="7696200" y="43497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6398" name="Group 52"/>
          <p:cNvGrpSpPr>
            <a:grpSpLocks/>
          </p:cNvGrpSpPr>
          <p:nvPr/>
        </p:nvGrpSpPr>
        <p:grpSpPr bwMode="auto">
          <a:xfrm>
            <a:off x="6553200" y="5340350"/>
            <a:ext cx="1295400" cy="533400"/>
            <a:chOff x="528" y="3216"/>
            <a:chExt cx="816" cy="336"/>
          </a:xfrm>
        </p:grpSpPr>
        <p:sp>
          <p:nvSpPr>
            <p:cNvPr id="16411" name="Oval 5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2" name="Text Box 5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grpSp>
        <p:nvGrpSpPr>
          <p:cNvPr id="10" name="Group 55"/>
          <p:cNvGrpSpPr>
            <a:grpSpLocks/>
          </p:cNvGrpSpPr>
          <p:nvPr/>
        </p:nvGrpSpPr>
        <p:grpSpPr bwMode="auto">
          <a:xfrm>
            <a:off x="7848600" y="5416550"/>
            <a:ext cx="1295400" cy="533400"/>
            <a:chOff x="528" y="3216"/>
            <a:chExt cx="816" cy="336"/>
          </a:xfrm>
        </p:grpSpPr>
        <p:sp>
          <p:nvSpPr>
            <p:cNvPr id="16409" name="Oval 5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10" name="Text Box 5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16400" name="Group 58"/>
          <p:cNvGrpSpPr>
            <a:grpSpLocks/>
          </p:cNvGrpSpPr>
          <p:nvPr/>
        </p:nvGrpSpPr>
        <p:grpSpPr bwMode="auto">
          <a:xfrm>
            <a:off x="7239000" y="4724400"/>
            <a:ext cx="527050" cy="685800"/>
            <a:chOff x="4560" y="2976"/>
            <a:chExt cx="332" cy="432"/>
          </a:xfrm>
        </p:grpSpPr>
        <p:sp>
          <p:nvSpPr>
            <p:cNvPr id="16407" name="Line 59"/>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8" name="Text Box 60"/>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6401" name="Group 61"/>
          <p:cNvGrpSpPr>
            <a:grpSpLocks/>
          </p:cNvGrpSpPr>
          <p:nvPr/>
        </p:nvGrpSpPr>
        <p:grpSpPr bwMode="auto">
          <a:xfrm>
            <a:off x="7848600" y="3740150"/>
            <a:ext cx="527050" cy="603250"/>
            <a:chOff x="4944" y="2356"/>
            <a:chExt cx="332" cy="380"/>
          </a:xfrm>
        </p:grpSpPr>
        <p:sp>
          <p:nvSpPr>
            <p:cNvPr id="16405" name="Line 62"/>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6" name="Text Box 63"/>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3" name="Group 64"/>
          <p:cNvGrpSpPr>
            <a:grpSpLocks/>
          </p:cNvGrpSpPr>
          <p:nvPr/>
        </p:nvGrpSpPr>
        <p:grpSpPr bwMode="auto">
          <a:xfrm>
            <a:off x="8070850" y="4724400"/>
            <a:ext cx="615950" cy="762000"/>
            <a:chOff x="5084" y="2976"/>
            <a:chExt cx="388" cy="480"/>
          </a:xfrm>
        </p:grpSpPr>
        <p:sp>
          <p:nvSpPr>
            <p:cNvPr id="16403" name="Line 65"/>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4" name="Text Box 66"/>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25681"/>
                                        </p:tgtEl>
                                        <p:attrNameLst>
                                          <p:attrName>style.visibility</p:attrName>
                                        </p:attrNameLst>
                                      </p:cBhvr>
                                      <p:to>
                                        <p:strVal val="visible"/>
                                      </p:to>
                                    </p:set>
                                    <p:anim calcmode="lin" valueType="num">
                                      <p:cBhvr additive="base">
                                        <p:cTn id="15" dur="500" fill="hold"/>
                                        <p:tgtEl>
                                          <p:spTgt spid="325681"/>
                                        </p:tgtEl>
                                        <p:attrNameLst>
                                          <p:attrName>ppt_x</p:attrName>
                                        </p:attrNameLst>
                                      </p:cBhvr>
                                      <p:tavLst>
                                        <p:tav tm="0">
                                          <p:val>
                                            <p:strVal val="1+#ppt_w/2"/>
                                          </p:val>
                                        </p:tav>
                                        <p:tav tm="100000">
                                          <p:val>
                                            <p:strVal val="#ppt_x"/>
                                          </p:val>
                                        </p:tav>
                                      </p:tavLst>
                                    </p:anim>
                                    <p:anim calcmode="lin" valueType="num">
                                      <p:cBhvr additive="base">
                                        <p:cTn id="16" dur="500" fill="hold"/>
                                        <p:tgtEl>
                                          <p:spTgt spid="325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8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Fixed Length Delete</a:t>
            </a:r>
          </a:p>
        </p:txBody>
      </p:sp>
      <p:sp>
        <p:nvSpPr>
          <p:cNvPr id="326659"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a:t>
            </a:r>
            <a:r>
              <a:rPr lang="en-US" altLang="en-US" sz="3200">
                <a:solidFill>
                  <a:srgbClr val="FF3300"/>
                </a:solidFill>
              </a:rPr>
              <a:t> 0111</a:t>
            </a:r>
            <a:r>
              <a:rPr lang="en-US" altLang="en-US" sz="3200"/>
              <a:t>.</a:t>
            </a:r>
            <a:endParaRPr lang="en-US" altLang="en-US" sz="2000"/>
          </a:p>
        </p:txBody>
      </p:sp>
      <p:grpSp>
        <p:nvGrpSpPr>
          <p:cNvPr id="2" name="Group 4"/>
          <p:cNvGrpSpPr>
            <a:grpSpLocks/>
          </p:cNvGrpSpPr>
          <p:nvPr/>
        </p:nvGrpSpPr>
        <p:grpSpPr bwMode="auto">
          <a:xfrm>
            <a:off x="533400" y="1447800"/>
            <a:ext cx="8610600" cy="4502150"/>
            <a:chOff x="336" y="912"/>
            <a:chExt cx="5424" cy="2836"/>
          </a:xfrm>
        </p:grpSpPr>
        <p:sp>
          <p:nvSpPr>
            <p:cNvPr id="17413" name="Oval 5"/>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14" name="Line 6"/>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15" name="Line 7"/>
            <p:cNvSpPr>
              <a:spLocks noChangeShapeType="1"/>
            </p:cNvSpPr>
            <p:nvPr/>
          </p:nvSpPr>
          <p:spPr bwMode="auto">
            <a:xfrm flipH="1">
              <a:off x="3744" y="1776"/>
              <a:ext cx="72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16" name="Line 8"/>
            <p:cNvSpPr>
              <a:spLocks noChangeShapeType="1"/>
            </p:cNvSpPr>
            <p:nvPr/>
          </p:nvSpPr>
          <p:spPr bwMode="auto">
            <a:xfrm>
              <a:off x="4608" y="1776"/>
              <a:ext cx="57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17" name="Text Box 9"/>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18" name="Text Box 10"/>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7419" name="Group 11"/>
            <p:cNvGrpSpPr>
              <a:grpSpLocks/>
            </p:cNvGrpSpPr>
            <p:nvPr/>
          </p:nvGrpSpPr>
          <p:grpSpPr bwMode="auto">
            <a:xfrm>
              <a:off x="336" y="912"/>
              <a:ext cx="3744" cy="2784"/>
              <a:chOff x="336" y="912"/>
              <a:chExt cx="3744" cy="2784"/>
            </a:xfrm>
          </p:grpSpPr>
          <p:sp>
            <p:nvSpPr>
              <p:cNvPr id="17437" name="Oval 12"/>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38" name="Oval 13"/>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39" name="Oval 14"/>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40" name="Oval 15"/>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41" name="Line 16"/>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2" name="Line 17"/>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3" name="Line 18"/>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4" name="Line 19"/>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5" name="Oval 20"/>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46" name="Line 21"/>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7447" name="Group 22"/>
              <p:cNvGrpSpPr>
                <a:grpSpLocks/>
              </p:cNvGrpSpPr>
              <p:nvPr/>
            </p:nvGrpSpPr>
            <p:grpSpPr bwMode="auto">
              <a:xfrm>
                <a:off x="336" y="2688"/>
                <a:ext cx="816" cy="336"/>
                <a:chOff x="528" y="3216"/>
                <a:chExt cx="816" cy="336"/>
              </a:xfrm>
            </p:grpSpPr>
            <p:sp>
              <p:nvSpPr>
                <p:cNvPr id="17473"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74"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7448" name="Group 25"/>
              <p:cNvGrpSpPr>
                <a:grpSpLocks/>
              </p:cNvGrpSpPr>
              <p:nvPr/>
            </p:nvGrpSpPr>
            <p:grpSpPr bwMode="auto">
              <a:xfrm>
                <a:off x="1152" y="2736"/>
                <a:ext cx="816" cy="336"/>
                <a:chOff x="528" y="3216"/>
                <a:chExt cx="816" cy="336"/>
              </a:xfrm>
            </p:grpSpPr>
            <p:sp>
              <p:nvSpPr>
                <p:cNvPr id="17471"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72"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17449" name="Line 28"/>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50" name="Line 29"/>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7451" name="Group 30"/>
              <p:cNvGrpSpPr>
                <a:grpSpLocks/>
              </p:cNvGrpSpPr>
              <p:nvPr/>
            </p:nvGrpSpPr>
            <p:grpSpPr bwMode="auto">
              <a:xfrm>
                <a:off x="2400" y="3312"/>
                <a:ext cx="816" cy="336"/>
                <a:chOff x="528" y="3216"/>
                <a:chExt cx="816" cy="336"/>
              </a:xfrm>
            </p:grpSpPr>
            <p:sp>
              <p:nvSpPr>
                <p:cNvPr id="17469" name="Oval 3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70" name="Text Box 3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7452" name="Group 33"/>
              <p:cNvGrpSpPr>
                <a:grpSpLocks/>
              </p:cNvGrpSpPr>
              <p:nvPr/>
            </p:nvGrpSpPr>
            <p:grpSpPr bwMode="auto">
              <a:xfrm>
                <a:off x="3216" y="3360"/>
                <a:ext cx="816" cy="336"/>
                <a:chOff x="528" y="3216"/>
                <a:chExt cx="816" cy="336"/>
              </a:xfrm>
            </p:grpSpPr>
            <p:sp>
              <p:nvSpPr>
                <p:cNvPr id="17467" name="Oval 3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68" name="Text Box 3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17453" name="Text Box 36"/>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54" name="Text Box 37"/>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55" name="Text Box 38"/>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56" name="Text Box 39"/>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57" name="Text Box 40"/>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7458" name="Text Box 41"/>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7459" name="Text Box 42"/>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7460" name="Text Box 43"/>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17461" name="Group 44"/>
              <p:cNvGrpSpPr>
                <a:grpSpLocks/>
              </p:cNvGrpSpPr>
              <p:nvPr/>
            </p:nvGrpSpPr>
            <p:grpSpPr bwMode="auto">
              <a:xfrm>
                <a:off x="1776" y="1776"/>
                <a:ext cx="816" cy="772"/>
                <a:chOff x="0" y="188"/>
                <a:chExt cx="816" cy="772"/>
              </a:xfrm>
            </p:grpSpPr>
            <p:sp>
              <p:nvSpPr>
                <p:cNvPr id="17462" name="Line 45"/>
                <p:cNvSpPr>
                  <a:spLocks noChangeShapeType="1"/>
                </p:cNvSpPr>
                <p:nvPr/>
              </p:nvSpPr>
              <p:spPr bwMode="auto">
                <a:xfrm>
                  <a:off x="140" y="1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7463" name="Group 46"/>
                <p:cNvGrpSpPr>
                  <a:grpSpLocks/>
                </p:cNvGrpSpPr>
                <p:nvPr/>
              </p:nvGrpSpPr>
              <p:grpSpPr bwMode="auto">
                <a:xfrm>
                  <a:off x="0" y="624"/>
                  <a:ext cx="816" cy="336"/>
                  <a:chOff x="528" y="3216"/>
                  <a:chExt cx="816" cy="336"/>
                </a:xfrm>
              </p:grpSpPr>
              <p:sp>
                <p:nvSpPr>
                  <p:cNvPr id="17465" name="Oval 4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66" name="Text Box 4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0111</a:t>
                    </a:r>
                  </a:p>
                </p:txBody>
              </p:sp>
            </p:grpSp>
            <p:sp>
              <p:nvSpPr>
                <p:cNvPr id="17464" name="Text Box 49"/>
                <p:cNvSpPr txBox="1">
                  <a:spLocks noChangeArrowheads="1"/>
                </p:cNvSpPr>
                <p:nvPr/>
              </p:nvSpPr>
              <p:spPr bwMode="auto">
                <a:xfrm>
                  <a:off x="240" y="1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
          <p:nvSpPr>
            <p:cNvPr id="17420" name="Oval 50"/>
            <p:cNvSpPr>
              <a:spLocks noChangeArrowheads="1"/>
            </p:cNvSpPr>
            <p:nvPr/>
          </p:nvSpPr>
          <p:spPr bwMode="auto">
            <a:xfrm>
              <a:off x="5184" y="211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21" name="Oval 51"/>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7422" name="Group 52"/>
            <p:cNvGrpSpPr>
              <a:grpSpLocks/>
            </p:cNvGrpSpPr>
            <p:nvPr/>
          </p:nvGrpSpPr>
          <p:grpSpPr bwMode="auto">
            <a:xfrm>
              <a:off x="4128" y="3364"/>
              <a:ext cx="816" cy="336"/>
              <a:chOff x="528" y="3216"/>
              <a:chExt cx="816" cy="336"/>
            </a:xfrm>
          </p:grpSpPr>
          <p:sp>
            <p:nvSpPr>
              <p:cNvPr id="17435" name="Oval 5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36" name="Text Box 5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grpSp>
          <p:nvGrpSpPr>
            <p:cNvPr id="17423" name="Group 55"/>
            <p:cNvGrpSpPr>
              <a:grpSpLocks/>
            </p:cNvGrpSpPr>
            <p:nvPr/>
          </p:nvGrpSpPr>
          <p:grpSpPr bwMode="auto">
            <a:xfrm>
              <a:off x="4944" y="3412"/>
              <a:ext cx="816" cy="336"/>
              <a:chOff x="528" y="3216"/>
              <a:chExt cx="816" cy="336"/>
            </a:xfrm>
          </p:grpSpPr>
          <p:sp>
            <p:nvSpPr>
              <p:cNvPr id="17433" name="Oval 5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34" name="Text Box 5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17424" name="Group 58"/>
            <p:cNvGrpSpPr>
              <a:grpSpLocks/>
            </p:cNvGrpSpPr>
            <p:nvPr/>
          </p:nvGrpSpPr>
          <p:grpSpPr bwMode="auto">
            <a:xfrm>
              <a:off x="4560" y="2976"/>
              <a:ext cx="332" cy="432"/>
              <a:chOff x="4560" y="2976"/>
              <a:chExt cx="332" cy="432"/>
            </a:xfrm>
          </p:grpSpPr>
          <p:sp>
            <p:nvSpPr>
              <p:cNvPr id="17431" name="Line 59"/>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2" name="Text Box 60"/>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7425" name="Group 61"/>
            <p:cNvGrpSpPr>
              <a:grpSpLocks/>
            </p:cNvGrpSpPr>
            <p:nvPr/>
          </p:nvGrpSpPr>
          <p:grpSpPr bwMode="auto">
            <a:xfrm>
              <a:off x="4944" y="2356"/>
              <a:ext cx="332" cy="380"/>
              <a:chOff x="4944" y="2356"/>
              <a:chExt cx="332" cy="380"/>
            </a:xfrm>
          </p:grpSpPr>
          <p:sp>
            <p:nvSpPr>
              <p:cNvPr id="17429" name="Line 62"/>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30" name="Text Box 63"/>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7426" name="Group 64"/>
            <p:cNvGrpSpPr>
              <a:grpSpLocks/>
            </p:cNvGrpSpPr>
            <p:nvPr/>
          </p:nvGrpSpPr>
          <p:grpSpPr bwMode="auto">
            <a:xfrm>
              <a:off x="5084" y="2976"/>
              <a:ext cx="388" cy="480"/>
              <a:chOff x="5084" y="2976"/>
              <a:chExt cx="388" cy="480"/>
            </a:xfrm>
          </p:grpSpPr>
          <p:sp>
            <p:nvSpPr>
              <p:cNvPr id="17427" name="Line 65"/>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8" name="Text Box 66"/>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6659"/>
                                        </p:tgtEl>
                                        <p:attrNameLst>
                                          <p:attrName>style.visibility</p:attrName>
                                        </p:attrNameLst>
                                      </p:cBhvr>
                                      <p:to>
                                        <p:strVal val="visible"/>
                                      </p:to>
                                    </p:set>
                                    <p:anim calcmode="lin" valueType="num">
                                      <p:cBhvr additive="base">
                                        <p:cTn id="12" dur="500" fill="hold"/>
                                        <p:tgtEl>
                                          <p:spTgt spid="326659"/>
                                        </p:tgtEl>
                                        <p:attrNameLst>
                                          <p:attrName>ppt_x</p:attrName>
                                        </p:attrNameLst>
                                      </p:cBhvr>
                                      <p:tavLst>
                                        <p:tav tm="0">
                                          <p:val>
                                            <p:strVal val="0-#ppt_w/2"/>
                                          </p:val>
                                        </p:tav>
                                        <p:tav tm="100000">
                                          <p:val>
                                            <p:strVal val="#ppt_x"/>
                                          </p:val>
                                        </p:tav>
                                      </p:tavLst>
                                    </p:anim>
                                    <p:anim calcmode="lin" valueType="num">
                                      <p:cBhvr additive="base">
                                        <p:cTn id="13" dur="500" fill="hold"/>
                                        <p:tgtEl>
                                          <p:spTgt spid="326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Fixed Length Delete</a:t>
            </a:r>
          </a:p>
        </p:txBody>
      </p:sp>
      <p:sp>
        <p:nvSpPr>
          <p:cNvPr id="18435"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a:t>
            </a:r>
            <a:r>
              <a:rPr lang="en-US" altLang="en-US" sz="3200">
                <a:solidFill>
                  <a:srgbClr val="FF3300"/>
                </a:solidFill>
              </a:rPr>
              <a:t> 0111</a:t>
            </a:r>
            <a:r>
              <a:rPr lang="en-US" altLang="en-US" sz="3200"/>
              <a:t>.</a:t>
            </a:r>
            <a:endParaRPr lang="en-US" altLang="en-US" sz="2000"/>
          </a:p>
        </p:txBody>
      </p:sp>
      <p:sp>
        <p:nvSpPr>
          <p:cNvPr id="328708" name="Text Box 4"/>
          <p:cNvSpPr txBox="1">
            <a:spLocks noChangeArrowheads="1"/>
          </p:cNvSpPr>
          <p:nvPr/>
        </p:nvSpPr>
        <p:spPr bwMode="auto">
          <a:xfrm>
            <a:off x="50292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One compare.</a:t>
            </a:r>
            <a:endParaRPr lang="en-US" altLang="en-US" sz="2000"/>
          </a:p>
        </p:txBody>
      </p:sp>
      <p:grpSp>
        <p:nvGrpSpPr>
          <p:cNvPr id="18437" name="Group 5"/>
          <p:cNvGrpSpPr>
            <a:grpSpLocks/>
          </p:cNvGrpSpPr>
          <p:nvPr/>
        </p:nvGrpSpPr>
        <p:grpSpPr bwMode="auto">
          <a:xfrm>
            <a:off x="533400" y="1447800"/>
            <a:ext cx="8610600" cy="4502150"/>
            <a:chOff x="336" y="912"/>
            <a:chExt cx="5424" cy="2836"/>
          </a:xfrm>
        </p:grpSpPr>
        <p:sp>
          <p:nvSpPr>
            <p:cNvPr id="18438" name="Oval 6"/>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39" name="Line 7"/>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0" name="Line 8"/>
            <p:cNvSpPr>
              <a:spLocks noChangeShapeType="1"/>
            </p:cNvSpPr>
            <p:nvPr/>
          </p:nvSpPr>
          <p:spPr bwMode="auto">
            <a:xfrm flipH="1">
              <a:off x="3744" y="1776"/>
              <a:ext cx="72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1" name="Line 9"/>
            <p:cNvSpPr>
              <a:spLocks noChangeShapeType="1"/>
            </p:cNvSpPr>
            <p:nvPr/>
          </p:nvSpPr>
          <p:spPr bwMode="auto">
            <a:xfrm>
              <a:off x="4608" y="1776"/>
              <a:ext cx="57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2" name="Text Box 10"/>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43" name="Text Box 11"/>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8444" name="Oval 12"/>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45" name="Oval 13"/>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46" name="Oval 14"/>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47" name="Oval 15"/>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48" name="Line 16"/>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9" name="Line 17"/>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0" name="Line 18"/>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1" name="Line 19"/>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2" name="Oval 20"/>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53" name="Line 21"/>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8454" name="Group 22"/>
            <p:cNvGrpSpPr>
              <a:grpSpLocks/>
            </p:cNvGrpSpPr>
            <p:nvPr/>
          </p:nvGrpSpPr>
          <p:grpSpPr bwMode="auto">
            <a:xfrm>
              <a:off x="336" y="2688"/>
              <a:ext cx="816" cy="336"/>
              <a:chOff x="528" y="3216"/>
              <a:chExt cx="816" cy="336"/>
            </a:xfrm>
          </p:grpSpPr>
          <p:sp>
            <p:nvSpPr>
              <p:cNvPr id="18491"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92"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8455" name="Group 25"/>
            <p:cNvGrpSpPr>
              <a:grpSpLocks/>
            </p:cNvGrpSpPr>
            <p:nvPr/>
          </p:nvGrpSpPr>
          <p:grpSpPr bwMode="auto">
            <a:xfrm>
              <a:off x="1152" y="2736"/>
              <a:ext cx="816" cy="336"/>
              <a:chOff x="528" y="3216"/>
              <a:chExt cx="816" cy="336"/>
            </a:xfrm>
          </p:grpSpPr>
          <p:sp>
            <p:nvSpPr>
              <p:cNvPr id="18489"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90"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18456" name="Line 28"/>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7" name="Line 29"/>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8458" name="Group 30"/>
            <p:cNvGrpSpPr>
              <a:grpSpLocks/>
            </p:cNvGrpSpPr>
            <p:nvPr/>
          </p:nvGrpSpPr>
          <p:grpSpPr bwMode="auto">
            <a:xfrm>
              <a:off x="2400" y="3312"/>
              <a:ext cx="816" cy="336"/>
              <a:chOff x="528" y="3216"/>
              <a:chExt cx="816" cy="336"/>
            </a:xfrm>
          </p:grpSpPr>
          <p:sp>
            <p:nvSpPr>
              <p:cNvPr id="18487" name="Oval 3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88" name="Text Box 3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8459" name="Group 33"/>
            <p:cNvGrpSpPr>
              <a:grpSpLocks/>
            </p:cNvGrpSpPr>
            <p:nvPr/>
          </p:nvGrpSpPr>
          <p:grpSpPr bwMode="auto">
            <a:xfrm>
              <a:off x="3216" y="3360"/>
              <a:ext cx="816" cy="336"/>
              <a:chOff x="528" y="3216"/>
              <a:chExt cx="816" cy="336"/>
            </a:xfrm>
          </p:grpSpPr>
          <p:sp>
            <p:nvSpPr>
              <p:cNvPr id="18485" name="Oval 3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86" name="Text Box 3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18460" name="Text Box 36"/>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61" name="Text Box 37"/>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62" name="Text Box 38"/>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63" name="Text Box 39"/>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64" name="Text Box 40"/>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8465" name="Text Box 41"/>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8466" name="Text Box 42"/>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8467" name="Text Box 43"/>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8468" name="Oval 44"/>
            <p:cNvSpPr>
              <a:spLocks noChangeArrowheads="1"/>
            </p:cNvSpPr>
            <p:nvPr/>
          </p:nvSpPr>
          <p:spPr bwMode="auto">
            <a:xfrm>
              <a:off x="5184" y="211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69" name="Oval 45"/>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8470" name="Group 46"/>
            <p:cNvGrpSpPr>
              <a:grpSpLocks/>
            </p:cNvGrpSpPr>
            <p:nvPr/>
          </p:nvGrpSpPr>
          <p:grpSpPr bwMode="auto">
            <a:xfrm>
              <a:off x="4128" y="3364"/>
              <a:ext cx="816" cy="336"/>
              <a:chOff x="528" y="3216"/>
              <a:chExt cx="816" cy="336"/>
            </a:xfrm>
          </p:grpSpPr>
          <p:sp>
            <p:nvSpPr>
              <p:cNvPr id="18483" name="Oval 4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84" name="Text Box 4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grpSp>
          <p:nvGrpSpPr>
            <p:cNvPr id="18471" name="Group 49"/>
            <p:cNvGrpSpPr>
              <a:grpSpLocks/>
            </p:cNvGrpSpPr>
            <p:nvPr/>
          </p:nvGrpSpPr>
          <p:grpSpPr bwMode="auto">
            <a:xfrm>
              <a:off x="4944" y="3412"/>
              <a:ext cx="816" cy="336"/>
              <a:chOff x="528" y="3216"/>
              <a:chExt cx="816" cy="336"/>
            </a:xfrm>
          </p:grpSpPr>
          <p:sp>
            <p:nvSpPr>
              <p:cNvPr id="18481" name="Oval 5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482" name="Text Box 5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18472" name="Group 52"/>
            <p:cNvGrpSpPr>
              <a:grpSpLocks/>
            </p:cNvGrpSpPr>
            <p:nvPr/>
          </p:nvGrpSpPr>
          <p:grpSpPr bwMode="auto">
            <a:xfrm>
              <a:off x="4560" y="2976"/>
              <a:ext cx="332" cy="432"/>
              <a:chOff x="4560" y="2976"/>
              <a:chExt cx="332" cy="432"/>
            </a:xfrm>
          </p:grpSpPr>
          <p:sp>
            <p:nvSpPr>
              <p:cNvPr id="18479" name="Line 53"/>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80" name="Text Box 54"/>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8473" name="Group 55"/>
            <p:cNvGrpSpPr>
              <a:grpSpLocks/>
            </p:cNvGrpSpPr>
            <p:nvPr/>
          </p:nvGrpSpPr>
          <p:grpSpPr bwMode="auto">
            <a:xfrm>
              <a:off x="4944" y="2356"/>
              <a:ext cx="332" cy="380"/>
              <a:chOff x="4944" y="2356"/>
              <a:chExt cx="332" cy="380"/>
            </a:xfrm>
          </p:grpSpPr>
          <p:sp>
            <p:nvSpPr>
              <p:cNvPr id="18477" name="Line 56"/>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78" name="Text Box 57"/>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8474" name="Group 58"/>
            <p:cNvGrpSpPr>
              <a:grpSpLocks/>
            </p:cNvGrpSpPr>
            <p:nvPr/>
          </p:nvGrpSpPr>
          <p:grpSpPr bwMode="auto">
            <a:xfrm>
              <a:off x="5084" y="2976"/>
              <a:ext cx="388" cy="480"/>
              <a:chOff x="5084" y="2976"/>
              <a:chExt cx="388" cy="480"/>
            </a:xfrm>
          </p:grpSpPr>
          <p:sp>
            <p:nvSpPr>
              <p:cNvPr id="18475" name="Line 59"/>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76" name="Text Box 60"/>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 calcmode="lin" valueType="num">
                                      <p:cBhvr additive="base">
                                        <p:cTn id="7" dur="500" fill="hold"/>
                                        <p:tgtEl>
                                          <p:spTgt spid="328708"/>
                                        </p:tgtEl>
                                        <p:attrNameLst>
                                          <p:attrName>ppt_x</p:attrName>
                                        </p:attrNameLst>
                                      </p:cBhvr>
                                      <p:tavLst>
                                        <p:tav tm="0">
                                          <p:val>
                                            <p:strVal val="1+#ppt_w/2"/>
                                          </p:val>
                                        </p:tav>
                                        <p:tav tm="100000">
                                          <p:val>
                                            <p:strVal val="#ppt_x"/>
                                          </p:val>
                                        </p:tav>
                                      </p:tavLst>
                                    </p:anim>
                                    <p:anim calcmode="lin" valueType="num">
                                      <p:cBhvr additive="base">
                                        <p:cTn id="8" dur="500" fill="hold"/>
                                        <p:tgtEl>
                                          <p:spTgt spid="32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152400"/>
            <a:ext cx="8610600" cy="1143000"/>
          </a:xfrm>
          <a:noFill/>
        </p:spPr>
        <p:txBody>
          <a:bodyPr lIns="92075" tIns="46038" rIns="92075" bIns="46038"/>
          <a:lstStyle/>
          <a:p>
            <a:pPr eaLnBrk="1" hangingPunct="1"/>
            <a:r>
              <a:rPr lang="en-US" altLang="en-US" smtClean="0"/>
              <a:t>Digital Search Trees &amp; Binary Tries</a:t>
            </a:r>
          </a:p>
        </p:txBody>
      </p:sp>
      <p:sp>
        <p:nvSpPr>
          <p:cNvPr id="307203" name="Rectangle 3"/>
          <p:cNvSpPr>
            <a:spLocks noGrp="1" noChangeArrowheads="1"/>
          </p:cNvSpPr>
          <p:nvPr>
            <p:ph type="body" idx="1"/>
          </p:nvPr>
        </p:nvSpPr>
        <p:spPr>
          <a:xfrm>
            <a:off x="381000" y="1981200"/>
            <a:ext cx="8458200" cy="4495800"/>
          </a:xfrm>
        </p:spPr>
        <p:txBody>
          <a:bodyPr/>
          <a:lstStyle/>
          <a:p>
            <a:pPr eaLnBrk="1" hangingPunct="1"/>
            <a:r>
              <a:rPr lang="en-US" altLang="en-US" dirty="0" smtClean="0"/>
              <a:t>Analog of radix sort to searching.</a:t>
            </a:r>
          </a:p>
          <a:p>
            <a:pPr eaLnBrk="1" hangingPunct="1"/>
            <a:r>
              <a:rPr lang="en-US" altLang="en-US" dirty="0" smtClean="0"/>
              <a:t>Keys are binary bit strings.</a:t>
            </a:r>
          </a:p>
          <a:p>
            <a:pPr lvl="1" eaLnBrk="1" hangingPunct="1"/>
            <a:r>
              <a:rPr lang="en-US" altLang="en-US" dirty="0" smtClean="0"/>
              <a:t>Fixed length –</a:t>
            </a:r>
            <a:r>
              <a:rPr lang="en-US" altLang="en-US" dirty="0" smtClean="0">
                <a:solidFill>
                  <a:schemeClr val="bg2"/>
                </a:solidFill>
              </a:rPr>
              <a:t> </a:t>
            </a:r>
            <a:r>
              <a:rPr lang="en-US" altLang="en-US" dirty="0" smtClean="0">
                <a:solidFill>
                  <a:srgbClr val="FF3300"/>
                </a:solidFill>
              </a:rPr>
              <a:t>0110, 0010, 1010, 1011</a:t>
            </a:r>
            <a:r>
              <a:rPr lang="en-US" altLang="en-US" dirty="0" smtClean="0"/>
              <a:t>.</a:t>
            </a:r>
          </a:p>
          <a:p>
            <a:pPr lvl="1" eaLnBrk="1" hangingPunct="1"/>
            <a:r>
              <a:rPr lang="en-US" altLang="en-US" dirty="0" smtClean="0"/>
              <a:t>Variable length –</a:t>
            </a:r>
            <a:r>
              <a:rPr lang="en-US" altLang="en-US" dirty="0" smtClean="0">
                <a:solidFill>
                  <a:schemeClr val="bg2"/>
                </a:solidFill>
              </a:rPr>
              <a:t> </a:t>
            </a:r>
            <a:r>
              <a:rPr lang="en-US" altLang="en-US" dirty="0" smtClean="0">
                <a:solidFill>
                  <a:srgbClr val="FF3300"/>
                </a:solidFill>
              </a:rPr>
              <a:t>01, 00, 101, 1011</a:t>
            </a:r>
            <a:r>
              <a:rPr lang="en-US" altLang="en-US" dirty="0" smtClean="0"/>
              <a:t>.</a:t>
            </a:r>
          </a:p>
          <a:p>
            <a:pPr eaLnBrk="1" hangingPunct="1"/>
            <a:r>
              <a:rPr lang="en-US" altLang="en-US" dirty="0" smtClean="0"/>
              <a:t>Application – IP routing, packet classification, firewalls, information retrieval.</a:t>
            </a:r>
          </a:p>
          <a:p>
            <a:pPr lvl="1" eaLnBrk="1" hangingPunct="1"/>
            <a:r>
              <a:rPr lang="en-US" altLang="en-US" dirty="0" smtClean="0"/>
              <a:t>IPv4 – 32 bit IP address.</a:t>
            </a:r>
          </a:p>
          <a:p>
            <a:pPr lvl="1" eaLnBrk="1" hangingPunct="1"/>
            <a:r>
              <a:rPr lang="en-US" altLang="en-US" dirty="0" smtClean="0"/>
              <a:t>IPv6 – 128 bit IP address.</a:t>
            </a:r>
          </a:p>
          <a:p>
            <a:pPr lvl="1" eaLnBrk="1" hangingPunct="1"/>
            <a:endParaRPr lang="en-US" altLang="en-US" dirty="0" smtClean="0"/>
          </a:p>
        </p:txBody>
      </p:sp>
    </p:spTree>
    <p:extLst>
      <p:ext uri="{BB962C8B-B14F-4D97-AF65-F5344CB8AC3E}">
        <p14:creationId xmlns:p14="http://schemas.microsoft.com/office/powerpoint/2010/main" val="2684603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3">
                                            <p:txEl>
                                              <p:pRg st="1" end="1"/>
                                            </p:txEl>
                                          </p:spTgt>
                                        </p:tgtEl>
                                        <p:attrNameLst>
                                          <p:attrName>style.visibility</p:attrName>
                                        </p:attrNameLst>
                                      </p:cBhvr>
                                      <p:to>
                                        <p:strVal val="visible"/>
                                      </p:to>
                                    </p:set>
                                    <p:anim calcmode="lin" valueType="num">
                                      <p:cBhvr additive="base">
                                        <p:cTn id="13" dur="500" fill="hold"/>
                                        <p:tgtEl>
                                          <p:spTgt spid="307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03">
                                            <p:txEl>
                                              <p:pRg st="2" end="2"/>
                                            </p:txEl>
                                          </p:spTgt>
                                        </p:tgtEl>
                                        <p:attrNameLst>
                                          <p:attrName>style.visibility</p:attrName>
                                        </p:attrNameLst>
                                      </p:cBhvr>
                                      <p:to>
                                        <p:strVal val="visible"/>
                                      </p:to>
                                    </p:set>
                                    <p:anim calcmode="lin" valueType="num">
                                      <p:cBhvr additive="base">
                                        <p:cTn id="19" dur="500" fill="hold"/>
                                        <p:tgtEl>
                                          <p:spTgt spid="307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03">
                                            <p:txEl>
                                              <p:pRg st="3" end="3"/>
                                            </p:txEl>
                                          </p:spTgt>
                                        </p:tgtEl>
                                        <p:attrNameLst>
                                          <p:attrName>style.visibility</p:attrName>
                                        </p:attrNameLst>
                                      </p:cBhvr>
                                      <p:to>
                                        <p:strVal val="visible"/>
                                      </p:to>
                                    </p:set>
                                    <p:anim calcmode="lin" valueType="num">
                                      <p:cBhvr additive="base">
                                        <p:cTn id="25" dur="500" fill="hold"/>
                                        <p:tgtEl>
                                          <p:spTgt spid="307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03">
                                            <p:txEl>
                                              <p:pRg st="4" end="4"/>
                                            </p:txEl>
                                          </p:spTgt>
                                        </p:tgtEl>
                                        <p:attrNameLst>
                                          <p:attrName>style.visibility</p:attrName>
                                        </p:attrNameLst>
                                      </p:cBhvr>
                                      <p:to>
                                        <p:strVal val="visible"/>
                                      </p:to>
                                    </p:set>
                                    <p:anim calcmode="lin" valueType="num">
                                      <p:cBhvr additive="base">
                                        <p:cTn id="31" dur="500" fill="hold"/>
                                        <p:tgtEl>
                                          <p:spTgt spid="3072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203">
                                            <p:txEl>
                                              <p:pRg st="5" end="5"/>
                                            </p:txEl>
                                          </p:spTgt>
                                        </p:tgtEl>
                                        <p:attrNameLst>
                                          <p:attrName>style.visibility</p:attrName>
                                        </p:attrNameLst>
                                      </p:cBhvr>
                                      <p:to>
                                        <p:strVal val="visible"/>
                                      </p:to>
                                    </p:set>
                                    <p:anim calcmode="lin" valueType="num">
                                      <p:cBhvr additive="base">
                                        <p:cTn id="37" dur="500" fill="hold"/>
                                        <p:tgtEl>
                                          <p:spTgt spid="3072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203">
                                            <p:txEl>
                                              <p:pRg st="6" end="6"/>
                                            </p:txEl>
                                          </p:spTgt>
                                        </p:tgtEl>
                                        <p:attrNameLst>
                                          <p:attrName>style.visibility</p:attrName>
                                        </p:attrNameLst>
                                      </p:cBhvr>
                                      <p:to>
                                        <p:strVal val="visible"/>
                                      </p:to>
                                    </p:set>
                                    <p:anim calcmode="lin" valueType="num">
                                      <p:cBhvr additive="base">
                                        <p:cTn id="43" dur="500" fill="hold"/>
                                        <p:tgtEl>
                                          <p:spTgt spid="3072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Fixed Length Delete</a:t>
            </a:r>
          </a:p>
        </p:txBody>
      </p:sp>
      <p:sp>
        <p:nvSpPr>
          <p:cNvPr id="19459"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 </a:t>
            </a:r>
            <a:r>
              <a:rPr lang="en-US" altLang="en-US" sz="3200">
                <a:solidFill>
                  <a:srgbClr val="FF3300"/>
                </a:solidFill>
              </a:rPr>
              <a:t>1100</a:t>
            </a:r>
            <a:r>
              <a:rPr lang="en-US" altLang="en-US" sz="3200"/>
              <a:t>.</a:t>
            </a:r>
            <a:endParaRPr lang="en-US" altLang="en-US" sz="2000"/>
          </a:p>
        </p:txBody>
      </p:sp>
      <p:grpSp>
        <p:nvGrpSpPr>
          <p:cNvPr id="19460" name="Group 4"/>
          <p:cNvGrpSpPr>
            <a:grpSpLocks/>
          </p:cNvGrpSpPr>
          <p:nvPr/>
        </p:nvGrpSpPr>
        <p:grpSpPr bwMode="auto">
          <a:xfrm>
            <a:off x="533400" y="1447800"/>
            <a:ext cx="8610600" cy="4502150"/>
            <a:chOff x="336" y="912"/>
            <a:chExt cx="5424" cy="2836"/>
          </a:xfrm>
        </p:grpSpPr>
        <p:sp>
          <p:nvSpPr>
            <p:cNvPr id="19461" name="Oval 5"/>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2" name="Line 6"/>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3" name="Line 7"/>
            <p:cNvSpPr>
              <a:spLocks noChangeShapeType="1"/>
            </p:cNvSpPr>
            <p:nvPr/>
          </p:nvSpPr>
          <p:spPr bwMode="auto">
            <a:xfrm flipH="1">
              <a:off x="3744" y="1776"/>
              <a:ext cx="72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4" name="Line 8"/>
            <p:cNvSpPr>
              <a:spLocks noChangeShapeType="1"/>
            </p:cNvSpPr>
            <p:nvPr/>
          </p:nvSpPr>
          <p:spPr bwMode="auto">
            <a:xfrm>
              <a:off x="4608" y="1776"/>
              <a:ext cx="57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5" name="Text Box 9"/>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66" name="Text Box 10"/>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9467" name="Oval 11"/>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8" name="Oval 12"/>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9" name="Oval 13"/>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0" name="Oval 14"/>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1" name="Line 15"/>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2" name="Line 16"/>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3" name="Line 17"/>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4" name="Line 18"/>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5" name="Oval 19"/>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6" name="Line 20"/>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9477" name="Group 21"/>
            <p:cNvGrpSpPr>
              <a:grpSpLocks/>
            </p:cNvGrpSpPr>
            <p:nvPr/>
          </p:nvGrpSpPr>
          <p:grpSpPr bwMode="auto">
            <a:xfrm>
              <a:off x="336" y="2688"/>
              <a:ext cx="816" cy="336"/>
              <a:chOff x="528" y="3216"/>
              <a:chExt cx="816" cy="336"/>
            </a:xfrm>
          </p:grpSpPr>
          <p:sp>
            <p:nvSpPr>
              <p:cNvPr id="19514" name="Oval 2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15" name="Text Box 2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19478" name="Group 24"/>
            <p:cNvGrpSpPr>
              <a:grpSpLocks/>
            </p:cNvGrpSpPr>
            <p:nvPr/>
          </p:nvGrpSpPr>
          <p:grpSpPr bwMode="auto">
            <a:xfrm>
              <a:off x="1152" y="2736"/>
              <a:ext cx="816" cy="336"/>
              <a:chOff x="528" y="3216"/>
              <a:chExt cx="816" cy="336"/>
            </a:xfrm>
          </p:grpSpPr>
          <p:sp>
            <p:nvSpPr>
              <p:cNvPr id="19512"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13"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19479" name="Line 27"/>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0" name="Line 28"/>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19481" name="Group 29"/>
            <p:cNvGrpSpPr>
              <a:grpSpLocks/>
            </p:cNvGrpSpPr>
            <p:nvPr/>
          </p:nvGrpSpPr>
          <p:grpSpPr bwMode="auto">
            <a:xfrm>
              <a:off x="2400" y="3312"/>
              <a:ext cx="816" cy="336"/>
              <a:chOff x="528" y="3216"/>
              <a:chExt cx="816" cy="336"/>
            </a:xfrm>
          </p:grpSpPr>
          <p:sp>
            <p:nvSpPr>
              <p:cNvPr id="19510" name="Oval 3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11" name="Text Box 3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19482" name="Group 32"/>
            <p:cNvGrpSpPr>
              <a:grpSpLocks/>
            </p:cNvGrpSpPr>
            <p:nvPr/>
          </p:nvGrpSpPr>
          <p:grpSpPr bwMode="auto">
            <a:xfrm>
              <a:off x="3216" y="3360"/>
              <a:ext cx="816" cy="336"/>
              <a:chOff x="528" y="3216"/>
              <a:chExt cx="816" cy="336"/>
            </a:xfrm>
          </p:grpSpPr>
          <p:sp>
            <p:nvSpPr>
              <p:cNvPr id="19508" name="Oval 3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09" name="Text Box 3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19483" name="Text Box 35"/>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84" name="Text Box 36"/>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85" name="Text Box 37"/>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86" name="Text Box 38"/>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87" name="Text Box 39"/>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19488" name="Text Box 40"/>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9489" name="Text Box 41"/>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9490" name="Text Box 42"/>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19491" name="Oval 43"/>
            <p:cNvSpPr>
              <a:spLocks noChangeArrowheads="1"/>
            </p:cNvSpPr>
            <p:nvPr/>
          </p:nvSpPr>
          <p:spPr bwMode="auto">
            <a:xfrm>
              <a:off x="5184" y="2116"/>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2" name="Oval 44"/>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9493" name="Group 45"/>
            <p:cNvGrpSpPr>
              <a:grpSpLocks/>
            </p:cNvGrpSpPr>
            <p:nvPr/>
          </p:nvGrpSpPr>
          <p:grpSpPr bwMode="auto">
            <a:xfrm>
              <a:off x="4128" y="3364"/>
              <a:ext cx="816" cy="336"/>
              <a:chOff x="528" y="3216"/>
              <a:chExt cx="816" cy="336"/>
            </a:xfrm>
          </p:grpSpPr>
          <p:sp>
            <p:nvSpPr>
              <p:cNvPr id="19506" name="Oval 4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07" name="Text Box 4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1100</a:t>
                </a:r>
              </a:p>
            </p:txBody>
          </p:sp>
        </p:grpSp>
        <p:grpSp>
          <p:nvGrpSpPr>
            <p:cNvPr id="19494" name="Group 48"/>
            <p:cNvGrpSpPr>
              <a:grpSpLocks/>
            </p:cNvGrpSpPr>
            <p:nvPr/>
          </p:nvGrpSpPr>
          <p:grpSpPr bwMode="auto">
            <a:xfrm>
              <a:off x="4944" y="3412"/>
              <a:ext cx="816" cy="336"/>
              <a:chOff x="528" y="3216"/>
              <a:chExt cx="816" cy="336"/>
            </a:xfrm>
          </p:grpSpPr>
          <p:sp>
            <p:nvSpPr>
              <p:cNvPr id="19504" name="Oval 4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05" name="Text Box 5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19495" name="Group 51"/>
            <p:cNvGrpSpPr>
              <a:grpSpLocks/>
            </p:cNvGrpSpPr>
            <p:nvPr/>
          </p:nvGrpSpPr>
          <p:grpSpPr bwMode="auto">
            <a:xfrm>
              <a:off x="4560" y="2976"/>
              <a:ext cx="332" cy="432"/>
              <a:chOff x="4560" y="2976"/>
              <a:chExt cx="332" cy="432"/>
            </a:xfrm>
          </p:grpSpPr>
          <p:sp>
            <p:nvSpPr>
              <p:cNvPr id="19502" name="Line 52"/>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503" name="Text Box 53"/>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9496" name="Group 54"/>
            <p:cNvGrpSpPr>
              <a:grpSpLocks/>
            </p:cNvGrpSpPr>
            <p:nvPr/>
          </p:nvGrpSpPr>
          <p:grpSpPr bwMode="auto">
            <a:xfrm>
              <a:off x="4944" y="2356"/>
              <a:ext cx="332" cy="380"/>
              <a:chOff x="4944" y="2356"/>
              <a:chExt cx="332" cy="380"/>
            </a:xfrm>
          </p:grpSpPr>
          <p:sp>
            <p:nvSpPr>
              <p:cNvPr id="19500" name="Line 55"/>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501" name="Text Box 56"/>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19497" name="Group 57"/>
            <p:cNvGrpSpPr>
              <a:grpSpLocks/>
            </p:cNvGrpSpPr>
            <p:nvPr/>
          </p:nvGrpSpPr>
          <p:grpSpPr bwMode="auto">
            <a:xfrm>
              <a:off x="5084" y="2976"/>
              <a:ext cx="388" cy="480"/>
              <a:chOff x="5084" y="2976"/>
              <a:chExt cx="388" cy="480"/>
            </a:xfrm>
          </p:grpSpPr>
          <p:sp>
            <p:nvSpPr>
              <p:cNvPr id="19498" name="Line 58"/>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99" name="Text Box 59"/>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Fixed Length Delete</a:t>
            </a:r>
          </a:p>
        </p:txBody>
      </p:sp>
      <p:sp>
        <p:nvSpPr>
          <p:cNvPr id="20483"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a:t>
            </a:r>
            <a:r>
              <a:rPr lang="en-US" altLang="en-US" sz="3200">
                <a:solidFill>
                  <a:srgbClr val="FF3300"/>
                </a:solidFill>
              </a:rPr>
              <a:t> 1100</a:t>
            </a:r>
            <a:r>
              <a:rPr lang="en-US" altLang="en-US" sz="3200"/>
              <a:t>.</a:t>
            </a:r>
            <a:endParaRPr lang="en-US" altLang="en-US" sz="2000"/>
          </a:p>
        </p:txBody>
      </p:sp>
      <p:sp>
        <p:nvSpPr>
          <p:cNvPr id="20484" name="Oval 4"/>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85" name="Line 5"/>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86" name="Line 6"/>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87" name="Line 7"/>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88" name="Text Box 8"/>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489" name="Text Box 9"/>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0490" name="Oval 10"/>
          <p:cNvSpPr>
            <a:spLocks noChangeArrowheads="1"/>
          </p:cNvSpPr>
          <p:nvPr/>
        </p:nvSpPr>
        <p:spPr bwMode="auto">
          <a:xfrm>
            <a:off x="4800600" y="14478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1" name="Oval 11"/>
          <p:cNvSpPr>
            <a:spLocks noChangeArrowheads="1"/>
          </p:cNvSpPr>
          <p:nvPr/>
        </p:nvSpPr>
        <p:spPr bwMode="auto">
          <a:xfrm>
            <a:off x="26670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2" name="Oval 12"/>
          <p:cNvSpPr>
            <a:spLocks noChangeArrowheads="1"/>
          </p:cNvSpPr>
          <p:nvPr/>
        </p:nvSpPr>
        <p:spPr bwMode="auto">
          <a:xfrm>
            <a:off x="167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3" name="Oval 13"/>
          <p:cNvSpPr>
            <a:spLocks noChangeArrowheads="1"/>
          </p:cNvSpPr>
          <p:nvPr/>
        </p:nvSpPr>
        <p:spPr bwMode="auto">
          <a:xfrm>
            <a:off x="548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4" name="Line 14"/>
          <p:cNvSpPr>
            <a:spLocks noChangeShapeType="1"/>
          </p:cNvSpPr>
          <p:nvPr/>
        </p:nvSpPr>
        <p:spPr bwMode="auto">
          <a:xfrm flipH="1">
            <a:off x="3117850" y="174625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5" name="Line 15"/>
          <p:cNvSpPr>
            <a:spLocks noChangeShapeType="1"/>
          </p:cNvSpPr>
          <p:nvPr/>
        </p:nvSpPr>
        <p:spPr bwMode="auto">
          <a:xfrm flipH="1">
            <a:off x="1974850" y="281305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6" name="Line 16"/>
          <p:cNvSpPr>
            <a:spLocks noChangeShapeType="1"/>
          </p:cNvSpPr>
          <p:nvPr/>
        </p:nvSpPr>
        <p:spPr bwMode="auto">
          <a:xfrm flipH="1">
            <a:off x="1365250" y="3651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7" name="Line 17"/>
          <p:cNvSpPr>
            <a:spLocks noChangeShapeType="1"/>
          </p:cNvSpPr>
          <p:nvPr/>
        </p:nvSpPr>
        <p:spPr bwMode="auto">
          <a:xfrm>
            <a:off x="2051050" y="3651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8" name="Oval 18"/>
          <p:cNvSpPr>
            <a:spLocks noChangeArrowheads="1"/>
          </p:cNvSpPr>
          <p:nvPr/>
        </p:nvSpPr>
        <p:spPr bwMode="auto">
          <a:xfrm>
            <a:off x="4953000" y="42672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9" name="Line 19"/>
          <p:cNvSpPr>
            <a:spLocks noChangeShapeType="1"/>
          </p:cNvSpPr>
          <p:nvPr/>
        </p:nvSpPr>
        <p:spPr bwMode="auto">
          <a:xfrm flipH="1">
            <a:off x="5251450" y="372745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0500" name="Group 20"/>
          <p:cNvGrpSpPr>
            <a:grpSpLocks/>
          </p:cNvGrpSpPr>
          <p:nvPr/>
        </p:nvGrpSpPr>
        <p:grpSpPr bwMode="auto">
          <a:xfrm>
            <a:off x="533400" y="4267200"/>
            <a:ext cx="1295400" cy="533400"/>
            <a:chOff x="528" y="3216"/>
            <a:chExt cx="816" cy="336"/>
          </a:xfrm>
        </p:grpSpPr>
        <p:sp>
          <p:nvSpPr>
            <p:cNvPr id="20531" name="Oval 2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32" name="Text Box 2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20501" name="Group 23"/>
          <p:cNvGrpSpPr>
            <a:grpSpLocks/>
          </p:cNvGrpSpPr>
          <p:nvPr/>
        </p:nvGrpSpPr>
        <p:grpSpPr bwMode="auto">
          <a:xfrm>
            <a:off x="1828800" y="4343400"/>
            <a:ext cx="1295400" cy="533400"/>
            <a:chOff x="528" y="3216"/>
            <a:chExt cx="816" cy="336"/>
          </a:xfrm>
        </p:grpSpPr>
        <p:sp>
          <p:nvSpPr>
            <p:cNvPr id="20529" name="Oval 2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30" name="Text Box 2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20502" name="Line 26"/>
          <p:cNvSpPr>
            <a:spLocks noChangeShapeType="1"/>
          </p:cNvSpPr>
          <p:nvPr/>
        </p:nvSpPr>
        <p:spPr bwMode="auto">
          <a:xfrm flipH="1">
            <a:off x="4641850" y="4641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3" name="Line 27"/>
          <p:cNvSpPr>
            <a:spLocks noChangeShapeType="1"/>
          </p:cNvSpPr>
          <p:nvPr/>
        </p:nvSpPr>
        <p:spPr bwMode="auto">
          <a:xfrm>
            <a:off x="5327650" y="4641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0504" name="Group 28"/>
          <p:cNvGrpSpPr>
            <a:grpSpLocks/>
          </p:cNvGrpSpPr>
          <p:nvPr/>
        </p:nvGrpSpPr>
        <p:grpSpPr bwMode="auto">
          <a:xfrm>
            <a:off x="3810000" y="5257800"/>
            <a:ext cx="1295400" cy="533400"/>
            <a:chOff x="528" y="3216"/>
            <a:chExt cx="816" cy="336"/>
          </a:xfrm>
        </p:grpSpPr>
        <p:sp>
          <p:nvSpPr>
            <p:cNvPr id="20527" name="Oval 2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8" name="Text Box 3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20505" name="Group 31"/>
          <p:cNvGrpSpPr>
            <a:grpSpLocks/>
          </p:cNvGrpSpPr>
          <p:nvPr/>
        </p:nvGrpSpPr>
        <p:grpSpPr bwMode="auto">
          <a:xfrm>
            <a:off x="5105400" y="5334000"/>
            <a:ext cx="1295400" cy="533400"/>
            <a:chOff x="528" y="3216"/>
            <a:chExt cx="816" cy="336"/>
          </a:xfrm>
        </p:grpSpPr>
        <p:sp>
          <p:nvSpPr>
            <p:cNvPr id="20525"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6"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20506" name="Text Box 34"/>
          <p:cNvSpPr txBox="1">
            <a:spLocks noChangeArrowheads="1"/>
          </p:cNvSpPr>
          <p:nvPr/>
        </p:nvSpPr>
        <p:spPr bwMode="auto">
          <a:xfrm>
            <a:off x="3886200" y="1600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507" name="Text Box 35"/>
          <p:cNvSpPr txBox="1">
            <a:spLocks noChangeArrowheads="1"/>
          </p:cNvSpPr>
          <p:nvPr/>
        </p:nvSpPr>
        <p:spPr bwMode="auto">
          <a:xfrm>
            <a:off x="20574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508" name="Text Box 36"/>
          <p:cNvSpPr txBox="1">
            <a:spLocks noChangeArrowheads="1"/>
          </p:cNvSpPr>
          <p:nvPr/>
        </p:nvSpPr>
        <p:spPr bwMode="auto">
          <a:xfrm>
            <a:off x="11430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509" name="Text Box 37"/>
          <p:cNvSpPr txBox="1">
            <a:spLocks noChangeArrowheads="1"/>
          </p:cNvSpPr>
          <p:nvPr/>
        </p:nvSpPr>
        <p:spPr bwMode="auto">
          <a:xfrm>
            <a:off x="44958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510" name="Text Box 38"/>
          <p:cNvSpPr txBox="1">
            <a:spLocks noChangeArrowheads="1"/>
          </p:cNvSpPr>
          <p:nvPr/>
        </p:nvSpPr>
        <p:spPr bwMode="auto">
          <a:xfrm>
            <a:off x="51054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0511" name="Text Box 39"/>
          <p:cNvSpPr txBox="1">
            <a:spLocks noChangeArrowheads="1"/>
          </p:cNvSpPr>
          <p:nvPr/>
        </p:nvSpPr>
        <p:spPr bwMode="auto">
          <a:xfrm>
            <a:off x="6019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0512" name="Text Box 40"/>
          <p:cNvSpPr txBox="1">
            <a:spLocks noChangeArrowheads="1"/>
          </p:cNvSpPr>
          <p:nvPr/>
        </p:nvSpPr>
        <p:spPr bwMode="auto">
          <a:xfrm>
            <a:off x="54864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0513" name="Text Box 41"/>
          <p:cNvSpPr txBox="1">
            <a:spLocks noChangeArrowheads="1"/>
          </p:cNvSpPr>
          <p:nvPr/>
        </p:nvSpPr>
        <p:spPr bwMode="auto">
          <a:xfrm>
            <a:off x="22098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0514" name="Oval 42"/>
          <p:cNvSpPr>
            <a:spLocks noChangeArrowheads="1"/>
          </p:cNvSpPr>
          <p:nvPr/>
        </p:nvSpPr>
        <p:spPr bwMode="auto">
          <a:xfrm>
            <a:off x="8229600" y="33591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5" name="Oval 43"/>
          <p:cNvSpPr>
            <a:spLocks noChangeArrowheads="1"/>
          </p:cNvSpPr>
          <p:nvPr/>
        </p:nvSpPr>
        <p:spPr bwMode="auto">
          <a:xfrm>
            <a:off x="7696200" y="43497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0516" name="Group 44"/>
          <p:cNvGrpSpPr>
            <a:grpSpLocks/>
          </p:cNvGrpSpPr>
          <p:nvPr/>
        </p:nvGrpSpPr>
        <p:grpSpPr bwMode="auto">
          <a:xfrm>
            <a:off x="7848600" y="5416550"/>
            <a:ext cx="1295400" cy="533400"/>
            <a:chOff x="528" y="3216"/>
            <a:chExt cx="816" cy="336"/>
          </a:xfrm>
        </p:grpSpPr>
        <p:sp>
          <p:nvSpPr>
            <p:cNvPr id="20523" name="Oval 4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4" name="Text Box 4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20517" name="Group 47"/>
          <p:cNvGrpSpPr>
            <a:grpSpLocks/>
          </p:cNvGrpSpPr>
          <p:nvPr/>
        </p:nvGrpSpPr>
        <p:grpSpPr bwMode="auto">
          <a:xfrm>
            <a:off x="7848600" y="3740150"/>
            <a:ext cx="527050" cy="603250"/>
            <a:chOff x="4944" y="2356"/>
            <a:chExt cx="332" cy="380"/>
          </a:xfrm>
        </p:grpSpPr>
        <p:sp>
          <p:nvSpPr>
            <p:cNvPr id="20521" name="Line 48"/>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22" name="Text Box 49"/>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grpSp>
        <p:nvGrpSpPr>
          <p:cNvPr id="20518" name="Group 50"/>
          <p:cNvGrpSpPr>
            <a:grpSpLocks/>
          </p:cNvGrpSpPr>
          <p:nvPr/>
        </p:nvGrpSpPr>
        <p:grpSpPr bwMode="auto">
          <a:xfrm>
            <a:off x="8070850" y="4724400"/>
            <a:ext cx="615950" cy="762000"/>
            <a:chOff x="5084" y="2976"/>
            <a:chExt cx="388" cy="480"/>
          </a:xfrm>
        </p:grpSpPr>
        <p:sp>
          <p:nvSpPr>
            <p:cNvPr id="20519" name="Line 51"/>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20" name="Text Box 52"/>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Fixed Length Delete</a:t>
            </a:r>
          </a:p>
        </p:txBody>
      </p:sp>
      <p:sp>
        <p:nvSpPr>
          <p:cNvPr id="21507"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 </a:t>
            </a:r>
            <a:r>
              <a:rPr lang="en-US" altLang="en-US" sz="3200">
                <a:solidFill>
                  <a:srgbClr val="FF3300"/>
                </a:solidFill>
              </a:rPr>
              <a:t>1100</a:t>
            </a:r>
            <a:r>
              <a:rPr lang="en-US" altLang="en-US" sz="3200"/>
              <a:t>.</a:t>
            </a:r>
            <a:endParaRPr lang="en-US" altLang="en-US" sz="2000"/>
          </a:p>
        </p:txBody>
      </p:sp>
      <p:sp>
        <p:nvSpPr>
          <p:cNvPr id="21508" name="Oval 4"/>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09" name="Line 5"/>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0" name="Line 6"/>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1" name="Line 7"/>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2" name="Text Box 8"/>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13" name="Text Box 9"/>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1514" name="Oval 10"/>
          <p:cNvSpPr>
            <a:spLocks noChangeArrowheads="1"/>
          </p:cNvSpPr>
          <p:nvPr/>
        </p:nvSpPr>
        <p:spPr bwMode="auto">
          <a:xfrm>
            <a:off x="4800600" y="14478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5" name="Oval 11"/>
          <p:cNvSpPr>
            <a:spLocks noChangeArrowheads="1"/>
          </p:cNvSpPr>
          <p:nvPr/>
        </p:nvSpPr>
        <p:spPr bwMode="auto">
          <a:xfrm>
            <a:off x="26670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6" name="Oval 12"/>
          <p:cNvSpPr>
            <a:spLocks noChangeArrowheads="1"/>
          </p:cNvSpPr>
          <p:nvPr/>
        </p:nvSpPr>
        <p:spPr bwMode="auto">
          <a:xfrm>
            <a:off x="167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7" name="Oval 13"/>
          <p:cNvSpPr>
            <a:spLocks noChangeArrowheads="1"/>
          </p:cNvSpPr>
          <p:nvPr/>
        </p:nvSpPr>
        <p:spPr bwMode="auto">
          <a:xfrm>
            <a:off x="548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8" name="Line 14"/>
          <p:cNvSpPr>
            <a:spLocks noChangeShapeType="1"/>
          </p:cNvSpPr>
          <p:nvPr/>
        </p:nvSpPr>
        <p:spPr bwMode="auto">
          <a:xfrm flipH="1">
            <a:off x="3117850" y="174625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9" name="Line 15"/>
          <p:cNvSpPr>
            <a:spLocks noChangeShapeType="1"/>
          </p:cNvSpPr>
          <p:nvPr/>
        </p:nvSpPr>
        <p:spPr bwMode="auto">
          <a:xfrm flipH="1">
            <a:off x="1974850" y="281305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0" name="Line 16"/>
          <p:cNvSpPr>
            <a:spLocks noChangeShapeType="1"/>
          </p:cNvSpPr>
          <p:nvPr/>
        </p:nvSpPr>
        <p:spPr bwMode="auto">
          <a:xfrm flipH="1">
            <a:off x="1365250" y="3651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1" name="Line 17"/>
          <p:cNvSpPr>
            <a:spLocks noChangeShapeType="1"/>
          </p:cNvSpPr>
          <p:nvPr/>
        </p:nvSpPr>
        <p:spPr bwMode="auto">
          <a:xfrm>
            <a:off x="2051050" y="3651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2" name="Oval 18"/>
          <p:cNvSpPr>
            <a:spLocks noChangeArrowheads="1"/>
          </p:cNvSpPr>
          <p:nvPr/>
        </p:nvSpPr>
        <p:spPr bwMode="auto">
          <a:xfrm>
            <a:off x="4953000" y="42672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23" name="Line 19"/>
          <p:cNvSpPr>
            <a:spLocks noChangeShapeType="1"/>
          </p:cNvSpPr>
          <p:nvPr/>
        </p:nvSpPr>
        <p:spPr bwMode="auto">
          <a:xfrm flipH="1">
            <a:off x="5251450" y="372745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1524" name="Group 20"/>
          <p:cNvGrpSpPr>
            <a:grpSpLocks/>
          </p:cNvGrpSpPr>
          <p:nvPr/>
        </p:nvGrpSpPr>
        <p:grpSpPr bwMode="auto">
          <a:xfrm>
            <a:off x="533400" y="4267200"/>
            <a:ext cx="1295400" cy="533400"/>
            <a:chOff x="528" y="3216"/>
            <a:chExt cx="816" cy="336"/>
          </a:xfrm>
        </p:grpSpPr>
        <p:sp>
          <p:nvSpPr>
            <p:cNvPr id="21551" name="Oval 2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52" name="Text Box 2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21525" name="Group 23"/>
          <p:cNvGrpSpPr>
            <a:grpSpLocks/>
          </p:cNvGrpSpPr>
          <p:nvPr/>
        </p:nvGrpSpPr>
        <p:grpSpPr bwMode="auto">
          <a:xfrm>
            <a:off x="1828800" y="4343400"/>
            <a:ext cx="1295400" cy="533400"/>
            <a:chOff x="528" y="3216"/>
            <a:chExt cx="816" cy="336"/>
          </a:xfrm>
        </p:grpSpPr>
        <p:sp>
          <p:nvSpPr>
            <p:cNvPr id="21549" name="Oval 2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50" name="Text Box 2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21526" name="Line 26"/>
          <p:cNvSpPr>
            <a:spLocks noChangeShapeType="1"/>
          </p:cNvSpPr>
          <p:nvPr/>
        </p:nvSpPr>
        <p:spPr bwMode="auto">
          <a:xfrm flipH="1">
            <a:off x="4641850" y="4641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7" name="Line 27"/>
          <p:cNvSpPr>
            <a:spLocks noChangeShapeType="1"/>
          </p:cNvSpPr>
          <p:nvPr/>
        </p:nvSpPr>
        <p:spPr bwMode="auto">
          <a:xfrm>
            <a:off x="5327650" y="4641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1528" name="Group 28"/>
          <p:cNvGrpSpPr>
            <a:grpSpLocks/>
          </p:cNvGrpSpPr>
          <p:nvPr/>
        </p:nvGrpSpPr>
        <p:grpSpPr bwMode="auto">
          <a:xfrm>
            <a:off x="3810000" y="5257800"/>
            <a:ext cx="1295400" cy="533400"/>
            <a:chOff x="528" y="3216"/>
            <a:chExt cx="816" cy="336"/>
          </a:xfrm>
        </p:grpSpPr>
        <p:sp>
          <p:nvSpPr>
            <p:cNvPr id="21547" name="Oval 2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48" name="Text Box 3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21529" name="Group 31"/>
          <p:cNvGrpSpPr>
            <a:grpSpLocks/>
          </p:cNvGrpSpPr>
          <p:nvPr/>
        </p:nvGrpSpPr>
        <p:grpSpPr bwMode="auto">
          <a:xfrm>
            <a:off x="5105400" y="5334000"/>
            <a:ext cx="1295400" cy="533400"/>
            <a:chOff x="528" y="3216"/>
            <a:chExt cx="816" cy="336"/>
          </a:xfrm>
        </p:grpSpPr>
        <p:sp>
          <p:nvSpPr>
            <p:cNvPr id="21545"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46"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21530" name="Text Box 34"/>
          <p:cNvSpPr txBox="1">
            <a:spLocks noChangeArrowheads="1"/>
          </p:cNvSpPr>
          <p:nvPr/>
        </p:nvSpPr>
        <p:spPr bwMode="auto">
          <a:xfrm>
            <a:off x="3886200" y="1600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31" name="Text Box 35"/>
          <p:cNvSpPr txBox="1">
            <a:spLocks noChangeArrowheads="1"/>
          </p:cNvSpPr>
          <p:nvPr/>
        </p:nvSpPr>
        <p:spPr bwMode="auto">
          <a:xfrm>
            <a:off x="20574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32" name="Text Box 36"/>
          <p:cNvSpPr txBox="1">
            <a:spLocks noChangeArrowheads="1"/>
          </p:cNvSpPr>
          <p:nvPr/>
        </p:nvSpPr>
        <p:spPr bwMode="auto">
          <a:xfrm>
            <a:off x="11430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33" name="Text Box 37"/>
          <p:cNvSpPr txBox="1">
            <a:spLocks noChangeArrowheads="1"/>
          </p:cNvSpPr>
          <p:nvPr/>
        </p:nvSpPr>
        <p:spPr bwMode="auto">
          <a:xfrm>
            <a:off x="44958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34" name="Text Box 38"/>
          <p:cNvSpPr txBox="1">
            <a:spLocks noChangeArrowheads="1"/>
          </p:cNvSpPr>
          <p:nvPr/>
        </p:nvSpPr>
        <p:spPr bwMode="auto">
          <a:xfrm>
            <a:off x="51054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1535" name="Text Box 39"/>
          <p:cNvSpPr txBox="1">
            <a:spLocks noChangeArrowheads="1"/>
          </p:cNvSpPr>
          <p:nvPr/>
        </p:nvSpPr>
        <p:spPr bwMode="auto">
          <a:xfrm>
            <a:off x="6019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1536" name="Text Box 40"/>
          <p:cNvSpPr txBox="1">
            <a:spLocks noChangeArrowheads="1"/>
          </p:cNvSpPr>
          <p:nvPr/>
        </p:nvSpPr>
        <p:spPr bwMode="auto">
          <a:xfrm>
            <a:off x="54864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1537" name="Text Box 41"/>
          <p:cNvSpPr txBox="1">
            <a:spLocks noChangeArrowheads="1"/>
          </p:cNvSpPr>
          <p:nvPr/>
        </p:nvSpPr>
        <p:spPr bwMode="auto">
          <a:xfrm>
            <a:off x="22098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1538" name="Oval 42"/>
          <p:cNvSpPr>
            <a:spLocks noChangeArrowheads="1"/>
          </p:cNvSpPr>
          <p:nvPr/>
        </p:nvSpPr>
        <p:spPr bwMode="auto">
          <a:xfrm>
            <a:off x="8229600" y="335915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6" name="Group 43"/>
          <p:cNvGrpSpPr>
            <a:grpSpLocks/>
          </p:cNvGrpSpPr>
          <p:nvPr/>
        </p:nvGrpSpPr>
        <p:grpSpPr bwMode="auto">
          <a:xfrm>
            <a:off x="7239000" y="1219200"/>
            <a:ext cx="1295400" cy="533400"/>
            <a:chOff x="528" y="3216"/>
            <a:chExt cx="816" cy="336"/>
          </a:xfrm>
        </p:grpSpPr>
        <p:sp>
          <p:nvSpPr>
            <p:cNvPr id="21543" name="Oval 4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44" name="Text Box 4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grpSp>
        <p:nvGrpSpPr>
          <p:cNvPr id="21540" name="Group 46"/>
          <p:cNvGrpSpPr>
            <a:grpSpLocks/>
          </p:cNvGrpSpPr>
          <p:nvPr/>
        </p:nvGrpSpPr>
        <p:grpSpPr bwMode="auto">
          <a:xfrm>
            <a:off x="7848600" y="3740150"/>
            <a:ext cx="527050" cy="603250"/>
            <a:chOff x="4944" y="2356"/>
            <a:chExt cx="332" cy="380"/>
          </a:xfrm>
        </p:grpSpPr>
        <p:sp>
          <p:nvSpPr>
            <p:cNvPr id="21541" name="Line 47"/>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42" name="Text Box 48"/>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Fixed Length Delete</a:t>
            </a:r>
          </a:p>
        </p:txBody>
      </p:sp>
      <p:sp>
        <p:nvSpPr>
          <p:cNvPr id="22531"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a:t>
            </a:r>
            <a:r>
              <a:rPr lang="en-US" altLang="en-US" sz="3200">
                <a:solidFill>
                  <a:srgbClr val="FF3300"/>
                </a:solidFill>
              </a:rPr>
              <a:t> 1100</a:t>
            </a:r>
            <a:r>
              <a:rPr lang="en-US" altLang="en-US" sz="3200"/>
              <a:t>.</a:t>
            </a:r>
            <a:endParaRPr lang="en-US" altLang="en-US" sz="2000"/>
          </a:p>
        </p:txBody>
      </p:sp>
      <p:sp>
        <p:nvSpPr>
          <p:cNvPr id="22532" name="Oval 4"/>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33" name="Line 5"/>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34" name="Line 6"/>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35" name="Line 7"/>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36" name="Text Box 8"/>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37" name="Text Box 9"/>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2538" name="Oval 10"/>
          <p:cNvSpPr>
            <a:spLocks noChangeArrowheads="1"/>
          </p:cNvSpPr>
          <p:nvPr/>
        </p:nvSpPr>
        <p:spPr bwMode="auto">
          <a:xfrm>
            <a:off x="4800600" y="14478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39" name="Oval 11"/>
          <p:cNvSpPr>
            <a:spLocks noChangeArrowheads="1"/>
          </p:cNvSpPr>
          <p:nvPr/>
        </p:nvSpPr>
        <p:spPr bwMode="auto">
          <a:xfrm>
            <a:off x="26670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0" name="Oval 12"/>
          <p:cNvSpPr>
            <a:spLocks noChangeArrowheads="1"/>
          </p:cNvSpPr>
          <p:nvPr/>
        </p:nvSpPr>
        <p:spPr bwMode="auto">
          <a:xfrm>
            <a:off x="167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1" name="Oval 13"/>
          <p:cNvSpPr>
            <a:spLocks noChangeArrowheads="1"/>
          </p:cNvSpPr>
          <p:nvPr/>
        </p:nvSpPr>
        <p:spPr bwMode="auto">
          <a:xfrm>
            <a:off x="548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2" name="Line 14"/>
          <p:cNvSpPr>
            <a:spLocks noChangeShapeType="1"/>
          </p:cNvSpPr>
          <p:nvPr/>
        </p:nvSpPr>
        <p:spPr bwMode="auto">
          <a:xfrm flipH="1">
            <a:off x="3117850" y="174625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3" name="Line 15"/>
          <p:cNvSpPr>
            <a:spLocks noChangeShapeType="1"/>
          </p:cNvSpPr>
          <p:nvPr/>
        </p:nvSpPr>
        <p:spPr bwMode="auto">
          <a:xfrm flipH="1">
            <a:off x="1974850" y="281305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4" name="Line 16"/>
          <p:cNvSpPr>
            <a:spLocks noChangeShapeType="1"/>
          </p:cNvSpPr>
          <p:nvPr/>
        </p:nvSpPr>
        <p:spPr bwMode="auto">
          <a:xfrm flipH="1">
            <a:off x="1365250" y="3651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5" name="Line 17"/>
          <p:cNvSpPr>
            <a:spLocks noChangeShapeType="1"/>
          </p:cNvSpPr>
          <p:nvPr/>
        </p:nvSpPr>
        <p:spPr bwMode="auto">
          <a:xfrm>
            <a:off x="2051050" y="3651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6" name="Oval 18"/>
          <p:cNvSpPr>
            <a:spLocks noChangeArrowheads="1"/>
          </p:cNvSpPr>
          <p:nvPr/>
        </p:nvSpPr>
        <p:spPr bwMode="auto">
          <a:xfrm>
            <a:off x="4953000" y="42672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7" name="Line 19"/>
          <p:cNvSpPr>
            <a:spLocks noChangeShapeType="1"/>
          </p:cNvSpPr>
          <p:nvPr/>
        </p:nvSpPr>
        <p:spPr bwMode="auto">
          <a:xfrm flipH="1">
            <a:off x="5251450" y="372745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2548" name="Group 20"/>
          <p:cNvGrpSpPr>
            <a:grpSpLocks/>
          </p:cNvGrpSpPr>
          <p:nvPr/>
        </p:nvGrpSpPr>
        <p:grpSpPr bwMode="auto">
          <a:xfrm>
            <a:off x="533400" y="4267200"/>
            <a:ext cx="1295400" cy="533400"/>
            <a:chOff x="528" y="3216"/>
            <a:chExt cx="816" cy="336"/>
          </a:xfrm>
        </p:grpSpPr>
        <p:sp>
          <p:nvSpPr>
            <p:cNvPr id="22571" name="Oval 2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72" name="Text Box 2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22549" name="Group 23"/>
          <p:cNvGrpSpPr>
            <a:grpSpLocks/>
          </p:cNvGrpSpPr>
          <p:nvPr/>
        </p:nvGrpSpPr>
        <p:grpSpPr bwMode="auto">
          <a:xfrm>
            <a:off x="1828800" y="4343400"/>
            <a:ext cx="1295400" cy="533400"/>
            <a:chOff x="528" y="3216"/>
            <a:chExt cx="816" cy="336"/>
          </a:xfrm>
        </p:grpSpPr>
        <p:sp>
          <p:nvSpPr>
            <p:cNvPr id="22569" name="Oval 2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70" name="Text Box 2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22550" name="Line 26"/>
          <p:cNvSpPr>
            <a:spLocks noChangeShapeType="1"/>
          </p:cNvSpPr>
          <p:nvPr/>
        </p:nvSpPr>
        <p:spPr bwMode="auto">
          <a:xfrm flipH="1">
            <a:off x="4641850" y="4641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51" name="Line 27"/>
          <p:cNvSpPr>
            <a:spLocks noChangeShapeType="1"/>
          </p:cNvSpPr>
          <p:nvPr/>
        </p:nvSpPr>
        <p:spPr bwMode="auto">
          <a:xfrm>
            <a:off x="5327650" y="4641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2552" name="Group 28"/>
          <p:cNvGrpSpPr>
            <a:grpSpLocks/>
          </p:cNvGrpSpPr>
          <p:nvPr/>
        </p:nvGrpSpPr>
        <p:grpSpPr bwMode="auto">
          <a:xfrm>
            <a:off x="3810000" y="5257800"/>
            <a:ext cx="1295400" cy="533400"/>
            <a:chOff x="528" y="3216"/>
            <a:chExt cx="816" cy="336"/>
          </a:xfrm>
        </p:grpSpPr>
        <p:sp>
          <p:nvSpPr>
            <p:cNvPr id="22567" name="Oval 2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68" name="Text Box 3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22553" name="Group 31"/>
          <p:cNvGrpSpPr>
            <a:grpSpLocks/>
          </p:cNvGrpSpPr>
          <p:nvPr/>
        </p:nvGrpSpPr>
        <p:grpSpPr bwMode="auto">
          <a:xfrm>
            <a:off x="5105400" y="5334000"/>
            <a:ext cx="1295400" cy="533400"/>
            <a:chOff x="528" y="3216"/>
            <a:chExt cx="816" cy="336"/>
          </a:xfrm>
        </p:grpSpPr>
        <p:sp>
          <p:nvSpPr>
            <p:cNvPr id="22565"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66"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22554" name="Text Box 34"/>
          <p:cNvSpPr txBox="1">
            <a:spLocks noChangeArrowheads="1"/>
          </p:cNvSpPr>
          <p:nvPr/>
        </p:nvSpPr>
        <p:spPr bwMode="auto">
          <a:xfrm>
            <a:off x="3886200" y="1600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55" name="Text Box 35"/>
          <p:cNvSpPr txBox="1">
            <a:spLocks noChangeArrowheads="1"/>
          </p:cNvSpPr>
          <p:nvPr/>
        </p:nvSpPr>
        <p:spPr bwMode="auto">
          <a:xfrm>
            <a:off x="20574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56" name="Text Box 36"/>
          <p:cNvSpPr txBox="1">
            <a:spLocks noChangeArrowheads="1"/>
          </p:cNvSpPr>
          <p:nvPr/>
        </p:nvSpPr>
        <p:spPr bwMode="auto">
          <a:xfrm>
            <a:off x="11430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57" name="Text Box 37"/>
          <p:cNvSpPr txBox="1">
            <a:spLocks noChangeArrowheads="1"/>
          </p:cNvSpPr>
          <p:nvPr/>
        </p:nvSpPr>
        <p:spPr bwMode="auto">
          <a:xfrm>
            <a:off x="44958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58" name="Text Box 38"/>
          <p:cNvSpPr txBox="1">
            <a:spLocks noChangeArrowheads="1"/>
          </p:cNvSpPr>
          <p:nvPr/>
        </p:nvSpPr>
        <p:spPr bwMode="auto">
          <a:xfrm>
            <a:off x="51054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2559" name="Text Box 39"/>
          <p:cNvSpPr txBox="1">
            <a:spLocks noChangeArrowheads="1"/>
          </p:cNvSpPr>
          <p:nvPr/>
        </p:nvSpPr>
        <p:spPr bwMode="auto">
          <a:xfrm>
            <a:off x="6019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2560" name="Text Box 40"/>
          <p:cNvSpPr txBox="1">
            <a:spLocks noChangeArrowheads="1"/>
          </p:cNvSpPr>
          <p:nvPr/>
        </p:nvSpPr>
        <p:spPr bwMode="auto">
          <a:xfrm>
            <a:off x="54864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2561" name="Text Box 41"/>
          <p:cNvSpPr txBox="1">
            <a:spLocks noChangeArrowheads="1"/>
          </p:cNvSpPr>
          <p:nvPr/>
        </p:nvSpPr>
        <p:spPr bwMode="auto">
          <a:xfrm>
            <a:off x="22098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22562" name="Group 42"/>
          <p:cNvGrpSpPr>
            <a:grpSpLocks/>
          </p:cNvGrpSpPr>
          <p:nvPr/>
        </p:nvGrpSpPr>
        <p:grpSpPr bwMode="auto">
          <a:xfrm>
            <a:off x="7239000" y="1219200"/>
            <a:ext cx="1295400" cy="533400"/>
            <a:chOff x="528" y="3216"/>
            <a:chExt cx="816" cy="336"/>
          </a:xfrm>
        </p:grpSpPr>
        <p:sp>
          <p:nvSpPr>
            <p:cNvPr id="22563" name="Oval 4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64" name="Text Box 4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Fixed Length Delete</a:t>
            </a:r>
          </a:p>
        </p:txBody>
      </p:sp>
      <p:sp>
        <p:nvSpPr>
          <p:cNvPr id="23555" name="Text Box 3"/>
          <p:cNvSpPr txBox="1">
            <a:spLocks noChangeArrowheads="1"/>
          </p:cNvSpPr>
          <p:nvPr/>
        </p:nvSpPr>
        <p:spPr bwMode="auto">
          <a:xfrm>
            <a:off x="9144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Delete </a:t>
            </a:r>
            <a:r>
              <a:rPr lang="en-US" altLang="en-US" sz="3200">
                <a:solidFill>
                  <a:srgbClr val="FF3300"/>
                </a:solidFill>
              </a:rPr>
              <a:t>1100</a:t>
            </a:r>
            <a:r>
              <a:rPr lang="en-US" altLang="en-US" sz="3200"/>
              <a:t>.</a:t>
            </a:r>
            <a:endParaRPr lang="en-US" altLang="en-US" sz="2000"/>
          </a:p>
        </p:txBody>
      </p:sp>
      <p:sp>
        <p:nvSpPr>
          <p:cNvPr id="334852" name="Text Box 4"/>
          <p:cNvSpPr txBox="1">
            <a:spLocks noChangeArrowheads="1"/>
          </p:cNvSpPr>
          <p:nvPr/>
        </p:nvSpPr>
        <p:spPr bwMode="auto">
          <a:xfrm>
            <a:off x="5029200" y="6019800"/>
            <a:ext cx="29718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One compare.</a:t>
            </a:r>
            <a:endParaRPr lang="en-US" altLang="en-US" sz="2000"/>
          </a:p>
        </p:txBody>
      </p:sp>
      <p:sp>
        <p:nvSpPr>
          <p:cNvPr id="23557" name="Oval 5"/>
          <p:cNvSpPr>
            <a:spLocks noChangeArrowheads="1"/>
          </p:cNvSpPr>
          <p:nvPr/>
        </p:nvSpPr>
        <p:spPr bwMode="auto">
          <a:xfrm>
            <a:off x="70104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58" name="Line 6"/>
          <p:cNvSpPr>
            <a:spLocks noChangeShapeType="1"/>
          </p:cNvSpPr>
          <p:nvPr/>
        </p:nvSpPr>
        <p:spPr bwMode="auto">
          <a:xfrm>
            <a:off x="5251450" y="174625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59" name="Line 7"/>
          <p:cNvSpPr>
            <a:spLocks noChangeShapeType="1"/>
          </p:cNvSpPr>
          <p:nvPr/>
        </p:nvSpPr>
        <p:spPr bwMode="auto">
          <a:xfrm flipH="1">
            <a:off x="5943600" y="28194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60" name="Line 8"/>
          <p:cNvSpPr>
            <a:spLocks noChangeShapeType="1"/>
          </p:cNvSpPr>
          <p:nvPr/>
        </p:nvSpPr>
        <p:spPr bwMode="auto">
          <a:xfrm>
            <a:off x="7315200" y="2819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61" name="Text Box 9"/>
          <p:cNvSpPr txBox="1">
            <a:spLocks noChangeArrowheads="1"/>
          </p:cNvSpPr>
          <p:nvPr/>
        </p:nvSpPr>
        <p:spPr bwMode="auto">
          <a:xfrm>
            <a:off x="64770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62" name="Text Box 10"/>
          <p:cNvSpPr txBox="1">
            <a:spLocks noChangeArrowheads="1"/>
          </p:cNvSpPr>
          <p:nvPr/>
        </p:nvSpPr>
        <p:spPr bwMode="auto">
          <a:xfrm>
            <a:off x="75438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3563" name="Oval 11"/>
          <p:cNvSpPr>
            <a:spLocks noChangeArrowheads="1"/>
          </p:cNvSpPr>
          <p:nvPr/>
        </p:nvSpPr>
        <p:spPr bwMode="auto">
          <a:xfrm>
            <a:off x="4800600" y="14478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4" name="Oval 12"/>
          <p:cNvSpPr>
            <a:spLocks noChangeArrowheads="1"/>
          </p:cNvSpPr>
          <p:nvPr/>
        </p:nvSpPr>
        <p:spPr bwMode="auto">
          <a:xfrm>
            <a:off x="2667000" y="24384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5" name="Oval 13"/>
          <p:cNvSpPr>
            <a:spLocks noChangeArrowheads="1"/>
          </p:cNvSpPr>
          <p:nvPr/>
        </p:nvSpPr>
        <p:spPr bwMode="auto">
          <a:xfrm>
            <a:off x="167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6" name="Oval 14"/>
          <p:cNvSpPr>
            <a:spLocks noChangeArrowheads="1"/>
          </p:cNvSpPr>
          <p:nvPr/>
        </p:nvSpPr>
        <p:spPr bwMode="auto">
          <a:xfrm>
            <a:off x="5486400" y="32766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7" name="Line 15"/>
          <p:cNvSpPr>
            <a:spLocks noChangeShapeType="1"/>
          </p:cNvSpPr>
          <p:nvPr/>
        </p:nvSpPr>
        <p:spPr bwMode="auto">
          <a:xfrm flipH="1">
            <a:off x="3117850" y="174625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68" name="Line 16"/>
          <p:cNvSpPr>
            <a:spLocks noChangeShapeType="1"/>
          </p:cNvSpPr>
          <p:nvPr/>
        </p:nvSpPr>
        <p:spPr bwMode="auto">
          <a:xfrm flipH="1">
            <a:off x="1974850" y="281305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69" name="Line 17"/>
          <p:cNvSpPr>
            <a:spLocks noChangeShapeType="1"/>
          </p:cNvSpPr>
          <p:nvPr/>
        </p:nvSpPr>
        <p:spPr bwMode="auto">
          <a:xfrm flipH="1">
            <a:off x="1365250" y="3651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70" name="Line 18"/>
          <p:cNvSpPr>
            <a:spLocks noChangeShapeType="1"/>
          </p:cNvSpPr>
          <p:nvPr/>
        </p:nvSpPr>
        <p:spPr bwMode="auto">
          <a:xfrm>
            <a:off x="2051050" y="3651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71" name="Oval 19"/>
          <p:cNvSpPr>
            <a:spLocks noChangeArrowheads="1"/>
          </p:cNvSpPr>
          <p:nvPr/>
        </p:nvSpPr>
        <p:spPr bwMode="auto">
          <a:xfrm>
            <a:off x="4953000" y="4267200"/>
            <a:ext cx="444500" cy="4445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2" name="Line 20"/>
          <p:cNvSpPr>
            <a:spLocks noChangeShapeType="1"/>
          </p:cNvSpPr>
          <p:nvPr/>
        </p:nvSpPr>
        <p:spPr bwMode="auto">
          <a:xfrm flipH="1">
            <a:off x="5251450" y="372745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3573" name="Group 21"/>
          <p:cNvGrpSpPr>
            <a:grpSpLocks/>
          </p:cNvGrpSpPr>
          <p:nvPr/>
        </p:nvGrpSpPr>
        <p:grpSpPr bwMode="auto">
          <a:xfrm>
            <a:off x="533400" y="4267200"/>
            <a:ext cx="1295400" cy="533400"/>
            <a:chOff x="528" y="3216"/>
            <a:chExt cx="816" cy="336"/>
          </a:xfrm>
        </p:grpSpPr>
        <p:sp>
          <p:nvSpPr>
            <p:cNvPr id="23596" name="Oval 2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7" name="Text Box 2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0001</a:t>
              </a:r>
            </a:p>
          </p:txBody>
        </p:sp>
      </p:grpSp>
      <p:grpSp>
        <p:nvGrpSpPr>
          <p:cNvPr id="23574" name="Group 24"/>
          <p:cNvGrpSpPr>
            <a:grpSpLocks/>
          </p:cNvGrpSpPr>
          <p:nvPr/>
        </p:nvGrpSpPr>
        <p:grpSpPr bwMode="auto">
          <a:xfrm>
            <a:off x="1828800" y="4343400"/>
            <a:ext cx="1295400" cy="533400"/>
            <a:chOff x="528" y="3216"/>
            <a:chExt cx="816" cy="336"/>
          </a:xfrm>
        </p:grpSpPr>
        <p:sp>
          <p:nvSpPr>
            <p:cNvPr id="23594"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5"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0011</a:t>
              </a:r>
            </a:p>
          </p:txBody>
        </p:sp>
      </p:grpSp>
      <p:sp>
        <p:nvSpPr>
          <p:cNvPr id="23575" name="Line 27"/>
          <p:cNvSpPr>
            <a:spLocks noChangeShapeType="1"/>
          </p:cNvSpPr>
          <p:nvPr/>
        </p:nvSpPr>
        <p:spPr bwMode="auto">
          <a:xfrm flipH="1">
            <a:off x="4641850" y="4641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3576" name="Line 28"/>
          <p:cNvSpPr>
            <a:spLocks noChangeShapeType="1"/>
          </p:cNvSpPr>
          <p:nvPr/>
        </p:nvSpPr>
        <p:spPr bwMode="auto">
          <a:xfrm>
            <a:off x="5327650" y="4641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23577" name="Group 29"/>
          <p:cNvGrpSpPr>
            <a:grpSpLocks/>
          </p:cNvGrpSpPr>
          <p:nvPr/>
        </p:nvGrpSpPr>
        <p:grpSpPr bwMode="auto">
          <a:xfrm>
            <a:off x="3810000" y="5257800"/>
            <a:ext cx="1295400" cy="533400"/>
            <a:chOff x="528" y="3216"/>
            <a:chExt cx="816" cy="336"/>
          </a:xfrm>
        </p:grpSpPr>
        <p:sp>
          <p:nvSpPr>
            <p:cNvPr id="23592" name="Oval 3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3" name="Text Box 3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1000</a:t>
              </a:r>
            </a:p>
          </p:txBody>
        </p:sp>
      </p:grpSp>
      <p:grpSp>
        <p:nvGrpSpPr>
          <p:cNvPr id="23578" name="Group 32"/>
          <p:cNvGrpSpPr>
            <a:grpSpLocks/>
          </p:cNvGrpSpPr>
          <p:nvPr/>
        </p:nvGrpSpPr>
        <p:grpSpPr bwMode="auto">
          <a:xfrm>
            <a:off x="5105400" y="5334000"/>
            <a:ext cx="1295400" cy="533400"/>
            <a:chOff x="528" y="3216"/>
            <a:chExt cx="816" cy="336"/>
          </a:xfrm>
        </p:grpSpPr>
        <p:sp>
          <p:nvSpPr>
            <p:cNvPr id="23590" name="Oval 3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1" name="Text Box 3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sp>
        <p:nvSpPr>
          <p:cNvPr id="23579" name="Text Box 35"/>
          <p:cNvSpPr txBox="1">
            <a:spLocks noChangeArrowheads="1"/>
          </p:cNvSpPr>
          <p:nvPr/>
        </p:nvSpPr>
        <p:spPr bwMode="auto">
          <a:xfrm>
            <a:off x="3886200" y="1600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80" name="Text Box 36"/>
          <p:cNvSpPr txBox="1">
            <a:spLocks noChangeArrowheads="1"/>
          </p:cNvSpPr>
          <p:nvPr/>
        </p:nvSpPr>
        <p:spPr bwMode="auto">
          <a:xfrm>
            <a:off x="2057400" y="2667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81" name="Text Box 37"/>
          <p:cNvSpPr txBox="1">
            <a:spLocks noChangeArrowheads="1"/>
          </p:cNvSpPr>
          <p:nvPr/>
        </p:nvSpPr>
        <p:spPr bwMode="auto">
          <a:xfrm>
            <a:off x="11430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82" name="Text Box 38"/>
          <p:cNvSpPr txBox="1">
            <a:spLocks noChangeArrowheads="1"/>
          </p:cNvSpPr>
          <p:nvPr/>
        </p:nvSpPr>
        <p:spPr bwMode="auto">
          <a:xfrm>
            <a:off x="44958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83" name="Text Box 39"/>
          <p:cNvSpPr txBox="1">
            <a:spLocks noChangeArrowheads="1"/>
          </p:cNvSpPr>
          <p:nvPr/>
        </p:nvSpPr>
        <p:spPr bwMode="auto">
          <a:xfrm>
            <a:off x="51054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a:t>
            </a:r>
          </a:p>
        </p:txBody>
      </p:sp>
      <p:sp>
        <p:nvSpPr>
          <p:cNvPr id="23584" name="Text Box 40"/>
          <p:cNvSpPr txBox="1">
            <a:spLocks noChangeArrowheads="1"/>
          </p:cNvSpPr>
          <p:nvPr/>
        </p:nvSpPr>
        <p:spPr bwMode="auto">
          <a:xfrm>
            <a:off x="6019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3585" name="Text Box 41"/>
          <p:cNvSpPr txBox="1">
            <a:spLocks noChangeArrowheads="1"/>
          </p:cNvSpPr>
          <p:nvPr/>
        </p:nvSpPr>
        <p:spPr bwMode="auto">
          <a:xfrm>
            <a:off x="54864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sp>
        <p:nvSpPr>
          <p:cNvPr id="23586" name="Text Box 42"/>
          <p:cNvSpPr txBox="1">
            <a:spLocks noChangeArrowheads="1"/>
          </p:cNvSpPr>
          <p:nvPr/>
        </p:nvSpPr>
        <p:spPr bwMode="auto">
          <a:xfrm>
            <a:off x="2209800" y="3657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a:t>
            </a:r>
          </a:p>
        </p:txBody>
      </p:sp>
      <p:grpSp>
        <p:nvGrpSpPr>
          <p:cNvPr id="23587" name="Group 43"/>
          <p:cNvGrpSpPr>
            <a:grpSpLocks/>
          </p:cNvGrpSpPr>
          <p:nvPr/>
        </p:nvGrpSpPr>
        <p:grpSpPr bwMode="auto">
          <a:xfrm>
            <a:off x="7543800" y="3429000"/>
            <a:ext cx="1295400" cy="533400"/>
            <a:chOff x="528" y="3216"/>
            <a:chExt cx="816" cy="336"/>
          </a:xfrm>
        </p:grpSpPr>
        <p:sp>
          <p:nvSpPr>
            <p:cNvPr id="23588" name="Oval 4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9" name="Text Box 4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1101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 calcmode="lin" valueType="num">
                                      <p:cBhvr additive="base">
                                        <p:cTn id="7" dur="500" fill="hold"/>
                                        <p:tgtEl>
                                          <p:spTgt spid="334852"/>
                                        </p:tgtEl>
                                        <p:attrNameLst>
                                          <p:attrName>ppt_x</p:attrName>
                                        </p:attrNameLst>
                                      </p:cBhvr>
                                      <p:tavLst>
                                        <p:tav tm="0">
                                          <p:val>
                                            <p:strVal val="1+#ppt_w/2"/>
                                          </p:val>
                                        </p:tav>
                                        <p:tav tm="100000">
                                          <p:val>
                                            <p:strVal val="#ppt_x"/>
                                          </p:val>
                                        </p:tav>
                                      </p:tavLst>
                                    </p:anim>
                                    <p:anim calcmode="lin" valueType="num">
                                      <p:cBhvr additive="base">
                                        <p:cTn id="8" dur="500" fill="hold"/>
                                        <p:tgtEl>
                                          <p:spTgt spid="334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Fixed Length Join(S,m,B)</a:t>
            </a:r>
          </a:p>
        </p:txBody>
      </p:sp>
      <p:sp>
        <p:nvSpPr>
          <p:cNvPr id="335875" name="Rectangle 3"/>
          <p:cNvSpPr>
            <a:spLocks noGrp="1" noChangeArrowheads="1"/>
          </p:cNvSpPr>
          <p:nvPr>
            <p:ph type="body" idx="1"/>
          </p:nvPr>
        </p:nvSpPr>
        <p:spPr/>
        <p:txBody>
          <a:bodyPr/>
          <a:lstStyle/>
          <a:p>
            <a:pPr eaLnBrk="1" hangingPunct="1">
              <a:lnSpc>
                <a:spcPct val="90000"/>
              </a:lnSpc>
            </a:pPr>
            <a:r>
              <a:rPr lang="en-US" altLang="en-US" smtClean="0"/>
              <a:t>Insert </a:t>
            </a:r>
            <a:r>
              <a:rPr lang="en-US" altLang="en-US" smtClean="0">
                <a:solidFill>
                  <a:srgbClr val="FF3300"/>
                </a:solidFill>
              </a:rPr>
              <a:t>m</a:t>
            </a:r>
            <a:r>
              <a:rPr lang="en-US" altLang="en-US" smtClean="0"/>
              <a:t> into </a:t>
            </a:r>
            <a:r>
              <a:rPr lang="en-US" altLang="en-US" smtClean="0">
                <a:solidFill>
                  <a:srgbClr val="FF3300"/>
                </a:solidFill>
              </a:rPr>
              <a:t>B</a:t>
            </a:r>
            <a:r>
              <a:rPr lang="en-US" altLang="en-US" smtClean="0"/>
              <a:t> to get </a:t>
            </a:r>
            <a:r>
              <a:rPr lang="en-US" altLang="en-US" smtClean="0">
                <a:solidFill>
                  <a:srgbClr val="FF3300"/>
                </a:solidFill>
              </a:rPr>
              <a:t>B’</a:t>
            </a:r>
            <a:r>
              <a:rPr lang="en-US" altLang="en-US" smtClean="0"/>
              <a:t>.</a:t>
            </a:r>
          </a:p>
          <a:p>
            <a:pPr eaLnBrk="1" hangingPunct="1">
              <a:lnSpc>
                <a:spcPct val="90000"/>
              </a:lnSpc>
            </a:pPr>
            <a:r>
              <a:rPr lang="en-US" altLang="en-US" smtClean="0">
                <a:solidFill>
                  <a:srgbClr val="FF3300"/>
                </a:solidFill>
              </a:rPr>
              <a:t>S</a:t>
            </a:r>
            <a:r>
              <a:rPr lang="en-US" altLang="en-US" smtClean="0"/>
              <a:t> empty</a:t>
            </a:r>
            <a:r>
              <a:rPr lang="en-US" altLang="en-US" smtClean="0">
                <a:solidFill>
                  <a:schemeClr val="accent2"/>
                </a:solidFill>
              </a:rPr>
              <a:t> =&gt; </a:t>
            </a:r>
            <a:r>
              <a:rPr lang="en-US" altLang="en-US" smtClean="0">
                <a:solidFill>
                  <a:srgbClr val="FF3300"/>
                </a:solidFill>
              </a:rPr>
              <a:t>B’</a:t>
            </a:r>
            <a:r>
              <a:rPr lang="en-US" altLang="en-US" smtClean="0"/>
              <a:t> is answer; done.</a:t>
            </a:r>
          </a:p>
          <a:p>
            <a:pPr eaLnBrk="1" hangingPunct="1">
              <a:lnSpc>
                <a:spcPct val="90000"/>
              </a:lnSpc>
            </a:pPr>
            <a:r>
              <a:rPr lang="en-US" altLang="en-US" smtClean="0">
                <a:solidFill>
                  <a:srgbClr val="FF3300"/>
                </a:solidFill>
              </a:rPr>
              <a:t>S</a:t>
            </a:r>
            <a:r>
              <a:rPr lang="en-US" altLang="en-US" smtClean="0"/>
              <a:t> is element node </a:t>
            </a:r>
            <a:r>
              <a:rPr lang="en-US" altLang="en-US" smtClean="0">
                <a:solidFill>
                  <a:schemeClr val="accent2"/>
                </a:solidFill>
              </a:rPr>
              <a:t>=&gt;</a:t>
            </a:r>
            <a:r>
              <a:rPr lang="en-US" altLang="en-US" smtClean="0"/>
              <a:t> insert </a:t>
            </a:r>
            <a:r>
              <a:rPr lang="en-US" altLang="en-US" smtClean="0">
                <a:solidFill>
                  <a:srgbClr val="FF3300"/>
                </a:solidFill>
              </a:rPr>
              <a:t>S</a:t>
            </a:r>
            <a:r>
              <a:rPr lang="en-US" altLang="en-US" smtClean="0"/>
              <a:t> element into </a:t>
            </a:r>
            <a:r>
              <a:rPr lang="en-US" altLang="en-US" smtClean="0">
                <a:solidFill>
                  <a:srgbClr val="FF3300"/>
                </a:solidFill>
              </a:rPr>
              <a:t>B’</a:t>
            </a:r>
            <a:r>
              <a:rPr lang="en-US" altLang="en-US" smtClean="0"/>
              <a:t>; done;</a:t>
            </a:r>
          </a:p>
          <a:p>
            <a:pPr eaLnBrk="1" hangingPunct="1">
              <a:lnSpc>
                <a:spcPct val="90000"/>
              </a:lnSpc>
            </a:pPr>
            <a:r>
              <a:rPr lang="en-US" altLang="en-US" smtClean="0">
                <a:solidFill>
                  <a:srgbClr val="FF3300"/>
                </a:solidFill>
              </a:rPr>
              <a:t>B’</a:t>
            </a:r>
            <a:r>
              <a:rPr lang="en-US" altLang="en-US" smtClean="0"/>
              <a:t> is element node </a:t>
            </a:r>
            <a:r>
              <a:rPr lang="en-US" altLang="en-US" smtClean="0">
                <a:solidFill>
                  <a:schemeClr val="accent2"/>
                </a:solidFill>
              </a:rPr>
              <a:t>=&gt;</a:t>
            </a:r>
            <a:r>
              <a:rPr lang="en-US" altLang="en-US" smtClean="0"/>
              <a:t> insert </a:t>
            </a:r>
            <a:r>
              <a:rPr lang="en-US" altLang="en-US" smtClean="0">
                <a:solidFill>
                  <a:srgbClr val="FF3300"/>
                </a:solidFill>
              </a:rPr>
              <a:t>B’</a:t>
            </a:r>
            <a:r>
              <a:rPr lang="en-US" altLang="en-US" smtClean="0"/>
              <a:t> element into </a:t>
            </a:r>
            <a:r>
              <a:rPr lang="en-US" altLang="en-US" smtClean="0">
                <a:solidFill>
                  <a:srgbClr val="FF3300"/>
                </a:solidFill>
              </a:rPr>
              <a:t>S</a:t>
            </a:r>
            <a:r>
              <a:rPr lang="en-US" altLang="en-US" smtClean="0"/>
              <a:t>; done;</a:t>
            </a:r>
          </a:p>
          <a:p>
            <a:pPr eaLnBrk="1" hangingPunct="1">
              <a:lnSpc>
                <a:spcPct val="90000"/>
              </a:lnSpc>
            </a:pPr>
            <a:r>
              <a:rPr lang="en-US" altLang="en-US" smtClean="0"/>
              <a:t>If you get to this step, the roots of </a:t>
            </a:r>
            <a:r>
              <a:rPr lang="en-US" altLang="en-US" smtClean="0">
                <a:solidFill>
                  <a:srgbClr val="FF3300"/>
                </a:solidFill>
              </a:rPr>
              <a:t>S</a:t>
            </a:r>
            <a:r>
              <a:rPr lang="en-US" altLang="en-US" smtClean="0"/>
              <a:t> and </a:t>
            </a:r>
            <a:r>
              <a:rPr lang="en-US" altLang="en-US" smtClean="0">
                <a:solidFill>
                  <a:srgbClr val="FF3300"/>
                </a:solidFill>
              </a:rPr>
              <a:t>B’</a:t>
            </a:r>
            <a:r>
              <a:rPr lang="en-US" altLang="en-US" smtClean="0"/>
              <a:t> are branch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5875">
                                            <p:txEl>
                                              <p:pRg st="1" end="1"/>
                                            </p:txEl>
                                          </p:spTgt>
                                        </p:tgtEl>
                                        <p:attrNameLst>
                                          <p:attrName>style.visibility</p:attrName>
                                        </p:attrNameLst>
                                      </p:cBhvr>
                                      <p:to>
                                        <p:strVal val="visible"/>
                                      </p:to>
                                    </p:set>
                                    <p:anim calcmode="lin" valueType="num">
                                      <p:cBhvr additive="base">
                                        <p:cTn id="13" dur="500" fill="hold"/>
                                        <p:tgtEl>
                                          <p:spTgt spid="335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5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5875">
                                            <p:txEl>
                                              <p:pRg st="2" end="2"/>
                                            </p:txEl>
                                          </p:spTgt>
                                        </p:tgtEl>
                                        <p:attrNameLst>
                                          <p:attrName>style.visibility</p:attrName>
                                        </p:attrNameLst>
                                      </p:cBhvr>
                                      <p:to>
                                        <p:strVal val="visible"/>
                                      </p:to>
                                    </p:set>
                                    <p:anim calcmode="lin" valueType="num">
                                      <p:cBhvr additive="base">
                                        <p:cTn id="19" dur="500" fill="hold"/>
                                        <p:tgtEl>
                                          <p:spTgt spid="335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5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5875">
                                            <p:txEl>
                                              <p:pRg st="3" end="3"/>
                                            </p:txEl>
                                          </p:spTgt>
                                        </p:tgtEl>
                                        <p:attrNameLst>
                                          <p:attrName>style.visibility</p:attrName>
                                        </p:attrNameLst>
                                      </p:cBhvr>
                                      <p:to>
                                        <p:strVal val="visible"/>
                                      </p:to>
                                    </p:set>
                                    <p:anim calcmode="lin" valueType="num">
                                      <p:cBhvr additive="base">
                                        <p:cTn id="25" dur="500" fill="hold"/>
                                        <p:tgtEl>
                                          <p:spTgt spid="335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5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5875">
                                            <p:txEl>
                                              <p:pRg st="4" end="4"/>
                                            </p:txEl>
                                          </p:spTgt>
                                        </p:tgtEl>
                                        <p:attrNameLst>
                                          <p:attrName>style.visibility</p:attrName>
                                        </p:attrNameLst>
                                      </p:cBhvr>
                                      <p:to>
                                        <p:strVal val="visible"/>
                                      </p:to>
                                    </p:set>
                                    <p:anim calcmode="lin" valueType="num">
                                      <p:cBhvr additive="base">
                                        <p:cTn id="31" dur="500" fill="hold"/>
                                        <p:tgtEl>
                                          <p:spTgt spid="335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5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Fixed Length Join(S,m,B)</a:t>
            </a:r>
          </a:p>
        </p:txBody>
      </p:sp>
      <p:sp>
        <p:nvSpPr>
          <p:cNvPr id="336899" name="Rectangle 3"/>
          <p:cNvSpPr>
            <a:spLocks noGrp="1" noChangeArrowheads="1"/>
          </p:cNvSpPr>
          <p:nvPr>
            <p:ph type="body" idx="1"/>
          </p:nvPr>
        </p:nvSpPr>
        <p:spPr>
          <a:xfrm>
            <a:off x="685800" y="1981200"/>
            <a:ext cx="7772400" cy="762000"/>
          </a:xfrm>
        </p:spPr>
        <p:txBody>
          <a:bodyPr/>
          <a:lstStyle/>
          <a:p>
            <a:pPr eaLnBrk="1" hangingPunct="1"/>
            <a:r>
              <a:rPr lang="en-US" altLang="en-US" smtClean="0">
                <a:solidFill>
                  <a:srgbClr val="FF3300"/>
                </a:solidFill>
              </a:rPr>
              <a:t>S</a:t>
            </a:r>
            <a:r>
              <a:rPr lang="en-US" altLang="en-US" smtClean="0"/>
              <a:t> has empty right subtree.</a:t>
            </a:r>
          </a:p>
        </p:txBody>
      </p:sp>
      <p:grpSp>
        <p:nvGrpSpPr>
          <p:cNvPr id="2" name="Group 4"/>
          <p:cNvGrpSpPr>
            <a:grpSpLocks/>
          </p:cNvGrpSpPr>
          <p:nvPr/>
        </p:nvGrpSpPr>
        <p:grpSpPr bwMode="auto">
          <a:xfrm>
            <a:off x="609600" y="2895600"/>
            <a:ext cx="990600" cy="1722438"/>
            <a:chOff x="384" y="1824"/>
            <a:chExt cx="624" cy="1085"/>
          </a:xfrm>
        </p:grpSpPr>
        <p:sp>
          <p:nvSpPr>
            <p:cNvPr id="25622" name="Oval 5"/>
            <p:cNvSpPr>
              <a:spLocks noChangeArrowheads="1"/>
            </p:cNvSpPr>
            <p:nvPr/>
          </p:nvSpPr>
          <p:spPr bwMode="auto">
            <a:xfrm>
              <a:off x="724" y="197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5623" name="Line 6"/>
            <p:cNvSpPr>
              <a:spLocks noChangeShapeType="1"/>
            </p:cNvSpPr>
            <p:nvPr/>
          </p:nvSpPr>
          <p:spPr bwMode="auto">
            <a:xfrm flipH="1">
              <a:off x="528"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5624" name="Text Box 7"/>
            <p:cNvSpPr txBox="1">
              <a:spLocks noChangeArrowheads="1"/>
            </p:cNvSpPr>
            <p:nvPr/>
          </p:nvSpPr>
          <p:spPr bwMode="auto">
            <a:xfrm>
              <a:off x="384" y="254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a</a:t>
              </a:r>
            </a:p>
          </p:txBody>
        </p:sp>
        <p:sp>
          <p:nvSpPr>
            <p:cNvPr id="25625" name="Text Box 8"/>
            <p:cNvSpPr txBox="1">
              <a:spLocks noChangeArrowheads="1"/>
            </p:cNvSpPr>
            <p:nvPr/>
          </p:nvSpPr>
          <p:spPr bwMode="auto">
            <a:xfrm>
              <a:off x="480" y="182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S</a:t>
              </a:r>
            </a:p>
          </p:txBody>
        </p:sp>
      </p:grpSp>
      <p:grpSp>
        <p:nvGrpSpPr>
          <p:cNvPr id="3" name="Group 9"/>
          <p:cNvGrpSpPr>
            <a:grpSpLocks/>
          </p:cNvGrpSpPr>
          <p:nvPr/>
        </p:nvGrpSpPr>
        <p:grpSpPr bwMode="auto">
          <a:xfrm>
            <a:off x="2819400" y="2971800"/>
            <a:ext cx="1905000" cy="1722438"/>
            <a:chOff x="1776" y="1872"/>
            <a:chExt cx="1200" cy="1085"/>
          </a:xfrm>
        </p:grpSpPr>
        <p:sp>
          <p:nvSpPr>
            <p:cNvPr id="25616" name="Oval 10"/>
            <p:cNvSpPr>
              <a:spLocks noChangeArrowheads="1"/>
            </p:cNvSpPr>
            <p:nvPr/>
          </p:nvSpPr>
          <p:spPr bwMode="auto">
            <a:xfrm>
              <a:off x="2116" y="197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5617" name="Line 11"/>
            <p:cNvSpPr>
              <a:spLocks noChangeShapeType="1"/>
            </p:cNvSpPr>
            <p:nvPr/>
          </p:nvSpPr>
          <p:spPr bwMode="auto">
            <a:xfrm flipH="1">
              <a:off x="1920"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5618" name="Line 12"/>
            <p:cNvSpPr>
              <a:spLocks noChangeShapeType="1"/>
            </p:cNvSpPr>
            <p:nvPr/>
          </p:nvSpPr>
          <p:spPr bwMode="auto">
            <a:xfrm>
              <a:off x="2352"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5619" name="Text Box 13"/>
            <p:cNvSpPr txBox="1">
              <a:spLocks noChangeArrowheads="1"/>
            </p:cNvSpPr>
            <p:nvPr/>
          </p:nvSpPr>
          <p:spPr bwMode="auto">
            <a:xfrm>
              <a:off x="1776" y="2592"/>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b</a:t>
              </a:r>
            </a:p>
          </p:txBody>
        </p:sp>
        <p:sp>
          <p:nvSpPr>
            <p:cNvPr id="25620" name="Text Box 14"/>
            <p:cNvSpPr txBox="1">
              <a:spLocks noChangeArrowheads="1"/>
            </p:cNvSpPr>
            <p:nvPr/>
          </p:nvSpPr>
          <p:spPr bwMode="auto">
            <a:xfrm>
              <a:off x="2448" y="2592"/>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c</a:t>
              </a:r>
            </a:p>
          </p:txBody>
        </p:sp>
        <p:sp>
          <p:nvSpPr>
            <p:cNvPr id="25621" name="Text Box 15"/>
            <p:cNvSpPr txBox="1">
              <a:spLocks noChangeArrowheads="1"/>
            </p:cNvSpPr>
            <p:nvPr/>
          </p:nvSpPr>
          <p:spPr bwMode="auto">
            <a:xfrm>
              <a:off x="2448" y="187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B’</a:t>
              </a:r>
            </a:p>
          </p:txBody>
        </p:sp>
      </p:grpSp>
      <p:sp>
        <p:nvSpPr>
          <p:cNvPr id="336912" name="WordArt 16"/>
          <p:cNvSpPr>
            <a:spLocks noChangeArrowheads="1" noChangeShapeType="1" noTextEdit="1"/>
          </p:cNvSpPr>
          <p:nvPr/>
        </p:nvSpPr>
        <p:spPr bwMode="auto">
          <a:xfrm>
            <a:off x="2286000" y="3505200"/>
            <a:ext cx="247650" cy="571500"/>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grpSp>
        <p:nvGrpSpPr>
          <p:cNvPr id="4" name="Group 17"/>
          <p:cNvGrpSpPr>
            <a:grpSpLocks/>
          </p:cNvGrpSpPr>
          <p:nvPr/>
        </p:nvGrpSpPr>
        <p:grpSpPr bwMode="auto">
          <a:xfrm>
            <a:off x="5181600" y="2971800"/>
            <a:ext cx="3733800" cy="1798638"/>
            <a:chOff x="3264" y="1872"/>
            <a:chExt cx="2352" cy="1133"/>
          </a:xfrm>
        </p:grpSpPr>
        <p:sp>
          <p:nvSpPr>
            <p:cNvPr id="25610" name="Oval 18"/>
            <p:cNvSpPr>
              <a:spLocks noChangeArrowheads="1"/>
            </p:cNvSpPr>
            <p:nvPr/>
          </p:nvSpPr>
          <p:spPr bwMode="auto">
            <a:xfrm>
              <a:off x="4084" y="1972"/>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5611" name="Line 19"/>
            <p:cNvSpPr>
              <a:spLocks noChangeShapeType="1"/>
            </p:cNvSpPr>
            <p:nvPr/>
          </p:nvSpPr>
          <p:spPr bwMode="auto">
            <a:xfrm flipH="1">
              <a:off x="3888"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5612" name="Line 20"/>
            <p:cNvSpPr>
              <a:spLocks noChangeShapeType="1"/>
            </p:cNvSpPr>
            <p:nvPr/>
          </p:nvSpPr>
          <p:spPr bwMode="auto">
            <a:xfrm>
              <a:off x="4320"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5613" name="Text Box 21"/>
            <p:cNvSpPr txBox="1">
              <a:spLocks noChangeArrowheads="1"/>
            </p:cNvSpPr>
            <p:nvPr/>
          </p:nvSpPr>
          <p:spPr bwMode="auto">
            <a:xfrm>
              <a:off x="4416" y="2592"/>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c</a:t>
              </a:r>
            </a:p>
          </p:txBody>
        </p:sp>
        <p:sp>
          <p:nvSpPr>
            <p:cNvPr id="25614" name="Text Box 22"/>
            <p:cNvSpPr txBox="1">
              <a:spLocks noChangeArrowheads="1"/>
            </p:cNvSpPr>
            <p:nvPr/>
          </p:nvSpPr>
          <p:spPr bwMode="auto">
            <a:xfrm>
              <a:off x="4416" y="1872"/>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J(S,B’)</a:t>
              </a:r>
            </a:p>
          </p:txBody>
        </p:sp>
        <p:sp>
          <p:nvSpPr>
            <p:cNvPr id="25615" name="Text Box 23"/>
            <p:cNvSpPr txBox="1">
              <a:spLocks noChangeArrowheads="1"/>
            </p:cNvSpPr>
            <p:nvPr/>
          </p:nvSpPr>
          <p:spPr bwMode="auto">
            <a:xfrm>
              <a:off x="3264" y="2640"/>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J(a,b)</a:t>
              </a:r>
            </a:p>
          </p:txBody>
        </p:sp>
      </p:grpSp>
      <p:sp>
        <p:nvSpPr>
          <p:cNvPr id="336920" name="WordArt 24"/>
          <p:cNvSpPr>
            <a:spLocks noChangeArrowheads="1" noChangeShapeType="1" noTextEdit="1"/>
          </p:cNvSpPr>
          <p:nvPr/>
        </p:nvSpPr>
        <p:spPr bwMode="auto">
          <a:xfrm>
            <a:off x="4953000" y="3505200"/>
            <a:ext cx="247650" cy="571500"/>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sp>
        <p:nvSpPr>
          <p:cNvPr id="336921" name="Text Box 25"/>
          <p:cNvSpPr txBox="1">
            <a:spLocks noChangeArrowheads="1"/>
          </p:cNvSpPr>
          <p:nvPr/>
        </p:nvSpPr>
        <p:spPr bwMode="auto">
          <a:xfrm>
            <a:off x="1524000" y="5424488"/>
            <a:ext cx="6934200" cy="106680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solidFill>
                  <a:srgbClr val="FF3300"/>
                </a:solidFill>
              </a:rPr>
              <a:t>J(X,Y)</a:t>
            </a:r>
            <a:r>
              <a:rPr lang="en-US" altLang="en-US" sz="3200"/>
              <a:t> </a:t>
            </a:r>
            <a:r>
              <a:rPr lang="en-US" altLang="en-US" sz="3200">
                <a:solidFill>
                  <a:schemeClr val="accent2"/>
                </a:solidFill>
                <a:latin typeface="Wingdings 3" panose="05040102010807070707" pitchFamily="18" charset="2"/>
              </a:rPr>
              <a:t>a</a:t>
            </a:r>
            <a:r>
              <a:rPr lang="en-US" altLang="en-US" sz="3200"/>
              <a:t>join </a:t>
            </a:r>
            <a:r>
              <a:rPr lang="en-US" altLang="en-US" sz="3200">
                <a:solidFill>
                  <a:srgbClr val="FF3300"/>
                </a:solidFill>
              </a:rPr>
              <a:t>X</a:t>
            </a:r>
            <a:r>
              <a:rPr lang="en-US" altLang="en-US" sz="3200"/>
              <a:t> and </a:t>
            </a:r>
            <a:r>
              <a:rPr lang="en-US" altLang="en-US" sz="3200">
                <a:solidFill>
                  <a:srgbClr val="FF3300"/>
                </a:solidFill>
              </a:rPr>
              <a:t>Y</a:t>
            </a:r>
            <a:r>
              <a:rPr lang="en-US" altLang="en-US" sz="3200"/>
              <a:t>, all keys in </a:t>
            </a:r>
            <a:r>
              <a:rPr lang="en-US" altLang="en-US" sz="3200">
                <a:solidFill>
                  <a:srgbClr val="FF3300"/>
                </a:solidFill>
              </a:rPr>
              <a:t>X</a:t>
            </a:r>
            <a:r>
              <a:rPr lang="en-US" altLang="en-US" sz="3200">
                <a:solidFill>
                  <a:schemeClr val="accent2"/>
                </a:solidFill>
              </a:rPr>
              <a:t> &lt; </a:t>
            </a:r>
            <a:r>
              <a:rPr lang="en-US" altLang="en-US" sz="3200"/>
              <a:t>all in </a:t>
            </a:r>
            <a:r>
              <a:rPr lang="en-US" altLang="en-US" sz="3200">
                <a:solidFill>
                  <a:srgbClr val="FF3300"/>
                </a:solidFill>
              </a:rPr>
              <a:t>Y</a:t>
            </a:r>
            <a:r>
              <a:rPr lang="en-US"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 calcmode="lin" valueType="num">
                                      <p:cBhvr additive="base">
                                        <p:cTn id="7" dur="500" fill="hold"/>
                                        <p:tgtEl>
                                          <p:spTgt spid="336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0" fill="hold" grpId="0" nodeType="clickEffect">
                                  <p:stCondLst>
                                    <p:cond delay="0"/>
                                  </p:stCondLst>
                                  <p:childTnLst>
                                    <p:set>
                                      <p:cBhvr>
                                        <p:cTn id="18" dur="1" fill="hold">
                                          <p:stCondLst>
                                            <p:cond delay="499"/>
                                          </p:stCondLst>
                                        </p:cTn>
                                        <p:tgtEl>
                                          <p:spTgt spid="3369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0" fill="hold" grpId="0" nodeType="clickEffect">
                                  <p:stCondLst>
                                    <p:cond delay="0"/>
                                  </p:stCondLst>
                                  <p:childTnLst>
                                    <p:set>
                                      <p:cBhvr>
                                        <p:cTn id="28" dur="1" fill="hold">
                                          <p:stCondLst>
                                            <p:cond delay="499"/>
                                          </p:stCondLst>
                                        </p:cTn>
                                        <p:tgtEl>
                                          <p:spTgt spid="3369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36921"/>
                                        </p:tgtEl>
                                        <p:attrNameLst>
                                          <p:attrName>style.visibility</p:attrName>
                                        </p:attrNameLst>
                                      </p:cBhvr>
                                      <p:to>
                                        <p:strVal val="visible"/>
                                      </p:to>
                                    </p:set>
                                    <p:anim calcmode="lin" valueType="num">
                                      <p:cBhvr additive="base">
                                        <p:cTn id="39" dur="500" fill="hold"/>
                                        <p:tgtEl>
                                          <p:spTgt spid="336921"/>
                                        </p:tgtEl>
                                        <p:attrNameLst>
                                          <p:attrName>ppt_x</p:attrName>
                                        </p:attrNameLst>
                                      </p:cBhvr>
                                      <p:tavLst>
                                        <p:tav tm="0">
                                          <p:val>
                                            <p:strVal val="0-#ppt_w/2"/>
                                          </p:val>
                                        </p:tav>
                                        <p:tav tm="100000">
                                          <p:val>
                                            <p:strVal val="#ppt_x"/>
                                          </p:val>
                                        </p:tav>
                                      </p:tavLst>
                                    </p:anim>
                                    <p:anim calcmode="lin" valueType="num">
                                      <p:cBhvr additive="base">
                                        <p:cTn id="40" dur="500" fill="hold"/>
                                        <p:tgtEl>
                                          <p:spTgt spid="336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P spid="336912" grpId="0" animBg="1"/>
      <p:bldP spid="336920" grpId="0" animBg="1"/>
      <p:bldP spid="33692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Fixed Length Join(S,m,B)</a:t>
            </a:r>
          </a:p>
        </p:txBody>
      </p:sp>
      <p:sp>
        <p:nvSpPr>
          <p:cNvPr id="337923" name="Rectangle 3"/>
          <p:cNvSpPr>
            <a:spLocks noGrp="1" noChangeArrowheads="1"/>
          </p:cNvSpPr>
          <p:nvPr>
            <p:ph type="body" idx="1"/>
          </p:nvPr>
        </p:nvSpPr>
        <p:spPr>
          <a:xfrm>
            <a:off x="603250" y="1219200"/>
            <a:ext cx="7772400" cy="1524000"/>
          </a:xfrm>
        </p:spPr>
        <p:txBody>
          <a:bodyPr/>
          <a:lstStyle/>
          <a:p>
            <a:pPr eaLnBrk="1" hangingPunct="1">
              <a:lnSpc>
                <a:spcPct val="90000"/>
              </a:lnSpc>
            </a:pPr>
            <a:r>
              <a:rPr lang="en-US" altLang="en-US" smtClean="0">
                <a:solidFill>
                  <a:srgbClr val="FF3300"/>
                </a:solidFill>
              </a:rPr>
              <a:t>S</a:t>
            </a:r>
            <a:r>
              <a:rPr lang="en-US" altLang="en-US" smtClean="0"/>
              <a:t> has nonempty right subtree.</a:t>
            </a:r>
          </a:p>
          <a:p>
            <a:pPr eaLnBrk="1" hangingPunct="1">
              <a:lnSpc>
                <a:spcPct val="90000"/>
              </a:lnSpc>
            </a:pPr>
            <a:r>
              <a:rPr lang="en-US" altLang="en-US" smtClean="0"/>
              <a:t>Left subtree of </a:t>
            </a:r>
            <a:r>
              <a:rPr lang="en-US" altLang="en-US" smtClean="0">
                <a:solidFill>
                  <a:srgbClr val="FF3300"/>
                </a:solidFill>
              </a:rPr>
              <a:t>B’</a:t>
            </a:r>
            <a:r>
              <a:rPr lang="en-US" altLang="en-US" smtClean="0"/>
              <a:t> must be empty, because all keys in </a:t>
            </a:r>
            <a:r>
              <a:rPr lang="en-US" altLang="en-US" smtClean="0">
                <a:solidFill>
                  <a:srgbClr val="FF3300"/>
                </a:solidFill>
              </a:rPr>
              <a:t>B’ &gt;</a:t>
            </a:r>
            <a:r>
              <a:rPr lang="en-US" altLang="en-US" smtClean="0"/>
              <a:t> all keys in </a:t>
            </a:r>
            <a:r>
              <a:rPr lang="en-US" altLang="en-US" smtClean="0">
                <a:solidFill>
                  <a:srgbClr val="FF3300"/>
                </a:solidFill>
              </a:rPr>
              <a:t>S</a:t>
            </a:r>
            <a:r>
              <a:rPr lang="en-US" altLang="en-US" smtClean="0"/>
              <a:t>.</a:t>
            </a:r>
          </a:p>
        </p:txBody>
      </p:sp>
      <p:grpSp>
        <p:nvGrpSpPr>
          <p:cNvPr id="2" name="Group 4"/>
          <p:cNvGrpSpPr>
            <a:grpSpLocks/>
          </p:cNvGrpSpPr>
          <p:nvPr/>
        </p:nvGrpSpPr>
        <p:grpSpPr bwMode="auto">
          <a:xfrm>
            <a:off x="3581400" y="3429000"/>
            <a:ext cx="1365250" cy="1722438"/>
            <a:chOff x="2260" y="2304"/>
            <a:chExt cx="860" cy="1085"/>
          </a:xfrm>
        </p:grpSpPr>
        <p:sp>
          <p:nvSpPr>
            <p:cNvPr id="26646" name="Oval 5"/>
            <p:cNvSpPr>
              <a:spLocks noChangeArrowheads="1"/>
            </p:cNvSpPr>
            <p:nvPr/>
          </p:nvSpPr>
          <p:spPr bwMode="auto">
            <a:xfrm>
              <a:off x="2260" y="240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47" name="Line 6"/>
            <p:cNvSpPr>
              <a:spLocks noChangeShapeType="1"/>
            </p:cNvSpPr>
            <p:nvPr/>
          </p:nvSpPr>
          <p:spPr bwMode="auto">
            <a:xfrm>
              <a:off x="2496" y="264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8" name="Text Box 7"/>
            <p:cNvSpPr txBox="1">
              <a:spLocks noChangeArrowheads="1"/>
            </p:cNvSpPr>
            <p:nvPr/>
          </p:nvSpPr>
          <p:spPr bwMode="auto">
            <a:xfrm>
              <a:off x="2592" y="302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c</a:t>
              </a:r>
            </a:p>
          </p:txBody>
        </p:sp>
        <p:sp>
          <p:nvSpPr>
            <p:cNvPr id="26649" name="Text Box 8"/>
            <p:cNvSpPr txBox="1">
              <a:spLocks noChangeArrowheads="1"/>
            </p:cNvSpPr>
            <p:nvPr/>
          </p:nvSpPr>
          <p:spPr bwMode="auto">
            <a:xfrm>
              <a:off x="2592" y="230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B’</a:t>
              </a:r>
            </a:p>
          </p:txBody>
        </p:sp>
      </p:grpSp>
      <p:sp>
        <p:nvSpPr>
          <p:cNvPr id="337929" name="WordArt 9"/>
          <p:cNvSpPr>
            <a:spLocks noChangeArrowheads="1" noChangeShapeType="1" noTextEdit="1"/>
          </p:cNvSpPr>
          <p:nvPr/>
        </p:nvSpPr>
        <p:spPr bwMode="auto">
          <a:xfrm>
            <a:off x="2508250" y="3962400"/>
            <a:ext cx="247650" cy="571500"/>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grpSp>
        <p:nvGrpSpPr>
          <p:cNvPr id="3" name="Group 10"/>
          <p:cNvGrpSpPr>
            <a:grpSpLocks/>
          </p:cNvGrpSpPr>
          <p:nvPr/>
        </p:nvGrpSpPr>
        <p:grpSpPr bwMode="auto">
          <a:xfrm>
            <a:off x="6248400" y="3657600"/>
            <a:ext cx="2895600" cy="1798638"/>
            <a:chOff x="3936" y="2304"/>
            <a:chExt cx="1824" cy="1133"/>
          </a:xfrm>
        </p:grpSpPr>
        <p:sp>
          <p:nvSpPr>
            <p:cNvPr id="26640" name="Oval 11"/>
            <p:cNvSpPr>
              <a:spLocks noChangeArrowheads="1"/>
            </p:cNvSpPr>
            <p:nvPr/>
          </p:nvSpPr>
          <p:spPr bwMode="auto">
            <a:xfrm>
              <a:off x="4228" y="240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41" name="Line 12"/>
            <p:cNvSpPr>
              <a:spLocks noChangeShapeType="1"/>
            </p:cNvSpPr>
            <p:nvPr/>
          </p:nvSpPr>
          <p:spPr bwMode="auto">
            <a:xfrm flipH="1">
              <a:off x="4032" y="264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2" name="Line 13"/>
            <p:cNvSpPr>
              <a:spLocks noChangeShapeType="1"/>
            </p:cNvSpPr>
            <p:nvPr/>
          </p:nvSpPr>
          <p:spPr bwMode="auto">
            <a:xfrm>
              <a:off x="4464" y="264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3" name="Text Box 14"/>
            <p:cNvSpPr txBox="1">
              <a:spLocks noChangeArrowheads="1"/>
            </p:cNvSpPr>
            <p:nvPr/>
          </p:nvSpPr>
          <p:spPr bwMode="auto">
            <a:xfrm>
              <a:off x="3936" y="302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a</a:t>
              </a:r>
            </a:p>
          </p:txBody>
        </p:sp>
        <p:sp>
          <p:nvSpPr>
            <p:cNvPr id="26644" name="Text Box 15"/>
            <p:cNvSpPr txBox="1">
              <a:spLocks noChangeArrowheads="1"/>
            </p:cNvSpPr>
            <p:nvPr/>
          </p:nvSpPr>
          <p:spPr bwMode="auto">
            <a:xfrm>
              <a:off x="4560" y="2304"/>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J(S,B’)</a:t>
              </a:r>
            </a:p>
          </p:txBody>
        </p:sp>
        <p:sp>
          <p:nvSpPr>
            <p:cNvPr id="26645" name="Text Box 16"/>
            <p:cNvSpPr txBox="1">
              <a:spLocks noChangeArrowheads="1"/>
            </p:cNvSpPr>
            <p:nvPr/>
          </p:nvSpPr>
          <p:spPr bwMode="auto">
            <a:xfrm>
              <a:off x="4368" y="3072"/>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J(b,c)</a:t>
              </a:r>
            </a:p>
          </p:txBody>
        </p:sp>
      </p:grpSp>
      <p:sp>
        <p:nvSpPr>
          <p:cNvPr id="337937" name="WordArt 17"/>
          <p:cNvSpPr>
            <a:spLocks noChangeArrowheads="1" noChangeShapeType="1" noTextEdit="1"/>
          </p:cNvSpPr>
          <p:nvPr/>
        </p:nvSpPr>
        <p:spPr bwMode="auto">
          <a:xfrm>
            <a:off x="5175250" y="3962400"/>
            <a:ext cx="247650" cy="571500"/>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grpSp>
        <p:nvGrpSpPr>
          <p:cNvPr id="4" name="Group 18"/>
          <p:cNvGrpSpPr>
            <a:grpSpLocks/>
          </p:cNvGrpSpPr>
          <p:nvPr/>
        </p:nvGrpSpPr>
        <p:grpSpPr bwMode="auto">
          <a:xfrm>
            <a:off x="831850" y="3352800"/>
            <a:ext cx="1524000" cy="1798638"/>
            <a:chOff x="528" y="2256"/>
            <a:chExt cx="960" cy="1133"/>
          </a:xfrm>
        </p:grpSpPr>
        <p:sp>
          <p:nvSpPr>
            <p:cNvPr id="26634" name="Oval 19"/>
            <p:cNvSpPr>
              <a:spLocks noChangeArrowheads="1"/>
            </p:cNvSpPr>
            <p:nvPr/>
          </p:nvSpPr>
          <p:spPr bwMode="auto">
            <a:xfrm>
              <a:off x="868" y="2404"/>
              <a:ext cx="280" cy="28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35" name="Line 20"/>
            <p:cNvSpPr>
              <a:spLocks noChangeShapeType="1"/>
            </p:cNvSpPr>
            <p:nvPr/>
          </p:nvSpPr>
          <p:spPr bwMode="auto">
            <a:xfrm flipH="1">
              <a:off x="672" y="264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36" name="Text Box 21"/>
            <p:cNvSpPr txBox="1">
              <a:spLocks noChangeArrowheads="1"/>
            </p:cNvSpPr>
            <p:nvPr/>
          </p:nvSpPr>
          <p:spPr bwMode="auto">
            <a:xfrm>
              <a:off x="528" y="2976"/>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a</a:t>
              </a:r>
            </a:p>
          </p:txBody>
        </p:sp>
        <p:sp>
          <p:nvSpPr>
            <p:cNvPr id="26637" name="Text Box 22"/>
            <p:cNvSpPr txBox="1">
              <a:spLocks noChangeArrowheads="1"/>
            </p:cNvSpPr>
            <p:nvPr/>
          </p:nvSpPr>
          <p:spPr bwMode="auto">
            <a:xfrm>
              <a:off x="624" y="2256"/>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S</a:t>
              </a:r>
            </a:p>
          </p:txBody>
        </p:sp>
        <p:sp>
          <p:nvSpPr>
            <p:cNvPr id="26638" name="Line 23"/>
            <p:cNvSpPr>
              <a:spLocks noChangeShapeType="1"/>
            </p:cNvSpPr>
            <p:nvPr/>
          </p:nvSpPr>
          <p:spPr bwMode="auto">
            <a:xfrm>
              <a:off x="1104" y="264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39" name="Text Box 24"/>
            <p:cNvSpPr txBox="1">
              <a:spLocks noChangeArrowheads="1"/>
            </p:cNvSpPr>
            <p:nvPr/>
          </p:nvSpPr>
          <p:spPr bwMode="auto">
            <a:xfrm>
              <a:off x="1200" y="302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FF3300"/>
                  </a:solidFill>
                </a:rPr>
                <a:t>b</a:t>
              </a:r>
            </a:p>
          </p:txBody>
        </p:sp>
      </p:grpSp>
      <p:sp>
        <p:nvSpPr>
          <p:cNvPr id="337945" name="Text Box 25"/>
          <p:cNvSpPr txBox="1">
            <a:spLocks noChangeArrowheads="1"/>
          </p:cNvSpPr>
          <p:nvPr/>
        </p:nvSpPr>
        <p:spPr bwMode="auto">
          <a:xfrm>
            <a:off x="984250" y="5867400"/>
            <a:ext cx="4419600" cy="579438"/>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Complexity </a:t>
            </a:r>
            <a:r>
              <a:rPr lang="en-US" altLang="en-US" sz="3200">
                <a:solidFill>
                  <a:srgbClr val="FF3300"/>
                </a:solidFill>
              </a:rPr>
              <a:t>= O(height)</a:t>
            </a:r>
            <a:r>
              <a:rPr lang="en-US"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0" fill="hold" grpId="0" nodeType="clickEffect">
                                  <p:stCondLst>
                                    <p:cond delay="0"/>
                                  </p:stCondLst>
                                  <p:childTnLst>
                                    <p:set>
                                      <p:cBhvr>
                                        <p:cTn id="24" dur="1" fill="hold">
                                          <p:stCondLst>
                                            <p:cond delay="499"/>
                                          </p:stCondLst>
                                        </p:cTn>
                                        <p:tgtEl>
                                          <p:spTgt spid="3379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0" fill="hold" grpId="0" nodeType="clickEffect">
                                  <p:stCondLst>
                                    <p:cond delay="0"/>
                                  </p:stCondLst>
                                  <p:childTnLst>
                                    <p:set>
                                      <p:cBhvr>
                                        <p:cTn id="34" dur="1" fill="hold">
                                          <p:stCondLst>
                                            <p:cond delay="499"/>
                                          </p:stCondLst>
                                        </p:cTn>
                                        <p:tgtEl>
                                          <p:spTgt spid="3379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1+#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37945"/>
                                        </p:tgtEl>
                                        <p:attrNameLst>
                                          <p:attrName>style.visibility</p:attrName>
                                        </p:attrNameLst>
                                      </p:cBhvr>
                                      <p:to>
                                        <p:strVal val="visible"/>
                                      </p:to>
                                    </p:set>
                                    <p:anim calcmode="lin" valueType="num">
                                      <p:cBhvr additive="base">
                                        <p:cTn id="45" dur="500" fill="hold"/>
                                        <p:tgtEl>
                                          <p:spTgt spid="337945"/>
                                        </p:tgtEl>
                                        <p:attrNameLst>
                                          <p:attrName>ppt_x</p:attrName>
                                        </p:attrNameLst>
                                      </p:cBhvr>
                                      <p:tavLst>
                                        <p:tav tm="0">
                                          <p:val>
                                            <p:strVal val="0-#ppt_w/2"/>
                                          </p:val>
                                        </p:tav>
                                        <p:tav tm="100000">
                                          <p:val>
                                            <p:strVal val="#ppt_x"/>
                                          </p:val>
                                        </p:tav>
                                      </p:tavLst>
                                    </p:anim>
                                    <p:anim calcmode="lin" valueType="num">
                                      <p:cBhvr additive="base">
                                        <p:cTn id="46" dur="500" fill="hold"/>
                                        <p:tgtEl>
                                          <p:spTgt spid="337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P spid="337929" grpId="0" animBg="1"/>
      <p:bldP spid="337937" grpId="0" animBg="1"/>
      <p:bldP spid="33794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152400"/>
            <a:ext cx="8610600" cy="1143000"/>
          </a:xfrm>
          <a:noFill/>
        </p:spPr>
        <p:txBody>
          <a:bodyPr/>
          <a:lstStyle/>
          <a:p>
            <a:r>
              <a:rPr lang="en-US" altLang="en-US" smtClean="0"/>
              <a:t>Binary Tries (continued)</a:t>
            </a:r>
          </a:p>
        </p:txBody>
      </p:sp>
      <p:sp>
        <p:nvSpPr>
          <p:cNvPr id="343043" name="Rectangle 3"/>
          <p:cNvSpPr>
            <a:spLocks noGrp="1" noChangeArrowheads="1"/>
          </p:cNvSpPr>
          <p:nvPr>
            <p:ph type="body" idx="1"/>
          </p:nvPr>
        </p:nvSpPr>
        <p:spPr>
          <a:xfrm>
            <a:off x="381000" y="1981200"/>
            <a:ext cx="8458200" cy="4495800"/>
          </a:xfrm>
        </p:spPr>
        <p:txBody>
          <a:bodyPr/>
          <a:lstStyle/>
          <a:p>
            <a:r>
              <a:rPr lang="en-US" altLang="en-US" smtClean="0">
                <a:solidFill>
                  <a:schemeClr val="hlink"/>
                </a:solidFill>
              </a:rPr>
              <a:t>split(k)</a:t>
            </a:r>
            <a:r>
              <a:rPr lang="en-US" altLang="en-US" smtClean="0"/>
              <a:t>.</a:t>
            </a:r>
          </a:p>
          <a:p>
            <a:r>
              <a:rPr lang="en-US" altLang="en-US" smtClean="0"/>
              <a:t>Similar to split algorithm for unbalanced binary search trees.</a:t>
            </a:r>
          </a:p>
          <a:p>
            <a:r>
              <a:rPr lang="en-US" altLang="en-US" smtClean="0"/>
              <a:t>Construct </a:t>
            </a:r>
            <a:r>
              <a:rPr lang="en-US" altLang="en-US" smtClean="0">
                <a:solidFill>
                  <a:schemeClr val="hlink"/>
                </a:solidFill>
              </a:rPr>
              <a:t>S</a:t>
            </a:r>
            <a:r>
              <a:rPr lang="en-US" altLang="en-US" smtClean="0"/>
              <a:t> and </a:t>
            </a:r>
            <a:r>
              <a:rPr lang="en-US" altLang="en-US" smtClean="0">
                <a:solidFill>
                  <a:schemeClr val="hlink"/>
                </a:solidFill>
              </a:rPr>
              <a:t>B</a:t>
            </a:r>
            <a:r>
              <a:rPr lang="en-US" altLang="en-US" smtClean="0"/>
              <a:t> on way down the trie.</a:t>
            </a:r>
          </a:p>
          <a:p>
            <a:r>
              <a:rPr lang="en-US" altLang="en-US" smtClean="0"/>
              <a:t>Follow with a backward cleanup pass </a:t>
            </a:r>
            <a:r>
              <a:rPr lang="en-US" altLang="en-US" smtClean="0">
                <a:solidFill>
                  <a:schemeClr val="bg2"/>
                </a:solidFill>
              </a:rPr>
              <a:t>over</a:t>
            </a:r>
            <a:r>
              <a:rPr lang="en-US" altLang="en-US" smtClean="0"/>
              <a:t> the constructed </a:t>
            </a:r>
            <a:r>
              <a:rPr lang="en-US" altLang="en-US" smtClean="0">
                <a:solidFill>
                  <a:schemeClr val="hlink"/>
                </a:solidFill>
              </a:rPr>
              <a:t>S</a:t>
            </a:r>
            <a:r>
              <a:rPr lang="en-US" altLang="en-US" smtClean="0"/>
              <a:t> and </a:t>
            </a:r>
            <a:r>
              <a:rPr lang="en-US" altLang="en-US" smtClean="0">
                <a:solidFill>
                  <a:schemeClr val="hlink"/>
                </a:solidFill>
              </a:rPr>
              <a:t>B</a:t>
            </a:r>
            <a:r>
              <a:rPr lang="en-US" altLang="en-US" smtClean="0"/>
              <a:t>.</a:t>
            </a:r>
          </a:p>
        </p:txBody>
      </p:sp>
    </p:spTree>
    <p:extLst>
      <p:ext uri="{BB962C8B-B14F-4D97-AF65-F5344CB8AC3E}">
        <p14:creationId xmlns:p14="http://schemas.microsoft.com/office/powerpoint/2010/main" val="798541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Forward Pass</a:t>
            </a:r>
          </a:p>
        </p:txBody>
      </p:sp>
      <p:sp>
        <p:nvSpPr>
          <p:cNvPr id="344067" name="Rectangle 3"/>
          <p:cNvSpPr>
            <a:spLocks noGrp="1" noChangeArrowheads="1"/>
          </p:cNvSpPr>
          <p:nvPr>
            <p:ph type="body" idx="1"/>
          </p:nvPr>
        </p:nvSpPr>
        <p:spPr>
          <a:xfrm>
            <a:off x="533400" y="1371600"/>
            <a:ext cx="7772400" cy="838200"/>
          </a:xfrm>
        </p:spPr>
        <p:txBody>
          <a:bodyPr/>
          <a:lstStyle/>
          <a:p>
            <a:pPr>
              <a:lnSpc>
                <a:spcPct val="90000"/>
              </a:lnSpc>
            </a:pPr>
            <a:r>
              <a:rPr lang="en-US" altLang="en-US" sz="2800" smtClean="0"/>
              <a:t>Suppose you are at node </a:t>
            </a:r>
            <a:r>
              <a:rPr lang="en-US" altLang="en-US" sz="2800" smtClean="0">
                <a:solidFill>
                  <a:schemeClr val="hlink"/>
                </a:solidFill>
              </a:rPr>
              <a:t>x</a:t>
            </a:r>
            <a:r>
              <a:rPr lang="en-US" altLang="en-US" sz="2800" smtClean="0"/>
              <a:t>, which is at level</a:t>
            </a:r>
            <a:r>
              <a:rPr lang="en-US" altLang="en-US" sz="2800" smtClean="0">
                <a:solidFill>
                  <a:schemeClr val="hlink"/>
                </a:solidFill>
              </a:rPr>
              <a:t> j</a:t>
            </a:r>
            <a:r>
              <a:rPr lang="en-US" altLang="en-US" sz="2800" smtClean="0"/>
              <a:t> of the input trie.</a:t>
            </a:r>
          </a:p>
        </p:txBody>
      </p:sp>
      <p:grpSp>
        <p:nvGrpSpPr>
          <p:cNvPr id="2" name="Group 4"/>
          <p:cNvGrpSpPr>
            <a:grpSpLocks/>
          </p:cNvGrpSpPr>
          <p:nvPr/>
        </p:nvGrpSpPr>
        <p:grpSpPr bwMode="auto">
          <a:xfrm>
            <a:off x="3505200" y="2362200"/>
            <a:ext cx="1524000" cy="1798638"/>
            <a:chOff x="528" y="2256"/>
            <a:chExt cx="960" cy="1133"/>
          </a:xfrm>
        </p:grpSpPr>
        <p:sp>
          <p:nvSpPr>
            <p:cNvPr id="3086" name="Oval 5"/>
            <p:cNvSpPr>
              <a:spLocks noChangeArrowheads="1"/>
            </p:cNvSpPr>
            <p:nvPr/>
          </p:nvSpPr>
          <p:spPr bwMode="auto">
            <a:xfrm>
              <a:off x="868" y="240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087" name="Line 6"/>
            <p:cNvSpPr>
              <a:spLocks noChangeShapeType="1"/>
            </p:cNvSpPr>
            <p:nvPr/>
          </p:nvSpPr>
          <p:spPr bwMode="auto">
            <a:xfrm flipH="1">
              <a:off x="672" y="264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88" name="Text Box 7"/>
            <p:cNvSpPr txBox="1">
              <a:spLocks noChangeArrowheads="1"/>
            </p:cNvSpPr>
            <p:nvPr/>
          </p:nvSpPr>
          <p:spPr bwMode="auto">
            <a:xfrm>
              <a:off x="528" y="2976"/>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a</a:t>
              </a:r>
            </a:p>
          </p:txBody>
        </p:sp>
        <p:sp>
          <p:nvSpPr>
            <p:cNvPr id="3089" name="Text Box 8"/>
            <p:cNvSpPr txBox="1">
              <a:spLocks noChangeArrowheads="1"/>
            </p:cNvSpPr>
            <p:nvPr/>
          </p:nvSpPr>
          <p:spPr bwMode="auto">
            <a:xfrm>
              <a:off x="624" y="2256"/>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x</a:t>
              </a:r>
            </a:p>
          </p:txBody>
        </p:sp>
        <p:sp>
          <p:nvSpPr>
            <p:cNvPr id="3090" name="Line 9"/>
            <p:cNvSpPr>
              <a:spLocks noChangeShapeType="1"/>
            </p:cNvSpPr>
            <p:nvPr/>
          </p:nvSpPr>
          <p:spPr bwMode="auto">
            <a:xfrm>
              <a:off x="1104" y="264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91" name="Text Box 10"/>
            <p:cNvSpPr txBox="1">
              <a:spLocks noChangeArrowheads="1"/>
            </p:cNvSpPr>
            <p:nvPr/>
          </p:nvSpPr>
          <p:spPr bwMode="auto">
            <a:xfrm>
              <a:off x="1200" y="302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b</a:t>
              </a:r>
            </a:p>
          </p:txBody>
        </p:sp>
      </p:grpSp>
      <p:sp>
        <p:nvSpPr>
          <p:cNvPr id="344075" name="Rectangle 11"/>
          <p:cNvSpPr>
            <a:spLocks noChangeArrowheads="1"/>
          </p:cNvSpPr>
          <p:nvPr/>
        </p:nvSpPr>
        <p:spPr bwMode="auto">
          <a:xfrm>
            <a:off x="838200" y="4267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lnSpc>
                <a:spcPct val="90000"/>
              </a:lnSpc>
              <a:spcBef>
                <a:spcPct val="20000"/>
              </a:spcBef>
              <a:buClr>
                <a:srgbClr val="000099"/>
              </a:buClr>
              <a:buFontTx/>
              <a:buChar char="•"/>
            </a:pPr>
            <a:r>
              <a:rPr lang="en-US" altLang="en-US" sz="2800">
                <a:solidFill>
                  <a:srgbClr val="000000"/>
                </a:solidFill>
              </a:rPr>
              <a:t>If bit </a:t>
            </a:r>
            <a:r>
              <a:rPr lang="en-US" altLang="en-US" sz="2800">
                <a:solidFill>
                  <a:srgbClr val="FF0033"/>
                </a:solidFill>
              </a:rPr>
              <a:t>j</a:t>
            </a:r>
            <a:r>
              <a:rPr lang="en-US" altLang="en-US" sz="2800">
                <a:solidFill>
                  <a:srgbClr val="000000"/>
                </a:solidFill>
              </a:rPr>
              <a:t> of </a:t>
            </a:r>
            <a:r>
              <a:rPr lang="en-US" altLang="en-US" sz="2800">
                <a:solidFill>
                  <a:srgbClr val="FF0033"/>
                </a:solidFill>
              </a:rPr>
              <a:t> k</a:t>
            </a:r>
            <a:r>
              <a:rPr lang="en-US" altLang="en-US" sz="2800">
                <a:solidFill>
                  <a:srgbClr val="000000"/>
                </a:solidFill>
              </a:rPr>
              <a:t> is </a:t>
            </a:r>
            <a:r>
              <a:rPr lang="en-US" altLang="en-US" sz="2800">
                <a:solidFill>
                  <a:srgbClr val="FF0033"/>
                </a:solidFill>
              </a:rPr>
              <a:t>1</a:t>
            </a:r>
            <a:r>
              <a:rPr lang="en-US" altLang="en-US" sz="2800">
                <a:solidFill>
                  <a:srgbClr val="000000"/>
                </a:solidFill>
              </a:rPr>
              <a:t>, move to root of </a:t>
            </a:r>
            <a:r>
              <a:rPr lang="en-US" altLang="en-US" sz="2800">
                <a:solidFill>
                  <a:srgbClr val="FF0033"/>
                </a:solidFill>
              </a:rPr>
              <a:t>b</a:t>
            </a:r>
            <a:r>
              <a:rPr lang="en-US" altLang="en-US" sz="2800">
                <a:solidFill>
                  <a:srgbClr val="000000"/>
                </a:solidFill>
              </a:rPr>
              <a:t> and add</a:t>
            </a:r>
          </a:p>
        </p:txBody>
      </p:sp>
      <p:grpSp>
        <p:nvGrpSpPr>
          <p:cNvPr id="3" name="Group 12"/>
          <p:cNvGrpSpPr>
            <a:grpSpLocks/>
          </p:cNvGrpSpPr>
          <p:nvPr/>
        </p:nvGrpSpPr>
        <p:grpSpPr bwMode="auto">
          <a:xfrm>
            <a:off x="609600" y="5035550"/>
            <a:ext cx="984250" cy="1487488"/>
            <a:chOff x="384" y="3172"/>
            <a:chExt cx="620" cy="937"/>
          </a:xfrm>
        </p:grpSpPr>
        <p:sp>
          <p:nvSpPr>
            <p:cNvPr id="3083" name="Oval 13"/>
            <p:cNvSpPr>
              <a:spLocks noChangeArrowheads="1"/>
            </p:cNvSpPr>
            <p:nvPr/>
          </p:nvSpPr>
          <p:spPr bwMode="auto">
            <a:xfrm>
              <a:off x="724" y="317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084" name="Line 14"/>
            <p:cNvSpPr>
              <a:spLocks noChangeShapeType="1"/>
            </p:cNvSpPr>
            <p:nvPr/>
          </p:nvSpPr>
          <p:spPr bwMode="auto">
            <a:xfrm flipH="1">
              <a:off x="528" y="34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85" name="Text Box 15"/>
            <p:cNvSpPr txBox="1">
              <a:spLocks noChangeArrowheads="1"/>
            </p:cNvSpPr>
            <p:nvPr/>
          </p:nvSpPr>
          <p:spPr bwMode="auto">
            <a:xfrm>
              <a:off x="384" y="374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a</a:t>
              </a:r>
            </a:p>
          </p:txBody>
        </p:sp>
      </p:grpSp>
      <p:sp>
        <p:nvSpPr>
          <p:cNvPr id="344080" name="Text Box 16"/>
          <p:cNvSpPr txBox="1">
            <a:spLocks noChangeArrowheads="1"/>
          </p:cNvSpPr>
          <p:nvPr/>
        </p:nvSpPr>
        <p:spPr bwMode="auto">
          <a:xfrm>
            <a:off x="1447800" y="56388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to level </a:t>
            </a:r>
            <a:r>
              <a:rPr lang="en-US" altLang="en-US">
                <a:solidFill>
                  <a:srgbClr val="FF0033"/>
                </a:solidFill>
              </a:rPr>
              <a:t>j</a:t>
            </a:r>
            <a:r>
              <a:rPr lang="en-US" altLang="en-US">
                <a:solidFill>
                  <a:srgbClr val="000000"/>
                </a:solidFill>
              </a:rPr>
              <a:t> of </a:t>
            </a:r>
            <a:r>
              <a:rPr lang="en-US" altLang="en-US">
                <a:solidFill>
                  <a:srgbClr val="FF0033"/>
                </a:solidFill>
              </a:rPr>
              <a:t>S</a:t>
            </a:r>
          </a:p>
        </p:txBody>
      </p:sp>
      <p:sp>
        <p:nvSpPr>
          <p:cNvPr id="344081" name="Text Box 17"/>
          <p:cNvSpPr txBox="1">
            <a:spLocks noChangeArrowheads="1"/>
          </p:cNvSpPr>
          <p:nvPr/>
        </p:nvSpPr>
        <p:spPr bwMode="auto">
          <a:xfrm>
            <a:off x="3733800" y="56388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and</a:t>
            </a:r>
            <a:endParaRPr lang="en-US" altLang="en-US">
              <a:solidFill>
                <a:srgbClr val="FF0033"/>
              </a:solidFill>
            </a:endParaRPr>
          </a:p>
        </p:txBody>
      </p:sp>
      <p:sp>
        <p:nvSpPr>
          <p:cNvPr id="344082" name="Text Box 18"/>
          <p:cNvSpPr txBox="1">
            <a:spLocks noChangeArrowheads="1"/>
          </p:cNvSpPr>
          <p:nvPr/>
        </p:nvSpPr>
        <p:spPr bwMode="auto">
          <a:xfrm>
            <a:off x="6172200" y="56388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to level</a:t>
            </a:r>
            <a:r>
              <a:rPr lang="en-US" altLang="en-US">
                <a:solidFill>
                  <a:srgbClr val="FF0033"/>
                </a:solidFill>
              </a:rPr>
              <a:t> j</a:t>
            </a:r>
            <a:r>
              <a:rPr lang="en-US" altLang="en-US">
                <a:solidFill>
                  <a:srgbClr val="000000"/>
                </a:solidFill>
              </a:rPr>
              <a:t> of  </a:t>
            </a:r>
            <a:r>
              <a:rPr lang="en-US" altLang="en-US">
                <a:solidFill>
                  <a:srgbClr val="FF0033"/>
                </a:solidFill>
              </a:rPr>
              <a:t>B</a:t>
            </a:r>
            <a:r>
              <a:rPr lang="en-US" altLang="en-US">
                <a:solidFill>
                  <a:srgbClr val="000000"/>
                </a:solidFill>
              </a:rPr>
              <a:t>.</a:t>
            </a:r>
          </a:p>
        </p:txBody>
      </p:sp>
      <p:sp>
        <p:nvSpPr>
          <p:cNvPr id="344083" name="Oval 19"/>
          <p:cNvSpPr>
            <a:spLocks noChangeArrowheads="1"/>
          </p:cNvSpPr>
          <p:nvPr/>
        </p:nvSpPr>
        <p:spPr bwMode="auto">
          <a:xfrm>
            <a:off x="5105400" y="5181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Tree>
    <p:extLst>
      <p:ext uri="{BB962C8B-B14F-4D97-AF65-F5344CB8AC3E}">
        <p14:creationId xmlns:p14="http://schemas.microsoft.com/office/powerpoint/2010/main" val="2211351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75"/>
                                        </p:tgtEl>
                                        <p:attrNameLst>
                                          <p:attrName>style.visibility</p:attrName>
                                        </p:attrNameLst>
                                      </p:cBhvr>
                                      <p:to>
                                        <p:strVal val="visible"/>
                                      </p:to>
                                    </p:set>
                                    <p:anim calcmode="lin" valueType="num">
                                      <p:cBhvr additive="base">
                                        <p:cTn id="19" dur="500" fill="hold"/>
                                        <p:tgtEl>
                                          <p:spTgt spid="344075"/>
                                        </p:tgtEl>
                                        <p:attrNameLst>
                                          <p:attrName>ppt_x</p:attrName>
                                        </p:attrNameLst>
                                      </p:cBhvr>
                                      <p:tavLst>
                                        <p:tav tm="0">
                                          <p:val>
                                            <p:strVal val="0-#ppt_w/2"/>
                                          </p:val>
                                        </p:tav>
                                        <p:tav tm="100000">
                                          <p:val>
                                            <p:strVal val="#ppt_x"/>
                                          </p:val>
                                        </p:tav>
                                      </p:tavLst>
                                    </p:anim>
                                    <p:anim calcmode="lin" valueType="num">
                                      <p:cBhvr additive="base">
                                        <p:cTn id="20" dur="500" fill="hold"/>
                                        <p:tgtEl>
                                          <p:spTgt spid="3440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40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40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40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P spid="344075" grpId="0" autoUpdateAnimBg="0"/>
      <p:bldP spid="344080" grpId="0" autoUpdateAnimBg="0"/>
      <p:bldP spid="344081" grpId="0" autoUpdateAnimBg="0"/>
      <p:bldP spid="344082" grpId="0" autoUpdateAnimBg="0"/>
      <p:bldP spid="34408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Digital Search Tree</a:t>
            </a:r>
          </a:p>
        </p:txBody>
      </p:sp>
      <p:sp>
        <p:nvSpPr>
          <p:cNvPr id="309251" name="Rectangle 3"/>
          <p:cNvSpPr>
            <a:spLocks noGrp="1" noChangeArrowheads="1"/>
          </p:cNvSpPr>
          <p:nvPr>
            <p:ph type="body" idx="1"/>
          </p:nvPr>
        </p:nvSpPr>
        <p:spPr>
          <a:xfrm>
            <a:off x="685800" y="1371600"/>
            <a:ext cx="7772400" cy="4724400"/>
          </a:xfrm>
        </p:spPr>
        <p:txBody>
          <a:bodyPr/>
          <a:lstStyle/>
          <a:p>
            <a:pPr eaLnBrk="1" hangingPunct="1"/>
            <a:r>
              <a:rPr lang="en-US" altLang="en-US" smtClean="0"/>
              <a:t>Assume fixed number of bits.</a:t>
            </a:r>
          </a:p>
          <a:p>
            <a:pPr eaLnBrk="1" hangingPunct="1"/>
            <a:r>
              <a:rPr lang="en-US" altLang="en-US" smtClean="0"/>
              <a:t>Not empty </a:t>
            </a:r>
            <a:r>
              <a:rPr lang="en-US" altLang="en-US" smtClean="0">
                <a:solidFill>
                  <a:schemeClr val="bg1"/>
                </a:solidFill>
              </a:rPr>
              <a:t>=&gt;</a:t>
            </a:r>
          </a:p>
          <a:p>
            <a:pPr lvl="1" eaLnBrk="1" hangingPunct="1"/>
            <a:r>
              <a:rPr lang="en-US" altLang="en-US" smtClean="0"/>
              <a:t>Root contains one dictionary pair (any pair).</a:t>
            </a:r>
          </a:p>
          <a:p>
            <a:pPr lvl="1" eaLnBrk="1" hangingPunct="1"/>
            <a:r>
              <a:rPr lang="en-US" altLang="en-US" smtClean="0"/>
              <a:t>All remaining pairs whose key begins with a </a:t>
            </a:r>
            <a:r>
              <a:rPr lang="en-US" altLang="en-US" smtClean="0">
                <a:solidFill>
                  <a:srgbClr val="FF3300"/>
                </a:solidFill>
              </a:rPr>
              <a:t>0</a:t>
            </a:r>
            <a:r>
              <a:rPr lang="en-US" altLang="en-US" smtClean="0"/>
              <a:t> are in the left subtree.</a:t>
            </a:r>
          </a:p>
          <a:p>
            <a:pPr lvl="1" eaLnBrk="1" hangingPunct="1"/>
            <a:r>
              <a:rPr lang="en-US" altLang="en-US" smtClean="0"/>
              <a:t>All remaining pairs whose key begins with a </a:t>
            </a:r>
            <a:r>
              <a:rPr lang="en-US" altLang="en-US" smtClean="0">
                <a:solidFill>
                  <a:srgbClr val="FF3300"/>
                </a:solidFill>
              </a:rPr>
              <a:t>1</a:t>
            </a:r>
            <a:r>
              <a:rPr lang="en-US" altLang="en-US" smtClean="0"/>
              <a:t> are in the right subtree.</a:t>
            </a:r>
          </a:p>
          <a:p>
            <a:pPr lvl="1" eaLnBrk="1" hangingPunct="1"/>
            <a:r>
              <a:rPr lang="en-US" altLang="en-US" smtClean="0"/>
              <a:t>Left and right subtrees are digital search trees on remaining bits.</a:t>
            </a:r>
          </a:p>
          <a:p>
            <a:pPr lvl="1" eaLnBrk="1" hangingPunct="1"/>
            <a:endParaRPr lang="en-US" altLang="en-US" smtClean="0"/>
          </a:p>
        </p:txBody>
      </p:sp>
    </p:spTree>
    <p:extLst>
      <p:ext uri="{BB962C8B-B14F-4D97-AF65-F5344CB8AC3E}">
        <p14:creationId xmlns:p14="http://schemas.microsoft.com/office/powerpoint/2010/main" val="66186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9251">
                                            <p:txEl>
                                              <p:pRg st="4" end="4"/>
                                            </p:txEl>
                                          </p:spTgt>
                                        </p:tgtEl>
                                        <p:attrNameLst>
                                          <p:attrName>style.visibility</p:attrName>
                                        </p:attrNameLst>
                                      </p:cBhvr>
                                      <p:to>
                                        <p:strVal val="visible"/>
                                      </p:to>
                                    </p:set>
                                    <p:anim calcmode="lin" valueType="num">
                                      <p:cBhvr additive="base">
                                        <p:cTn id="31" dur="500" fill="hold"/>
                                        <p:tgtEl>
                                          <p:spTgt spid="309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9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9251">
                                            <p:txEl>
                                              <p:pRg st="5" end="5"/>
                                            </p:txEl>
                                          </p:spTgt>
                                        </p:tgtEl>
                                        <p:attrNameLst>
                                          <p:attrName>style.visibility</p:attrName>
                                        </p:attrNameLst>
                                      </p:cBhvr>
                                      <p:to>
                                        <p:strVal val="visible"/>
                                      </p:to>
                                    </p:set>
                                    <p:anim calcmode="lin" valueType="num">
                                      <p:cBhvr additive="base">
                                        <p:cTn id="37" dur="500" fill="hold"/>
                                        <p:tgtEl>
                                          <p:spTgt spid="309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92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Forward Pass</a:t>
            </a:r>
          </a:p>
        </p:txBody>
      </p:sp>
      <p:sp>
        <p:nvSpPr>
          <p:cNvPr id="345091" name="Rectangle 3"/>
          <p:cNvSpPr>
            <a:spLocks noChangeArrowheads="1"/>
          </p:cNvSpPr>
          <p:nvPr/>
        </p:nvSpPr>
        <p:spPr bwMode="auto">
          <a:xfrm>
            <a:off x="533400" y="4038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lnSpc>
                <a:spcPct val="90000"/>
              </a:lnSpc>
              <a:spcBef>
                <a:spcPct val="20000"/>
              </a:spcBef>
              <a:buClr>
                <a:srgbClr val="000099"/>
              </a:buClr>
              <a:buFontTx/>
              <a:buChar char="•"/>
            </a:pPr>
            <a:r>
              <a:rPr lang="en-US" altLang="en-US" sz="2800">
                <a:solidFill>
                  <a:srgbClr val="000000"/>
                </a:solidFill>
              </a:rPr>
              <a:t>If bit </a:t>
            </a:r>
            <a:r>
              <a:rPr lang="en-US" altLang="en-US" sz="2800">
                <a:solidFill>
                  <a:srgbClr val="FF0033"/>
                </a:solidFill>
              </a:rPr>
              <a:t>j</a:t>
            </a:r>
            <a:r>
              <a:rPr lang="en-US" altLang="en-US" sz="2800">
                <a:solidFill>
                  <a:srgbClr val="000000"/>
                </a:solidFill>
              </a:rPr>
              <a:t> of </a:t>
            </a:r>
            <a:r>
              <a:rPr lang="en-US" altLang="en-US" sz="2800">
                <a:solidFill>
                  <a:srgbClr val="FF0033"/>
                </a:solidFill>
              </a:rPr>
              <a:t> k</a:t>
            </a:r>
            <a:r>
              <a:rPr lang="en-US" altLang="en-US" sz="2800">
                <a:solidFill>
                  <a:srgbClr val="000000"/>
                </a:solidFill>
              </a:rPr>
              <a:t> is </a:t>
            </a:r>
            <a:r>
              <a:rPr lang="en-US" altLang="en-US" sz="2800">
                <a:solidFill>
                  <a:srgbClr val="FF0033"/>
                </a:solidFill>
              </a:rPr>
              <a:t>0</a:t>
            </a:r>
            <a:r>
              <a:rPr lang="en-US" altLang="en-US" sz="2800">
                <a:solidFill>
                  <a:srgbClr val="000000"/>
                </a:solidFill>
              </a:rPr>
              <a:t>, move to root of </a:t>
            </a:r>
            <a:r>
              <a:rPr lang="en-US" altLang="en-US" sz="2800">
                <a:solidFill>
                  <a:srgbClr val="FF0033"/>
                </a:solidFill>
              </a:rPr>
              <a:t>a</a:t>
            </a:r>
            <a:r>
              <a:rPr lang="en-US" altLang="en-US" sz="2800">
                <a:solidFill>
                  <a:srgbClr val="000000"/>
                </a:solidFill>
              </a:rPr>
              <a:t> and add</a:t>
            </a:r>
          </a:p>
        </p:txBody>
      </p:sp>
      <p:sp>
        <p:nvSpPr>
          <p:cNvPr id="345092" name="Text Box 4"/>
          <p:cNvSpPr txBox="1">
            <a:spLocks noChangeArrowheads="1"/>
          </p:cNvSpPr>
          <p:nvPr/>
        </p:nvSpPr>
        <p:spPr bwMode="auto">
          <a:xfrm>
            <a:off x="3505200" y="54102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and</a:t>
            </a:r>
            <a:endParaRPr lang="en-US" altLang="en-US">
              <a:solidFill>
                <a:srgbClr val="FF0033"/>
              </a:solidFill>
            </a:endParaRPr>
          </a:p>
        </p:txBody>
      </p:sp>
      <p:sp>
        <p:nvSpPr>
          <p:cNvPr id="345093" name="Oval 5"/>
          <p:cNvSpPr>
            <a:spLocks noChangeArrowheads="1"/>
          </p:cNvSpPr>
          <p:nvPr/>
        </p:nvSpPr>
        <p:spPr bwMode="auto">
          <a:xfrm>
            <a:off x="4800600" y="49530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 name="Group 6"/>
          <p:cNvGrpSpPr>
            <a:grpSpLocks/>
          </p:cNvGrpSpPr>
          <p:nvPr/>
        </p:nvGrpSpPr>
        <p:grpSpPr bwMode="auto">
          <a:xfrm>
            <a:off x="457200" y="5029200"/>
            <a:ext cx="984250" cy="1563688"/>
            <a:chOff x="532" y="1588"/>
            <a:chExt cx="620" cy="985"/>
          </a:xfrm>
        </p:grpSpPr>
        <p:sp>
          <p:nvSpPr>
            <p:cNvPr id="4112" name="Oval 7"/>
            <p:cNvSpPr>
              <a:spLocks noChangeArrowheads="1"/>
            </p:cNvSpPr>
            <p:nvPr/>
          </p:nvSpPr>
          <p:spPr bwMode="auto">
            <a:xfrm>
              <a:off x="532" y="15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4113" name="Line 8"/>
            <p:cNvSpPr>
              <a:spLocks noChangeShapeType="1"/>
            </p:cNvSpPr>
            <p:nvPr/>
          </p:nvSpPr>
          <p:spPr bwMode="auto">
            <a:xfrm>
              <a:off x="768" y="18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4114" name="Text Box 9"/>
            <p:cNvSpPr txBox="1">
              <a:spLocks noChangeArrowheads="1"/>
            </p:cNvSpPr>
            <p:nvPr/>
          </p:nvSpPr>
          <p:spPr bwMode="auto">
            <a:xfrm>
              <a:off x="864" y="220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b</a:t>
              </a:r>
            </a:p>
          </p:txBody>
        </p:sp>
      </p:grpSp>
      <p:sp>
        <p:nvSpPr>
          <p:cNvPr id="345098" name="Text Box 10"/>
          <p:cNvSpPr txBox="1">
            <a:spLocks noChangeArrowheads="1"/>
          </p:cNvSpPr>
          <p:nvPr/>
        </p:nvSpPr>
        <p:spPr bwMode="auto">
          <a:xfrm>
            <a:off x="1143000" y="54102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to level </a:t>
            </a:r>
            <a:r>
              <a:rPr lang="en-US" altLang="en-US">
                <a:solidFill>
                  <a:srgbClr val="FF0033"/>
                </a:solidFill>
              </a:rPr>
              <a:t>j</a:t>
            </a:r>
            <a:r>
              <a:rPr lang="en-US" altLang="en-US">
                <a:solidFill>
                  <a:srgbClr val="000000"/>
                </a:solidFill>
              </a:rPr>
              <a:t> of </a:t>
            </a:r>
            <a:r>
              <a:rPr lang="en-US" altLang="en-US">
                <a:solidFill>
                  <a:srgbClr val="FF0033"/>
                </a:solidFill>
              </a:rPr>
              <a:t>B</a:t>
            </a:r>
          </a:p>
        </p:txBody>
      </p:sp>
      <p:sp>
        <p:nvSpPr>
          <p:cNvPr id="345099" name="Text Box 11"/>
          <p:cNvSpPr txBox="1">
            <a:spLocks noChangeArrowheads="1"/>
          </p:cNvSpPr>
          <p:nvPr/>
        </p:nvSpPr>
        <p:spPr bwMode="auto">
          <a:xfrm>
            <a:off x="6019800" y="54102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to level</a:t>
            </a:r>
            <a:r>
              <a:rPr lang="en-US" altLang="en-US">
                <a:solidFill>
                  <a:srgbClr val="FF0033"/>
                </a:solidFill>
              </a:rPr>
              <a:t> j</a:t>
            </a:r>
            <a:r>
              <a:rPr lang="en-US" altLang="en-US">
                <a:solidFill>
                  <a:srgbClr val="000000"/>
                </a:solidFill>
              </a:rPr>
              <a:t> of  </a:t>
            </a:r>
            <a:r>
              <a:rPr lang="en-US" altLang="en-US">
                <a:solidFill>
                  <a:srgbClr val="FF0033"/>
                </a:solidFill>
              </a:rPr>
              <a:t>S</a:t>
            </a:r>
            <a:r>
              <a:rPr lang="en-US" altLang="en-US">
                <a:solidFill>
                  <a:srgbClr val="000000"/>
                </a:solidFill>
              </a:rPr>
              <a:t>.</a:t>
            </a:r>
          </a:p>
        </p:txBody>
      </p:sp>
      <p:grpSp>
        <p:nvGrpSpPr>
          <p:cNvPr id="4105" name="Group 12"/>
          <p:cNvGrpSpPr>
            <a:grpSpLocks/>
          </p:cNvGrpSpPr>
          <p:nvPr/>
        </p:nvGrpSpPr>
        <p:grpSpPr bwMode="auto">
          <a:xfrm>
            <a:off x="3657600" y="1295400"/>
            <a:ext cx="1524000" cy="1798638"/>
            <a:chOff x="528" y="2256"/>
            <a:chExt cx="960" cy="1133"/>
          </a:xfrm>
        </p:grpSpPr>
        <p:sp>
          <p:nvSpPr>
            <p:cNvPr id="4106" name="Oval 13"/>
            <p:cNvSpPr>
              <a:spLocks noChangeArrowheads="1"/>
            </p:cNvSpPr>
            <p:nvPr/>
          </p:nvSpPr>
          <p:spPr bwMode="auto">
            <a:xfrm>
              <a:off x="868" y="240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4107" name="Line 14"/>
            <p:cNvSpPr>
              <a:spLocks noChangeShapeType="1"/>
            </p:cNvSpPr>
            <p:nvPr/>
          </p:nvSpPr>
          <p:spPr bwMode="auto">
            <a:xfrm flipH="1">
              <a:off x="672" y="264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4108" name="Text Box 15"/>
            <p:cNvSpPr txBox="1">
              <a:spLocks noChangeArrowheads="1"/>
            </p:cNvSpPr>
            <p:nvPr/>
          </p:nvSpPr>
          <p:spPr bwMode="auto">
            <a:xfrm>
              <a:off x="528" y="2976"/>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a</a:t>
              </a:r>
            </a:p>
          </p:txBody>
        </p:sp>
        <p:sp>
          <p:nvSpPr>
            <p:cNvPr id="4109" name="Text Box 16"/>
            <p:cNvSpPr txBox="1">
              <a:spLocks noChangeArrowheads="1"/>
            </p:cNvSpPr>
            <p:nvPr/>
          </p:nvSpPr>
          <p:spPr bwMode="auto">
            <a:xfrm>
              <a:off x="624" y="2256"/>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x</a:t>
              </a:r>
            </a:p>
          </p:txBody>
        </p:sp>
        <p:sp>
          <p:nvSpPr>
            <p:cNvPr id="4110" name="Line 17"/>
            <p:cNvSpPr>
              <a:spLocks noChangeShapeType="1"/>
            </p:cNvSpPr>
            <p:nvPr/>
          </p:nvSpPr>
          <p:spPr bwMode="auto">
            <a:xfrm>
              <a:off x="1104" y="264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4111" name="Text Box 18"/>
            <p:cNvSpPr txBox="1">
              <a:spLocks noChangeArrowheads="1"/>
            </p:cNvSpPr>
            <p:nvPr/>
          </p:nvSpPr>
          <p:spPr bwMode="auto">
            <a:xfrm>
              <a:off x="1200" y="302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FF"/>
                  </a:solidFill>
                </a:rPr>
                <a:t>b</a:t>
              </a:r>
            </a:p>
          </p:txBody>
        </p:sp>
      </p:grpSp>
    </p:spTree>
    <p:extLst>
      <p:ext uri="{BB962C8B-B14F-4D97-AF65-F5344CB8AC3E}">
        <p14:creationId xmlns:p14="http://schemas.microsoft.com/office/powerpoint/2010/main" val="28631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gtEl>
                                        <p:attrNameLst>
                                          <p:attrName>style.visibility</p:attrName>
                                        </p:attrNameLst>
                                      </p:cBhvr>
                                      <p:to>
                                        <p:strVal val="visible"/>
                                      </p:to>
                                    </p:set>
                                    <p:anim calcmode="lin" valueType="num">
                                      <p:cBhvr additive="base">
                                        <p:cTn id="7" dur="500" fill="hold"/>
                                        <p:tgtEl>
                                          <p:spTgt spid="345091"/>
                                        </p:tgtEl>
                                        <p:attrNameLst>
                                          <p:attrName>ppt_x</p:attrName>
                                        </p:attrNameLst>
                                      </p:cBhvr>
                                      <p:tavLst>
                                        <p:tav tm="0">
                                          <p:val>
                                            <p:strVal val="0-#ppt_w/2"/>
                                          </p:val>
                                        </p:tav>
                                        <p:tav tm="100000">
                                          <p:val>
                                            <p:strVal val="#ppt_x"/>
                                          </p:val>
                                        </p:tav>
                                      </p:tavLst>
                                    </p:anim>
                                    <p:anim calcmode="lin" valueType="num">
                                      <p:cBhvr additive="base">
                                        <p:cTn id="8" dur="500" fill="hold"/>
                                        <p:tgtEl>
                                          <p:spTgt spid="3450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50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5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utoUpdateAnimBg="0"/>
      <p:bldP spid="345092" grpId="0" autoUpdateAnimBg="0"/>
      <p:bldP spid="345093" grpId="0" animBg="1"/>
      <p:bldP spid="345098" grpId="0" autoUpdateAnimBg="0"/>
      <p:bldP spid="3450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2" name="Group 3"/>
          <p:cNvGrpSpPr>
            <a:grpSpLocks/>
          </p:cNvGrpSpPr>
          <p:nvPr/>
        </p:nvGrpSpPr>
        <p:grpSpPr bwMode="auto">
          <a:xfrm>
            <a:off x="304800" y="1295400"/>
            <a:ext cx="1981200" cy="4557713"/>
            <a:chOff x="192" y="816"/>
            <a:chExt cx="1248" cy="2871"/>
          </a:xfrm>
        </p:grpSpPr>
        <p:sp>
          <p:nvSpPr>
            <p:cNvPr id="5127" name="Oval 4"/>
            <p:cNvSpPr>
              <a:spLocks noChangeArrowheads="1"/>
            </p:cNvSpPr>
            <p:nvPr/>
          </p:nvSpPr>
          <p:spPr bwMode="auto">
            <a:xfrm>
              <a:off x="528" y="855"/>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28" name="Oval 5"/>
            <p:cNvSpPr>
              <a:spLocks noChangeArrowheads="1"/>
            </p:cNvSpPr>
            <p:nvPr/>
          </p:nvSpPr>
          <p:spPr bwMode="auto">
            <a:xfrm>
              <a:off x="868" y="1300"/>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29" name="Line 6"/>
            <p:cNvSpPr>
              <a:spLocks noChangeShapeType="1"/>
            </p:cNvSpPr>
            <p:nvPr/>
          </p:nvSpPr>
          <p:spPr bwMode="auto">
            <a:xfrm flipH="1">
              <a:off x="768" y="1488"/>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30" name="Line 7"/>
            <p:cNvSpPr>
              <a:spLocks noChangeShapeType="1"/>
            </p:cNvSpPr>
            <p:nvPr/>
          </p:nvSpPr>
          <p:spPr bwMode="auto">
            <a:xfrm>
              <a:off x="110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31" name="Text Box 8"/>
            <p:cNvSpPr txBox="1">
              <a:spLocks noChangeArrowheads="1"/>
            </p:cNvSpPr>
            <p:nvPr/>
          </p:nvSpPr>
          <p:spPr bwMode="auto">
            <a:xfrm>
              <a:off x="115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5132" name="Text Box 9"/>
            <p:cNvSpPr txBox="1">
              <a:spLocks noChangeArrowheads="1"/>
            </p:cNvSpPr>
            <p:nvPr/>
          </p:nvSpPr>
          <p:spPr bwMode="auto">
            <a:xfrm>
              <a:off x="528"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33" name="Line 10"/>
            <p:cNvSpPr>
              <a:spLocks noChangeShapeType="1"/>
            </p:cNvSpPr>
            <p:nvPr/>
          </p:nvSpPr>
          <p:spPr bwMode="auto">
            <a:xfrm>
              <a:off x="768" y="1095"/>
              <a:ext cx="192" cy="249"/>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34" name="Line 11"/>
            <p:cNvSpPr>
              <a:spLocks noChangeShapeType="1"/>
            </p:cNvSpPr>
            <p:nvPr/>
          </p:nvSpPr>
          <p:spPr bwMode="auto">
            <a:xfrm flipH="1">
              <a:off x="336" y="1095"/>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35" name="Text Box 12"/>
            <p:cNvSpPr txBox="1">
              <a:spLocks noChangeArrowheads="1"/>
            </p:cNvSpPr>
            <p:nvPr/>
          </p:nvSpPr>
          <p:spPr bwMode="auto">
            <a:xfrm>
              <a:off x="192" y="129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5136" name="Text Box 13"/>
            <p:cNvSpPr txBox="1">
              <a:spLocks noChangeArrowheads="1"/>
            </p:cNvSpPr>
            <p:nvPr/>
          </p:nvSpPr>
          <p:spPr bwMode="auto">
            <a:xfrm>
              <a:off x="864" y="125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37" name="Oval 14"/>
            <p:cNvSpPr>
              <a:spLocks noChangeArrowheads="1"/>
            </p:cNvSpPr>
            <p:nvPr/>
          </p:nvSpPr>
          <p:spPr bwMode="auto">
            <a:xfrm>
              <a:off x="628" y="1732"/>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38" name="Line 15"/>
            <p:cNvSpPr>
              <a:spLocks noChangeShapeType="1"/>
            </p:cNvSpPr>
            <p:nvPr/>
          </p:nvSpPr>
          <p:spPr bwMode="auto">
            <a:xfrm flipH="1">
              <a:off x="528" y="1920"/>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39" name="Line 16"/>
            <p:cNvSpPr>
              <a:spLocks noChangeShapeType="1"/>
            </p:cNvSpPr>
            <p:nvPr/>
          </p:nvSpPr>
          <p:spPr bwMode="auto">
            <a:xfrm>
              <a:off x="864" y="1920"/>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40" name="Text Box 17"/>
            <p:cNvSpPr txBox="1">
              <a:spLocks noChangeArrowheads="1"/>
            </p:cNvSpPr>
            <p:nvPr/>
          </p:nvSpPr>
          <p:spPr bwMode="auto">
            <a:xfrm>
              <a:off x="43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5141" name="Text Box 18"/>
            <p:cNvSpPr txBox="1">
              <a:spLocks noChangeArrowheads="1"/>
            </p:cNvSpPr>
            <p:nvPr/>
          </p:nvSpPr>
          <p:spPr bwMode="auto">
            <a:xfrm>
              <a:off x="624" y="168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42" name="Oval 19"/>
            <p:cNvSpPr>
              <a:spLocks noChangeArrowheads="1"/>
            </p:cNvSpPr>
            <p:nvPr/>
          </p:nvSpPr>
          <p:spPr bwMode="auto">
            <a:xfrm>
              <a:off x="868" y="2164"/>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43" name="Line 20"/>
            <p:cNvSpPr>
              <a:spLocks noChangeShapeType="1"/>
            </p:cNvSpPr>
            <p:nvPr/>
          </p:nvSpPr>
          <p:spPr bwMode="auto">
            <a:xfrm flipH="1">
              <a:off x="768" y="2352"/>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44" name="Line 21"/>
            <p:cNvSpPr>
              <a:spLocks noChangeShapeType="1"/>
            </p:cNvSpPr>
            <p:nvPr/>
          </p:nvSpPr>
          <p:spPr bwMode="auto">
            <a:xfrm>
              <a:off x="1104" y="2352"/>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45" name="Text Box 22"/>
            <p:cNvSpPr txBox="1">
              <a:spLocks noChangeArrowheads="1"/>
            </p:cNvSpPr>
            <p:nvPr/>
          </p:nvSpPr>
          <p:spPr bwMode="auto">
            <a:xfrm>
              <a:off x="1152" y="25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5146" name="Text Box 23"/>
            <p:cNvSpPr txBox="1">
              <a:spLocks noChangeArrowheads="1"/>
            </p:cNvSpPr>
            <p:nvPr/>
          </p:nvSpPr>
          <p:spPr bwMode="auto">
            <a:xfrm>
              <a:off x="864" y="212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47" name="Oval 24"/>
            <p:cNvSpPr>
              <a:spLocks noChangeArrowheads="1"/>
            </p:cNvSpPr>
            <p:nvPr/>
          </p:nvSpPr>
          <p:spPr bwMode="auto">
            <a:xfrm>
              <a:off x="628" y="2587"/>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48" name="Line 25"/>
            <p:cNvSpPr>
              <a:spLocks noChangeShapeType="1"/>
            </p:cNvSpPr>
            <p:nvPr/>
          </p:nvSpPr>
          <p:spPr bwMode="auto">
            <a:xfrm flipH="1">
              <a:off x="528" y="2775"/>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49" name="Line 26"/>
            <p:cNvSpPr>
              <a:spLocks noChangeShapeType="1"/>
            </p:cNvSpPr>
            <p:nvPr/>
          </p:nvSpPr>
          <p:spPr bwMode="auto">
            <a:xfrm>
              <a:off x="864" y="2775"/>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50" name="Text Box 27"/>
            <p:cNvSpPr txBox="1">
              <a:spLocks noChangeArrowheads="1"/>
            </p:cNvSpPr>
            <p:nvPr/>
          </p:nvSpPr>
          <p:spPr bwMode="auto">
            <a:xfrm>
              <a:off x="38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5151" name="Text Box 28"/>
            <p:cNvSpPr txBox="1">
              <a:spLocks noChangeArrowheads="1"/>
            </p:cNvSpPr>
            <p:nvPr/>
          </p:nvSpPr>
          <p:spPr bwMode="auto">
            <a:xfrm>
              <a:off x="624" y="25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52" name="Oval 29"/>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5153" name="Line 30"/>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54" name="Line 31"/>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5155" name="Text Box 32"/>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5156" name="Text Box 33"/>
            <p:cNvSpPr txBox="1">
              <a:spLocks noChangeArrowheads="1"/>
            </p:cNvSpPr>
            <p:nvPr/>
          </p:nvSpPr>
          <p:spPr bwMode="auto">
            <a:xfrm>
              <a:off x="864" y="29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endParaRPr lang="en-US" altLang="en-US" sz="2800">
                <a:solidFill>
                  <a:srgbClr val="0000FF"/>
                </a:solidFill>
              </a:endParaRPr>
            </a:p>
          </p:txBody>
        </p:sp>
        <p:sp>
          <p:nvSpPr>
            <p:cNvPr id="5157" name="Text Box 34"/>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sp>
        <p:nvSpPr>
          <p:cNvPr id="346147" name="Text Box 35"/>
          <p:cNvSpPr txBox="1">
            <a:spLocks noChangeArrowheads="1"/>
          </p:cNvSpPr>
          <p:nvPr/>
        </p:nvSpPr>
        <p:spPr bwMode="auto">
          <a:xfrm>
            <a:off x="3810000" y="1143000"/>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 = null</a:t>
            </a:r>
          </a:p>
        </p:txBody>
      </p:sp>
      <p:sp>
        <p:nvSpPr>
          <p:cNvPr id="346148" name="Text Box 36"/>
          <p:cNvSpPr txBox="1">
            <a:spLocks noChangeArrowheads="1"/>
          </p:cNvSpPr>
          <p:nvPr/>
        </p:nvSpPr>
        <p:spPr bwMode="auto">
          <a:xfrm>
            <a:off x="6553200" y="11430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 = null</a:t>
            </a:r>
          </a:p>
        </p:txBody>
      </p:sp>
      <p:sp>
        <p:nvSpPr>
          <p:cNvPr id="346149" name="Text Box 37"/>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2973301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6149"/>
                                        </p:tgtEl>
                                        <p:attrNameLst>
                                          <p:attrName>style.visibility</p:attrName>
                                        </p:attrNameLst>
                                      </p:cBhvr>
                                      <p:to>
                                        <p:strVal val="visible"/>
                                      </p:to>
                                    </p:set>
                                    <p:anim calcmode="lin" valueType="num">
                                      <p:cBhvr additive="base">
                                        <p:cTn id="12" dur="500" fill="hold"/>
                                        <p:tgtEl>
                                          <p:spTgt spid="346149"/>
                                        </p:tgtEl>
                                        <p:attrNameLst>
                                          <p:attrName>ppt_x</p:attrName>
                                        </p:attrNameLst>
                                      </p:cBhvr>
                                      <p:tavLst>
                                        <p:tav tm="0">
                                          <p:val>
                                            <p:strVal val="0-#ppt_w/2"/>
                                          </p:val>
                                        </p:tav>
                                        <p:tav tm="100000">
                                          <p:val>
                                            <p:strVal val="#ppt_x"/>
                                          </p:val>
                                        </p:tav>
                                      </p:tavLst>
                                    </p:anim>
                                    <p:anim calcmode="lin" valueType="num">
                                      <p:cBhvr additive="base">
                                        <p:cTn id="13" dur="500" fill="hold"/>
                                        <p:tgtEl>
                                          <p:spTgt spid="3461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4614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46148"/>
                                        </p:tgtEl>
                                        <p:attrNameLst>
                                          <p:attrName>style.visibility</p:attrName>
                                        </p:attrNameLst>
                                      </p:cBhvr>
                                      <p:to>
                                        <p:strVal val="visible"/>
                                      </p:to>
                                    </p:set>
                                    <p:anim calcmode="lin" valueType="num">
                                      <p:cBhvr additive="base">
                                        <p:cTn id="22" dur="500" fill="hold"/>
                                        <p:tgtEl>
                                          <p:spTgt spid="346148"/>
                                        </p:tgtEl>
                                        <p:attrNameLst>
                                          <p:attrName>ppt_x</p:attrName>
                                        </p:attrNameLst>
                                      </p:cBhvr>
                                      <p:tavLst>
                                        <p:tav tm="0">
                                          <p:val>
                                            <p:strVal val="1+#ppt_w/2"/>
                                          </p:val>
                                        </p:tav>
                                        <p:tav tm="100000">
                                          <p:val>
                                            <p:strVal val="#ppt_x"/>
                                          </p:val>
                                        </p:tav>
                                      </p:tavLst>
                                    </p:anim>
                                    <p:anim calcmode="lin" valueType="num">
                                      <p:cBhvr additive="base">
                                        <p:cTn id="23" dur="500" fill="hold"/>
                                        <p:tgtEl>
                                          <p:spTgt spid="346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7" grpId="0" autoUpdateAnimBg="0"/>
      <p:bldP spid="346148" grpId="0" autoUpdateAnimBg="0"/>
      <p:bldP spid="34614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6147" name="Group 3"/>
          <p:cNvGrpSpPr>
            <a:grpSpLocks/>
          </p:cNvGrpSpPr>
          <p:nvPr/>
        </p:nvGrpSpPr>
        <p:grpSpPr bwMode="auto">
          <a:xfrm>
            <a:off x="609600" y="2063750"/>
            <a:ext cx="1676400" cy="3789363"/>
            <a:chOff x="384" y="1300"/>
            <a:chExt cx="1056" cy="2387"/>
          </a:xfrm>
        </p:grpSpPr>
        <p:sp>
          <p:nvSpPr>
            <p:cNvPr id="6157" name="Oval 4"/>
            <p:cNvSpPr>
              <a:spLocks noChangeArrowheads="1"/>
            </p:cNvSpPr>
            <p:nvPr/>
          </p:nvSpPr>
          <p:spPr bwMode="auto">
            <a:xfrm>
              <a:off x="868" y="1300"/>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58" name="Line 5"/>
            <p:cNvSpPr>
              <a:spLocks noChangeShapeType="1"/>
            </p:cNvSpPr>
            <p:nvPr/>
          </p:nvSpPr>
          <p:spPr bwMode="auto">
            <a:xfrm flipH="1">
              <a:off x="768" y="1488"/>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59" name="Line 6"/>
            <p:cNvSpPr>
              <a:spLocks noChangeShapeType="1"/>
            </p:cNvSpPr>
            <p:nvPr/>
          </p:nvSpPr>
          <p:spPr bwMode="auto">
            <a:xfrm>
              <a:off x="110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60" name="Text Box 7"/>
            <p:cNvSpPr txBox="1">
              <a:spLocks noChangeArrowheads="1"/>
            </p:cNvSpPr>
            <p:nvPr/>
          </p:nvSpPr>
          <p:spPr bwMode="auto">
            <a:xfrm>
              <a:off x="115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6161" name="Oval 8"/>
            <p:cNvSpPr>
              <a:spLocks noChangeArrowheads="1"/>
            </p:cNvSpPr>
            <p:nvPr/>
          </p:nvSpPr>
          <p:spPr bwMode="auto">
            <a:xfrm>
              <a:off x="628" y="1732"/>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62" name="Line 9"/>
            <p:cNvSpPr>
              <a:spLocks noChangeShapeType="1"/>
            </p:cNvSpPr>
            <p:nvPr/>
          </p:nvSpPr>
          <p:spPr bwMode="auto">
            <a:xfrm flipH="1">
              <a:off x="528" y="1920"/>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63" name="Line 10"/>
            <p:cNvSpPr>
              <a:spLocks noChangeShapeType="1"/>
            </p:cNvSpPr>
            <p:nvPr/>
          </p:nvSpPr>
          <p:spPr bwMode="auto">
            <a:xfrm>
              <a:off x="864" y="1920"/>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64" name="Text Box 11"/>
            <p:cNvSpPr txBox="1">
              <a:spLocks noChangeArrowheads="1"/>
            </p:cNvSpPr>
            <p:nvPr/>
          </p:nvSpPr>
          <p:spPr bwMode="auto">
            <a:xfrm>
              <a:off x="43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6165" name="Oval 12"/>
            <p:cNvSpPr>
              <a:spLocks noChangeArrowheads="1"/>
            </p:cNvSpPr>
            <p:nvPr/>
          </p:nvSpPr>
          <p:spPr bwMode="auto">
            <a:xfrm>
              <a:off x="868" y="2164"/>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66" name="Line 13"/>
            <p:cNvSpPr>
              <a:spLocks noChangeShapeType="1"/>
            </p:cNvSpPr>
            <p:nvPr/>
          </p:nvSpPr>
          <p:spPr bwMode="auto">
            <a:xfrm flipH="1">
              <a:off x="768" y="2352"/>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67" name="Line 14"/>
            <p:cNvSpPr>
              <a:spLocks noChangeShapeType="1"/>
            </p:cNvSpPr>
            <p:nvPr/>
          </p:nvSpPr>
          <p:spPr bwMode="auto">
            <a:xfrm>
              <a:off x="1104" y="2352"/>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68" name="Text Box 15"/>
            <p:cNvSpPr txBox="1">
              <a:spLocks noChangeArrowheads="1"/>
            </p:cNvSpPr>
            <p:nvPr/>
          </p:nvSpPr>
          <p:spPr bwMode="auto">
            <a:xfrm>
              <a:off x="1152" y="25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6169" name="Oval 16"/>
            <p:cNvSpPr>
              <a:spLocks noChangeArrowheads="1"/>
            </p:cNvSpPr>
            <p:nvPr/>
          </p:nvSpPr>
          <p:spPr bwMode="auto">
            <a:xfrm>
              <a:off x="628" y="2587"/>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70" name="Line 17"/>
            <p:cNvSpPr>
              <a:spLocks noChangeShapeType="1"/>
            </p:cNvSpPr>
            <p:nvPr/>
          </p:nvSpPr>
          <p:spPr bwMode="auto">
            <a:xfrm flipH="1">
              <a:off x="528" y="2775"/>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71" name="Line 18"/>
            <p:cNvSpPr>
              <a:spLocks noChangeShapeType="1"/>
            </p:cNvSpPr>
            <p:nvPr/>
          </p:nvSpPr>
          <p:spPr bwMode="auto">
            <a:xfrm>
              <a:off x="864" y="2775"/>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72" name="Text Box 19"/>
            <p:cNvSpPr txBox="1">
              <a:spLocks noChangeArrowheads="1"/>
            </p:cNvSpPr>
            <p:nvPr/>
          </p:nvSpPr>
          <p:spPr bwMode="auto">
            <a:xfrm>
              <a:off x="38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6173" name="Oval 20"/>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74" name="Line 21"/>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75" name="Line 22"/>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76" name="Text Box 23"/>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6177" name="Text Box 24"/>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grpSp>
        <p:nvGrpSpPr>
          <p:cNvPr id="3" name="Group 25"/>
          <p:cNvGrpSpPr>
            <a:grpSpLocks/>
          </p:cNvGrpSpPr>
          <p:nvPr/>
        </p:nvGrpSpPr>
        <p:grpSpPr bwMode="auto">
          <a:xfrm>
            <a:off x="3657600" y="1219200"/>
            <a:ext cx="977900" cy="1281113"/>
            <a:chOff x="2304" y="768"/>
            <a:chExt cx="616" cy="807"/>
          </a:xfrm>
        </p:grpSpPr>
        <p:sp>
          <p:nvSpPr>
            <p:cNvPr id="6153" name="Oval 26"/>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54" name="Line 27"/>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6155" name="Text Box 28"/>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6156" name="Text Box 29"/>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grpSp>
        <p:nvGrpSpPr>
          <p:cNvPr id="4" name="Group 30"/>
          <p:cNvGrpSpPr>
            <a:grpSpLocks/>
          </p:cNvGrpSpPr>
          <p:nvPr/>
        </p:nvGrpSpPr>
        <p:grpSpPr bwMode="auto">
          <a:xfrm>
            <a:off x="6324600" y="1281113"/>
            <a:ext cx="1054100" cy="533400"/>
            <a:chOff x="3984" y="807"/>
            <a:chExt cx="664" cy="336"/>
          </a:xfrm>
        </p:grpSpPr>
        <p:sp>
          <p:nvSpPr>
            <p:cNvPr id="6151" name="Oval 31"/>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6152" name="Text Box 32"/>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6150" name="Text Box 33"/>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3527125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7171" name="Group 3"/>
          <p:cNvGrpSpPr>
            <a:grpSpLocks/>
          </p:cNvGrpSpPr>
          <p:nvPr/>
        </p:nvGrpSpPr>
        <p:grpSpPr bwMode="auto">
          <a:xfrm>
            <a:off x="609600" y="2749550"/>
            <a:ext cx="1676400" cy="3103563"/>
            <a:chOff x="384" y="1732"/>
            <a:chExt cx="1056" cy="1955"/>
          </a:xfrm>
        </p:grpSpPr>
        <p:sp>
          <p:nvSpPr>
            <p:cNvPr id="7189" name="Oval 4"/>
            <p:cNvSpPr>
              <a:spLocks noChangeArrowheads="1"/>
            </p:cNvSpPr>
            <p:nvPr/>
          </p:nvSpPr>
          <p:spPr bwMode="auto">
            <a:xfrm>
              <a:off x="628" y="1732"/>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90" name="Line 5"/>
            <p:cNvSpPr>
              <a:spLocks noChangeShapeType="1"/>
            </p:cNvSpPr>
            <p:nvPr/>
          </p:nvSpPr>
          <p:spPr bwMode="auto">
            <a:xfrm flipH="1">
              <a:off x="528" y="1920"/>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91" name="Line 6"/>
            <p:cNvSpPr>
              <a:spLocks noChangeShapeType="1"/>
            </p:cNvSpPr>
            <p:nvPr/>
          </p:nvSpPr>
          <p:spPr bwMode="auto">
            <a:xfrm>
              <a:off x="864" y="1920"/>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92" name="Text Box 7"/>
            <p:cNvSpPr txBox="1">
              <a:spLocks noChangeArrowheads="1"/>
            </p:cNvSpPr>
            <p:nvPr/>
          </p:nvSpPr>
          <p:spPr bwMode="auto">
            <a:xfrm>
              <a:off x="43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7193" name="Oval 8"/>
            <p:cNvSpPr>
              <a:spLocks noChangeArrowheads="1"/>
            </p:cNvSpPr>
            <p:nvPr/>
          </p:nvSpPr>
          <p:spPr bwMode="auto">
            <a:xfrm>
              <a:off x="868" y="2164"/>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94" name="Line 9"/>
            <p:cNvSpPr>
              <a:spLocks noChangeShapeType="1"/>
            </p:cNvSpPr>
            <p:nvPr/>
          </p:nvSpPr>
          <p:spPr bwMode="auto">
            <a:xfrm flipH="1">
              <a:off x="768" y="2352"/>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95" name="Line 10"/>
            <p:cNvSpPr>
              <a:spLocks noChangeShapeType="1"/>
            </p:cNvSpPr>
            <p:nvPr/>
          </p:nvSpPr>
          <p:spPr bwMode="auto">
            <a:xfrm>
              <a:off x="1104" y="2352"/>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96" name="Text Box 11"/>
            <p:cNvSpPr txBox="1">
              <a:spLocks noChangeArrowheads="1"/>
            </p:cNvSpPr>
            <p:nvPr/>
          </p:nvSpPr>
          <p:spPr bwMode="auto">
            <a:xfrm>
              <a:off x="1152" y="25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7197" name="Oval 12"/>
            <p:cNvSpPr>
              <a:spLocks noChangeArrowheads="1"/>
            </p:cNvSpPr>
            <p:nvPr/>
          </p:nvSpPr>
          <p:spPr bwMode="auto">
            <a:xfrm>
              <a:off x="628" y="2587"/>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98" name="Line 13"/>
            <p:cNvSpPr>
              <a:spLocks noChangeShapeType="1"/>
            </p:cNvSpPr>
            <p:nvPr/>
          </p:nvSpPr>
          <p:spPr bwMode="auto">
            <a:xfrm flipH="1">
              <a:off x="528" y="2775"/>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99" name="Line 14"/>
            <p:cNvSpPr>
              <a:spLocks noChangeShapeType="1"/>
            </p:cNvSpPr>
            <p:nvPr/>
          </p:nvSpPr>
          <p:spPr bwMode="auto">
            <a:xfrm>
              <a:off x="864" y="2775"/>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200" name="Text Box 15"/>
            <p:cNvSpPr txBox="1">
              <a:spLocks noChangeArrowheads="1"/>
            </p:cNvSpPr>
            <p:nvPr/>
          </p:nvSpPr>
          <p:spPr bwMode="auto">
            <a:xfrm>
              <a:off x="38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7201" name="Oval 16"/>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202" name="Line 17"/>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203" name="Line 18"/>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204" name="Text Box 19"/>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7205" name="Text Box 20"/>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grpSp>
        <p:nvGrpSpPr>
          <p:cNvPr id="7172" name="Group 21"/>
          <p:cNvGrpSpPr>
            <a:grpSpLocks/>
          </p:cNvGrpSpPr>
          <p:nvPr/>
        </p:nvGrpSpPr>
        <p:grpSpPr bwMode="auto">
          <a:xfrm>
            <a:off x="6324600" y="1281113"/>
            <a:ext cx="1054100" cy="533400"/>
            <a:chOff x="3984" y="807"/>
            <a:chExt cx="664" cy="336"/>
          </a:xfrm>
        </p:grpSpPr>
        <p:sp>
          <p:nvSpPr>
            <p:cNvPr id="7187" name="Oval 22"/>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88" name="Text Box 23"/>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grpSp>
        <p:nvGrpSpPr>
          <p:cNvPr id="4" name="Group 24"/>
          <p:cNvGrpSpPr>
            <a:grpSpLocks/>
          </p:cNvGrpSpPr>
          <p:nvPr/>
        </p:nvGrpSpPr>
        <p:grpSpPr bwMode="auto">
          <a:xfrm>
            <a:off x="7315200" y="1600200"/>
            <a:ext cx="1066800" cy="1662113"/>
            <a:chOff x="4608" y="1008"/>
            <a:chExt cx="672" cy="1047"/>
          </a:xfrm>
        </p:grpSpPr>
        <p:sp>
          <p:nvSpPr>
            <p:cNvPr id="7183" name="Oval 25"/>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84" name="Line 26"/>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85" name="Text Box 27"/>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7186" name="Line 28"/>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7174" name="Group 29"/>
          <p:cNvGrpSpPr>
            <a:grpSpLocks/>
          </p:cNvGrpSpPr>
          <p:nvPr/>
        </p:nvGrpSpPr>
        <p:grpSpPr bwMode="auto">
          <a:xfrm>
            <a:off x="3657600" y="1219200"/>
            <a:ext cx="977900" cy="1281113"/>
            <a:chOff x="2304" y="768"/>
            <a:chExt cx="616" cy="807"/>
          </a:xfrm>
        </p:grpSpPr>
        <p:sp>
          <p:nvSpPr>
            <p:cNvPr id="7179" name="Oval 30"/>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80" name="Line 31"/>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7181" name="Text Box 32"/>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7182" name="Text Box 33"/>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grpSp>
        <p:nvGrpSpPr>
          <p:cNvPr id="6" name="Group 34"/>
          <p:cNvGrpSpPr>
            <a:grpSpLocks/>
          </p:cNvGrpSpPr>
          <p:nvPr/>
        </p:nvGrpSpPr>
        <p:grpSpPr bwMode="auto">
          <a:xfrm>
            <a:off x="4565650" y="1670050"/>
            <a:ext cx="603250" cy="855663"/>
            <a:chOff x="2876" y="1052"/>
            <a:chExt cx="380" cy="539"/>
          </a:xfrm>
        </p:grpSpPr>
        <p:sp>
          <p:nvSpPr>
            <p:cNvPr id="7177" name="Oval 35"/>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7178" name="Line 36"/>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7176" name="Text Box 37"/>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2735665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8195" name="Group 3"/>
          <p:cNvGrpSpPr>
            <a:grpSpLocks/>
          </p:cNvGrpSpPr>
          <p:nvPr/>
        </p:nvGrpSpPr>
        <p:grpSpPr bwMode="auto">
          <a:xfrm>
            <a:off x="609600" y="3435350"/>
            <a:ext cx="1676400" cy="2417763"/>
            <a:chOff x="384" y="2164"/>
            <a:chExt cx="1056" cy="1523"/>
          </a:xfrm>
        </p:grpSpPr>
        <p:sp>
          <p:nvSpPr>
            <p:cNvPr id="8221" name="Oval 4"/>
            <p:cNvSpPr>
              <a:spLocks noChangeArrowheads="1"/>
            </p:cNvSpPr>
            <p:nvPr/>
          </p:nvSpPr>
          <p:spPr bwMode="auto">
            <a:xfrm>
              <a:off x="868" y="2164"/>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22" name="Line 5"/>
            <p:cNvSpPr>
              <a:spLocks noChangeShapeType="1"/>
            </p:cNvSpPr>
            <p:nvPr/>
          </p:nvSpPr>
          <p:spPr bwMode="auto">
            <a:xfrm flipH="1">
              <a:off x="768" y="2352"/>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23" name="Line 6"/>
            <p:cNvSpPr>
              <a:spLocks noChangeShapeType="1"/>
            </p:cNvSpPr>
            <p:nvPr/>
          </p:nvSpPr>
          <p:spPr bwMode="auto">
            <a:xfrm>
              <a:off x="1104" y="2352"/>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24" name="Text Box 7"/>
            <p:cNvSpPr txBox="1">
              <a:spLocks noChangeArrowheads="1"/>
            </p:cNvSpPr>
            <p:nvPr/>
          </p:nvSpPr>
          <p:spPr bwMode="auto">
            <a:xfrm>
              <a:off x="1152" y="25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8225" name="Oval 8"/>
            <p:cNvSpPr>
              <a:spLocks noChangeArrowheads="1"/>
            </p:cNvSpPr>
            <p:nvPr/>
          </p:nvSpPr>
          <p:spPr bwMode="auto">
            <a:xfrm>
              <a:off x="628" y="2587"/>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26" name="Line 9"/>
            <p:cNvSpPr>
              <a:spLocks noChangeShapeType="1"/>
            </p:cNvSpPr>
            <p:nvPr/>
          </p:nvSpPr>
          <p:spPr bwMode="auto">
            <a:xfrm flipH="1">
              <a:off x="528" y="2775"/>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27" name="Line 10"/>
            <p:cNvSpPr>
              <a:spLocks noChangeShapeType="1"/>
            </p:cNvSpPr>
            <p:nvPr/>
          </p:nvSpPr>
          <p:spPr bwMode="auto">
            <a:xfrm>
              <a:off x="864" y="2775"/>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28" name="Text Box 11"/>
            <p:cNvSpPr txBox="1">
              <a:spLocks noChangeArrowheads="1"/>
            </p:cNvSpPr>
            <p:nvPr/>
          </p:nvSpPr>
          <p:spPr bwMode="auto">
            <a:xfrm>
              <a:off x="38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8229" name="Oval 12"/>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30" name="Line 13"/>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31" name="Line 14"/>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32" name="Text Box 15"/>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8233" name="Text Box 16"/>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grpSp>
        <p:nvGrpSpPr>
          <p:cNvPr id="8196" name="Group 17"/>
          <p:cNvGrpSpPr>
            <a:grpSpLocks/>
          </p:cNvGrpSpPr>
          <p:nvPr/>
        </p:nvGrpSpPr>
        <p:grpSpPr bwMode="auto">
          <a:xfrm>
            <a:off x="3657600" y="1219200"/>
            <a:ext cx="1511300" cy="1306513"/>
            <a:chOff x="2304" y="768"/>
            <a:chExt cx="952" cy="823"/>
          </a:xfrm>
        </p:grpSpPr>
        <p:grpSp>
          <p:nvGrpSpPr>
            <p:cNvPr id="8214" name="Group 18"/>
            <p:cNvGrpSpPr>
              <a:grpSpLocks/>
            </p:cNvGrpSpPr>
            <p:nvPr/>
          </p:nvGrpSpPr>
          <p:grpSpPr bwMode="auto">
            <a:xfrm>
              <a:off x="2304" y="768"/>
              <a:ext cx="616" cy="807"/>
              <a:chOff x="2304" y="768"/>
              <a:chExt cx="616" cy="807"/>
            </a:xfrm>
          </p:grpSpPr>
          <p:sp>
            <p:nvSpPr>
              <p:cNvPr id="8217" name="Oval 19"/>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18" name="Line 20"/>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19" name="Text Box 21"/>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8220" name="Text Box 22"/>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8215" name="Oval 23"/>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16" name="Line 24"/>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5" name="Group 25"/>
          <p:cNvGrpSpPr>
            <a:grpSpLocks/>
          </p:cNvGrpSpPr>
          <p:nvPr/>
        </p:nvGrpSpPr>
        <p:grpSpPr bwMode="auto">
          <a:xfrm>
            <a:off x="3962400" y="2514600"/>
            <a:ext cx="838200" cy="1585913"/>
            <a:chOff x="2496" y="1584"/>
            <a:chExt cx="528" cy="999"/>
          </a:xfrm>
        </p:grpSpPr>
        <p:sp>
          <p:nvSpPr>
            <p:cNvPr id="8210" name="Oval 26"/>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11" name="Line 27"/>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12" name="Text Box 28"/>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8213" name="Line 29"/>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8198" name="Group 30"/>
          <p:cNvGrpSpPr>
            <a:grpSpLocks/>
          </p:cNvGrpSpPr>
          <p:nvPr/>
        </p:nvGrpSpPr>
        <p:grpSpPr bwMode="auto">
          <a:xfrm>
            <a:off x="6324600" y="1281113"/>
            <a:ext cx="2057400" cy="1981200"/>
            <a:chOff x="3984" y="807"/>
            <a:chExt cx="1296" cy="1248"/>
          </a:xfrm>
        </p:grpSpPr>
        <p:sp>
          <p:nvSpPr>
            <p:cNvPr id="8203" name="Oval 31"/>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04" name="Line 32"/>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8205" name="Text Box 33"/>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8206" name="Group 34"/>
            <p:cNvGrpSpPr>
              <a:grpSpLocks/>
            </p:cNvGrpSpPr>
            <p:nvPr/>
          </p:nvGrpSpPr>
          <p:grpSpPr bwMode="auto">
            <a:xfrm>
              <a:off x="3984" y="807"/>
              <a:ext cx="664" cy="336"/>
              <a:chOff x="3984" y="807"/>
              <a:chExt cx="664" cy="336"/>
            </a:xfrm>
          </p:grpSpPr>
          <p:sp>
            <p:nvSpPr>
              <p:cNvPr id="8208" name="Oval 35"/>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09" name="Text Box 36"/>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8207" name="Line 37"/>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8" name="Group 38"/>
          <p:cNvGrpSpPr>
            <a:grpSpLocks/>
          </p:cNvGrpSpPr>
          <p:nvPr/>
        </p:nvGrpSpPr>
        <p:grpSpPr bwMode="auto">
          <a:xfrm>
            <a:off x="7016750" y="2362200"/>
            <a:ext cx="527050" cy="779463"/>
            <a:chOff x="4420" y="1488"/>
            <a:chExt cx="332" cy="491"/>
          </a:xfrm>
        </p:grpSpPr>
        <p:sp>
          <p:nvSpPr>
            <p:cNvPr id="8201" name="Oval 39"/>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8202" name="Line 40"/>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8200" name="Text Box 41"/>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4122578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9219" name="Group 3"/>
          <p:cNvGrpSpPr>
            <a:grpSpLocks/>
          </p:cNvGrpSpPr>
          <p:nvPr/>
        </p:nvGrpSpPr>
        <p:grpSpPr bwMode="auto">
          <a:xfrm>
            <a:off x="3657600" y="1219200"/>
            <a:ext cx="1511300" cy="2881313"/>
            <a:chOff x="2304" y="768"/>
            <a:chExt cx="952" cy="1815"/>
          </a:xfrm>
        </p:grpSpPr>
        <p:sp>
          <p:nvSpPr>
            <p:cNvPr id="9250" name="Oval 4"/>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51" name="Line 5"/>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52" name="Text Box 6"/>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9253" name="Group 7"/>
            <p:cNvGrpSpPr>
              <a:grpSpLocks/>
            </p:cNvGrpSpPr>
            <p:nvPr/>
          </p:nvGrpSpPr>
          <p:grpSpPr bwMode="auto">
            <a:xfrm>
              <a:off x="2304" y="768"/>
              <a:ext cx="952" cy="823"/>
              <a:chOff x="2304" y="768"/>
              <a:chExt cx="952" cy="823"/>
            </a:xfrm>
          </p:grpSpPr>
          <p:grpSp>
            <p:nvGrpSpPr>
              <p:cNvPr id="9255" name="Group 8"/>
              <p:cNvGrpSpPr>
                <a:grpSpLocks/>
              </p:cNvGrpSpPr>
              <p:nvPr/>
            </p:nvGrpSpPr>
            <p:grpSpPr bwMode="auto">
              <a:xfrm>
                <a:off x="2304" y="768"/>
                <a:ext cx="616" cy="807"/>
                <a:chOff x="2304" y="768"/>
                <a:chExt cx="616" cy="807"/>
              </a:xfrm>
            </p:grpSpPr>
            <p:sp>
              <p:nvSpPr>
                <p:cNvPr id="9258" name="Oval 9"/>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59" name="Line 10"/>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60" name="Text Box 11"/>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9261" name="Text Box 12"/>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9256" name="Oval 13"/>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57" name="Line 14"/>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9254" name="Line 15"/>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5" name="Group 16"/>
          <p:cNvGrpSpPr>
            <a:grpSpLocks/>
          </p:cNvGrpSpPr>
          <p:nvPr/>
        </p:nvGrpSpPr>
        <p:grpSpPr bwMode="auto">
          <a:xfrm>
            <a:off x="4641850" y="3270250"/>
            <a:ext cx="679450" cy="1008063"/>
            <a:chOff x="2924" y="2060"/>
            <a:chExt cx="428" cy="635"/>
          </a:xfrm>
        </p:grpSpPr>
        <p:sp>
          <p:nvSpPr>
            <p:cNvPr id="9248" name="Oval 17"/>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49" name="Line 18"/>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6" name="Group 19"/>
          <p:cNvGrpSpPr>
            <a:grpSpLocks/>
          </p:cNvGrpSpPr>
          <p:nvPr/>
        </p:nvGrpSpPr>
        <p:grpSpPr bwMode="auto">
          <a:xfrm>
            <a:off x="7315200" y="3048000"/>
            <a:ext cx="1143000" cy="1738313"/>
            <a:chOff x="4608" y="1920"/>
            <a:chExt cx="720" cy="1095"/>
          </a:xfrm>
        </p:grpSpPr>
        <p:sp>
          <p:nvSpPr>
            <p:cNvPr id="9244" name="Oval 20"/>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45" name="Line 21"/>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46" name="Line 22"/>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47" name="Text Box 23"/>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grpSp>
        <p:nvGrpSpPr>
          <p:cNvPr id="9222" name="Group 24"/>
          <p:cNvGrpSpPr>
            <a:grpSpLocks/>
          </p:cNvGrpSpPr>
          <p:nvPr/>
        </p:nvGrpSpPr>
        <p:grpSpPr bwMode="auto">
          <a:xfrm>
            <a:off x="6324600" y="1281113"/>
            <a:ext cx="2057400" cy="1981200"/>
            <a:chOff x="3984" y="807"/>
            <a:chExt cx="1296" cy="1248"/>
          </a:xfrm>
        </p:grpSpPr>
        <p:grpSp>
          <p:nvGrpSpPr>
            <p:cNvPr id="9234" name="Group 25"/>
            <p:cNvGrpSpPr>
              <a:grpSpLocks/>
            </p:cNvGrpSpPr>
            <p:nvPr/>
          </p:nvGrpSpPr>
          <p:grpSpPr bwMode="auto">
            <a:xfrm>
              <a:off x="3984" y="807"/>
              <a:ext cx="1296" cy="1248"/>
              <a:chOff x="3984" y="807"/>
              <a:chExt cx="1296" cy="1248"/>
            </a:xfrm>
          </p:grpSpPr>
          <p:sp>
            <p:nvSpPr>
              <p:cNvPr id="9237" name="Oval 26"/>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38" name="Line 27"/>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39" name="Text Box 28"/>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9240" name="Group 29"/>
              <p:cNvGrpSpPr>
                <a:grpSpLocks/>
              </p:cNvGrpSpPr>
              <p:nvPr/>
            </p:nvGrpSpPr>
            <p:grpSpPr bwMode="auto">
              <a:xfrm>
                <a:off x="3984" y="807"/>
                <a:ext cx="664" cy="336"/>
                <a:chOff x="3984" y="807"/>
                <a:chExt cx="664" cy="336"/>
              </a:xfrm>
            </p:grpSpPr>
            <p:sp>
              <p:nvSpPr>
                <p:cNvPr id="9242" name="Oval 30"/>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43" name="Text Box 31"/>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9241" name="Line 32"/>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9235" name="Oval 33"/>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36" name="Line 34"/>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9223" name="Group 35"/>
          <p:cNvGrpSpPr>
            <a:grpSpLocks/>
          </p:cNvGrpSpPr>
          <p:nvPr/>
        </p:nvGrpSpPr>
        <p:grpSpPr bwMode="auto">
          <a:xfrm>
            <a:off x="609600" y="4106863"/>
            <a:ext cx="1600200" cy="1746250"/>
            <a:chOff x="384" y="2587"/>
            <a:chExt cx="1008" cy="1100"/>
          </a:xfrm>
        </p:grpSpPr>
        <p:sp>
          <p:nvSpPr>
            <p:cNvPr id="9225" name="Oval 36"/>
            <p:cNvSpPr>
              <a:spLocks noChangeArrowheads="1"/>
            </p:cNvSpPr>
            <p:nvPr/>
          </p:nvSpPr>
          <p:spPr bwMode="auto">
            <a:xfrm>
              <a:off x="628" y="2587"/>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26" name="Line 37"/>
            <p:cNvSpPr>
              <a:spLocks noChangeShapeType="1"/>
            </p:cNvSpPr>
            <p:nvPr/>
          </p:nvSpPr>
          <p:spPr bwMode="auto">
            <a:xfrm flipH="1">
              <a:off x="528" y="2775"/>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27" name="Line 38"/>
            <p:cNvSpPr>
              <a:spLocks noChangeShapeType="1"/>
            </p:cNvSpPr>
            <p:nvPr/>
          </p:nvSpPr>
          <p:spPr bwMode="auto">
            <a:xfrm>
              <a:off x="864" y="2775"/>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28" name="Text Box 39"/>
            <p:cNvSpPr txBox="1">
              <a:spLocks noChangeArrowheads="1"/>
            </p:cNvSpPr>
            <p:nvPr/>
          </p:nvSpPr>
          <p:spPr bwMode="auto">
            <a:xfrm>
              <a:off x="384"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9229" name="Oval 40"/>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9230" name="Line 41"/>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31" name="Line 42"/>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9232" name="Text Box 43"/>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9233" name="Text Box 44"/>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sp>
        <p:nvSpPr>
          <p:cNvPr id="9224" name="Text Box 45"/>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1123784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10243" name="Group 3"/>
          <p:cNvGrpSpPr>
            <a:grpSpLocks/>
          </p:cNvGrpSpPr>
          <p:nvPr/>
        </p:nvGrpSpPr>
        <p:grpSpPr bwMode="auto">
          <a:xfrm>
            <a:off x="990600" y="4716463"/>
            <a:ext cx="1219200" cy="1136650"/>
            <a:chOff x="624" y="2971"/>
            <a:chExt cx="768" cy="716"/>
          </a:xfrm>
        </p:grpSpPr>
        <p:sp>
          <p:nvSpPr>
            <p:cNvPr id="10284" name="Oval 4"/>
            <p:cNvSpPr>
              <a:spLocks noChangeArrowheads="1"/>
            </p:cNvSpPr>
            <p:nvPr/>
          </p:nvSpPr>
          <p:spPr bwMode="auto">
            <a:xfrm>
              <a:off x="868" y="2971"/>
              <a:ext cx="280" cy="247"/>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85" name="Line 5"/>
            <p:cNvSpPr>
              <a:spLocks noChangeShapeType="1"/>
            </p:cNvSpPr>
            <p:nvPr/>
          </p:nvSpPr>
          <p:spPr bwMode="auto">
            <a:xfrm flipH="1">
              <a:off x="768" y="3159"/>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86" name="Line 6"/>
            <p:cNvSpPr>
              <a:spLocks noChangeShapeType="1"/>
            </p:cNvSpPr>
            <p:nvPr/>
          </p:nvSpPr>
          <p:spPr bwMode="auto">
            <a:xfrm>
              <a:off x="1104" y="3159"/>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87" name="Text Box 7"/>
            <p:cNvSpPr txBox="1">
              <a:spLocks noChangeArrowheads="1"/>
            </p:cNvSpPr>
            <p:nvPr/>
          </p:nvSpPr>
          <p:spPr bwMode="auto">
            <a:xfrm>
              <a:off x="62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0288" name="Text Box 8"/>
            <p:cNvSpPr txBox="1">
              <a:spLocks noChangeArrowheads="1"/>
            </p:cNvSpPr>
            <p:nvPr/>
          </p:nvSpPr>
          <p:spPr bwMode="auto">
            <a:xfrm>
              <a:off x="1104" y="33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g</a:t>
              </a:r>
            </a:p>
          </p:txBody>
        </p:sp>
      </p:grpSp>
      <p:grpSp>
        <p:nvGrpSpPr>
          <p:cNvPr id="10244" name="Group 9"/>
          <p:cNvGrpSpPr>
            <a:grpSpLocks/>
          </p:cNvGrpSpPr>
          <p:nvPr/>
        </p:nvGrpSpPr>
        <p:grpSpPr bwMode="auto">
          <a:xfrm>
            <a:off x="3657600" y="1219200"/>
            <a:ext cx="1663700" cy="3059113"/>
            <a:chOff x="2304" y="768"/>
            <a:chExt cx="1048" cy="1927"/>
          </a:xfrm>
        </p:grpSpPr>
        <p:grpSp>
          <p:nvGrpSpPr>
            <p:cNvPr id="10269" name="Group 10"/>
            <p:cNvGrpSpPr>
              <a:grpSpLocks/>
            </p:cNvGrpSpPr>
            <p:nvPr/>
          </p:nvGrpSpPr>
          <p:grpSpPr bwMode="auto">
            <a:xfrm>
              <a:off x="2304" y="768"/>
              <a:ext cx="952" cy="1815"/>
              <a:chOff x="2304" y="768"/>
              <a:chExt cx="952" cy="1815"/>
            </a:xfrm>
          </p:grpSpPr>
          <p:sp>
            <p:nvSpPr>
              <p:cNvPr id="10272" name="Oval 11"/>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73" name="Line 12"/>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74" name="Text Box 13"/>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0275" name="Group 14"/>
              <p:cNvGrpSpPr>
                <a:grpSpLocks/>
              </p:cNvGrpSpPr>
              <p:nvPr/>
            </p:nvGrpSpPr>
            <p:grpSpPr bwMode="auto">
              <a:xfrm>
                <a:off x="2304" y="768"/>
                <a:ext cx="952" cy="823"/>
                <a:chOff x="2304" y="768"/>
                <a:chExt cx="952" cy="823"/>
              </a:xfrm>
            </p:grpSpPr>
            <p:grpSp>
              <p:nvGrpSpPr>
                <p:cNvPr id="10277" name="Group 15"/>
                <p:cNvGrpSpPr>
                  <a:grpSpLocks/>
                </p:cNvGrpSpPr>
                <p:nvPr/>
              </p:nvGrpSpPr>
              <p:grpSpPr bwMode="auto">
                <a:xfrm>
                  <a:off x="2304" y="768"/>
                  <a:ext cx="616" cy="807"/>
                  <a:chOff x="2304" y="768"/>
                  <a:chExt cx="616" cy="807"/>
                </a:xfrm>
              </p:grpSpPr>
              <p:sp>
                <p:nvSpPr>
                  <p:cNvPr id="10280" name="Oval 16"/>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81" name="Line 17"/>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82" name="Text Box 18"/>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0283" name="Text Box 19"/>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0278" name="Oval 20"/>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79" name="Line 21"/>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0276" name="Line 22"/>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0270" name="Oval 23"/>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71" name="Line 24"/>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7" name="Group 25"/>
          <p:cNvGrpSpPr>
            <a:grpSpLocks/>
          </p:cNvGrpSpPr>
          <p:nvPr/>
        </p:nvGrpSpPr>
        <p:grpSpPr bwMode="auto">
          <a:xfrm>
            <a:off x="4032250" y="4267200"/>
            <a:ext cx="996950" cy="1517650"/>
            <a:chOff x="2540" y="2688"/>
            <a:chExt cx="628" cy="956"/>
          </a:xfrm>
        </p:grpSpPr>
        <p:sp>
          <p:nvSpPr>
            <p:cNvPr id="10265" name="Oval 26"/>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66" name="Line 27"/>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67" name="Text Box 28"/>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sp>
          <p:nvSpPr>
            <p:cNvPr id="10268" name="Line 29"/>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0246" name="Oval 30"/>
          <p:cNvSpPr>
            <a:spLocks noChangeArrowheads="1"/>
          </p:cNvSpPr>
          <p:nvPr/>
        </p:nvSpPr>
        <p:spPr bwMode="auto">
          <a:xfrm>
            <a:off x="7550150" y="3663950"/>
            <a:ext cx="444500" cy="392113"/>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47" name="Line 31"/>
          <p:cNvSpPr>
            <a:spLocks noChangeShapeType="1"/>
          </p:cNvSpPr>
          <p:nvPr/>
        </p:nvSpPr>
        <p:spPr bwMode="auto">
          <a:xfrm>
            <a:off x="7315200" y="3048000"/>
            <a:ext cx="381000" cy="609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48" name="Line 32"/>
          <p:cNvSpPr>
            <a:spLocks noChangeShapeType="1"/>
          </p:cNvSpPr>
          <p:nvPr/>
        </p:nvSpPr>
        <p:spPr bwMode="auto">
          <a:xfrm>
            <a:off x="7924800" y="3962400"/>
            <a:ext cx="152400" cy="3810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49" name="Text Box 33"/>
          <p:cNvSpPr txBox="1">
            <a:spLocks noChangeArrowheads="1"/>
          </p:cNvSpPr>
          <p:nvPr/>
        </p:nvSpPr>
        <p:spPr bwMode="auto">
          <a:xfrm>
            <a:off x="8001000" y="42672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0250" name="Group 34"/>
          <p:cNvGrpSpPr>
            <a:grpSpLocks/>
          </p:cNvGrpSpPr>
          <p:nvPr/>
        </p:nvGrpSpPr>
        <p:grpSpPr bwMode="auto">
          <a:xfrm>
            <a:off x="6324600" y="1281113"/>
            <a:ext cx="2057400" cy="1981200"/>
            <a:chOff x="3984" y="807"/>
            <a:chExt cx="1296" cy="1248"/>
          </a:xfrm>
        </p:grpSpPr>
        <p:grpSp>
          <p:nvGrpSpPr>
            <p:cNvPr id="10255" name="Group 35"/>
            <p:cNvGrpSpPr>
              <a:grpSpLocks/>
            </p:cNvGrpSpPr>
            <p:nvPr/>
          </p:nvGrpSpPr>
          <p:grpSpPr bwMode="auto">
            <a:xfrm>
              <a:off x="3984" y="807"/>
              <a:ext cx="1296" cy="1248"/>
              <a:chOff x="3984" y="807"/>
              <a:chExt cx="1296" cy="1248"/>
            </a:xfrm>
          </p:grpSpPr>
          <p:sp>
            <p:nvSpPr>
              <p:cNvPr id="10258" name="Oval 36"/>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59" name="Line 37"/>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0260" name="Text Box 38"/>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0261" name="Group 39"/>
              <p:cNvGrpSpPr>
                <a:grpSpLocks/>
              </p:cNvGrpSpPr>
              <p:nvPr/>
            </p:nvGrpSpPr>
            <p:grpSpPr bwMode="auto">
              <a:xfrm>
                <a:off x="3984" y="807"/>
                <a:ext cx="664" cy="336"/>
                <a:chOff x="3984" y="807"/>
                <a:chExt cx="664" cy="336"/>
              </a:xfrm>
            </p:grpSpPr>
            <p:sp>
              <p:nvSpPr>
                <p:cNvPr id="10263" name="Oval 40"/>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64" name="Text Box 41"/>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0262" name="Line 42"/>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0256" name="Oval 43"/>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57" name="Line 44"/>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1" name="Group 45"/>
          <p:cNvGrpSpPr>
            <a:grpSpLocks/>
          </p:cNvGrpSpPr>
          <p:nvPr/>
        </p:nvGrpSpPr>
        <p:grpSpPr bwMode="auto">
          <a:xfrm>
            <a:off x="7010400" y="4038600"/>
            <a:ext cx="609600" cy="773113"/>
            <a:chOff x="4416" y="2544"/>
            <a:chExt cx="384" cy="487"/>
          </a:xfrm>
        </p:grpSpPr>
        <p:sp>
          <p:nvSpPr>
            <p:cNvPr id="10253" name="Oval 46"/>
            <p:cNvSpPr>
              <a:spLocks noChangeArrowheads="1"/>
            </p:cNvSpPr>
            <p:nvPr/>
          </p:nvSpPr>
          <p:spPr bwMode="auto">
            <a:xfrm>
              <a:off x="4416" y="2784"/>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0254" name="Line 47"/>
            <p:cNvSpPr>
              <a:spLocks noChangeShapeType="1"/>
            </p:cNvSpPr>
            <p:nvPr/>
          </p:nvSpPr>
          <p:spPr bwMode="auto">
            <a:xfrm flipH="1">
              <a:off x="4608" y="254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0252" name="Text Box 48"/>
          <p:cNvSpPr txBox="1">
            <a:spLocks noChangeArrowheads="1"/>
          </p:cNvSpPr>
          <p:nvPr/>
        </p:nvSpPr>
        <p:spPr bwMode="auto">
          <a:xfrm>
            <a:off x="457200" y="6019800"/>
            <a:ext cx="49530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Tree>
    <p:extLst>
      <p:ext uri="{BB962C8B-B14F-4D97-AF65-F5344CB8AC3E}">
        <p14:creationId xmlns:p14="http://schemas.microsoft.com/office/powerpoint/2010/main" val="3965615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6338888"/>
            <a:ext cx="4953000" cy="51911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latin typeface="Arial Black" panose="020B0A04020102020204" pitchFamily="34" charset="0"/>
              </a:rPr>
              <a:t>k = g.key = 101011</a:t>
            </a:r>
          </a:p>
        </p:txBody>
      </p:sp>
      <p:sp>
        <p:nvSpPr>
          <p:cNvPr id="11267" name="Rectangle 3"/>
          <p:cNvSpPr>
            <a:spLocks noGrp="1" noChangeArrowheads="1"/>
          </p:cNvSpPr>
          <p:nvPr>
            <p:ph type="title"/>
          </p:nvPr>
        </p:nvSpPr>
        <p:spPr>
          <a:xfrm>
            <a:off x="685800" y="152400"/>
            <a:ext cx="7772400" cy="914400"/>
          </a:xfrm>
        </p:spPr>
        <p:txBody>
          <a:bodyPr/>
          <a:lstStyle/>
          <a:p>
            <a:r>
              <a:rPr lang="en-US" altLang="en-US" smtClean="0"/>
              <a:t>Forward Pass Example</a:t>
            </a:r>
          </a:p>
        </p:txBody>
      </p:sp>
      <p:grpSp>
        <p:nvGrpSpPr>
          <p:cNvPr id="11268" name="Group 4"/>
          <p:cNvGrpSpPr>
            <a:grpSpLocks/>
          </p:cNvGrpSpPr>
          <p:nvPr/>
        </p:nvGrpSpPr>
        <p:grpSpPr bwMode="auto">
          <a:xfrm>
            <a:off x="6324600" y="1281113"/>
            <a:ext cx="2133600" cy="3530600"/>
            <a:chOff x="3984" y="807"/>
            <a:chExt cx="1344" cy="2224"/>
          </a:xfrm>
        </p:grpSpPr>
        <p:grpSp>
          <p:nvGrpSpPr>
            <p:cNvPr id="11298" name="Group 5"/>
            <p:cNvGrpSpPr>
              <a:grpSpLocks/>
            </p:cNvGrpSpPr>
            <p:nvPr/>
          </p:nvGrpSpPr>
          <p:grpSpPr bwMode="auto">
            <a:xfrm>
              <a:off x="3984" y="807"/>
              <a:ext cx="1344" cy="2208"/>
              <a:chOff x="3984" y="807"/>
              <a:chExt cx="1344" cy="2208"/>
            </a:xfrm>
          </p:grpSpPr>
          <p:sp>
            <p:nvSpPr>
              <p:cNvPr id="11301" name="Oval 6"/>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302" name="Line 7"/>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303" name="Line 8"/>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304" name="Text Box 9"/>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1305" name="Group 10"/>
              <p:cNvGrpSpPr>
                <a:grpSpLocks/>
              </p:cNvGrpSpPr>
              <p:nvPr/>
            </p:nvGrpSpPr>
            <p:grpSpPr bwMode="auto">
              <a:xfrm>
                <a:off x="3984" y="807"/>
                <a:ext cx="1296" cy="1248"/>
                <a:chOff x="3984" y="807"/>
                <a:chExt cx="1296" cy="1248"/>
              </a:xfrm>
            </p:grpSpPr>
            <p:grpSp>
              <p:nvGrpSpPr>
                <p:cNvPr id="11306" name="Group 11"/>
                <p:cNvGrpSpPr>
                  <a:grpSpLocks/>
                </p:cNvGrpSpPr>
                <p:nvPr/>
              </p:nvGrpSpPr>
              <p:grpSpPr bwMode="auto">
                <a:xfrm>
                  <a:off x="3984" y="807"/>
                  <a:ext cx="1296" cy="1248"/>
                  <a:chOff x="3984" y="807"/>
                  <a:chExt cx="1296" cy="1248"/>
                </a:xfrm>
              </p:grpSpPr>
              <p:sp>
                <p:nvSpPr>
                  <p:cNvPr id="11309" name="Oval 12"/>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310" name="Line 13"/>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311" name="Text Box 14"/>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1312" name="Group 15"/>
                  <p:cNvGrpSpPr>
                    <a:grpSpLocks/>
                  </p:cNvGrpSpPr>
                  <p:nvPr/>
                </p:nvGrpSpPr>
                <p:grpSpPr bwMode="auto">
                  <a:xfrm>
                    <a:off x="3984" y="807"/>
                    <a:ext cx="664" cy="336"/>
                    <a:chOff x="3984" y="807"/>
                    <a:chExt cx="664" cy="336"/>
                  </a:xfrm>
                </p:grpSpPr>
                <p:sp>
                  <p:nvSpPr>
                    <p:cNvPr id="11314" name="Oval 16"/>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315" name="Text Box 17"/>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1313" name="Line 18"/>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1307" name="Oval 19"/>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308" name="Line 20"/>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11299" name="Oval 21"/>
            <p:cNvSpPr>
              <a:spLocks noChangeArrowheads="1"/>
            </p:cNvSpPr>
            <p:nvPr/>
          </p:nvSpPr>
          <p:spPr bwMode="auto">
            <a:xfrm>
              <a:off x="4416" y="2784"/>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300" name="Line 22"/>
            <p:cNvSpPr>
              <a:spLocks noChangeShapeType="1"/>
            </p:cNvSpPr>
            <p:nvPr/>
          </p:nvSpPr>
          <p:spPr bwMode="auto">
            <a:xfrm flipH="1">
              <a:off x="4608" y="254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1269" name="Group 23"/>
          <p:cNvGrpSpPr>
            <a:grpSpLocks/>
          </p:cNvGrpSpPr>
          <p:nvPr/>
        </p:nvGrpSpPr>
        <p:grpSpPr bwMode="auto">
          <a:xfrm>
            <a:off x="3657600" y="1219200"/>
            <a:ext cx="1663700" cy="4565650"/>
            <a:chOff x="2304" y="768"/>
            <a:chExt cx="1048" cy="2876"/>
          </a:xfrm>
        </p:grpSpPr>
        <p:sp>
          <p:nvSpPr>
            <p:cNvPr id="11278" name="Oval 24"/>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79" name="Line 25"/>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280" name="Text Box 26"/>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1281" name="Group 27"/>
            <p:cNvGrpSpPr>
              <a:grpSpLocks/>
            </p:cNvGrpSpPr>
            <p:nvPr/>
          </p:nvGrpSpPr>
          <p:grpSpPr bwMode="auto">
            <a:xfrm>
              <a:off x="2304" y="768"/>
              <a:ext cx="1048" cy="1927"/>
              <a:chOff x="2304" y="768"/>
              <a:chExt cx="1048" cy="1927"/>
            </a:xfrm>
          </p:grpSpPr>
          <p:grpSp>
            <p:nvGrpSpPr>
              <p:cNvPr id="11283" name="Group 28"/>
              <p:cNvGrpSpPr>
                <a:grpSpLocks/>
              </p:cNvGrpSpPr>
              <p:nvPr/>
            </p:nvGrpSpPr>
            <p:grpSpPr bwMode="auto">
              <a:xfrm>
                <a:off x="2304" y="768"/>
                <a:ext cx="952" cy="1815"/>
                <a:chOff x="2304" y="768"/>
                <a:chExt cx="952" cy="1815"/>
              </a:xfrm>
            </p:grpSpPr>
            <p:sp>
              <p:nvSpPr>
                <p:cNvPr id="11286" name="Oval 29"/>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87" name="Line 30"/>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288" name="Text Box 31"/>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1289" name="Group 32"/>
                <p:cNvGrpSpPr>
                  <a:grpSpLocks/>
                </p:cNvGrpSpPr>
                <p:nvPr/>
              </p:nvGrpSpPr>
              <p:grpSpPr bwMode="auto">
                <a:xfrm>
                  <a:off x="2304" y="768"/>
                  <a:ext cx="952" cy="823"/>
                  <a:chOff x="2304" y="768"/>
                  <a:chExt cx="952" cy="823"/>
                </a:xfrm>
              </p:grpSpPr>
              <p:grpSp>
                <p:nvGrpSpPr>
                  <p:cNvPr id="11291" name="Group 33"/>
                  <p:cNvGrpSpPr>
                    <a:grpSpLocks/>
                  </p:cNvGrpSpPr>
                  <p:nvPr/>
                </p:nvGrpSpPr>
                <p:grpSpPr bwMode="auto">
                  <a:xfrm>
                    <a:off x="2304" y="768"/>
                    <a:ext cx="616" cy="807"/>
                    <a:chOff x="2304" y="768"/>
                    <a:chExt cx="616" cy="807"/>
                  </a:xfrm>
                </p:grpSpPr>
                <p:sp>
                  <p:nvSpPr>
                    <p:cNvPr id="11294" name="Oval 34"/>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95" name="Line 35"/>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296" name="Text Box 36"/>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1297" name="Text Box 37"/>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1292" name="Oval 38"/>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93" name="Line 39"/>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1290" name="Line 40"/>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1284" name="Oval 41"/>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85" name="Line 42"/>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1282" name="Line 43"/>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2" name="Group 44"/>
          <p:cNvGrpSpPr>
            <a:grpSpLocks/>
          </p:cNvGrpSpPr>
          <p:nvPr/>
        </p:nvGrpSpPr>
        <p:grpSpPr bwMode="auto">
          <a:xfrm>
            <a:off x="4413250" y="4953000"/>
            <a:ext cx="831850" cy="1593850"/>
            <a:chOff x="2780" y="3120"/>
            <a:chExt cx="524" cy="1004"/>
          </a:xfrm>
        </p:grpSpPr>
        <p:sp>
          <p:nvSpPr>
            <p:cNvPr id="11274" name="Oval 45"/>
            <p:cNvSpPr>
              <a:spLocks noChangeArrowheads="1"/>
            </p:cNvSpPr>
            <p:nvPr/>
          </p:nvSpPr>
          <p:spPr bwMode="auto">
            <a:xfrm>
              <a:off x="3024" y="340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75" name="Line 46"/>
            <p:cNvSpPr>
              <a:spLocks noChangeShapeType="1"/>
            </p:cNvSpPr>
            <p:nvPr/>
          </p:nvSpPr>
          <p:spPr bwMode="auto">
            <a:xfrm flipH="1">
              <a:off x="2924" y="359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1276" name="Text Box 47"/>
            <p:cNvSpPr txBox="1">
              <a:spLocks noChangeArrowheads="1"/>
            </p:cNvSpPr>
            <p:nvPr/>
          </p:nvSpPr>
          <p:spPr bwMode="auto">
            <a:xfrm>
              <a:off x="2780" y="379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1277" name="Line 48"/>
            <p:cNvSpPr>
              <a:spLocks noChangeShapeType="1"/>
            </p:cNvSpPr>
            <p:nvPr/>
          </p:nvSpPr>
          <p:spPr bwMode="auto">
            <a:xfrm>
              <a:off x="3024" y="3120"/>
              <a:ext cx="144" cy="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3" name="Group 49"/>
          <p:cNvGrpSpPr>
            <a:grpSpLocks/>
          </p:cNvGrpSpPr>
          <p:nvPr/>
        </p:nvGrpSpPr>
        <p:grpSpPr bwMode="auto">
          <a:xfrm>
            <a:off x="7391400" y="4800600"/>
            <a:ext cx="444500" cy="849313"/>
            <a:chOff x="4656" y="3024"/>
            <a:chExt cx="280" cy="535"/>
          </a:xfrm>
        </p:grpSpPr>
        <p:sp>
          <p:nvSpPr>
            <p:cNvPr id="11272" name="Oval 50"/>
            <p:cNvSpPr>
              <a:spLocks noChangeArrowheads="1"/>
            </p:cNvSpPr>
            <p:nvPr/>
          </p:nvSpPr>
          <p:spPr bwMode="auto">
            <a:xfrm>
              <a:off x="4656" y="331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1273" name="Line 51"/>
            <p:cNvSpPr>
              <a:spLocks noChangeShapeType="1"/>
            </p:cNvSpPr>
            <p:nvPr/>
          </p:nvSpPr>
          <p:spPr bwMode="auto">
            <a:xfrm>
              <a:off x="4656" y="3024"/>
              <a:ext cx="144" cy="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Tree>
    <p:extLst>
      <p:ext uri="{BB962C8B-B14F-4D97-AF65-F5344CB8AC3E}">
        <p14:creationId xmlns:p14="http://schemas.microsoft.com/office/powerpoint/2010/main" val="1470968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Backward Cleanup Pass</a:t>
            </a:r>
          </a:p>
        </p:txBody>
      </p:sp>
      <p:sp>
        <p:nvSpPr>
          <p:cNvPr id="354307" name="Rectangle 3"/>
          <p:cNvSpPr>
            <a:spLocks noGrp="1" noChangeArrowheads="1"/>
          </p:cNvSpPr>
          <p:nvPr>
            <p:ph type="body" idx="1"/>
          </p:nvPr>
        </p:nvSpPr>
        <p:spPr/>
        <p:txBody>
          <a:bodyPr/>
          <a:lstStyle/>
          <a:p>
            <a:r>
              <a:rPr lang="en-US" altLang="en-US" smtClean="0"/>
              <a:t>Retrace path from current nodes in </a:t>
            </a:r>
            <a:r>
              <a:rPr lang="en-US" altLang="en-US" smtClean="0">
                <a:solidFill>
                  <a:schemeClr val="hlink"/>
                </a:solidFill>
              </a:rPr>
              <a:t>S</a:t>
            </a:r>
            <a:r>
              <a:rPr lang="en-US" altLang="en-US" smtClean="0"/>
              <a:t> and </a:t>
            </a:r>
            <a:r>
              <a:rPr lang="en-US" altLang="en-US" smtClean="0">
                <a:solidFill>
                  <a:schemeClr val="hlink"/>
                </a:solidFill>
              </a:rPr>
              <a:t>B</a:t>
            </a:r>
            <a:r>
              <a:rPr lang="en-US" altLang="en-US" smtClean="0"/>
              <a:t> toward roots of respective tries.</a:t>
            </a:r>
          </a:p>
          <a:p>
            <a:r>
              <a:rPr lang="en-US" altLang="en-US" smtClean="0"/>
              <a:t>Eliminate branch nodes that are roots of subtries that have fewer than </a:t>
            </a:r>
            <a:r>
              <a:rPr lang="en-US" altLang="en-US" smtClean="0">
                <a:solidFill>
                  <a:schemeClr val="hlink"/>
                </a:solidFill>
              </a:rPr>
              <a:t>2</a:t>
            </a:r>
            <a:r>
              <a:rPr lang="en-US" altLang="en-US" smtClean="0"/>
              <a:t> dictionary pairs.</a:t>
            </a:r>
          </a:p>
        </p:txBody>
      </p:sp>
    </p:spTree>
    <p:extLst>
      <p:ext uri="{BB962C8B-B14F-4D97-AF65-F5344CB8AC3E}">
        <p14:creationId xmlns:p14="http://schemas.microsoft.com/office/powerpoint/2010/main" val="2462387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914400"/>
          </a:xfrm>
        </p:spPr>
        <p:txBody>
          <a:bodyPr/>
          <a:lstStyle/>
          <a:p>
            <a:r>
              <a:rPr lang="en-US" altLang="en-US" smtClean="0"/>
              <a:t>Backward Cleanup Pass Example</a:t>
            </a:r>
          </a:p>
        </p:txBody>
      </p:sp>
      <p:grpSp>
        <p:nvGrpSpPr>
          <p:cNvPr id="2" name="Group 3"/>
          <p:cNvGrpSpPr>
            <a:grpSpLocks/>
          </p:cNvGrpSpPr>
          <p:nvPr/>
        </p:nvGrpSpPr>
        <p:grpSpPr bwMode="auto">
          <a:xfrm>
            <a:off x="3657600" y="1219200"/>
            <a:ext cx="1663700" cy="5327650"/>
            <a:chOff x="2304" y="768"/>
            <a:chExt cx="1048" cy="3356"/>
          </a:xfrm>
        </p:grpSpPr>
        <p:grpSp>
          <p:nvGrpSpPr>
            <p:cNvPr id="13341" name="Group 4"/>
            <p:cNvGrpSpPr>
              <a:grpSpLocks/>
            </p:cNvGrpSpPr>
            <p:nvPr/>
          </p:nvGrpSpPr>
          <p:grpSpPr bwMode="auto">
            <a:xfrm>
              <a:off x="2304" y="768"/>
              <a:ext cx="1048" cy="2876"/>
              <a:chOff x="2304" y="768"/>
              <a:chExt cx="1048" cy="2876"/>
            </a:xfrm>
          </p:grpSpPr>
          <p:sp>
            <p:nvSpPr>
              <p:cNvPr id="13347" name="Oval 5"/>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48" name="Line 6"/>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49" name="Text Box 7"/>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3350" name="Group 8"/>
              <p:cNvGrpSpPr>
                <a:grpSpLocks/>
              </p:cNvGrpSpPr>
              <p:nvPr/>
            </p:nvGrpSpPr>
            <p:grpSpPr bwMode="auto">
              <a:xfrm>
                <a:off x="2304" y="768"/>
                <a:ext cx="1048" cy="1927"/>
                <a:chOff x="2304" y="768"/>
                <a:chExt cx="1048" cy="1927"/>
              </a:xfrm>
            </p:grpSpPr>
            <p:grpSp>
              <p:nvGrpSpPr>
                <p:cNvPr id="13352" name="Group 9"/>
                <p:cNvGrpSpPr>
                  <a:grpSpLocks/>
                </p:cNvGrpSpPr>
                <p:nvPr/>
              </p:nvGrpSpPr>
              <p:grpSpPr bwMode="auto">
                <a:xfrm>
                  <a:off x="2304" y="768"/>
                  <a:ext cx="952" cy="1815"/>
                  <a:chOff x="2304" y="768"/>
                  <a:chExt cx="952" cy="1815"/>
                </a:xfrm>
              </p:grpSpPr>
              <p:sp>
                <p:nvSpPr>
                  <p:cNvPr id="13355" name="Oval 10"/>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56" name="Line 11"/>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57" name="Text Box 12"/>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3358" name="Group 13"/>
                  <p:cNvGrpSpPr>
                    <a:grpSpLocks/>
                  </p:cNvGrpSpPr>
                  <p:nvPr/>
                </p:nvGrpSpPr>
                <p:grpSpPr bwMode="auto">
                  <a:xfrm>
                    <a:off x="2304" y="768"/>
                    <a:ext cx="952" cy="823"/>
                    <a:chOff x="2304" y="768"/>
                    <a:chExt cx="952" cy="823"/>
                  </a:xfrm>
                </p:grpSpPr>
                <p:grpSp>
                  <p:nvGrpSpPr>
                    <p:cNvPr id="13360" name="Group 14"/>
                    <p:cNvGrpSpPr>
                      <a:grpSpLocks/>
                    </p:cNvGrpSpPr>
                    <p:nvPr/>
                  </p:nvGrpSpPr>
                  <p:grpSpPr bwMode="auto">
                    <a:xfrm>
                      <a:off x="2304" y="768"/>
                      <a:ext cx="616" cy="807"/>
                      <a:chOff x="2304" y="768"/>
                      <a:chExt cx="616" cy="807"/>
                    </a:xfrm>
                  </p:grpSpPr>
                  <p:sp>
                    <p:nvSpPr>
                      <p:cNvPr id="13363" name="Oval 15"/>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64" name="Line 16"/>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65" name="Text Box 17"/>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3366" name="Text Box 18"/>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3361" name="Oval 19"/>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62" name="Line 20"/>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3359" name="Line 21"/>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3353" name="Oval 22"/>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54" name="Line 23"/>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3351" name="Line 24"/>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3342" name="Group 25"/>
            <p:cNvGrpSpPr>
              <a:grpSpLocks/>
            </p:cNvGrpSpPr>
            <p:nvPr/>
          </p:nvGrpSpPr>
          <p:grpSpPr bwMode="auto">
            <a:xfrm>
              <a:off x="2780" y="3120"/>
              <a:ext cx="524" cy="1004"/>
              <a:chOff x="2780" y="3120"/>
              <a:chExt cx="524" cy="1004"/>
            </a:xfrm>
          </p:grpSpPr>
          <p:sp>
            <p:nvSpPr>
              <p:cNvPr id="13343" name="Oval 26"/>
              <p:cNvSpPr>
                <a:spLocks noChangeArrowheads="1"/>
              </p:cNvSpPr>
              <p:nvPr/>
            </p:nvSpPr>
            <p:spPr bwMode="auto">
              <a:xfrm>
                <a:off x="3024" y="340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44" name="Line 27"/>
              <p:cNvSpPr>
                <a:spLocks noChangeShapeType="1"/>
              </p:cNvSpPr>
              <p:nvPr/>
            </p:nvSpPr>
            <p:spPr bwMode="auto">
              <a:xfrm flipH="1">
                <a:off x="2924" y="359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45" name="Text Box 28"/>
              <p:cNvSpPr txBox="1">
                <a:spLocks noChangeArrowheads="1"/>
              </p:cNvSpPr>
              <p:nvPr/>
            </p:nvSpPr>
            <p:spPr bwMode="auto">
              <a:xfrm>
                <a:off x="2780" y="379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3346" name="Line 29"/>
              <p:cNvSpPr>
                <a:spLocks noChangeShapeType="1"/>
              </p:cNvSpPr>
              <p:nvPr/>
            </p:nvSpPr>
            <p:spPr bwMode="auto">
              <a:xfrm>
                <a:off x="3024" y="3120"/>
                <a:ext cx="144" cy="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grpSp>
        <p:nvGrpSpPr>
          <p:cNvPr id="9" name="Group 30"/>
          <p:cNvGrpSpPr>
            <a:grpSpLocks/>
          </p:cNvGrpSpPr>
          <p:nvPr/>
        </p:nvGrpSpPr>
        <p:grpSpPr bwMode="auto">
          <a:xfrm>
            <a:off x="6324600" y="1281113"/>
            <a:ext cx="2133600" cy="4368800"/>
            <a:chOff x="3984" y="807"/>
            <a:chExt cx="1344" cy="2752"/>
          </a:xfrm>
        </p:grpSpPr>
        <p:grpSp>
          <p:nvGrpSpPr>
            <p:cNvPr id="13319" name="Group 31"/>
            <p:cNvGrpSpPr>
              <a:grpSpLocks/>
            </p:cNvGrpSpPr>
            <p:nvPr/>
          </p:nvGrpSpPr>
          <p:grpSpPr bwMode="auto">
            <a:xfrm>
              <a:off x="3984" y="807"/>
              <a:ext cx="1344" cy="2224"/>
              <a:chOff x="3984" y="807"/>
              <a:chExt cx="1344" cy="2224"/>
            </a:xfrm>
          </p:grpSpPr>
          <p:grpSp>
            <p:nvGrpSpPr>
              <p:cNvPr id="13323" name="Group 32"/>
              <p:cNvGrpSpPr>
                <a:grpSpLocks/>
              </p:cNvGrpSpPr>
              <p:nvPr/>
            </p:nvGrpSpPr>
            <p:grpSpPr bwMode="auto">
              <a:xfrm>
                <a:off x="3984" y="807"/>
                <a:ext cx="1344" cy="2208"/>
                <a:chOff x="3984" y="807"/>
                <a:chExt cx="1344" cy="2208"/>
              </a:xfrm>
            </p:grpSpPr>
            <p:sp>
              <p:nvSpPr>
                <p:cNvPr id="13326" name="Oval 33"/>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27" name="Line 34"/>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28" name="Line 35"/>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29" name="Text Box 36"/>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3330" name="Group 37"/>
                <p:cNvGrpSpPr>
                  <a:grpSpLocks/>
                </p:cNvGrpSpPr>
                <p:nvPr/>
              </p:nvGrpSpPr>
              <p:grpSpPr bwMode="auto">
                <a:xfrm>
                  <a:off x="3984" y="807"/>
                  <a:ext cx="1296" cy="1248"/>
                  <a:chOff x="3984" y="807"/>
                  <a:chExt cx="1296" cy="1248"/>
                </a:xfrm>
              </p:grpSpPr>
              <p:grpSp>
                <p:nvGrpSpPr>
                  <p:cNvPr id="13331" name="Group 38"/>
                  <p:cNvGrpSpPr>
                    <a:grpSpLocks/>
                  </p:cNvGrpSpPr>
                  <p:nvPr/>
                </p:nvGrpSpPr>
                <p:grpSpPr bwMode="auto">
                  <a:xfrm>
                    <a:off x="3984" y="807"/>
                    <a:ext cx="1296" cy="1248"/>
                    <a:chOff x="3984" y="807"/>
                    <a:chExt cx="1296" cy="1248"/>
                  </a:xfrm>
                </p:grpSpPr>
                <p:sp>
                  <p:nvSpPr>
                    <p:cNvPr id="13334" name="Oval 39"/>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35" name="Line 40"/>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3336" name="Text Box 41"/>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3337" name="Group 42"/>
                    <p:cNvGrpSpPr>
                      <a:grpSpLocks/>
                    </p:cNvGrpSpPr>
                    <p:nvPr/>
                  </p:nvGrpSpPr>
                  <p:grpSpPr bwMode="auto">
                    <a:xfrm>
                      <a:off x="3984" y="807"/>
                      <a:ext cx="664" cy="336"/>
                      <a:chOff x="3984" y="807"/>
                      <a:chExt cx="664" cy="336"/>
                    </a:xfrm>
                  </p:grpSpPr>
                  <p:sp>
                    <p:nvSpPr>
                      <p:cNvPr id="13339" name="Oval 43"/>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40" name="Text Box 44"/>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3338" name="Line 45"/>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3332" name="Oval 46"/>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33" name="Line 47"/>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13324" name="Oval 48"/>
              <p:cNvSpPr>
                <a:spLocks noChangeArrowheads="1"/>
              </p:cNvSpPr>
              <p:nvPr/>
            </p:nvSpPr>
            <p:spPr bwMode="auto">
              <a:xfrm>
                <a:off x="4416" y="2784"/>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25" name="Line 49"/>
              <p:cNvSpPr>
                <a:spLocks noChangeShapeType="1"/>
              </p:cNvSpPr>
              <p:nvPr/>
            </p:nvSpPr>
            <p:spPr bwMode="auto">
              <a:xfrm flipH="1">
                <a:off x="4608" y="254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3320" name="Group 50"/>
            <p:cNvGrpSpPr>
              <a:grpSpLocks/>
            </p:cNvGrpSpPr>
            <p:nvPr/>
          </p:nvGrpSpPr>
          <p:grpSpPr bwMode="auto">
            <a:xfrm>
              <a:off x="4656" y="3024"/>
              <a:ext cx="280" cy="535"/>
              <a:chOff x="4656" y="3024"/>
              <a:chExt cx="280" cy="535"/>
            </a:xfrm>
          </p:grpSpPr>
          <p:sp>
            <p:nvSpPr>
              <p:cNvPr id="13321" name="Oval 51"/>
              <p:cNvSpPr>
                <a:spLocks noChangeArrowheads="1"/>
              </p:cNvSpPr>
              <p:nvPr/>
            </p:nvSpPr>
            <p:spPr bwMode="auto">
              <a:xfrm>
                <a:off x="4656" y="331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3322" name="Line 52"/>
              <p:cNvSpPr>
                <a:spLocks noChangeShapeType="1"/>
              </p:cNvSpPr>
              <p:nvPr/>
            </p:nvSpPr>
            <p:spPr bwMode="auto">
              <a:xfrm>
                <a:off x="4656" y="3024"/>
                <a:ext cx="144" cy="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355381" name="Text Box 53"/>
          <p:cNvSpPr txBox="1">
            <a:spLocks noChangeArrowheads="1"/>
          </p:cNvSpPr>
          <p:nvPr/>
        </p:nvSpPr>
        <p:spPr bwMode="auto">
          <a:xfrm>
            <a:off x="457200" y="25146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f</a:t>
            </a:r>
            <a:r>
              <a:rPr lang="en-US" altLang="en-US" sz="2800">
                <a:solidFill>
                  <a:srgbClr val="0000FF"/>
                </a:solidFill>
              </a:rPr>
              <a:t> </a:t>
            </a:r>
            <a:r>
              <a:rPr lang="en-US" altLang="en-US" sz="2800">
                <a:solidFill>
                  <a:srgbClr val="000000"/>
                </a:solidFill>
              </a:rPr>
              <a:t>is an element node.</a:t>
            </a:r>
          </a:p>
        </p:txBody>
      </p:sp>
      <p:sp>
        <p:nvSpPr>
          <p:cNvPr id="355382" name="Freeform 54"/>
          <p:cNvSpPr>
            <a:spLocks/>
          </p:cNvSpPr>
          <p:nvPr/>
        </p:nvSpPr>
        <p:spPr bwMode="auto">
          <a:xfrm>
            <a:off x="4587875" y="5126038"/>
            <a:ext cx="1011238" cy="930275"/>
          </a:xfrm>
          <a:custGeom>
            <a:avLst/>
            <a:gdLst>
              <a:gd name="T0" fmla="*/ 2147483647 w 637"/>
              <a:gd name="T1" fmla="*/ 0 h 586"/>
              <a:gd name="T2" fmla="*/ 2147483647 w 637"/>
              <a:gd name="T3" fmla="*/ 2147483647 h 586"/>
              <a:gd name="T4" fmla="*/ 2147483647 w 637"/>
              <a:gd name="T5" fmla="*/ 2147483647 h 586"/>
              <a:gd name="T6" fmla="*/ 2147483647 w 637"/>
              <a:gd name="T7" fmla="*/ 2147483647 h 586"/>
              <a:gd name="T8" fmla="*/ 2147483647 w 637"/>
              <a:gd name="T9" fmla="*/ 2147483647 h 586"/>
              <a:gd name="T10" fmla="*/ 2147483647 w 637"/>
              <a:gd name="T11" fmla="*/ 2147483647 h 586"/>
              <a:gd name="T12" fmla="*/ 2147483647 w 637"/>
              <a:gd name="T13" fmla="*/ 2147483647 h 586"/>
              <a:gd name="T14" fmla="*/ 2147483647 w 637"/>
              <a:gd name="T15" fmla="*/ 2147483647 h 586"/>
              <a:gd name="T16" fmla="*/ 2147483647 w 637"/>
              <a:gd name="T17" fmla="*/ 2147483647 h 586"/>
              <a:gd name="T18" fmla="*/ 2147483647 w 637"/>
              <a:gd name="T19" fmla="*/ 2147483647 h 586"/>
              <a:gd name="T20" fmla="*/ 2147483647 w 637"/>
              <a:gd name="T21" fmla="*/ 0 h 5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7"/>
              <a:gd name="T34" fmla="*/ 0 h 586"/>
              <a:gd name="T35" fmla="*/ 637 w 637"/>
              <a:gd name="T36" fmla="*/ 586 h 5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7" h="586">
                <a:moveTo>
                  <a:pt x="585" y="0"/>
                </a:moveTo>
                <a:cubicBezTo>
                  <a:pt x="536" y="25"/>
                  <a:pt x="487" y="34"/>
                  <a:pt x="434" y="48"/>
                </a:cubicBezTo>
                <a:cubicBezTo>
                  <a:pt x="415" y="53"/>
                  <a:pt x="377" y="66"/>
                  <a:pt x="377" y="66"/>
                </a:cubicBezTo>
                <a:cubicBezTo>
                  <a:pt x="334" y="131"/>
                  <a:pt x="274" y="95"/>
                  <a:pt x="207" y="95"/>
                </a:cubicBezTo>
                <a:lnTo>
                  <a:pt x="38" y="131"/>
                </a:lnTo>
                <a:cubicBezTo>
                  <a:pt x="0" y="280"/>
                  <a:pt x="28" y="157"/>
                  <a:pt x="28" y="510"/>
                </a:cubicBezTo>
                <a:cubicBezTo>
                  <a:pt x="94" y="519"/>
                  <a:pt x="160" y="520"/>
                  <a:pt x="226" y="529"/>
                </a:cubicBezTo>
                <a:cubicBezTo>
                  <a:pt x="336" y="545"/>
                  <a:pt x="445" y="586"/>
                  <a:pt x="557" y="586"/>
                </a:cubicBezTo>
                <a:cubicBezTo>
                  <a:pt x="569" y="536"/>
                  <a:pt x="574" y="485"/>
                  <a:pt x="585" y="435"/>
                </a:cubicBezTo>
                <a:cubicBezTo>
                  <a:pt x="593" y="331"/>
                  <a:pt x="601" y="227"/>
                  <a:pt x="613" y="123"/>
                </a:cubicBezTo>
                <a:cubicBezTo>
                  <a:pt x="603" y="3"/>
                  <a:pt x="637" y="28"/>
                  <a:pt x="585" y="0"/>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3000497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538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55381"/>
                                        </p:tgtEl>
                                        <p:attrNameLst>
                                          <p:attrName>style.visibility</p:attrName>
                                        </p:attrNameLst>
                                      </p:cBhvr>
                                      <p:to>
                                        <p:strVal val="visible"/>
                                      </p:to>
                                    </p:set>
                                    <p:anim calcmode="lin" valueType="num">
                                      <p:cBhvr additive="base">
                                        <p:cTn id="21" dur="500" fill="hold"/>
                                        <p:tgtEl>
                                          <p:spTgt spid="355381"/>
                                        </p:tgtEl>
                                        <p:attrNameLst>
                                          <p:attrName>ppt_x</p:attrName>
                                        </p:attrNameLst>
                                      </p:cBhvr>
                                      <p:tavLst>
                                        <p:tav tm="0">
                                          <p:val>
                                            <p:strVal val="0-#ppt_w/2"/>
                                          </p:val>
                                        </p:tav>
                                        <p:tav tm="100000">
                                          <p:val>
                                            <p:strVal val="#ppt_x"/>
                                          </p:val>
                                        </p:tav>
                                      </p:tavLst>
                                    </p:anim>
                                    <p:anim calcmode="lin" valueType="num">
                                      <p:cBhvr additive="base">
                                        <p:cTn id="22" dur="500" fill="hold"/>
                                        <p:tgtEl>
                                          <p:spTgt spid="355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1" grpId="0" animBg="1" autoUpdateAnimBg="0"/>
      <p:bldP spid="35538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Example</a:t>
            </a:r>
          </a:p>
        </p:txBody>
      </p:sp>
      <p:sp>
        <p:nvSpPr>
          <p:cNvPr id="310275" name="Rectangle 3"/>
          <p:cNvSpPr>
            <a:spLocks noGrp="1" noChangeArrowheads="1"/>
          </p:cNvSpPr>
          <p:nvPr>
            <p:ph type="body" idx="1"/>
          </p:nvPr>
        </p:nvSpPr>
        <p:spPr>
          <a:xfrm>
            <a:off x="685800" y="1066800"/>
            <a:ext cx="7772400" cy="1143000"/>
          </a:xfrm>
        </p:spPr>
        <p:txBody>
          <a:bodyPr/>
          <a:lstStyle/>
          <a:p>
            <a:pPr eaLnBrk="1" hangingPunct="1"/>
            <a:r>
              <a:rPr lang="en-US" altLang="en-US" smtClean="0"/>
              <a:t>Start with an empty digital search tree and insert a pair whose key is </a:t>
            </a:r>
            <a:r>
              <a:rPr lang="en-US" altLang="en-US" smtClean="0">
                <a:solidFill>
                  <a:srgbClr val="FF3300"/>
                </a:solidFill>
              </a:rPr>
              <a:t>0110</a:t>
            </a:r>
            <a:r>
              <a:rPr lang="en-US" altLang="en-US" smtClean="0"/>
              <a:t>.</a:t>
            </a:r>
          </a:p>
        </p:txBody>
      </p:sp>
      <p:grpSp>
        <p:nvGrpSpPr>
          <p:cNvPr id="2" name="Group 4"/>
          <p:cNvGrpSpPr>
            <a:grpSpLocks/>
          </p:cNvGrpSpPr>
          <p:nvPr/>
        </p:nvGrpSpPr>
        <p:grpSpPr bwMode="auto">
          <a:xfrm>
            <a:off x="3581400" y="2514600"/>
            <a:ext cx="1600200" cy="685800"/>
            <a:chOff x="1680" y="2064"/>
            <a:chExt cx="1008" cy="432"/>
          </a:xfrm>
        </p:grpSpPr>
        <p:sp>
          <p:nvSpPr>
            <p:cNvPr id="4110" name="Oval 5"/>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11" name="Text Box 6"/>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sp>
        <p:nvSpPr>
          <p:cNvPr id="310279" name="Rectangle 7"/>
          <p:cNvSpPr>
            <a:spLocks noChangeArrowheads="1"/>
          </p:cNvSpPr>
          <p:nvPr/>
        </p:nvSpPr>
        <p:spPr bwMode="auto">
          <a:xfrm>
            <a:off x="685800" y="3429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t>Now, insert a pair whose key is </a:t>
            </a:r>
            <a:r>
              <a:rPr lang="en-US" altLang="en-US" sz="3200">
                <a:solidFill>
                  <a:srgbClr val="FF3300"/>
                </a:solidFill>
              </a:rPr>
              <a:t>0010</a:t>
            </a:r>
            <a:r>
              <a:rPr lang="en-US" altLang="en-US" sz="3200"/>
              <a:t>.</a:t>
            </a:r>
          </a:p>
        </p:txBody>
      </p:sp>
      <p:grpSp>
        <p:nvGrpSpPr>
          <p:cNvPr id="3" name="Group 8"/>
          <p:cNvGrpSpPr>
            <a:grpSpLocks/>
          </p:cNvGrpSpPr>
          <p:nvPr/>
        </p:nvGrpSpPr>
        <p:grpSpPr bwMode="auto">
          <a:xfrm>
            <a:off x="2514600" y="4191000"/>
            <a:ext cx="2667000" cy="1905000"/>
            <a:chOff x="1584" y="2976"/>
            <a:chExt cx="1680" cy="1200"/>
          </a:xfrm>
        </p:grpSpPr>
        <p:grpSp>
          <p:nvGrpSpPr>
            <p:cNvPr id="4103" name="Group 9"/>
            <p:cNvGrpSpPr>
              <a:grpSpLocks/>
            </p:cNvGrpSpPr>
            <p:nvPr/>
          </p:nvGrpSpPr>
          <p:grpSpPr bwMode="auto">
            <a:xfrm>
              <a:off x="2256" y="2976"/>
              <a:ext cx="1008" cy="432"/>
              <a:chOff x="1680" y="2064"/>
              <a:chExt cx="1008" cy="432"/>
            </a:xfrm>
          </p:grpSpPr>
          <p:sp>
            <p:nvSpPr>
              <p:cNvPr id="4108" name="Oval 10"/>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9" name="Text Box 11"/>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4104" name="Group 12"/>
            <p:cNvGrpSpPr>
              <a:grpSpLocks/>
            </p:cNvGrpSpPr>
            <p:nvPr/>
          </p:nvGrpSpPr>
          <p:grpSpPr bwMode="auto">
            <a:xfrm>
              <a:off x="1584" y="3744"/>
              <a:ext cx="1008" cy="432"/>
              <a:chOff x="1680" y="2064"/>
              <a:chExt cx="1008" cy="432"/>
            </a:xfrm>
          </p:grpSpPr>
          <p:sp>
            <p:nvSpPr>
              <p:cNvPr id="4106" name="Oval 13"/>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7" name="Text Box 14"/>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4105" name="Line 15"/>
            <p:cNvSpPr>
              <a:spLocks noChangeShapeType="1"/>
            </p:cNvSpPr>
            <p:nvPr/>
          </p:nvSpPr>
          <p:spPr bwMode="auto">
            <a:xfrm flipH="1">
              <a:off x="2208" y="336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504624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 calcmode="lin" valueType="num">
                                      <p:cBhvr additive="base">
                                        <p:cTn id="7" dur="500" fill="hold"/>
                                        <p:tgtEl>
                                          <p:spTgt spid="310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0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0279"/>
                                        </p:tgtEl>
                                        <p:attrNameLst>
                                          <p:attrName>style.visibility</p:attrName>
                                        </p:attrNameLst>
                                      </p:cBhvr>
                                      <p:to>
                                        <p:strVal val="visible"/>
                                      </p:to>
                                    </p:set>
                                    <p:anim calcmode="lin" valueType="num">
                                      <p:cBhvr additive="base">
                                        <p:cTn id="18" dur="500" fill="hold"/>
                                        <p:tgtEl>
                                          <p:spTgt spid="310279"/>
                                        </p:tgtEl>
                                        <p:attrNameLst>
                                          <p:attrName>ppt_x</p:attrName>
                                        </p:attrNameLst>
                                      </p:cBhvr>
                                      <p:tavLst>
                                        <p:tav tm="0">
                                          <p:val>
                                            <p:strVal val="0-#ppt_w/2"/>
                                          </p:val>
                                        </p:tav>
                                        <p:tav tm="100000">
                                          <p:val>
                                            <p:strVal val="#ppt_x"/>
                                          </p:val>
                                        </p:tav>
                                      </p:tavLst>
                                    </p:anim>
                                    <p:anim calcmode="lin" valueType="num">
                                      <p:cBhvr additive="base">
                                        <p:cTn id="19" dur="500" fill="hold"/>
                                        <p:tgtEl>
                                          <p:spTgt spid="31027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P spid="31027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7772400" cy="914400"/>
          </a:xfrm>
        </p:spPr>
        <p:txBody>
          <a:bodyPr/>
          <a:lstStyle/>
          <a:p>
            <a:r>
              <a:rPr lang="en-US" altLang="en-US" smtClean="0"/>
              <a:t>Backward Cleanup Pass Example</a:t>
            </a:r>
          </a:p>
        </p:txBody>
      </p:sp>
      <p:grpSp>
        <p:nvGrpSpPr>
          <p:cNvPr id="14339" name="Group 3"/>
          <p:cNvGrpSpPr>
            <a:grpSpLocks/>
          </p:cNvGrpSpPr>
          <p:nvPr/>
        </p:nvGrpSpPr>
        <p:grpSpPr bwMode="auto">
          <a:xfrm>
            <a:off x="3657600" y="1219200"/>
            <a:ext cx="1663700" cy="4565650"/>
            <a:chOff x="2304" y="768"/>
            <a:chExt cx="1048" cy="2876"/>
          </a:xfrm>
        </p:grpSpPr>
        <p:sp>
          <p:nvSpPr>
            <p:cNvPr id="14367" name="Oval 4"/>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68" name="Line 5"/>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69" name="Text Box 6"/>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4370" name="Group 7"/>
            <p:cNvGrpSpPr>
              <a:grpSpLocks/>
            </p:cNvGrpSpPr>
            <p:nvPr/>
          </p:nvGrpSpPr>
          <p:grpSpPr bwMode="auto">
            <a:xfrm>
              <a:off x="2304" y="768"/>
              <a:ext cx="1048" cy="1927"/>
              <a:chOff x="2304" y="768"/>
              <a:chExt cx="1048" cy="1927"/>
            </a:xfrm>
          </p:grpSpPr>
          <p:grpSp>
            <p:nvGrpSpPr>
              <p:cNvPr id="14372" name="Group 8"/>
              <p:cNvGrpSpPr>
                <a:grpSpLocks/>
              </p:cNvGrpSpPr>
              <p:nvPr/>
            </p:nvGrpSpPr>
            <p:grpSpPr bwMode="auto">
              <a:xfrm>
                <a:off x="2304" y="768"/>
                <a:ext cx="952" cy="1815"/>
                <a:chOff x="2304" y="768"/>
                <a:chExt cx="952" cy="1815"/>
              </a:xfrm>
            </p:grpSpPr>
            <p:sp>
              <p:nvSpPr>
                <p:cNvPr id="14375" name="Oval 9"/>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76" name="Line 10"/>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77" name="Text Box 11"/>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4378" name="Group 12"/>
                <p:cNvGrpSpPr>
                  <a:grpSpLocks/>
                </p:cNvGrpSpPr>
                <p:nvPr/>
              </p:nvGrpSpPr>
              <p:grpSpPr bwMode="auto">
                <a:xfrm>
                  <a:off x="2304" y="768"/>
                  <a:ext cx="952" cy="823"/>
                  <a:chOff x="2304" y="768"/>
                  <a:chExt cx="952" cy="823"/>
                </a:xfrm>
              </p:grpSpPr>
              <p:grpSp>
                <p:nvGrpSpPr>
                  <p:cNvPr id="14380" name="Group 13"/>
                  <p:cNvGrpSpPr>
                    <a:grpSpLocks/>
                  </p:cNvGrpSpPr>
                  <p:nvPr/>
                </p:nvGrpSpPr>
                <p:grpSpPr bwMode="auto">
                  <a:xfrm>
                    <a:off x="2304" y="768"/>
                    <a:ext cx="616" cy="807"/>
                    <a:chOff x="2304" y="768"/>
                    <a:chExt cx="616" cy="807"/>
                  </a:xfrm>
                </p:grpSpPr>
                <p:sp>
                  <p:nvSpPr>
                    <p:cNvPr id="14383" name="Oval 14"/>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84" name="Line 15"/>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85" name="Text Box 16"/>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4386" name="Text Box 17"/>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4381" name="Oval 18"/>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82" name="Line 19"/>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4379" name="Line 20"/>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4373" name="Oval 21"/>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74" name="Line 22"/>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4371" name="Line 23"/>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4340" name="Text Box 24"/>
          <p:cNvSpPr txBox="1">
            <a:spLocks noChangeArrowheads="1"/>
          </p:cNvSpPr>
          <p:nvPr/>
        </p:nvSpPr>
        <p:spPr bwMode="auto">
          <a:xfrm>
            <a:off x="4800600" y="5334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4341" name="Line 25"/>
          <p:cNvSpPr>
            <a:spLocks noChangeShapeType="1"/>
          </p:cNvSpPr>
          <p:nvPr/>
        </p:nvSpPr>
        <p:spPr bwMode="auto">
          <a:xfrm>
            <a:off x="4800600" y="4953000"/>
            <a:ext cx="2286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4342" name="Group 26"/>
          <p:cNvGrpSpPr>
            <a:grpSpLocks/>
          </p:cNvGrpSpPr>
          <p:nvPr/>
        </p:nvGrpSpPr>
        <p:grpSpPr bwMode="auto">
          <a:xfrm>
            <a:off x="6324600" y="1281113"/>
            <a:ext cx="2133600" cy="4368800"/>
            <a:chOff x="3984" y="807"/>
            <a:chExt cx="1344" cy="2752"/>
          </a:xfrm>
        </p:grpSpPr>
        <p:grpSp>
          <p:nvGrpSpPr>
            <p:cNvPr id="14345" name="Group 27"/>
            <p:cNvGrpSpPr>
              <a:grpSpLocks/>
            </p:cNvGrpSpPr>
            <p:nvPr/>
          </p:nvGrpSpPr>
          <p:grpSpPr bwMode="auto">
            <a:xfrm>
              <a:off x="3984" y="807"/>
              <a:ext cx="1344" cy="2224"/>
              <a:chOff x="3984" y="807"/>
              <a:chExt cx="1344" cy="2224"/>
            </a:xfrm>
          </p:grpSpPr>
          <p:grpSp>
            <p:nvGrpSpPr>
              <p:cNvPr id="14349" name="Group 28"/>
              <p:cNvGrpSpPr>
                <a:grpSpLocks/>
              </p:cNvGrpSpPr>
              <p:nvPr/>
            </p:nvGrpSpPr>
            <p:grpSpPr bwMode="auto">
              <a:xfrm>
                <a:off x="3984" y="807"/>
                <a:ext cx="1344" cy="2208"/>
                <a:chOff x="3984" y="807"/>
                <a:chExt cx="1344" cy="2208"/>
              </a:xfrm>
            </p:grpSpPr>
            <p:sp>
              <p:nvSpPr>
                <p:cNvPr id="14352" name="Oval 29"/>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53" name="Line 30"/>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54" name="Line 31"/>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55" name="Text Box 32"/>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4356" name="Group 33"/>
                <p:cNvGrpSpPr>
                  <a:grpSpLocks/>
                </p:cNvGrpSpPr>
                <p:nvPr/>
              </p:nvGrpSpPr>
              <p:grpSpPr bwMode="auto">
                <a:xfrm>
                  <a:off x="3984" y="807"/>
                  <a:ext cx="1296" cy="1248"/>
                  <a:chOff x="3984" y="807"/>
                  <a:chExt cx="1296" cy="1248"/>
                </a:xfrm>
              </p:grpSpPr>
              <p:grpSp>
                <p:nvGrpSpPr>
                  <p:cNvPr id="14357" name="Group 34"/>
                  <p:cNvGrpSpPr>
                    <a:grpSpLocks/>
                  </p:cNvGrpSpPr>
                  <p:nvPr/>
                </p:nvGrpSpPr>
                <p:grpSpPr bwMode="auto">
                  <a:xfrm>
                    <a:off x="3984" y="807"/>
                    <a:ext cx="1296" cy="1248"/>
                    <a:chOff x="3984" y="807"/>
                    <a:chExt cx="1296" cy="1248"/>
                  </a:xfrm>
                </p:grpSpPr>
                <p:sp>
                  <p:nvSpPr>
                    <p:cNvPr id="14360" name="Oval 35"/>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61" name="Line 36"/>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4362" name="Text Box 37"/>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4363" name="Group 38"/>
                    <p:cNvGrpSpPr>
                      <a:grpSpLocks/>
                    </p:cNvGrpSpPr>
                    <p:nvPr/>
                  </p:nvGrpSpPr>
                  <p:grpSpPr bwMode="auto">
                    <a:xfrm>
                      <a:off x="3984" y="807"/>
                      <a:ext cx="664" cy="336"/>
                      <a:chOff x="3984" y="807"/>
                      <a:chExt cx="664" cy="336"/>
                    </a:xfrm>
                  </p:grpSpPr>
                  <p:sp>
                    <p:nvSpPr>
                      <p:cNvPr id="14365" name="Oval 39"/>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66" name="Text Box 40"/>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4364" name="Line 41"/>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4358" name="Oval 42"/>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59" name="Line 43"/>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14350" name="Oval 44"/>
              <p:cNvSpPr>
                <a:spLocks noChangeArrowheads="1"/>
              </p:cNvSpPr>
              <p:nvPr/>
            </p:nvSpPr>
            <p:spPr bwMode="auto">
              <a:xfrm>
                <a:off x="4416" y="2784"/>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51" name="Line 45"/>
              <p:cNvSpPr>
                <a:spLocks noChangeShapeType="1"/>
              </p:cNvSpPr>
              <p:nvPr/>
            </p:nvSpPr>
            <p:spPr bwMode="auto">
              <a:xfrm flipH="1">
                <a:off x="4608" y="254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nvGrpSpPr>
            <p:cNvPr id="14346" name="Group 46"/>
            <p:cNvGrpSpPr>
              <a:grpSpLocks/>
            </p:cNvGrpSpPr>
            <p:nvPr/>
          </p:nvGrpSpPr>
          <p:grpSpPr bwMode="auto">
            <a:xfrm>
              <a:off x="4656" y="3024"/>
              <a:ext cx="280" cy="535"/>
              <a:chOff x="4656" y="3024"/>
              <a:chExt cx="280" cy="535"/>
            </a:xfrm>
          </p:grpSpPr>
          <p:sp>
            <p:nvSpPr>
              <p:cNvPr id="14347" name="Oval 47"/>
              <p:cNvSpPr>
                <a:spLocks noChangeArrowheads="1"/>
              </p:cNvSpPr>
              <p:nvPr/>
            </p:nvSpPr>
            <p:spPr bwMode="auto">
              <a:xfrm>
                <a:off x="4656" y="331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4348" name="Line 48"/>
              <p:cNvSpPr>
                <a:spLocks noChangeShapeType="1"/>
              </p:cNvSpPr>
              <p:nvPr/>
            </p:nvSpPr>
            <p:spPr bwMode="auto">
              <a:xfrm>
                <a:off x="4656" y="3024"/>
                <a:ext cx="144" cy="2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356401" name="Text Box 49"/>
          <p:cNvSpPr txBox="1">
            <a:spLocks noChangeArrowheads="1"/>
          </p:cNvSpPr>
          <p:nvPr/>
        </p:nvSpPr>
        <p:spPr bwMode="auto">
          <a:xfrm>
            <a:off x="457200" y="25146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Now backup on </a:t>
            </a:r>
            <a:r>
              <a:rPr lang="en-US" altLang="en-US" sz="2800">
                <a:solidFill>
                  <a:srgbClr val="FF0033"/>
                </a:solidFill>
              </a:rPr>
              <a:t>B</a:t>
            </a:r>
            <a:r>
              <a:rPr lang="en-US" altLang="en-US" sz="2800">
                <a:solidFill>
                  <a:srgbClr val="000000"/>
                </a:solidFill>
              </a:rPr>
              <a:t>.</a:t>
            </a:r>
          </a:p>
        </p:txBody>
      </p:sp>
      <p:sp>
        <p:nvSpPr>
          <p:cNvPr id="356402" name="Freeform 50"/>
          <p:cNvSpPr>
            <a:spLocks/>
          </p:cNvSpPr>
          <p:nvPr/>
        </p:nvSpPr>
        <p:spPr bwMode="auto">
          <a:xfrm>
            <a:off x="7086600" y="4953000"/>
            <a:ext cx="1011238" cy="930275"/>
          </a:xfrm>
          <a:custGeom>
            <a:avLst/>
            <a:gdLst>
              <a:gd name="T0" fmla="*/ 2147483647 w 637"/>
              <a:gd name="T1" fmla="*/ 0 h 586"/>
              <a:gd name="T2" fmla="*/ 2147483647 w 637"/>
              <a:gd name="T3" fmla="*/ 2147483647 h 586"/>
              <a:gd name="T4" fmla="*/ 2147483647 w 637"/>
              <a:gd name="T5" fmla="*/ 2147483647 h 586"/>
              <a:gd name="T6" fmla="*/ 2147483647 w 637"/>
              <a:gd name="T7" fmla="*/ 2147483647 h 586"/>
              <a:gd name="T8" fmla="*/ 2147483647 w 637"/>
              <a:gd name="T9" fmla="*/ 2147483647 h 586"/>
              <a:gd name="T10" fmla="*/ 2147483647 w 637"/>
              <a:gd name="T11" fmla="*/ 2147483647 h 586"/>
              <a:gd name="T12" fmla="*/ 2147483647 w 637"/>
              <a:gd name="T13" fmla="*/ 2147483647 h 586"/>
              <a:gd name="T14" fmla="*/ 2147483647 w 637"/>
              <a:gd name="T15" fmla="*/ 2147483647 h 586"/>
              <a:gd name="T16" fmla="*/ 2147483647 w 637"/>
              <a:gd name="T17" fmla="*/ 2147483647 h 586"/>
              <a:gd name="T18" fmla="*/ 2147483647 w 637"/>
              <a:gd name="T19" fmla="*/ 2147483647 h 586"/>
              <a:gd name="T20" fmla="*/ 2147483647 w 637"/>
              <a:gd name="T21" fmla="*/ 0 h 5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7"/>
              <a:gd name="T34" fmla="*/ 0 h 586"/>
              <a:gd name="T35" fmla="*/ 637 w 637"/>
              <a:gd name="T36" fmla="*/ 586 h 5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7" h="586">
                <a:moveTo>
                  <a:pt x="585" y="0"/>
                </a:moveTo>
                <a:cubicBezTo>
                  <a:pt x="536" y="25"/>
                  <a:pt x="487" y="34"/>
                  <a:pt x="434" y="48"/>
                </a:cubicBezTo>
                <a:cubicBezTo>
                  <a:pt x="415" y="53"/>
                  <a:pt x="377" y="66"/>
                  <a:pt x="377" y="66"/>
                </a:cubicBezTo>
                <a:cubicBezTo>
                  <a:pt x="334" y="131"/>
                  <a:pt x="274" y="95"/>
                  <a:pt x="207" y="95"/>
                </a:cubicBezTo>
                <a:lnTo>
                  <a:pt x="38" y="131"/>
                </a:lnTo>
                <a:cubicBezTo>
                  <a:pt x="0" y="280"/>
                  <a:pt x="28" y="157"/>
                  <a:pt x="28" y="510"/>
                </a:cubicBezTo>
                <a:cubicBezTo>
                  <a:pt x="94" y="519"/>
                  <a:pt x="160" y="520"/>
                  <a:pt x="226" y="529"/>
                </a:cubicBezTo>
                <a:cubicBezTo>
                  <a:pt x="336" y="545"/>
                  <a:pt x="445" y="586"/>
                  <a:pt x="557" y="586"/>
                </a:cubicBezTo>
                <a:cubicBezTo>
                  <a:pt x="569" y="536"/>
                  <a:pt x="574" y="485"/>
                  <a:pt x="585" y="435"/>
                </a:cubicBezTo>
                <a:cubicBezTo>
                  <a:pt x="593" y="331"/>
                  <a:pt x="601" y="227"/>
                  <a:pt x="613" y="123"/>
                </a:cubicBezTo>
                <a:cubicBezTo>
                  <a:pt x="603" y="3"/>
                  <a:pt x="637" y="28"/>
                  <a:pt x="585" y="0"/>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1078531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401"/>
                                        </p:tgtEl>
                                        <p:attrNameLst>
                                          <p:attrName>style.visibility</p:attrName>
                                        </p:attrNameLst>
                                      </p:cBhvr>
                                      <p:to>
                                        <p:strVal val="visible"/>
                                      </p:to>
                                    </p:set>
                                    <p:anim calcmode="lin" valueType="num">
                                      <p:cBhvr additive="base">
                                        <p:cTn id="7" dur="500" fill="hold"/>
                                        <p:tgtEl>
                                          <p:spTgt spid="356401"/>
                                        </p:tgtEl>
                                        <p:attrNameLst>
                                          <p:attrName>ppt_x</p:attrName>
                                        </p:attrNameLst>
                                      </p:cBhvr>
                                      <p:tavLst>
                                        <p:tav tm="0">
                                          <p:val>
                                            <p:strVal val="0-#ppt_w/2"/>
                                          </p:val>
                                        </p:tav>
                                        <p:tav tm="100000">
                                          <p:val>
                                            <p:strVal val="#ppt_x"/>
                                          </p:val>
                                        </p:tav>
                                      </p:tavLst>
                                    </p:anim>
                                    <p:anim calcmode="lin" valueType="num">
                                      <p:cBhvr additive="base">
                                        <p:cTn id="8" dur="500" fill="hold"/>
                                        <p:tgtEl>
                                          <p:spTgt spid="3564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6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01" grpId="0" animBg="1" autoUpdateAnimBg="0"/>
      <p:bldP spid="3564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914400"/>
          </a:xfrm>
        </p:spPr>
        <p:txBody>
          <a:bodyPr/>
          <a:lstStyle/>
          <a:p>
            <a:r>
              <a:rPr lang="en-US" altLang="en-US" smtClean="0"/>
              <a:t>Backward Cleanup Pass Example</a:t>
            </a:r>
          </a:p>
        </p:txBody>
      </p:sp>
      <p:grpSp>
        <p:nvGrpSpPr>
          <p:cNvPr id="15363" name="Group 3"/>
          <p:cNvGrpSpPr>
            <a:grpSpLocks/>
          </p:cNvGrpSpPr>
          <p:nvPr/>
        </p:nvGrpSpPr>
        <p:grpSpPr bwMode="auto">
          <a:xfrm>
            <a:off x="3657600" y="1219200"/>
            <a:ext cx="1663700" cy="4565650"/>
            <a:chOff x="2304" y="768"/>
            <a:chExt cx="1048" cy="2876"/>
          </a:xfrm>
        </p:grpSpPr>
        <p:sp>
          <p:nvSpPr>
            <p:cNvPr id="15387" name="Oval 4"/>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88" name="Line 5"/>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389" name="Text Box 6"/>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5390" name="Group 7"/>
            <p:cNvGrpSpPr>
              <a:grpSpLocks/>
            </p:cNvGrpSpPr>
            <p:nvPr/>
          </p:nvGrpSpPr>
          <p:grpSpPr bwMode="auto">
            <a:xfrm>
              <a:off x="2304" y="768"/>
              <a:ext cx="1048" cy="1927"/>
              <a:chOff x="2304" y="768"/>
              <a:chExt cx="1048" cy="1927"/>
            </a:xfrm>
          </p:grpSpPr>
          <p:grpSp>
            <p:nvGrpSpPr>
              <p:cNvPr id="15392" name="Group 8"/>
              <p:cNvGrpSpPr>
                <a:grpSpLocks/>
              </p:cNvGrpSpPr>
              <p:nvPr/>
            </p:nvGrpSpPr>
            <p:grpSpPr bwMode="auto">
              <a:xfrm>
                <a:off x="2304" y="768"/>
                <a:ext cx="952" cy="1815"/>
                <a:chOff x="2304" y="768"/>
                <a:chExt cx="952" cy="1815"/>
              </a:xfrm>
            </p:grpSpPr>
            <p:sp>
              <p:nvSpPr>
                <p:cNvPr id="15395" name="Oval 9"/>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96" name="Line 10"/>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397" name="Text Box 11"/>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5398" name="Group 12"/>
                <p:cNvGrpSpPr>
                  <a:grpSpLocks/>
                </p:cNvGrpSpPr>
                <p:nvPr/>
              </p:nvGrpSpPr>
              <p:grpSpPr bwMode="auto">
                <a:xfrm>
                  <a:off x="2304" y="768"/>
                  <a:ext cx="952" cy="823"/>
                  <a:chOff x="2304" y="768"/>
                  <a:chExt cx="952" cy="823"/>
                </a:xfrm>
              </p:grpSpPr>
              <p:grpSp>
                <p:nvGrpSpPr>
                  <p:cNvPr id="15400" name="Group 13"/>
                  <p:cNvGrpSpPr>
                    <a:grpSpLocks/>
                  </p:cNvGrpSpPr>
                  <p:nvPr/>
                </p:nvGrpSpPr>
                <p:grpSpPr bwMode="auto">
                  <a:xfrm>
                    <a:off x="2304" y="768"/>
                    <a:ext cx="616" cy="807"/>
                    <a:chOff x="2304" y="768"/>
                    <a:chExt cx="616" cy="807"/>
                  </a:xfrm>
                </p:grpSpPr>
                <p:sp>
                  <p:nvSpPr>
                    <p:cNvPr id="15403" name="Oval 14"/>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404" name="Line 15"/>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405" name="Text Box 16"/>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5406" name="Text Box 17"/>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5401" name="Oval 18"/>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402" name="Line 19"/>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99" name="Line 20"/>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93" name="Oval 21"/>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94" name="Line 22"/>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91" name="Line 23"/>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64" name="Text Box 24"/>
          <p:cNvSpPr txBox="1">
            <a:spLocks noChangeArrowheads="1"/>
          </p:cNvSpPr>
          <p:nvPr/>
        </p:nvSpPr>
        <p:spPr bwMode="auto">
          <a:xfrm>
            <a:off x="4800600" y="5334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5365" name="Line 25"/>
          <p:cNvSpPr>
            <a:spLocks noChangeShapeType="1"/>
          </p:cNvSpPr>
          <p:nvPr/>
        </p:nvSpPr>
        <p:spPr bwMode="auto">
          <a:xfrm>
            <a:off x="4800600" y="4953000"/>
            <a:ext cx="2286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5366" name="Group 26"/>
          <p:cNvGrpSpPr>
            <a:grpSpLocks/>
          </p:cNvGrpSpPr>
          <p:nvPr/>
        </p:nvGrpSpPr>
        <p:grpSpPr bwMode="auto">
          <a:xfrm>
            <a:off x="6324600" y="1281113"/>
            <a:ext cx="2133600" cy="3530600"/>
            <a:chOff x="3984" y="807"/>
            <a:chExt cx="1344" cy="2224"/>
          </a:xfrm>
        </p:grpSpPr>
        <p:grpSp>
          <p:nvGrpSpPr>
            <p:cNvPr id="15369" name="Group 27"/>
            <p:cNvGrpSpPr>
              <a:grpSpLocks/>
            </p:cNvGrpSpPr>
            <p:nvPr/>
          </p:nvGrpSpPr>
          <p:grpSpPr bwMode="auto">
            <a:xfrm>
              <a:off x="3984" y="807"/>
              <a:ext cx="1344" cy="2208"/>
              <a:chOff x="3984" y="807"/>
              <a:chExt cx="1344" cy="2208"/>
            </a:xfrm>
          </p:grpSpPr>
          <p:sp>
            <p:nvSpPr>
              <p:cNvPr id="15372" name="Oval 28"/>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73" name="Line 29"/>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374" name="Line 30"/>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375" name="Text Box 31"/>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5376" name="Group 32"/>
              <p:cNvGrpSpPr>
                <a:grpSpLocks/>
              </p:cNvGrpSpPr>
              <p:nvPr/>
            </p:nvGrpSpPr>
            <p:grpSpPr bwMode="auto">
              <a:xfrm>
                <a:off x="3984" y="807"/>
                <a:ext cx="1296" cy="1248"/>
                <a:chOff x="3984" y="807"/>
                <a:chExt cx="1296" cy="1248"/>
              </a:xfrm>
            </p:grpSpPr>
            <p:grpSp>
              <p:nvGrpSpPr>
                <p:cNvPr id="15377" name="Group 33"/>
                <p:cNvGrpSpPr>
                  <a:grpSpLocks/>
                </p:cNvGrpSpPr>
                <p:nvPr/>
              </p:nvGrpSpPr>
              <p:grpSpPr bwMode="auto">
                <a:xfrm>
                  <a:off x="3984" y="807"/>
                  <a:ext cx="1296" cy="1248"/>
                  <a:chOff x="3984" y="807"/>
                  <a:chExt cx="1296" cy="1248"/>
                </a:xfrm>
              </p:grpSpPr>
              <p:sp>
                <p:nvSpPr>
                  <p:cNvPr id="15380" name="Oval 34"/>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81" name="Line 35"/>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5382" name="Text Box 36"/>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5383" name="Group 37"/>
                  <p:cNvGrpSpPr>
                    <a:grpSpLocks/>
                  </p:cNvGrpSpPr>
                  <p:nvPr/>
                </p:nvGrpSpPr>
                <p:grpSpPr bwMode="auto">
                  <a:xfrm>
                    <a:off x="3984" y="807"/>
                    <a:ext cx="664" cy="336"/>
                    <a:chOff x="3984" y="807"/>
                    <a:chExt cx="664" cy="336"/>
                  </a:xfrm>
                </p:grpSpPr>
                <p:sp>
                  <p:nvSpPr>
                    <p:cNvPr id="15385" name="Oval 38"/>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86" name="Text Box 39"/>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5384" name="Line 40"/>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78" name="Oval 41"/>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79" name="Line 42"/>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15370" name="Oval 43"/>
            <p:cNvSpPr>
              <a:spLocks noChangeArrowheads="1"/>
            </p:cNvSpPr>
            <p:nvPr/>
          </p:nvSpPr>
          <p:spPr bwMode="auto">
            <a:xfrm>
              <a:off x="4416" y="2784"/>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5371" name="Line 44"/>
            <p:cNvSpPr>
              <a:spLocks noChangeShapeType="1"/>
            </p:cNvSpPr>
            <p:nvPr/>
          </p:nvSpPr>
          <p:spPr bwMode="auto">
            <a:xfrm flipH="1">
              <a:off x="4608" y="254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5367" name="Text Box 45"/>
          <p:cNvSpPr txBox="1">
            <a:spLocks noChangeArrowheads="1"/>
          </p:cNvSpPr>
          <p:nvPr/>
        </p:nvSpPr>
        <p:spPr bwMode="auto">
          <a:xfrm>
            <a:off x="457200" y="25146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Now backup on </a:t>
            </a:r>
            <a:r>
              <a:rPr lang="en-US" altLang="en-US" sz="2800">
                <a:solidFill>
                  <a:srgbClr val="FF0033"/>
                </a:solidFill>
              </a:rPr>
              <a:t>B</a:t>
            </a:r>
            <a:r>
              <a:rPr lang="en-US" altLang="en-US" sz="2800">
                <a:solidFill>
                  <a:srgbClr val="000000"/>
                </a:solidFill>
              </a:rPr>
              <a:t>.</a:t>
            </a:r>
          </a:p>
        </p:txBody>
      </p:sp>
      <p:sp>
        <p:nvSpPr>
          <p:cNvPr id="15368" name="Freeform 46"/>
          <p:cNvSpPr>
            <a:spLocks/>
          </p:cNvSpPr>
          <p:nvPr/>
        </p:nvSpPr>
        <p:spPr bwMode="auto">
          <a:xfrm>
            <a:off x="6705600" y="4114800"/>
            <a:ext cx="1011238" cy="930275"/>
          </a:xfrm>
          <a:custGeom>
            <a:avLst/>
            <a:gdLst>
              <a:gd name="T0" fmla="*/ 2147483647 w 637"/>
              <a:gd name="T1" fmla="*/ 0 h 586"/>
              <a:gd name="T2" fmla="*/ 2147483647 w 637"/>
              <a:gd name="T3" fmla="*/ 2147483647 h 586"/>
              <a:gd name="T4" fmla="*/ 2147483647 w 637"/>
              <a:gd name="T5" fmla="*/ 2147483647 h 586"/>
              <a:gd name="T6" fmla="*/ 2147483647 w 637"/>
              <a:gd name="T7" fmla="*/ 2147483647 h 586"/>
              <a:gd name="T8" fmla="*/ 2147483647 w 637"/>
              <a:gd name="T9" fmla="*/ 2147483647 h 586"/>
              <a:gd name="T10" fmla="*/ 2147483647 w 637"/>
              <a:gd name="T11" fmla="*/ 2147483647 h 586"/>
              <a:gd name="T12" fmla="*/ 2147483647 w 637"/>
              <a:gd name="T13" fmla="*/ 2147483647 h 586"/>
              <a:gd name="T14" fmla="*/ 2147483647 w 637"/>
              <a:gd name="T15" fmla="*/ 2147483647 h 586"/>
              <a:gd name="T16" fmla="*/ 2147483647 w 637"/>
              <a:gd name="T17" fmla="*/ 2147483647 h 586"/>
              <a:gd name="T18" fmla="*/ 2147483647 w 637"/>
              <a:gd name="T19" fmla="*/ 2147483647 h 586"/>
              <a:gd name="T20" fmla="*/ 2147483647 w 637"/>
              <a:gd name="T21" fmla="*/ 0 h 5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7"/>
              <a:gd name="T34" fmla="*/ 0 h 586"/>
              <a:gd name="T35" fmla="*/ 637 w 637"/>
              <a:gd name="T36" fmla="*/ 586 h 5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7" h="586">
                <a:moveTo>
                  <a:pt x="585" y="0"/>
                </a:moveTo>
                <a:cubicBezTo>
                  <a:pt x="536" y="25"/>
                  <a:pt x="487" y="34"/>
                  <a:pt x="434" y="48"/>
                </a:cubicBezTo>
                <a:cubicBezTo>
                  <a:pt x="415" y="53"/>
                  <a:pt x="377" y="66"/>
                  <a:pt x="377" y="66"/>
                </a:cubicBezTo>
                <a:cubicBezTo>
                  <a:pt x="334" y="131"/>
                  <a:pt x="274" y="95"/>
                  <a:pt x="207" y="95"/>
                </a:cubicBezTo>
                <a:lnTo>
                  <a:pt x="38" y="131"/>
                </a:lnTo>
                <a:cubicBezTo>
                  <a:pt x="0" y="280"/>
                  <a:pt x="28" y="157"/>
                  <a:pt x="28" y="510"/>
                </a:cubicBezTo>
                <a:cubicBezTo>
                  <a:pt x="94" y="519"/>
                  <a:pt x="160" y="520"/>
                  <a:pt x="226" y="529"/>
                </a:cubicBezTo>
                <a:cubicBezTo>
                  <a:pt x="336" y="545"/>
                  <a:pt x="445" y="586"/>
                  <a:pt x="557" y="586"/>
                </a:cubicBezTo>
                <a:cubicBezTo>
                  <a:pt x="569" y="536"/>
                  <a:pt x="574" y="485"/>
                  <a:pt x="585" y="435"/>
                </a:cubicBezTo>
                <a:cubicBezTo>
                  <a:pt x="593" y="331"/>
                  <a:pt x="601" y="227"/>
                  <a:pt x="613" y="123"/>
                </a:cubicBezTo>
                <a:cubicBezTo>
                  <a:pt x="603" y="3"/>
                  <a:pt x="637" y="28"/>
                  <a:pt x="585" y="0"/>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1067343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914400"/>
          </a:xfrm>
        </p:spPr>
        <p:txBody>
          <a:bodyPr/>
          <a:lstStyle/>
          <a:p>
            <a:r>
              <a:rPr lang="en-US" altLang="en-US" smtClean="0"/>
              <a:t>Backward Cleanup Pass Example</a:t>
            </a:r>
          </a:p>
        </p:txBody>
      </p:sp>
      <p:grpSp>
        <p:nvGrpSpPr>
          <p:cNvPr id="16387" name="Group 3"/>
          <p:cNvGrpSpPr>
            <a:grpSpLocks/>
          </p:cNvGrpSpPr>
          <p:nvPr/>
        </p:nvGrpSpPr>
        <p:grpSpPr bwMode="auto">
          <a:xfrm>
            <a:off x="3657600" y="1219200"/>
            <a:ext cx="1663700" cy="4565650"/>
            <a:chOff x="2304" y="768"/>
            <a:chExt cx="1048" cy="2876"/>
          </a:xfrm>
        </p:grpSpPr>
        <p:sp>
          <p:nvSpPr>
            <p:cNvPr id="16409" name="Oval 4"/>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10" name="Line 5"/>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411" name="Text Box 6"/>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6412" name="Group 7"/>
            <p:cNvGrpSpPr>
              <a:grpSpLocks/>
            </p:cNvGrpSpPr>
            <p:nvPr/>
          </p:nvGrpSpPr>
          <p:grpSpPr bwMode="auto">
            <a:xfrm>
              <a:off x="2304" y="768"/>
              <a:ext cx="1048" cy="1927"/>
              <a:chOff x="2304" y="768"/>
              <a:chExt cx="1048" cy="1927"/>
            </a:xfrm>
          </p:grpSpPr>
          <p:grpSp>
            <p:nvGrpSpPr>
              <p:cNvPr id="16414" name="Group 8"/>
              <p:cNvGrpSpPr>
                <a:grpSpLocks/>
              </p:cNvGrpSpPr>
              <p:nvPr/>
            </p:nvGrpSpPr>
            <p:grpSpPr bwMode="auto">
              <a:xfrm>
                <a:off x="2304" y="768"/>
                <a:ext cx="952" cy="1815"/>
                <a:chOff x="2304" y="768"/>
                <a:chExt cx="952" cy="1815"/>
              </a:xfrm>
            </p:grpSpPr>
            <p:sp>
              <p:nvSpPr>
                <p:cNvPr id="16417" name="Oval 9"/>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18" name="Line 10"/>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419" name="Text Box 11"/>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6420" name="Group 12"/>
                <p:cNvGrpSpPr>
                  <a:grpSpLocks/>
                </p:cNvGrpSpPr>
                <p:nvPr/>
              </p:nvGrpSpPr>
              <p:grpSpPr bwMode="auto">
                <a:xfrm>
                  <a:off x="2304" y="768"/>
                  <a:ext cx="952" cy="823"/>
                  <a:chOff x="2304" y="768"/>
                  <a:chExt cx="952" cy="823"/>
                </a:xfrm>
              </p:grpSpPr>
              <p:grpSp>
                <p:nvGrpSpPr>
                  <p:cNvPr id="16422" name="Group 13"/>
                  <p:cNvGrpSpPr>
                    <a:grpSpLocks/>
                  </p:cNvGrpSpPr>
                  <p:nvPr/>
                </p:nvGrpSpPr>
                <p:grpSpPr bwMode="auto">
                  <a:xfrm>
                    <a:off x="2304" y="768"/>
                    <a:ext cx="616" cy="807"/>
                    <a:chOff x="2304" y="768"/>
                    <a:chExt cx="616" cy="807"/>
                  </a:xfrm>
                </p:grpSpPr>
                <p:sp>
                  <p:nvSpPr>
                    <p:cNvPr id="16425" name="Oval 14"/>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26" name="Line 15"/>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427" name="Text Box 16"/>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6428" name="Text Box 17"/>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6423" name="Oval 18"/>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24" name="Line 19"/>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6421" name="Line 20"/>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6415" name="Oval 21"/>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16" name="Line 22"/>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6413" name="Line 23"/>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6388" name="Text Box 24"/>
          <p:cNvSpPr txBox="1">
            <a:spLocks noChangeArrowheads="1"/>
          </p:cNvSpPr>
          <p:nvPr/>
        </p:nvSpPr>
        <p:spPr bwMode="auto">
          <a:xfrm>
            <a:off x="4800600" y="5334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6389" name="Line 25"/>
          <p:cNvSpPr>
            <a:spLocks noChangeShapeType="1"/>
          </p:cNvSpPr>
          <p:nvPr/>
        </p:nvSpPr>
        <p:spPr bwMode="auto">
          <a:xfrm>
            <a:off x="4800600" y="4953000"/>
            <a:ext cx="2286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6390" name="Group 26"/>
          <p:cNvGrpSpPr>
            <a:grpSpLocks/>
          </p:cNvGrpSpPr>
          <p:nvPr/>
        </p:nvGrpSpPr>
        <p:grpSpPr bwMode="auto">
          <a:xfrm>
            <a:off x="6324600" y="1281113"/>
            <a:ext cx="2133600" cy="3505200"/>
            <a:chOff x="3984" y="807"/>
            <a:chExt cx="1344" cy="2208"/>
          </a:xfrm>
        </p:grpSpPr>
        <p:sp>
          <p:nvSpPr>
            <p:cNvPr id="16394" name="Oval 27"/>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395" name="Line 28"/>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396" name="Line 29"/>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397" name="Text Box 30"/>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6398" name="Group 31"/>
            <p:cNvGrpSpPr>
              <a:grpSpLocks/>
            </p:cNvGrpSpPr>
            <p:nvPr/>
          </p:nvGrpSpPr>
          <p:grpSpPr bwMode="auto">
            <a:xfrm>
              <a:off x="3984" y="807"/>
              <a:ext cx="1296" cy="1248"/>
              <a:chOff x="3984" y="807"/>
              <a:chExt cx="1296" cy="1248"/>
            </a:xfrm>
          </p:grpSpPr>
          <p:grpSp>
            <p:nvGrpSpPr>
              <p:cNvPr id="16399" name="Group 32"/>
              <p:cNvGrpSpPr>
                <a:grpSpLocks/>
              </p:cNvGrpSpPr>
              <p:nvPr/>
            </p:nvGrpSpPr>
            <p:grpSpPr bwMode="auto">
              <a:xfrm>
                <a:off x="3984" y="807"/>
                <a:ext cx="1296" cy="1248"/>
                <a:chOff x="3984" y="807"/>
                <a:chExt cx="1296" cy="1248"/>
              </a:xfrm>
            </p:grpSpPr>
            <p:sp>
              <p:nvSpPr>
                <p:cNvPr id="16402" name="Oval 33"/>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03" name="Line 34"/>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6404" name="Text Box 35"/>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6405" name="Group 36"/>
                <p:cNvGrpSpPr>
                  <a:grpSpLocks/>
                </p:cNvGrpSpPr>
                <p:nvPr/>
              </p:nvGrpSpPr>
              <p:grpSpPr bwMode="auto">
                <a:xfrm>
                  <a:off x="3984" y="807"/>
                  <a:ext cx="664" cy="336"/>
                  <a:chOff x="3984" y="807"/>
                  <a:chExt cx="664" cy="336"/>
                </a:xfrm>
              </p:grpSpPr>
              <p:sp>
                <p:nvSpPr>
                  <p:cNvPr id="16407" name="Oval 37"/>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08" name="Text Box 38"/>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6406" name="Line 39"/>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6400" name="Oval 40"/>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6401" name="Line 41"/>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16391" name="Text Box 42"/>
          <p:cNvSpPr txBox="1">
            <a:spLocks noChangeArrowheads="1"/>
          </p:cNvSpPr>
          <p:nvPr/>
        </p:nvSpPr>
        <p:spPr bwMode="auto">
          <a:xfrm>
            <a:off x="457200" y="25146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Now backup on </a:t>
            </a:r>
            <a:r>
              <a:rPr lang="en-US" altLang="en-US" sz="2800">
                <a:solidFill>
                  <a:srgbClr val="FF0033"/>
                </a:solidFill>
              </a:rPr>
              <a:t>B</a:t>
            </a:r>
            <a:r>
              <a:rPr lang="en-US" altLang="en-US" sz="2800">
                <a:solidFill>
                  <a:srgbClr val="000000"/>
                </a:solidFill>
              </a:rPr>
              <a:t>.</a:t>
            </a:r>
          </a:p>
        </p:txBody>
      </p:sp>
      <p:sp>
        <p:nvSpPr>
          <p:cNvPr id="358443" name="Text Box 43"/>
          <p:cNvSpPr txBox="1">
            <a:spLocks noChangeArrowheads="1"/>
          </p:cNvSpPr>
          <p:nvPr/>
        </p:nvSpPr>
        <p:spPr bwMode="auto">
          <a:xfrm>
            <a:off x="457200" y="39624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Assume root of </a:t>
            </a:r>
            <a:r>
              <a:rPr lang="en-US" altLang="en-US" sz="2800">
                <a:solidFill>
                  <a:srgbClr val="FF0033"/>
                </a:solidFill>
              </a:rPr>
              <a:t>d </a:t>
            </a:r>
            <a:r>
              <a:rPr lang="en-US" altLang="en-US" sz="2800">
                <a:solidFill>
                  <a:srgbClr val="000000"/>
                </a:solidFill>
              </a:rPr>
              <a:t>is a branch node.</a:t>
            </a:r>
          </a:p>
        </p:txBody>
      </p:sp>
      <p:sp>
        <p:nvSpPr>
          <p:cNvPr id="16393" name="Freeform 44"/>
          <p:cNvSpPr>
            <a:spLocks/>
          </p:cNvSpPr>
          <p:nvPr/>
        </p:nvSpPr>
        <p:spPr bwMode="auto">
          <a:xfrm>
            <a:off x="7315200" y="3352800"/>
            <a:ext cx="1011238" cy="930275"/>
          </a:xfrm>
          <a:custGeom>
            <a:avLst/>
            <a:gdLst>
              <a:gd name="T0" fmla="*/ 2147483647 w 637"/>
              <a:gd name="T1" fmla="*/ 0 h 586"/>
              <a:gd name="T2" fmla="*/ 2147483647 w 637"/>
              <a:gd name="T3" fmla="*/ 2147483647 h 586"/>
              <a:gd name="T4" fmla="*/ 2147483647 w 637"/>
              <a:gd name="T5" fmla="*/ 2147483647 h 586"/>
              <a:gd name="T6" fmla="*/ 2147483647 w 637"/>
              <a:gd name="T7" fmla="*/ 2147483647 h 586"/>
              <a:gd name="T8" fmla="*/ 2147483647 w 637"/>
              <a:gd name="T9" fmla="*/ 2147483647 h 586"/>
              <a:gd name="T10" fmla="*/ 2147483647 w 637"/>
              <a:gd name="T11" fmla="*/ 2147483647 h 586"/>
              <a:gd name="T12" fmla="*/ 2147483647 w 637"/>
              <a:gd name="T13" fmla="*/ 2147483647 h 586"/>
              <a:gd name="T14" fmla="*/ 2147483647 w 637"/>
              <a:gd name="T15" fmla="*/ 2147483647 h 586"/>
              <a:gd name="T16" fmla="*/ 2147483647 w 637"/>
              <a:gd name="T17" fmla="*/ 2147483647 h 586"/>
              <a:gd name="T18" fmla="*/ 2147483647 w 637"/>
              <a:gd name="T19" fmla="*/ 2147483647 h 586"/>
              <a:gd name="T20" fmla="*/ 2147483647 w 637"/>
              <a:gd name="T21" fmla="*/ 0 h 5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7"/>
              <a:gd name="T34" fmla="*/ 0 h 586"/>
              <a:gd name="T35" fmla="*/ 637 w 637"/>
              <a:gd name="T36" fmla="*/ 586 h 5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7" h="586">
                <a:moveTo>
                  <a:pt x="585" y="0"/>
                </a:moveTo>
                <a:cubicBezTo>
                  <a:pt x="536" y="25"/>
                  <a:pt x="487" y="34"/>
                  <a:pt x="434" y="48"/>
                </a:cubicBezTo>
                <a:cubicBezTo>
                  <a:pt x="415" y="53"/>
                  <a:pt x="377" y="66"/>
                  <a:pt x="377" y="66"/>
                </a:cubicBezTo>
                <a:cubicBezTo>
                  <a:pt x="334" y="131"/>
                  <a:pt x="274" y="95"/>
                  <a:pt x="207" y="95"/>
                </a:cubicBezTo>
                <a:lnTo>
                  <a:pt x="38" y="131"/>
                </a:lnTo>
                <a:cubicBezTo>
                  <a:pt x="0" y="280"/>
                  <a:pt x="28" y="157"/>
                  <a:pt x="28" y="510"/>
                </a:cubicBezTo>
                <a:cubicBezTo>
                  <a:pt x="94" y="519"/>
                  <a:pt x="160" y="520"/>
                  <a:pt x="226" y="529"/>
                </a:cubicBezTo>
                <a:cubicBezTo>
                  <a:pt x="336" y="545"/>
                  <a:pt x="445" y="586"/>
                  <a:pt x="557" y="586"/>
                </a:cubicBezTo>
                <a:cubicBezTo>
                  <a:pt x="569" y="536"/>
                  <a:pt x="574" y="485"/>
                  <a:pt x="585" y="435"/>
                </a:cubicBezTo>
                <a:cubicBezTo>
                  <a:pt x="593" y="331"/>
                  <a:pt x="601" y="227"/>
                  <a:pt x="613" y="123"/>
                </a:cubicBezTo>
                <a:cubicBezTo>
                  <a:pt x="603" y="3"/>
                  <a:pt x="637" y="28"/>
                  <a:pt x="585" y="0"/>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4274289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3"/>
                                        </p:tgtEl>
                                        <p:attrNameLst>
                                          <p:attrName>style.visibility</p:attrName>
                                        </p:attrNameLst>
                                      </p:cBhvr>
                                      <p:to>
                                        <p:strVal val="visible"/>
                                      </p:to>
                                    </p:set>
                                    <p:anim calcmode="lin" valueType="num">
                                      <p:cBhvr additive="base">
                                        <p:cTn id="7" dur="500" fill="hold"/>
                                        <p:tgtEl>
                                          <p:spTgt spid="358443"/>
                                        </p:tgtEl>
                                        <p:attrNameLst>
                                          <p:attrName>ppt_x</p:attrName>
                                        </p:attrNameLst>
                                      </p:cBhvr>
                                      <p:tavLst>
                                        <p:tav tm="0">
                                          <p:val>
                                            <p:strVal val="0-#ppt_w/2"/>
                                          </p:val>
                                        </p:tav>
                                        <p:tav tm="100000">
                                          <p:val>
                                            <p:strVal val="#ppt_x"/>
                                          </p:val>
                                        </p:tav>
                                      </p:tavLst>
                                    </p:anim>
                                    <p:anim calcmode="lin" valueType="num">
                                      <p:cBhvr additive="base">
                                        <p:cTn id="8" dur="500" fill="hold"/>
                                        <p:tgtEl>
                                          <p:spTgt spid="35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3"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914400"/>
          </a:xfrm>
        </p:spPr>
        <p:txBody>
          <a:bodyPr/>
          <a:lstStyle/>
          <a:p>
            <a:r>
              <a:rPr lang="en-US" altLang="en-US" smtClean="0"/>
              <a:t>Backward Cleanup Pass Example</a:t>
            </a:r>
          </a:p>
        </p:txBody>
      </p:sp>
      <p:grpSp>
        <p:nvGrpSpPr>
          <p:cNvPr id="17411" name="Group 3"/>
          <p:cNvGrpSpPr>
            <a:grpSpLocks/>
          </p:cNvGrpSpPr>
          <p:nvPr/>
        </p:nvGrpSpPr>
        <p:grpSpPr bwMode="auto">
          <a:xfrm>
            <a:off x="3657600" y="1219200"/>
            <a:ext cx="1663700" cy="4565650"/>
            <a:chOff x="2304" y="768"/>
            <a:chExt cx="1048" cy="2876"/>
          </a:xfrm>
        </p:grpSpPr>
        <p:sp>
          <p:nvSpPr>
            <p:cNvPr id="17431" name="Oval 4"/>
            <p:cNvSpPr>
              <a:spLocks noChangeArrowheads="1"/>
            </p:cNvSpPr>
            <p:nvPr/>
          </p:nvSpPr>
          <p:spPr bwMode="auto">
            <a:xfrm>
              <a:off x="2784" y="29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32" name="Line 5"/>
            <p:cNvSpPr>
              <a:spLocks noChangeShapeType="1"/>
            </p:cNvSpPr>
            <p:nvPr/>
          </p:nvSpPr>
          <p:spPr bwMode="auto">
            <a:xfrm flipH="1">
              <a:off x="2684" y="31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33" name="Text Box 6"/>
            <p:cNvSpPr txBox="1">
              <a:spLocks noChangeArrowheads="1"/>
            </p:cNvSpPr>
            <p:nvPr/>
          </p:nvSpPr>
          <p:spPr bwMode="auto">
            <a:xfrm>
              <a:off x="2540" y="331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e</a:t>
              </a:r>
            </a:p>
          </p:txBody>
        </p:sp>
        <p:grpSp>
          <p:nvGrpSpPr>
            <p:cNvPr id="17434" name="Group 7"/>
            <p:cNvGrpSpPr>
              <a:grpSpLocks/>
            </p:cNvGrpSpPr>
            <p:nvPr/>
          </p:nvGrpSpPr>
          <p:grpSpPr bwMode="auto">
            <a:xfrm>
              <a:off x="2304" y="768"/>
              <a:ext cx="1048" cy="1927"/>
              <a:chOff x="2304" y="768"/>
              <a:chExt cx="1048" cy="1927"/>
            </a:xfrm>
          </p:grpSpPr>
          <p:grpSp>
            <p:nvGrpSpPr>
              <p:cNvPr id="17436" name="Group 8"/>
              <p:cNvGrpSpPr>
                <a:grpSpLocks/>
              </p:cNvGrpSpPr>
              <p:nvPr/>
            </p:nvGrpSpPr>
            <p:grpSpPr bwMode="auto">
              <a:xfrm>
                <a:off x="2304" y="768"/>
                <a:ext cx="952" cy="1815"/>
                <a:chOff x="2304" y="768"/>
                <a:chExt cx="952" cy="1815"/>
              </a:xfrm>
            </p:grpSpPr>
            <p:sp>
              <p:nvSpPr>
                <p:cNvPr id="17439" name="Oval 9"/>
                <p:cNvSpPr>
                  <a:spLocks noChangeArrowheads="1"/>
                </p:cNvSpPr>
                <p:nvPr/>
              </p:nvSpPr>
              <p:spPr bwMode="auto">
                <a:xfrm>
                  <a:off x="2692" y="182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40" name="Line 10"/>
                <p:cNvSpPr>
                  <a:spLocks noChangeShapeType="1"/>
                </p:cNvSpPr>
                <p:nvPr/>
              </p:nvSpPr>
              <p:spPr bwMode="auto">
                <a:xfrm flipH="1">
                  <a:off x="2592" y="2016"/>
                  <a:ext cx="144" cy="26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41" name="Text Box 11"/>
                <p:cNvSpPr txBox="1">
                  <a:spLocks noChangeArrowheads="1"/>
                </p:cNvSpPr>
                <p:nvPr/>
              </p:nvSpPr>
              <p:spPr bwMode="auto">
                <a:xfrm>
                  <a:off x="2496" y="22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grpSp>
              <p:nvGrpSpPr>
                <p:cNvPr id="17442" name="Group 12"/>
                <p:cNvGrpSpPr>
                  <a:grpSpLocks/>
                </p:cNvGrpSpPr>
                <p:nvPr/>
              </p:nvGrpSpPr>
              <p:grpSpPr bwMode="auto">
                <a:xfrm>
                  <a:off x="2304" y="768"/>
                  <a:ext cx="952" cy="823"/>
                  <a:chOff x="2304" y="768"/>
                  <a:chExt cx="952" cy="823"/>
                </a:xfrm>
              </p:grpSpPr>
              <p:grpSp>
                <p:nvGrpSpPr>
                  <p:cNvPr id="17444" name="Group 13"/>
                  <p:cNvGrpSpPr>
                    <a:grpSpLocks/>
                  </p:cNvGrpSpPr>
                  <p:nvPr/>
                </p:nvGrpSpPr>
                <p:grpSpPr bwMode="auto">
                  <a:xfrm>
                    <a:off x="2304" y="768"/>
                    <a:ext cx="616" cy="807"/>
                    <a:chOff x="2304" y="768"/>
                    <a:chExt cx="616" cy="807"/>
                  </a:xfrm>
                </p:grpSpPr>
                <p:sp>
                  <p:nvSpPr>
                    <p:cNvPr id="17447" name="Oval 14"/>
                    <p:cNvSpPr>
                      <a:spLocks noChangeArrowheads="1"/>
                    </p:cNvSpPr>
                    <p:nvPr/>
                  </p:nvSpPr>
                  <p:spPr bwMode="auto">
                    <a:xfrm>
                      <a:off x="2640" y="81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48" name="Line 15"/>
                    <p:cNvSpPr>
                      <a:spLocks noChangeShapeType="1"/>
                    </p:cNvSpPr>
                    <p:nvPr/>
                  </p:nvSpPr>
                  <p:spPr bwMode="auto">
                    <a:xfrm flipH="1">
                      <a:off x="2448" y="1056"/>
                      <a:ext cx="236" cy="24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49" name="Text Box 16"/>
                    <p:cNvSpPr txBox="1">
                      <a:spLocks noChangeArrowheads="1"/>
                    </p:cNvSpPr>
                    <p:nvPr/>
                  </p:nvSpPr>
                  <p:spPr bwMode="auto">
                    <a:xfrm>
                      <a:off x="2304"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17450" name="Text Box 17"/>
                    <p:cNvSpPr txBox="1">
                      <a:spLocks noChangeArrowheads="1"/>
                    </p:cNvSpPr>
                    <p:nvPr/>
                  </p:nvSpPr>
                  <p:spPr bwMode="auto">
                    <a:xfrm>
                      <a:off x="2304" y="7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FF"/>
                          </a:solidFill>
                          <a:latin typeface="Arial Black" panose="020B0A04020102020204" pitchFamily="34" charset="0"/>
                        </a:rPr>
                        <a:t>S</a:t>
                      </a:r>
                    </a:p>
                  </p:txBody>
                </p:sp>
              </p:grpSp>
              <p:sp>
                <p:nvSpPr>
                  <p:cNvPr id="17445" name="Oval 18"/>
                  <p:cNvSpPr>
                    <a:spLocks noChangeArrowheads="1"/>
                  </p:cNvSpPr>
                  <p:nvPr/>
                </p:nvSpPr>
                <p:spPr bwMode="auto">
                  <a:xfrm>
                    <a:off x="2976" y="1344"/>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46" name="Line 19"/>
                  <p:cNvSpPr>
                    <a:spLocks noChangeShapeType="1"/>
                  </p:cNvSpPr>
                  <p:nvPr/>
                </p:nvSpPr>
                <p:spPr bwMode="auto">
                  <a:xfrm>
                    <a:off x="2876" y="1052"/>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7443" name="Line 20"/>
                <p:cNvSpPr>
                  <a:spLocks noChangeShapeType="1"/>
                </p:cNvSpPr>
                <p:nvPr/>
              </p:nvSpPr>
              <p:spPr bwMode="auto">
                <a:xfrm flipH="1">
                  <a:off x="2832" y="1584"/>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7437" name="Oval 21"/>
              <p:cNvSpPr>
                <a:spLocks noChangeArrowheads="1"/>
              </p:cNvSpPr>
              <p:nvPr/>
            </p:nvSpPr>
            <p:spPr bwMode="auto">
              <a:xfrm>
                <a:off x="3072" y="2448"/>
                <a:ext cx="280" cy="247"/>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38" name="Line 22"/>
              <p:cNvSpPr>
                <a:spLocks noChangeShapeType="1"/>
              </p:cNvSpPr>
              <p:nvPr/>
            </p:nvSpPr>
            <p:spPr bwMode="auto">
              <a:xfrm>
                <a:off x="2924" y="206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7435" name="Line 23"/>
            <p:cNvSpPr>
              <a:spLocks noChangeShapeType="1"/>
            </p:cNvSpPr>
            <p:nvPr/>
          </p:nvSpPr>
          <p:spPr bwMode="auto">
            <a:xfrm flipH="1">
              <a:off x="2976" y="26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7412" name="Text Box 24"/>
          <p:cNvSpPr txBox="1">
            <a:spLocks noChangeArrowheads="1"/>
          </p:cNvSpPr>
          <p:nvPr/>
        </p:nvSpPr>
        <p:spPr bwMode="auto">
          <a:xfrm>
            <a:off x="4800600" y="5334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f</a:t>
            </a:r>
          </a:p>
        </p:txBody>
      </p:sp>
      <p:sp>
        <p:nvSpPr>
          <p:cNvPr id="17413" name="Line 25"/>
          <p:cNvSpPr>
            <a:spLocks noChangeShapeType="1"/>
          </p:cNvSpPr>
          <p:nvPr/>
        </p:nvSpPr>
        <p:spPr bwMode="auto">
          <a:xfrm>
            <a:off x="4800600" y="4953000"/>
            <a:ext cx="2286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7414" name="Group 26"/>
          <p:cNvGrpSpPr>
            <a:grpSpLocks/>
          </p:cNvGrpSpPr>
          <p:nvPr/>
        </p:nvGrpSpPr>
        <p:grpSpPr bwMode="auto">
          <a:xfrm>
            <a:off x="6324600" y="1281113"/>
            <a:ext cx="2133600" cy="3505200"/>
            <a:chOff x="3984" y="807"/>
            <a:chExt cx="1344" cy="2208"/>
          </a:xfrm>
        </p:grpSpPr>
        <p:sp>
          <p:nvSpPr>
            <p:cNvPr id="17416" name="Oval 27"/>
            <p:cNvSpPr>
              <a:spLocks noChangeArrowheads="1"/>
            </p:cNvSpPr>
            <p:nvPr/>
          </p:nvSpPr>
          <p:spPr bwMode="auto">
            <a:xfrm>
              <a:off x="4756" y="2308"/>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17" name="Line 28"/>
            <p:cNvSpPr>
              <a:spLocks noChangeShapeType="1"/>
            </p:cNvSpPr>
            <p:nvPr/>
          </p:nvSpPr>
          <p:spPr bwMode="auto">
            <a:xfrm>
              <a:off x="4608" y="1920"/>
              <a:ext cx="240"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18" name="Line 29"/>
            <p:cNvSpPr>
              <a:spLocks noChangeShapeType="1"/>
            </p:cNvSpPr>
            <p:nvPr/>
          </p:nvSpPr>
          <p:spPr bwMode="auto">
            <a:xfrm>
              <a:off x="4992" y="2496"/>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19" name="Text Box 30"/>
            <p:cNvSpPr txBox="1">
              <a:spLocks noChangeArrowheads="1"/>
            </p:cNvSpPr>
            <p:nvPr/>
          </p:nvSpPr>
          <p:spPr bwMode="auto">
            <a:xfrm>
              <a:off x="5040" y="26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nvGrpSpPr>
            <p:cNvPr id="17420" name="Group 31"/>
            <p:cNvGrpSpPr>
              <a:grpSpLocks/>
            </p:cNvGrpSpPr>
            <p:nvPr/>
          </p:nvGrpSpPr>
          <p:grpSpPr bwMode="auto">
            <a:xfrm>
              <a:off x="3984" y="807"/>
              <a:ext cx="1296" cy="1248"/>
              <a:chOff x="3984" y="807"/>
              <a:chExt cx="1296" cy="1248"/>
            </a:xfrm>
          </p:grpSpPr>
          <p:grpSp>
            <p:nvGrpSpPr>
              <p:cNvPr id="17421" name="Group 32"/>
              <p:cNvGrpSpPr>
                <a:grpSpLocks/>
              </p:cNvGrpSpPr>
              <p:nvPr/>
            </p:nvGrpSpPr>
            <p:grpSpPr bwMode="auto">
              <a:xfrm>
                <a:off x="3984" y="807"/>
                <a:ext cx="1296" cy="1248"/>
                <a:chOff x="3984" y="807"/>
                <a:chExt cx="1296" cy="1248"/>
              </a:xfrm>
            </p:grpSpPr>
            <p:sp>
              <p:nvSpPr>
                <p:cNvPr id="17424" name="Oval 33"/>
                <p:cNvSpPr>
                  <a:spLocks noChangeArrowheads="1"/>
                </p:cNvSpPr>
                <p:nvPr/>
              </p:nvSpPr>
              <p:spPr bwMode="auto">
                <a:xfrm>
                  <a:off x="4708" y="1300"/>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25" name="Line 34"/>
                <p:cNvSpPr>
                  <a:spLocks noChangeShapeType="1"/>
                </p:cNvSpPr>
                <p:nvPr/>
              </p:nvSpPr>
              <p:spPr bwMode="auto">
                <a:xfrm>
                  <a:off x="4944" y="1488"/>
                  <a:ext cx="96"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7426" name="Text Box 35"/>
                <p:cNvSpPr txBox="1">
                  <a:spLocks noChangeArrowheads="1"/>
                </p:cNvSpPr>
                <p:nvPr/>
              </p:nvSpPr>
              <p:spPr bwMode="auto">
                <a:xfrm>
                  <a:off x="499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nvGrpSpPr>
                <p:cNvPr id="17427" name="Group 36"/>
                <p:cNvGrpSpPr>
                  <a:grpSpLocks/>
                </p:cNvGrpSpPr>
                <p:nvPr/>
              </p:nvGrpSpPr>
              <p:grpSpPr bwMode="auto">
                <a:xfrm>
                  <a:off x="3984" y="807"/>
                  <a:ext cx="664" cy="336"/>
                  <a:chOff x="3984" y="807"/>
                  <a:chExt cx="664" cy="336"/>
                </a:xfrm>
              </p:grpSpPr>
              <p:sp>
                <p:nvSpPr>
                  <p:cNvPr id="17429" name="Oval 37"/>
                  <p:cNvSpPr>
                    <a:spLocks noChangeArrowheads="1"/>
                  </p:cNvSpPr>
                  <p:nvPr/>
                </p:nvSpPr>
                <p:spPr bwMode="auto">
                  <a:xfrm>
                    <a:off x="4368" y="807"/>
                    <a:ext cx="280" cy="28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30" name="Text Box 38"/>
                  <p:cNvSpPr txBox="1">
                    <a:spLocks noChangeArrowheads="1"/>
                  </p:cNvSpPr>
                  <p:nvPr/>
                </p:nvSpPr>
                <p:spPr bwMode="auto">
                  <a:xfrm>
                    <a:off x="3984"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latin typeface="Arial Black" panose="020B0A04020102020204" pitchFamily="34" charset="0"/>
                      </a:rPr>
                      <a:t>B</a:t>
                    </a:r>
                  </a:p>
                </p:txBody>
              </p:sp>
            </p:grpSp>
            <p:sp>
              <p:nvSpPr>
                <p:cNvPr id="17428" name="Line 39"/>
                <p:cNvSpPr>
                  <a:spLocks noChangeShapeType="1"/>
                </p:cNvSpPr>
                <p:nvPr/>
              </p:nvSpPr>
              <p:spPr bwMode="auto">
                <a:xfrm>
                  <a:off x="4608" y="1008"/>
                  <a:ext cx="192" cy="288"/>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sp>
            <p:nvSpPr>
              <p:cNvPr id="17422" name="Oval 40"/>
              <p:cNvSpPr>
                <a:spLocks noChangeArrowheads="1"/>
              </p:cNvSpPr>
              <p:nvPr/>
            </p:nvSpPr>
            <p:spPr bwMode="auto">
              <a:xfrm>
                <a:off x="4420" y="1732"/>
                <a:ext cx="280" cy="247"/>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7423" name="Line 41"/>
              <p:cNvSpPr>
                <a:spLocks noChangeShapeType="1"/>
              </p:cNvSpPr>
              <p:nvPr/>
            </p:nvSpPr>
            <p:spPr bwMode="auto">
              <a:xfrm flipH="1">
                <a:off x="4560" y="1488"/>
                <a:ext cx="192" cy="24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grpSp>
      <p:sp>
        <p:nvSpPr>
          <p:cNvPr id="359466" name="Text Box 42"/>
          <p:cNvSpPr txBox="1">
            <a:spLocks noChangeArrowheads="1"/>
          </p:cNvSpPr>
          <p:nvPr/>
        </p:nvSpPr>
        <p:spPr bwMode="auto">
          <a:xfrm>
            <a:off x="457200" y="2514600"/>
            <a:ext cx="2743200"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Complexity of split is </a:t>
            </a:r>
            <a:r>
              <a:rPr lang="en-US" altLang="en-US" sz="2800">
                <a:solidFill>
                  <a:srgbClr val="FF0033"/>
                </a:solidFill>
              </a:rPr>
              <a:t>O(height)</a:t>
            </a:r>
            <a:r>
              <a:rPr lang="en-US" altLang="en-US" sz="2800">
                <a:solidFill>
                  <a:srgbClr val="000000"/>
                </a:solidFill>
              </a:rPr>
              <a:t>.</a:t>
            </a:r>
          </a:p>
        </p:txBody>
      </p:sp>
    </p:spTree>
    <p:extLst>
      <p:ext uri="{BB962C8B-B14F-4D97-AF65-F5344CB8AC3E}">
        <p14:creationId xmlns:p14="http://schemas.microsoft.com/office/powerpoint/2010/main" val="3679044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66"/>
                                        </p:tgtEl>
                                        <p:attrNameLst>
                                          <p:attrName>style.visibility</p:attrName>
                                        </p:attrNameLst>
                                      </p:cBhvr>
                                      <p:to>
                                        <p:strVal val="visible"/>
                                      </p:to>
                                    </p:set>
                                    <p:anim calcmode="lin" valueType="num">
                                      <p:cBhvr additive="base">
                                        <p:cTn id="7" dur="500" fill="hold"/>
                                        <p:tgtEl>
                                          <p:spTgt spid="359466"/>
                                        </p:tgtEl>
                                        <p:attrNameLst>
                                          <p:attrName>ppt_x</p:attrName>
                                        </p:attrNameLst>
                                      </p:cBhvr>
                                      <p:tavLst>
                                        <p:tav tm="0">
                                          <p:val>
                                            <p:strVal val="0-#ppt_w/2"/>
                                          </p:val>
                                        </p:tav>
                                        <p:tav tm="100000">
                                          <p:val>
                                            <p:strVal val="#ppt_x"/>
                                          </p:val>
                                        </p:tav>
                                      </p:tavLst>
                                    </p:anim>
                                    <p:anim calcmode="lin" valueType="num">
                                      <p:cBhvr additive="base">
                                        <p:cTn id="8" dur="500" fill="hold"/>
                                        <p:tgtEl>
                                          <p:spTgt spid="359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6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Compressed Binary Tries</a:t>
            </a:r>
          </a:p>
        </p:txBody>
      </p:sp>
      <p:sp>
        <p:nvSpPr>
          <p:cNvPr id="360451" name="Rectangle 3"/>
          <p:cNvSpPr>
            <a:spLocks noGrp="1" noChangeArrowheads="1"/>
          </p:cNvSpPr>
          <p:nvPr>
            <p:ph type="body" idx="1"/>
          </p:nvPr>
        </p:nvSpPr>
        <p:spPr/>
        <p:txBody>
          <a:bodyPr/>
          <a:lstStyle/>
          <a:p>
            <a:r>
              <a:rPr lang="en-US" altLang="en-US" smtClean="0"/>
              <a:t>No branch node whose degree is </a:t>
            </a:r>
            <a:r>
              <a:rPr lang="en-US" altLang="en-US" smtClean="0">
                <a:solidFill>
                  <a:schemeClr val="hlink"/>
                </a:solidFill>
              </a:rPr>
              <a:t>1</a:t>
            </a:r>
            <a:r>
              <a:rPr lang="en-US" altLang="en-US" smtClean="0"/>
              <a:t>.</a:t>
            </a:r>
          </a:p>
          <a:p>
            <a:r>
              <a:rPr lang="en-US" altLang="en-US" smtClean="0"/>
              <a:t>Add a </a:t>
            </a:r>
            <a:r>
              <a:rPr lang="en-US" altLang="en-US" smtClean="0">
                <a:solidFill>
                  <a:schemeClr val="hlink"/>
                </a:solidFill>
              </a:rPr>
              <a:t>bit#</a:t>
            </a:r>
            <a:r>
              <a:rPr lang="en-US" altLang="en-US" smtClean="0"/>
              <a:t> field to each branch node.</a:t>
            </a:r>
          </a:p>
          <a:p>
            <a:r>
              <a:rPr lang="en-US" altLang="en-US" smtClean="0">
                <a:solidFill>
                  <a:schemeClr val="hlink"/>
                </a:solidFill>
              </a:rPr>
              <a:t>bit# </a:t>
            </a:r>
            <a:r>
              <a:rPr lang="en-US" altLang="en-US" smtClean="0">
                <a:solidFill>
                  <a:schemeClr val="bg2"/>
                </a:solidFill>
              </a:rPr>
              <a:t>tells you which bit of the key to use to decide whether to move to the left or right subtrie.</a:t>
            </a:r>
          </a:p>
        </p:txBody>
      </p:sp>
    </p:spTree>
    <p:extLst>
      <p:ext uri="{BB962C8B-B14F-4D97-AF65-F5344CB8AC3E}">
        <p14:creationId xmlns:p14="http://schemas.microsoft.com/office/powerpoint/2010/main" val="1687892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Binary Trie</a:t>
            </a:r>
          </a:p>
        </p:txBody>
      </p:sp>
      <p:grpSp>
        <p:nvGrpSpPr>
          <p:cNvPr id="2" name="Group 3"/>
          <p:cNvGrpSpPr>
            <a:grpSpLocks/>
          </p:cNvGrpSpPr>
          <p:nvPr/>
        </p:nvGrpSpPr>
        <p:grpSpPr bwMode="auto">
          <a:xfrm>
            <a:off x="533400" y="1447800"/>
            <a:ext cx="8610600" cy="4502150"/>
            <a:chOff x="336" y="912"/>
            <a:chExt cx="5424" cy="2836"/>
          </a:xfrm>
        </p:grpSpPr>
        <p:sp>
          <p:nvSpPr>
            <p:cNvPr id="19469" name="Oval 4"/>
            <p:cNvSpPr>
              <a:spLocks noChangeArrowheads="1"/>
            </p:cNvSpPr>
            <p:nvPr/>
          </p:nvSpPr>
          <p:spPr bwMode="auto">
            <a:xfrm>
              <a:off x="4416" y="15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70" name="Line 5"/>
            <p:cNvSpPr>
              <a:spLocks noChangeShapeType="1"/>
            </p:cNvSpPr>
            <p:nvPr/>
          </p:nvSpPr>
          <p:spPr bwMode="auto">
            <a:xfrm>
              <a:off x="3308" y="110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71" name="Line 6"/>
            <p:cNvSpPr>
              <a:spLocks noChangeShapeType="1"/>
            </p:cNvSpPr>
            <p:nvPr/>
          </p:nvSpPr>
          <p:spPr bwMode="auto">
            <a:xfrm flipH="1">
              <a:off x="3744" y="1776"/>
              <a:ext cx="72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72" name="Line 7"/>
            <p:cNvSpPr>
              <a:spLocks noChangeShapeType="1"/>
            </p:cNvSpPr>
            <p:nvPr/>
          </p:nvSpPr>
          <p:spPr bwMode="auto">
            <a:xfrm>
              <a:off x="4608" y="1776"/>
              <a:ext cx="57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73" name="Text Box 8"/>
            <p:cNvSpPr txBox="1">
              <a:spLocks noChangeArrowheads="1"/>
            </p:cNvSpPr>
            <p:nvPr/>
          </p:nvSpPr>
          <p:spPr bwMode="auto">
            <a:xfrm>
              <a:off x="40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74" name="Text Box 9"/>
            <p:cNvSpPr txBox="1">
              <a:spLocks noChangeArrowheads="1"/>
            </p:cNvSpPr>
            <p:nvPr/>
          </p:nvSpPr>
          <p:spPr bwMode="auto">
            <a:xfrm>
              <a:off x="475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19475" name="Oval 10"/>
            <p:cNvSpPr>
              <a:spLocks noChangeArrowheads="1"/>
            </p:cNvSpPr>
            <p:nvPr/>
          </p:nvSpPr>
          <p:spPr bwMode="auto">
            <a:xfrm>
              <a:off x="3024" y="91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76" name="Oval 11"/>
            <p:cNvSpPr>
              <a:spLocks noChangeArrowheads="1"/>
            </p:cNvSpPr>
            <p:nvPr/>
          </p:nvSpPr>
          <p:spPr bwMode="auto">
            <a:xfrm>
              <a:off x="1680" y="153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77" name="Oval 12"/>
            <p:cNvSpPr>
              <a:spLocks noChangeArrowheads="1"/>
            </p:cNvSpPr>
            <p:nvPr/>
          </p:nvSpPr>
          <p:spPr bwMode="auto">
            <a:xfrm>
              <a:off x="1056" y="206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78" name="Oval 13"/>
            <p:cNvSpPr>
              <a:spLocks noChangeArrowheads="1"/>
            </p:cNvSpPr>
            <p:nvPr/>
          </p:nvSpPr>
          <p:spPr bwMode="auto">
            <a:xfrm>
              <a:off x="3456" y="206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79" name="Line 14"/>
            <p:cNvSpPr>
              <a:spLocks noChangeShapeType="1"/>
            </p:cNvSpPr>
            <p:nvPr/>
          </p:nvSpPr>
          <p:spPr bwMode="auto">
            <a:xfrm flipH="1">
              <a:off x="1964" y="110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80" name="Line 15"/>
            <p:cNvSpPr>
              <a:spLocks noChangeShapeType="1"/>
            </p:cNvSpPr>
            <p:nvPr/>
          </p:nvSpPr>
          <p:spPr bwMode="auto">
            <a:xfrm flipH="1">
              <a:off x="1244" y="177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81" name="Line 16"/>
            <p:cNvSpPr>
              <a:spLocks noChangeShapeType="1"/>
            </p:cNvSpPr>
            <p:nvPr/>
          </p:nvSpPr>
          <p:spPr bwMode="auto">
            <a:xfrm flipH="1">
              <a:off x="860" y="23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82" name="Line 17"/>
            <p:cNvSpPr>
              <a:spLocks noChangeShapeType="1"/>
            </p:cNvSpPr>
            <p:nvPr/>
          </p:nvSpPr>
          <p:spPr bwMode="auto">
            <a:xfrm>
              <a:off x="1292" y="23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83" name="Oval 18"/>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484" name="Line 19"/>
            <p:cNvSpPr>
              <a:spLocks noChangeShapeType="1"/>
            </p:cNvSpPr>
            <p:nvPr/>
          </p:nvSpPr>
          <p:spPr bwMode="auto">
            <a:xfrm flipH="1">
              <a:off x="3308" y="234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9485" name="Group 20"/>
            <p:cNvGrpSpPr>
              <a:grpSpLocks/>
            </p:cNvGrpSpPr>
            <p:nvPr/>
          </p:nvGrpSpPr>
          <p:grpSpPr bwMode="auto">
            <a:xfrm>
              <a:off x="336" y="2688"/>
              <a:ext cx="816" cy="336"/>
              <a:chOff x="528" y="3216"/>
              <a:chExt cx="816" cy="336"/>
            </a:xfrm>
          </p:grpSpPr>
          <p:sp>
            <p:nvSpPr>
              <p:cNvPr id="19522" name="Oval 2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23" name="Text Box 2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grpSp>
          <p:nvGrpSpPr>
            <p:cNvPr id="19486" name="Group 23"/>
            <p:cNvGrpSpPr>
              <a:grpSpLocks/>
            </p:cNvGrpSpPr>
            <p:nvPr/>
          </p:nvGrpSpPr>
          <p:grpSpPr bwMode="auto">
            <a:xfrm>
              <a:off x="1152" y="2736"/>
              <a:ext cx="816" cy="336"/>
              <a:chOff x="528" y="3216"/>
              <a:chExt cx="816" cy="336"/>
            </a:xfrm>
          </p:grpSpPr>
          <p:sp>
            <p:nvSpPr>
              <p:cNvPr id="19520" name="Oval 2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21" name="Text Box 2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19487" name="Line 26"/>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488" name="Line 27"/>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19489" name="Group 28"/>
            <p:cNvGrpSpPr>
              <a:grpSpLocks/>
            </p:cNvGrpSpPr>
            <p:nvPr/>
          </p:nvGrpSpPr>
          <p:grpSpPr bwMode="auto">
            <a:xfrm>
              <a:off x="2400" y="3312"/>
              <a:ext cx="816" cy="336"/>
              <a:chOff x="528" y="3216"/>
              <a:chExt cx="816" cy="336"/>
            </a:xfrm>
          </p:grpSpPr>
          <p:sp>
            <p:nvSpPr>
              <p:cNvPr id="19518" name="Oval 2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19" name="Text Box 3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19490" name="Group 31"/>
            <p:cNvGrpSpPr>
              <a:grpSpLocks/>
            </p:cNvGrpSpPr>
            <p:nvPr/>
          </p:nvGrpSpPr>
          <p:grpSpPr bwMode="auto">
            <a:xfrm>
              <a:off x="3216" y="3360"/>
              <a:ext cx="816" cy="336"/>
              <a:chOff x="528" y="3216"/>
              <a:chExt cx="816" cy="336"/>
            </a:xfrm>
          </p:grpSpPr>
          <p:sp>
            <p:nvSpPr>
              <p:cNvPr id="19516" name="Oval 3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17" name="Text Box 3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19491" name="Text Box 34"/>
            <p:cNvSpPr txBox="1">
              <a:spLocks noChangeArrowheads="1"/>
            </p:cNvSpPr>
            <p:nvPr/>
          </p:nvSpPr>
          <p:spPr bwMode="auto">
            <a:xfrm>
              <a:off x="2448" y="10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92" name="Text Box 35"/>
            <p:cNvSpPr txBox="1">
              <a:spLocks noChangeArrowheads="1"/>
            </p:cNvSpPr>
            <p:nvPr/>
          </p:nvSpPr>
          <p:spPr bwMode="auto">
            <a:xfrm>
              <a:off x="129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93" name="Text Box 36"/>
            <p:cNvSpPr txBox="1">
              <a:spLocks noChangeArrowheads="1"/>
            </p:cNvSpPr>
            <p:nvPr/>
          </p:nvSpPr>
          <p:spPr bwMode="auto">
            <a:xfrm>
              <a:off x="720"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94" name="Text Box 37"/>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95" name="Text Box 38"/>
            <p:cNvSpPr txBox="1">
              <a:spLocks noChangeArrowheads="1"/>
            </p:cNvSpPr>
            <p:nvPr/>
          </p:nvSpPr>
          <p:spPr bwMode="auto">
            <a:xfrm>
              <a:off x="3216"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19496" name="Text Box 39"/>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19497" name="Text Box 40"/>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19498" name="Text Box 41"/>
            <p:cNvSpPr txBox="1">
              <a:spLocks noChangeArrowheads="1"/>
            </p:cNvSpPr>
            <p:nvPr/>
          </p:nvSpPr>
          <p:spPr bwMode="auto">
            <a:xfrm>
              <a:off x="1392" y="23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19499" name="Oval 42"/>
            <p:cNvSpPr>
              <a:spLocks noChangeArrowheads="1"/>
            </p:cNvSpPr>
            <p:nvPr/>
          </p:nvSpPr>
          <p:spPr bwMode="auto">
            <a:xfrm>
              <a:off x="5184" y="21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00" name="Oval 43"/>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19501" name="Group 44"/>
            <p:cNvGrpSpPr>
              <a:grpSpLocks/>
            </p:cNvGrpSpPr>
            <p:nvPr/>
          </p:nvGrpSpPr>
          <p:grpSpPr bwMode="auto">
            <a:xfrm>
              <a:off x="4128" y="3364"/>
              <a:ext cx="816" cy="336"/>
              <a:chOff x="528" y="3216"/>
              <a:chExt cx="816" cy="336"/>
            </a:xfrm>
          </p:grpSpPr>
          <p:sp>
            <p:nvSpPr>
              <p:cNvPr id="19514" name="Oval 4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15" name="Text Box 4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19502" name="Group 47"/>
            <p:cNvGrpSpPr>
              <a:grpSpLocks/>
            </p:cNvGrpSpPr>
            <p:nvPr/>
          </p:nvGrpSpPr>
          <p:grpSpPr bwMode="auto">
            <a:xfrm>
              <a:off x="4944" y="3412"/>
              <a:ext cx="816" cy="336"/>
              <a:chOff x="528" y="3216"/>
              <a:chExt cx="816" cy="336"/>
            </a:xfrm>
          </p:grpSpPr>
          <p:sp>
            <p:nvSpPr>
              <p:cNvPr id="19512" name="Oval 4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19513" name="Text Box 4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19503" name="Group 50"/>
            <p:cNvGrpSpPr>
              <a:grpSpLocks/>
            </p:cNvGrpSpPr>
            <p:nvPr/>
          </p:nvGrpSpPr>
          <p:grpSpPr bwMode="auto">
            <a:xfrm>
              <a:off x="4560" y="2976"/>
              <a:ext cx="332" cy="432"/>
              <a:chOff x="4560" y="2976"/>
              <a:chExt cx="332" cy="432"/>
            </a:xfrm>
          </p:grpSpPr>
          <p:sp>
            <p:nvSpPr>
              <p:cNvPr id="19510" name="Line 51"/>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511" name="Text Box 52"/>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19504" name="Group 53"/>
            <p:cNvGrpSpPr>
              <a:grpSpLocks/>
            </p:cNvGrpSpPr>
            <p:nvPr/>
          </p:nvGrpSpPr>
          <p:grpSpPr bwMode="auto">
            <a:xfrm>
              <a:off x="4944" y="2356"/>
              <a:ext cx="332" cy="380"/>
              <a:chOff x="4944" y="2356"/>
              <a:chExt cx="332" cy="380"/>
            </a:xfrm>
          </p:grpSpPr>
          <p:sp>
            <p:nvSpPr>
              <p:cNvPr id="19508" name="Line 54"/>
              <p:cNvSpPr>
                <a:spLocks noChangeShapeType="1"/>
              </p:cNvSpPr>
              <p:nvPr/>
            </p:nvSpPr>
            <p:spPr bwMode="auto">
              <a:xfrm flipH="1">
                <a:off x="5036" y="240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509" name="Text Box 55"/>
              <p:cNvSpPr txBox="1">
                <a:spLocks noChangeArrowheads="1"/>
              </p:cNvSpPr>
              <p:nvPr/>
            </p:nvSpPr>
            <p:spPr bwMode="auto">
              <a:xfrm>
                <a:off x="4944" y="2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19505" name="Group 56"/>
            <p:cNvGrpSpPr>
              <a:grpSpLocks/>
            </p:cNvGrpSpPr>
            <p:nvPr/>
          </p:nvGrpSpPr>
          <p:grpSpPr bwMode="auto">
            <a:xfrm>
              <a:off x="5084" y="2976"/>
              <a:ext cx="388" cy="480"/>
              <a:chOff x="5084" y="2976"/>
              <a:chExt cx="388" cy="480"/>
            </a:xfrm>
          </p:grpSpPr>
          <p:sp>
            <p:nvSpPr>
              <p:cNvPr id="19506" name="Line 57"/>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19507" name="Text Box 58"/>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grpSp>
      <p:sp>
        <p:nvSpPr>
          <p:cNvPr id="361531" name="Freeform 59"/>
          <p:cNvSpPr>
            <a:spLocks/>
          </p:cNvSpPr>
          <p:nvPr/>
        </p:nvSpPr>
        <p:spPr bwMode="auto">
          <a:xfrm>
            <a:off x="2400300" y="1958975"/>
            <a:ext cx="1308100" cy="1531938"/>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
        <p:nvSpPr>
          <p:cNvPr id="361532" name="Freeform 60"/>
          <p:cNvSpPr>
            <a:spLocks/>
          </p:cNvSpPr>
          <p:nvPr/>
        </p:nvSpPr>
        <p:spPr bwMode="auto">
          <a:xfrm>
            <a:off x="5181600" y="2819400"/>
            <a:ext cx="1308100" cy="1531938"/>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
        <p:nvSpPr>
          <p:cNvPr id="361533" name="Freeform 61"/>
          <p:cNvSpPr>
            <a:spLocks/>
          </p:cNvSpPr>
          <p:nvPr/>
        </p:nvSpPr>
        <p:spPr bwMode="auto">
          <a:xfrm>
            <a:off x="7696200" y="2743200"/>
            <a:ext cx="1308100" cy="1531938"/>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
        <p:nvSpPr>
          <p:cNvPr id="361534" name="Text Box 62"/>
          <p:cNvSpPr txBox="1">
            <a:spLocks noChangeArrowheads="1"/>
          </p:cNvSpPr>
          <p:nvPr/>
        </p:nvSpPr>
        <p:spPr bwMode="auto">
          <a:xfrm>
            <a:off x="4495800" y="1066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361535" name="Text Box 63"/>
          <p:cNvSpPr txBox="1">
            <a:spLocks noChangeArrowheads="1"/>
          </p:cNvSpPr>
          <p:nvPr/>
        </p:nvSpPr>
        <p:spPr bwMode="auto">
          <a:xfrm>
            <a:off x="7162800" y="1981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361536" name="Text Box 64"/>
          <p:cNvSpPr txBox="1">
            <a:spLocks noChangeArrowheads="1"/>
          </p:cNvSpPr>
          <p:nvPr/>
        </p:nvSpPr>
        <p:spPr bwMode="auto">
          <a:xfrm>
            <a:off x="1295400" y="2971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361537" name="Text Box 65"/>
          <p:cNvSpPr txBox="1">
            <a:spLocks noChangeArrowheads="1"/>
          </p:cNvSpPr>
          <p:nvPr/>
        </p:nvSpPr>
        <p:spPr bwMode="auto">
          <a:xfrm>
            <a:off x="4495800" y="4114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361538" name="Text Box 66"/>
          <p:cNvSpPr txBox="1">
            <a:spLocks noChangeArrowheads="1"/>
          </p:cNvSpPr>
          <p:nvPr/>
        </p:nvSpPr>
        <p:spPr bwMode="auto">
          <a:xfrm>
            <a:off x="7315200" y="4191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361539" name="Text Box 67"/>
          <p:cNvSpPr txBox="1">
            <a:spLocks noChangeArrowheads="1"/>
          </p:cNvSpPr>
          <p:nvPr/>
        </p:nvSpPr>
        <p:spPr bwMode="auto">
          <a:xfrm>
            <a:off x="304800" y="6096000"/>
            <a:ext cx="80772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bit# </a:t>
            </a:r>
            <a:r>
              <a:rPr lang="en-US" altLang="en-US">
                <a:solidFill>
                  <a:srgbClr val="010000"/>
                </a:solidFill>
              </a:rPr>
              <a:t>field shown in black outside  branch node</a:t>
            </a:r>
            <a:r>
              <a:rPr lang="en-US" altLang="en-US">
                <a:solidFill>
                  <a:srgbClr val="000000"/>
                </a:solidFill>
              </a:rPr>
              <a:t>.</a:t>
            </a:r>
          </a:p>
        </p:txBody>
      </p:sp>
    </p:spTree>
    <p:extLst>
      <p:ext uri="{BB962C8B-B14F-4D97-AF65-F5344CB8AC3E}">
        <p14:creationId xmlns:p14="http://schemas.microsoft.com/office/powerpoint/2010/main" val="2926505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153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615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6153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615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1539"/>
                                        </p:tgtEl>
                                        <p:attrNameLst>
                                          <p:attrName>style.visibility</p:attrName>
                                        </p:attrNameLst>
                                      </p:cBhvr>
                                      <p:to>
                                        <p:strVal val="visible"/>
                                      </p:to>
                                    </p:set>
                                    <p:anim calcmode="lin" valueType="num">
                                      <p:cBhvr additive="base">
                                        <p:cTn id="28" dur="500" fill="hold"/>
                                        <p:tgtEl>
                                          <p:spTgt spid="361539"/>
                                        </p:tgtEl>
                                        <p:attrNameLst>
                                          <p:attrName>ppt_x</p:attrName>
                                        </p:attrNameLst>
                                      </p:cBhvr>
                                      <p:tavLst>
                                        <p:tav tm="0">
                                          <p:val>
                                            <p:strVal val="0-#ppt_w/2"/>
                                          </p:val>
                                        </p:tav>
                                        <p:tav tm="100000">
                                          <p:val>
                                            <p:strVal val="#ppt_x"/>
                                          </p:val>
                                        </p:tav>
                                      </p:tavLst>
                                    </p:anim>
                                    <p:anim calcmode="lin" valueType="num">
                                      <p:cBhvr additive="base">
                                        <p:cTn id="29" dur="500" fill="hold"/>
                                        <p:tgtEl>
                                          <p:spTgt spid="36153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6153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6153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6153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61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31" grpId="0" animBg="1"/>
      <p:bldP spid="361532" grpId="0" animBg="1"/>
      <p:bldP spid="361533" grpId="0" animBg="1"/>
      <p:bldP spid="361534" grpId="0" autoUpdateAnimBg="0"/>
      <p:bldP spid="361535" grpId="0" autoUpdateAnimBg="0"/>
      <p:bldP spid="361536" grpId="0" autoUpdateAnimBg="0"/>
      <p:bldP spid="361537" grpId="0" autoUpdateAnimBg="0"/>
      <p:bldP spid="361538" grpId="0" autoUpdateAnimBg="0"/>
      <p:bldP spid="36153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Compressed Binary Trie</a:t>
            </a:r>
          </a:p>
        </p:txBody>
      </p:sp>
      <p:sp>
        <p:nvSpPr>
          <p:cNvPr id="20483" name="Oval 3"/>
          <p:cNvSpPr>
            <a:spLocks noChangeArrowheads="1"/>
          </p:cNvSpPr>
          <p:nvPr/>
        </p:nvSpPr>
        <p:spPr bwMode="auto">
          <a:xfrm>
            <a:off x="6705600" y="2895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84" name="Line 4"/>
          <p:cNvSpPr>
            <a:spLocks noChangeShapeType="1"/>
          </p:cNvSpPr>
          <p:nvPr/>
        </p:nvSpPr>
        <p:spPr bwMode="auto">
          <a:xfrm>
            <a:off x="4876800" y="1828800"/>
            <a:ext cx="1981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85" name="Line 5"/>
          <p:cNvSpPr>
            <a:spLocks noChangeShapeType="1"/>
          </p:cNvSpPr>
          <p:nvPr/>
        </p:nvSpPr>
        <p:spPr bwMode="auto">
          <a:xfrm flipH="1">
            <a:off x="5105400" y="3276600"/>
            <a:ext cx="1676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86" name="Line 6"/>
          <p:cNvSpPr>
            <a:spLocks noChangeShapeType="1"/>
          </p:cNvSpPr>
          <p:nvPr/>
        </p:nvSpPr>
        <p:spPr bwMode="auto">
          <a:xfrm>
            <a:off x="7010400" y="3276600"/>
            <a:ext cx="99060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87" name="Text Box 7"/>
          <p:cNvSpPr txBox="1">
            <a:spLocks noChangeArrowheads="1"/>
          </p:cNvSpPr>
          <p:nvPr/>
        </p:nvSpPr>
        <p:spPr bwMode="auto">
          <a:xfrm>
            <a:off x="5638800" y="3352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0488" name="Text Box 8"/>
          <p:cNvSpPr txBox="1">
            <a:spLocks noChangeArrowheads="1"/>
          </p:cNvSpPr>
          <p:nvPr/>
        </p:nvSpPr>
        <p:spPr bwMode="auto">
          <a:xfrm>
            <a:off x="7543800" y="3429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0489" name="Oval 9"/>
          <p:cNvSpPr>
            <a:spLocks noChangeArrowheads="1"/>
          </p:cNvSpPr>
          <p:nvPr/>
        </p:nvSpPr>
        <p:spPr bwMode="auto">
          <a:xfrm>
            <a:off x="4419600" y="15240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90" name="Oval 10"/>
          <p:cNvSpPr>
            <a:spLocks noChangeArrowheads="1"/>
          </p:cNvSpPr>
          <p:nvPr/>
        </p:nvSpPr>
        <p:spPr bwMode="auto">
          <a:xfrm>
            <a:off x="1676400" y="25908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91" name="Line 11"/>
          <p:cNvSpPr>
            <a:spLocks noChangeShapeType="1"/>
          </p:cNvSpPr>
          <p:nvPr/>
        </p:nvSpPr>
        <p:spPr bwMode="auto">
          <a:xfrm flipH="1">
            <a:off x="1981200" y="1828800"/>
            <a:ext cx="2438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92" name="Line 12"/>
          <p:cNvSpPr>
            <a:spLocks noChangeShapeType="1"/>
          </p:cNvSpPr>
          <p:nvPr/>
        </p:nvSpPr>
        <p:spPr bwMode="auto">
          <a:xfrm flipH="1">
            <a:off x="1365250" y="29654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93" name="Line 13"/>
          <p:cNvSpPr>
            <a:spLocks noChangeShapeType="1"/>
          </p:cNvSpPr>
          <p:nvPr/>
        </p:nvSpPr>
        <p:spPr bwMode="auto">
          <a:xfrm>
            <a:off x="2051050" y="29654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494" name="Oval 14"/>
          <p:cNvSpPr>
            <a:spLocks noChangeArrowheads="1"/>
          </p:cNvSpPr>
          <p:nvPr/>
        </p:nvSpPr>
        <p:spPr bwMode="auto">
          <a:xfrm>
            <a:off x="4953000" y="42672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95" name="Oval 15"/>
          <p:cNvSpPr>
            <a:spLocks noChangeArrowheads="1"/>
          </p:cNvSpPr>
          <p:nvPr/>
        </p:nvSpPr>
        <p:spPr bwMode="auto">
          <a:xfrm>
            <a:off x="533400" y="365760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96" name="Text Box 16"/>
          <p:cNvSpPr txBox="1">
            <a:spLocks noChangeArrowheads="1"/>
          </p:cNvSpPr>
          <p:nvPr/>
        </p:nvSpPr>
        <p:spPr bwMode="auto">
          <a:xfrm>
            <a:off x="762000" y="35814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sp>
        <p:nvSpPr>
          <p:cNvPr id="20497" name="Oval 17"/>
          <p:cNvSpPr>
            <a:spLocks noChangeArrowheads="1"/>
          </p:cNvSpPr>
          <p:nvPr/>
        </p:nvSpPr>
        <p:spPr bwMode="auto">
          <a:xfrm>
            <a:off x="1828800" y="373380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498" name="Text Box 18"/>
          <p:cNvSpPr txBox="1">
            <a:spLocks noChangeArrowheads="1"/>
          </p:cNvSpPr>
          <p:nvPr/>
        </p:nvSpPr>
        <p:spPr bwMode="auto">
          <a:xfrm>
            <a:off x="2057400" y="36576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sp>
        <p:nvSpPr>
          <p:cNvPr id="20499" name="Line 19"/>
          <p:cNvSpPr>
            <a:spLocks noChangeShapeType="1"/>
          </p:cNvSpPr>
          <p:nvPr/>
        </p:nvSpPr>
        <p:spPr bwMode="auto">
          <a:xfrm flipH="1">
            <a:off x="4641850" y="4641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500" name="Line 20"/>
          <p:cNvSpPr>
            <a:spLocks noChangeShapeType="1"/>
          </p:cNvSpPr>
          <p:nvPr/>
        </p:nvSpPr>
        <p:spPr bwMode="auto">
          <a:xfrm>
            <a:off x="5327650" y="4641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501" name="Oval 21"/>
          <p:cNvSpPr>
            <a:spLocks noChangeArrowheads="1"/>
          </p:cNvSpPr>
          <p:nvPr/>
        </p:nvSpPr>
        <p:spPr bwMode="auto">
          <a:xfrm>
            <a:off x="3810000" y="533400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502" name="Text Box 22"/>
          <p:cNvSpPr txBox="1">
            <a:spLocks noChangeArrowheads="1"/>
          </p:cNvSpPr>
          <p:nvPr/>
        </p:nvSpPr>
        <p:spPr bwMode="auto">
          <a:xfrm>
            <a:off x="4038600" y="52578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sp>
        <p:nvSpPr>
          <p:cNvPr id="20503" name="Oval 23"/>
          <p:cNvSpPr>
            <a:spLocks noChangeArrowheads="1"/>
          </p:cNvSpPr>
          <p:nvPr/>
        </p:nvSpPr>
        <p:spPr bwMode="auto">
          <a:xfrm>
            <a:off x="5105400" y="541020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504" name="Text Box 24"/>
          <p:cNvSpPr txBox="1">
            <a:spLocks noChangeArrowheads="1"/>
          </p:cNvSpPr>
          <p:nvPr/>
        </p:nvSpPr>
        <p:spPr bwMode="auto">
          <a:xfrm>
            <a:off x="5334000" y="53340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sp>
        <p:nvSpPr>
          <p:cNvPr id="20505" name="Text Box 25"/>
          <p:cNvSpPr txBox="1">
            <a:spLocks noChangeArrowheads="1"/>
          </p:cNvSpPr>
          <p:nvPr/>
        </p:nvSpPr>
        <p:spPr bwMode="auto">
          <a:xfrm>
            <a:off x="3200400" y="1295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0506" name="Text Box 26"/>
          <p:cNvSpPr txBox="1">
            <a:spLocks noChangeArrowheads="1"/>
          </p:cNvSpPr>
          <p:nvPr/>
        </p:nvSpPr>
        <p:spPr bwMode="auto">
          <a:xfrm>
            <a:off x="11430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0507" name="Text Box 27"/>
          <p:cNvSpPr txBox="1">
            <a:spLocks noChangeArrowheads="1"/>
          </p:cNvSpPr>
          <p:nvPr/>
        </p:nvSpPr>
        <p:spPr bwMode="auto">
          <a:xfrm>
            <a:off x="44958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0508" name="Text Box 28"/>
          <p:cNvSpPr txBox="1">
            <a:spLocks noChangeArrowheads="1"/>
          </p:cNvSpPr>
          <p:nvPr/>
        </p:nvSpPr>
        <p:spPr bwMode="auto">
          <a:xfrm>
            <a:off x="6019800" y="1676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0509" name="Text Box 29"/>
          <p:cNvSpPr txBox="1">
            <a:spLocks noChangeArrowheads="1"/>
          </p:cNvSpPr>
          <p:nvPr/>
        </p:nvSpPr>
        <p:spPr bwMode="auto">
          <a:xfrm>
            <a:off x="5486400" y="472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0510" name="Text Box 30"/>
          <p:cNvSpPr txBox="1">
            <a:spLocks noChangeArrowheads="1"/>
          </p:cNvSpPr>
          <p:nvPr/>
        </p:nvSpPr>
        <p:spPr bwMode="auto">
          <a:xfrm>
            <a:off x="22098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0511" name="Oval 31"/>
          <p:cNvSpPr>
            <a:spLocks noChangeArrowheads="1"/>
          </p:cNvSpPr>
          <p:nvPr/>
        </p:nvSpPr>
        <p:spPr bwMode="auto">
          <a:xfrm>
            <a:off x="769620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512" name="Oval 32"/>
          <p:cNvSpPr>
            <a:spLocks noChangeArrowheads="1"/>
          </p:cNvSpPr>
          <p:nvPr/>
        </p:nvSpPr>
        <p:spPr bwMode="auto">
          <a:xfrm>
            <a:off x="6553200" y="541655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513" name="Text Box 33"/>
          <p:cNvSpPr txBox="1">
            <a:spLocks noChangeArrowheads="1"/>
          </p:cNvSpPr>
          <p:nvPr/>
        </p:nvSpPr>
        <p:spPr bwMode="auto">
          <a:xfrm>
            <a:off x="6781800" y="534035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sp>
        <p:nvSpPr>
          <p:cNvPr id="20514" name="Oval 34"/>
          <p:cNvSpPr>
            <a:spLocks noChangeArrowheads="1"/>
          </p:cNvSpPr>
          <p:nvPr/>
        </p:nvSpPr>
        <p:spPr bwMode="auto">
          <a:xfrm>
            <a:off x="7848600" y="5492750"/>
            <a:ext cx="1219200" cy="457200"/>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0515" name="Text Box 35"/>
          <p:cNvSpPr txBox="1">
            <a:spLocks noChangeArrowheads="1"/>
          </p:cNvSpPr>
          <p:nvPr/>
        </p:nvSpPr>
        <p:spPr bwMode="auto">
          <a:xfrm>
            <a:off x="8077200" y="541655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sp>
        <p:nvSpPr>
          <p:cNvPr id="20516" name="Line 36"/>
          <p:cNvSpPr>
            <a:spLocks noChangeShapeType="1"/>
          </p:cNvSpPr>
          <p:nvPr/>
        </p:nvSpPr>
        <p:spPr bwMode="auto">
          <a:xfrm flipH="1">
            <a:off x="7385050" y="47244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517" name="Text Box 37"/>
          <p:cNvSpPr txBox="1">
            <a:spLocks noChangeArrowheads="1"/>
          </p:cNvSpPr>
          <p:nvPr/>
        </p:nvSpPr>
        <p:spPr bwMode="auto">
          <a:xfrm>
            <a:off x="7239000" y="480695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0518" name="Line 38"/>
          <p:cNvSpPr>
            <a:spLocks noChangeShapeType="1"/>
          </p:cNvSpPr>
          <p:nvPr/>
        </p:nvSpPr>
        <p:spPr bwMode="auto">
          <a:xfrm>
            <a:off x="8070850" y="47244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0519" name="Text Box 39"/>
          <p:cNvSpPr txBox="1">
            <a:spLocks noChangeArrowheads="1"/>
          </p:cNvSpPr>
          <p:nvPr/>
        </p:nvSpPr>
        <p:spPr bwMode="auto">
          <a:xfrm>
            <a:off x="8229600" y="480695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0520" name="Text Box 40"/>
          <p:cNvSpPr txBox="1">
            <a:spLocks noChangeArrowheads="1"/>
          </p:cNvSpPr>
          <p:nvPr/>
        </p:nvSpPr>
        <p:spPr bwMode="auto">
          <a:xfrm>
            <a:off x="4114800" y="114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0521" name="Text Box 41"/>
          <p:cNvSpPr txBox="1">
            <a:spLocks noChangeArrowheads="1"/>
          </p:cNvSpPr>
          <p:nvPr/>
        </p:nvSpPr>
        <p:spPr bwMode="auto">
          <a:xfrm>
            <a:off x="6858000" y="2438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0522" name="Text Box 42"/>
          <p:cNvSpPr txBox="1">
            <a:spLocks noChangeArrowheads="1"/>
          </p:cNvSpPr>
          <p:nvPr/>
        </p:nvSpPr>
        <p:spPr bwMode="auto">
          <a:xfrm>
            <a:off x="1295400" y="2286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0523" name="Text Box 43"/>
          <p:cNvSpPr txBox="1">
            <a:spLocks noChangeArrowheads="1"/>
          </p:cNvSpPr>
          <p:nvPr/>
        </p:nvSpPr>
        <p:spPr bwMode="auto">
          <a:xfrm>
            <a:off x="4495800" y="4114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0524" name="Text Box 44"/>
          <p:cNvSpPr txBox="1">
            <a:spLocks noChangeArrowheads="1"/>
          </p:cNvSpPr>
          <p:nvPr/>
        </p:nvSpPr>
        <p:spPr bwMode="auto">
          <a:xfrm>
            <a:off x="7315200" y="4191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0525" name="Text Box 45"/>
          <p:cNvSpPr txBox="1">
            <a:spLocks noChangeArrowheads="1"/>
          </p:cNvSpPr>
          <p:nvPr/>
        </p:nvSpPr>
        <p:spPr bwMode="auto">
          <a:xfrm>
            <a:off x="304800" y="6096000"/>
            <a:ext cx="77724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bit# </a:t>
            </a:r>
            <a:r>
              <a:rPr lang="en-US" altLang="en-US">
                <a:solidFill>
                  <a:srgbClr val="010000"/>
                </a:solidFill>
              </a:rPr>
              <a:t>field shown in black outside branch node</a:t>
            </a:r>
            <a:r>
              <a:rPr lang="en-US" altLang="en-US">
                <a:solidFill>
                  <a:srgbClr val="000000"/>
                </a:solidFill>
              </a:rPr>
              <a:t>.</a:t>
            </a:r>
          </a:p>
        </p:txBody>
      </p:sp>
    </p:spTree>
    <p:extLst>
      <p:ext uri="{BB962C8B-B14F-4D97-AF65-F5344CB8AC3E}">
        <p14:creationId xmlns:p14="http://schemas.microsoft.com/office/powerpoint/2010/main" val="3045441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Compressed Binary Trie</a:t>
            </a:r>
          </a:p>
        </p:txBody>
      </p:sp>
      <p:grpSp>
        <p:nvGrpSpPr>
          <p:cNvPr id="21507" name="Group 3"/>
          <p:cNvGrpSpPr>
            <a:grpSpLocks/>
          </p:cNvGrpSpPr>
          <p:nvPr/>
        </p:nvGrpSpPr>
        <p:grpSpPr bwMode="auto">
          <a:xfrm>
            <a:off x="533400" y="1143000"/>
            <a:ext cx="8610600" cy="4806950"/>
            <a:chOff x="336" y="720"/>
            <a:chExt cx="5424" cy="3028"/>
          </a:xfrm>
        </p:grpSpPr>
        <p:sp>
          <p:nvSpPr>
            <p:cNvPr id="21509" name="Oval 4"/>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10" name="Line 5"/>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11" name="Line 6"/>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12" name="Line 7"/>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13" name="Text Box 8"/>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1514" name="Text Box 9"/>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1515" name="Oval 10"/>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16" name="Oval 11"/>
            <p:cNvSpPr>
              <a:spLocks noChangeArrowheads="1"/>
            </p:cNvSpPr>
            <p:nvPr/>
          </p:nvSpPr>
          <p:spPr bwMode="auto">
            <a:xfrm>
              <a:off x="1056"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17" name="Line 12"/>
            <p:cNvSpPr>
              <a:spLocks noChangeShapeType="1"/>
            </p:cNvSpPr>
            <p:nvPr/>
          </p:nvSpPr>
          <p:spPr bwMode="auto">
            <a:xfrm flipH="1">
              <a:off x="1248" y="1152"/>
              <a:ext cx="1536"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18" name="Line 13"/>
            <p:cNvSpPr>
              <a:spLocks noChangeShapeType="1"/>
            </p:cNvSpPr>
            <p:nvPr/>
          </p:nvSpPr>
          <p:spPr bwMode="auto">
            <a:xfrm flipH="1">
              <a:off x="860" y="186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19" name="Line 14"/>
            <p:cNvSpPr>
              <a:spLocks noChangeShapeType="1"/>
            </p:cNvSpPr>
            <p:nvPr/>
          </p:nvSpPr>
          <p:spPr bwMode="auto">
            <a:xfrm>
              <a:off x="1292" y="186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20" name="Oval 15"/>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1521" name="Group 16"/>
            <p:cNvGrpSpPr>
              <a:grpSpLocks/>
            </p:cNvGrpSpPr>
            <p:nvPr/>
          </p:nvGrpSpPr>
          <p:grpSpPr bwMode="auto">
            <a:xfrm>
              <a:off x="336" y="2256"/>
              <a:ext cx="816" cy="336"/>
              <a:chOff x="528" y="3216"/>
              <a:chExt cx="816" cy="336"/>
            </a:xfrm>
          </p:grpSpPr>
          <p:sp>
            <p:nvSpPr>
              <p:cNvPr id="21557" name="Oval 1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58" name="Text Box 1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grpSp>
          <p:nvGrpSpPr>
            <p:cNvPr id="21522" name="Group 19"/>
            <p:cNvGrpSpPr>
              <a:grpSpLocks/>
            </p:cNvGrpSpPr>
            <p:nvPr/>
          </p:nvGrpSpPr>
          <p:grpSpPr bwMode="auto">
            <a:xfrm>
              <a:off x="1152" y="2304"/>
              <a:ext cx="816" cy="336"/>
              <a:chOff x="528" y="3216"/>
              <a:chExt cx="816" cy="336"/>
            </a:xfrm>
          </p:grpSpPr>
          <p:sp>
            <p:nvSpPr>
              <p:cNvPr id="21555" name="Oval 2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56" name="Text Box 2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1523" name="Line 22"/>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24" name="Line 23"/>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1525" name="Group 24"/>
            <p:cNvGrpSpPr>
              <a:grpSpLocks/>
            </p:cNvGrpSpPr>
            <p:nvPr/>
          </p:nvGrpSpPr>
          <p:grpSpPr bwMode="auto">
            <a:xfrm>
              <a:off x="2400" y="3312"/>
              <a:ext cx="816" cy="336"/>
              <a:chOff x="528" y="3216"/>
              <a:chExt cx="816" cy="336"/>
            </a:xfrm>
          </p:grpSpPr>
          <p:sp>
            <p:nvSpPr>
              <p:cNvPr id="21553"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54"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1526" name="Group 27"/>
            <p:cNvGrpSpPr>
              <a:grpSpLocks/>
            </p:cNvGrpSpPr>
            <p:nvPr/>
          </p:nvGrpSpPr>
          <p:grpSpPr bwMode="auto">
            <a:xfrm>
              <a:off x="3216" y="3360"/>
              <a:ext cx="816" cy="336"/>
              <a:chOff x="528" y="3216"/>
              <a:chExt cx="816" cy="336"/>
            </a:xfrm>
          </p:grpSpPr>
          <p:sp>
            <p:nvSpPr>
              <p:cNvPr id="21551" name="Oval 2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52" name="Text Box 2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1527" name="Text Box 30"/>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1528" name="Text Box 31"/>
            <p:cNvSpPr txBox="1">
              <a:spLocks noChangeArrowheads="1"/>
            </p:cNvSpPr>
            <p:nvPr/>
          </p:nvSpPr>
          <p:spPr bwMode="auto">
            <a:xfrm>
              <a:off x="720"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1529" name="Text Box 32"/>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1530" name="Text Box 3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1531" name="Text Box 34"/>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1532" name="Text Box 35"/>
            <p:cNvSpPr txBox="1">
              <a:spLocks noChangeArrowheads="1"/>
            </p:cNvSpPr>
            <p:nvPr/>
          </p:nvSpPr>
          <p:spPr bwMode="auto">
            <a:xfrm>
              <a:off x="1392"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1533" name="Oval 36"/>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1534" name="Group 37"/>
            <p:cNvGrpSpPr>
              <a:grpSpLocks/>
            </p:cNvGrpSpPr>
            <p:nvPr/>
          </p:nvGrpSpPr>
          <p:grpSpPr bwMode="auto">
            <a:xfrm>
              <a:off x="4128" y="3364"/>
              <a:ext cx="816" cy="336"/>
              <a:chOff x="528" y="3216"/>
              <a:chExt cx="816" cy="336"/>
            </a:xfrm>
          </p:grpSpPr>
          <p:sp>
            <p:nvSpPr>
              <p:cNvPr id="21549" name="Oval 3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50" name="Text Box 3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1535" name="Group 40"/>
            <p:cNvGrpSpPr>
              <a:grpSpLocks/>
            </p:cNvGrpSpPr>
            <p:nvPr/>
          </p:nvGrpSpPr>
          <p:grpSpPr bwMode="auto">
            <a:xfrm>
              <a:off x="4944" y="3412"/>
              <a:ext cx="816" cy="336"/>
              <a:chOff x="528" y="3216"/>
              <a:chExt cx="816" cy="336"/>
            </a:xfrm>
          </p:grpSpPr>
          <p:sp>
            <p:nvSpPr>
              <p:cNvPr id="21547" name="Oval 4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1548" name="Text Box 4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1536" name="Group 43"/>
            <p:cNvGrpSpPr>
              <a:grpSpLocks/>
            </p:cNvGrpSpPr>
            <p:nvPr/>
          </p:nvGrpSpPr>
          <p:grpSpPr bwMode="auto">
            <a:xfrm>
              <a:off x="4560" y="2976"/>
              <a:ext cx="332" cy="432"/>
              <a:chOff x="4560" y="2976"/>
              <a:chExt cx="332" cy="432"/>
            </a:xfrm>
          </p:grpSpPr>
          <p:sp>
            <p:nvSpPr>
              <p:cNvPr id="21545" name="Line 44"/>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46" name="Text Box 45"/>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1537" name="Group 46"/>
            <p:cNvGrpSpPr>
              <a:grpSpLocks/>
            </p:cNvGrpSpPr>
            <p:nvPr/>
          </p:nvGrpSpPr>
          <p:grpSpPr bwMode="auto">
            <a:xfrm>
              <a:off x="5084" y="2976"/>
              <a:ext cx="388" cy="480"/>
              <a:chOff x="5084" y="2976"/>
              <a:chExt cx="388" cy="480"/>
            </a:xfrm>
          </p:grpSpPr>
          <p:sp>
            <p:nvSpPr>
              <p:cNvPr id="21543" name="Line 47"/>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1544" name="Text Box 48"/>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1538" name="Text Box 49"/>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1539" name="Text Box 50"/>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1540" name="Text Box 51"/>
            <p:cNvSpPr txBox="1">
              <a:spLocks noChangeArrowheads="1"/>
            </p:cNvSpPr>
            <p:nvPr/>
          </p:nvSpPr>
          <p:spPr bwMode="auto">
            <a:xfrm>
              <a:off x="816" y="14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1541" name="Text Box 52"/>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1542" name="Text Box 53"/>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grpSp>
      <p:sp>
        <p:nvSpPr>
          <p:cNvPr id="21508" name="Text Box 54"/>
          <p:cNvSpPr txBox="1">
            <a:spLocks noChangeArrowheads="1"/>
          </p:cNvSpPr>
          <p:nvPr/>
        </p:nvSpPr>
        <p:spPr bwMode="auto">
          <a:xfrm>
            <a:off x="304800" y="6096000"/>
            <a:ext cx="40386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#branch nodes</a:t>
            </a:r>
            <a:r>
              <a:rPr lang="en-US" altLang="en-US">
                <a:solidFill>
                  <a:srgbClr val="FF0033"/>
                </a:solidFill>
              </a:rPr>
              <a:t> = n – 1</a:t>
            </a:r>
            <a:r>
              <a:rPr lang="en-US" altLang="en-US">
                <a:solidFill>
                  <a:srgbClr val="000000"/>
                </a:solidFill>
              </a:rPr>
              <a:t>.</a:t>
            </a:r>
          </a:p>
        </p:txBody>
      </p:sp>
    </p:spTree>
    <p:extLst>
      <p:ext uri="{BB962C8B-B14F-4D97-AF65-F5344CB8AC3E}">
        <p14:creationId xmlns:p14="http://schemas.microsoft.com/office/powerpoint/2010/main" val="28102474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Insert </a:t>
            </a:r>
          </a:p>
        </p:txBody>
      </p:sp>
      <p:grpSp>
        <p:nvGrpSpPr>
          <p:cNvPr id="2" name="Group 3"/>
          <p:cNvGrpSpPr>
            <a:grpSpLocks/>
          </p:cNvGrpSpPr>
          <p:nvPr/>
        </p:nvGrpSpPr>
        <p:grpSpPr bwMode="auto">
          <a:xfrm>
            <a:off x="533400" y="1143000"/>
            <a:ext cx="8610600" cy="4806950"/>
            <a:chOff x="336" y="720"/>
            <a:chExt cx="5424" cy="3028"/>
          </a:xfrm>
        </p:grpSpPr>
        <p:sp>
          <p:nvSpPr>
            <p:cNvPr id="22534" name="Oval 4"/>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35" name="Line 5"/>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36" name="Line 6"/>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37" name="Line 7"/>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38" name="Text Box 8"/>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2539" name="Text Box 9"/>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2540" name="Oval 10"/>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41" name="Oval 11"/>
            <p:cNvSpPr>
              <a:spLocks noChangeArrowheads="1"/>
            </p:cNvSpPr>
            <p:nvPr/>
          </p:nvSpPr>
          <p:spPr bwMode="auto">
            <a:xfrm>
              <a:off x="1056"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42" name="Line 12"/>
            <p:cNvSpPr>
              <a:spLocks noChangeShapeType="1"/>
            </p:cNvSpPr>
            <p:nvPr/>
          </p:nvSpPr>
          <p:spPr bwMode="auto">
            <a:xfrm flipH="1">
              <a:off x="1248" y="1152"/>
              <a:ext cx="1536"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43" name="Line 13"/>
            <p:cNvSpPr>
              <a:spLocks noChangeShapeType="1"/>
            </p:cNvSpPr>
            <p:nvPr/>
          </p:nvSpPr>
          <p:spPr bwMode="auto">
            <a:xfrm flipH="1">
              <a:off x="860" y="186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44" name="Line 14"/>
            <p:cNvSpPr>
              <a:spLocks noChangeShapeType="1"/>
            </p:cNvSpPr>
            <p:nvPr/>
          </p:nvSpPr>
          <p:spPr bwMode="auto">
            <a:xfrm>
              <a:off x="1292" y="186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45" name="Oval 15"/>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2546" name="Group 16"/>
            <p:cNvGrpSpPr>
              <a:grpSpLocks/>
            </p:cNvGrpSpPr>
            <p:nvPr/>
          </p:nvGrpSpPr>
          <p:grpSpPr bwMode="auto">
            <a:xfrm>
              <a:off x="336" y="2256"/>
              <a:ext cx="816" cy="336"/>
              <a:chOff x="528" y="3216"/>
              <a:chExt cx="816" cy="336"/>
            </a:xfrm>
          </p:grpSpPr>
          <p:sp>
            <p:nvSpPr>
              <p:cNvPr id="22582" name="Oval 1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83" name="Text Box 1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grpSp>
          <p:nvGrpSpPr>
            <p:cNvPr id="22547" name="Group 19"/>
            <p:cNvGrpSpPr>
              <a:grpSpLocks/>
            </p:cNvGrpSpPr>
            <p:nvPr/>
          </p:nvGrpSpPr>
          <p:grpSpPr bwMode="auto">
            <a:xfrm>
              <a:off x="1152" y="2304"/>
              <a:ext cx="816" cy="336"/>
              <a:chOff x="528" y="3216"/>
              <a:chExt cx="816" cy="336"/>
            </a:xfrm>
          </p:grpSpPr>
          <p:sp>
            <p:nvSpPr>
              <p:cNvPr id="22580" name="Oval 2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81" name="Text Box 2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2548" name="Line 22"/>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49" name="Line 23"/>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2550" name="Group 24"/>
            <p:cNvGrpSpPr>
              <a:grpSpLocks/>
            </p:cNvGrpSpPr>
            <p:nvPr/>
          </p:nvGrpSpPr>
          <p:grpSpPr bwMode="auto">
            <a:xfrm>
              <a:off x="2400" y="3312"/>
              <a:ext cx="816" cy="336"/>
              <a:chOff x="528" y="3216"/>
              <a:chExt cx="816" cy="336"/>
            </a:xfrm>
          </p:grpSpPr>
          <p:sp>
            <p:nvSpPr>
              <p:cNvPr id="22578"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79"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2551" name="Group 27"/>
            <p:cNvGrpSpPr>
              <a:grpSpLocks/>
            </p:cNvGrpSpPr>
            <p:nvPr/>
          </p:nvGrpSpPr>
          <p:grpSpPr bwMode="auto">
            <a:xfrm>
              <a:off x="3216" y="3360"/>
              <a:ext cx="816" cy="336"/>
              <a:chOff x="528" y="3216"/>
              <a:chExt cx="816" cy="336"/>
            </a:xfrm>
          </p:grpSpPr>
          <p:sp>
            <p:nvSpPr>
              <p:cNvPr id="22576" name="Oval 2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77" name="Text Box 2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2552" name="Text Box 30"/>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2553" name="Text Box 31"/>
            <p:cNvSpPr txBox="1">
              <a:spLocks noChangeArrowheads="1"/>
            </p:cNvSpPr>
            <p:nvPr/>
          </p:nvSpPr>
          <p:spPr bwMode="auto">
            <a:xfrm>
              <a:off x="720"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2554" name="Text Box 32"/>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2555" name="Text Box 3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2556" name="Text Box 34"/>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2557" name="Text Box 35"/>
            <p:cNvSpPr txBox="1">
              <a:spLocks noChangeArrowheads="1"/>
            </p:cNvSpPr>
            <p:nvPr/>
          </p:nvSpPr>
          <p:spPr bwMode="auto">
            <a:xfrm>
              <a:off x="1392"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2558" name="Oval 36"/>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2559" name="Group 37"/>
            <p:cNvGrpSpPr>
              <a:grpSpLocks/>
            </p:cNvGrpSpPr>
            <p:nvPr/>
          </p:nvGrpSpPr>
          <p:grpSpPr bwMode="auto">
            <a:xfrm>
              <a:off x="4128" y="3364"/>
              <a:ext cx="816" cy="336"/>
              <a:chOff x="528" y="3216"/>
              <a:chExt cx="816" cy="336"/>
            </a:xfrm>
          </p:grpSpPr>
          <p:sp>
            <p:nvSpPr>
              <p:cNvPr id="22574" name="Oval 3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75" name="Text Box 3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2560" name="Group 40"/>
            <p:cNvGrpSpPr>
              <a:grpSpLocks/>
            </p:cNvGrpSpPr>
            <p:nvPr/>
          </p:nvGrpSpPr>
          <p:grpSpPr bwMode="auto">
            <a:xfrm>
              <a:off x="4944" y="3412"/>
              <a:ext cx="816" cy="336"/>
              <a:chOff x="528" y="3216"/>
              <a:chExt cx="816" cy="336"/>
            </a:xfrm>
          </p:grpSpPr>
          <p:sp>
            <p:nvSpPr>
              <p:cNvPr id="22572" name="Oval 4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2573" name="Text Box 4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2561" name="Group 43"/>
            <p:cNvGrpSpPr>
              <a:grpSpLocks/>
            </p:cNvGrpSpPr>
            <p:nvPr/>
          </p:nvGrpSpPr>
          <p:grpSpPr bwMode="auto">
            <a:xfrm>
              <a:off x="4560" y="2976"/>
              <a:ext cx="332" cy="432"/>
              <a:chOff x="4560" y="2976"/>
              <a:chExt cx="332" cy="432"/>
            </a:xfrm>
          </p:grpSpPr>
          <p:sp>
            <p:nvSpPr>
              <p:cNvPr id="22570" name="Line 44"/>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71" name="Text Box 45"/>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2562" name="Group 46"/>
            <p:cNvGrpSpPr>
              <a:grpSpLocks/>
            </p:cNvGrpSpPr>
            <p:nvPr/>
          </p:nvGrpSpPr>
          <p:grpSpPr bwMode="auto">
            <a:xfrm>
              <a:off x="5084" y="2976"/>
              <a:ext cx="388" cy="480"/>
              <a:chOff x="5084" y="2976"/>
              <a:chExt cx="388" cy="480"/>
            </a:xfrm>
          </p:grpSpPr>
          <p:sp>
            <p:nvSpPr>
              <p:cNvPr id="22568" name="Line 47"/>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2569" name="Text Box 48"/>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2563" name="Text Box 49"/>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2564" name="Text Box 50"/>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2565" name="Text Box 51"/>
            <p:cNvSpPr txBox="1">
              <a:spLocks noChangeArrowheads="1"/>
            </p:cNvSpPr>
            <p:nvPr/>
          </p:nvSpPr>
          <p:spPr bwMode="auto">
            <a:xfrm>
              <a:off x="816" y="14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2566" name="Text Box 52"/>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2567" name="Text Box 53"/>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grpSp>
      <p:sp>
        <p:nvSpPr>
          <p:cNvPr id="364598" name="Text Box 54"/>
          <p:cNvSpPr txBox="1">
            <a:spLocks noChangeArrowheads="1"/>
          </p:cNvSpPr>
          <p:nvPr/>
        </p:nvSpPr>
        <p:spPr bwMode="auto">
          <a:xfrm>
            <a:off x="304800" y="6096000"/>
            <a:ext cx="27432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10000"/>
                </a:solidFill>
              </a:rPr>
              <a:t>Insert</a:t>
            </a:r>
            <a:r>
              <a:rPr lang="en-US" altLang="en-US">
                <a:solidFill>
                  <a:srgbClr val="FF0033"/>
                </a:solidFill>
              </a:rPr>
              <a:t> 0010</a:t>
            </a:r>
            <a:r>
              <a:rPr lang="en-US" altLang="en-US">
                <a:solidFill>
                  <a:srgbClr val="000000"/>
                </a:solidFill>
              </a:rPr>
              <a:t>.</a:t>
            </a:r>
          </a:p>
        </p:txBody>
      </p:sp>
      <p:sp>
        <p:nvSpPr>
          <p:cNvPr id="364599" name="Freeform 55"/>
          <p:cNvSpPr>
            <a:spLocks/>
          </p:cNvSpPr>
          <p:nvPr/>
        </p:nvSpPr>
        <p:spPr bwMode="auto">
          <a:xfrm>
            <a:off x="1752600" y="3581400"/>
            <a:ext cx="1828800" cy="1012825"/>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1584460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4598"/>
                                        </p:tgtEl>
                                        <p:attrNameLst>
                                          <p:attrName>style.visibility</p:attrName>
                                        </p:attrNameLst>
                                      </p:cBhvr>
                                      <p:to>
                                        <p:strVal val="visible"/>
                                      </p:to>
                                    </p:set>
                                    <p:anim calcmode="lin" valueType="num">
                                      <p:cBhvr additive="base">
                                        <p:cTn id="12" dur="500" fill="hold"/>
                                        <p:tgtEl>
                                          <p:spTgt spid="364598"/>
                                        </p:tgtEl>
                                        <p:attrNameLst>
                                          <p:attrName>ppt_x</p:attrName>
                                        </p:attrNameLst>
                                      </p:cBhvr>
                                      <p:tavLst>
                                        <p:tav tm="0">
                                          <p:val>
                                            <p:strVal val="0-#ppt_w/2"/>
                                          </p:val>
                                        </p:tav>
                                        <p:tav tm="100000">
                                          <p:val>
                                            <p:strVal val="#ppt_x"/>
                                          </p:val>
                                        </p:tav>
                                      </p:tavLst>
                                    </p:anim>
                                    <p:anim calcmode="lin" valueType="num">
                                      <p:cBhvr additive="base">
                                        <p:cTn id="13" dur="500" fill="hold"/>
                                        <p:tgtEl>
                                          <p:spTgt spid="36459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64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8" grpId="0" animBg="1" autoUpdateAnimBg="0"/>
      <p:bldP spid="364599"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Insert </a:t>
            </a:r>
          </a:p>
        </p:txBody>
      </p:sp>
      <p:sp>
        <p:nvSpPr>
          <p:cNvPr id="365571" name="Text Box 3"/>
          <p:cNvSpPr txBox="1">
            <a:spLocks noChangeArrowheads="1"/>
          </p:cNvSpPr>
          <p:nvPr/>
        </p:nvSpPr>
        <p:spPr bwMode="auto">
          <a:xfrm>
            <a:off x="304800" y="6096000"/>
            <a:ext cx="28956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10000"/>
                </a:solidFill>
              </a:rPr>
              <a:t>Insert</a:t>
            </a:r>
            <a:r>
              <a:rPr lang="en-US" altLang="en-US">
                <a:solidFill>
                  <a:srgbClr val="FF0033"/>
                </a:solidFill>
              </a:rPr>
              <a:t> 0100</a:t>
            </a:r>
            <a:r>
              <a:rPr lang="en-US" altLang="en-US">
                <a:solidFill>
                  <a:srgbClr val="000000"/>
                </a:solidFill>
              </a:rPr>
              <a:t>.</a:t>
            </a:r>
          </a:p>
        </p:txBody>
      </p:sp>
      <p:grpSp>
        <p:nvGrpSpPr>
          <p:cNvPr id="23556" name="Group 4"/>
          <p:cNvGrpSpPr>
            <a:grpSpLocks/>
          </p:cNvGrpSpPr>
          <p:nvPr/>
        </p:nvGrpSpPr>
        <p:grpSpPr bwMode="auto">
          <a:xfrm>
            <a:off x="533400" y="1143000"/>
            <a:ext cx="8610600" cy="4806950"/>
            <a:chOff x="336" y="720"/>
            <a:chExt cx="5424" cy="3028"/>
          </a:xfrm>
        </p:grpSpPr>
        <p:sp>
          <p:nvSpPr>
            <p:cNvPr id="23559" name="Oval 5"/>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560" name="Line 6"/>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61" name="Line 7"/>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62" name="Line 8"/>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63" name="Text Box 9"/>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3564" name="Text Box 10"/>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3565" name="Oval 11"/>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566" name="Oval 12"/>
            <p:cNvSpPr>
              <a:spLocks noChangeArrowheads="1"/>
            </p:cNvSpPr>
            <p:nvPr/>
          </p:nvSpPr>
          <p:spPr bwMode="auto">
            <a:xfrm>
              <a:off x="1056"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567" name="Line 13"/>
            <p:cNvSpPr>
              <a:spLocks noChangeShapeType="1"/>
            </p:cNvSpPr>
            <p:nvPr/>
          </p:nvSpPr>
          <p:spPr bwMode="auto">
            <a:xfrm flipH="1">
              <a:off x="1248" y="1152"/>
              <a:ext cx="1536"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68" name="Line 14"/>
            <p:cNvSpPr>
              <a:spLocks noChangeShapeType="1"/>
            </p:cNvSpPr>
            <p:nvPr/>
          </p:nvSpPr>
          <p:spPr bwMode="auto">
            <a:xfrm flipH="1">
              <a:off x="860" y="186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69" name="Line 15"/>
            <p:cNvSpPr>
              <a:spLocks noChangeShapeType="1"/>
            </p:cNvSpPr>
            <p:nvPr/>
          </p:nvSpPr>
          <p:spPr bwMode="auto">
            <a:xfrm>
              <a:off x="1292" y="186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70" name="Oval 16"/>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3571" name="Group 17"/>
            <p:cNvGrpSpPr>
              <a:grpSpLocks/>
            </p:cNvGrpSpPr>
            <p:nvPr/>
          </p:nvGrpSpPr>
          <p:grpSpPr bwMode="auto">
            <a:xfrm>
              <a:off x="336" y="2256"/>
              <a:ext cx="816" cy="336"/>
              <a:chOff x="528" y="3216"/>
              <a:chExt cx="816" cy="336"/>
            </a:xfrm>
          </p:grpSpPr>
          <p:sp>
            <p:nvSpPr>
              <p:cNvPr id="23616" name="Oval 1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17" name="Text Box 1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sp>
          <p:nvSpPr>
            <p:cNvPr id="23572" name="Line 20"/>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73" name="Line 21"/>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3574" name="Group 22"/>
            <p:cNvGrpSpPr>
              <a:grpSpLocks/>
            </p:cNvGrpSpPr>
            <p:nvPr/>
          </p:nvGrpSpPr>
          <p:grpSpPr bwMode="auto">
            <a:xfrm>
              <a:off x="2400" y="3312"/>
              <a:ext cx="816" cy="336"/>
              <a:chOff x="528" y="3216"/>
              <a:chExt cx="816" cy="336"/>
            </a:xfrm>
          </p:grpSpPr>
          <p:sp>
            <p:nvSpPr>
              <p:cNvPr id="23614"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15"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3575" name="Group 25"/>
            <p:cNvGrpSpPr>
              <a:grpSpLocks/>
            </p:cNvGrpSpPr>
            <p:nvPr/>
          </p:nvGrpSpPr>
          <p:grpSpPr bwMode="auto">
            <a:xfrm>
              <a:off x="3216" y="3360"/>
              <a:ext cx="816" cy="336"/>
              <a:chOff x="528" y="3216"/>
              <a:chExt cx="816" cy="336"/>
            </a:xfrm>
          </p:grpSpPr>
          <p:sp>
            <p:nvSpPr>
              <p:cNvPr id="23612"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13"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3576" name="Text Box 28"/>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3577" name="Text Box 29"/>
            <p:cNvSpPr txBox="1">
              <a:spLocks noChangeArrowheads="1"/>
            </p:cNvSpPr>
            <p:nvPr/>
          </p:nvSpPr>
          <p:spPr bwMode="auto">
            <a:xfrm>
              <a:off x="720"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3578" name="Text Box 30"/>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3579" name="Text Box 31"/>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3580" name="Text Box 32"/>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3581" name="Text Box 33"/>
            <p:cNvSpPr txBox="1">
              <a:spLocks noChangeArrowheads="1"/>
            </p:cNvSpPr>
            <p:nvPr/>
          </p:nvSpPr>
          <p:spPr bwMode="auto">
            <a:xfrm>
              <a:off x="1392"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3582" name="Oval 34"/>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3583" name="Group 35"/>
            <p:cNvGrpSpPr>
              <a:grpSpLocks/>
            </p:cNvGrpSpPr>
            <p:nvPr/>
          </p:nvGrpSpPr>
          <p:grpSpPr bwMode="auto">
            <a:xfrm>
              <a:off x="4128" y="3364"/>
              <a:ext cx="816" cy="336"/>
              <a:chOff x="528" y="3216"/>
              <a:chExt cx="816" cy="336"/>
            </a:xfrm>
          </p:grpSpPr>
          <p:sp>
            <p:nvSpPr>
              <p:cNvPr id="23610" name="Oval 3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11" name="Text Box 3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3584" name="Group 38"/>
            <p:cNvGrpSpPr>
              <a:grpSpLocks/>
            </p:cNvGrpSpPr>
            <p:nvPr/>
          </p:nvGrpSpPr>
          <p:grpSpPr bwMode="auto">
            <a:xfrm>
              <a:off x="4944" y="3412"/>
              <a:ext cx="816" cy="336"/>
              <a:chOff x="528" y="3216"/>
              <a:chExt cx="816" cy="336"/>
            </a:xfrm>
          </p:grpSpPr>
          <p:sp>
            <p:nvSpPr>
              <p:cNvPr id="23608" name="Oval 3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09" name="Text Box 4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3585" name="Group 41"/>
            <p:cNvGrpSpPr>
              <a:grpSpLocks/>
            </p:cNvGrpSpPr>
            <p:nvPr/>
          </p:nvGrpSpPr>
          <p:grpSpPr bwMode="auto">
            <a:xfrm>
              <a:off x="4560" y="2976"/>
              <a:ext cx="332" cy="432"/>
              <a:chOff x="4560" y="2976"/>
              <a:chExt cx="332" cy="432"/>
            </a:xfrm>
          </p:grpSpPr>
          <p:sp>
            <p:nvSpPr>
              <p:cNvPr id="23606" name="Line 42"/>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607" name="Text Box 43"/>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3586" name="Group 44"/>
            <p:cNvGrpSpPr>
              <a:grpSpLocks/>
            </p:cNvGrpSpPr>
            <p:nvPr/>
          </p:nvGrpSpPr>
          <p:grpSpPr bwMode="auto">
            <a:xfrm>
              <a:off x="5084" y="2976"/>
              <a:ext cx="388" cy="480"/>
              <a:chOff x="5084" y="2976"/>
              <a:chExt cx="388" cy="480"/>
            </a:xfrm>
          </p:grpSpPr>
          <p:sp>
            <p:nvSpPr>
              <p:cNvPr id="23604" name="Line 45"/>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605" name="Text Box 46"/>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3587" name="Text Box 47"/>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3588" name="Text Box 48"/>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3589" name="Text Box 49"/>
            <p:cNvSpPr txBox="1">
              <a:spLocks noChangeArrowheads="1"/>
            </p:cNvSpPr>
            <p:nvPr/>
          </p:nvSpPr>
          <p:spPr bwMode="auto">
            <a:xfrm>
              <a:off x="816" y="14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3590" name="Text Box 50"/>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3591" name="Text Box 51"/>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3592" name="Oval 52"/>
            <p:cNvSpPr>
              <a:spLocks noChangeArrowheads="1"/>
            </p:cNvSpPr>
            <p:nvPr/>
          </p:nvSpPr>
          <p:spPr bwMode="auto">
            <a:xfrm>
              <a:off x="1392" y="235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593" name="Line 53"/>
            <p:cNvSpPr>
              <a:spLocks noChangeShapeType="1"/>
            </p:cNvSpPr>
            <p:nvPr/>
          </p:nvSpPr>
          <p:spPr bwMode="auto">
            <a:xfrm flipH="1">
              <a:off x="1196" y="258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3594" name="Line 54"/>
            <p:cNvSpPr>
              <a:spLocks noChangeShapeType="1"/>
            </p:cNvSpPr>
            <p:nvPr/>
          </p:nvSpPr>
          <p:spPr bwMode="auto">
            <a:xfrm>
              <a:off x="1628" y="258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3595" name="Group 55"/>
            <p:cNvGrpSpPr>
              <a:grpSpLocks/>
            </p:cNvGrpSpPr>
            <p:nvPr/>
          </p:nvGrpSpPr>
          <p:grpSpPr bwMode="auto">
            <a:xfrm>
              <a:off x="672" y="2976"/>
              <a:ext cx="816" cy="336"/>
              <a:chOff x="528" y="3216"/>
              <a:chExt cx="816" cy="336"/>
            </a:xfrm>
          </p:grpSpPr>
          <p:sp>
            <p:nvSpPr>
              <p:cNvPr id="23602" name="Oval 5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03" name="Text Box 5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0010</a:t>
                </a:r>
              </a:p>
            </p:txBody>
          </p:sp>
        </p:grpSp>
        <p:grpSp>
          <p:nvGrpSpPr>
            <p:cNvPr id="23596" name="Group 58"/>
            <p:cNvGrpSpPr>
              <a:grpSpLocks/>
            </p:cNvGrpSpPr>
            <p:nvPr/>
          </p:nvGrpSpPr>
          <p:grpSpPr bwMode="auto">
            <a:xfrm>
              <a:off x="1488" y="3024"/>
              <a:ext cx="816" cy="336"/>
              <a:chOff x="528" y="3216"/>
              <a:chExt cx="816" cy="336"/>
            </a:xfrm>
          </p:grpSpPr>
          <p:sp>
            <p:nvSpPr>
              <p:cNvPr id="23600" name="Oval 5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3601" name="Text Box 6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3597" name="Text Box 61"/>
            <p:cNvSpPr txBox="1">
              <a:spLocks noChangeArrowheads="1"/>
            </p:cNvSpPr>
            <p:nvPr/>
          </p:nvSpPr>
          <p:spPr bwMode="auto">
            <a:xfrm>
              <a:off x="1104" y="26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3598" name="Text Box 62"/>
            <p:cNvSpPr txBox="1">
              <a:spLocks noChangeArrowheads="1"/>
            </p:cNvSpPr>
            <p:nvPr/>
          </p:nvSpPr>
          <p:spPr bwMode="auto">
            <a:xfrm>
              <a:off x="1728" y="26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3599" name="Text Box 63"/>
            <p:cNvSpPr txBox="1">
              <a:spLocks noChangeArrowheads="1"/>
            </p:cNvSpPr>
            <p:nvPr/>
          </p:nvSpPr>
          <p:spPr bwMode="auto">
            <a:xfrm>
              <a:off x="1632"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grpSp>
      <p:sp>
        <p:nvSpPr>
          <p:cNvPr id="365632" name="Freeform 64"/>
          <p:cNvSpPr>
            <a:spLocks/>
          </p:cNvSpPr>
          <p:nvPr/>
        </p:nvSpPr>
        <p:spPr bwMode="auto">
          <a:xfrm>
            <a:off x="304800" y="3429000"/>
            <a:ext cx="1828800" cy="1012825"/>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
        <p:nvSpPr>
          <p:cNvPr id="365633" name="Line 65"/>
          <p:cNvSpPr>
            <a:spLocks noChangeShapeType="1"/>
          </p:cNvSpPr>
          <p:nvPr/>
        </p:nvSpPr>
        <p:spPr bwMode="auto">
          <a:xfrm>
            <a:off x="2819400" y="1905000"/>
            <a:ext cx="609600" cy="6858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1180313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1"/>
                                        </p:tgtEl>
                                        <p:attrNameLst>
                                          <p:attrName>style.visibility</p:attrName>
                                        </p:attrNameLst>
                                      </p:cBhvr>
                                      <p:to>
                                        <p:strVal val="visible"/>
                                      </p:to>
                                    </p:set>
                                    <p:anim calcmode="lin" valueType="num">
                                      <p:cBhvr additive="base">
                                        <p:cTn id="7" dur="500" fill="hold"/>
                                        <p:tgtEl>
                                          <p:spTgt spid="365571"/>
                                        </p:tgtEl>
                                        <p:attrNameLst>
                                          <p:attrName>ppt_x</p:attrName>
                                        </p:attrNameLst>
                                      </p:cBhvr>
                                      <p:tavLst>
                                        <p:tav tm="0">
                                          <p:val>
                                            <p:strVal val="0-#ppt_w/2"/>
                                          </p:val>
                                        </p:tav>
                                        <p:tav tm="100000">
                                          <p:val>
                                            <p:strVal val="#ppt_x"/>
                                          </p:val>
                                        </p:tav>
                                      </p:tavLst>
                                    </p:anim>
                                    <p:anim calcmode="lin" valueType="num">
                                      <p:cBhvr additive="base">
                                        <p:cTn id="8" dur="500" fill="hold"/>
                                        <p:tgtEl>
                                          <p:spTgt spid="3655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56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65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animBg="1" autoUpdateAnimBg="0"/>
      <p:bldP spid="365632" grpId="0" animBg="1"/>
      <p:bldP spid="3656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Example</a:t>
            </a:r>
          </a:p>
        </p:txBody>
      </p:sp>
      <p:sp>
        <p:nvSpPr>
          <p:cNvPr id="5123" name="Rectangle 3"/>
          <p:cNvSpPr>
            <a:spLocks noChangeArrowheads="1"/>
          </p:cNvSpPr>
          <p:nvPr/>
        </p:nvSpPr>
        <p:spPr bwMode="auto">
          <a:xfrm>
            <a:off x="609600" y="1828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t>Now, insert a pair whose key is </a:t>
            </a:r>
            <a:r>
              <a:rPr lang="en-US" altLang="en-US" sz="3200">
                <a:solidFill>
                  <a:srgbClr val="FF3300"/>
                </a:solidFill>
              </a:rPr>
              <a:t>1001</a:t>
            </a:r>
            <a:r>
              <a:rPr lang="en-US" altLang="en-US" sz="3200"/>
              <a:t>.</a:t>
            </a:r>
          </a:p>
        </p:txBody>
      </p:sp>
      <p:grpSp>
        <p:nvGrpSpPr>
          <p:cNvPr id="2" name="Group 4"/>
          <p:cNvGrpSpPr>
            <a:grpSpLocks/>
          </p:cNvGrpSpPr>
          <p:nvPr/>
        </p:nvGrpSpPr>
        <p:grpSpPr bwMode="auto">
          <a:xfrm>
            <a:off x="381000" y="2895600"/>
            <a:ext cx="2667000" cy="1905000"/>
            <a:chOff x="1584" y="2976"/>
            <a:chExt cx="1680" cy="1200"/>
          </a:xfrm>
        </p:grpSpPr>
        <p:grpSp>
          <p:nvGrpSpPr>
            <p:cNvPr id="5139" name="Group 5"/>
            <p:cNvGrpSpPr>
              <a:grpSpLocks/>
            </p:cNvGrpSpPr>
            <p:nvPr/>
          </p:nvGrpSpPr>
          <p:grpSpPr bwMode="auto">
            <a:xfrm>
              <a:off x="2256" y="2976"/>
              <a:ext cx="1008" cy="432"/>
              <a:chOff x="1680" y="2064"/>
              <a:chExt cx="1008" cy="432"/>
            </a:xfrm>
          </p:grpSpPr>
          <p:sp>
            <p:nvSpPr>
              <p:cNvPr id="5144" name="Oval 6"/>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45" name="Text Box 7"/>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5140" name="Group 8"/>
            <p:cNvGrpSpPr>
              <a:grpSpLocks/>
            </p:cNvGrpSpPr>
            <p:nvPr/>
          </p:nvGrpSpPr>
          <p:grpSpPr bwMode="auto">
            <a:xfrm>
              <a:off x="1584" y="3744"/>
              <a:ext cx="1008" cy="432"/>
              <a:chOff x="1680" y="2064"/>
              <a:chExt cx="1008" cy="432"/>
            </a:xfrm>
          </p:grpSpPr>
          <p:sp>
            <p:nvSpPr>
              <p:cNvPr id="5142" name="Oval 9"/>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43" name="Text Box 10"/>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5141" name="Line 11"/>
            <p:cNvSpPr>
              <a:spLocks noChangeShapeType="1"/>
            </p:cNvSpPr>
            <p:nvPr/>
          </p:nvSpPr>
          <p:spPr bwMode="auto">
            <a:xfrm flipH="1">
              <a:off x="2208" y="336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11308" name="Line 12"/>
          <p:cNvSpPr>
            <a:spLocks noChangeShapeType="1"/>
          </p:cNvSpPr>
          <p:nvPr/>
        </p:nvSpPr>
        <p:spPr bwMode="auto">
          <a:xfrm>
            <a:off x="3505200" y="3962400"/>
            <a:ext cx="914400" cy="0"/>
          </a:xfrm>
          <a:prstGeom prst="line">
            <a:avLst/>
          </a:prstGeom>
          <a:noFill/>
          <a:ln w="7620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grpSp>
        <p:nvGrpSpPr>
          <p:cNvPr id="5" name="Group 13"/>
          <p:cNvGrpSpPr>
            <a:grpSpLocks/>
          </p:cNvGrpSpPr>
          <p:nvPr/>
        </p:nvGrpSpPr>
        <p:grpSpPr bwMode="auto">
          <a:xfrm>
            <a:off x="4724400" y="3048000"/>
            <a:ext cx="3962400" cy="1981200"/>
            <a:chOff x="2688" y="1680"/>
            <a:chExt cx="2496" cy="1248"/>
          </a:xfrm>
        </p:grpSpPr>
        <p:grpSp>
          <p:nvGrpSpPr>
            <p:cNvPr id="5127" name="Group 14"/>
            <p:cNvGrpSpPr>
              <a:grpSpLocks/>
            </p:cNvGrpSpPr>
            <p:nvPr/>
          </p:nvGrpSpPr>
          <p:grpSpPr bwMode="auto">
            <a:xfrm>
              <a:off x="4176" y="2496"/>
              <a:ext cx="1008" cy="432"/>
              <a:chOff x="1680" y="2064"/>
              <a:chExt cx="1008" cy="432"/>
            </a:xfrm>
          </p:grpSpPr>
          <p:sp>
            <p:nvSpPr>
              <p:cNvPr id="5137" name="Oval 15"/>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38" name="Text Box 16"/>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5128" name="Group 17"/>
            <p:cNvGrpSpPr>
              <a:grpSpLocks/>
            </p:cNvGrpSpPr>
            <p:nvPr/>
          </p:nvGrpSpPr>
          <p:grpSpPr bwMode="auto">
            <a:xfrm>
              <a:off x="2688" y="1680"/>
              <a:ext cx="1680" cy="1200"/>
              <a:chOff x="1584" y="2976"/>
              <a:chExt cx="1680" cy="1200"/>
            </a:xfrm>
          </p:grpSpPr>
          <p:grpSp>
            <p:nvGrpSpPr>
              <p:cNvPr id="5130" name="Group 18"/>
              <p:cNvGrpSpPr>
                <a:grpSpLocks/>
              </p:cNvGrpSpPr>
              <p:nvPr/>
            </p:nvGrpSpPr>
            <p:grpSpPr bwMode="auto">
              <a:xfrm>
                <a:off x="2256" y="2976"/>
                <a:ext cx="1008" cy="432"/>
                <a:chOff x="1680" y="2064"/>
                <a:chExt cx="1008" cy="432"/>
              </a:xfrm>
            </p:grpSpPr>
            <p:sp>
              <p:nvSpPr>
                <p:cNvPr id="5135" name="Oval 19"/>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36" name="Text Box 20"/>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5131" name="Group 21"/>
              <p:cNvGrpSpPr>
                <a:grpSpLocks/>
              </p:cNvGrpSpPr>
              <p:nvPr/>
            </p:nvGrpSpPr>
            <p:grpSpPr bwMode="auto">
              <a:xfrm>
                <a:off x="1584" y="3744"/>
                <a:ext cx="1008" cy="432"/>
                <a:chOff x="1680" y="2064"/>
                <a:chExt cx="1008" cy="432"/>
              </a:xfrm>
            </p:grpSpPr>
            <p:sp>
              <p:nvSpPr>
                <p:cNvPr id="5133" name="Oval 22"/>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34" name="Text Box 23"/>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5132" name="Line 24"/>
              <p:cNvSpPr>
                <a:spLocks noChangeShapeType="1"/>
              </p:cNvSpPr>
              <p:nvPr/>
            </p:nvSpPr>
            <p:spPr bwMode="auto">
              <a:xfrm flipH="1">
                <a:off x="2208" y="336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5129" name="Line 25"/>
            <p:cNvSpPr>
              <a:spLocks noChangeShapeType="1"/>
            </p:cNvSpPr>
            <p:nvPr/>
          </p:nvSpPr>
          <p:spPr bwMode="auto">
            <a:xfrm>
              <a:off x="4176" y="2064"/>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88228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130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762000"/>
          </a:xfrm>
        </p:spPr>
        <p:txBody>
          <a:bodyPr/>
          <a:lstStyle/>
          <a:p>
            <a:r>
              <a:rPr lang="en-US" altLang="en-US" smtClean="0"/>
              <a:t>Insert </a:t>
            </a:r>
          </a:p>
        </p:txBody>
      </p:sp>
      <p:sp>
        <p:nvSpPr>
          <p:cNvPr id="24579" name="Oval 3"/>
          <p:cNvSpPr>
            <a:spLocks noChangeArrowheads="1"/>
          </p:cNvSpPr>
          <p:nvPr/>
        </p:nvSpPr>
        <p:spPr bwMode="auto">
          <a:xfrm>
            <a:off x="6781800" y="2514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580" name="Line 4"/>
          <p:cNvSpPr>
            <a:spLocks noChangeShapeType="1"/>
          </p:cNvSpPr>
          <p:nvPr/>
        </p:nvSpPr>
        <p:spPr bwMode="auto">
          <a:xfrm>
            <a:off x="4953000" y="1447800"/>
            <a:ext cx="1981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81" name="Line 5"/>
          <p:cNvSpPr>
            <a:spLocks noChangeShapeType="1"/>
          </p:cNvSpPr>
          <p:nvPr/>
        </p:nvSpPr>
        <p:spPr bwMode="auto">
          <a:xfrm flipH="1">
            <a:off x="5181600" y="2895600"/>
            <a:ext cx="1676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82" name="Line 6"/>
          <p:cNvSpPr>
            <a:spLocks noChangeShapeType="1"/>
          </p:cNvSpPr>
          <p:nvPr/>
        </p:nvSpPr>
        <p:spPr bwMode="auto">
          <a:xfrm>
            <a:off x="7086600" y="2895600"/>
            <a:ext cx="99060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83" name="Text Box 7"/>
          <p:cNvSpPr txBox="1">
            <a:spLocks noChangeArrowheads="1"/>
          </p:cNvSpPr>
          <p:nvPr/>
        </p:nvSpPr>
        <p:spPr bwMode="auto">
          <a:xfrm>
            <a:off x="57150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584" name="Text Box 8"/>
          <p:cNvSpPr txBox="1">
            <a:spLocks noChangeArrowheads="1"/>
          </p:cNvSpPr>
          <p:nvPr/>
        </p:nvSpPr>
        <p:spPr bwMode="auto">
          <a:xfrm>
            <a:off x="7620000" y="3048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4585" name="Oval 9"/>
          <p:cNvSpPr>
            <a:spLocks noChangeArrowheads="1"/>
          </p:cNvSpPr>
          <p:nvPr/>
        </p:nvSpPr>
        <p:spPr bwMode="auto">
          <a:xfrm>
            <a:off x="4495800" y="11430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586" name="Oval 10"/>
          <p:cNvSpPr>
            <a:spLocks noChangeArrowheads="1"/>
          </p:cNvSpPr>
          <p:nvPr/>
        </p:nvSpPr>
        <p:spPr bwMode="auto">
          <a:xfrm>
            <a:off x="1219200" y="3657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587" name="Line 11"/>
          <p:cNvSpPr>
            <a:spLocks noChangeShapeType="1"/>
          </p:cNvSpPr>
          <p:nvPr/>
        </p:nvSpPr>
        <p:spPr bwMode="auto">
          <a:xfrm flipH="1">
            <a:off x="2057400" y="1447800"/>
            <a:ext cx="2438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88" name="Line 12"/>
          <p:cNvSpPr>
            <a:spLocks noChangeShapeType="1"/>
          </p:cNvSpPr>
          <p:nvPr/>
        </p:nvSpPr>
        <p:spPr bwMode="auto">
          <a:xfrm flipH="1">
            <a:off x="908050" y="4032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89" name="Line 13"/>
          <p:cNvSpPr>
            <a:spLocks noChangeShapeType="1"/>
          </p:cNvSpPr>
          <p:nvPr/>
        </p:nvSpPr>
        <p:spPr bwMode="auto">
          <a:xfrm>
            <a:off x="1593850" y="4032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90" name="Oval 14"/>
          <p:cNvSpPr>
            <a:spLocks noChangeArrowheads="1"/>
          </p:cNvSpPr>
          <p:nvPr/>
        </p:nvSpPr>
        <p:spPr bwMode="auto">
          <a:xfrm>
            <a:off x="5029200" y="38862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4591" name="Group 15"/>
          <p:cNvGrpSpPr>
            <a:grpSpLocks/>
          </p:cNvGrpSpPr>
          <p:nvPr/>
        </p:nvGrpSpPr>
        <p:grpSpPr bwMode="auto">
          <a:xfrm>
            <a:off x="0" y="4648200"/>
            <a:ext cx="1295400" cy="533400"/>
            <a:chOff x="528" y="3216"/>
            <a:chExt cx="816" cy="336"/>
          </a:xfrm>
        </p:grpSpPr>
        <p:sp>
          <p:nvSpPr>
            <p:cNvPr id="24645" name="Oval 1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46" name="Text Box 1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sp>
        <p:nvSpPr>
          <p:cNvPr id="24592" name="Line 18"/>
          <p:cNvSpPr>
            <a:spLocks noChangeShapeType="1"/>
          </p:cNvSpPr>
          <p:nvPr/>
        </p:nvSpPr>
        <p:spPr bwMode="auto">
          <a:xfrm flipH="1">
            <a:off x="4718050" y="42608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593" name="Line 19"/>
          <p:cNvSpPr>
            <a:spLocks noChangeShapeType="1"/>
          </p:cNvSpPr>
          <p:nvPr/>
        </p:nvSpPr>
        <p:spPr bwMode="auto">
          <a:xfrm>
            <a:off x="5403850" y="42608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4594" name="Group 20"/>
          <p:cNvGrpSpPr>
            <a:grpSpLocks/>
          </p:cNvGrpSpPr>
          <p:nvPr/>
        </p:nvGrpSpPr>
        <p:grpSpPr bwMode="auto">
          <a:xfrm>
            <a:off x="3886200" y="4876800"/>
            <a:ext cx="1295400" cy="533400"/>
            <a:chOff x="528" y="3216"/>
            <a:chExt cx="816" cy="336"/>
          </a:xfrm>
        </p:grpSpPr>
        <p:sp>
          <p:nvSpPr>
            <p:cNvPr id="24643" name="Oval 2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44" name="Text Box 2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4595" name="Group 23"/>
          <p:cNvGrpSpPr>
            <a:grpSpLocks/>
          </p:cNvGrpSpPr>
          <p:nvPr/>
        </p:nvGrpSpPr>
        <p:grpSpPr bwMode="auto">
          <a:xfrm>
            <a:off x="5181600" y="4953000"/>
            <a:ext cx="1295400" cy="533400"/>
            <a:chOff x="528" y="3216"/>
            <a:chExt cx="816" cy="336"/>
          </a:xfrm>
        </p:grpSpPr>
        <p:sp>
          <p:nvSpPr>
            <p:cNvPr id="24641" name="Oval 2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42" name="Text Box 2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4596" name="Text Box 26"/>
          <p:cNvSpPr txBox="1">
            <a:spLocks noChangeArrowheads="1"/>
          </p:cNvSpPr>
          <p:nvPr/>
        </p:nvSpPr>
        <p:spPr bwMode="auto">
          <a:xfrm>
            <a:off x="3276600" y="914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597" name="Text Box 27"/>
          <p:cNvSpPr txBox="1">
            <a:spLocks noChangeArrowheads="1"/>
          </p:cNvSpPr>
          <p:nvPr/>
        </p:nvSpPr>
        <p:spPr bwMode="auto">
          <a:xfrm>
            <a:off x="685800" y="4038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598" name="Text Box 28"/>
          <p:cNvSpPr txBox="1">
            <a:spLocks noChangeArrowheads="1"/>
          </p:cNvSpPr>
          <p:nvPr/>
        </p:nvSpPr>
        <p:spPr bwMode="auto">
          <a:xfrm>
            <a:off x="4572000" y="4343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599" name="Text Box 29"/>
          <p:cNvSpPr txBox="1">
            <a:spLocks noChangeArrowheads="1"/>
          </p:cNvSpPr>
          <p:nvPr/>
        </p:nvSpPr>
        <p:spPr bwMode="auto">
          <a:xfrm>
            <a:off x="6096000" y="1295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4600" name="Text Box 30"/>
          <p:cNvSpPr txBox="1">
            <a:spLocks noChangeArrowheads="1"/>
          </p:cNvSpPr>
          <p:nvPr/>
        </p:nvSpPr>
        <p:spPr bwMode="auto">
          <a:xfrm>
            <a:off x="5562600" y="43434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4601" name="Text Box 31"/>
          <p:cNvSpPr txBox="1">
            <a:spLocks noChangeArrowheads="1"/>
          </p:cNvSpPr>
          <p:nvPr/>
        </p:nvSpPr>
        <p:spPr bwMode="auto">
          <a:xfrm>
            <a:off x="1752600" y="4038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4602" name="Oval 32"/>
          <p:cNvSpPr>
            <a:spLocks noChangeArrowheads="1"/>
          </p:cNvSpPr>
          <p:nvPr/>
        </p:nvSpPr>
        <p:spPr bwMode="auto">
          <a:xfrm>
            <a:off x="7772400" y="3968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4603" name="Group 33"/>
          <p:cNvGrpSpPr>
            <a:grpSpLocks/>
          </p:cNvGrpSpPr>
          <p:nvPr/>
        </p:nvGrpSpPr>
        <p:grpSpPr bwMode="auto">
          <a:xfrm>
            <a:off x="6629400" y="4959350"/>
            <a:ext cx="1295400" cy="533400"/>
            <a:chOff x="528" y="3216"/>
            <a:chExt cx="816" cy="336"/>
          </a:xfrm>
        </p:grpSpPr>
        <p:sp>
          <p:nvSpPr>
            <p:cNvPr id="24639" name="Oval 3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40" name="Text Box 3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4604" name="Group 36"/>
          <p:cNvGrpSpPr>
            <a:grpSpLocks/>
          </p:cNvGrpSpPr>
          <p:nvPr/>
        </p:nvGrpSpPr>
        <p:grpSpPr bwMode="auto">
          <a:xfrm>
            <a:off x="7924800" y="5416550"/>
            <a:ext cx="1295400" cy="533400"/>
            <a:chOff x="528" y="3216"/>
            <a:chExt cx="816" cy="336"/>
          </a:xfrm>
        </p:grpSpPr>
        <p:sp>
          <p:nvSpPr>
            <p:cNvPr id="24637" name="Oval 3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38" name="Text Box 3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4605" name="Group 39"/>
          <p:cNvGrpSpPr>
            <a:grpSpLocks/>
          </p:cNvGrpSpPr>
          <p:nvPr/>
        </p:nvGrpSpPr>
        <p:grpSpPr bwMode="auto">
          <a:xfrm>
            <a:off x="7315200" y="4343400"/>
            <a:ext cx="527050" cy="685800"/>
            <a:chOff x="4560" y="2976"/>
            <a:chExt cx="332" cy="432"/>
          </a:xfrm>
        </p:grpSpPr>
        <p:sp>
          <p:nvSpPr>
            <p:cNvPr id="24635" name="Line 40"/>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636" name="Text Box 41"/>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4606" name="Group 42"/>
          <p:cNvGrpSpPr>
            <a:grpSpLocks/>
          </p:cNvGrpSpPr>
          <p:nvPr/>
        </p:nvGrpSpPr>
        <p:grpSpPr bwMode="auto">
          <a:xfrm>
            <a:off x="8147050" y="4343400"/>
            <a:ext cx="615950" cy="762000"/>
            <a:chOff x="5084" y="2976"/>
            <a:chExt cx="388" cy="480"/>
          </a:xfrm>
        </p:grpSpPr>
        <p:sp>
          <p:nvSpPr>
            <p:cNvPr id="24633" name="Line 43"/>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634" name="Text Box 44"/>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4607" name="Text Box 45"/>
          <p:cNvSpPr txBox="1">
            <a:spLocks noChangeArrowheads="1"/>
          </p:cNvSpPr>
          <p:nvPr/>
        </p:nvSpPr>
        <p:spPr bwMode="auto">
          <a:xfrm>
            <a:off x="4191000" y="762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4608" name="Text Box 46"/>
          <p:cNvSpPr txBox="1">
            <a:spLocks noChangeArrowheads="1"/>
          </p:cNvSpPr>
          <p:nvPr/>
        </p:nvSpPr>
        <p:spPr bwMode="auto">
          <a:xfrm>
            <a:off x="6934200" y="2057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4609" name="Text Box 47"/>
          <p:cNvSpPr txBox="1">
            <a:spLocks noChangeArrowheads="1"/>
          </p:cNvSpPr>
          <p:nvPr/>
        </p:nvSpPr>
        <p:spPr bwMode="auto">
          <a:xfrm>
            <a:off x="838200" y="3352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4610" name="Text Box 48"/>
          <p:cNvSpPr txBox="1">
            <a:spLocks noChangeArrowheads="1"/>
          </p:cNvSpPr>
          <p:nvPr/>
        </p:nvSpPr>
        <p:spPr bwMode="auto">
          <a:xfrm>
            <a:off x="4572000" y="3733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4611" name="Text Box 49"/>
          <p:cNvSpPr txBox="1">
            <a:spLocks noChangeArrowheads="1"/>
          </p:cNvSpPr>
          <p:nvPr/>
        </p:nvSpPr>
        <p:spPr bwMode="auto">
          <a:xfrm>
            <a:off x="7391400" y="3810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4612" name="Oval 50"/>
          <p:cNvSpPr>
            <a:spLocks noChangeArrowheads="1"/>
          </p:cNvSpPr>
          <p:nvPr/>
        </p:nvSpPr>
        <p:spPr bwMode="auto">
          <a:xfrm>
            <a:off x="1752600" y="4800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13" name="Line 51"/>
          <p:cNvSpPr>
            <a:spLocks noChangeShapeType="1"/>
          </p:cNvSpPr>
          <p:nvPr/>
        </p:nvSpPr>
        <p:spPr bwMode="auto">
          <a:xfrm flipH="1">
            <a:off x="1441450" y="517525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614" name="Line 52"/>
          <p:cNvSpPr>
            <a:spLocks noChangeShapeType="1"/>
          </p:cNvSpPr>
          <p:nvPr/>
        </p:nvSpPr>
        <p:spPr bwMode="auto">
          <a:xfrm>
            <a:off x="2127250" y="5175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4615" name="Group 53"/>
          <p:cNvGrpSpPr>
            <a:grpSpLocks/>
          </p:cNvGrpSpPr>
          <p:nvPr/>
        </p:nvGrpSpPr>
        <p:grpSpPr bwMode="auto">
          <a:xfrm>
            <a:off x="609600" y="5791200"/>
            <a:ext cx="1295400" cy="533400"/>
            <a:chOff x="528" y="3216"/>
            <a:chExt cx="816" cy="336"/>
          </a:xfrm>
        </p:grpSpPr>
        <p:sp>
          <p:nvSpPr>
            <p:cNvPr id="24631" name="Oval 54"/>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32" name="Text Box 55"/>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0010</a:t>
              </a:r>
            </a:p>
          </p:txBody>
        </p:sp>
      </p:grpSp>
      <p:grpSp>
        <p:nvGrpSpPr>
          <p:cNvPr id="24616" name="Group 56"/>
          <p:cNvGrpSpPr>
            <a:grpSpLocks/>
          </p:cNvGrpSpPr>
          <p:nvPr/>
        </p:nvGrpSpPr>
        <p:grpSpPr bwMode="auto">
          <a:xfrm>
            <a:off x="1905000" y="5867400"/>
            <a:ext cx="1295400" cy="533400"/>
            <a:chOff x="528" y="3216"/>
            <a:chExt cx="816" cy="336"/>
          </a:xfrm>
        </p:grpSpPr>
        <p:sp>
          <p:nvSpPr>
            <p:cNvPr id="24629" name="Oval 5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30" name="Text Box 5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4617" name="Text Box 59"/>
          <p:cNvSpPr txBox="1">
            <a:spLocks noChangeArrowheads="1"/>
          </p:cNvSpPr>
          <p:nvPr/>
        </p:nvSpPr>
        <p:spPr bwMode="auto">
          <a:xfrm>
            <a:off x="1295400" y="5257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618" name="Text Box 60"/>
          <p:cNvSpPr txBox="1">
            <a:spLocks noChangeArrowheads="1"/>
          </p:cNvSpPr>
          <p:nvPr/>
        </p:nvSpPr>
        <p:spPr bwMode="auto">
          <a:xfrm>
            <a:off x="2286000" y="5257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4619" name="Text Box 61"/>
          <p:cNvSpPr txBox="1">
            <a:spLocks noChangeArrowheads="1"/>
          </p:cNvSpPr>
          <p:nvPr/>
        </p:nvSpPr>
        <p:spPr bwMode="auto">
          <a:xfrm>
            <a:off x="2133600" y="4724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4620" name="Oval 62"/>
          <p:cNvSpPr>
            <a:spLocks noChangeArrowheads="1"/>
          </p:cNvSpPr>
          <p:nvPr/>
        </p:nvSpPr>
        <p:spPr bwMode="auto">
          <a:xfrm>
            <a:off x="1752600" y="251460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21" name="Text Box 63"/>
          <p:cNvSpPr txBox="1">
            <a:spLocks noChangeArrowheads="1"/>
          </p:cNvSpPr>
          <p:nvPr/>
        </p:nvSpPr>
        <p:spPr bwMode="auto">
          <a:xfrm>
            <a:off x="1371600" y="2133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4622" name="Line 64"/>
          <p:cNvSpPr>
            <a:spLocks noChangeShapeType="1"/>
          </p:cNvSpPr>
          <p:nvPr/>
        </p:nvSpPr>
        <p:spPr bwMode="auto">
          <a:xfrm flipH="1">
            <a:off x="1524000" y="29718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4623" name="Text Box 65"/>
          <p:cNvSpPr txBox="1">
            <a:spLocks noChangeArrowheads="1"/>
          </p:cNvSpPr>
          <p:nvPr/>
        </p:nvSpPr>
        <p:spPr bwMode="auto">
          <a:xfrm>
            <a:off x="1377950" y="305435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4624" name="Line 66"/>
          <p:cNvSpPr>
            <a:spLocks noChangeShapeType="1"/>
          </p:cNvSpPr>
          <p:nvPr/>
        </p:nvSpPr>
        <p:spPr bwMode="auto">
          <a:xfrm>
            <a:off x="2127250" y="288925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4625" name="Group 67"/>
          <p:cNvGrpSpPr>
            <a:grpSpLocks/>
          </p:cNvGrpSpPr>
          <p:nvPr/>
        </p:nvGrpSpPr>
        <p:grpSpPr bwMode="auto">
          <a:xfrm>
            <a:off x="1905000" y="3581400"/>
            <a:ext cx="1295400" cy="533400"/>
            <a:chOff x="528" y="3216"/>
            <a:chExt cx="816" cy="336"/>
          </a:xfrm>
        </p:grpSpPr>
        <p:sp>
          <p:nvSpPr>
            <p:cNvPr id="24627" name="Oval 6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4628" name="Text Box 6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0100</a:t>
              </a:r>
            </a:p>
          </p:txBody>
        </p:sp>
      </p:grpSp>
      <p:sp>
        <p:nvSpPr>
          <p:cNvPr id="24626" name="Text Box 70"/>
          <p:cNvSpPr txBox="1">
            <a:spLocks noChangeArrowheads="1"/>
          </p:cNvSpPr>
          <p:nvPr/>
        </p:nvSpPr>
        <p:spPr bwMode="auto">
          <a:xfrm>
            <a:off x="2286000" y="2971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Tree>
    <p:extLst>
      <p:ext uri="{BB962C8B-B14F-4D97-AF65-F5344CB8AC3E}">
        <p14:creationId xmlns:p14="http://schemas.microsoft.com/office/powerpoint/2010/main" val="1736827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762000"/>
          </a:xfrm>
        </p:spPr>
        <p:txBody>
          <a:bodyPr/>
          <a:lstStyle/>
          <a:p>
            <a:r>
              <a:rPr lang="en-US" altLang="en-US" smtClean="0"/>
              <a:t>Delete </a:t>
            </a:r>
          </a:p>
        </p:txBody>
      </p:sp>
      <p:grpSp>
        <p:nvGrpSpPr>
          <p:cNvPr id="2" name="Group 3"/>
          <p:cNvGrpSpPr>
            <a:grpSpLocks/>
          </p:cNvGrpSpPr>
          <p:nvPr/>
        </p:nvGrpSpPr>
        <p:grpSpPr bwMode="auto">
          <a:xfrm>
            <a:off x="0" y="762000"/>
            <a:ext cx="9144000" cy="5638800"/>
            <a:chOff x="0" y="720"/>
            <a:chExt cx="5760" cy="3552"/>
          </a:xfrm>
        </p:grpSpPr>
        <p:grpSp>
          <p:nvGrpSpPr>
            <p:cNvPr id="25606" name="Group 4"/>
            <p:cNvGrpSpPr>
              <a:grpSpLocks/>
            </p:cNvGrpSpPr>
            <p:nvPr/>
          </p:nvGrpSpPr>
          <p:grpSpPr bwMode="auto">
            <a:xfrm>
              <a:off x="0" y="3168"/>
              <a:ext cx="816" cy="336"/>
              <a:chOff x="528" y="3216"/>
              <a:chExt cx="816" cy="336"/>
            </a:xfrm>
          </p:grpSpPr>
          <p:sp>
            <p:nvSpPr>
              <p:cNvPr id="25673" name="Oval 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74" name="Text Box 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grpSp>
          <p:nvGrpSpPr>
            <p:cNvPr id="25607" name="Group 7"/>
            <p:cNvGrpSpPr>
              <a:grpSpLocks/>
            </p:cNvGrpSpPr>
            <p:nvPr/>
          </p:nvGrpSpPr>
          <p:grpSpPr bwMode="auto">
            <a:xfrm>
              <a:off x="336" y="720"/>
              <a:ext cx="5424" cy="3552"/>
              <a:chOff x="336" y="720"/>
              <a:chExt cx="5424" cy="3552"/>
            </a:xfrm>
          </p:grpSpPr>
          <p:sp>
            <p:nvSpPr>
              <p:cNvPr id="25608" name="Oval 8"/>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09" name="Line 9"/>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0" name="Line 10"/>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1" name="Line 11"/>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2" name="Text Box 12"/>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13" name="Text Box 13"/>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5614" name="Oval 14"/>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15" name="Oval 15"/>
              <p:cNvSpPr>
                <a:spLocks noChangeArrowheads="1"/>
              </p:cNvSpPr>
              <p:nvPr/>
            </p:nvSpPr>
            <p:spPr bwMode="auto">
              <a:xfrm>
                <a:off x="720" y="25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16" name="Line 16"/>
              <p:cNvSpPr>
                <a:spLocks noChangeShapeType="1"/>
              </p:cNvSpPr>
              <p:nvPr/>
            </p:nvSpPr>
            <p:spPr bwMode="auto">
              <a:xfrm flipH="1">
                <a:off x="1248" y="1152"/>
                <a:ext cx="153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7" name="Line 17"/>
              <p:cNvSpPr>
                <a:spLocks noChangeShapeType="1"/>
              </p:cNvSpPr>
              <p:nvPr/>
            </p:nvSpPr>
            <p:spPr bwMode="auto">
              <a:xfrm flipH="1">
                <a:off x="524" y="27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8" name="Line 18"/>
              <p:cNvSpPr>
                <a:spLocks noChangeShapeType="1"/>
              </p:cNvSpPr>
              <p:nvPr/>
            </p:nvSpPr>
            <p:spPr bwMode="auto">
              <a:xfrm>
                <a:off x="956" y="27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19" name="Oval 19"/>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20" name="Line 20"/>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21" name="Line 21"/>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5622" name="Group 22"/>
              <p:cNvGrpSpPr>
                <a:grpSpLocks/>
              </p:cNvGrpSpPr>
              <p:nvPr/>
            </p:nvGrpSpPr>
            <p:grpSpPr bwMode="auto">
              <a:xfrm>
                <a:off x="2400" y="3312"/>
                <a:ext cx="816" cy="336"/>
                <a:chOff x="528" y="3216"/>
                <a:chExt cx="816" cy="336"/>
              </a:xfrm>
            </p:grpSpPr>
            <p:sp>
              <p:nvSpPr>
                <p:cNvPr id="25671" name="Oval 2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72" name="Text Box 2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5623" name="Group 25"/>
              <p:cNvGrpSpPr>
                <a:grpSpLocks/>
              </p:cNvGrpSpPr>
              <p:nvPr/>
            </p:nvGrpSpPr>
            <p:grpSpPr bwMode="auto">
              <a:xfrm>
                <a:off x="3216" y="3360"/>
                <a:ext cx="816" cy="336"/>
                <a:chOff x="528" y="3216"/>
                <a:chExt cx="816" cy="336"/>
              </a:xfrm>
            </p:grpSpPr>
            <p:sp>
              <p:nvSpPr>
                <p:cNvPr id="25669" name="Oval 2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70" name="Text Box 2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5624" name="Text Box 28"/>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25" name="Text Box 29"/>
              <p:cNvSpPr txBox="1">
                <a:spLocks noChangeArrowheads="1"/>
              </p:cNvSpPr>
              <p:nvPr/>
            </p:nvSpPr>
            <p:spPr bwMode="auto">
              <a:xfrm>
                <a:off x="384"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26" name="Text Box 30"/>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27" name="Text Box 31"/>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5628" name="Text Box 32"/>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5629" name="Text Box 33"/>
              <p:cNvSpPr txBox="1">
                <a:spLocks noChangeArrowheads="1"/>
              </p:cNvSpPr>
              <p:nvPr/>
            </p:nvSpPr>
            <p:spPr bwMode="auto">
              <a:xfrm>
                <a:off x="1056"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5630" name="Oval 34"/>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5631" name="Group 35"/>
              <p:cNvGrpSpPr>
                <a:grpSpLocks/>
              </p:cNvGrpSpPr>
              <p:nvPr/>
            </p:nvGrpSpPr>
            <p:grpSpPr bwMode="auto">
              <a:xfrm>
                <a:off x="4128" y="3364"/>
                <a:ext cx="816" cy="336"/>
                <a:chOff x="528" y="3216"/>
                <a:chExt cx="816" cy="336"/>
              </a:xfrm>
            </p:grpSpPr>
            <p:sp>
              <p:nvSpPr>
                <p:cNvPr id="25667" name="Oval 3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68" name="Text Box 3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5632" name="Group 38"/>
              <p:cNvGrpSpPr>
                <a:grpSpLocks/>
              </p:cNvGrpSpPr>
              <p:nvPr/>
            </p:nvGrpSpPr>
            <p:grpSpPr bwMode="auto">
              <a:xfrm>
                <a:off x="4944" y="3412"/>
                <a:ext cx="816" cy="336"/>
                <a:chOff x="528" y="3216"/>
                <a:chExt cx="816" cy="336"/>
              </a:xfrm>
            </p:grpSpPr>
            <p:sp>
              <p:nvSpPr>
                <p:cNvPr id="25665" name="Oval 3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66" name="Text Box 4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5633" name="Group 41"/>
              <p:cNvGrpSpPr>
                <a:grpSpLocks/>
              </p:cNvGrpSpPr>
              <p:nvPr/>
            </p:nvGrpSpPr>
            <p:grpSpPr bwMode="auto">
              <a:xfrm>
                <a:off x="4560" y="2976"/>
                <a:ext cx="332" cy="432"/>
                <a:chOff x="4560" y="2976"/>
                <a:chExt cx="332" cy="432"/>
              </a:xfrm>
            </p:grpSpPr>
            <p:sp>
              <p:nvSpPr>
                <p:cNvPr id="25663" name="Line 42"/>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64" name="Text Box 43"/>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5634" name="Group 44"/>
              <p:cNvGrpSpPr>
                <a:grpSpLocks/>
              </p:cNvGrpSpPr>
              <p:nvPr/>
            </p:nvGrpSpPr>
            <p:grpSpPr bwMode="auto">
              <a:xfrm>
                <a:off x="5084" y="2976"/>
                <a:ext cx="388" cy="480"/>
                <a:chOff x="5084" y="2976"/>
                <a:chExt cx="388" cy="480"/>
              </a:xfrm>
            </p:grpSpPr>
            <p:sp>
              <p:nvSpPr>
                <p:cNvPr id="25661" name="Line 45"/>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62" name="Text Box 46"/>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5635" name="Text Box 47"/>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5636" name="Text Box 48"/>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5637" name="Text Box 49"/>
              <p:cNvSpPr txBox="1">
                <a:spLocks noChangeArrowheads="1"/>
              </p:cNvSpPr>
              <p:nvPr/>
            </p:nvSpPr>
            <p:spPr bwMode="auto">
              <a:xfrm>
                <a:off x="480" y="235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5638" name="Text Box 50"/>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5639" name="Text Box 51"/>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5640" name="Oval 52"/>
              <p:cNvSpPr>
                <a:spLocks noChangeArrowheads="1"/>
              </p:cNvSpPr>
              <p:nvPr/>
            </p:nvSpPr>
            <p:spPr bwMode="auto">
              <a:xfrm>
                <a:off x="1056" y="326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41" name="Line 53"/>
              <p:cNvSpPr>
                <a:spLocks noChangeShapeType="1"/>
              </p:cNvSpPr>
              <p:nvPr/>
            </p:nvSpPr>
            <p:spPr bwMode="auto">
              <a:xfrm flipH="1">
                <a:off x="860" y="350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42" name="Line 54"/>
              <p:cNvSpPr>
                <a:spLocks noChangeShapeType="1"/>
              </p:cNvSpPr>
              <p:nvPr/>
            </p:nvSpPr>
            <p:spPr bwMode="auto">
              <a:xfrm>
                <a:off x="1292" y="350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5643" name="Group 55"/>
              <p:cNvGrpSpPr>
                <a:grpSpLocks/>
              </p:cNvGrpSpPr>
              <p:nvPr/>
            </p:nvGrpSpPr>
            <p:grpSpPr bwMode="auto">
              <a:xfrm>
                <a:off x="336" y="3888"/>
                <a:ext cx="816" cy="336"/>
                <a:chOff x="528" y="3216"/>
                <a:chExt cx="816" cy="336"/>
              </a:xfrm>
            </p:grpSpPr>
            <p:sp>
              <p:nvSpPr>
                <p:cNvPr id="25659" name="Oval 5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60" name="Text Box 5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0010</a:t>
                  </a:r>
                </a:p>
              </p:txBody>
            </p:sp>
          </p:grpSp>
          <p:grpSp>
            <p:nvGrpSpPr>
              <p:cNvPr id="25644" name="Group 58"/>
              <p:cNvGrpSpPr>
                <a:grpSpLocks/>
              </p:cNvGrpSpPr>
              <p:nvPr/>
            </p:nvGrpSpPr>
            <p:grpSpPr bwMode="auto">
              <a:xfrm>
                <a:off x="1152" y="3936"/>
                <a:ext cx="816" cy="336"/>
                <a:chOff x="528" y="3216"/>
                <a:chExt cx="816" cy="336"/>
              </a:xfrm>
            </p:grpSpPr>
            <p:sp>
              <p:nvSpPr>
                <p:cNvPr id="25657" name="Oval 5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58" name="Text Box 6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5645" name="Text Box 61"/>
              <p:cNvSpPr txBox="1">
                <a:spLocks noChangeArrowheads="1"/>
              </p:cNvSpPr>
              <p:nvPr/>
            </p:nvSpPr>
            <p:spPr bwMode="auto">
              <a:xfrm>
                <a:off x="768" y="35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46" name="Text Box 62"/>
              <p:cNvSpPr txBox="1">
                <a:spLocks noChangeArrowheads="1"/>
              </p:cNvSpPr>
              <p:nvPr/>
            </p:nvSpPr>
            <p:spPr bwMode="auto">
              <a:xfrm>
                <a:off x="1392" y="35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5647" name="Text Box 63"/>
              <p:cNvSpPr txBox="1">
                <a:spLocks noChangeArrowheads="1"/>
              </p:cNvSpPr>
              <p:nvPr/>
            </p:nvSpPr>
            <p:spPr bwMode="auto">
              <a:xfrm>
                <a:off x="1296" y="32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5648" name="Oval 64"/>
              <p:cNvSpPr>
                <a:spLocks noChangeArrowheads="1"/>
              </p:cNvSpPr>
              <p:nvPr/>
            </p:nvSpPr>
            <p:spPr bwMode="auto">
              <a:xfrm>
                <a:off x="1056"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49" name="Text Box 65"/>
              <p:cNvSpPr txBox="1">
                <a:spLocks noChangeArrowheads="1"/>
              </p:cNvSpPr>
              <p:nvPr/>
            </p:nvSpPr>
            <p:spPr bwMode="auto">
              <a:xfrm>
                <a:off x="816" y="15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5650" name="Line 66"/>
              <p:cNvSpPr>
                <a:spLocks noChangeShapeType="1"/>
              </p:cNvSpPr>
              <p:nvPr/>
            </p:nvSpPr>
            <p:spPr bwMode="auto">
              <a:xfrm flipH="1">
                <a:off x="912" y="211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5651" name="Text Box 67"/>
              <p:cNvSpPr txBox="1">
                <a:spLocks noChangeArrowheads="1"/>
              </p:cNvSpPr>
              <p:nvPr/>
            </p:nvSpPr>
            <p:spPr bwMode="auto">
              <a:xfrm>
                <a:off x="820" y="216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5652" name="Line 68"/>
              <p:cNvSpPr>
                <a:spLocks noChangeShapeType="1"/>
              </p:cNvSpPr>
              <p:nvPr/>
            </p:nvSpPr>
            <p:spPr bwMode="auto">
              <a:xfrm>
                <a:off x="1292" y="20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5653" name="Group 69"/>
              <p:cNvGrpSpPr>
                <a:grpSpLocks/>
              </p:cNvGrpSpPr>
              <p:nvPr/>
            </p:nvGrpSpPr>
            <p:grpSpPr bwMode="auto">
              <a:xfrm>
                <a:off x="1152" y="2496"/>
                <a:ext cx="816" cy="336"/>
                <a:chOff x="528" y="3216"/>
                <a:chExt cx="816" cy="336"/>
              </a:xfrm>
            </p:grpSpPr>
            <p:sp>
              <p:nvSpPr>
                <p:cNvPr id="25655" name="Oval 7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5656" name="Text Box 7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0100</a:t>
                  </a:r>
                </a:p>
              </p:txBody>
            </p:sp>
          </p:grpSp>
          <p:sp>
            <p:nvSpPr>
              <p:cNvPr id="25654" name="Text Box 72"/>
              <p:cNvSpPr txBox="1">
                <a:spLocks noChangeArrowheads="1"/>
              </p:cNvSpPr>
              <p:nvPr/>
            </p:nvSpPr>
            <p:spPr bwMode="auto">
              <a:xfrm>
                <a:off x="139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grpSp>
      <p:sp>
        <p:nvSpPr>
          <p:cNvPr id="367689" name="Text Box 73"/>
          <p:cNvSpPr txBox="1">
            <a:spLocks noChangeArrowheads="1"/>
          </p:cNvSpPr>
          <p:nvPr/>
        </p:nvSpPr>
        <p:spPr bwMode="auto">
          <a:xfrm>
            <a:off x="4876800" y="5638800"/>
            <a:ext cx="28956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10000"/>
                </a:solidFill>
              </a:rPr>
              <a:t>Delete</a:t>
            </a:r>
            <a:r>
              <a:rPr lang="en-US" altLang="en-US">
                <a:solidFill>
                  <a:srgbClr val="FF0033"/>
                </a:solidFill>
              </a:rPr>
              <a:t> 0010</a:t>
            </a:r>
            <a:r>
              <a:rPr lang="en-US" altLang="en-US">
                <a:solidFill>
                  <a:srgbClr val="000000"/>
                </a:solidFill>
              </a:rPr>
              <a:t>.</a:t>
            </a:r>
          </a:p>
        </p:txBody>
      </p:sp>
      <p:sp>
        <p:nvSpPr>
          <p:cNvPr id="367690" name="Freeform 74"/>
          <p:cNvSpPr>
            <a:spLocks/>
          </p:cNvSpPr>
          <p:nvPr/>
        </p:nvSpPr>
        <p:spPr bwMode="auto">
          <a:xfrm>
            <a:off x="0" y="5464175"/>
            <a:ext cx="1828800" cy="1012825"/>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Tree>
    <p:extLst>
      <p:ext uri="{BB962C8B-B14F-4D97-AF65-F5344CB8AC3E}">
        <p14:creationId xmlns:p14="http://schemas.microsoft.com/office/powerpoint/2010/main" val="3647089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7689"/>
                                        </p:tgtEl>
                                        <p:attrNameLst>
                                          <p:attrName>style.visibility</p:attrName>
                                        </p:attrNameLst>
                                      </p:cBhvr>
                                      <p:to>
                                        <p:strVal val="visible"/>
                                      </p:to>
                                    </p:set>
                                    <p:animEffect transition="in" filter="dissolve">
                                      <p:cBhvr>
                                        <p:cTn id="12" dur="500"/>
                                        <p:tgtEl>
                                          <p:spTgt spid="3676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67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89" grpId="0" animBg="1" autoUpdateAnimBg="0"/>
      <p:bldP spid="36769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Delete </a:t>
            </a:r>
          </a:p>
        </p:txBody>
      </p:sp>
      <p:grpSp>
        <p:nvGrpSpPr>
          <p:cNvPr id="26627" name="Group 3"/>
          <p:cNvGrpSpPr>
            <a:grpSpLocks/>
          </p:cNvGrpSpPr>
          <p:nvPr/>
        </p:nvGrpSpPr>
        <p:grpSpPr bwMode="auto">
          <a:xfrm>
            <a:off x="0" y="1143000"/>
            <a:ext cx="9144000" cy="4806950"/>
            <a:chOff x="0" y="720"/>
            <a:chExt cx="5760" cy="3028"/>
          </a:xfrm>
        </p:grpSpPr>
        <p:grpSp>
          <p:nvGrpSpPr>
            <p:cNvPr id="26630" name="Group 4"/>
            <p:cNvGrpSpPr>
              <a:grpSpLocks/>
            </p:cNvGrpSpPr>
            <p:nvPr/>
          </p:nvGrpSpPr>
          <p:grpSpPr bwMode="auto">
            <a:xfrm>
              <a:off x="0" y="3168"/>
              <a:ext cx="816" cy="336"/>
              <a:chOff x="528" y="3216"/>
              <a:chExt cx="816" cy="336"/>
            </a:xfrm>
          </p:grpSpPr>
          <p:sp>
            <p:nvSpPr>
              <p:cNvPr id="26687" name="Oval 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88" name="Text Box 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sp>
          <p:nvSpPr>
            <p:cNvPr id="26631" name="Oval 7"/>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32" name="Line 8"/>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33" name="Line 9"/>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34" name="Line 10"/>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35" name="Text Box 11"/>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6636" name="Text Box 12"/>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6637" name="Oval 13"/>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38" name="Oval 14"/>
            <p:cNvSpPr>
              <a:spLocks noChangeArrowheads="1"/>
            </p:cNvSpPr>
            <p:nvPr/>
          </p:nvSpPr>
          <p:spPr bwMode="auto">
            <a:xfrm>
              <a:off x="720" y="25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39" name="Line 15"/>
            <p:cNvSpPr>
              <a:spLocks noChangeShapeType="1"/>
            </p:cNvSpPr>
            <p:nvPr/>
          </p:nvSpPr>
          <p:spPr bwMode="auto">
            <a:xfrm flipH="1">
              <a:off x="1248" y="1152"/>
              <a:ext cx="153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40" name="Line 16"/>
            <p:cNvSpPr>
              <a:spLocks noChangeShapeType="1"/>
            </p:cNvSpPr>
            <p:nvPr/>
          </p:nvSpPr>
          <p:spPr bwMode="auto">
            <a:xfrm flipH="1">
              <a:off x="524" y="27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41" name="Line 17"/>
            <p:cNvSpPr>
              <a:spLocks noChangeShapeType="1"/>
            </p:cNvSpPr>
            <p:nvPr/>
          </p:nvSpPr>
          <p:spPr bwMode="auto">
            <a:xfrm>
              <a:off x="956" y="27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42" name="Oval 18"/>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43" name="Line 19"/>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44" name="Line 20"/>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6645" name="Group 21"/>
            <p:cNvGrpSpPr>
              <a:grpSpLocks/>
            </p:cNvGrpSpPr>
            <p:nvPr/>
          </p:nvGrpSpPr>
          <p:grpSpPr bwMode="auto">
            <a:xfrm>
              <a:off x="2400" y="3312"/>
              <a:ext cx="816" cy="336"/>
              <a:chOff x="528" y="3216"/>
              <a:chExt cx="816" cy="336"/>
            </a:xfrm>
          </p:grpSpPr>
          <p:sp>
            <p:nvSpPr>
              <p:cNvPr id="26685" name="Oval 2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86" name="Text Box 2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grpSp>
          <p:nvGrpSpPr>
            <p:cNvPr id="26646" name="Group 24"/>
            <p:cNvGrpSpPr>
              <a:grpSpLocks/>
            </p:cNvGrpSpPr>
            <p:nvPr/>
          </p:nvGrpSpPr>
          <p:grpSpPr bwMode="auto">
            <a:xfrm>
              <a:off x="3216" y="3360"/>
              <a:ext cx="816" cy="336"/>
              <a:chOff x="528" y="3216"/>
              <a:chExt cx="816" cy="336"/>
            </a:xfrm>
          </p:grpSpPr>
          <p:sp>
            <p:nvSpPr>
              <p:cNvPr id="26683" name="Oval 2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84" name="Text Box 2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1001</a:t>
                </a:r>
              </a:p>
            </p:txBody>
          </p:sp>
        </p:grpSp>
        <p:sp>
          <p:nvSpPr>
            <p:cNvPr id="26647" name="Text Box 27"/>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6648" name="Text Box 28"/>
            <p:cNvSpPr txBox="1">
              <a:spLocks noChangeArrowheads="1"/>
            </p:cNvSpPr>
            <p:nvPr/>
          </p:nvSpPr>
          <p:spPr bwMode="auto">
            <a:xfrm>
              <a:off x="384"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6649" name="Text Box 29"/>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6650" name="Text Box 30"/>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6651" name="Text Box 31"/>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6652" name="Text Box 32"/>
            <p:cNvSpPr txBox="1">
              <a:spLocks noChangeArrowheads="1"/>
            </p:cNvSpPr>
            <p:nvPr/>
          </p:nvSpPr>
          <p:spPr bwMode="auto">
            <a:xfrm>
              <a:off x="1056"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6653" name="Oval 33"/>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6654" name="Group 34"/>
            <p:cNvGrpSpPr>
              <a:grpSpLocks/>
            </p:cNvGrpSpPr>
            <p:nvPr/>
          </p:nvGrpSpPr>
          <p:grpSpPr bwMode="auto">
            <a:xfrm>
              <a:off x="4128" y="3364"/>
              <a:ext cx="816" cy="336"/>
              <a:chOff x="528" y="3216"/>
              <a:chExt cx="816" cy="336"/>
            </a:xfrm>
          </p:grpSpPr>
          <p:sp>
            <p:nvSpPr>
              <p:cNvPr id="26681" name="Oval 3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82" name="Text Box 3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6655" name="Group 37"/>
            <p:cNvGrpSpPr>
              <a:grpSpLocks/>
            </p:cNvGrpSpPr>
            <p:nvPr/>
          </p:nvGrpSpPr>
          <p:grpSpPr bwMode="auto">
            <a:xfrm>
              <a:off x="4944" y="3412"/>
              <a:ext cx="816" cy="336"/>
              <a:chOff x="528" y="3216"/>
              <a:chExt cx="816" cy="336"/>
            </a:xfrm>
          </p:grpSpPr>
          <p:sp>
            <p:nvSpPr>
              <p:cNvPr id="26679" name="Oval 38"/>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80" name="Text Box 39"/>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6656" name="Group 40"/>
            <p:cNvGrpSpPr>
              <a:grpSpLocks/>
            </p:cNvGrpSpPr>
            <p:nvPr/>
          </p:nvGrpSpPr>
          <p:grpSpPr bwMode="auto">
            <a:xfrm>
              <a:off x="4560" y="2976"/>
              <a:ext cx="332" cy="432"/>
              <a:chOff x="4560" y="2976"/>
              <a:chExt cx="332" cy="432"/>
            </a:xfrm>
          </p:grpSpPr>
          <p:sp>
            <p:nvSpPr>
              <p:cNvPr id="26677" name="Line 41"/>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78" name="Text Box 42"/>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6657" name="Group 43"/>
            <p:cNvGrpSpPr>
              <a:grpSpLocks/>
            </p:cNvGrpSpPr>
            <p:nvPr/>
          </p:nvGrpSpPr>
          <p:grpSpPr bwMode="auto">
            <a:xfrm>
              <a:off x="5084" y="2976"/>
              <a:ext cx="388" cy="480"/>
              <a:chOff x="5084" y="2976"/>
              <a:chExt cx="388" cy="480"/>
            </a:xfrm>
          </p:grpSpPr>
          <p:sp>
            <p:nvSpPr>
              <p:cNvPr id="26675" name="Line 44"/>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76" name="Text Box 45"/>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6658" name="Text Box 46"/>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6659" name="Text Box 47"/>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6660" name="Text Box 48"/>
            <p:cNvSpPr txBox="1">
              <a:spLocks noChangeArrowheads="1"/>
            </p:cNvSpPr>
            <p:nvPr/>
          </p:nvSpPr>
          <p:spPr bwMode="auto">
            <a:xfrm>
              <a:off x="480" y="235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6661" name="Text Box 49"/>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sp>
          <p:nvSpPr>
            <p:cNvPr id="26662" name="Text Box 50"/>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grpSp>
          <p:nvGrpSpPr>
            <p:cNvPr id="26663" name="Group 51"/>
            <p:cNvGrpSpPr>
              <a:grpSpLocks/>
            </p:cNvGrpSpPr>
            <p:nvPr/>
          </p:nvGrpSpPr>
          <p:grpSpPr bwMode="auto">
            <a:xfrm>
              <a:off x="816" y="3216"/>
              <a:ext cx="816" cy="336"/>
              <a:chOff x="528" y="3216"/>
              <a:chExt cx="816" cy="336"/>
            </a:xfrm>
          </p:grpSpPr>
          <p:sp>
            <p:nvSpPr>
              <p:cNvPr id="26673" name="Oval 5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74" name="Text Box 5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6664" name="Oval 54"/>
            <p:cNvSpPr>
              <a:spLocks noChangeArrowheads="1"/>
            </p:cNvSpPr>
            <p:nvPr/>
          </p:nvSpPr>
          <p:spPr bwMode="auto">
            <a:xfrm>
              <a:off x="1056"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65" name="Text Box 55"/>
            <p:cNvSpPr txBox="1">
              <a:spLocks noChangeArrowheads="1"/>
            </p:cNvSpPr>
            <p:nvPr/>
          </p:nvSpPr>
          <p:spPr bwMode="auto">
            <a:xfrm>
              <a:off x="816" y="15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6666" name="Line 56"/>
            <p:cNvSpPr>
              <a:spLocks noChangeShapeType="1"/>
            </p:cNvSpPr>
            <p:nvPr/>
          </p:nvSpPr>
          <p:spPr bwMode="auto">
            <a:xfrm flipH="1">
              <a:off x="912" y="211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6667" name="Text Box 57"/>
            <p:cNvSpPr txBox="1">
              <a:spLocks noChangeArrowheads="1"/>
            </p:cNvSpPr>
            <p:nvPr/>
          </p:nvSpPr>
          <p:spPr bwMode="auto">
            <a:xfrm>
              <a:off x="820" y="216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6668" name="Line 58"/>
            <p:cNvSpPr>
              <a:spLocks noChangeShapeType="1"/>
            </p:cNvSpPr>
            <p:nvPr/>
          </p:nvSpPr>
          <p:spPr bwMode="auto">
            <a:xfrm>
              <a:off x="1292" y="20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6669" name="Group 59"/>
            <p:cNvGrpSpPr>
              <a:grpSpLocks/>
            </p:cNvGrpSpPr>
            <p:nvPr/>
          </p:nvGrpSpPr>
          <p:grpSpPr bwMode="auto">
            <a:xfrm>
              <a:off x="1152" y="2496"/>
              <a:ext cx="816" cy="336"/>
              <a:chOff x="528" y="3216"/>
              <a:chExt cx="816" cy="336"/>
            </a:xfrm>
          </p:grpSpPr>
          <p:sp>
            <p:nvSpPr>
              <p:cNvPr id="26671" name="Oval 6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6672" name="Text Box 6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0100</a:t>
                </a:r>
              </a:p>
            </p:txBody>
          </p:sp>
        </p:grpSp>
        <p:sp>
          <p:nvSpPr>
            <p:cNvPr id="26670" name="Text Box 62"/>
            <p:cNvSpPr txBox="1">
              <a:spLocks noChangeArrowheads="1"/>
            </p:cNvSpPr>
            <p:nvPr/>
          </p:nvSpPr>
          <p:spPr bwMode="auto">
            <a:xfrm>
              <a:off x="139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368703" name="Freeform 63"/>
          <p:cNvSpPr>
            <a:spLocks/>
          </p:cNvSpPr>
          <p:nvPr/>
        </p:nvSpPr>
        <p:spPr bwMode="auto">
          <a:xfrm>
            <a:off x="4953000" y="5181600"/>
            <a:ext cx="1828800" cy="1012825"/>
          </a:xfrm>
          <a:custGeom>
            <a:avLst/>
            <a:gdLst>
              <a:gd name="T0" fmla="*/ 2147483647 w 824"/>
              <a:gd name="T1" fmla="*/ 2147483647 h 965"/>
              <a:gd name="T2" fmla="*/ 2147483647 w 824"/>
              <a:gd name="T3" fmla="*/ 2147483647 h 965"/>
              <a:gd name="T4" fmla="*/ 2147483647 w 824"/>
              <a:gd name="T5" fmla="*/ 2147483647 h 965"/>
              <a:gd name="T6" fmla="*/ 2147483647 w 824"/>
              <a:gd name="T7" fmla="*/ 2147483647 h 965"/>
              <a:gd name="T8" fmla="*/ 2147483647 w 824"/>
              <a:gd name="T9" fmla="*/ 2147483647 h 965"/>
              <a:gd name="T10" fmla="*/ 2147483647 w 824"/>
              <a:gd name="T11" fmla="*/ 2147483647 h 965"/>
              <a:gd name="T12" fmla="*/ 2147483647 w 824"/>
              <a:gd name="T13" fmla="*/ 2147483647 h 965"/>
              <a:gd name="T14" fmla="*/ 2147483647 w 824"/>
              <a:gd name="T15" fmla="*/ 2147483647 h 965"/>
              <a:gd name="T16" fmla="*/ 2147483647 w 824"/>
              <a:gd name="T17" fmla="*/ 2147483647 h 965"/>
              <a:gd name="T18" fmla="*/ 2147483647 w 824"/>
              <a:gd name="T19" fmla="*/ 2147483647 h 965"/>
              <a:gd name="T20" fmla="*/ 2147483647 w 824"/>
              <a:gd name="T21" fmla="*/ 2147483647 h 965"/>
              <a:gd name="T22" fmla="*/ 2147483647 w 824"/>
              <a:gd name="T23" fmla="*/ 2147483647 h 965"/>
              <a:gd name="T24" fmla="*/ 0 w 824"/>
              <a:gd name="T25" fmla="*/ 2147483647 h 965"/>
              <a:gd name="T26" fmla="*/ 2147483647 w 824"/>
              <a:gd name="T27" fmla="*/ 2147483647 h 965"/>
              <a:gd name="T28" fmla="*/ 2147483647 w 824"/>
              <a:gd name="T29" fmla="*/ 2147483647 h 965"/>
              <a:gd name="T30" fmla="*/ 2147483647 w 824"/>
              <a:gd name="T31" fmla="*/ 2147483647 h 965"/>
              <a:gd name="T32" fmla="*/ 2147483647 w 824"/>
              <a:gd name="T33" fmla="*/ 2147483647 h 965"/>
              <a:gd name="T34" fmla="*/ 2147483647 w 824"/>
              <a:gd name="T35" fmla="*/ 2147483647 h 965"/>
              <a:gd name="T36" fmla="*/ 2147483647 w 824"/>
              <a:gd name="T37" fmla="*/ 2147483647 h 965"/>
              <a:gd name="T38" fmla="*/ 2147483647 w 824"/>
              <a:gd name="T39" fmla="*/ 2147483647 h 965"/>
              <a:gd name="T40" fmla="*/ 2147483647 w 824"/>
              <a:gd name="T41" fmla="*/ 2147483647 h 965"/>
              <a:gd name="T42" fmla="*/ 2147483647 w 824"/>
              <a:gd name="T43" fmla="*/ 2147483647 h 965"/>
              <a:gd name="T44" fmla="*/ 2147483647 w 824"/>
              <a:gd name="T45" fmla="*/ 2147483647 h 9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24"/>
              <a:gd name="T70" fmla="*/ 0 h 965"/>
              <a:gd name="T71" fmla="*/ 824 w 824"/>
              <a:gd name="T72" fmla="*/ 965 h 9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24" h="965">
                <a:moveTo>
                  <a:pt x="672" y="854"/>
                </a:moveTo>
                <a:cubicBezTo>
                  <a:pt x="720" y="830"/>
                  <a:pt x="824" y="835"/>
                  <a:pt x="816" y="782"/>
                </a:cubicBezTo>
                <a:cubicBezTo>
                  <a:pt x="800" y="669"/>
                  <a:pt x="812" y="525"/>
                  <a:pt x="744" y="434"/>
                </a:cubicBezTo>
                <a:cubicBezTo>
                  <a:pt x="716" y="349"/>
                  <a:pt x="749" y="457"/>
                  <a:pt x="720" y="302"/>
                </a:cubicBezTo>
                <a:cubicBezTo>
                  <a:pt x="706" y="227"/>
                  <a:pt x="676" y="156"/>
                  <a:pt x="648" y="86"/>
                </a:cubicBezTo>
                <a:cubicBezTo>
                  <a:pt x="621" y="18"/>
                  <a:pt x="629" y="40"/>
                  <a:pt x="552" y="14"/>
                </a:cubicBezTo>
                <a:cubicBezTo>
                  <a:pt x="540" y="10"/>
                  <a:pt x="516" y="2"/>
                  <a:pt x="516" y="2"/>
                </a:cubicBezTo>
                <a:cubicBezTo>
                  <a:pt x="452" y="6"/>
                  <a:pt x="388" y="14"/>
                  <a:pt x="324" y="14"/>
                </a:cubicBezTo>
                <a:cubicBezTo>
                  <a:pt x="308" y="14"/>
                  <a:pt x="292" y="0"/>
                  <a:pt x="276" y="2"/>
                </a:cubicBezTo>
                <a:cubicBezTo>
                  <a:pt x="211" y="12"/>
                  <a:pt x="84" y="50"/>
                  <a:pt x="84" y="50"/>
                </a:cubicBezTo>
                <a:cubicBezTo>
                  <a:pt x="76" y="66"/>
                  <a:pt x="73" y="85"/>
                  <a:pt x="60" y="98"/>
                </a:cubicBezTo>
                <a:cubicBezTo>
                  <a:pt x="51" y="107"/>
                  <a:pt x="33" y="101"/>
                  <a:pt x="24" y="110"/>
                </a:cubicBezTo>
                <a:cubicBezTo>
                  <a:pt x="11" y="123"/>
                  <a:pt x="8" y="142"/>
                  <a:pt x="0" y="158"/>
                </a:cubicBezTo>
                <a:cubicBezTo>
                  <a:pt x="26" y="235"/>
                  <a:pt x="38" y="306"/>
                  <a:pt x="48" y="386"/>
                </a:cubicBezTo>
                <a:cubicBezTo>
                  <a:pt x="41" y="442"/>
                  <a:pt x="20" y="498"/>
                  <a:pt x="24" y="554"/>
                </a:cubicBezTo>
                <a:cubicBezTo>
                  <a:pt x="26" y="587"/>
                  <a:pt x="44" y="617"/>
                  <a:pt x="48" y="650"/>
                </a:cubicBezTo>
                <a:cubicBezTo>
                  <a:pt x="52" y="682"/>
                  <a:pt x="33" y="728"/>
                  <a:pt x="60" y="746"/>
                </a:cubicBezTo>
                <a:cubicBezTo>
                  <a:pt x="176" y="823"/>
                  <a:pt x="313" y="864"/>
                  <a:pt x="444" y="914"/>
                </a:cubicBezTo>
                <a:cubicBezTo>
                  <a:pt x="482" y="929"/>
                  <a:pt x="524" y="930"/>
                  <a:pt x="564" y="938"/>
                </a:cubicBezTo>
                <a:cubicBezTo>
                  <a:pt x="576" y="946"/>
                  <a:pt x="586" y="965"/>
                  <a:pt x="600" y="962"/>
                </a:cubicBezTo>
                <a:cubicBezTo>
                  <a:pt x="614" y="959"/>
                  <a:pt x="615" y="937"/>
                  <a:pt x="624" y="926"/>
                </a:cubicBezTo>
                <a:cubicBezTo>
                  <a:pt x="635" y="913"/>
                  <a:pt x="645" y="898"/>
                  <a:pt x="660" y="890"/>
                </a:cubicBezTo>
                <a:cubicBezTo>
                  <a:pt x="724" y="854"/>
                  <a:pt x="778" y="875"/>
                  <a:pt x="672" y="854"/>
                </a:cubicBezTo>
                <a:close/>
              </a:path>
            </a:pathLst>
          </a:custGeom>
          <a:noFill/>
          <a:ln w="762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IN" sz="3200">
              <a:solidFill>
                <a:srgbClr val="FFFF00"/>
              </a:solidFill>
            </a:endParaRPr>
          </a:p>
        </p:txBody>
      </p:sp>
      <p:sp>
        <p:nvSpPr>
          <p:cNvPr id="368704" name="Text Box 64"/>
          <p:cNvSpPr txBox="1">
            <a:spLocks noChangeArrowheads="1"/>
          </p:cNvSpPr>
          <p:nvPr/>
        </p:nvSpPr>
        <p:spPr bwMode="auto">
          <a:xfrm>
            <a:off x="609600" y="6019800"/>
            <a:ext cx="2895600" cy="5794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10000"/>
                </a:solidFill>
              </a:rPr>
              <a:t>Delete</a:t>
            </a:r>
            <a:r>
              <a:rPr lang="en-US" altLang="en-US">
                <a:solidFill>
                  <a:srgbClr val="FF0033"/>
                </a:solidFill>
              </a:rPr>
              <a:t> 1001</a:t>
            </a:r>
            <a:r>
              <a:rPr lang="en-US" altLang="en-US">
                <a:solidFill>
                  <a:srgbClr val="000000"/>
                </a:solidFill>
              </a:rPr>
              <a:t>.</a:t>
            </a:r>
          </a:p>
        </p:txBody>
      </p:sp>
    </p:spTree>
    <p:extLst>
      <p:ext uri="{BB962C8B-B14F-4D97-AF65-F5344CB8AC3E}">
        <p14:creationId xmlns:p14="http://schemas.microsoft.com/office/powerpoint/2010/main" val="3225977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704"/>
                                        </p:tgtEl>
                                        <p:attrNameLst>
                                          <p:attrName>style.visibility</p:attrName>
                                        </p:attrNameLst>
                                      </p:cBhvr>
                                      <p:to>
                                        <p:strVal val="visible"/>
                                      </p:to>
                                    </p:set>
                                    <p:animEffect transition="in" filter="dissolve">
                                      <p:cBhvr>
                                        <p:cTn id="7" dur="500"/>
                                        <p:tgtEl>
                                          <p:spTgt spid="368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8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3" grpId="0" animBg="1"/>
      <p:bldP spid="36870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Delete </a:t>
            </a:r>
          </a:p>
        </p:txBody>
      </p:sp>
      <p:grpSp>
        <p:nvGrpSpPr>
          <p:cNvPr id="27651" name="Group 3"/>
          <p:cNvGrpSpPr>
            <a:grpSpLocks/>
          </p:cNvGrpSpPr>
          <p:nvPr/>
        </p:nvGrpSpPr>
        <p:grpSpPr bwMode="auto">
          <a:xfrm>
            <a:off x="0" y="1143000"/>
            <a:ext cx="9144000" cy="4806950"/>
            <a:chOff x="0" y="720"/>
            <a:chExt cx="5760" cy="3028"/>
          </a:xfrm>
        </p:grpSpPr>
        <p:grpSp>
          <p:nvGrpSpPr>
            <p:cNvPr id="27652" name="Group 4"/>
            <p:cNvGrpSpPr>
              <a:grpSpLocks/>
            </p:cNvGrpSpPr>
            <p:nvPr/>
          </p:nvGrpSpPr>
          <p:grpSpPr bwMode="auto">
            <a:xfrm>
              <a:off x="0" y="3168"/>
              <a:ext cx="816" cy="336"/>
              <a:chOff x="528" y="3216"/>
              <a:chExt cx="816" cy="336"/>
            </a:xfrm>
          </p:grpSpPr>
          <p:sp>
            <p:nvSpPr>
              <p:cNvPr id="27700" name="Oval 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701" name="Text Box 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0001</a:t>
                </a:r>
              </a:p>
            </p:txBody>
          </p:sp>
        </p:grpSp>
        <p:sp>
          <p:nvSpPr>
            <p:cNvPr id="27653" name="Oval 7"/>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54" name="Line 8"/>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55" name="Line 9"/>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56" name="Line 10"/>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57" name="Text Box 11"/>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7658" name="Text Box 12"/>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7659" name="Oval 13"/>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60" name="Oval 14"/>
            <p:cNvSpPr>
              <a:spLocks noChangeArrowheads="1"/>
            </p:cNvSpPr>
            <p:nvPr/>
          </p:nvSpPr>
          <p:spPr bwMode="auto">
            <a:xfrm>
              <a:off x="720" y="25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61" name="Line 15"/>
            <p:cNvSpPr>
              <a:spLocks noChangeShapeType="1"/>
            </p:cNvSpPr>
            <p:nvPr/>
          </p:nvSpPr>
          <p:spPr bwMode="auto">
            <a:xfrm flipH="1">
              <a:off x="1248" y="1152"/>
              <a:ext cx="153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62" name="Line 16"/>
            <p:cNvSpPr>
              <a:spLocks noChangeShapeType="1"/>
            </p:cNvSpPr>
            <p:nvPr/>
          </p:nvSpPr>
          <p:spPr bwMode="auto">
            <a:xfrm flipH="1">
              <a:off x="524" y="27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63" name="Line 17"/>
            <p:cNvSpPr>
              <a:spLocks noChangeShapeType="1"/>
            </p:cNvSpPr>
            <p:nvPr/>
          </p:nvSpPr>
          <p:spPr bwMode="auto">
            <a:xfrm>
              <a:off x="956" y="27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7664" name="Group 18"/>
            <p:cNvGrpSpPr>
              <a:grpSpLocks/>
            </p:cNvGrpSpPr>
            <p:nvPr/>
          </p:nvGrpSpPr>
          <p:grpSpPr bwMode="auto">
            <a:xfrm>
              <a:off x="2880" y="2688"/>
              <a:ext cx="816" cy="336"/>
              <a:chOff x="528" y="3216"/>
              <a:chExt cx="816" cy="336"/>
            </a:xfrm>
          </p:grpSpPr>
          <p:sp>
            <p:nvSpPr>
              <p:cNvPr id="27698" name="Oval 19"/>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99" name="Text Box 20"/>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1000</a:t>
                </a:r>
              </a:p>
            </p:txBody>
          </p:sp>
        </p:grpSp>
        <p:sp>
          <p:nvSpPr>
            <p:cNvPr id="27665" name="Text Box 21"/>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7666" name="Text Box 22"/>
            <p:cNvSpPr txBox="1">
              <a:spLocks noChangeArrowheads="1"/>
            </p:cNvSpPr>
            <p:nvPr/>
          </p:nvSpPr>
          <p:spPr bwMode="auto">
            <a:xfrm>
              <a:off x="384"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7667" name="Text Box 23"/>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7668" name="Text Box 24"/>
            <p:cNvSpPr txBox="1">
              <a:spLocks noChangeArrowheads="1"/>
            </p:cNvSpPr>
            <p:nvPr/>
          </p:nvSpPr>
          <p:spPr bwMode="auto">
            <a:xfrm>
              <a:off x="1056" y="278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27669" name="Oval 25"/>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27670" name="Group 26"/>
            <p:cNvGrpSpPr>
              <a:grpSpLocks/>
            </p:cNvGrpSpPr>
            <p:nvPr/>
          </p:nvGrpSpPr>
          <p:grpSpPr bwMode="auto">
            <a:xfrm>
              <a:off x="4128" y="3364"/>
              <a:ext cx="816" cy="336"/>
              <a:chOff x="528" y="3216"/>
              <a:chExt cx="816" cy="336"/>
            </a:xfrm>
          </p:grpSpPr>
          <p:sp>
            <p:nvSpPr>
              <p:cNvPr id="27696" name="Oval 27"/>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97" name="Text Box 28"/>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1100</a:t>
                </a:r>
              </a:p>
            </p:txBody>
          </p:sp>
        </p:grpSp>
        <p:grpSp>
          <p:nvGrpSpPr>
            <p:cNvPr id="27671" name="Group 29"/>
            <p:cNvGrpSpPr>
              <a:grpSpLocks/>
            </p:cNvGrpSpPr>
            <p:nvPr/>
          </p:nvGrpSpPr>
          <p:grpSpPr bwMode="auto">
            <a:xfrm>
              <a:off x="4944" y="3412"/>
              <a:ext cx="816" cy="336"/>
              <a:chOff x="528" y="3216"/>
              <a:chExt cx="816" cy="336"/>
            </a:xfrm>
          </p:grpSpPr>
          <p:sp>
            <p:nvSpPr>
              <p:cNvPr id="27694" name="Oval 3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95" name="Text Box 3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1101</a:t>
                </a:r>
              </a:p>
            </p:txBody>
          </p:sp>
        </p:grpSp>
        <p:grpSp>
          <p:nvGrpSpPr>
            <p:cNvPr id="27672" name="Group 32"/>
            <p:cNvGrpSpPr>
              <a:grpSpLocks/>
            </p:cNvGrpSpPr>
            <p:nvPr/>
          </p:nvGrpSpPr>
          <p:grpSpPr bwMode="auto">
            <a:xfrm>
              <a:off x="4560" y="2976"/>
              <a:ext cx="332" cy="432"/>
              <a:chOff x="4560" y="2976"/>
              <a:chExt cx="332" cy="432"/>
            </a:xfrm>
          </p:grpSpPr>
          <p:sp>
            <p:nvSpPr>
              <p:cNvPr id="27692" name="Line 33"/>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93" name="Text Box 34"/>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grpSp>
        <p:grpSp>
          <p:nvGrpSpPr>
            <p:cNvPr id="27673" name="Group 35"/>
            <p:cNvGrpSpPr>
              <a:grpSpLocks/>
            </p:cNvGrpSpPr>
            <p:nvPr/>
          </p:nvGrpSpPr>
          <p:grpSpPr bwMode="auto">
            <a:xfrm>
              <a:off x="5084" y="2976"/>
              <a:ext cx="388" cy="480"/>
              <a:chOff x="5084" y="2976"/>
              <a:chExt cx="388" cy="480"/>
            </a:xfrm>
          </p:grpSpPr>
          <p:sp>
            <p:nvSpPr>
              <p:cNvPr id="27690" name="Line 36"/>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91" name="Text Box 37"/>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
          <p:nvSpPr>
            <p:cNvPr id="27674" name="Text Box 38"/>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1</a:t>
              </a:r>
            </a:p>
          </p:txBody>
        </p:sp>
        <p:sp>
          <p:nvSpPr>
            <p:cNvPr id="27675" name="Text Box 39"/>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7676" name="Text Box 40"/>
            <p:cNvSpPr txBox="1">
              <a:spLocks noChangeArrowheads="1"/>
            </p:cNvSpPr>
            <p:nvPr/>
          </p:nvSpPr>
          <p:spPr bwMode="auto">
            <a:xfrm>
              <a:off x="480" y="235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3</a:t>
              </a:r>
            </a:p>
          </p:txBody>
        </p:sp>
        <p:sp>
          <p:nvSpPr>
            <p:cNvPr id="27677" name="Text Box 41"/>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4</a:t>
              </a:r>
            </a:p>
          </p:txBody>
        </p:sp>
        <p:grpSp>
          <p:nvGrpSpPr>
            <p:cNvPr id="27678" name="Group 42"/>
            <p:cNvGrpSpPr>
              <a:grpSpLocks/>
            </p:cNvGrpSpPr>
            <p:nvPr/>
          </p:nvGrpSpPr>
          <p:grpSpPr bwMode="auto">
            <a:xfrm>
              <a:off x="816" y="3216"/>
              <a:ext cx="816" cy="336"/>
              <a:chOff x="528" y="3216"/>
              <a:chExt cx="816" cy="336"/>
            </a:xfrm>
          </p:grpSpPr>
          <p:sp>
            <p:nvSpPr>
              <p:cNvPr id="27688" name="Oval 4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89" name="Text Box 4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0011</a:t>
                </a:r>
              </a:p>
            </p:txBody>
          </p:sp>
        </p:grpSp>
        <p:sp>
          <p:nvSpPr>
            <p:cNvPr id="27679" name="Oval 45"/>
            <p:cNvSpPr>
              <a:spLocks noChangeArrowheads="1"/>
            </p:cNvSpPr>
            <p:nvPr/>
          </p:nvSpPr>
          <p:spPr bwMode="auto">
            <a:xfrm>
              <a:off x="1056"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80" name="Text Box 46"/>
            <p:cNvSpPr txBox="1">
              <a:spLocks noChangeArrowheads="1"/>
            </p:cNvSpPr>
            <p:nvPr/>
          </p:nvSpPr>
          <p:spPr bwMode="auto">
            <a:xfrm>
              <a:off x="816" y="15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2</a:t>
              </a:r>
            </a:p>
          </p:txBody>
        </p:sp>
        <p:sp>
          <p:nvSpPr>
            <p:cNvPr id="27681" name="Line 47"/>
            <p:cNvSpPr>
              <a:spLocks noChangeShapeType="1"/>
            </p:cNvSpPr>
            <p:nvPr/>
          </p:nvSpPr>
          <p:spPr bwMode="auto">
            <a:xfrm flipH="1">
              <a:off x="912" y="211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27682" name="Text Box 48"/>
            <p:cNvSpPr txBox="1">
              <a:spLocks noChangeArrowheads="1"/>
            </p:cNvSpPr>
            <p:nvPr/>
          </p:nvSpPr>
          <p:spPr bwMode="auto">
            <a:xfrm>
              <a:off x="820" y="216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27683" name="Line 49"/>
            <p:cNvSpPr>
              <a:spLocks noChangeShapeType="1"/>
            </p:cNvSpPr>
            <p:nvPr/>
          </p:nvSpPr>
          <p:spPr bwMode="auto">
            <a:xfrm>
              <a:off x="1292" y="20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27684" name="Group 50"/>
            <p:cNvGrpSpPr>
              <a:grpSpLocks/>
            </p:cNvGrpSpPr>
            <p:nvPr/>
          </p:nvGrpSpPr>
          <p:grpSpPr bwMode="auto">
            <a:xfrm>
              <a:off x="1152" y="2496"/>
              <a:ext cx="816" cy="336"/>
              <a:chOff x="528" y="3216"/>
              <a:chExt cx="816" cy="336"/>
            </a:xfrm>
          </p:grpSpPr>
          <p:sp>
            <p:nvSpPr>
              <p:cNvPr id="27686" name="Oval 51"/>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27687" name="Text Box 52"/>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0100</a:t>
                </a:r>
              </a:p>
            </p:txBody>
          </p:sp>
        </p:grpSp>
        <p:sp>
          <p:nvSpPr>
            <p:cNvPr id="27685" name="Text Box 53"/>
            <p:cNvSpPr txBox="1">
              <a:spLocks noChangeArrowheads="1"/>
            </p:cNvSpPr>
            <p:nvPr/>
          </p:nvSpPr>
          <p:spPr bwMode="auto">
            <a:xfrm>
              <a:off x="139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grpSp>
    </p:spTree>
    <p:extLst>
      <p:ext uri="{BB962C8B-B14F-4D97-AF65-F5344CB8AC3E}">
        <p14:creationId xmlns:p14="http://schemas.microsoft.com/office/powerpoint/2010/main" val="1296719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Split(k)</a:t>
            </a:r>
          </a:p>
        </p:txBody>
      </p:sp>
      <p:sp>
        <p:nvSpPr>
          <p:cNvPr id="370691" name="Rectangle 3"/>
          <p:cNvSpPr>
            <a:spLocks noGrp="1" noChangeArrowheads="1"/>
          </p:cNvSpPr>
          <p:nvPr>
            <p:ph type="body" idx="1"/>
          </p:nvPr>
        </p:nvSpPr>
        <p:spPr/>
        <p:txBody>
          <a:bodyPr/>
          <a:lstStyle/>
          <a:p>
            <a:r>
              <a:rPr lang="en-US" altLang="en-US" smtClean="0"/>
              <a:t>Similar to splitting an uncompressed binary trie.</a:t>
            </a:r>
          </a:p>
        </p:txBody>
      </p:sp>
    </p:spTree>
    <p:extLst>
      <p:ext uri="{BB962C8B-B14F-4D97-AF65-F5344CB8AC3E}">
        <p14:creationId xmlns:p14="http://schemas.microsoft.com/office/powerpoint/2010/main" val="162495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Join(S,m,B)</a:t>
            </a:r>
          </a:p>
        </p:txBody>
      </p:sp>
      <p:sp>
        <p:nvSpPr>
          <p:cNvPr id="371715" name="Rectangle 3"/>
          <p:cNvSpPr>
            <a:spLocks noGrp="1" noChangeArrowheads="1"/>
          </p:cNvSpPr>
          <p:nvPr>
            <p:ph type="body" idx="1"/>
          </p:nvPr>
        </p:nvSpPr>
        <p:spPr/>
        <p:txBody>
          <a:bodyPr/>
          <a:lstStyle/>
          <a:p>
            <a:pPr>
              <a:lnSpc>
                <a:spcPct val="90000"/>
              </a:lnSpc>
            </a:pPr>
            <a:r>
              <a:rPr lang="en-US" altLang="en-US" smtClean="0"/>
              <a:t>Insert </a:t>
            </a:r>
            <a:r>
              <a:rPr lang="en-US" altLang="en-US" smtClean="0">
                <a:solidFill>
                  <a:schemeClr val="hlink"/>
                </a:solidFill>
              </a:rPr>
              <a:t>m</a:t>
            </a:r>
            <a:r>
              <a:rPr lang="en-US" altLang="en-US" smtClean="0"/>
              <a:t> into </a:t>
            </a:r>
            <a:r>
              <a:rPr lang="en-US" altLang="en-US" smtClean="0">
                <a:solidFill>
                  <a:schemeClr val="hlink"/>
                </a:solidFill>
              </a:rPr>
              <a:t>B</a:t>
            </a:r>
            <a:r>
              <a:rPr lang="en-US" altLang="en-US" smtClean="0"/>
              <a:t> to get </a:t>
            </a:r>
            <a:r>
              <a:rPr lang="en-US" altLang="en-US" smtClean="0">
                <a:solidFill>
                  <a:schemeClr val="hlink"/>
                </a:solidFill>
              </a:rPr>
              <a:t>B’</a:t>
            </a:r>
            <a:r>
              <a:rPr lang="en-US" altLang="en-US" smtClean="0"/>
              <a:t>.</a:t>
            </a:r>
          </a:p>
          <a:p>
            <a:pPr>
              <a:lnSpc>
                <a:spcPct val="90000"/>
              </a:lnSpc>
            </a:pPr>
            <a:r>
              <a:rPr lang="en-US" altLang="en-US" smtClean="0">
                <a:solidFill>
                  <a:schemeClr val="hlink"/>
                </a:solidFill>
              </a:rPr>
              <a:t>|S| &lt;= 1</a:t>
            </a:r>
            <a:r>
              <a:rPr lang="en-US" altLang="en-US" smtClean="0"/>
              <a:t> or </a:t>
            </a:r>
            <a:r>
              <a:rPr lang="en-US" altLang="en-US" smtClean="0">
                <a:solidFill>
                  <a:schemeClr val="hlink"/>
                </a:solidFill>
              </a:rPr>
              <a:t>|B’| = 1</a:t>
            </a:r>
            <a:r>
              <a:rPr lang="en-US" altLang="en-US" smtClean="0"/>
              <a:t> handled as special cases as in the case of uncompressed tries.</a:t>
            </a:r>
          </a:p>
          <a:p>
            <a:pPr>
              <a:lnSpc>
                <a:spcPct val="90000"/>
              </a:lnSpc>
            </a:pPr>
            <a:r>
              <a:rPr lang="en-US" altLang="en-US" smtClean="0"/>
              <a:t>When </a:t>
            </a:r>
            <a:r>
              <a:rPr lang="en-US" altLang="en-US" smtClean="0">
                <a:solidFill>
                  <a:schemeClr val="hlink"/>
                </a:solidFill>
              </a:rPr>
              <a:t>|S| &gt; 1</a:t>
            </a:r>
            <a:r>
              <a:rPr lang="en-US" altLang="en-US" smtClean="0"/>
              <a:t> and </a:t>
            </a:r>
            <a:r>
              <a:rPr lang="en-US" altLang="en-US" smtClean="0">
                <a:solidFill>
                  <a:schemeClr val="hlink"/>
                </a:solidFill>
              </a:rPr>
              <a:t>|B’| &gt; 1</a:t>
            </a:r>
            <a:r>
              <a:rPr lang="en-US" altLang="en-US" smtClean="0"/>
              <a:t>, let </a:t>
            </a:r>
            <a:r>
              <a:rPr lang="en-US" altLang="en-US" smtClean="0">
                <a:solidFill>
                  <a:schemeClr val="hlink"/>
                </a:solidFill>
              </a:rPr>
              <a:t>S</a:t>
            </a:r>
            <a:r>
              <a:rPr lang="en-US" altLang="en-US" baseline="-25000" smtClean="0">
                <a:solidFill>
                  <a:schemeClr val="hlink"/>
                </a:solidFill>
              </a:rPr>
              <a:t>max</a:t>
            </a:r>
            <a:r>
              <a:rPr lang="en-US" altLang="en-US" baseline="-25000" smtClean="0"/>
              <a:t> </a:t>
            </a:r>
            <a:r>
              <a:rPr lang="en-US" altLang="en-US" smtClean="0"/>
              <a:t>be the largest key in </a:t>
            </a:r>
            <a:r>
              <a:rPr lang="en-US" altLang="en-US" smtClean="0">
                <a:solidFill>
                  <a:schemeClr val="hlink"/>
                </a:solidFill>
              </a:rPr>
              <a:t>S</a:t>
            </a:r>
            <a:r>
              <a:rPr lang="en-US" altLang="en-US" smtClean="0"/>
              <a:t> and let </a:t>
            </a:r>
            <a:r>
              <a:rPr lang="en-US" altLang="en-US" smtClean="0">
                <a:solidFill>
                  <a:schemeClr val="hlink"/>
                </a:solidFill>
              </a:rPr>
              <a:t>B’</a:t>
            </a:r>
            <a:r>
              <a:rPr lang="en-US" altLang="en-US" baseline="-25000" smtClean="0">
                <a:solidFill>
                  <a:schemeClr val="hlink"/>
                </a:solidFill>
              </a:rPr>
              <a:t>min</a:t>
            </a:r>
            <a:r>
              <a:rPr lang="en-US" altLang="en-US" smtClean="0"/>
              <a:t> be the smallest key in </a:t>
            </a:r>
            <a:r>
              <a:rPr lang="en-US" altLang="en-US" smtClean="0">
                <a:solidFill>
                  <a:schemeClr val="hlink"/>
                </a:solidFill>
              </a:rPr>
              <a:t>B’</a:t>
            </a:r>
            <a:r>
              <a:rPr lang="en-US" altLang="en-US" smtClean="0"/>
              <a:t>.</a:t>
            </a:r>
          </a:p>
          <a:p>
            <a:pPr>
              <a:lnSpc>
                <a:spcPct val="90000"/>
              </a:lnSpc>
            </a:pPr>
            <a:r>
              <a:rPr lang="en-US" altLang="en-US" smtClean="0"/>
              <a:t>Let </a:t>
            </a:r>
            <a:r>
              <a:rPr lang="en-US" altLang="en-US" smtClean="0">
                <a:solidFill>
                  <a:schemeClr val="hlink"/>
                </a:solidFill>
              </a:rPr>
              <a:t>d</a:t>
            </a:r>
            <a:r>
              <a:rPr lang="en-US" altLang="en-US" smtClean="0"/>
              <a:t> be the first bit that is different in </a:t>
            </a:r>
            <a:r>
              <a:rPr lang="en-US" altLang="en-US" smtClean="0">
                <a:solidFill>
                  <a:schemeClr val="hlink"/>
                </a:solidFill>
              </a:rPr>
              <a:t>S</a:t>
            </a:r>
            <a:r>
              <a:rPr lang="en-US" altLang="en-US" baseline="-25000" smtClean="0">
                <a:solidFill>
                  <a:schemeClr val="hlink"/>
                </a:solidFill>
              </a:rPr>
              <a:t>max </a:t>
            </a:r>
            <a:r>
              <a:rPr lang="en-US" altLang="en-US" smtClean="0"/>
              <a:t>and</a:t>
            </a:r>
            <a:r>
              <a:rPr lang="en-US" altLang="en-US" baseline="-25000" smtClean="0">
                <a:solidFill>
                  <a:schemeClr val="hlink"/>
                </a:solidFill>
              </a:rPr>
              <a:t> </a:t>
            </a:r>
            <a:r>
              <a:rPr lang="en-US" altLang="en-US" smtClean="0">
                <a:solidFill>
                  <a:schemeClr val="hlink"/>
                </a:solidFill>
              </a:rPr>
              <a:t>B’</a:t>
            </a:r>
            <a:r>
              <a:rPr lang="en-US" altLang="en-US" baseline="-25000" smtClean="0">
                <a:solidFill>
                  <a:schemeClr val="hlink"/>
                </a:solidFill>
              </a:rPr>
              <a:t>min</a:t>
            </a:r>
            <a:r>
              <a:rPr lang="en-US" altLang="en-US" smtClean="0"/>
              <a:t>.</a:t>
            </a:r>
          </a:p>
        </p:txBody>
      </p:sp>
    </p:spTree>
    <p:extLst>
      <p:ext uri="{BB962C8B-B14F-4D97-AF65-F5344CB8AC3E}">
        <p14:creationId xmlns:p14="http://schemas.microsoft.com/office/powerpoint/2010/main" val="1717191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Cases To Consider</a:t>
            </a:r>
          </a:p>
        </p:txBody>
      </p:sp>
      <p:sp>
        <p:nvSpPr>
          <p:cNvPr id="372739" name="Text Box 3"/>
          <p:cNvSpPr txBox="1">
            <a:spLocks noChangeArrowheads="1"/>
          </p:cNvSpPr>
          <p:nvPr/>
        </p:nvSpPr>
        <p:spPr bwMode="auto">
          <a:xfrm>
            <a:off x="990600" y="3567113"/>
            <a:ext cx="88392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buClr>
                <a:srgbClr val="000099"/>
              </a:buClr>
              <a:buFontTx/>
              <a:buChar char="•"/>
            </a:pPr>
            <a:r>
              <a:rPr lang="en-US" altLang="en-US">
                <a:solidFill>
                  <a:srgbClr val="000000"/>
                </a:solidFill>
              </a:rPr>
              <a:t> </a:t>
            </a:r>
            <a:r>
              <a:rPr lang="en-US" altLang="en-US">
                <a:solidFill>
                  <a:srgbClr val="000099"/>
                </a:solidFill>
              </a:rPr>
              <a:t>d &lt; min{bit#(S), bit#(B’)}</a:t>
            </a:r>
          </a:p>
          <a:p>
            <a:pPr eaLnBrk="0" hangingPunct="0">
              <a:spcBef>
                <a:spcPct val="50000"/>
              </a:spcBef>
              <a:buClr>
                <a:srgbClr val="000099"/>
              </a:buClr>
              <a:buFontTx/>
              <a:buChar char="•"/>
            </a:pPr>
            <a:r>
              <a:rPr lang="en-US" altLang="en-US">
                <a:solidFill>
                  <a:srgbClr val="000099"/>
                </a:solidFill>
              </a:rPr>
              <a:t> d &gt;= min{bit#(S), bit#(B’)}</a:t>
            </a:r>
            <a:endParaRPr lang="en-US" altLang="en-US">
              <a:solidFill>
                <a:srgbClr val="000000"/>
              </a:solidFill>
            </a:endParaRPr>
          </a:p>
          <a:p>
            <a:pPr lvl="1" eaLnBrk="0" hangingPunct="0">
              <a:spcBef>
                <a:spcPct val="50000"/>
              </a:spcBef>
              <a:buClr>
                <a:srgbClr val="FF0033"/>
              </a:buClr>
              <a:buFont typeface="Wingdings" panose="05000000000000000000" pitchFamily="2" charset="2"/>
              <a:buChar char="§"/>
            </a:pPr>
            <a:r>
              <a:rPr lang="en-US" altLang="en-US">
                <a:solidFill>
                  <a:srgbClr val="000099"/>
                </a:solidFill>
              </a:rPr>
              <a:t> </a:t>
            </a:r>
            <a:r>
              <a:rPr lang="en-US" altLang="en-US" sz="2400">
                <a:solidFill>
                  <a:srgbClr val="000099"/>
                </a:solidFill>
              </a:rPr>
              <a:t>bit#(S) = bit#(B’)</a:t>
            </a:r>
          </a:p>
          <a:p>
            <a:pPr lvl="1" eaLnBrk="0" hangingPunct="0">
              <a:spcBef>
                <a:spcPct val="50000"/>
              </a:spcBef>
              <a:buClr>
                <a:srgbClr val="FF0033"/>
              </a:buClr>
              <a:buFont typeface="Wingdings" panose="05000000000000000000" pitchFamily="2" charset="2"/>
              <a:buChar char="§"/>
            </a:pPr>
            <a:r>
              <a:rPr lang="en-US" altLang="en-US" sz="2400">
                <a:solidFill>
                  <a:srgbClr val="000099"/>
                </a:solidFill>
              </a:rPr>
              <a:t> bit#(S) &lt; bit#(B’)</a:t>
            </a:r>
          </a:p>
          <a:p>
            <a:pPr lvl="1" eaLnBrk="0" hangingPunct="0">
              <a:spcBef>
                <a:spcPct val="50000"/>
              </a:spcBef>
              <a:buClr>
                <a:srgbClr val="FF0033"/>
              </a:buClr>
              <a:buFont typeface="Wingdings" panose="05000000000000000000" pitchFamily="2" charset="2"/>
              <a:buChar char="§"/>
            </a:pPr>
            <a:r>
              <a:rPr lang="en-US" altLang="en-US" sz="2400">
                <a:solidFill>
                  <a:srgbClr val="000099"/>
                </a:solidFill>
              </a:rPr>
              <a:t> bit#(S) &gt; bit#(B’)</a:t>
            </a:r>
          </a:p>
        </p:txBody>
      </p:sp>
      <p:grpSp>
        <p:nvGrpSpPr>
          <p:cNvPr id="2" name="Group 4"/>
          <p:cNvGrpSpPr>
            <a:grpSpLocks/>
          </p:cNvGrpSpPr>
          <p:nvPr/>
        </p:nvGrpSpPr>
        <p:grpSpPr bwMode="auto">
          <a:xfrm>
            <a:off x="609600" y="1143000"/>
            <a:ext cx="7086600" cy="2636838"/>
            <a:chOff x="432" y="1104"/>
            <a:chExt cx="4464" cy="1661"/>
          </a:xfrm>
        </p:grpSpPr>
        <p:sp>
          <p:nvSpPr>
            <p:cNvPr id="30725" name="Oval 5"/>
            <p:cNvSpPr>
              <a:spLocks noChangeArrowheads="1"/>
            </p:cNvSpPr>
            <p:nvPr/>
          </p:nvSpPr>
          <p:spPr bwMode="auto">
            <a:xfrm>
              <a:off x="1344" y="129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0726" name="Line 6"/>
            <p:cNvSpPr>
              <a:spLocks noChangeShapeType="1"/>
            </p:cNvSpPr>
            <p:nvPr/>
          </p:nvSpPr>
          <p:spPr bwMode="auto">
            <a:xfrm flipH="1">
              <a:off x="1148" y="153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727" name="Line 7"/>
            <p:cNvSpPr>
              <a:spLocks noChangeShapeType="1"/>
            </p:cNvSpPr>
            <p:nvPr/>
          </p:nvSpPr>
          <p:spPr bwMode="auto">
            <a:xfrm>
              <a:off x="1580" y="1532"/>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728" name="Text Box 8"/>
            <p:cNvSpPr txBox="1">
              <a:spLocks noChangeArrowheads="1"/>
            </p:cNvSpPr>
            <p:nvPr/>
          </p:nvSpPr>
          <p:spPr bwMode="auto">
            <a:xfrm>
              <a:off x="1008"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0729" name="Text Box 9"/>
            <p:cNvSpPr txBox="1">
              <a:spLocks noChangeArrowheads="1"/>
            </p:cNvSpPr>
            <p:nvPr/>
          </p:nvSpPr>
          <p:spPr bwMode="auto">
            <a:xfrm>
              <a:off x="1680"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0730" name="Text Box 10"/>
            <p:cNvSpPr txBox="1">
              <a:spLocks noChangeArrowheads="1"/>
            </p:cNvSpPr>
            <p:nvPr/>
          </p:nvSpPr>
          <p:spPr bwMode="auto">
            <a:xfrm>
              <a:off x="432" y="1104"/>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bit#(S)</a:t>
              </a:r>
            </a:p>
          </p:txBody>
        </p:sp>
        <p:sp>
          <p:nvSpPr>
            <p:cNvPr id="30731" name="Text Box 11"/>
            <p:cNvSpPr txBox="1">
              <a:spLocks noChangeArrowheads="1"/>
            </p:cNvSpPr>
            <p:nvPr/>
          </p:nvSpPr>
          <p:spPr bwMode="auto">
            <a:xfrm>
              <a:off x="1056"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30732" name="Text Box 12"/>
            <p:cNvSpPr txBox="1">
              <a:spLocks noChangeArrowheads="1"/>
            </p:cNvSpPr>
            <p:nvPr/>
          </p:nvSpPr>
          <p:spPr bwMode="auto">
            <a:xfrm>
              <a:off x="1680"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30733" name="Text Box 13"/>
            <p:cNvSpPr txBox="1">
              <a:spLocks noChangeArrowheads="1"/>
            </p:cNvSpPr>
            <p:nvPr/>
          </p:nvSpPr>
          <p:spPr bwMode="auto">
            <a:xfrm>
              <a:off x="1200" y="2400"/>
              <a:ext cx="384"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 S</a:t>
              </a:r>
              <a:endParaRPr lang="en-US" altLang="en-US">
                <a:solidFill>
                  <a:srgbClr val="0000FF"/>
                </a:solidFill>
              </a:endParaRPr>
            </a:p>
          </p:txBody>
        </p:sp>
        <p:sp>
          <p:nvSpPr>
            <p:cNvPr id="30734" name="Oval 14"/>
            <p:cNvSpPr>
              <a:spLocks noChangeArrowheads="1"/>
            </p:cNvSpPr>
            <p:nvPr/>
          </p:nvSpPr>
          <p:spPr bwMode="auto">
            <a:xfrm>
              <a:off x="4176" y="129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0735" name="Line 15"/>
            <p:cNvSpPr>
              <a:spLocks noChangeShapeType="1"/>
            </p:cNvSpPr>
            <p:nvPr/>
          </p:nvSpPr>
          <p:spPr bwMode="auto">
            <a:xfrm flipH="1">
              <a:off x="3980" y="153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736" name="Line 16"/>
            <p:cNvSpPr>
              <a:spLocks noChangeShapeType="1"/>
            </p:cNvSpPr>
            <p:nvPr/>
          </p:nvSpPr>
          <p:spPr bwMode="auto">
            <a:xfrm>
              <a:off x="4412" y="1532"/>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0737" name="Text Box 17"/>
            <p:cNvSpPr txBox="1">
              <a:spLocks noChangeArrowheads="1"/>
            </p:cNvSpPr>
            <p:nvPr/>
          </p:nvSpPr>
          <p:spPr bwMode="auto">
            <a:xfrm>
              <a:off x="3840"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0738" name="Text Box 18"/>
            <p:cNvSpPr txBox="1">
              <a:spLocks noChangeArrowheads="1"/>
            </p:cNvSpPr>
            <p:nvPr/>
          </p:nvSpPr>
          <p:spPr bwMode="auto">
            <a:xfrm>
              <a:off x="4512"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0739" name="Text Box 19"/>
            <p:cNvSpPr txBox="1">
              <a:spLocks noChangeArrowheads="1"/>
            </p:cNvSpPr>
            <p:nvPr/>
          </p:nvSpPr>
          <p:spPr bwMode="auto">
            <a:xfrm>
              <a:off x="3888"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30740" name="Text Box 20"/>
            <p:cNvSpPr txBox="1">
              <a:spLocks noChangeArrowheads="1"/>
            </p:cNvSpPr>
            <p:nvPr/>
          </p:nvSpPr>
          <p:spPr bwMode="auto">
            <a:xfrm>
              <a:off x="4512"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30741" name="Text Box 21"/>
            <p:cNvSpPr txBox="1">
              <a:spLocks noChangeArrowheads="1"/>
            </p:cNvSpPr>
            <p:nvPr/>
          </p:nvSpPr>
          <p:spPr bwMode="auto">
            <a:xfrm>
              <a:off x="4080" y="2352"/>
              <a:ext cx="432"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a:t>
              </a:r>
              <a:endParaRPr lang="en-US" altLang="en-US">
                <a:solidFill>
                  <a:srgbClr val="0000FF"/>
                </a:solidFill>
              </a:endParaRPr>
            </a:p>
          </p:txBody>
        </p:sp>
        <p:sp>
          <p:nvSpPr>
            <p:cNvPr id="30742" name="Text Box 22"/>
            <p:cNvSpPr txBox="1">
              <a:spLocks noChangeArrowheads="1"/>
            </p:cNvSpPr>
            <p:nvPr/>
          </p:nvSpPr>
          <p:spPr bwMode="auto">
            <a:xfrm>
              <a:off x="3216" y="1152"/>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bit#(B’)</a:t>
              </a:r>
            </a:p>
          </p:txBody>
        </p:sp>
      </p:grpSp>
    </p:spTree>
    <p:extLst>
      <p:ext uri="{BB962C8B-B14F-4D97-AF65-F5344CB8AC3E}">
        <p14:creationId xmlns:p14="http://schemas.microsoft.com/office/powerpoint/2010/main" val="674263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0" end="0"/>
                                            </p:txEl>
                                          </p:spTgt>
                                        </p:tgtEl>
                                        <p:attrNameLst>
                                          <p:attrName>style.visibility</p:attrName>
                                        </p:attrNameLst>
                                      </p:cBhvr>
                                      <p:to>
                                        <p:strVal val="visible"/>
                                      </p:to>
                                    </p:set>
                                    <p:anim calcmode="lin" valueType="num">
                                      <p:cBhvr additive="base">
                                        <p:cTn id="13" dur="500" fill="hold"/>
                                        <p:tgtEl>
                                          <p:spTgt spid="3727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2739">
                                            <p:txEl>
                                              <p:pRg st="1" end="1"/>
                                            </p:txEl>
                                          </p:spTgt>
                                        </p:tgtEl>
                                        <p:attrNameLst>
                                          <p:attrName>style.visibility</p:attrName>
                                        </p:attrNameLst>
                                      </p:cBhvr>
                                      <p:to>
                                        <p:strVal val="visible"/>
                                      </p:to>
                                    </p:set>
                                    <p:anim calcmode="lin" valueType="num">
                                      <p:cBhvr additive="base">
                                        <p:cTn id="19"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273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72739">
                                            <p:txEl>
                                              <p:pRg st="2" end="2"/>
                                            </p:txEl>
                                          </p:spTgt>
                                        </p:tgtEl>
                                        <p:attrNameLst>
                                          <p:attrName>style.visibility</p:attrName>
                                        </p:attrNameLst>
                                      </p:cBhvr>
                                      <p:to>
                                        <p:strVal val="visible"/>
                                      </p:to>
                                    </p:set>
                                    <p:anim calcmode="lin" valueType="num">
                                      <p:cBhvr additive="base">
                                        <p:cTn id="23" dur="500" fill="hold"/>
                                        <p:tgtEl>
                                          <p:spTgt spid="37273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27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72739">
                                            <p:txEl>
                                              <p:pRg st="3" end="3"/>
                                            </p:txEl>
                                          </p:spTgt>
                                        </p:tgtEl>
                                        <p:attrNameLst>
                                          <p:attrName>style.visibility</p:attrName>
                                        </p:attrNameLst>
                                      </p:cBhvr>
                                      <p:to>
                                        <p:strVal val="visible"/>
                                      </p:to>
                                    </p:set>
                                    <p:anim calcmode="lin" valueType="num">
                                      <p:cBhvr additive="base">
                                        <p:cTn id="27" dur="500" fill="hold"/>
                                        <p:tgtEl>
                                          <p:spTgt spid="37273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27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72739">
                                            <p:txEl>
                                              <p:pRg st="4" end="4"/>
                                            </p:txEl>
                                          </p:spTgt>
                                        </p:tgtEl>
                                        <p:attrNameLst>
                                          <p:attrName>style.visibility</p:attrName>
                                        </p:attrNameLst>
                                      </p:cBhvr>
                                      <p:to>
                                        <p:strVal val="visible"/>
                                      </p:to>
                                    </p:set>
                                    <p:anim calcmode="lin" valueType="num">
                                      <p:cBhvr additive="base">
                                        <p:cTn id="31" dur="500" fill="hold"/>
                                        <p:tgtEl>
                                          <p:spTgt spid="3727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27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d &lt; min{bit#(S), bit#(B’)}</a:t>
            </a:r>
          </a:p>
        </p:txBody>
      </p:sp>
      <p:grpSp>
        <p:nvGrpSpPr>
          <p:cNvPr id="2" name="Group 3"/>
          <p:cNvGrpSpPr>
            <a:grpSpLocks/>
          </p:cNvGrpSpPr>
          <p:nvPr/>
        </p:nvGrpSpPr>
        <p:grpSpPr bwMode="auto">
          <a:xfrm>
            <a:off x="3657600" y="3505200"/>
            <a:ext cx="1676400" cy="1814513"/>
            <a:chOff x="2304" y="2208"/>
            <a:chExt cx="1056" cy="1143"/>
          </a:xfrm>
        </p:grpSpPr>
        <p:sp>
          <p:nvSpPr>
            <p:cNvPr id="31749" name="Oval 4"/>
            <p:cNvSpPr>
              <a:spLocks noChangeArrowheads="1"/>
            </p:cNvSpPr>
            <p:nvPr/>
          </p:nvSpPr>
          <p:spPr bwMode="auto">
            <a:xfrm>
              <a:off x="2640" y="240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1750" name="Line 5"/>
            <p:cNvSpPr>
              <a:spLocks noChangeShapeType="1"/>
            </p:cNvSpPr>
            <p:nvPr/>
          </p:nvSpPr>
          <p:spPr bwMode="auto">
            <a:xfrm flipH="1">
              <a:off x="2444" y="263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1751" name="Line 6"/>
            <p:cNvSpPr>
              <a:spLocks noChangeShapeType="1"/>
            </p:cNvSpPr>
            <p:nvPr/>
          </p:nvSpPr>
          <p:spPr bwMode="auto">
            <a:xfrm>
              <a:off x="2876" y="263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1752" name="Text Box 7"/>
            <p:cNvSpPr txBox="1">
              <a:spLocks noChangeArrowheads="1"/>
            </p:cNvSpPr>
            <p:nvPr/>
          </p:nvSpPr>
          <p:spPr bwMode="auto">
            <a:xfrm>
              <a:off x="2304" y="26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1753" name="Text Box 8"/>
            <p:cNvSpPr txBox="1">
              <a:spLocks noChangeArrowheads="1"/>
            </p:cNvSpPr>
            <p:nvPr/>
          </p:nvSpPr>
          <p:spPr bwMode="auto">
            <a:xfrm>
              <a:off x="2976" y="26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1754" name="Text Box 9"/>
            <p:cNvSpPr txBox="1">
              <a:spLocks noChangeArrowheads="1"/>
            </p:cNvSpPr>
            <p:nvPr/>
          </p:nvSpPr>
          <p:spPr bwMode="auto">
            <a:xfrm>
              <a:off x="2400" y="22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d</a:t>
              </a:r>
            </a:p>
          </p:txBody>
        </p:sp>
        <p:sp>
          <p:nvSpPr>
            <p:cNvPr id="31755" name="Text Box 10"/>
            <p:cNvSpPr txBox="1">
              <a:spLocks noChangeArrowheads="1"/>
            </p:cNvSpPr>
            <p:nvPr/>
          </p:nvSpPr>
          <p:spPr bwMode="auto">
            <a:xfrm>
              <a:off x="2352" y="302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S</a:t>
              </a:r>
            </a:p>
          </p:txBody>
        </p:sp>
        <p:sp>
          <p:nvSpPr>
            <p:cNvPr id="31756" name="Text Box 11"/>
            <p:cNvSpPr txBox="1">
              <a:spLocks noChangeArrowheads="1"/>
            </p:cNvSpPr>
            <p:nvPr/>
          </p:nvSpPr>
          <p:spPr bwMode="auto">
            <a:xfrm>
              <a:off x="2976" y="302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grpSp>
      <p:sp>
        <p:nvSpPr>
          <p:cNvPr id="374796" name="Text Box 12"/>
          <p:cNvSpPr txBox="1">
            <a:spLocks noChangeArrowheads="1"/>
          </p:cNvSpPr>
          <p:nvPr/>
        </p:nvSpPr>
        <p:spPr bwMode="auto">
          <a:xfrm>
            <a:off x="1066800" y="1752600"/>
            <a:ext cx="4800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000000"/>
                </a:solidFill>
              </a:rPr>
              <a:t>Bit </a:t>
            </a:r>
            <a:r>
              <a:rPr lang="en-US" altLang="en-US">
                <a:solidFill>
                  <a:srgbClr val="FF0033"/>
                </a:solidFill>
              </a:rPr>
              <a:t>d</a:t>
            </a:r>
            <a:r>
              <a:rPr lang="en-US" altLang="en-US">
                <a:solidFill>
                  <a:srgbClr val="000000"/>
                </a:solidFill>
              </a:rPr>
              <a:t> of</a:t>
            </a:r>
            <a:r>
              <a:rPr lang="en-US" altLang="en-US">
                <a:solidFill>
                  <a:srgbClr val="0000FF"/>
                </a:solidFill>
              </a:rPr>
              <a:t> </a:t>
            </a:r>
            <a:r>
              <a:rPr lang="en-US" altLang="en-US">
                <a:solidFill>
                  <a:srgbClr val="FF0033"/>
                </a:solidFill>
              </a:rPr>
              <a:t>S</a:t>
            </a:r>
            <a:r>
              <a:rPr lang="en-US" altLang="en-US" baseline="-25000">
                <a:solidFill>
                  <a:srgbClr val="FF0033"/>
                </a:solidFill>
              </a:rPr>
              <a:t>max </a:t>
            </a:r>
            <a:r>
              <a:rPr lang="en-US" altLang="en-US">
                <a:solidFill>
                  <a:srgbClr val="000000"/>
                </a:solidFill>
              </a:rPr>
              <a:t>must be</a:t>
            </a:r>
            <a:r>
              <a:rPr lang="en-US" altLang="en-US">
                <a:solidFill>
                  <a:srgbClr val="FF0033"/>
                </a:solidFill>
              </a:rPr>
              <a:t> 0</a:t>
            </a:r>
            <a:r>
              <a:rPr lang="en-US" altLang="en-US">
                <a:solidFill>
                  <a:srgbClr val="000000"/>
                </a:solidFill>
              </a:rPr>
              <a:t>.</a:t>
            </a:r>
            <a:endParaRPr lang="en-US" altLang="en-US">
              <a:solidFill>
                <a:srgbClr val="0000FF"/>
              </a:solidFill>
            </a:endParaRPr>
          </a:p>
        </p:txBody>
      </p:sp>
    </p:spTree>
    <p:extLst>
      <p:ext uri="{BB962C8B-B14F-4D97-AF65-F5344CB8AC3E}">
        <p14:creationId xmlns:p14="http://schemas.microsoft.com/office/powerpoint/2010/main" val="1330080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796"/>
                                        </p:tgtEl>
                                        <p:attrNameLst>
                                          <p:attrName>style.visibility</p:attrName>
                                        </p:attrNameLst>
                                      </p:cBhvr>
                                      <p:to>
                                        <p:strVal val="visible"/>
                                      </p:to>
                                    </p:set>
                                    <p:anim calcmode="lin" valueType="num">
                                      <p:cBhvr additive="base">
                                        <p:cTn id="7" dur="500" fill="hold"/>
                                        <p:tgtEl>
                                          <p:spTgt spid="374796"/>
                                        </p:tgtEl>
                                        <p:attrNameLst>
                                          <p:attrName>ppt_x</p:attrName>
                                        </p:attrNameLst>
                                      </p:cBhvr>
                                      <p:tavLst>
                                        <p:tav tm="0">
                                          <p:val>
                                            <p:strVal val="0-#ppt_w/2"/>
                                          </p:val>
                                        </p:tav>
                                        <p:tav tm="100000">
                                          <p:val>
                                            <p:strVal val="#ppt_x"/>
                                          </p:val>
                                        </p:tav>
                                      </p:tavLst>
                                    </p:anim>
                                    <p:anim calcmode="lin" valueType="num">
                                      <p:cBhvr additive="base">
                                        <p:cTn id="8" dur="500" fill="hold"/>
                                        <p:tgtEl>
                                          <p:spTgt spid="3747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bit#(S) = bit#(B’)</a:t>
            </a:r>
          </a:p>
        </p:txBody>
      </p:sp>
      <p:grpSp>
        <p:nvGrpSpPr>
          <p:cNvPr id="2" name="Group 3"/>
          <p:cNvGrpSpPr>
            <a:grpSpLocks/>
          </p:cNvGrpSpPr>
          <p:nvPr/>
        </p:nvGrpSpPr>
        <p:grpSpPr bwMode="auto">
          <a:xfrm>
            <a:off x="1600200" y="1066800"/>
            <a:ext cx="6172200" cy="2636838"/>
            <a:chOff x="1008" y="1104"/>
            <a:chExt cx="3888" cy="1661"/>
          </a:xfrm>
        </p:grpSpPr>
        <p:sp>
          <p:nvSpPr>
            <p:cNvPr id="32773" name="Oval 4"/>
            <p:cNvSpPr>
              <a:spLocks noChangeArrowheads="1"/>
            </p:cNvSpPr>
            <p:nvPr/>
          </p:nvSpPr>
          <p:spPr bwMode="auto">
            <a:xfrm>
              <a:off x="1344" y="129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2774" name="Line 5"/>
            <p:cNvSpPr>
              <a:spLocks noChangeShapeType="1"/>
            </p:cNvSpPr>
            <p:nvPr/>
          </p:nvSpPr>
          <p:spPr bwMode="auto">
            <a:xfrm flipH="1">
              <a:off x="1148" y="153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2775" name="Line 6"/>
            <p:cNvSpPr>
              <a:spLocks noChangeShapeType="1"/>
            </p:cNvSpPr>
            <p:nvPr/>
          </p:nvSpPr>
          <p:spPr bwMode="auto">
            <a:xfrm>
              <a:off x="1580" y="1532"/>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2776" name="Text Box 7"/>
            <p:cNvSpPr txBox="1">
              <a:spLocks noChangeArrowheads="1"/>
            </p:cNvSpPr>
            <p:nvPr/>
          </p:nvSpPr>
          <p:spPr bwMode="auto">
            <a:xfrm>
              <a:off x="1008"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2777" name="Text Box 8"/>
            <p:cNvSpPr txBox="1">
              <a:spLocks noChangeArrowheads="1"/>
            </p:cNvSpPr>
            <p:nvPr/>
          </p:nvSpPr>
          <p:spPr bwMode="auto">
            <a:xfrm>
              <a:off x="1680"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2778" name="Text Box 9"/>
            <p:cNvSpPr txBox="1">
              <a:spLocks noChangeArrowheads="1"/>
            </p:cNvSpPr>
            <p:nvPr/>
          </p:nvSpPr>
          <p:spPr bwMode="auto">
            <a:xfrm>
              <a:off x="1104" y="11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s</a:t>
              </a:r>
            </a:p>
          </p:txBody>
        </p:sp>
        <p:sp>
          <p:nvSpPr>
            <p:cNvPr id="32779" name="Text Box 10"/>
            <p:cNvSpPr txBox="1">
              <a:spLocks noChangeArrowheads="1"/>
            </p:cNvSpPr>
            <p:nvPr/>
          </p:nvSpPr>
          <p:spPr bwMode="auto">
            <a:xfrm>
              <a:off x="1056"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32780" name="Text Box 11"/>
            <p:cNvSpPr txBox="1">
              <a:spLocks noChangeArrowheads="1"/>
            </p:cNvSpPr>
            <p:nvPr/>
          </p:nvSpPr>
          <p:spPr bwMode="auto">
            <a:xfrm>
              <a:off x="1680"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32781" name="Text Box 12"/>
            <p:cNvSpPr txBox="1">
              <a:spLocks noChangeArrowheads="1"/>
            </p:cNvSpPr>
            <p:nvPr/>
          </p:nvSpPr>
          <p:spPr bwMode="auto">
            <a:xfrm>
              <a:off x="1200" y="2400"/>
              <a:ext cx="384"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 S</a:t>
              </a:r>
              <a:endParaRPr lang="en-US" altLang="en-US">
                <a:solidFill>
                  <a:srgbClr val="0000FF"/>
                </a:solidFill>
              </a:endParaRPr>
            </a:p>
          </p:txBody>
        </p:sp>
        <p:sp>
          <p:nvSpPr>
            <p:cNvPr id="32782" name="Oval 13"/>
            <p:cNvSpPr>
              <a:spLocks noChangeArrowheads="1"/>
            </p:cNvSpPr>
            <p:nvPr/>
          </p:nvSpPr>
          <p:spPr bwMode="auto">
            <a:xfrm>
              <a:off x="4176" y="129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2783" name="Line 14"/>
            <p:cNvSpPr>
              <a:spLocks noChangeShapeType="1"/>
            </p:cNvSpPr>
            <p:nvPr/>
          </p:nvSpPr>
          <p:spPr bwMode="auto">
            <a:xfrm flipH="1">
              <a:off x="3980" y="153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2784" name="Line 15"/>
            <p:cNvSpPr>
              <a:spLocks noChangeShapeType="1"/>
            </p:cNvSpPr>
            <p:nvPr/>
          </p:nvSpPr>
          <p:spPr bwMode="auto">
            <a:xfrm>
              <a:off x="4412" y="1532"/>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2785" name="Text Box 16"/>
            <p:cNvSpPr txBox="1">
              <a:spLocks noChangeArrowheads="1"/>
            </p:cNvSpPr>
            <p:nvPr/>
          </p:nvSpPr>
          <p:spPr bwMode="auto">
            <a:xfrm>
              <a:off x="3840"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2786" name="Text Box 17"/>
            <p:cNvSpPr txBox="1">
              <a:spLocks noChangeArrowheads="1"/>
            </p:cNvSpPr>
            <p:nvPr/>
          </p:nvSpPr>
          <p:spPr bwMode="auto">
            <a:xfrm>
              <a:off x="4512" y="15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2787" name="Text Box 18"/>
            <p:cNvSpPr txBox="1">
              <a:spLocks noChangeArrowheads="1"/>
            </p:cNvSpPr>
            <p:nvPr/>
          </p:nvSpPr>
          <p:spPr bwMode="auto">
            <a:xfrm>
              <a:off x="3936" y="11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s</a:t>
              </a:r>
            </a:p>
          </p:txBody>
        </p:sp>
        <p:sp>
          <p:nvSpPr>
            <p:cNvPr id="32788" name="Text Box 19"/>
            <p:cNvSpPr txBox="1">
              <a:spLocks noChangeArrowheads="1"/>
            </p:cNvSpPr>
            <p:nvPr/>
          </p:nvSpPr>
          <p:spPr bwMode="auto">
            <a:xfrm>
              <a:off x="3888"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32789" name="Text Box 20"/>
            <p:cNvSpPr txBox="1">
              <a:spLocks noChangeArrowheads="1"/>
            </p:cNvSpPr>
            <p:nvPr/>
          </p:nvSpPr>
          <p:spPr bwMode="auto">
            <a:xfrm>
              <a:off x="4512"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32790" name="Text Box 21"/>
            <p:cNvSpPr txBox="1">
              <a:spLocks noChangeArrowheads="1"/>
            </p:cNvSpPr>
            <p:nvPr/>
          </p:nvSpPr>
          <p:spPr bwMode="auto">
            <a:xfrm>
              <a:off x="4080" y="2352"/>
              <a:ext cx="432"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a:t>
              </a:r>
              <a:endParaRPr lang="en-US" altLang="en-US">
                <a:solidFill>
                  <a:srgbClr val="0000FF"/>
                </a:solidFill>
              </a:endParaRPr>
            </a:p>
          </p:txBody>
        </p:sp>
      </p:grpSp>
      <p:sp>
        <p:nvSpPr>
          <p:cNvPr id="375830" name="Text Box 22"/>
          <p:cNvSpPr txBox="1">
            <a:spLocks noChangeArrowheads="1"/>
          </p:cNvSpPr>
          <p:nvPr/>
        </p:nvSpPr>
        <p:spPr bwMode="auto">
          <a:xfrm>
            <a:off x="304800" y="3886200"/>
            <a:ext cx="8839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buClr>
                <a:srgbClr val="000099"/>
              </a:buClr>
              <a:buFontTx/>
              <a:buChar char="•"/>
            </a:pPr>
            <a:r>
              <a:rPr lang="en-US" altLang="en-US">
                <a:solidFill>
                  <a:srgbClr val="000000"/>
                </a:solidFill>
              </a:rPr>
              <a:t> Not possible, because keys in </a:t>
            </a:r>
            <a:r>
              <a:rPr lang="en-US" altLang="en-US">
                <a:solidFill>
                  <a:srgbClr val="FF0033"/>
                </a:solidFill>
              </a:rPr>
              <a:t>b</a:t>
            </a:r>
            <a:r>
              <a:rPr lang="en-US" altLang="en-US">
                <a:solidFill>
                  <a:srgbClr val="000000"/>
                </a:solidFill>
              </a:rPr>
              <a:t> are larger than those in </a:t>
            </a:r>
            <a:r>
              <a:rPr lang="en-US" altLang="en-US">
                <a:solidFill>
                  <a:srgbClr val="FF0033"/>
                </a:solidFill>
              </a:rPr>
              <a:t>c</a:t>
            </a:r>
            <a:r>
              <a:rPr lang="en-US" altLang="en-US">
                <a:solidFill>
                  <a:srgbClr val="000000"/>
                </a:solidFill>
              </a:rPr>
              <a:t>.</a:t>
            </a:r>
          </a:p>
          <a:p>
            <a:pPr eaLnBrk="0" hangingPunct="0">
              <a:spcBef>
                <a:spcPct val="50000"/>
              </a:spcBef>
              <a:buClr>
                <a:srgbClr val="000099"/>
              </a:buClr>
              <a:buFontTx/>
              <a:buChar char="•"/>
            </a:pPr>
            <a:r>
              <a:rPr lang="en-US" altLang="en-US">
                <a:solidFill>
                  <a:srgbClr val="000000"/>
                </a:solidFill>
              </a:rPr>
              <a:t> However, all keys in </a:t>
            </a:r>
            <a:r>
              <a:rPr lang="en-US" altLang="en-US">
                <a:solidFill>
                  <a:srgbClr val="FF0033"/>
                </a:solidFill>
              </a:rPr>
              <a:t>S</a:t>
            </a:r>
            <a:r>
              <a:rPr lang="en-US" altLang="en-US">
                <a:solidFill>
                  <a:srgbClr val="000000"/>
                </a:solidFill>
              </a:rPr>
              <a:t> are supposed to be smaller than those in </a:t>
            </a:r>
            <a:r>
              <a:rPr lang="en-US" altLang="en-US">
                <a:solidFill>
                  <a:srgbClr val="FF0033"/>
                </a:solidFill>
              </a:rPr>
              <a:t>B’</a:t>
            </a:r>
            <a:r>
              <a:rPr lang="en-US" altLang="en-US">
                <a:solidFill>
                  <a:srgbClr val="000000"/>
                </a:solidFill>
              </a:rPr>
              <a:t>.</a:t>
            </a:r>
          </a:p>
        </p:txBody>
      </p:sp>
    </p:spTree>
    <p:extLst>
      <p:ext uri="{BB962C8B-B14F-4D97-AF65-F5344CB8AC3E}">
        <p14:creationId xmlns:p14="http://schemas.microsoft.com/office/powerpoint/2010/main" val="3800310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5830">
                                            <p:txEl>
                                              <p:pRg st="0" end="0"/>
                                            </p:txEl>
                                          </p:spTgt>
                                        </p:tgtEl>
                                        <p:attrNameLst>
                                          <p:attrName>style.visibility</p:attrName>
                                        </p:attrNameLst>
                                      </p:cBhvr>
                                      <p:to>
                                        <p:strVal val="visible"/>
                                      </p:to>
                                    </p:set>
                                    <p:anim calcmode="lin" valueType="num">
                                      <p:cBhvr additive="base">
                                        <p:cTn id="12" dur="500" fill="hold"/>
                                        <p:tgtEl>
                                          <p:spTgt spid="37583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58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5830">
                                            <p:txEl>
                                              <p:pRg st="1" end="1"/>
                                            </p:txEl>
                                          </p:spTgt>
                                        </p:tgtEl>
                                        <p:attrNameLst>
                                          <p:attrName>style.visibility</p:attrName>
                                        </p:attrNameLst>
                                      </p:cBhvr>
                                      <p:to>
                                        <p:strVal val="visible"/>
                                      </p:to>
                                    </p:set>
                                    <p:anim calcmode="lin" valueType="num">
                                      <p:cBhvr additive="base">
                                        <p:cTn id="18" dur="500" fill="hold"/>
                                        <p:tgtEl>
                                          <p:spTgt spid="37583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7583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30"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bit#(S) &lt; bit#(B’)</a:t>
            </a:r>
          </a:p>
        </p:txBody>
      </p:sp>
      <p:grpSp>
        <p:nvGrpSpPr>
          <p:cNvPr id="2" name="Group 3"/>
          <p:cNvGrpSpPr>
            <a:grpSpLocks/>
          </p:cNvGrpSpPr>
          <p:nvPr/>
        </p:nvGrpSpPr>
        <p:grpSpPr bwMode="auto">
          <a:xfrm>
            <a:off x="609600" y="2057400"/>
            <a:ext cx="1676400" cy="2636838"/>
            <a:chOff x="384" y="1296"/>
            <a:chExt cx="1056" cy="1661"/>
          </a:xfrm>
        </p:grpSpPr>
        <p:sp>
          <p:nvSpPr>
            <p:cNvPr id="33817" name="Oval 4"/>
            <p:cNvSpPr>
              <a:spLocks noChangeArrowheads="1"/>
            </p:cNvSpPr>
            <p:nvPr/>
          </p:nvSpPr>
          <p:spPr bwMode="auto">
            <a:xfrm>
              <a:off x="720" y="14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3818" name="Line 5"/>
            <p:cNvSpPr>
              <a:spLocks noChangeShapeType="1"/>
            </p:cNvSpPr>
            <p:nvPr/>
          </p:nvSpPr>
          <p:spPr bwMode="auto">
            <a:xfrm flipH="1">
              <a:off x="524" y="17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19" name="Line 6"/>
            <p:cNvSpPr>
              <a:spLocks noChangeShapeType="1"/>
            </p:cNvSpPr>
            <p:nvPr/>
          </p:nvSpPr>
          <p:spPr bwMode="auto">
            <a:xfrm>
              <a:off x="956" y="17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20" name="Text Box 7"/>
            <p:cNvSpPr txBox="1">
              <a:spLocks noChangeArrowheads="1"/>
            </p:cNvSpPr>
            <p:nvPr/>
          </p:nvSpPr>
          <p:spPr bwMode="auto">
            <a:xfrm>
              <a:off x="384"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3821" name="Text Box 8"/>
            <p:cNvSpPr txBox="1">
              <a:spLocks noChangeArrowheads="1"/>
            </p:cNvSpPr>
            <p:nvPr/>
          </p:nvSpPr>
          <p:spPr bwMode="auto">
            <a:xfrm>
              <a:off x="1056"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3822" name="Text Box 9"/>
            <p:cNvSpPr txBox="1">
              <a:spLocks noChangeArrowheads="1"/>
            </p:cNvSpPr>
            <p:nvPr/>
          </p:nvSpPr>
          <p:spPr bwMode="auto">
            <a:xfrm>
              <a:off x="480"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s</a:t>
              </a:r>
            </a:p>
          </p:txBody>
        </p:sp>
        <p:sp>
          <p:nvSpPr>
            <p:cNvPr id="33823" name="Text Box 10"/>
            <p:cNvSpPr txBox="1">
              <a:spLocks noChangeArrowheads="1"/>
            </p:cNvSpPr>
            <p:nvPr/>
          </p:nvSpPr>
          <p:spPr bwMode="auto">
            <a:xfrm>
              <a:off x="432"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33824" name="Text Box 11"/>
            <p:cNvSpPr txBox="1">
              <a:spLocks noChangeArrowheads="1"/>
            </p:cNvSpPr>
            <p:nvPr/>
          </p:nvSpPr>
          <p:spPr bwMode="auto">
            <a:xfrm>
              <a:off x="1056"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33825" name="Text Box 12"/>
            <p:cNvSpPr txBox="1">
              <a:spLocks noChangeArrowheads="1"/>
            </p:cNvSpPr>
            <p:nvPr/>
          </p:nvSpPr>
          <p:spPr bwMode="auto">
            <a:xfrm>
              <a:off x="576" y="2592"/>
              <a:ext cx="384"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 S</a:t>
              </a:r>
              <a:endParaRPr lang="en-US" altLang="en-US">
                <a:solidFill>
                  <a:srgbClr val="0000FF"/>
                </a:solidFill>
              </a:endParaRPr>
            </a:p>
          </p:txBody>
        </p:sp>
      </p:grpSp>
      <p:grpSp>
        <p:nvGrpSpPr>
          <p:cNvPr id="3" name="Group 13"/>
          <p:cNvGrpSpPr>
            <a:grpSpLocks/>
          </p:cNvGrpSpPr>
          <p:nvPr/>
        </p:nvGrpSpPr>
        <p:grpSpPr bwMode="auto">
          <a:xfrm>
            <a:off x="3352800" y="2057400"/>
            <a:ext cx="1676400" cy="2560638"/>
            <a:chOff x="2112" y="1296"/>
            <a:chExt cx="1056" cy="1613"/>
          </a:xfrm>
        </p:grpSpPr>
        <p:sp>
          <p:nvSpPr>
            <p:cNvPr id="33808" name="Oval 14"/>
            <p:cNvSpPr>
              <a:spLocks noChangeArrowheads="1"/>
            </p:cNvSpPr>
            <p:nvPr/>
          </p:nvSpPr>
          <p:spPr bwMode="auto">
            <a:xfrm>
              <a:off x="2448" y="14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3809" name="Line 15"/>
            <p:cNvSpPr>
              <a:spLocks noChangeShapeType="1"/>
            </p:cNvSpPr>
            <p:nvPr/>
          </p:nvSpPr>
          <p:spPr bwMode="auto">
            <a:xfrm flipH="1">
              <a:off x="2252" y="17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10" name="Line 16"/>
            <p:cNvSpPr>
              <a:spLocks noChangeShapeType="1"/>
            </p:cNvSpPr>
            <p:nvPr/>
          </p:nvSpPr>
          <p:spPr bwMode="auto">
            <a:xfrm>
              <a:off x="2684" y="17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11" name="Text Box 17"/>
            <p:cNvSpPr txBox="1">
              <a:spLocks noChangeArrowheads="1"/>
            </p:cNvSpPr>
            <p:nvPr/>
          </p:nvSpPr>
          <p:spPr bwMode="auto">
            <a:xfrm>
              <a:off x="211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3812" name="Text Box 18"/>
            <p:cNvSpPr txBox="1">
              <a:spLocks noChangeArrowheads="1"/>
            </p:cNvSpPr>
            <p:nvPr/>
          </p:nvSpPr>
          <p:spPr bwMode="auto">
            <a:xfrm>
              <a:off x="2784"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3813" name="Text Box 19"/>
            <p:cNvSpPr txBox="1">
              <a:spLocks noChangeArrowheads="1"/>
            </p:cNvSpPr>
            <p:nvPr/>
          </p:nvSpPr>
          <p:spPr bwMode="auto">
            <a:xfrm>
              <a:off x="2208"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b’</a:t>
              </a:r>
            </a:p>
          </p:txBody>
        </p:sp>
        <p:sp>
          <p:nvSpPr>
            <p:cNvPr id="33814" name="Text Box 20"/>
            <p:cNvSpPr txBox="1">
              <a:spLocks noChangeArrowheads="1"/>
            </p:cNvSpPr>
            <p:nvPr/>
          </p:nvSpPr>
          <p:spPr bwMode="auto">
            <a:xfrm>
              <a:off x="2160"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33815" name="Text Box 21"/>
            <p:cNvSpPr txBox="1">
              <a:spLocks noChangeArrowheads="1"/>
            </p:cNvSpPr>
            <p:nvPr/>
          </p:nvSpPr>
          <p:spPr bwMode="auto">
            <a:xfrm>
              <a:off x="2784"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33816" name="Text Box 22"/>
            <p:cNvSpPr txBox="1">
              <a:spLocks noChangeArrowheads="1"/>
            </p:cNvSpPr>
            <p:nvPr/>
          </p:nvSpPr>
          <p:spPr bwMode="auto">
            <a:xfrm>
              <a:off x="2352" y="2544"/>
              <a:ext cx="432"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a:t>
              </a:r>
              <a:endParaRPr lang="en-US" altLang="en-US">
                <a:solidFill>
                  <a:srgbClr val="0000FF"/>
                </a:solidFill>
              </a:endParaRPr>
            </a:p>
          </p:txBody>
        </p:sp>
      </p:grpSp>
      <p:sp>
        <p:nvSpPr>
          <p:cNvPr id="376855" name="WordArt 23"/>
          <p:cNvSpPr>
            <a:spLocks noChangeArrowheads="1" noChangeShapeType="1" noTextEdit="1"/>
          </p:cNvSpPr>
          <p:nvPr/>
        </p:nvSpPr>
        <p:spPr bwMode="auto">
          <a:xfrm>
            <a:off x="2514600" y="2895600"/>
            <a:ext cx="2476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sp>
        <p:nvSpPr>
          <p:cNvPr id="376856" name="WordArt 24"/>
          <p:cNvSpPr>
            <a:spLocks noChangeArrowheads="1" noChangeShapeType="1" noTextEdit="1"/>
          </p:cNvSpPr>
          <p:nvPr/>
        </p:nvSpPr>
        <p:spPr bwMode="auto">
          <a:xfrm>
            <a:off x="5105400" y="2819400"/>
            <a:ext cx="2476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grpSp>
        <p:nvGrpSpPr>
          <p:cNvPr id="4" name="Group 25"/>
          <p:cNvGrpSpPr>
            <a:grpSpLocks/>
          </p:cNvGrpSpPr>
          <p:nvPr/>
        </p:nvGrpSpPr>
        <p:grpSpPr bwMode="auto">
          <a:xfrm>
            <a:off x="6248400" y="1981200"/>
            <a:ext cx="2133600" cy="1890713"/>
            <a:chOff x="3936" y="1008"/>
            <a:chExt cx="1344" cy="1191"/>
          </a:xfrm>
        </p:grpSpPr>
        <p:sp>
          <p:nvSpPr>
            <p:cNvPr id="33800" name="Oval 26"/>
            <p:cNvSpPr>
              <a:spLocks noChangeArrowheads="1"/>
            </p:cNvSpPr>
            <p:nvPr/>
          </p:nvSpPr>
          <p:spPr bwMode="auto">
            <a:xfrm>
              <a:off x="4272" y="120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3801" name="Line 27"/>
            <p:cNvSpPr>
              <a:spLocks noChangeShapeType="1"/>
            </p:cNvSpPr>
            <p:nvPr/>
          </p:nvSpPr>
          <p:spPr bwMode="auto">
            <a:xfrm flipH="1">
              <a:off x="4076" y="143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02" name="Line 28"/>
            <p:cNvSpPr>
              <a:spLocks noChangeShapeType="1"/>
            </p:cNvSpPr>
            <p:nvPr/>
          </p:nvSpPr>
          <p:spPr bwMode="auto">
            <a:xfrm>
              <a:off x="4508" y="143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3803" name="Text Box 29"/>
            <p:cNvSpPr txBox="1">
              <a:spLocks noChangeArrowheads="1"/>
            </p:cNvSpPr>
            <p:nvPr/>
          </p:nvSpPr>
          <p:spPr bwMode="auto">
            <a:xfrm>
              <a:off x="3936" y="14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3804" name="Text Box 30"/>
            <p:cNvSpPr txBox="1">
              <a:spLocks noChangeArrowheads="1"/>
            </p:cNvSpPr>
            <p:nvPr/>
          </p:nvSpPr>
          <p:spPr bwMode="auto">
            <a:xfrm>
              <a:off x="4608" y="144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3805" name="Text Box 31"/>
            <p:cNvSpPr txBox="1">
              <a:spLocks noChangeArrowheads="1"/>
            </p:cNvSpPr>
            <p:nvPr/>
          </p:nvSpPr>
          <p:spPr bwMode="auto">
            <a:xfrm>
              <a:off x="4032" y="10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s</a:t>
              </a:r>
            </a:p>
          </p:txBody>
        </p:sp>
        <p:sp>
          <p:nvSpPr>
            <p:cNvPr id="33806" name="Text Box 32"/>
            <p:cNvSpPr txBox="1">
              <a:spLocks noChangeArrowheads="1"/>
            </p:cNvSpPr>
            <p:nvPr/>
          </p:nvSpPr>
          <p:spPr bwMode="auto">
            <a:xfrm>
              <a:off x="3984" y="182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33807" name="Text Box 33"/>
            <p:cNvSpPr txBox="1">
              <a:spLocks noChangeArrowheads="1"/>
            </p:cNvSpPr>
            <p:nvPr/>
          </p:nvSpPr>
          <p:spPr bwMode="auto">
            <a:xfrm>
              <a:off x="4416" y="1872"/>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J(b,B’)</a:t>
              </a:r>
            </a:p>
          </p:txBody>
        </p:sp>
      </p:grpSp>
    </p:spTree>
    <p:extLst>
      <p:ext uri="{BB962C8B-B14F-4D97-AF65-F5344CB8AC3E}">
        <p14:creationId xmlns:p14="http://schemas.microsoft.com/office/powerpoint/2010/main" val="295658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0" fill="hold" grpId="0" nodeType="clickEffect">
                                  <p:stCondLst>
                                    <p:cond delay="0"/>
                                  </p:stCondLst>
                                  <p:childTnLst>
                                    <p:set>
                                      <p:cBhvr>
                                        <p:cTn id="11" dur="1" fill="hold">
                                          <p:stCondLst>
                                            <p:cond delay="499"/>
                                          </p:stCondLst>
                                        </p:cTn>
                                        <p:tgtEl>
                                          <p:spTgt spid="3768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0" fill="hold" grpId="0" nodeType="clickEffect">
                                  <p:stCondLst>
                                    <p:cond delay="0"/>
                                  </p:stCondLst>
                                  <p:childTnLst>
                                    <p:set>
                                      <p:cBhvr>
                                        <p:cTn id="20" dur="1" fill="hold">
                                          <p:stCondLst>
                                            <p:cond delay="499"/>
                                          </p:stCondLst>
                                        </p:cTn>
                                        <p:tgtEl>
                                          <p:spTgt spid="3768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55" grpId="0" animBg="1"/>
      <p:bldP spid="3768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Example</a:t>
            </a:r>
          </a:p>
        </p:txBody>
      </p:sp>
      <p:sp>
        <p:nvSpPr>
          <p:cNvPr id="6147" name="Rectangle 3"/>
          <p:cNvSpPr>
            <a:spLocks noChangeArrowheads="1"/>
          </p:cNvSpPr>
          <p:nvPr/>
        </p:nvSpPr>
        <p:spPr bwMode="auto">
          <a:xfrm>
            <a:off x="609600" y="1828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t>Now, insert a pair whose key is </a:t>
            </a:r>
            <a:r>
              <a:rPr lang="en-US" altLang="en-US" sz="3200">
                <a:solidFill>
                  <a:srgbClr val="FF3300"/>
                </a:solidFill>
              </a:rPr>
              <a:t>1011</a:t>
            </a:r>
            <a:r>
              <a:rPr lang="en-US" altLang="en-US" sz="3200"/>
              <a:t>.</a:t>
            </a:r>
          </a:p>
        </p:txBody>
      </p:sp>
      <p:sp>
        <p:nvSpPr>
          <p:cNvPr id="312324" name="Line 4"/>
          <p:cNvSpPr>
            <a:spLocks noChangeShapeType="1"/>
          </p:cNvSpPr>
          <p:nvPr/>
        </p:nvSpPr>
        <p:spPr bwMode="auto">
          <a:xfrm>
            <a:off x="4114800" y="3733800"/>
            <a:ext cx="914400" cy="0"/>
          </a:xfrm>
          <a:prstGeom prst="line">
            <a:avLst/>
          </a:prstGeom>
          <a:noFill/>
          <a:ln w="7620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grpSp>
        <p:nvGrpSpPr>
          <p:cNvPr id="2" name="Group 5"/>
          <p:cNvGrpSpPr>
            <a:grpSpLocks/>
          </p:cNvGrpSpPr>
          <p:nvPr/>
        </p:nvGrpSpPr>
        <p:grpSpPr bwMode="auto">
          <a:xfrm>
            <a:off x="76200" y="2743200"/>
            <a:ext cx="3962400" cy="1981200"/>
            <a:chOff x="2688" y="1680"/>
            <a:chExt cx="2496" cy="1248"/>
          </a:xfrm>
        </p:grpSpPr>
        <p:grpSp>
          <p:nvGrpSpPr>
            <p:cNvPr id="6166" name="Group 6"/>
            <p:cNvGrpSpPr>
              <a:grpSpLocks/>
            </p:cNvGrpSpPr>
            <p:nvPr/>
          </p:nvGrpSpPr>
          <p:grpSpPr bwMode="auto">
            <a:xfrm>
              <a:off x="4176" y="2496"/>
              <a:ext cx="1008" cy="432"/>
              <a:chOff x="1680" y="2064"/>
              <a:chExt cx="1008" cy="432"/>
            </a:xfrm>
          </p:grpSpPr>
          <p:sp>
            <p:nvSpPr>
              <p:cNvPr id="6176" name="Oval 7"/>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77" name="Text Box 8"/>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6167" name="Group 9"/>
            <p:cNvGrpSpPr>
              <a:grpSpLocks/>
            </p:cNvGrpSpPr>
            <p:nvPr/>
          </p:nvGrpSpPr>
          <p:grpSpPr bwMode="auto">
            <a:xfrm>
              <a:off x="2688" y="1680"/>
              <a:ext cx="1680" cy="1200"/>
              <a:chOff x="1584" y="2976"/>
              <a:chExt cx="1680" cy="1200"/>
            </a:xfrm>
          </p:grpSpPr>
          <p:grpSp>
            <p:nvGrpSpPr>
              <p:cNvPr id="6169" name="Group 10"/>
              <p:cNvGrpSpPr>
                <a:grpSpLocks/>
              </p:cNvGrpSpPr>
              <p:nvPr/>
            </p:nvGrpSpPr>
            <p:grpSpPr bwMode="auto">
              <a:xfrm>
                <a:off x="2256" y="2976"/>
                <a:ext cx="1008" cy="432"/>
                <a:chOff x="1680" y="2064"/>
                <a:chExt cx="1008" cy="432"/>
              </a:xfrm>
            </p:grpSpPr>
            <p:sp>
              <p:nvSpPr>
                <p:cNvPr id="6174" name="Oval 11"/>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75" name="Text Box 12"/>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6170" name="Group 13"/>
              <p:cNvGrpSpPr>
                <a:grpSpLocks/>
              </p:cNvGrpSpPr>
              <p:nvPr/>
            </p:nvGrpSpPr>
            <p:grpSpPr bwMode="auto">
              <a:xfrm>
                <a:off x="1584" y="3744"/>
                <a:ext cx="1008" cy="432"/>
                <a:chOff x="1680" y="2064"/>
                <a:chExt cx="1008" cy="432"/>
              </a:xfrm>
            </p:grpSpPr>
            <p:sp>
              <p:nvSpPr>
                <p:cNvPr id="6172" name="Oval 14"/>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73" name="Text Box 15"/>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6171" name="Line 16"/>
              <p:cNvSpPr>
                <a:spLocks noChangeShapeType="1"/>
              </p:cNvSpPr>
              <p:nvPr/>
            </p:nvSpPr>
            <p:spPr bwMode="auto">
              <a:xfrm flipH="1">
                <a:off x="2208" y="336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6168" name="Line 17"/>
            <p:cNvSpPr>
              <a:spLocks noChangeShapeType="1"/>
            </p:cNvSpPr>
            <p:nvPr/>
          </p:nvSpPr>
          <p:spPr bwMode="auto">
            <a:xfrm>
              <a:off x="4176" y="2064"/>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grpSp>
        <p:nvGrpSpPr>
          <p:cNvPr id="7" name="Group 18"/>
          <p:cNvGrpSpPr>
            <a:grpSpLocks/>
          </p:cNvGrpSpPr>
          <p:nvPr/>
        </p:nvGrpSpPr>
        <p:grpSpPr bwMode="auto">
          <a:xfrm>
            <a:off x="4876800" y="2667000"/>
            <a:ext cx="3962400" cy="3200400"/>
            <a:chOff x="3024" y="1728"/>
            <a:chExt cx="2496" cy="2016"/>
          </a:xfrm>
        </p:grpSpPr>
        <p:grpSp>
          <p:nvGrpSpPr>
            <p:cNvPr id="6151" name="Group 19"/>
            <p:cNvGrpSpPr>
              <a:grpSpLocks/>
            </p:cNvGrpSpPr>
            <p:nvPr/>
          </p:nvGrpSpPr>
          <p:grpSpPr bwMode="auto">
            <a:xfrm>
              <a:off x="4512" y="2544"/>
              <a:ext cx="1008" cy="432"/>
              <a:chOff x="1680" y="2064"/>
              <a:chExt cx="1008" cy="432"/>
            </a:xfrm>
          </p:grpSpPr>
          <p:sp>
            <p:nvSpPr>
              <p:cNvPr id="6164" name="Oval 20"/>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65" name="Text Box 21"/>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6152" name="Group 22"/>
            <p:cNvGrpSpPr>
              <a:grpSpLocks/>
            </p:cNvGrpSpPr>
            <p:nvPr/>
          </p:nvGrpSpPr>
          <p:grpSpPr bwMode="auto">
            <a:xfrm>
              <a:off x="3696" y="1728"/>
              <a:ext cx="1008" cy="432"/>
              <a:chOff x="1680" y="2064"/>
              <a:chExt cx="1008" cy="432"/>
            </a:xfrm>
          </p:grpSpPr>
          <p:sp>
            <p:nvSpPr>
              <p:cNvPr id="6162" name="Oval 23"/>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63" name="Text Box 24"/>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6153" name="Group 25"/>
            <p:cNvGrpSpPr>
              <a:grpSpLocks/>
            </p:cNvGrpSpPr>
            <p:nvPr/>
          </p:nvGrpSpPr>
          <p:grpSpPr bwMode="auto">
            <a:xfrm>
              <a:off x="3024" y="2496"/>
              <a:ext cx="1008" cy="432"/>
              <a:chOff x="1680" y="2064"/>
              <a:chExt cx="1008" cy="432"/>
            </a:xfrm>
          </p:grpSpPr>
          <p:sp>
            <p:nvSpPr>
              <p:cNvPr id="6160" name="Oval 26"/>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61" name="Text Box 27"/>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6154" name="Line 28"/>
            <p:cNvSpPr>
              <a:spLocks noChangeShapeType="1"/>
            </p:cNvSpPr>
            <p:nvPr/>
          </p:nvSpPr>
          <p:spPr bwMode="auto">
            <a:xfrm flipH="1">
              <a:off x="3648" y="2112"/>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55" name="Line 29"/>
            <p:cNvSpPr>
              <a:spLocks noChangeShapeType="1"/>
            </p:cNvSpPr>
            <p:nvPr/>
          </p:nvSpPr>
          <p:spPr bwMode="auto">
            <a:xfrm>
              <a:off x="4512" y="2112"/>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6156" name="Group 30"/>
            <p:cNvGrpSpPr>
              <a:grpSpLocks/>
            </p:cNvGrpSpPr>
            <p:nvPr/>
          </p:nvGrpSpPr>
          <p:grpSpPr bwMode="auto">
            <a:xfrm>
              <a:off x="3840" y="3312"/>
              <a:ext cx="1008" cy="432"/>
              <a:chOff x="1680" y="2064"/>
              <a:chExt cx="1008" cy="432"/>
            </a:xfrm>
          </p:grpSpPr>
          <p:sp>
            <p:nvSpPr>
              <p:cNvPr id="6158" name="Oval 31"/>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59" name="Text Box 32"/>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1011</a:t>
                </a:r>
              </a:p>
            </p:txBody>
          </p:sp>
        </p:grpSp>
        <p:sp>
          <p:nvSpPr>
            <p:cNvPr id="6157" name="Line 33"/>
            <p:cNvSpPr>
              <a:spLocks noChangeShapeType="1"/>
            </p:cNvSpPr>
            <p:nvPr/>
          </p:nvSpPr>
          <p:spPr bwMode="auto">
            <a:xfrm flipH="1">
              <a:off x="4464" y="2928"/>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919934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232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bit#(S) &gt; bit#(B’)</a:t>
            </a:r>
          </a:p>
        </p:txBody>
      </p:sp>
      <p:grpSp>
        <p:nvGrpSpPr>
          <p:cNvPr id="2" name="Group 3"/>
          <p:cNvGrpSpPr>
            <a:grpSpLocks/>
          </p:cNvGrpSpPr>
          <p:nvPr/>
        </p:nvGrpSpPr>
        <p:grpSpPr bwMode="auto">
          <a:xfrm>
            <a:off x="609600" y="2057400"/>
            <a:ext cx="1676400" cy="2636838"/>
            <a:chOff x="384" y="1296"/>
            <a:chExt cx="1056" cy="1661"/>
          </a:xfrm>
        </p:grpSpPr>
        <p:sp>
          <p:nvSpPr>
            <p:cNvPr id="34843" name="Oval 4"/>
            <p:cNvSpPr>
              <a:spLocks noChangeArrowheads="1"/>
            </p:cNvSpPr>
            <p:nvPr/>
          </p:nvSpPr>
          <p:spPr bwMode="auto">
            <a:xfrm>
              <a:off x="720" y="14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4844" name="Line 5"/>
            <p:cNvSpPr>
              <a:spLocks noChangeShapeType="1"/>
            </p:cNvSpPr>
            <p:nvPr/>
          </p:nvSpPr>
          <p:spPr bwMode="auto">
            <a:xfrm flipH="1">
              <a:off x="524" y="17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45" name="Line 6"/>
            <p:cNvSpPr>
              <a:spLocks noChangeShapeType="1"/>
            </p:cNvSpPr>
            <p:nvPr/>
          </p:nvSpPr>
          <p:spPr bwMode="auto">
            <a:xfrm>
              <a:off x="956" y="17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46" name="Text Box 7"/>
            <p:cNvSpPr txBox="1">
              <a:spLocks noChangeArrowheads="1"/>
            </p:cNvSpPr>
            <p:nvPr/>
          </p:nvSpPr>
          <p:spPr bwMode="auto">
            <a:xfrm>
              <a:off x="384"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4847" name="Text Box 8"/>
            <p:cNvSpPr txBox="1">
              <a:spLocks noChangeArrowheads="1"/>
            </p:cNvSpPr>
            <p:nvPr/>
          </p:nvSpPr>
          <p:spPr bwMode="auto">
            <a:xfrm>
              <a:off x="1056"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4848" name="Text Box 9"/>
            <p:cNvSpPr txBox="1">
              <a:spLocks noChangeArrowheads="1"/>
            </p:cNvSpPr>
            <p:nvPr/>
          </p:nvSpPr>
          <p:spPr bwMode="auto">
            <a:xfrm>
              <a:off x="480"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s</a:t>
              </a:r>
            </a:p>
          </p:txBody>
        </p:sp>
        <p:sp>
          <p:nvSpPr>
            <p:cNvPr id="34849" name="Text Box 10"/>
            <p:cNvSpPr txBox="1">
              <a:spLocks noChangeArrowheads="1"/>
            </p:cNvSpPr>
            <p:nvPr/>
          </p:nvSpPr>
          <p:spPr bwMode="auto">
            <a:xfrm>
              <a:off x="432"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a</a:t>
              </a:r>
            </a:p>
          </p:txBody>
        </p:sp>
        <p:sp>
          <p:nvSpPr>
            <p:cNvPr id="34850" name="Text Box 11"/>
            <p:cNvSpPr txBox="1">
              <a:spLocks noChangeArrowheads="1"/>
            </p:cNvSpPr>
            <p:nvPr/>
          </p:nvSpPr>
          <p:spPr bwMode="auto">
            <a:xfrm>
              <a:off x="1056"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b</a:t>
              </a:r>
            </a:p>
          </p:txBody>
        </p:sp>
        <p:sp>
          <p:nvSpPr>
            <p:cNvPr id="34851" name="Text Box 12"/>
            <p:cNvSpPr txBox="1">
              <a:spLocks noChangeArrowheads="1"/>
            </p:cNvSpPr>
            <p:nvPr/>
          </p:nvSpPr>
          <p:spPr bwMode="auto">
            <a:xfrm>
              <a:off x="576" y="2592"/>
              <a:ext cx="384"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 S</a:t>
              </a:r>
              <a:endParaRPr lang="en-US" altLang="en-US">
                <a:solidFill>
                  <a:srgbClr val="0000FF"/>
                </a:solidFill>
              </a:endParaRPr>
            </a:p>
          </p:txBody>
        </p:sp>
      </p:grpSp>
      <p:grpSp>
        <p:nvGrpSpPr>
          <p:cNvPr id="3" name="Group 13"/>
          <p:cNvGrpSpPr>
            <a:grpSpLocks/>
          </p:cNvGrpSpPr>
          <p:nvPr/>
        </p:nvGrpSpPr>
        <p:grpSpPr bwMode="auto">
          <a:xfrm>
            <a:off x="3352800" y="2057400"/>
            <a:ext cx="1676400" cy="2560638"/>
            <a:chOff x="2112" y="1296"/>
            <a:chExt cx="1056" cy="1613"/>
          </a:xfrm>
        </p:grpSpPr>
        <p:sp>
          <p:nvSpPr>
            <p:cNvPr id="34834" name="Oval 14"/>
            <p:cNvSpPr>
              <a:spLocks noChangeArrowheads="1"/>
            </p:cNvSpPr>
            <p:nvPr/>
          </p:nvSpPr>
          <p:spPr bwMode="auto">
            <a:xfrm>
              <a:off x="2448" y="14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4835" name="Line 15"/>
            <p:cNvSpPr>
              <a:spLocks noChangeShapeType="1"/>
            </p:cNvSpPr>
            <p:nvPr/>
          </p:nvSpPr>
          <p:spPr bwMode="auto">
            <a:xfrm flipH="1">
              <a:off x="2252" y="17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36" name="Line 16"/>
            <p:cNvSpPr>
              <a:spLocks noChangeShapeType="1"/>
            </p:cNvSpPr>
            <p:nvPr/>
          </p:nvSpPr>
          <p:spPr bwMode="auto">
            <a:xfrm>
              <a:off x="2684" y="17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37" name="Text Box 17"/>
            <p:cNvSpPr txBox="1">
              <a:spLocks noChangeArrowheads="1"/>
            </p:cNvSpPr>
            <p:nvPr/>
          </p:nvSpPr>
          <p:spPr bwMode="auto">
            <a:xfrm>
              <a:off x="2112"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4838" name="Text Box 18"/>
            <p:cNvSpPr txBox="1">
              <a:spLocks noChangeArrowheads="1"/>
            </p:cNvSpPr>
            <p:nvPr/>
          </p:nvSpPr>
          <p:spPr bwMode="auto">
            <a:xfrm>
              <a:off x="2784"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4839" name="Text Box 19"/>
            <p:cNvSpPr txBox="1">
              <a:spLocks noChangeArrowheads="1"/>
            </p:cNvSpPr>
            <p:nvPr/>
          </p:nvSpPr>
          <p:spPr bwMode="auto">
            <a:xfrm>
              <a:off x="2208"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b’</a:t>
              </a:r>
            </a:p>
          </p:txBody>
        </p:sp>
        <p:sp>
          <p:nvSpPr>
            <p:cNvPr id="34840" name="Text Box 20"/>
            <p:cNvSpPr txBox="1">
              <a:spLocks noChangeArrowheads="1"/>
            </p:cNvSpPr>
            <p:nvPr/>
          </p:nvSpPr>
          <p:spPr bwMode="auto">
            <a:xfrm>
              <a:off x="2160"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c</a:t>
              </a:r>
            </a:p>
          </p:txBody>
        </p:sp>
        <p:sp>
          <p:nvSpPr>
            <p:cNvPr id="34841" name="Text Box 21"/>
            <p:cNvSpPr txBox="1">
              <a:spLocks noChangeArrowheads="1"/>
            </p:cNvSpPr>
            <p:nvPr/>
          </p:nvSpPr>
          <p:spPr bwMode="auto">
            <a:xfrm>
              <a:off x="2784"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sp>
          <p:nvSpPr>
            <p:cNvPr id="34842" name="Text Box 22"/>
            <p:cNvSpPr txBox="1">
              <a:spLocks noChangeArrowheads="1"/>
            </p:cNvSpPr>
            <p:nvPr/>
          </p:nvSpPr>
          <p:spPr bwMode="auto">
            <a:xfrm>
              <a:off x="2352" y="2544"/>
              <a:ext cx="432"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B’</a:t>
              </a:r>
              <a:endParaRPr lang="en-US" altLang="en-US">
                <a:solidFill>
                  <a:srgbClr val="0000FF"/>
                </a:solidFill>
              </a:endParaRPr>
            </a:p>
          </p:txBody>
        </p:sp>
      </p:grpSp>
      <p:sp>
        <p:nvSpPr>
          <p:cNvPr id="377879" name="WordArt 23"/>
          <p:cNvSpPr>
            <a:spLocks noChangeArrowheads="1" noChangeShapeType="1" noTextEdit="1"/>
          </p:cNvSpPr>
          <p:nvPr/>
        </p:nvSpPr>
        <p:spPr bwMode="auto">
          <a:xfrm>
            <a:off x="2514600" y="2895600"/>
            <a:ext cx="2476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sp>
        <p:nvSpPr>
          <p:cNvPr id="377880" name="WordArt 24"/>
          <p:cNvSpPr>
            <a:spLocks noChangeArrowheads="1" noChangeShapeType="1" noTextEdit="1"/>
          </p:cNvSpPr>
          <p:nvPr/>
        </p:nvSpPr>
        <p:spPr bwMode="auto">
          <a:xfrm>
            <a:off x="5105400" y="2819400"/>
            <a:ext cx="2476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t>
            </a:r>
          </a:p>
        </p:txBody>
      </p:sp>
      <p:grpSp>
        <p:nvGrpSpPr>
          <p:cNvPr id="4" name="Group 25"/>
          <p:cNvGrpSpPr>
            <a:grpSpLocks/>
          </p:cNvGrpSpPr>
          <p:nvPr/>
        </p:nvGrpSpPr>
        <p:grpSpPr bwMode="auto">
          <a:xfrm>
            <a:off x="5943600" y="1981200"/>
            <a:ext cx="1905000" cy="1814513"/>
            <a:chOff x="3744" y="1248"/>
            <a:chExt cx="1200" cy="1143"/>
          </a:xfrm>
        </p:grpSpPr>
        <p:sp>
          <p:nvSpPr>
            <p:cNvPr id="34826" name="Oval 26"/>
            <p:cNvSpPr>
              <a:spLocks noChangeArrowheads="1"/>
            </p:cNvSpPr>
            <p:nvPr/>
          </p:nvSpPr>
          <p:spPr bwMode="auto">
            <a:xfrm>
              <a:off x="4272" y="14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4827" name="Line 27"/>
            <p:cNvSpPr>
              <a:spLocks noChangeShapeType="1"/>
            </p:cNvSpPr>
            <p:nvPr/>
          </p:nvSpPr>
          <p:spPr bwMode="auto">
            <a:xfrm flipH="1">
              <a:off x="4076" y="16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28" name="Line 28"/>
            <p:cNvSpPr>
              <a:spLocks noChangeShapeType="1"/>
            </p:cNvSpPr>
            <p:nvPr/>
          </p:nvSpPr>
          <p:spPr bwMode="auto">
            <a:xfrm>
              <a:off x="4508" y="16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4829" name="Text Box 29"/>
            <p:cNvSpPr txBox="1">
              <a:spLocks noChangeArrowheads="1"/>
            </p:cNvSpPr>
            <p:nvPr/>
          </p:nvSpPr>
          <p:spPr bwMode="auto">
            <a:xfrm>
              <a:off x="3936"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0</a:t>
              </a:r>
            </a:p>
          </p:txBody>
        </p:sp>
        <p:sp>
          <p:nvSpPr>
            <p:cNvPr id="34830" name="Text Box 30"/>
            <p:cNvSpPr txBox="1">
              <a:spLocks noChangeArrowheads="1"/>
            </p:cNvSpPr>
            <p:nvPr/>
          </p:nvSpPr>
          <p:spPr bwMode="auto">
            <a:xfrm>
              <a:off x="4608"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FF0033"/>
                  </a:solidFill>
                </a:rPr>
                <a:t>1</a:t>
              </a:r>
            </a:p>
          </p:txBody>
        </p:sp>
        <p:sp>
          <p:nvSpPr>
            <p:cNvPr id="34831" name="Text Box 31"/>
            <p:cNvSpPr txBox="1">
              <a:spLocks noChangeArrowheads="1"/>
            </p:cNvSpPr>
            <p:nvPr/>
          </p:nvSpPr>
          <p:spPr bwMode="auto">
            <a:xfrm>
              <a:off x="4032" y="124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10000"/>
                  </a:solidFill>
                  <a:latin typeface="Arial Black" panose="020B0A04020102020204" pitchFamily="34" charset="0"/>
                </a:rPr>
                <a:t>b’</a:t>
              </a:r>
            </a:p>
          </p:txBody>
        </p:sp>
        <p:sp>
          <p:nvSpPr>
            <p:cNvPr id="34832" name="Text Box 32"/>
            <p:cNvSpPr txBox="1">
              <a:spLocks noChangeArrowheads="1"/>
            </p:cNvSpPr>
            <p:nvPr/>
          </p:nvSpPr>
          <p:spPr bwMode="auto">
            <a:xfrm>
              <a:off x="3744" y="206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J(S,c)</a:t>
              </a:r>
            </a:p>
          </p:txBody>
        </p:sp>
        <p:sp>
          <p:nvSpPr>
            <p:cNvPr id="34833" name="Text Box 33"/>
            <p:cNvSpPr txBox="1">
              <a:spLocks noChangeArrowheads="1"/>
            </p:cNvSpPr>
            <p:nvPr/>
          </p:nvSpPr>
          <p:spPr bwMode="auto">
            <a:xfrm>
              <a:off x="4608" y="206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FF"/>
                  </a:solidFill>
                </a:rPr>
                <a:t>d</a:t>
              </a:r>
            </a:p>
          </p:txBody>
        </p:sp>
      </p:grpSp>
      <p:sp>
        <p:nvSpPr>
          <p:cNvPr id="377890" name="Text Box 34"/>
          <p:cNvSpPr txBox="1">
            <a:spLocks noChangeArrowheads="1"/>
          </p:cNvSpPr>
          <p:nvPr/>
        </p:nvSpPr>
        <p:spPr bwMode="auto">
          <a:xfrm>
            <a:off x="990600" y="5257800"/>
            <a:ext cx="7543800" cy="519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sz="2800">
                <a:solidFill>
                  <a:srgbClr val="000000"/>
                </a:solidFill>
              </a:rPr>
              <a:t>Complexity is </a:t>
            </a:r>
            <a:r>
              <a:rPr lang="en-US" altLang="en-US" sz="2800">
                <a:solidFill>
                  <a:srgbClr val="FF0033"/>
                </a:solidFill>
              </a:rPr>
              <a:t>O(max{height(S), height(B)})</a:t>
            </a:r>
            <a:r>
              <a:rPr lang="en-US" altLang="en-US" sz="2800">
                <a:solidFill>
                  <a:srgbClr val="000000"/>
                </a:solidFill>
              </a:rPr>
              <a:t>.</a:t>
            </a:r>
          </a:p>
        </p:txBody>
      </p:sp>
      <p:sp>
        <p:nvSpPr>
          <p:cNvPr id="377891" name="Text Box 35"/>
          <p:cNvSpPr txBox="1">
            <a:spLocks noChangeArrowheads="1"/>
          </p:cNvSpPr>
          <p:nvPr/>
        </p:nvSpPr>
        <p:spPr bwMode="auto">
          <a:xfrm>
            <a:off x="1066800" y="6096000"/>
            <a:ext cx="75438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spcBef>
                <a:spcPct val="50000"/>
              </a:spcBef>
            </a:pPr>
            <a:r>
              <a:rPr lang="en-US" altLang="en-US">
                <a:solidFill>
                  <a:srgbClr val="FF0033"/>
                </a:solidFill>
              </a:rPr>
              <a:t>S</a:t>
            </a:r>
            <a:r>
              <a:rPr lang="en-US" altLang="en-US" baseline="-25000">
                <a:solidFill>
                  <a:srgbClr val="FF0033"/>
                </a:solidFill>
              </a:rPr>
              <a:t>max</a:t>
            </a:r>
            <a:r>
              <a:rPr lang="en-US" altLang="en-US" sz="2800">
                <a:solidFill>
                  <a:srgbClr val="000000"/>
                </a:solidFill>
              </a:rPr>
              <a:t> and </a:t>
            </a:r>
            <a:r>
              <a:rPr lang="en-US" altLang="en-US">
                <a:solidFill>
                  <a:srgbClr val="FF0033"/>
                </a:solidFill>
              </a:rPr>
              <a:t>B’</a:t>
            </a:r>
            <a:r>
              <a:rPr lang="en-US" altLang="en-US" baseline="-25000">
                <a:solidFill>
                  <a:srgbClr val="FF0033"/>
                </a:solidFill>
              </a:rPr>
              <a:t>min</a:t>
            </a:r>
            <a:r>
              <a:rPr lang="en-US" altLang="en-US" sz="2800">
                <a:solidFill>
                  <a:srgbClr val="000000"/>
                </a:solidFill>
              </a:rPr>
              <a:t> are found just once.</a:t>
            </a:r>
          </a:p>
        </p:txBody>
      </p:sp>
    </p:spTree>
    <p:extLst>
      <p:ext uri="{BB962C8B-B14F-4D97-AF65-F5344CB8AC3E}">
        <p14:creationId xmlns:p14="http://schemas.microsoft.com/office/powerpoint/2010/main" val="261156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0" fill="hold" grpId="0" nodeType="clickEffect">
                                  <p:stCondLst>
                                    <p:cond delay="0"/>
                                  </p:stCondLst>
                                  <p:childTnLst>
                                    <p:set>
                                      <p:cBhvr>
                                        <p:cTn id="11" dur="1" fill="hold">
                                          <p:stCondLst>
                                            <p:cond delay="499"/>
                                          </p:stCondLst>
                                        </p:cTn>
                                        <p:tgtEl>
                                          <p:spTgt spid="37787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0" fill="hold" grpId="0" nodeType="clickEffect">
                                  <p:stCondLst>
                                    <p:cond delay="0"/>
                                  </p:stCondLst>
                                  <p:childTnLst>
                                    <p:set>
                                      <p:cBhvr>
                                        <p:cTn id="20" dur="1" fill="hold">
                                          <p:stCondLst>
                                            <p:cond delay="499"/>
                                          </p:stCondLst>
                                        </p:cTn>
                                        <p:tgtEl>
                                          <p:spTgt spid="37788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77890"/>
                                        </p:tgtEl>
                                        <p:attrNameLst>
                                          <p:attrName>style.visibility</p:attrName>
                                        </p:attrNameLst>
                                      </p:cBhvr>
                                      <p:to>
                                        <p:strVal val="visible"/>
                                      </p:to>
                                    </p:set>
                                    <p:anim calcmode="lin" valueType="num">
                                      <p:cBhvr additive="base">
                                        <p:cTn id="30" dur="500" fill="hold"/>
                                        <p:tgtEl>
                                          <p:spTgt spid="377890"/>
                                        </p:tgtEl>
                                        <p:attrNameLst>
                                          <p:attrName>ppt_x</p:attrName>
                                        </p:attrNameLst>
                                      </p:cBhvr>
                                      <p:tavLst>
                                        <p:tav tm="0">
                                          <p:val>
                                            <p:strVal val="0-#ppt_w/2"/>
                                          </p:val>
                                        </p:tav>
                                        <p:tav tm="100000">
                                          <p:val>
                                            <p:strVal val="#ppt_x"/>
                                          </p:val>
                                        </p:tav>
                                      </p:tavLst>
                                    </p:anim>
                                    <p:anim calcmode="lin" valueType="num">
                                      <p:cBhvr additive="base">
                                        <p:cTn id="31" dur="500" fill="hold"/>
                                        <p:tgtEl>
                                          <p:spTgt spid="37789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77891"/>
                                        </p:tgtEl>
                                        <p:attrNameLst>
                                          <p:attrName>style.visibility</p:attrName>
                                        </p:attrNameLst>
                                      </p:cBhvr>
                                      <p:to>
                                        <p:strVal val="visible"/>
                                      </p:to>
                                    </p:set>
                                    <p:anim calcmode="lin" valueType="num">
                                      <p:cBhvr additive="base">
                                        <p:cTn id="36" dur="500" fill="hold"/>
                                        <p:tgtEl>
                                          <p:spTgt spid="377891"/>
                                        </p:tgtEl>
                                        <p:attrNameLst>
                                          <p:attrName>ppt_x</p:attrName>
                                        </p:attrNameLst>
                                      </p:cBhvr>
                                      <p:tavLst>
                                        <p:tav tm="0">
                                          <p:val>
                                            <p:strVal val="0-#ppt_w/2"/>
                                          </p:val>
                                        </p:tav>
                                        <p:tav tm="100000">
                                          <p:val>
                                            <p:strVal val="#ppt_x"/>
                                          </p:val>
                                        </p:tav>
                                      </p:tavLst>
                                    </p:anim>
                                    <p:anim calcmode="lin" valueType="num">
                                      <p:cBhvr additive="base">
                                        <p:cTn id="37" dur="500" fill="hold"/>
                                        <p:tgtEl>
                                          <p:spTgt spid="37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9" grpId="0" animBg="1"/>
      <p:bldP spid="377880" grpId="0" animBg="1"/>
      <p:bldP spid="377890" grpId="0" animBg="1" autoUpdateAnimBg="0"/>
      <p:bldP spid="37789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PATRICIA</a:t>
            </a:r>
          </a:p>
        </p:txBody>
      </p:sp>
      <p:sp>
        <p:nvSpPr>
          <p:cNvPr id="35843" name="Content Placeholder 2"/>
          <p:cNvSpPr>
            <a:spLocks noGrp="1"/>
          </p:cNvSpPr>
          <p:nvPr>
            <p:ph idx="1"/>
          </p:nvPr>
        </p:nvSpPr>
        <p:spPr>
          <a:xfrm>
            <a:off x="609600" y="1447800"/>
            <a:ext cx="7772400" cy="4876800"/>
          </a:xfrm>
        </p:spPr>
        <p:txBody>
          <a:bodyPr/>
          <a:lstStyle/>
          <a:p>
            <a:r>
              <a:rPr lang="en-US" altLang="en-US" sz="2800" dirty="0" smtClean="0">
                <a:solidFill>
                  <a:schemeClr val="hlink"/>
                </a:solidFill>
                <a:latin typeface="Arial Black" panose="020B0A04020102020204" pitchFamily="34" charset="0"/>
              </a:rPr>
              <a:t>P</a:t>
            </a:r>
            <a:r>
              <a:rPr lang="en-US" altLang="en-US" sz="2800" dirty="0" smtClean="0"/>
              <a:t>ractical </a:t>
            </a:r>
            <a:r>
              <a:rPr lang="en-US" altLang="en-US" sz="2800" dirty="0" smtClean="0">
                <a:solidFill>
                  <a:schemeClr val="hlink"/>
                </a:solidFill>
                <a:latin typeface="Arial Black" panose="020B0A04020102020204" pitchFamily="34" charset="0"/>
              </a:rPr>
              <a:t>A</a:t>
            </a:r>
            <a:r>
              <a:rPr lang="en-US" altLang="en-US" sz="2800" dirty="0" smtClean="0"/>
              <a:t>lgorithm </a:t>
            </a:r>
            <a:r>
              <a:rPr lang="en-US" altLang="en-US" sz="2800" dirty="0" smtClean="0">
                <a:solidFill>
                  <a:schemeClr val="hlink"/>
                </a:solidFill>
                <a:latin typeface="Arial Black" panose="020B0A04020102020204" pitchFamily="34" charset="0"/>
              </a:rPr>
              <a:t>T</a:t>
            </a:r>
            <a:r>
              <a:rPr lang="en-US" altLang="en-US" sz="2800" dirty="0" smtClean="0"/>
              <a:t>o </a:t>
            </a:r>
            <a:r>
              <a:rPr lang="en-US" altLang="en-US" sz="2800" dirty="0" smtClean="0">
                <a:solidFill>
                  <a:schemeClr val="hlink"/>
                </a:solidFill>
                <a:latin typeface="Arial Black" panose="020B0A04020102020204" pitchFamily="34" charset="0"/>
              </a:rPr>
              <a:t>R</a:t>
            </a:r>
            <a:r>
              <a:rPr lang="en-US" altLang="en-US" sz="2800" dirty="0" smtClean="0"/>
              <a:t>etrieve </a:t>
            </a:r>
            <a:r>
              <a:rPr lang="en-US" altLang="en-US" sz="2800" dirty="0" smtClean="0">
                <a:solidFill>
                  <a:schemeClr val="hlink"/>
                </a:solidFill>
                <a:latin typeface="Arial Black" panose="020B0A04020102020204" pitchFamily="34" charset="0"/>
              </a:rPr>
              <a:t>I</a:t>
            </a:r>
            <a:r>
              <a:rPr lang="en-US" altLang="en-US" sz="2800" dirty="0" smtClean="0"/>
              <a:t>nformation </a:t>
            </a:r>
            <a:r>
              <a:rPr lang="en-US" altLang="en-US" sz="2800" dirty="0" smtClean="0">
                <a:solidFill>
                  <a:schemeClr val="hlink"/>
                </a:solidFill>
                <a:latin typeface="Arial Black" panose="020B0A04020102020204" pitchFamily="34" charset="0"/>
              </a:rPr>
              <a:t>C</a:t>
            </a:r>
            <a:r>
              <a:rPr lang="en-US" altLang="en-US" sz="2800" dirty="0" smtClean="0"/>
              <a:t>oded </a:t>
            </a:r>
            <a:r>
              <a:rPr lang="en-US" altLang="en-US" sz="2800" dirty="0" smtClean="0">
                <a:solidFill>
                  <a:schemeClr val="hlink"/>
                </a:solidFill>
                <a:latin typeface="Arial Black" panose="020B0A04020102020204" pitchFamily="34" charset="0"/>
              </a:rPr>
              <a:t>I</a:t>
            </a:r>
            <a:r>
              <a:rPr lang="en-US" altLang="en-US" sz="2800" dirty="0" smtClean="0"/>
              <a:t>n </a:t>
            </a:r>
            <a:r>
              <a:rPr lang="en-US" altLang="en-US" sz="2800" dirty="0" smtClean="0">
                <a:solidFill>
                  <a:schemeClr val="hlink"/>
                </a:solidFill>
                <a:latin typeface="Arial Black" panose="020B0A04020102020204" pitchFamily="34" charset="0"/>
              </a:rPr>
              <a:t>A</a:t>
            </a:r>
            <a:r>
              <a:rPr lang="en-US" altLang="en-US" sz="2800" dirty="0" smtClean="0"/>
              <a:t>lphanumeric.</a:t>
            </a:r>
          </a:p>
          <a:p>
            <a:r>
              <a:rPr lang="en-US" altLang="en-US" sz="2800" dirty="0" smtClean="0"/>
              <a:t>Compressed binary </a:t>
            </a:r>
            <a:r>
              <a:rPr lang="en-US" altLang="en-US" sz="2800" dirty="0" err="1" smtClean="0"/>
              <a:t>trie</a:t>
            </a:r>
            <a:r>
              <a:rPr lang="en-US" altLang="en-US" sz="2800" dirty="0" smtClean="0"/>
              <a:t>.</a:t>
            </a:r>
          </a:p>
          <a:p>
            <a:r>
              <a:rPr lang="en-US" sz="2800" dirty="0">
                <a:cs typeface="Times New Roman"/>
              </a:rPr>
              <a:t>Instead of explicitly storing nodes with just one outgoing edge, we skip these nodes and keep track of the number of skipped characters.</a:t>
            </a:r>
          </a:p>
          <a:p>
            <a:r>
              <a:rPr lang="en-US" sz="2800" dirty="0">
                <a:cs typeface="Times New Roman"/>
              </a:rPr>
              <a:t>The path compressed </a:t>
            </a:r>
            <a:r>
              <a:rPr lang="en-US" sz="2800" dirty="0" err="1">
                <a:cs typeface="Times New Roman"/>
              </a:rPr>
              <a:t>trie</a:t>
            </a:r>
            <a:r>
              <a:rPr lang="en-US" sz="2800" dirty="0">
                <a:cs typeface="Times New Roman"/>
              </a:rPr>
              <a:t> contains only nodes with at least two outgoing edges.</a:t>
            </a:r>
            <a:endParaRPr lang="en-US" altLang="en-US" sz="2800" dirty="0" smtClean="0"/>
          </a:p>
          <a:p>
            <a:r>
              <a:rPr lang="en-US" altLang="en-US" sz="2800" dirty="0" smtClean="0"/>
              <a:t>All nodes are of the same data type (binary tries use branch and element nodes</a:t>
            </a:r>
            <a:r>
              <a:rPr lang="en-US" altLang="en-US" sz="2800" dirty="0" smtClean="0"/>
              <a:t>).</a:t>
            </a:r>
            <a:endParaRPr lang="en-US" altLang="en-US" sz="2800" dirty="0" smtClean="0"/>
          </a:p>
        </p:txBody>
      </p:sp>
    </p:spTree>
    <p:extLst>
      <p:ext uri="{BB962C8B-B14F-4D97-AF65-F5344CB8AC3E}">
        <p14:creationId xmlns:p14="http://schemas.microsoft.com/office/powerpoint/2010/main" val="4489169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a:t>
            </a:r>
            <a:r>
              <a:rPr lang="en-US" dirty="0" smtClean="0"/>
              <a:t>Tree</a:t>
            </a:r>
            <a:endParaRPr lang="en-US" dirty="0"/>
          </a:p>
        </p:txBody>
      </p:sp>
      <p:sp>
        <p:nvSpPr>
          <p:cNvPr id="3" name="Content Placeholder 2"/>
          <p:cNvSpPr>
            <a:spLocks noGrp="1"/>
          </p:cNvSpPr>
          <p:nvPr>
            <p:ph idx="1"/>
          </p:nvPr>
        </p:nvSpPr>
        <p:spPr>
          <a:xfrm>
            <a:off x="533400" y="1322070"/>
            <a:ext cx="8229600" cy="5231130"/>
          </a:xfrm>
        </p:spPr>
        <p:txBody>
          <a:bodyPr/>
          <a:lstStyle/>
          <a:p>
            <a:r>
              <a:rPr lang="en-US" sz="2800" dirty="0">
                <a:latin typeface="Times New Roman"/>
                <a:cs typeface="Times New Roman"/>
              </a:rPr>
              <a:t>It contains a number, which is the number of characters that should be skipped before the next relevant character is looked at</a:t>
            </a:r>
            <a:r>
              <a:rPr lang="en-US" sz="2800" dirty="0" smtClean="0">
                <a:latin typeface="Times New Roman"/>
                <a:cs typeface="Times New Roman"/>
              </a:rPr>
              <a:t>.</a:t>
            </a:r>
          </a:p>
          <a:p>
            <a:r>
              <a:rPr lang="en-US" sz="2800" dirty="0" smtClean="0">
                <a:latin typeface="Times New Roman"/>
                <a:cs typeface="Times New Roman"/>
              </a:rPr>
              <a:t>This </a:t>
            </a:r>
            <a:r>
              <a:rPr lang="en-US" sz="2800" dirty="0">
                <a:latin typeface="Times New Roman"/>
                <a:cs typeface="Times New Roman"/>
              </a:rPr>
              <a:t>reduces the required number of nodes from the total length of all </a:t>
            </a:r>
            <a:r>
              <a:rPr lang="en-US" sz="2800" dirty="0" smtClean="0">
                <a:latin typeface="Times New Roman"/>
                <a:cs typeface="Times New Roman"/>
              </a:rPr>
              <a:t>strings to </a:t>
            </a:r>
            <a:r>
              <a:rPr lang="en-US" sz="2800" dirty="0">
                <a:latin typeface="Times New Roman"/>
                <a:cs typeface="Times New Roman"/>
              </a:rPr>
              <a:t>the number </a:t>
            </a:r>
            <a:r>
              <a:rPr lang="en-US" sz="2800" dirty="0" smtClean="0">
                <a:latin typeface="Times New Roman"/>
                <a:cs typeface="Times New Roman"/>
              </a:rPr>
              <a:t>of words </a:t>
            </a:r>
            <a:r>
              <a:rPr lang="en-US" sz="2800" dirty="0">
                <a:latin typeface="Times New Roman"/>
                <a:cs typeface="Times New Roman"/>
              </a:rPr>
              <a:t>in our structure</a:t>
            </a:r>
            <a:r>
              <a:rPr lang="en-US" sz="2800" dirty="0" smtClean="0">
                <a:latin typeface="Times New Roman"/>
                <a:cs typeface="Times New Roman"/>
              </a:rPr>
              <a:t>.</a:t>
            </a:r>
          </a:p>
          <a:p>
            <a:r>
              <a:rPr lang="en-US" sz="2800" dirty="0" smtClean="0">
                <a:latin typeface="Times New Roman"/>
                <a:cs typeface="Times New Roman"/>
              </a:rPr>
              <a:t>We </a:t>
            </a:r>
            <a:r>
              <a:rPr lang="en-US" sz="2800" dirty="0">
                <a:latin typeface="Times New Roman"/>
                <a:cs typeface="Times New Roman"/>
              </a:rPr>
              <a:t>need in each access a second pass over the string to check all </a:t>
            </a:r>
            <a:r>
              <a:rPr lang="en-US" sz="2800" dirty="0" smtClean="0">
                <a:latin typeface="Times New Roman"/>
                <a:cs typeface="Times New Roman"/>
              </a:rPr>
              <a:t>those skipped </a:t>
            </a:r>
            <a:r>
              <a:rPr lang="en-US" sz="2800" dirty="0">
                <a:latin typeface="Times New Roman"/>
                <a:cs typeface="Times New Roman"/>
              </a:rPr>
              <a:t>characters of the found string against the query string</a:t>
            </a:r>
            <a:r>
              <a:rPr lang="en-US" sz="2800" dirty="0" smtClean="0">
                <a:latin typeface="Times New Roman"/>
                <a:cs typeface="Times New Roman"/>
              </a:rPr>
              <a:t>.</a:t>
            </a:r>
          </a:p>
          <a:p>
            <a:r>
              <a:rPr lang="en-US" sz="2800" dirty="0" smtClean="0">
                <a:latin typeface="Times New Roman"/>
                <a:cs typeface="Times New Roman"/>
              </a:rPr>
              <a:t>this </a:t>
            </a:r>
            <a:r>
              <a:rPr lang="en-US" sz="2800" dirty="0">
                <a:latin typeface="Times New Roman"/>
                <a:cs typeface="Times New Roman"/>
              </a:rPr>
              <a:t>technique to reduce the number of nodes is </a:t>
            </a:r>
            <a:r>
              <a:rPr lang="en-US" sz="2800" dirty="0" smtClean="0">
                <a:latin typeface="Times New Roman"/>
                <a:cs typeface="Times New Roman"/>
              </a:rPr>
              <a:t>justified </a:t>
            </a:r>
            <a:r>
              <a:rPr lang="en-US" sz="2800" dirty="0">
                <a:latin typeface="Times New Roman"/>
                <a:cs typeface="Times New Roman"/>
              </a:rPr>
              <a:t>only if the alphabet </a:t>
            </a:r>
            <a:r>
              <a:rPr lang="en-US" sz="2800" dirty="0" smtClean="0">
                <a:latin typeface="Times New Roman"/>
                <a:cs typeface="Times New Roman"/>
              </a:rPr>
              <a:t>is large</a:t>
            </a:r>
            <a:r>
              <a:rPr lang="en-US" sz="2800" dirty="0">
                <a:latin typeface="Times New Roman"/>
                <a:cs typeface="Times New Roman"/>
              </a:rPr>
              <a:t>.</a:t>
            </a:r>
          </a:p>
        </p:txBody>
      </p:sp>
    </p:spTree>
    <p:extLst>
      <p:ext uri="{BB962C8B-B14F-4D97-AF65-F5344CB8AC3E}">
        <p14:creationId xmlns:p14="http://schemas.microsoft.com/office/powerpoint/2010/main" val="25244783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a:t>
            </a:r>
            <a:r>
              <a:rPr lang="en-US" dirty="0" smtClean="0"/>
              <a:t>Tree: Example</a:t>
            </a:r>
            <a:endParaRPr lang="en-US" dirty="0"/>
          </a:p>
        </p:txBody>
      </p:sp>
      <p:pic>
        <p:nvPicPr>
          <p:cNvPr id="4" name="Content Placeholder 3" descr="Screen Shot 2015-04-11 at 11.53.00 PM.png"/>
          <p:cNvPicPr>
            <a:picLocks noGrp="1" noChangeAspect="1"/>
          </p:cNvPicPr>
          <p:nvPr>
            <p:ph idx="1"/>
          </p:nvPr>
        </p:nvPicPr>
        <p:blipFill>
          <a:blip r:embed="rId2" cstate="email">
            <a:extLst>
              <a:ext uri="{28A0092B-C50C-407E-A947-70E740481C1C}">
                <a14:useLocalDpi xmlns:a14="http://schemas.microsoft.com/office/drawing/2010/main" val="0"/>
              </a:ext>
            </a:extLst>
          </a:blip>
          <a:srcRect l="-6978" r="-6978"/>
          <a:stretch>
            <a:fillRect/>
          </a:stretch>
        </p:blipFill>
        <p:spPr/>
      </p:pic>
    </p:spTree>
    <p:extLst>
      <p:ext uri="{BB962C8B-B14F-4D97-AF65-F5344CB8AC3E}">
        <p14:creationId xmlns:p14="http://schemas.microsoft.com/office/powerpoint/2010/main" val="42868274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a:t>
            </a:r>
            <a:r>
              <a:rPr lang="en-US" dirty="0" smtClean="0"/>
              <a:t>Tree: </a:t>
            </a:r>
            <a:r>
              <a:rPr lang="en-US" i="1" dirty="0" smtClean="0"/>
              <a:t>Insert</a:t>
            </a:r>
            <a:r>
              <a:rPr lang="en-US" dirty="0" smtClean="0"/>
              <a:t> &amp; </a:t>
            </a:r>
            <a:r>
              <a:rPr lang="en-US" i="1" dirty="0" smtClean="0"/>
              <a:t>Delete</a:t>
            </a:r>
            <a:endParaRPr lang="en-US" i="1" dirty="0"/>
          </a:p>
        </p:txBody>
      </p:sp>
      <p:sp>
        <p:nvSpPr>
          <p:cNvPr id="3" name="Content Placeholder 2"/>
          <p:cNvSpPr>
            <a:spLocks noGrp="1"/>
          </p:cNvSpPr>
          <p:nvPr>
            <p:ph idx="1"/>
          </p:nvPr>
        </p:nvSpPr>
        <p:spPr>
          <a:xfrm>
            <a:off x="685800" y="1752600"/>
            <a:ext cx="7772400" cy="2895600"/>
          </a:xfrm>
        </p:spPr>
        <p:txBody>
          <a:bodyPr/>
          <a:lstStyle/>
          <a:p>
            <a:r>
              <a:rPr lang="en-US" sz="2400" dirty="0"/>
              <a:t> </a:t>
            </a:r>
            <a:r>
              <a:rPr lang="en-US" sz="2400" dirty="0" smtClean="0">
                <a:latin typeface="Times New Roman"/>
                <a:cs typeface="Times New Roman"/>
              </a:rPr>
              <a:t>The </a:t>
            </a:r>
            <a:r>
              <a:rPr lang="en-US" sz="2400" dirty="0">
                <a:latin typeface="Times New Roman"/>
                <a:cs typeface="Times New Roman"/>
              </a:rPr>
              <a:t>insertion and deletion operations create </a:t>
            </a:r>
            <a:r>
              <a:rPr lang="en-US" sz="2400" dirty="0" smtClean="0">
                <a:latin typeface="Times New Roman"/>
                <a:cs typeface="Times New Roman"/>
              </a:rPr>
              <a:t>significant difficulties.</a:t>
            </a:r>
          </a:p>
          <a:p>
            <a:r>
              <a:rPr lang="en-US" sz="2400" dirty="0">
                <a:latin typeface="Times New Roman"/>
                <a:cs typeface="Times New Roman"/>
              </a:rPr>
              <a:t> </a:t>
            </a:r>
            <a:r>
              <a:rPr lang="en-US" sz="2400" dirty="0" smtClean="0">
                <a:latin typeface="Times New Roman"/>
                <a:cs typeface="Times New Roman"/>
              </a:rPr>
              <a:t>We </a:t>
            </a:r>
            <a:r>
              <a:rPr lang="en-US" sz="2400" dirty="0">
                <a:latin typeface="Times New Roman"/>
                <a:cs typeface="Times New Roman"/>
              </a:rPr>
              <a:t>need to </a:t>
            </a:r>
            <a:r>
              <a:rPr lang="en-US" sz="2400" dirty="0" smtClean="0">
                <a:latin typeface="Times New Roman"/>
                <a:cs typeface="Times New Roman"/>
              </a:rPr>
              <a:t>find </a:t>
            </a:r>
            <a:r>
              <a:rPr lang="en-US" sz="2400" dirty="0">
                <a:latin typeface="Times New Roman"/>
                <a:cs typeface="Times New Roman"/>
              </a:rPr>
              <a:t>where to insert a new branching node, but </a:t>
            </a:r>
            <a:r>
              <a:rPr lang="en-US" sz="2400" dirty="0" smtClean="0">
                <a:latin typeface="Times New Roman"/>
                <a:cs typeface="Times New Roman"/>
              </a:rPr>
              <a:t>this requires </a:t>
            </a:r>
            <a:r>
              <a:rPr lang="en-US" sz="2400" dirty="0">
                <a:latin typeface="Times New Roman"/>
                <a:cs typeface="Times New Roman"/>
              </a:rPr>
              <a:t>that we know the skipped characters</a:t>
            </a:r>
            <a:r>
              <a:rPr lang="en-US" sz="2400" dirty="0" smtClean="0">
                <a:latin typeface="Times New Roman"/>
                <a:cs typeface="Times New Roman"/>
              </a:rPr>
              <a:t>.</a:t>
            </a:r>
          </a:p>
          <a:p>
            <a:r>
              <a:rPr lang="en-US" sz="2400" dirty="0" smtClean="0">
                <a:latin typeface="Times New Roman"/>
                <a:cs typeface="Times New Roman"/>
              </a:rPr>
              <a:t>One </a:t>
            </a:r>
            <a:r>
              <a:rPr lang="en-US" sz="2400" dirty="0">
                <a:latin typeface="Times New Roman"/>
                <a:cs typeface="Times New Roman"/>
              </a:rPr>
              <a:t>(</a:t>
            </a:r>
            <a:r>
              <a:rPr lang="en-US" sz="2400" dirty="0" smtClean="0">
                <a:latin typeface="Times New Roman"/>
                <a:cs typeface="Times New Roman"/>
              </a:rPr>
              <a:t>clumsy) solution would </a:t>
            </a:r>
            <a:r>
              <a:rPr lang="en-US" sz="2400" dirty="0">
                <a:latin typeface="Times New Roman"/>
                <a:cs typeface="Times New Roman"/>
              </a:rPr>
              <a:t>be a pointer to one of the strings in the </a:t>
            </a:r>
            <a:r>
              <a:rPr lang="en-US" sz="2400" dirty="0" err="1">
                <a:latin typeface="Times New Roman"/>
                <a:cs typeface="Times New Roman"/>
              </a:rPr>
              <a:t>subtrie</a:t>
            </a:r>
            <a:r>
              <a:rPr lang="en-US" sz="2400" dirty="0">
                <a:latin typeface="Times New Roman"/>
                <a:cs typeface="Times New Roman"/>
              </a:rPr>
              <a:t> reached </a:t>
            </a:r>
            <a:r>
              <a:rPr lang="en-US" sz="2400" dirty="0" smtClean="0">
                <a:latin typeface="Times New Roman"/>
                <a:cs typeface="Times New Roman"/>
              </a:rPr>
              <a:t>through that </a:t>
            </a:r>
            <a:r>
              <a:rPr lang="en-US" sz="2400" dirty="0">
                <a:latin typeface="Times New Roman"/>
                <a:cs typeface="Times New Roman"/>
              </a:rPr>
              <a:t>node, for there we have that skipped substring already available.</a:t>
            </a:r>
          </a:p>
        </p:txBody>
      </p:sp>
      <p:pic>
        <p:nvPicPr>
          <p:cNvPr id="4" name="Picture 3" descr="Screen Shot 2015-04-12 at 1.22.36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96845" y="4883311"/>
            <a:ext cx="6972391" cy="1118214"/>
          </a:xfrm>
          <a:prstGeom prst="rect">
            <a:avLst/>
          </a:prstGeom>
        </p:spPr>
      </p:pic>
    </p:spTree>
    <p:extLst>
      <p:ext uri="{BB962C8B-B14F-4D97-AF65-F5344CB8AC3E}">
        <p14:creationId xmlns:p14="http://schemas.microsoft.com/office/powerpoint/2010/main" val="3099680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458200" cy="1143000"/>
          </a:xfrm>
        </p:spPr>
        <p:txBody>
          <a:bodyPr/>
          <a:lstStyle/>
          <a:p>
            <a:r>
              <a:rPr lang="en-US" altLang="en-US" smtClean="0"/>
              <a:t>Compressed Binary Trie To Patricia</a:t>
            </a:r>
          </a:p>
        </p:txBody>
      </p:sp>
      <p:grpSp>
        <p:nvGrpSpPr>
          <p:cNvPr id="36867" name="Group 120"/>
          <p:cNvGrpSpPr>
            <a:grpSpLocks noGrp="1"/>
          </p:cNvGrpSpPr>
          <p:nvPr/>
        </p:nvGrpSpPr>
        <p:grpSpPr bwMode="auto">
          <a:xfrm>
            <a:off x="685800" y="1219200"/>
            <a:ext cx="7772400" cy="4114800"/>
            <a:chOff x="336" y="720"/>
            <a:chExt cx="5424" cy="3028"/>
          </a:xfrm>
        </p:grpSpPr>
        <p:sp>
          <p:nvSpPr>
            <p:cNvPr id="36869" name="Oval 69"/>
            <p:cNvSpPr>
              <a:spLocks noChangeArrowheads="1"/>
            </p:cNvSpPr>
            <p:nvPr/>
          </p:nvSpPr>
          <p:spPr bwMode="auto">
            <a:xfrm>
              <a:off x="4224" y="182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870" name="Line 70"/>
            <p:cNvSpPr>
              <a:spLocks noChangeShapeType="1"/>
            </p:cNvSpPr>
            <p:nvPr/>
          </p:nvSpPr>
          <p:spPr bwMode="auto">
            <a:xfrm>
              <a:off x="3072" y="1152"/>
              <a:ext cx="1248"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71" name="Line 71"/>
            <p:cNvSpPr>
              <a:spLocks noChangeShapeType="1"/>
            </p:cNvSpPr>
            <p:nvPr/>
          </p:nvSpPr>
          <p:spPr bwMode="auto">
            <a:xfrm flipH="1">
              <a:off x="3216" y="2064"/>
              <a:ext cx="105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72" name="Line 72"/>
            <p:cNvSpPr>
              <a:spLocks noChangeShapeType="1"/>
            </p:cNvSpPr>
            <p:nvPr/>
          </p:nvSpPr>
          <p:spPr bwMode="auto">
            <a:xfrm>
              <a:off x="4416" y="2064"/>
              <a:ext cx="624"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73" name="Text Box 73"/>
            <p:cNvSpPr txBox="1">
              <a:spLocks noChangeArrowheads="1"/>
            </p:cNvSpPr>
            <p:nvPr/>
          </p:nvSpPr>
          <p:spPr bwMode="auto">
            <a:xfrm>
              <a:off x="3552" y="211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0</a:t>
              </a:r>
            </a:p>
          </p:txBody>
        </p:sp>
        <p:sp>
          <p:nvSpPr>
            <p:cNvPr id="36874" name="Text Box 74"/>
            <p:cNvSpPr txBox="1">
              <a:spLocks noChangeArrowheads="1"/>
            </p:cNvSpPr>
            <p:nvPr/>
          </p:nvSpPr>
          <p:spPr bwMode="auto">
            <a:xfrm>
              <a:off x="4752" y="216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1</a:t>
              </a:r>
            </a:p>
          </p:txBody>
        </p:sp>
        <p:sp>
          <p:nvSpPr>
            <p:cNvPr id="36875" name="Oval 75"/>
            <p:cNvSpPr>
              <a:spLocks noChangeArrowheads="1"/>
            </p:cNvSpPr>
            <p:nvPr/>
          </p:nvSpPr>
          <p:spPr bwMode="auto">
            <a:xfrm>
              <a:off x="2784" y="96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876" name="Oval 76"/>
            <p:cNvSpPr>
              <a:spLocks noChangeArrowheads="1"/>
            </p:cNvSpPr>
            <p:nvPr/>
          </p:nvSpPr>
          <p:spPr bwMode="auto">
            <a:xfrm>
              <a:off x="1056" y="163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877" name="Line 77"/>
            <p:cNvSpPr>
              <a:spLocks noChangeShapeType="1"/>
            </p:cNvSpPr>
            <p:nvPr/>
          </p:nvSpPr>
          <p:spPr bwMode="auto">
            <a:xfrm flipH="1">
              <a:off x="1248" y="1152"/>
              <a:ext cx="1536"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78" name="Line 78"/>
            <p:cNvSpPr>
              <a:spLocks noChangeShapeType="1"/>
            </p:cNvSpPr>
            <p:nvPr/>
          </p:nvSpPr>
          <p:spPr bwMode="auto">
            <a:xfrm flipH="1">
              <a:off x="860" y="186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79" name="Line 79"/>
            <p:cNvSpPr>
              <a:spLocks noChangeShapeType="1"/>
            </p:cNvSpPr>
            <p:nvPr/>
          </p:nvSpPr>
          <p:spPr bwMode="auto">
            <a:xfrm>
              <a:off x="1292" y="186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80" name="Oval 80"/>
            <p:cNvSpPr>
              <a:spLocks noChangeArrowheads="1"/>
            </p:cNvSpPr>
            <p:nvPr/>
          </p:nvSpPr>
          <p:spPr bwMode="auto">
            <a:xfrm>
              <a:off x="3120"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36881" name="Group 81"/>
            <p:cNvGrpSpPr>
              <a:grpSpLocks/>
            </p:cNvGrpSpPr>
            <p:nvPr/>
          </p:nvGrpSpPr>
          <p:grpSpPr bwMode="auto">
            <a:xfrm>
              <a:off x="336" y="2256"/>
              <a:ext cx="816" cy="336"/>
              <a:chOff x="528" y="3216"/>
              <a:chExt cx="816" cy="336"/>
            </a:xfrm>
          </p:grpSpPr>
          <p:sp>
            <p:nvSpPr>
              <p:cNvPr id="36917" name="Oval 82"/>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18" name="Text Box 83"/>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0001</a:t>
                </a:r>
              </a:p>
            </p:txBody>
          </p:sp>
        </p:grpSp>
        <p:grpSp>
          <p:nvGrpSpPr>
            <p:cNvPr id="36882" name="Group 84"/>
            <p:cNvGrpSpPr>
              <a:grpSpLocks/>
            </p:cNvGrpSpPr>
            <p:nvPr/>
          </p:nvGrpSpPr>
          <p:grpSpPr bwMode="auto">
            <a:xfrm>
              <a:off x="1152" y="2304"/>
              <a:ext cx="816" cy="336"/>
              <a:chOff x="528" y="3216"/>
              <a:chExt cx="816" cy="336"/>
            </a:xfrm>
          </p:grpSpPr>
          <p:sp>
            <p:nvSpPr>
              <p:cNvPr id="36915" name="Oval 85"/>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16" name="Text Box 86"/>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0011</a:t>
                </a:r>
              </a:p>
            </p:txBody>
          </p:sp>
        </p:grpSp>
        <p:sp>
          <p:nvSpPr>
            <p:cNvPr id="36883" name="Line 87"/>
            <p:cNvSpPr>
              <a:spLocks noChangeShapeType="1"/>
            </p:cNvSpPr>
            <p:nvPr/>
          </p:nvSpPr>
          <p:spPr bwMode="auto">
            <a:xfrm flipH="1">
              <a:off x="2924" y="292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884" name="Line 88"/>
            <p:cNvSpPr>
              <a:spLocks noChangeShapeType="1"/>
            </p:cNvSpPr>
            <p:nvPr/>
          </p:nvSpPr>
          <p:spPr bwMode="auto">
            <a:xfrm>
              <a:off x="3356" y="292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grpSp>
          <p:nvGrpSpPr>
            <p:cNvPr id="36885" name="Group 89"/>
            <p:cNvGrpSpPr>
              <a:grpSpLocks/>
            </p:cNvGrpSpPr>
            <p:nvPr/>
          </p:nvGrpSpPr>
          <p:grpSpPr bwMode="auto">
            <a:xfrm>
              <a:off x="2400" y="3312"/>
              <a:ext cx="816" cy="336"/>
              <a:chOff x="528" y="3216"/>
              <a:chExt cx="816" cy="336"/>
            </a:xfrm>
          </p:grpSpPr>
          <p:sp>
            <p:nvSpPr>
              <p:cNvPr id="36913" name="Oval 90"/>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14" name="Text Box 91"/>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1000</a:t>
                </a:r>
              </a:p>
            </p:txBody>
          </p:sp>
        </p:grpSp>
        <p:grpSp>
          <p:nvGrpSpPr>
            <p:cNvPr id="36886" name="Group 92"/>
            <p:cNvGrpSpPr>
              <a:grpSpLocks/>
            </p:cNvGrpSpPr>
            <p:nvPr/>
          </p:nvGrpSpPr>
          <p:grpSpPr bwMode="auto">
            <a:xfrm>
              <a:off x="3216" y="3360"/>
              <a:ext cx="816" cy="336"/>
              <a:chOff x="528" y="3216"/>
              <a:chExt cx="816" cy="336"/>
            </a:xfrm>
          </p:grpSpPr>
          <p:sp>
            <p:nvSpPr>
              <p:cNvPr id="36911" name="Oval 9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12" name="Text Box 9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1001</a:t>
                </a:r>
              </a:p>
            </p:txBody>
          </p:sp>
        </p:grpSp>
        <p:sp>
          <p:nvSpPr>
            <p:cNvPr id="36887" name="Text Box 95"/>
            <p:cNvSpPr txBox="1">
              <a:spLocks noChangeArrowheads="1"/>
            </p:cNvSpPr>
            <p:nvPr/>
          </p:nvSpPr>
          <p:spPr bwMode="auto">
            <a:xfrm>
              <a:off x="2016"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0</a:t>
              </a:r>
            </a:p>
          </p:txBody>
        </p:sp>
        <p:sp>
          <p:nvSpPr>
            <p:cNvPr id="36888" name="Text Box 96"/>
            <p:cNvSpPr txBox="1">
              <a:spLocks noChangeArrowheads="1"/>
            </p:cNvSpPr>
            <p:nvPr/>
          </p:nvSpPr>
          <p:spPr bwMode="auto">
            <a:xfrm>
              <a:off x="720"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0</a:t>
              </a:r>
            </a:p>
          </p:txBody>
        </p:sp>
        <p:sp>
          <p:nvSpPr>
            <p:cNvPr id="36889" name="Text Box 97"/>
            <p:cNvSpPr txBox="1">
              <a:spLocks noChangeArrowheads="1"/>
            </p:cNvSpPr>
            <p:nvPr/>
          </p:nvSpPr>
          <p:spPr bwMode="auto">
            <a:xfrm>
              <a:off x="2832"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0</a:t>
              </a:r>
            </a:p>
          </p:txBody>
        </p:sp>
        <p:sp>
          <p:nvSpPr>
            <p:cNvPr id="36890" name="Text Box 98"/>
            <p:cNvSpPr txBox="1">
              <a:spLocks noChangeArrowheads="1"/>
            </p:cNvSpPr>
            <p:nvPr/>
          </p:nvSpPr>
          <p:spPr bwMode="auto">
            <a:xfrm>
              <a:off x="379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1</a:t>
              </a:r>
            </a:p>
          </p:txBody>
        </p:sp>
        <p:sp>
          <p:nvSpPr>
            <p:cNvPr id="36891" name="Text Box 99"/>
            <p:cNvSpPr txBox="1">
              <a:spLocks noChangeArrowheads="1"/>
            </p:cNvSpPr>
            <p:nvPr/>
          </p:nvSpPr>
          <p:spPr bwMode="auto">
            <a:xfrm>
              <a:off x="3456" y="297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1</a:t>
              </a:r>
            </a:p>
          </p:txBody>
        </p:sp>
        <p:sp>
          <p:nvSpPr>
            <p:cNvPr id="36892" name="Text Box 100"/>
            <p:cNvSpPr txBox="1">
              <a:spLocks noChangeArrowheads="1"/>
            </p:cNvSpPr>
            <p:nvPr/>
          </p:nvSpPr>
          <p:spPr bwMode="auto">
            <a:xfrm>
              <a:off x="1392"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1</a:t>
              </a:r>
            </a:p>
          </p:txBody>
        </p:sp>
        <p:sp>
          <p:nvSpPr>
            <p:cNvPr id="36893" name="Oval 101"/>
            <p:cNvSpPr>
              <a:spLocks noChangeArrowheads="1"/>
            </p:cNvSpPr>
            <p:nvPr/>
          </p:nvSpPr>
          <p:spPr bwMode="auto">
            <a:xfrm>
              <a:off x="4848"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grpSp>
          <p:nvGrpSpPr>
            <p:cNvPr id="36894" name="Group 102"/>
            <p:cNvGrpSpPr>
              <a:grpSpLocks/>
            </p:cNvGrpSpPr>
            <p:nvPr/>
          </p:nvGrpSpPr>
          <p:grpSpPr bwMode="auto">
            <a:xfrm>
              <a:off x="4128" y="3364"/>
              <a:ext cx="816" cy="336"/>
              <a:chOff x="528" y="3216"/>
              <a:chExt cx="816" cy="336"/>
            </a:xfrm>
          </p:grpSpPr>
          <p:sp>
            <p:nvSpPr>
              <p:cNvPr id="36909" name="Oval 103"/>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10" name="Text Box 104"/>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1100</a:t>
                </a:r>
              </a:p>
            </p:txBody>
          </p:sp>
        </p:grpSp>
        <p:grpSp>
          <p:nvGrpSpPr>
            <p:cNvPr id="36895" name="Group 105"/>
            <p:cNvGrpSpPr>
              <a:grpSpLocks/>
            </p:cNvGrpSpPr>
            <p:nvPr/>
          </p:nvGrpSpPr>
          <p:grpSpPr bwMode="auto">
            <a:xfrm>
              <a:off x="4944" y="3412"/>
              <a:ext cx="816" cy="336"/>
              <a:chOff x="528" y="3216"/>
              <a:chExt cx="816" cy="336"/>
            </a:xfrm>
          </p:grpSpPr>
          <p:sp>
            <p:nvSpPr>
              <p:cNvPr id="36907" name="Oval 106"/>
              <p:cNvSpPr>
                <a:spLocks noChangeArrowheads="1"/>
              </p:cNvSpPr>
              <p:nvPr/>
            </p:nvSpPr>
            <p:spPr bwMode="auto">
              <a:xfrm>
                <a:off x="528" y="3264"/>
                <a:ext cx="768" cy="288"/>
              </a:xfrm>
              <a:prstGeom prst="ellipse">
                <a:avLst/>
              </a:prstGeom>
              <a:solidFill>
                <a:srgbClr val="FFFF00"/>
              </a:solidFill>
              <a:ln w="12700">
                <a:solidFill>
                  <a:schemeClr val="tx1"/>
                </a:solidFill>
                <a:round/>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endParaRPr lang="en-US" altLang="en-US"/>
              </a:p>
            </p:txBody>
          </p:sp>
          <p:sp>
            <p:nvSpPr>
              <p:cNvPr id="36908" name="Text Box 107"/>
              <p:cNvSpPr txBox="1">
                <a:spLocks noChangeArrowheads="1"/>
              </p:cNvSpPr>
              <p:nvPr/>
            </p:nvSpPr>
            <p:spPr bwMode="auto">
              <a:xfrm>
                <a:off x="672"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1101</a:t>
                </a:r>
              </a:p>
            </p:txBody>
          </p:sp>
        </p:grpSp>
        <p:grpSp>
          <p:nvGrpSpPr>
            <p:cNvPr id="36896" name="Group 108"/>
            <p:cNvGrpSpPr>
              <a:grpSpLocks/>
            </p:cNvGrpSpPr>
            <p:nvPr/>
          </p:nvGrpSpPr>
          <p:grpSpPr bwMode="auto">
            <a:xfrm>
              <a:off x="4560" y="2976"/>
              <a:ext cx="332" cy="432"/>
              <a:chOff x="4560" y="2976"/>
              <a:chExt cx="332" cy="432"/>
            </a:xfrm>
          </p:grpSpPr>
          <p:sp>
            <p:nvSpPr>
              <p:cNvPr id="36905" name="Line 109"/>
              <p:cNvSpPr>
                <a:spLocks noChangeShapeType="1"/>
              </p:cNvSpPr>
              <p:nvPr/>
            </p:nvSpPr>
            <p:spPr bwMode="auto">
              <a:xfrm flipH="1">
                <a:off x="4652" y="297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906" name="Text Box 110"/>
              <p:cNvSpPr txBox="1">
                <a:spLocks noChangeArrowheads="1"/>
              </p:cNvSpPr>
              <p:nvPr/>
            </p:nvSpPr>
            <p:spPr bwMode="auto">
              <a:xfrm>
                <a:off x="4560"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0</a:t>
                </a:r>
              </a:p>
            </p:txBody>
          </p:sp>
        </p:grpSp>
        <p:grpSp>
          <p:nvGrpSpPr>
            <p:cNvPr id="36897" name="Group 111"/>
            <p:cNvGrpSpPr>
              <a:grpSpLocks/>
            </p:cNvGrpSpPr>
            <p:nvPr/>
          </p:nvGrpSpPr>
          <p:grpSpPr bwMode="auto">
            <a:xfrm>
              <a:off x="5084" y="2976"/>
              <a:ext cx="388" cy="480"/>
              <a:chOff x="5084" y="2976"/>
              <a:chExt cx="388" cy="480"/>
            </a:xfrm>
          </p:grpSpPr>
          <p:sp>
            <p:nvSpPr>
              <p:cNvPr id="36903" name="Line 112"/>
              <p:cNvSpPr>
                <a:spLocks noChangeShapeType="1"/>
              </p:cNvSpPr>
              <p:nvPr/>
            </p:nvSpPr>
            <p:spPr bwMode="auto">
              <a:xfrm>
                <a:off x="5084" y="297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endParaRPr lang="en-IN" sz="3200">
                  <a:solidFill>
                    <a:srgbClr val="FFFF00"/>
                  </a:solidFill>
                </a:endParaRPr>
              </a:p>
            </p:txBody>
          </p:sp>
          <p:sp>
            <p:nvSpPr>
              <p:cNvPr id="36904" name="Text Box 113"/>
              <p:cNvSpPr txBox="1">
                <a:spLocks noChangeArrowheads="1"/>
              </p:cNvSpPr>
              <p:nvPr/>
            </p:nvSpPr>
            <p:spPr bwMode="auto">
              <a:xfrm>
                <a:off x="5184" y="30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FF0033"/>
                    </a:solidFill>
                  </a:rPr>
                  <a:t>1</a:t>
                </a:r>
              </a:p>
            </p:txBody>
          </p:sp>
        </p:grpSp>
        <p:sp>
          <p:nvSpPr>
            <p:cNvPr id="36898" name="Text Box 114"/>
            <p:cNvSpPr txBox="1">
              <a:spLocks noChangeArrowheads="1"/>
            </p:cNvSpPr>
            <p:nvPr/>
          </p:nvSpPr>
          <p:spPr bwMode="auto">
            <a:xfrm>
              <a:off x="2592" y="7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10000"/>
                  </a:solidFill>
                  <a:latin typeface="Arial Black" panose="020B0A04020102020204" pitchFamily="34" charset="0"/>
                </a:rPr>
                <a:t>1</a:t>
              </a:r>
            </a:p>
          </p:txBody>
        </p:sp>
        <p:sp>
          <p:nvSpPr>
            <p:cNvPr id="36899" name="Text Box 115"/>
            <p:cNvSpPr txBox="1">
              <a:spLocks noChangeArrowheads="1"/>
            </p:cNvSpPr>
            <p:nvPr/>
          </p:nvSpPr>
          <p:spPr bwMode="auto">
            <a:xfrm>
              <a:off x="432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10000"/>
                  </a:solidFill>
                  <a:latin typeface="Arial Black" panose="020B0A04020102020204" pitchFamily="34" charset="0"/>
                </a:rPr>
                <a:t>2</a:t>
              </a:r>
            </a:p>
          </p:txBody>
        </p:sp>
        <p:sp>
          <p:nvSpPr>
            <p:cNvPr id="36900" name="Text Box 116"/>
            <p:cNvSpPr txBox="1">
              <a:spLocks noChangeArrowheads="1"/>
            </p:cNvSpPr>
            <p:nvPr/>
          </p:nvSpPr>
          <p:spPr bwMode="auto">
            <a:xfrm>
              <a:off x="816" y="14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10000"/>
                  </a:solidFill>
                  <a:latin typeface="Arial Black" panose="020B0A04020102020204" pitchFamily="34" charset="0"/>
                </a:rPr>
                <a:t>3</a:t>
              </a:r>
            </a:p>
          </p:txBody>
        </p:sp>
        <p:sp>
          <p:nvSpPr>
            <p:cNvPr id="36901" name="Text Box 117"/>
            <p:cNvSpPr txBox="1">
              <a:spLocks noChangeArrowheads="1"/>
            </p:cNvSpPr>
            <p:nvPr/>
          </p:nvSpPr>
          <p:spPr bwMode="auto">
            <a:xfrm>
              <a:off x="2832" y="25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10000"/>
                  </a:solidFill>
                  <a:latin typeface="Arial Black" panose="020B0A04020102020204" pitchFamily="34" charset="0"/>
                </a:rPr>
                <a:t>4</a:t>
              </a:r>
            </a:p>
          </p:txBody>
        </p:sp>
        <p:sp>
          <p:nvSpPr>
            <p:cNvPr id="36902" name="Text Box 118"/>
            <p:cNvSpPr txBox="1">
              <a:spLocks noChangeArrowheads="1"/>
            </p:cNvSpPr>
            <p:nvPr/>
          </p:nvSpPr>
          <p:spPr bwMode="auto">
            <a:xfrm>
              <a:off x="4608"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10000"/>
                  </a:solidFill>
                  <a:latin typeface="Arial Black" panose="020B0A04020102020204" pitchFamily="34" charset="0"/>
                </a:rPr>
                <a:t>4</a:t>
              </a:r>
            </a:p>
          </p:txBody>
        </p:sp>
      </p:grpSp>
      <p:sp>
        <p:nvSpPr>
          <p:cNvPr id="36868" name="Rectangle 56"/>
          <p:cNvSpPr>
            <a:spLocks noChangeArrowheads="1"/>
          </p:cNvSpPr>
          <p:nvPr/>
        </p:nvSpPr>
        <p:spPr bwMode="auto">
          <a:xfrm>
            <a:off x="152400" y="5943600"/>
            <a:ext cx="876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eaLnBrk="0" hangingPunct="0"/>
            <a:r>
              <a:rPr lang="en-US" altLang="en-US">
                <a:solidFill>
                  <a:srgbClr val="000000"/>
                </a:solidFill>
              </a:rPr>
              <a:t>Move each element into an ancestor or header node.</a:t>
            </a:r>
          </a:p>
        </p:txBody>
      </p:sp>
    </p:spTree>
    <p:extLst>
      <p:ext uri="{BB962C8B-B14F-4D97-AF65-F5344CB8AC3E}">
        <p14:creationId xmlns:p14="http://schemas.microsoft.com/office/powerpoint/2010/main" val="13060430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152400"/>
            <a:ext cx="8610600" cy="1143000"/>
          </a:xfrm>
          <a:noFill/>
        </p:spPr>
        <p:txBody>
          <a:bodyPr/>
          <a:lstStyle/>
          <a:p>
            <a:r>
              <a:rPr lang="en-US" altLang="en-US" smtClean="0"/>
              <a:t>Higher Order Tries</a:t>
            </a:r>
          </a:p>
        </p:txBody>
      </p:sp>
      <p:sp>
        <p:nvSpPr>
          <p:cNvPr id="343043" name="Rectangle 3"/>
          <p:cNvSpPr>
            <a:spLocks noGrp="1" noChangeArrowheads="1"/>
          </p:cNvSpPr>
          <p:nvPr>
            <p:ph type="body" idx="1"/>
          </p:nvPr>
        </p:nvSpPr>
        <p:spPr>
          <a:xfrm>
            <a:off x="304800" y="1295400"/>
            <a:ext cx="8458200" cy="2286000"/>
          </a:xfrm>
        </p:spPr>
        <p:txBody>
          <a:bodyPr/>
          <a:lstStyle/>
          <a:p>
            <a:r>
              <a:rPr lang="en-US" altLang="en-US" smtClean="0"/>
              <a:t>Key </a:t>
            </a:r>
            <a:r>
              <a:rPr lang="en-US" altLang="en-US" smtClean="0">
                <a:solidFill>
                  <a:schemeClr val="hlink"/>
                </a:solidFill>
              </a:rPr>
              <a:t>=</a:t>
            </a:r>
            <a:r>
              <a:rPr lang="en-US" altLang="en-US" smtClean="0"/>
              <a:t> Social Security Number.</a:t>
            </a:r>
          </a:p>
          <a:p>
            <a:pPr lvl="1"/>
            <a:r>
              <a:rPr lang="en-US" altLang="en-US" smtClean="0">
                <a:solidFill>
                  <a:schemeClr val="hlink"/>
                </a:solidFill>
              </a:rPr>
              <a:t>441-12-1135</a:t>
            </a:r>
          </a:p>
          <a:p>
            <a:pPr lvl="1"/>
            <a:r>
              <a:rPr lang="en-US" altLang="en-US" smtClean="0">
                <a:solidFill>
                  <a:schemeClr val="hlink"/>
                </a:solidFill>
              </a:rPr>
              <a:t>9 </a:t>
            </a:r>
            <a:r>
              <a:rPr lang="en-US" altLang="en-US" smtClean="0">
                <a:solidFill>
                  <a:schemeClr val="bg2"/>
                </a:solidFill>
              </a:rPr>
              <a:t>decimal digits.</a:t>
            </a:r>
          </a:p>
          <a:p>
            <a:r>
              <a:rPr lang="en-US" altLang="en-US" smtClean="0">
                <a:solidFill>
                  <a:schemeClr val="hlink"/>
                </a:solidFill>
              </a:rPr>
              <a:t>10</a:t>
            </a:r>
            <a:r>
              <a:rPr lang="en-US" altLang="en-US" smtClean="0">
                <a:solidFill>
                  <a:schemeClr val="bg2"/>
                </a:solidFill>
              </a:rPr>
              <a:t>-way trie (order </a:t>
            </a:r>
            <a:r>
              <a:rPr lang="en-US" altLang="en-US" smtClean="0">
                <a:solidFill>
                  <a:schemeClr val="hlink"/>
                </a:solidFill>
              </a:rPr>
              <a:t>10</a:t>
            </a:r>
            <a:r>
              <a:rPr lang="en-US" altLang="en-US" smtClean="0">
                <a:solidFill>
                  <a:schemeClr val="bg2"/>
                </a:solidFill>
              </a:rPr>
              <a:t> trie).</a:t>
            </a:r>
          </a:p>
        </p:txBody>
      </p:sp>
      <p:grpSp>
        <p:nvGrpSpPr>
          <p:cNvPr id="2" name="Group 4"/>
          <p:cNvGrpSpPr>
            <a:grpSpLocks/>
          </p:cNvGrpSpPr>
          <p:nvPr/>
        </p:nvGrpSpPr>
        <p:grpSpPr bwMode="auto">
          <a:xfrm>
            <a:off x="1981200" y="3581400"/>
            <a:ext cx="4114800" cy="1828800"/>
            <a:chOff x="288" y="2496"/>
            <a:chExt cx="2592" cy="1152"/>
          </a:xfrm>
        </p:grpSpPr>
        <p:sp>
          <p:nvSpPr>
            <p:cNvPr id="2054" name="Rectangle 5"/>
            <p:cNvSpPr>
              <a:spLocks noChangeArrowheads="1"/>
            </p:cNvSpPr>
            <p:nvPr/>
          </p:nvSpPr>
          <p:spPr bwMode="auto">
            <a:xfrm>
              <a:off x="432" y="283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5" name="Text Box 6"/>
            <p:cNvSpPr txBox="1">
              <a:spLocks noChangeArrowheads="1"/>
            </p:cNvSpPr>
            <p:nvPr/>
          </p:nvSpPr>
          <p:spPr bwMode="auto">
            <a:xfrm>
              <a:off x="43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0</a:t>
              </a:r>
            </a:p>
          </p:txBody>
        </p:sp>
        <p:sp>
          <p:nvSpPr>
            <p:cNvPr id="2056" name="Rectangle 7"/>
            <p:cNvSpPr>
              <a:spLocks noChangeArrowheads="1"/>
            </p:cNvSpPr>
            <p:nvPr/>
          </p:nvSpPr>
          <p:spPr bwMode="auto">
            <a:xfrm>
              <a:off x="672" y="283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7" name="Text Box 8"/>
            <p:cNvSpPr txBox="1">
              <a:spLocks noChangeArrowheads="1"/>
            </p:cNvSpPr>
            <p:nvPr/>
          </p:nvSpPr>
          <p:spPr bwMode="auto">
            <a:xfrm>
              <a:off x="67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2058" name="Rectangle 9"/>
            <p:cNvSpPr>
              <a:spLocks noChangeArrowheads="1"/>
            </p:cNvSpPr>
            <p:nvPr/>
          </p:nvSpPr>
          <p:spPr bwMode="auto">
            <a:xfrm>
              <a:off x="912" y="283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9" name="Text Box 10"/>
            <p:cNvSpPr txBox="1">
              <a:spLocks noChangeArrowheads="1"/>
            </p:cNvSpPr>
            <p:nvPr/>
          </p:nvSpPr>
          <p:spPr bwMode="auto">
            <a:xfrm>
              <a:off x="91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2060" name="Rectangle 11"/>
            <p:cNvSpPr>
              <a:spLocks noChangeArrowheads="1"/>
            </p:cNvSpPr>
            <p:nvPr/>
          </p:nvSpPr>
          <p:spPr bwMode="auto">
            <a:xfrm>
              <a:off x="1152" y="283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61" name="Text Box 12"/>
            <p:cNvSpPr txBox="1">
              <a:spLocks noChangeArrowheads="1"/>
            </p:cNvSpPr>
            <p:nvPr/>
          </p:nvSpPr>
          <p:spPr bwMode="auto">
            <a:xfrm>
              <a:off x="115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3</a:t>
              </a:r>
            </a:p>
          </p:txBody>
        </p:sp>
        <p:sp>
          <p:nvSpPr>
            <p:cNvPr id="2062" name="Rectangle 13"/>
            <p:cNvSpPr>
              <a:spLocks noChangeArrowheads="1"/>
            </p:cNvSpPr>
            <p:nvPr/>
          </p:nvSpPr>
          <p:spPr bwMode="auto">
            <a:xfrm>
              <a:off x="1392" y="283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63" name="Text Box 14"/>
            <p:cNvSpPr txBox="1">
              <a:spLocks noChangeArrowheads="1"/>
            </p:cNvSpPr>
            <p:nvPr/>
          </p:nvSpPr>
          <p:spPr bwMode="auto">
            <a:xfrm>
              <a:off x="139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2064" name="Rectangle 15"/>
            <p:cNvSpPr>
              <a:spLocks noChangeArrowheads="1"/>
            </p:cNvSpPr>
            <p:nvPr/>
          </p:nvSpPr>
          <p:spPr bwMode="auto">
            <a:xfrm>
              <a:off x="1632" y="283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65" name="Text Box 16"/>
            <p:cNvSpPr txBox="1">
              <a:spLocks noChangeArrowheads="1"/>
            </p:cNvSpPr>
            <p:nvPr/>
          </p:nvSpPr>
          <p:spPr bwMode="auto">
            <a:xfrm>
              <a:off x="163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2066" name="Rectangle 17"/>
            <p:cNvSpPr>
              <a:spLocks noChangeArrowheads="1"/>
            </p:cNvSpPr>
            <p:nvPr/>
          </p:nvSpPr>
          <p:spPr bwMode="auto">
            <a:xfrm>
              <a:off x="1872" y="283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67" name="Text Box 18"/>
            <p:cNvSpPr txBox="1">
              <a:spLocks noChangeArrowheads="1"/>
            </p:cNvSpPr>
            <p:nvPr/>
          </p:nvSpPr>
          <p:spPr bwMode="auto">
            <a:xfrm>
              <a:off x="187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6</a:t>
              </a:r>
            </a:p>
          </p:txBody>
        </p:sp>
        <p:sp>
          <p:nvSpPr>
            <p:cNvPr id="2068" name="Rectangle 19"/>
            <p:cNvSpPr>
              <a:spLocks noChangeArrowheads="1"/>
            </p:cNvSpPr>
            <p:nvPr/>
          </p:nvSpPr>
          <p:spPr bwMode="auto">
            <a:xfrm>
              <a:off x="2112" y="283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69" name="Text Box 20"/>
            <p:cNvSpPr txBox="1">
              <a:spLocks noChangeArrowheads="1"/>
            </p:cNvSpPr>
            <p:nvPr/>
          </p:nvSpPr>
          <p:spPr bwMode="auto">
            <a:xfrm>
              <a:off x="211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2070" name="Rectangle 21"/>
            <p:cNvSpPr>
              <a:spLocks noChangeArrowheads="1"/>
            </p:cNvSpPr>
            <p:nvPr/>
          </p:nvSpPr>
          <p:spPr bwMode="auto">
            <a:xfrm>
              <a:off x="2352" y="283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71" name="Text Box 22"/>
            <p:cNvSpPr txBox="1">
              <a:spLocks noChangeArrowheads="1"/>
            </p:cNvSpPr>
            <p:nvPr/>
          </p:nvSpPr>
          <p:spPr bwMode="auto">
            <a:xfrm>
              <a:off x="235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8</a:t>
              </a:r>
            </a:p>
          </p:txBody>
        </p:sp>
        <p:sp>
          <p:nvSpPr>
            <p:cNvPr id="2072" name="Rectangle 23"/>
            <p:cNvSpPr>
              <a:spLocks noChangeArrowheads="1"/>
            </p:cNvSpPr>
            <p:nvPr/>
          </p:nvSpPr>
          <p:spPr bwMode="auto">
            <a:xfrm>
              <a:off x="2592" y="283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73" name="Text Box 24"/>
            <p:cNvSpPr txBox="1">
              <a:spLocks noChangeArrowheads="1"/>
            </p:cNvSpPr>
            <p:nvPr/>
          </p:nvSpPr>
          <p:spPr bwMode="auto">
            <a:xfrm>
              <a:off x="2592" y="249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9</a:t>
              </a:r>
            </a:p>
          </p:txBody>
        </p:sp>
        <p:sp>
          <p:nvSpPr>
            <p:cNvPr id="2074" name="Line 25"/>
            <p:cNvSpPr>
              <a:spLocks noChangeShapeType="1"/>
            </p:cNvSpPr>
            <p:nvPr/>
          </p:nvSpPr>
          <p:spPr bwMode="auto">
            <a:xfrm flipH="1">
              <a:off x="288" y="2976"/>
              <a:ext cx="24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75" name="Line 26"/>
            <p:cNvSpPr>
              <a:spLocks noChangeShapeType="1"/>
            </p:cNvSpPr>
            <p:nvPr/>
          </p:nvSpPr>
          <p:spPr bwMode="auto">
            <a:xfrm>
              <a:off x="768"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76" name="Line 27"/>
            <p:cNvSpPr>
              <a:spLocks noChangeShapeType="1"/>
            </p:cNvSpPr>
            <p:nvPr/>
          </p:nvSpPr>
          <p:spPr bwMode="auto">
            <a:xfrm>
              <a:off x="1056"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77" name="Line 28"/>
            <p:cNvSpPr>
              <a:spLocks noChangeShapeType="1"/>
            </p:cNvSpPr>
            <p:nvPr/>
          </p:nvSpPr>
          <p:spPr bwMode="auto">
            <a:xfrm>
              <a:off x="1296"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78" name="Line 29"/>
            <p:cNvSpPr>
              <a:spLocks noChangeShapeType="1"/>
            </p:cNvSpPr>
            <p:nvPr/>
          </p:nvSpPr>
          <p:spPr bwMode="auto">
            <a:xfrm>
              <a:off x="1536"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79" name="Line 30"/>
            <p:cNvSpPr>
              <a:spLocks noChangeShapeType="1"/>
            </p:cNvSpPr>
            <p:nvPr/>
          </p:nvSpPr>
          <p:spPr bwMode="auto">
            <a:xfrm>
              <a:off x="1776"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80" name="Line 31"/>
            <p:cNvSpPr>
              <a:spLocks noChangeShapeType="1"/>
            </p:cNvSpPr>
            <p:nvPr/>
          </p:nvSpPr>
          <p:spPr bwMode="auto">
            <a:xfrm>
              <a:off x="2208"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81" name="Line 32"/>
            <p:cNvSpPr>
              <a:spLocks noChangeShapeType="1"/>
            </p:cNvSpPr>
            <p:nvPr/>
          </p:nvSpPr>
          <p:spPr bwMode="auto">
            <a:xfrm>
              <a:off x="2496"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82" name="Line 33"/>
            <p:cNvSpPr>
              <a:spLocks noChangeShapeType="1"/>
            </p:cNvSpPr>
            <p:nvPr/>
          </p:nvSpPr>
          <p:spPr bwMode="auto">
            <a:xfrm>
              <a:off x="2688" y="2976"/>
              <a:ext cx="192"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83" name="Line 34"/>
            <p:cNvSpPr>
              <a:spLocks noChangeShapeType="1"/>
            </p:cNvSpPr>
            <p:nvPr/>
          </p:nvSpPr>
          <p:spPr bwMode="auto">
            <a:xfrm>
              <a:off x="1968" y="2976"/>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43075" name="Text Box 35"/>
          <p:cNvSpPr txBox="1">
            <a:spLocks noChangeArrowheads="1"/>
          </p:cNvSpPr>
          <p:nvPr/>
        </p:nvSpPr>
        <p:spPr bwMode="auto">
          <a:xfrm>
            <a:off x="2971800" y="5791200"/>
            <a:ext cx="2895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tx1"/>
                </a:solidFill>
              </a:rPr>
              <a:t>Height</a:t>
            </a:r>
            <a:r>
              <a:rPr lang="en-US" altLang="en-US">
                <a:solidFill>
                  <a:schemeClr val="bg1"/>
                </a:solidFill>
              </a:rPr>
              <a:t> </a:t>
            </a:r>
            <a:r>
              <a:rPr lang="en-US" altLang="en-US">
                <a:solidFill>
                  <a:schemeClr val="hlink"/>
                </a:solidFill>
              </a:rPr>
              <a:t>&lt;= 10</a:t>
            </a:r>
            <a:r>
              <a:rPr lang="en-US" altLang="en-US">
                <a:solidFill>
                  <a:schemeClr val="bg2"/>
                </a:solidFill>
              </a:rPr>
              <a:t>.</a:t>
            </a:r>
          </a:p>
        </p:txBody>
      </p:sp>
    </p:spTree>
    <p:extLst>
      <p:ext uri="{BB962C8B-B14F-4D97-AF65-F5344CB8AC3E}">
        <p14:creationId xmlns:p14="http://schemas.microsoft.com/office/powerpoint/2010/main" val="137870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43075"/>
                                        </p:tgtEl>
                                        <p:attrNameLst>
                                          <p:attrName>style.visibility</p:attrName>
                                        </p:attrNameLst>
                                      </p:cBhvr>
                                      <p:to>
                                        <p:strVal val="visible"/>
                                      </p:to>
                                    </p:set>
                                    <p:anim calcmode="lin" valueType="num">
                                      <p:cBhvr additive="base">
                                        <p:cTn id="36" dur="500" fill="hold"/>
                                        <p:tgtEl>
                                          <p:spTgt spid="343075"/>
                                        </p:tgtEl>
                                        <p:attrNameLst>
                                          <p:attrName>ppt_x</p:attrName>
                                        </p:attrNameLst>
                                      </p:cBhvr>
                                      <p:tavLst>
                                        <p:tav tm="0">
                                          <p:val>
                                            <p:strVal val="0-#ppt_w/2"/>
                                          </p:val>
                                        </p:tav>
                                        <p:tav tm="100000">
                                          <p:val>
                                            <p:strVal val="#ppt_x"/>
                                          </p:val>
                                        </p:tav>
                                      </p:tavLst>
                                    </p:anim>
                                    <p:anim calcmode="lin" valueType="num">
                                      <p:cBhvr additive="base">
                                        <p:cTn id="37" dur="500" fill="hold"/>
                                        <p:tgtEl>
                                          <p:spTgt spid="34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bldLvl="5" autoUpdateAnimBg="0"/>
      <p:bldP spid="34307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Social Security Trie</a:t>
            </a:r>
          </a:p>
        </p:txBody>
      </p:sp>
      <p:sp>
        <p:nvSpPr>
          <p:cNvPr id="344067" name="Rectangle 3"/>
          <p:cNvSpPr>
            <a:spLocks noGrp="1" noChangeArrowheads="1"/>
          </p:cNvSpPr>
          <p:nvPr>
            <p:ph type="body" idx="1"/>
          </p:nvPr>
        </p:nvSpPr>
        <p:spPr>
          <a:xfrm>
            <a:off x="228600" y="1981200"/>
            <a:ext cx="8534400" cy="4114800"/>
          </a:xfrm>
        </p:spPr>
        <p:txBody>
          <a:bodyPr/>
          <a:lstStyle/>
          <a:p>
            <a:r>
              <a:rPr lang="en-US" altLang="en-US" smtClean="0">
                <a:solidFill>
                  <a:schemeClr val="hlink"/>
                </a:solidFill>
              </a:rPr>
              <a:t>10</a:t>
            </a:r>
            <a:r>
              <a:rPr lang="en-US" altLang="en-US" smtClean="0"/>
              <a:t>-way trie</a:t>
            </a:r>
          </a:p>
          <a:p>
            <a:pPr lvl="1"/>
            <a:r>
              <a:rPr lang="en-US" altLang="en-US" smtClean="0"/>
              <a:t>Height </a:t>
            </a:r>
            <a:r>
              <a:rPr lang="en-US" altLang="en-US" smtClean="0">
                <a:solidFill>
                  <a:schemeClr val="hlink"/>
                </a:solidFill>
              </a:rPr>
              <a:t>&lt;= 10</a:t>
            </a:r>
            <a:r>
              <a:rPr lang="en-US" altLang="en-US" smtClean="0"/>
              <a:t>.</a:t>
            </a:r>
          </a:p>
          <a:p>
            <a:pPr lvl="1"/>
            <a:r>
              <a:rPr lang="en-US" altLang="en-US" smtClean="0"/>
              <a:t>Search</a:t>
            </a:r>
            <a:r>
              <a:rPr lang="en-US" altLang="en-US" smtClean="0">
                <a:solidFill>
                  <a:schemeClr val="hlink"/>
                </a:solidFill>
              </a:rPr>
              <a:t> </a:t>
            </a:r>
            <a:r>
              <a:rPr lang="en-US" altLang="en-US" smtClean="0">
                <a:solidFill>
                  <a:schemeClr val="bg1"/>
                </a:solidFill>
              </a:rPr>
              <a:t>=&gt;</a:t>
            </a:r>
            <a:r>
              <a:rPr lang="en-US" altLang="en-US" smtClean="0">
                <a:solidFill>
                  <a:schemeClr val="hlink"/>
                </a:solidFill>
              </a:rPr>
              <a:t> &lt;= 9</a:t>
            </a:r>
            <a:r>
              <a:rPr lang="en-US" altLang="en-US" smtClean="0"/>
              <a:t> branches on digits plus </a:t>
            </a:r>
            <a:r>
              <a:rPr lang="en-US" altLang="en-US" smtClean="0">
                <a:solidFill>
                  <a:schemeClr val="hlink"/>
                </a:solidFill>
              </a:rPr>
              <a:t>1</a:t>
            </a:r>
            <a:r>
              <a:rPr lang="en-US" altLang="en-US" smtClean="0"/>
              <a:t> compare.</a:t>
            </a:r>
          </a:p>
          <a:p>
            <a:r>
              <a:rPr lang="en-US" altLang="en-US" smtClean="0">
                <a:solidFill>
                  <a:schemeClr val="hlink"/>
                </a:solidFill>
              </a:rPr>
              <a:t>100</a:t>
            </a:r>
            <a:r>
              <a:rPr lang="en-US" altLang="en-US" smtClean="0"/>
              <a:t>-way trie</a:t>
            </a:r>
          </a:p>
          <a:p>
            <a:pPr lvl="1"/>
            <a:r>
              <a:rPr lang="en-US" altLang="en-US" smtClean="0">
                <a:solidFill>
                  <a:schemeClr val="hlink"/>
                </a:solidFill>
              </a:rPr>
              <a:t>441-12-1135</a:t>
            </a:r>
            <a:endParaRPr lang="en-US" altLang="en-US" smtClean="0"/>
          </a:p>
          <a:p>
            <a:pPr lvl="1"/>
            <a:r>
              <a:rPr lang="en-US" altLang="en-US" smtClean="0"/>
              <a:t>Height </a:t>
            </a:r>
            <a:r>
              <a:rPr lang="en-US" altLang="en-US" smtClean="0">
                <a:solidFill>
                  <a:schemeClr val="hlink"/>
                </a:solidFill>
              </a:rPr>
              <a:t>&lt;= 6</a:t>
            </a:r>
            <a:r>
              <a:rPr lang="en-US" altLang="en-US" smtClean="0"/>
              <a:t>.</a:t>
            </a:r>
          </a:p>
          <a:p>
            <a:pPr lvl="1"/>
            <a:r>
              <a:rPr lang="en-US" altLang="en-US" smtClean="0"/>
              <a:t>Search</a:t>
            </a:r>
            <a:r>
              <a:rPr lang="en-US" altLang="en-US" smtClean="0">
                <a:solidFill>
                  <a:schemeClr val="hlink"/>
                </a:solidFill>
              </a:rPr>
              <a:t> </a:t>
            </a:r>
            <a:r>
              <a:rPr lang="en-US" altLang="en-US" smtClean="0">
                <a:solidFill>
                  <a:schemeClr val="bg1"/>
                </a:solidFill>
              </a:rPr>
              <a:t>=&gt;</a:t>
            </a:r>
            <a:r>
              <a:rPr lang="en-US" altLang="en-US" smtClean="0">
                <a:solidFill>
                  <a:schemeClr val="hlink"/>
                </a:solidFill>
              </a:rPr>
              <a:t> &lt;= 5</a:t>
            </a:r>
            <a:r>
              <a:rPr lang="en-US" altLang="en-US" smtClean="0"/>
              <a:t> branches on digits plus </a:t>
            </a:r>
            <a:r>
              <a:rPr lang="en-US" altLang="en-US" smtClean="0">
                <a:solidFill>
                  <a:schemeClr val="hlink"/>
                </a:solidFill>
              </a:rPr>
              <a:t>1</a:t>
            </a:r>
            <a:r>
              <a:rPr lang="en-US" altLang="en-US" smtClean="0"/>
              <a:t> compare.</a:t>
            </a:r>
          </a:p>
        </p:txBody>
      </p:sp>
    </p:spTree>
    <p:extLst>
      <p:ext uri="{BB962C8B-B14F-4D97-AF65-F5344CB8AC3E}">
        <p14:creationId xmlns:p14="http://schemas.microsoft.com/office/powerpoint/2010/main" val="132901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7">
                                            <p:txEl>
                                              <p:pRg st="4" end="4"/>
                                            </p:txEl>
                                          </p:spTgt>
                                        </p:tgtEl>
                                        <p:attrNameLst>
                                          <p:attrName>style.visibility</p:attrName>
                                        </p:attrNameLst>
                                      </p:cBhvr>
                                      <p:to>
                                        <p:strVal val="visible"/>
                                      </p:to>
                                    </p:set>
                                    <p:anim calcmode="lin" valueType="num">
                                      <p:cBhvr additive="base">
                                        <p:cTn id="31"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4067">
                                            <p:txEl>
                                              <p:pRg st="5" end="5"/>
                                            </p:txEl>
                                          </p:spTgt>
                                        </p:tgtEl>
                                        <p:attrNameLst>
                                          <p:attrName>style.visibility</p:attrName>
                                        </p:attrNameLst>
                                      </p:cBhvr>
                                      <p:to>
                                        <p:strVal val="visible"/>
                                      </p:to>
                                    </p:set>
                                    <p:anim calcmode="lin" valueType="num">
                                      <p:cBhvr additive="base">
                                        <p:cTn id="37" dur="500" fill="hold"/>
                                        <p:tgtEl>
                                          <p:spTgt spid="344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4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4067">
                                            <p:txEl>
                                              <p:pRg st="6" end="6"/>
                                            </p:txEl>
                                          </p:spTgt>
                                        </p:tgtEl>
                                        <p:attrNameLst>
                                          <p:attrName>style.visibility</p:attrName>
                                        </p:attrNameLst>
                                      </p:cBhvr>
                                      <p:to>
                                        <p:strVal val="visible"/>
                                      </p:to>
                                    </p:set>
                                    <p:anim calcmode="lin" valueType="num">
                                      <p:cBhvr additive="base">
                                        <p:cTn id="43" dur="500" fill="hold"/>
                                        <p:tgtEl>
                                          <p:spTgt spid="344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40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52400"/>
            <a:ext cx="8686800" cy="1143000"/>
          </a:xfrm>
        </p:spPr>
        <p:txBody>
          <a:bodyPr/>
          <a:lstStyle/>
          <a:p>
            <a:r>
              <a:rPr lang="en-US" altLang="en-US" smtClean="0"/>
              <a:t>Social Security AVL &amp; Red-Black</a:t>
            </a:r>
          </a:p>
        </p:txBody>
      </p:sp>
      <p:sp>
        <p:nvSpPr>
          <p:cNvPr id="346115" name="Rectangle 3"/>
          <p:cNvSpPr>
            <a:spLocks noGrp="1" noChangeArrowheads="1"/>
          </p:cNvSpPr>
          <p:nvPr>
            <p:ph type="body" idx="1"/>
          </p:nvPr>
        </p:nvSpPr>
        <p:spPr>
          <a:xfrm>
            <a:off x="228600" y="1219200"/>
            <a:ext cx="8534400" cy="4800600"/>
          </a:xfrm>
        </p:spPr>
        <p:txBody>
          <a:bodyPr/>
          <a:lstStyle/>
          <a:p>
            <a:pPr>
              <a:lnSpc>
                <a:spcPct val="90000"/>
              </a:lnSpc>
              <a:buFontTx/>
              <a:buNone/>
            </a:pPr>
            <a:endParaRPr lang="en-US" altLang="en-US" smtClean="0"/>
          </a:p>
          <a:p>
            <a:pPr>
              <a:lnSpc>
                <a:spcPct val="90000"/>
              </a:lnSpc>
            </a:pPr>
            <a:r>
              <a:rPr lang="en-US" altLang="en-US" smtClean="0">
                <a:solidFill>
                  <a:schemeClr val="bg2"/>
                </a:solidFill>
              </a:rPr>
              <a:t>Red-black tree</a:t>
            </a:r>
          </a:p>
          <a:p>
            <a:pPr lvl="1">
              <a:lnSpc>
                <a:spcPct val="90000"/>
              </a:lnSpc>
            </a:pPr>
            <a:r>
              <a:rPr lang="en-US" altLang="en-US" smtClean="0"/>
              <a:t>Height </a:t>
            </a:r>
            <a:r>
              <a:rPr lang="en-US" altLang="en-US" smtClean="0">
                <a:solidFill>
                  <a:schemeClr val="hlink"/>
                </a:solidFill>
              </a:rPr>
              <a:t>&lt;= 2log</a:t>
            </a:r>
            <a:r>
              <a:rPr lang="en-US" altLang="en-US" baseline="-25000" smtClean="0">
                <a:solidFill>
                  <a:schemeClr val="hlink"/>
                </a:solidFill>
              </a:rPr>
              <a:t>2</a:t>
            </a:r>
            <a:r>
              <a:rPr lang="en-US" altLang="en-US" smtClean="0">
                <a:solidFill>
                  <a:schemeClr val="hlink"/>
                </a:solidFill>
              </a:rPr>
              <a:t>10</a:t>
            </a:r>
            <a:r>
              <a:rPr lang="en-US" altLang="en-US" baseline="30000" smtClean="0">
                <a:solidFill>
                  <a:schemeClr val="hlink"/>
                </a:solidFill>
              </a:rPr>
              <a:t>9</a:t>
            </a:r>
            <a:r>
              <a:rPr lang="en-US" altLang="en-US" smtClean="0">
                <a:solidFill>
                  <a:schemeClr val="hlink"/>
                </a:solidFill>
              </a:rPr>
              <a:t> ~ 60</a:t>
            </a:r>
            <a:r>
              <a:rPr lang="en-US" altLang="en-US" smtClean="0"/>
              <a:t>.</a:t>
            </a:r>
          </a:p>
          <a:p>
            <a:pPr lvl="1">
              <a:lnSpc>
                <a:spcPct val="90000"/>
              </a:lnSpc>
            </a:pPr>
            <a:r>
              <a:rPr lang="en-US" altLang="en-US" smtClean="0"/>
              <a:t>Search</a:t>
            </a:r>
            <a:r>
              <a:rPr lang="en-US" altLang="en-US" smtClean="0">
                <a:solidFill>
                  <a:schemeClr val="hlink"/>
                </a:solidFill>
              </a:rPr>
              <a:t> </a:t>
            </a:r>
            <a:r>
              <a:rPr lang="en-US" altLang="en-US" smtClean="0">
                <a:solidFill>
                  <a:schemeClr val="bg1"/>
                </a:solidFill>
              </a:rPr>
              <a:t>=&gt;</a:t>
            </a:r>
            <a:r>
              <a:rPr lang="en-US" altLang="en-US" smtClean="0">
                <a:solidFill>
                  <a:schemeClr val="hlink"/>
                </a:solidFill>
              </a:rPr>
              <a:t> &lt;= 60</a:t>
            </a:r>
            <a:r>
              <a:rPr lang="en-US" altLang="en-US" smtClean="0"/>
              <a:t> compares of </a:t>
            </a:r>
            <a:r>
              <a:rPr lang="en-US" altLang="en-US" smtClean="0">
                <a:solidFill>
                  <a:schemeClr val="hlink"/>
                </a:solidFill>
              </a:rPr>
              <a:t>9</a:t>
            </a:r>
            <a:r>
              <a:rPr lang="en-US" altLang="en-US" smtClean="0"/>
              <a:t> digit numbers.</a:t>
            </a:r>
          </a:p>
          <a:p>
            <a:pPr>
              <a:lnSpc>
                <a:spcPct val="90000"/>
              </a:lnSpc>
            </a:pPr>
            <a:r>
              <a:rPr lang="en-US" altLang="en-US" smtClean="0"/>
              <a:t>AVL tree</a:t>
            </a:r>
          </a:p>
          <a:p>
            <a:pPr lvl="1">
              <a:lnSpc>
                <a:spcPct val="90000"/>
              </a:lnSpc>
            </a:pPr>
            <a:r>
              <a:rPr lang="en-US" altLang="en-US" smtClean="0"/>
              <a:t>Height </a:t>
            </a:r>
            <a:r>
              <a:rPr lang="en-US" altLang="en-US" smtClean="0">
                <a:solidFill>
                  <a:schemeClr val="hlink"/>
                </a:solidFill>
              </a:rPr>
              <a:t>&lt;= 1.44log</a:t>
            </a:r>
            <a:r>
              <a:rPr lang="en-US" altLang="en-US" baseline="-25000" smtClean="0">
                <a:solidFill>
                  <a:schemeClr val="hlink"/>
                </a:solidFill>
              </a:rPr>
              <a:t>2</a:t>
            </a:r>
            <a:r>
              <a:rPr lang="en-US" altLang="en-US" smtClean="0">
                <a:solidFill>
                  <a:schemeClr val="hlink"/>
                </a:solidFill>
              </a:rPr>
              <a:t>10</a:t>
            </a:r>
            <a:r>
              <a:rPr lang="en-US" altLang="en-US" baseline="30000" smtClean="0">
                <a:solidFill>
                  <a:schemeClr val="hlink"/>
                </a:solidFill>
              </a:rPr>
              <a:t>9</a:t>
            </a:r>
            <a:r>
              <a:rPr lang="en-US" altLang="en-US" smtClean="0">
                <a:solidFill>
                  <a:schemeClr val="hlink"/>
                </a:solidFill>
              </a:rPr>
              <a:t> ~ 40</a:t>
            </a:r>
            <a:r>
              <a:rPr lang="en-US" altLang="en-US" smtClean="0"/>
              <a:t>.</a:t>
            </a:r>
          </a:p>
          <a:p>
            <a:pPr lvl="1">
              <a:lnSpc>
                <a:spcPct val="90000"/>
              </a:lnSpc>
            </a:pPr>
            <a:r>
              <a:rPr lang="en-US" altLang="en-US" smtClean="0"/>
              <a:t>Search</a:t>
            </a:r>
            <a:r>
              <a:rPr lang="en-US" altLang="en-US" smtClean="0">
                <a:solidFill>
                  <a:schemeClr val="hlink"/>
                </a:solidFill>
              </a:rPr>
              <a:t> </a:t>
            </a:r>
            <a:r>
              <a:rPr lang="en-US" altLang="en-US" smtClean="0">
                <a:solidFill>
                  <a:schemeClr val="bg1"/>
                </a:solidFill>
              </a:rPr>
              <a:t>=&gt;</a:t>
            </a:r>
            <a:r>
              <a:rPr lang="en-US" altLang="en-US" smtClean="0">
                <a:solidFill>
                  <a:schemeClr val="hlink"/>
                </a:solidFill>
              </a:rPr>
              <a:t> &lt;= 40</a:t>
            </a:r>
            <a:r>
              <a:rPr lang="en-US" altLang="en-US" smtClean="0"/>
              <a:t> compares of </a:t>
            </a:r>
            <a:r>
              <a:rPr lang="en-US" altLang="en-US" smtClean="0">
                <a:solidFill>
                  <a:schemeClr val="hlink"/>
                </a:solidFill>
              </a:rPr>
              <a:t>9</a:t>
            </a:r>
            <a:r>
              <a:rPr lang="en-US" altLang="en-US" smtClean="0"/>
              <a:t> digit numbers.</a:t>
            </a:r>
          </a:p>
          <a:p>
            <a:pPr>
              <a:lnSpc>
                <a:spcPct val="90000"/>
              </a:lnSpc>
            </a:pPr>
            <a:r>
              <a:rPr lang="en-US" altLang="en-US" smtClean="0"/>
              <a:t>Best binary tree.</a:t>
            </a:r>
          </a:p>
          <a:p>
            <a:pPr lvl="1">
              <a:lnSpc>
                <a:spcPct val="90000"/>
              </a:lnSpc>
            </a:pPr>
            <a:r>
              <a:rPr lang="en-US" altLang="en-US" smtClean="0"/>
              <a:t>Height </a:t>
            </a:r>
            <a:r>
              <a:rPr lang="en-US" altLang="en-US" smtClean="0">
                <a:solidFill>
                  <a:schemeClr val="hlink"/>
                </a:solidFill>
              </a:rPr>
              <a:t>= log</a:t>
            </a:r>
            <a:r>
              <a:rPr lang="en-US" altLang="en-US" baseline="-25000" smtClean="0">
                <a:solidFill>
                  <a:schemeClr val="hlink"/>
                </a:solidFill>
              </a:rPr>
              <a:t>2</a:t>
            </a:r>
            <a:r>
              <a:rPr lang="en-US" altLang="en-US" smtClean="0">
                <a:solidFill>
                  <a:schemeClr val="hlink"/>
                </a:solidFill>
              </a:rPr>
              <a:t>10</a:t>
            </a:r>
            <a:r>
              <a:rPr lang="en-US" altLang="en-US" baseline="30000" smtClean="0">
                <a:solidFill>
                  <a:schemeClr val="hlink"/>
                </a:solidFill>
              </a:rPr>
              <a:t>9</a:t>
            </a:r>
            <a:r>
              <a:rPr lang="en-US" altLang="en-US" smtClean="0">
                <a:solidFill>
                  <a:schemeClr val="hlink"/>
                </a:solidFill>
              </a:rPr>
              <a:t> ~ 30</a:t>
            </a:r>
            <a:r>
              <a:rPr lang="en-US" altLang="en-US" smtClean="0"/>
              <a:t>.</a:t>
            </a:r>
          </a:p>
        </p:txBody>
      </p:sp>
    </p:spTree>
    <p:extLst>
      <p:ext uri="{BB962C8B-B14F-4D97-AF65-F5344CB8AC3E}">
        <p14:creationId xmlns:p14="http://schemas.microsoft.com/office/powerpoint/2010/main" val="1548894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 calcmode="lin" valueType="num">
                                      <p:cBhvr additive="base">
                                        <p:cTn id="7" dur="500" fill="hold"/>
                                        <p:tgtEl>
                                          <p:spTgt spid="3461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 calcmode="lin" valueType="num">
                                      <p:cBhvr additive="base">
                                        <p:cTn id="13" dur="500" fill="hold"/>
                                        <p:tgtEl>
                                          <p:spTgt spid="3461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15">
                                            <p:txEl>
                                              <p:pRg st="3" end="3"/>
                                            </p:txEl>
                                          </p:spTgt>
                                        </p:tgtEl>
                                        <p:attrNameLst>
                                          <p:attrName>style.visibility</p:attrName>
                                        </p:attrNameLst>
                                      </p:cBhvr>
                                      <p:to>
                                        <p:strVal val="visible"/>
                                      </p:to>
                                    </p:set>
                                    <p:anim calcmode="lin" valueType="num">
                                      <p:cBhvr additive="base">
                                        <p:cTn id="19" dur="500" fill="hold"/>
                                        <p:tgtEl>
                                          <p:spTgt spid="3461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6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5">
                                            <p:txEl>
                                              <p:pRg st="4" end="4"/>
                                            </p:txEl>
                                          </p:spTgt>
                                        </p:tgtEl>
                                        <p:attrNameLst>
                                          <p:attrName>style.visibility</p:attrName>
                                        </p:attrNameLst>
                                      </p:cBhvr>
                                      <p:to>
                                        <p:strVal val="visible"/>
                                      </p:to>
                                    </p:set>
                                    <p:anim calcmode="lin" valueType="num">
                                      <p:cBhvr additive="base">
                                        <p:cTn id="25" dur="500" fill="hold"/>
                                        <p:tgtEl>
                                          <p:spTgt spid="3461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6115">
                                            <p:txEl>
                                              <p:pRg st="5" end="5"/>
                                            </p:txEl>
                                          </p:spTgt>
                                        </p:tgtEl>
                                        <p:attrNameLst>
                                          <p:attrName>style.visibility</p:attrName>
                                        </p:attrNameLst>
                                      </p:cBhvr>
                                      <p:to>
                                        <p:strVal val="visible"/>
                                      </p:to>
                                    </p:set>
                                    <p:anim calcmode="lin" valueType="num">
                                      <p:cBhvr additive="base">
                                        <p:cTn id="31" dur="500" fill="hold"/>
                                        <p:tgtEl>
                                          <p:spTgt spid="34611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6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 calcmode="lin" valueType="num">
                                      <p:cBhvr additive="base">
                                        <p:cTn id="37" dur="500" fill="hold"/>
                                        <p:tgtEl>
                                          <p:spTgt spid="34611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6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6115">
                                            <p:txEl>
                                              <p:pRg st="7" end="7"/>
                                            </p:txEl>
                                          </p:spTgt>
                                        </p:tgtEl>
                                        <p:attrNameLst>
                                          <p:attrName>style.visibility</p:attrName>
                                        </p:attrNameLst>
                                      </p:cBhvr>
                                      <p:to>
                                        <p:strVal val="visible"/>
                                      </p:to>
                                    </p:set>
                                    <p:anim calcmode="lin" valueType="num">
                                      <p:cBhvr additive="base">
                                        <p:cTn id="43" dur="500" fill="hold"/>
                                        <p:tgtEl>
                                          <p:spTgt spid="3461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61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6115">
                                            <p:txEl>
                                              <p:pRg st="8" end="8"/>
                                            </p:txEl>
                                          </p:spTgt>
                                        </p:tgtEl>
                                        <p:attrNameLst>
                                          <p:attrName>style.visibility</p:attrName>
                                        </p:attrNameLst>
                                      </p:cBhvr>
                                      <p:to>
                                        <p:strVal val="visible"/>
                                      </p:to>
                                    </p:set>
                                    <p:anim calcmode="lin" valueType="num">
                                      <p:cBhvr additive="base">
                                        <p:cTn id="49" dur="500" fill="hold"/>
                                        <p:tgtEl>
                                          <p:spTgt spid="34611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61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4"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Compressed Social Security Trie</a:t>
            </a:r>
          </a:p>
        </p:txBody>
      </p:sp>
      <p:sp>
        <p:nvSpPr>
          <p:cNvPr id="348163" name="WordArt 3"/>
          <p:cNvSpPr>
            <a:spLocks noChangeArrowheads="1" noChangeShapeType="1" noTextEdit="1"/>
          </p:cNvSpPr>
          <p:nvPr/>
        </p:nvSpPr>
        <p:spPr bwMode="auto">
          <a:xfrm>
            <a:off x="457200" y="1524000"/>
            <a:ext cx="2828925"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IN" sz="3600" kern="10">
                <a:solidFill>
                  <a:srgbClr val="FF0000"/>
                </a:solidFill>
                <a:effectLst>
                  <a:outerShdw dist="35921" dir="2700000" algn="ctr" rotWithShape="0">
                    <a:srgbClr val="C0C0C0"/>
                  </a:outerShdw>
                </a:effectLst>
                <a:latin typeface="Impact" panose="020B0806030902050204" pitchFamily="34" charset="0"/>
              </a:rPr>
              <a:t>Branch Node Structure</a:t>
            </a:r>
          </a:p>
        </p:txBody>
      </p:sp>
      <p:grpSp>
        <p:nvGrpSpPr>
          <p:cNvPr id="2" name="Group 4"/>
          <p:cNvGrpSpPr>
            <a:grpSpLocks/>
          </p:cNvGrpSpPr>
          <p:nvPr/>
        </p:nvGrpSpPr>
        <p:grpSpPr bwMode="auto">
          <a:xfrm>
            <a:off x="1600200" y="2590800"/>
            <a:ext cx="5791200" cy="1828800"/>
            <a:chOff x="144" y="1872"/>
            <a:chExt cx="3648" cy="1152"/>
          </a:xfrm>
        </p:grpSpPr>
        <p:sp>
          <p:nvSpPr>
            <p:cNvPr id="5126" name="Rectangle 5"/>
            <p:cNvSpPr>
              <a:spLocks noChangeArrowheads="1"/>
            </p:cNvSpPr>
            <p:nvPr/>
          </p:nvSpPr>
          <p:spPr bwMode="auto">
            <a:xfrm>
              <a:off x="768" y="2208"/>
              <a:ext cx="576"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27" name="Text Box 6"/>
            <p:cNvSpPr txBox="1">
              <a:spLocks noChangeArrowheads="1"/>
            </p:cNvSpPr>
            <p:nvPr/>
          </p:nvSpPr>
          <p:spPr bwMode="auto">
            <a:xfrm>
              <a:off x="816" y="216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2"/>
                  </a:solidFill>
                </a:rPr>
                <a:t>#ptr</a:t>
              </a:r>
            </a:p>
          </p:txBody>
        </p:sp>
        <p:sp>
          <p:nvSpPr>
            <p:cNvPr id="5128" name="Rectangle 7"/>
            <p:cNvSpPr>
              <a:spLocks noChangeArrowheads="1"/>
            </p:cNvSpPr>
            <p:nvPr/>
          </p:nvSpPr>
          <p:spPr bwMode="auto">
            <a:xfrm>
              <a:off x="134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29" name="Text Box 8"/>
            <p:cNvSpPr txBox="1">
              <a:spLocks noChangeArrowheads="1"/>
            </p:cNvSpPr>
            <p:nvPr/>
          </p:nvSpPr>
          <p:spPr bwMode="auto">
            <a:xfrm>
              <a:off x="134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0</a:t>
              </a:r>
            </a:p>
          </p:txBody>
        </p:sp>
        <p:sp>
          <p:nvSpPr>
            <p:cNvPr id="5130" name="Rectangle 9"/>
            <p:cNvSpPr>
              <a:spLocks noChangeArrowheads="1"/>
            </p:cNvSpPr>
            <p:nvPr/>
          </p:nvSpPr>
          <p:spPr bwMode="auto">
            <a:xfrm>
              <a:off x="158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1" name="Text Box 10"/>
            <p:cNvSpPr txBox="1">
              <a:spLocks noChangeArrowheads="1"/>
            </p:cNvSpPr>
            <p:nvPr/>
          </p:nvSpPr>
          <p:spPr bwMode="auto">
            <a:xfrm>
              <a:off x="158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5132" name="Rectangle 11"/>
            <p:cNvSpPr>
              <a:spLocks noChangeArrowheads="1"/>
            </p:cNvSpPr>
            <p:nvPr/>
          </p:nvSpPr>
          <p:spPr bwMode="auto">
            <a:xfrm>
              <a:off x="182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3" name="Text Box 12"/>
            <p:cNvSpPr txBox="1">
              <a:spLocks noChangeArrowheads="1"/>
            </p:cNvSpPr>
            <p:nvPr/>
          </p:nvSpPr>
          <p:spPr bwMode="auto">
            <a:xfrm>
              <a:off x="182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5134" name="Rectangle 13"/>
            <p:cNvSpPr>
              <a:spLocks noChangeArrowheads="1"/>
            </p:cNvSpPr>
            <p:nvPr/>
          </p:nvSpPr>
          <p:spPr bwMode="auto">
            <a:xfrm>
              <a:off x="206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5" name="Text Box 14"/>
            <p:cNvSpPr txBox="1">
              <a:spLocks noChangeArrowheads="1"/>
            </p:cNvSpPr>
            <p:nvPr/>
          </p:nvSpPr>
          <p:spPr bwMode="auto">
            <a:xfrm>
              <a:off x="206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3</a:t>
              </a:r>
            </a:p>
          </p:txBody>
        </p:sp>
        <p:sp>
          <p:nvSpPr>
            <p:cNvPr id="5136" name="Rectangle 15"/>
            <p:cNvSpPr>
              <a:spLocks noChangeArrowheads="1"/>
            </p:cNvSpPr>
            <p:nvPr/>
          </p:nvSpPr>
          <p:spPr bwMode="auto">
            <a:xfrm>
              <a:off x="230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7" name="Text Box 16"/>
            <p:cNvSpPr txBox="1">
              <a:spLocks noChangeArrowheads="1"/>
            </p:cNvSpPr>
            <p:nvPr/>
          </p:nvSpPr>
          <p:spPr bwMode="auto">
            <a:xfrm>
              <a:off x="230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5138" name="Rectangle 17"/>
            <p:cNvSpPr>
              <a:spLocks noChangeArrowheads="1"/>
            </p:cNvSpPr>
            <p:nvPr/>
          </p:nvSpPr>
          <p:spPr bwMode="auto">
            <a:xfrm>
              <a:off x="254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9" name="Text Box 18"/>
            <p:cNvSpPr txBox="1">
              <a:spLocks noChangeArrowheads="1"/>
            </p:cNvSpPr>
            <p:nvPr/>
          </p:nvSpPr>
          <p:spPr bwMode="auto">
            <a:xfrm>
              <a:off x="254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5140" name="Rectangle 19"/>
            <p:cNvSpPr>
              <a:spLocks noChangeArrowheads="1"/>
            </p:cNvSpPr>
            <p:nvPr/>
          </p:nvSpPr>
          <p:spPr bwMode="auto">
            <a:xfrm>
              <a:off x="278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1" name="Text Box 20"/>
            <p:cNvSpPr txBox="1">
              <a:spLocks noChangeArrowheads="1"/>
            </p:cNvSpPr>
            <p:nvPr/>
          </p:nvSpPr>
          <p:spPr bwMode="auto">
            <a:xfrm>
              <a:off x="278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6</a:t>
              </a:r>
            </a:p>
          </p:txBody>
        </p:sp>
        <p:sp>
          <p:nvSpPr>
            <p:cNvPr id="5142" name="Rectangle 21"/>
            <p:cNvSpPr>
              <a:spLocks noChangeArrowheads="1"/>
            </p:cNvSpPr>
            <p:nvPr/>
          </p:nvSpPr>
          <p:spPr bwMode="auto">
            <a:xfrm>
              <a:off x="302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3" name="Text Box 22"/>
            <p:cNvSpPr txBox="1">
              <a:spLocks noChangeArrowheads="1"/>
            </p:cNvSpPr>
            <p:nvPr/>
          </p:nvSpPr>
          <p:spPr bwMode="auto">
            <a:xfrm>
              <a:off x="302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5144" name="Rectangle 23"/>
            <p:cNvSpPr>
              <a:spLocks noChangeArrowheads="1"/>
            </p:cNvSpPr>
            <p:nvPr/>
          </p:nvSpPr>
          <p:spPr bwMode="auto">
            <a:xfrm>
              <a:off x="326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5" name="Text Box 24"/>
            <p:cNvSpPr txBox="1">
              <a:spLocks noChangeArrowheads="1"/>
            </p:cNvSpPr>
            <p:nvPr/>
          </p:nvSpPr>
          <p:spPr bwMode="auto">
            <a:xfrm>
              <a:off x="326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8</a:t>
              </a:r>
            </a:p>
          </p:txBody>
        </p:sp>
        <p:sp>
          <p:nvSpPr>
            <p:cNvPr id="5146" name="Rectangle 25"/>
            <p:cNvSpPr>
              <a:spLocks noChangeArrowheads="1"/>
            </p:cNvSpPr>
            <p:nvPr/>
          </p:nvSpPr>
          <p:spPr bwMode="auto">
            <a:xfrm>
              <a:off x="350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7" name="Text Box 26"/>
            <p:cNvSpPr txBox="1">
              <a:spLocks noChangeArrowheads="1"/>
            </p:cNvSpPr>
            <p:nvPr/>
          </p:nvSpPr>
          <p:spPr bwMode="auto">
            <a:xfrm>
              <a:off x="350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9</a:t>
              </a:r>
            </a:p>
          </p:txBody>
        </p:sp>
        <p:sp>
          <p:nvSpPr>
            <p:cNvPr id="5148" name="Line 27"/>
            <p:cNvSpPr>
              <a:spLocks noChangeShapeType="1"/>
            </p:cNvSpPr>
            <p:nvPr/>
          </p:nvSpPr>
          <p:spPr bwMode="auto">
            <a:xfrm flipH="1">
              <a:off x="1200" y="2352"/>
              <a:ext cx="24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49" name="Line 28"/>
            <p:cNvSpPr>
              <a:spLocks noChangeShapeType="1"/>
            </p:cNvSpPr>
            <p:nvPr/>
          </p:nvSpPr>
          <p:spPr bwMode="auto">
            <a:xfrm>
              <a:off x="1680"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0" name="Line 29"/>
            <p:cNvSpPr>
              <a:spLocks noChangeShapeType="1"/>
            </p:cNvSpPr>
            <p:nvPr/>
          </p:nvSpPr>
          <p:spPr bwMode="auto">
            <a:xfrm>
              <a:off x="1968"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1" name="Line 30"/>
            <p:cNvSpPr>
              <a:spLocks noChangeShapeType="1"/>
            </p:cNvSpPr>
            <p:nvPr/>
          </p:nvSpPr>
          <p:spPr bwMode="auto">
            <a:xfrm>
              <a:off x="2208"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2" name="Line 31"/>
            <p:cNvSpPr>
              <a:spLocks noChangeShapeType="1"/>
            </p:cNvSpPr>
            <p:nvPr/>
          </p:nvSpPr>
          <p:spPr bwMode="auto">
            <a:xfrm>
              <a:off x="2448"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3" name="Line 32"/>
            <p:cNvSpPr>
              <a:spLocks noChangeShapeType="1"/>
            </p:cNvSpPr>
            <p:nvPr/>
          </p:nvSpPr>
          <p:spPr bwMode="auto">
            <a:xfrm>
              <a:off x="2688"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4" name="Line 33"/>
            <p:cNvSpPr>
              <a:spLocks noChangeShapeType="1"/>
            </p:cNvSpPr>
            <p:nvPr/>
          </p:nvSpPr>
          <p:spPr bwMode="auto">
            <a:xfrm>
              <a:off x="3120"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5" name="Line 34"/>
            <p:cNvSpPr>
              <a:spLocks noChangeShapeType="1"/>
            </p:cNvSpPr>
            <p:nvPr/>
          </p:nvSpPr>
          <p:spPr bwMode="auto">
            <a:xfrm>
              <a:off x="3408"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6" name="Line 35"/>
            <p:cNvSpPr>
              <a:spLocks noChangeShapeType="1"/>
            </p:cNvSpPr>
            <p:nvPr/>
          </p:nvSpPr>
          <p:spPr bwMode="auto">
            <a:xfrm>
              <a:off x="3600" y="2352"/>
              <a:ext cx="192"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7" name="Line 36"/>
            <p:cNvSpPr>
              <a:spLocks noChangeShapeType="1"/>
            </p:cNvSpPr>
            <p:nvPr/>
          </p:nvSpPr>
          <p:spPr bwMode="auto">
            <a:xfrm>
              <a:off x="2880" y="2352"/>
              <a:ext cx="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8" name="Rectangle 37"/>
            <p:cNvSpPr>
              <a:spLocks noChangeArrowheads="1"/>
            </p:cNvSpPr>
            <p:nvPr/>
          </p:nvSpPr>
          <p:spPr bwMode="auto">
            <a:xfrm>
              <a:off x="192" y="2208"/>
              <a:ext cx="576"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59" name="Text Box 38"/>
            <p:cNvSpPr txBox="1">
              <a:spLocks noChangeArrowheads="1"/>
            </p:cNvSpPr>
            <p:nvPr/>
          </p:nvSpPr>
          <p:spPr bwMode="auto">
            <a:xfrm>
              <a:off x="144" y="216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char#</a:t>
              </a:r>
            </a:p>
          </p:txBody>
        </p:sp>
      </p:grpSp>
      <p:sp>
        <p:nvSpPr>
          <p:cNvPr id="348199" name="Rectangle 39"/>
          <p:cNvSpPr>
            <a:spLocks noGrp="1" noChangeArrowheads="1"/>
          </p:cNvSpPr>
          <p:nvPr>
            <p:ph type="body" idx="1"/>
          </p:nvPr>
        </p:nvSpPr>
        <p:spPr>
          <a:xfrm>
            <a:off x="228600" y="4800600"/>
            <a:ext cx="8610600" cy="2057400"/>
          </a:xfrm>
          <a:noFill/>
        </p:spPr>
        <p:txBody>
          <a:bodyPr/>
          <a:lstStyle/>
          <a:p>
            <a:r>
              <a:rPr lang="en-US" altLang="en-US" smtClean="0">
                <a:solidFill>
                  <a:schemeClr val="hlink"/>
                </a:solidFill>
              </a:rPr>
              <a:t>char#</a:t>
            </a:r>
            <a:r>
              <a:rPr lang="en-US" altLang="en-US" smtClean="0"/>
              <a:t> </a:t>
            </a:r>
            <a:r>
              <a:rPr lang="en-US" altLang="en-US" smtClean="0">
                <a:solidFill>
                  <a:schemeClr val="hlink"/>
                </a:solidFill>
              </a:rPr>
              <a:t>=</a:t>
            </a:r>
            <a:r>
              <a:rPr lang="en-US" altLang="en-US" smtClean="0"/>
              <a:t> character/digit used for branching.</a:t>
            </a:r>
          </a:p>
          <a:p>
            <a:pPr lvl="1"/>
            <a:r>
              <a:rPr lang="en-US" altLang="en-US" smtClean="0"/>
              <a:t>Equivalent to </a:t>
            </a:r>
            <a:r>
              <a:rPr lang="en-US" altLang="en-US" smtClean="0">
                <a:solidFill>
                  <a:schemeClr val="hlink"/>
                </a:solidFill>
              </a:rPr>
              <a:t>bit#</a:t>
            </a:r>
            <a:r>
              <a:rPr lang="en-US" altLang="en-US" smtClean="0"/>
              <a:t> field of compressed binary trie.</a:t>
            </a:r>
          </a:p>
          <a:p>
            <a:r>
              <a:rPr lang="en-US" altLang="en-US" smtClean="0">
                <a:solidFill>
                  <a:schemeClr val="hlink"/>
                </a:solidFill>
              </a:rPr>
              <a:t>#ptr =</a:t>
            </a:r>
            <a:r>
              <a:rPr lang="en-US" altLang="en-US" smtClean="0"/>
              <a:t> # of nonnull pointers in the node.</a:t>
            </a:r>
          </a:p>
        </p:txBody>
      </p:sp>
    </p:spTree>
    <p:extLst>
      <p:ext uri="{BB962C8B-B14F-4D97-AF65-F5344CB8AC3E}">
        <p14:creationId xmlns:p14="http://schemas.microsoft.com/office/powerpoint/2010/main" val="3725344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gtEl>
                                        <p:attrNameLst>
                                          <p:attrName>style.visibility</p:attrName>
                                        </p:attrNameLst>
                                      </p:cBhvr>
                                      <p:to>
                                        <p:strVal val="visible"/>
                                      </p:to>
                                    </p:set>
                                    <p:anim calcmode="lin" valueType="num">
                                      <p:cBhvr additive="base">
                                        <p:cTn id="7" dur="500" fill="hold"/>
                                        <p:tgtEl>
                                          <p:spTgt spid="348163"/>
                                        </p:tgtEl>
                                        <p:attrNameLst>
                                          <p:attrName>ppt_x</p:attrName>
                                        </p:attrNameLst>
                                      </p:cBhvr>
                                      <p:tavLst>
                                        <p:tav tm="0">
                                          <p:val>
                                            <p:strVal val="0-#ppt_w/2"/>
                                          </p:val>
                                        </p:tav>
                                        <p:tav tm="100000">
                                          <p:val>
                                            <p:strVal val="#ppt_x"/>
                                          </p:val>
                                        </p:tav>
                                      </p:tavLst>
                                    </p:anim>
                                    <p:anim calcmode="lin" valueType="num">
                                      <p:cBhvr additive="base">
                                        <p:cTn id="8" dur="500" fill="hold"/>
                                        <p:tgtEl>
                                          <p:spTgt spid="3481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8199">
                                            <p:txEl>
                                              <p:pRg st="0" end="0"/>
                                            </p:txEl>
                                          </p:spTgt>
                                        </p:tgtEl>
                                        <p:attrNameLst>
                                          <p:attrName>style.visibility</p:attrName>
                                        </p:attrNameLst>
                                      </p:cBhvr>
                                      <p:to>
                                        <p:strVal val="visible"/>
                                      </p:to>
                                    </p:set>
                                    <p:anim calcmode="lin" valueType="num">
                                      <p:cBhvr additive="base">
                                        <p:cTn id="17" dur="500" fill="hold"/>
                                        <p:tgtEl>
                                          <p:spTgt spid="34819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81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8199">
                                            <p:txEl>
                                              <p:pRg st="1" end="1"/>
                                            </p:txEl>
                                          </p:spTgt>
                                        </p:tgtEl>
                                        <p:attrNameLst>
                                          <p:attrName>style.visibility</p:attrName>
                                        </p:attrNameLst>
                                      </p:cBhvr>
                                      <p:to>
                                        <p:strVal val="visible"/>
                                      </p:to>
                                    </p:set>
                                    <p:anim calcmode="lin" valueType="num">
                                      <p:cBhvr additive="base">
                                        <p:cTn id="23" dur="500" fill="hold"/>
                                        <p:tgtEl>
                                          <p:spTgt spid="34819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81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48199">
                                            <p:txEl>
                                              <p:pRg st="2" end="2"/>
                                            </p:txEl>
                                          </p:spTgt>
                                        </p:tgtEl>
                                        <p:attrNameLst>
                                          <p:attrName>style.visibility</p:attrName>
                                        </p:attrNameLst>
                                      </p:cBhvr>
                                      <p:to>
                                        <p:strVal val="visible"/>
                                      </p:to>
                                    </p:set>
                                    <p:anim calcmode="lin" valueType="num">
                                      <p:cBhvr additive="base">
                                        <p:cTn id="29" dur="500" fill="hold"/>
                                        <p:tgtEl>
                                          <p:spTgt spid="34819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481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nimBg="1"/>
      <p:bldP spid="34819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Example</a:t>
            </a:r>
          </a:p>
        </p:txBody>
      </p:sp>
      <p:sp>
        <p:nvSpPr>
          <p:cNvPr id="7171" name="Rectangle 3"/>
          <p:cNvSpPr>
            <a:spLocks noChangeArrowheads="1"/>
          </p:cNvSpPr>
          <p:nvPr/>
        </p:nvSpPr>
        <p:spPr bwMode="auto">
          <a:xfrm>
            <a:off x="609600" y="1828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t>Now, insert a pair whose key is </a:t>
            </a:r>
            <a:r>
              <a:rPr lang="en-US" altLang="en-US" sz="3200">
                <a:solidFill>
                  <a:srgbClr val="FF3300"/>
                </a:solidFill>
              </a:rPr>
              <a:t>0000</a:t>
            </a:r>
            <a:r>
              <a:rPr lang="en-US" altLang="en-US" sz="3200"/>
              <a:t>.</a:t>
            </a:r>
          </a:p>
        </p:txBody>
      </p:sp>
      <p:sp>
        <p:nvSpPr>
          <p:cNvPr id="313348" name="Line 4"/>
          <p:cNvSpPr>
            <a:spLocks noChangeShapeType="1"/>
          </p:cNvSpPr>
          <p:nvPr/>
        </p:nvSpPr>
        <p:spPr bwMode="auto">
          <a:xfrm>
            <a:off x="4038600" y="3124200"/>
            <a:ext cx="914400" cy="0"/>
          </a:xfrm>
          <a:prstGeom prst="line">
            <a:avLst/>
          </a:prstGeom>
          <a:noFill/>
          <a:ln w="7620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grpSp>
        <p:nvGrpSpPr>
          <p:cNvPr id="2" name="Group 5"/>
          <p:cNvGrpSpPr>
            <a:grpSpLocks/>
          </p:cNvGrpSpPr>
          <p:nvPr/>
        </p:nvGrpSpPr>
        <p:grpSpPr bwMode="auto">
          <a:xfrm>
            <a:off x="228600" y="2743200"/>
            <a:ext cx="3962400" cy="3200400"/>
            <a:chOff x="3024" y="1728"/>
            <a:chExt cx="2496" cy="2016"/>
          </a:xfrm>
        </p:grpSpPr>
        <p:grpSp>
          <p:nvGrpSpPr>
            <p:cNvPr id="7194" name="Group 6"/>
            <p:cNvGrpSpPr>
              <a:grpSpLocks/>
            </p:cNvGrpSpPr>
            <p:nvPr/>
          </p:nvGrpSpPr>
          <p:grpSpPr bwMode="auto">
            <a:xfrm>
              <a:off x="4512" y="2544"/>
              <a:ext cx="1008" cy="432"/>
              <a:chOff x="1680" y="2064"/>
              <a:chExt cx="1008" cy="432"/>
            </a:xfrm>
          </p:grpSpPr>
          <p:sp>
            <p:nvSpPr>
              <p:cNvPr id="7207" name="Oval 7"/>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208" name="Text Box 8"/>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7195" name="Group 9"/>
            <p:cNvGrpSpPr>
              <a:grpSpLocks/>
            </p:cNvGrpSpPr>
            <p:nvPr/>
          </p:nvGrpSpPr>
          <p:grpSpPr bwMode="auto">
            <a:xfrm>
              <a:off x="3696" y="1728"/>
              <a:ext cx="1008" cy="432"/>
              <a:chOff x="1680" y="2064"/>
              <a:chExt cx="1008" cy="432"/>
            </a:xfrm>
          </p:grpSpPr>
          <p:sp>
            <p:nvSpPr>
              <p:cNvPr id="7205" name="Oval 10"/>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206" name="Text Box 11"/>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7196" name="Group 12"/>
            <p:cNvGrpSpPr>
              <a:grpSpLocks/>
            </p:cNvGrpSpPr>
            <p:nvPr/>
          </p:nvGrpSpPr>
          <p:grpSpPr bwMode="auto">
            <a:xfrm>
              <a:off x="3024" y="2496"/>
              <a:ext cx="1008" cy="432"/>
              <a:chOff x="1680" y="2064"/>
              <a:chExt cx="1008" cy="432"/>
            </a:xfrm>
          </p:grpSpPr>
          <p:sp>
            <p:nvSpPr>
              <p:cNvPr id="7203" name="Oval 13"/>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204" name="Text Box 14"/>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7197" name="Line 15"/>
            <p:cNvSpPr>
              <a:spLocks noChangeShapeType="1"/>
            </p:cNvSpPr>
            <p:nvPr/>
          </p:nvSpPr>
          <p:spPr bwMode="auto">
            <a:xfrm flipH="1">
              <a:off x="3648" y="2112"/>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8" name="Line 16"/>
            <p:cNvSpPr>
              <a:spLocks noChangeShapeType="1"/>
            </p:cNvSpPr>
            <p:nvPr/>
          </p:nvSpPr>
          <p:spPr bwMode="auto">
            <a:xfrm>
              <a:off x="4512" y="2112"/>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7199" name="Group 17"/>
            <p:cNvGrpSpPr>
              <a:grpSpLocks/>
            </p:cNvGrpSpPr>
            <p:nvPr/>
          </p:nvGrpSpPr>
          <p:grpSpPr bwMode="auto">
            <a:xfrm>
              <a:off x="3840" y="3312"/>
              <a:ext cx="1008" cy="432"/>
              <a:chOff x="1680" y="2064"/>
              <a:chExt cx="1008" cy="432"/>
            </a:xfrm>
          </p:grpSpPr>
          <p:sp>
            <p:nvSpPr>
              <p:cNvPr id="7201" name="Oval 18"/>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202" name="Text Box 19"/>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1011</a:t>
                </a:r>
              </a:p>
            </p:txBody>
          </p:sp>
        </p:grpSp>
        <p:sp>
          <p:nvSpPr>
            <p:cNvPr id="7200" name="Line 20"/>
            <p:cNvSpPr>
              <a:spLocks noChangeShapeType="1"/>
            </p:cNvSpPr>
            <p:nvPr/>
          </p:nvSpPr>
          <p:spPr bwMode="auto">
            <a:xfrm flipH="1">
              <a:off x="4464" y="2928"/>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grpSp>
        <p:nvGrpSpPr>
          <p:cNvPr id="7" name="Group 21"/>
          <p:cNvGrpSpPr>
            <a:grpSpLocks/>
          </p:cNvGrpSpPr>
          <p:nvPr/>
        </p:nvGrpSpPr>
        <p:grpSpPr bwMode="auto">
          <a:xfrm>
            <a:off x="3886200" y="2667000"/>
            <a:ext cx="4953000" cy="3200400"/>
            <a:chOff x="2448" y="1680"/>
            <a:chExt cx="3120" cy="2016"/>
          </a:xfrm>
        </p:grpSpPr>
        <p:grpSp>
          <p:nvGrpSpPr>
            <p:cNvPr id="7175" name="Group 22"/>
            <p:cNvGrpSpPr>
              <a:grpSpLocks/>
            </p:cNvGrpSpPr>
            <p:nvPr/>
          </p:nvGrpSpPr>
          <p:grpSpPr bwMode="auto">
            <a:xfrm>
              <a:off x="4560" y="2496"/>
              <a:ext cx="1008" cy="432"/>
              <a:chOff x="1680" y="2064"/>
              <a:chExt cx="1008" cy="432"/>
            </a:xfrm>
          </p:grpSpPr>
          <p:sp>
            <p:nvSpPr>
              <p:cNvPr id="7192" name="Oval 23"/>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93" name="Text Box 24"/>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7176" name="Group 25"/>
            <p:cNvGrpSpPr>
              <a:grpSpLocks/>
            </p:cNvGrpSpPr>
            <p:nvPr/>
          </p:nvGrpSpPr>
          <p:grpSpPr bwMode="auto">
            <a:xfrm>
              <a:off x="3744" y="1680"/>
              <a:ext cx="1008" cy="432"/>
              <a:chOff x="1680" y="2064"/>
              <a:chExt cx="1008" cy="432"/>
            </a:xfrm>
          </p:grpSpPr>
          <p:sp>
            <p:nvSpPr>
              <p:cNvPr id="7190" name="Oval 26"/>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91" name="Text Box 27"/>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7177" name="Group 28"/>
            <p:cNvGrpSpPr>
              <a:grpSpLocks/>
            </p:cNvGrpSpPr>
            <p:nvPr/>
          </p:nvGrpSpPr>
          <p:grpSpPr bwMode="auto">
            <a:xfrm>
              <a:off x="3072" y="2448"/>
              <a:ext cx="1008" cy="432"/>
              <a:chOff x="1680" y="2064"/>
              <a:chExt cx="1008" cy="432"/>
            </a:xfrm>
          </p:grpSpPr>
          <p:sp>
            <p:nvSpPr>
              <p:cNvPr id="7188" name="Oval 29"/>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9" name="Text Box 30"/>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7178" name="Line 31"/>
            <p:cNvSpPr>
              <a:spLocks noChangeShapeType="1"/>
            </p:cNvSpPr>
            <p:nvPr/>
          </p:nvSpPr>
          <p:spPr bwMode="auto">
            <a:xfrm flipH="1">
              <a:off x="3696" y="2064"/>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9" name="Line 32"/>
            <p:cNvSpPr>
              <a:spLocks noChangeShapeType="1"/>
            </p:cNvSpPr>
            <p:nvPr/>
          </p:nvSpPr>
          <p:spPr bwMode="auto">
            <a:xfrm>
              <a:off x="4560" y="2064"/>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7180" name="Group 33"/>
            <p:cNvGrpSpPr>
              <a:grpSpLocks/>
            </p:cNvGrpSpPr>
            <p:nvPr/>
          </p:nvGrpSpPr>
          <p:grpSpPr bwMode="auto">
            <a:xfrm>
              <a:off x="3888" y="3264"/>
              <a:ext cx="1008" cy="432"/>
              <a:chOff x="1680" y="2064"/>
              <a:chExt cx="1008" cy="432"/>
            </a:xfrm>
          </p:grpSpPr>
          <p:sp>
            <p:nvSpPr>
              <p:cNvPr id="7186" name="Oval 34"/>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7" name="Text Box 35"/>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1011</a:t>
                </a:r>
              </a:p>
            </p:txBody>
          </p:sp>
        </p:grpSp>
        <p:sp>
          <p:nvSpPr>
            <p:cNvPr id="7181" name="Line 36"/>
            <p:cNvSpPr>
              <a:spLocks noChangeShapeType="1"/>
            </p:cNvSpPr>
            <p:nvPr/>
          </p:nvSpPr>
          <p:spPr bwMode="auto">
            <a:xfrm flipH="1">
              <a:off x="4512" y="288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7182" name="Group 37"/>
            <p:cNvGrpSpPr>
              <a:grpSpLocks/>
            </p:cNvGrpSpPr>
            <p:nvPr/>
          </p:nvGrpSpPr>
          <p:grpSpPr bwMode="auto">
            <a:xfrm>
              <a:off x="2448" y="3264"/>
              <a:ext cx="1008" cy="432"/>
              <a:chOff x="1680" y="2064"/>
              <a:chExt cx="1008" cy="432"/>
            </a:xfrm>
          </p:grpSpPr>
          <p:sp>
            <p:nvSpPr>
              <p:cNvPr id="7184" name="Oval 38"/>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85" name="Text Box 39"/>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0000</a:t>
                </a:r>
              </a:p>
            </p:txBody>
          </p:sp>
        </p:grpSp>
        <p:sp>
          <p:nvSpPr>
            <p:cNvPr id="7183" name="Line 40"/>
            <p:cNvSpPr>
              <a:spLocks noChangeShapeType="1"/>
            </p:cNvSpPr>
            <p:nvPr/>
          </p:nvSpPr>
          <p:spPr bwMode="auto">
            <a:xfrm flipH="1">
              <a:off x="3072" y="288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1366209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334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Insert</a:t>
            </a:r>
          </a:p>
        </p:txBody>
      </p:sp>
      <p:sp>
        <p:nvSpPr>
          <p:cNvPr id="349187" name="Rectangle 3"/>
          <p:cNvSpPr>
            <a:spLocks noGrp="1" noChangeArrowheads="1"/>
          </p:cNvSpPr>
          <p:nvPr>
            <p:ph type="body" idx="1"/>
          </p:nvPr>
        </p:nvSpPr>
        <p:spPr>
          <a:xfrm>
            <a:off x="609600" y="1828800"/>
            <a:ext cx="3352800" cy="685800"/>
          </a:xfrm>
          <a:solidFill>
            <a:srgbClr val="FFFFFF"/>
          </a:solidFill>
        </p:spPr>
        <p:txBody>
          <a:bodyPr/>
          <a:lstStyle/>
          <a:p>
            <a:pPr>
              <a:buFontTx/>
              <a:buNone/>
            </a:pPr>
            <a:r>
              <a:rPr lang="en-US" altLang="en-US" smtClean="0"/>
              <a:t>Insert </a:t>
            </a:r>
            <a:r>
              <a:rPr lang="en-US" altLang="en-US" smtClean="0">
                <a:solidFill>
                  <a:schemeClr val="hlink"/>
                </a:solidFill>
              </a:rPr>
              <a:t>012345678</a:t>
            </a:r>
            <a:r>
              <a:rPr lang="en-US" altLang="en-US" smtClean="0"/>
              <a:t>.</a:t>
            </a:r>
          </a:p>
        </p:txBody>
      </p:sp>
      <p:sp>
        <p:nvSpPr>
          <p:cNvPr id="349188" name="Oval 4"/>
          <p:cNvSpPr>
            <a:spLocks noChangeArrowheads="1"/>
          </p:cNvSpPr>
          <p:nvPr/>
        </p:nvSpPr>
        <p:spPr bwMode="auto">
          <a:xfrm>
            <a:off x="4800600" y="1828800"/>
            <a:ext cx="2743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349189" name="Rectangle 5"/>
          <p:cNvSpPr>
            <a:spLocks noChangeArrowheads="1"/>
          </p:cNvSpPr>
          <p:nvPr/>
        </p:nvSpPr>
        <p:spPr bwMode="auto">
          <a:xfrm>
            <a:off x="609600" y="29718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015234567</a:t>
            </a:r>
            <a:r>
              <a:rPr lang="en-US" altLang="en-US">
                <a:solidFill>
                  <a:schemeClr val="tx1"/>
                </a:solidFill>
              </a:rPr>
              <a:t>.</a:t>
            </a:r>
          </a:p>
        </p:txBody>
      </p:sp>
      <p:sp>
        <p:nvSpPr>
          <p:cNvPr id="349190" name="Rectangle 6"/>
          <p:cNvSpPr>
            <a:spLocks noChangeArrowheads="1"/>
          </p:cNvSpPr>
          <p:nvPr/>
        </p:nvSpPr>
        <p:spPr bwMode="auto">
          <a:xfrm>
            <a:off x="685800" y="5791200"/>
            <a:ext cx="51054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Null pointer fields not shown.</a:t>
            </a:r>
          </a:p>
        </p:txBody>
      </p:sp>
      <p:grpSp>
        <p:nvGrpSpPr>
          <p:cNvPr id="2" name="Group 7"/>
          <p:cNvGrpSpPr>
            <a:grpSpLocks/>
          </p:cNvGrpSpPr>
          <p:nvPr/>
        </p:nvGrpSpPr>
        <p:grpSpPr bwMode="auto">
          <a:xfrm>
            <a:off x="3200400" y="2971800"/>
            <a:ext cx="5638800" cy="2514600"/>
            <a:chOff x="2016" y="1872"/>
            <a:chExt cx="3552" cy="1584"/>
          </a:xfrm>
        </p:grpSpPr>
        <p:grpSp>
          <p:nvGrpSpPr>
            <p:cNvPr id="6152" name="Group 8"/>
            <p:cNvGrpSpPr>
              <a:grpSpLocks/>
            </p:cNvGrpSpPr>
            <p:nvPr/>
          </p:nvGrpSpPr>
          <p:grpSpPr bwMode="auto">
            <a:xfrm>
              <a:off x="2016" y="1872"/>
              <a:ext cx="3552" cy="1584"/>
              <a:chOff x="2016" y="1872"/>
              <a:chExt cx="3552" cy="1584"/>
            </a:xfrm>
          </p:grpSpPr>
          <p:sp>
            <p:nvSpPr>
              <p:cNvPr id="6154" name="Rectangle 9"/>
              <p:cNvSpPr>
                <a:spLocks noChangeArrowheads="1"/>
              </p:cNvSpPr>
              <p:nvPr/>
            </p:nvSpPr>
            <p:spPr bwMode="auto">
              <a:xfrm>
                <a:off x="374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5" name="Text Box 10"/>
              <p:cNvSpPr txBox="1">
                <a:spLocks noChangeArrowheads="1"/>
              </p:cNvSpPr>
              <p:nvPr/>
            </p:nvSpPr>
            <p:spPr bwMode="auto">
              <a:xfrm>
                <a:off x="374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6156" name="Rectangle 11"/>
              <p:cNvSpPr>
                <a:spLocks noChangeArrowheads="1"/>
              </p:cNvSpPr>
              <p:nvPr/>
            </p:nvSpPr>
            <p:spPr bwMode="auto">
              <a:xfrm>
                <a:off x="398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7" name="Text Box 12"/>
              <p:cNvSpPr txBox="1">
                <a:spLocks noChangeArrowheads="1"/>
              </p:cNvSpPr>
              <p:nvPr/>
            </p:nvSpPr>
            <p:spPr bwMode="auto">
              <a:xfrm>
                <a:off x="398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6158" name="Line 13"/>
              <p:cNvSpPr>
                <a:spLocks noChangeShapeType="1"/>
              </p:cNvSpPr>
              <p:nvPr/>
            </p:nvSpPr>
            <p:spPr bwMode="auto">
              <a:xfrm flipH="1">
                <a:off x="3456" y="2352"/>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59" name="Line 14"/>
              <p:cNvSpPr>
                <a:spLocks noChangeShapeType="1"/>
              </p:cNvSpPr>
              <p:nvPr/>
            </p:nvSpPr>
            <p:spPr bwMode="auto">
              <a:xfrm>
                <a:off x="4080" y="2352"/>
                <a:ext cx="33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0" name="Oval 15"/>
              <p:cNvSpPr>
                <a:spLocks noChangeArrowheads="1"/>
              </p:cNvSpPr>
              <p:nvPr/>
            </p:nvSpPr>
            <p:spPr bwMode="auto">
              <a:xfrm>
                <a:off x="2016" y="3024"/>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6161" name="Oval 16"/>
              <p:cNvSpPr>
                <a:spLocks noChangeArrowheads="1"/>
              </p:cNvSpPr>
              <p:nvPr/>
            </p:nvSpPr>
            <p:spPr bwMode="auto">
              <a:xfrm>
                <a:off x="3840" y="3024"/>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grpSp>
        <p:sp>
          <p:nvSpPr>
            <p:cNvPr id="6153" name="Text Box 17"/>
            <p:cNvSpPr txBox="1">
              <a:spLocks noChangeArrowheads="1"/>
            </p:cNvSpPr>
            <p:nvPr/>
          </p:nvSpPr>
          <p:spPr bwMode="auto">
            <a:xfrm>
              <a:off x="3456" y="196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grpSp>
    </p:spTree>
    <p:extLst>
      <p:ext uri="{BB962C8B-B14F-4D97-AF65-F5344CB8AC3E}">
        <p14:creationId xmlns:p14="http://schemas.microsoft.com/office/powerpoint/2010/main" val="364270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gtEl>
                                        <p:attrNameLst>
                                          <p:attrName>style.visibility</p:attrName>
                                        </p:attrNameLst>
                                      </p:cBhvr>
                                      <p:to>
                                        <p:strVal val="visible"/>
                                      </p:to>
                                    </p:set>
                                    <p:anim calcmode="lin" valueType="num">
                                      <p:cBhvr additive="base">
                                        <p:cTn id="7" dur="500" fill="hold"/>
                                        <p:tgtEl>
                                          <p:spTgt spid="349187"/>
                                        </p:tgtEl>
                                        <p:attrNameLst>
                                          <p:attrName>ppt_x</p:attrName>
                                        </p:attrNameLst>
                                      </p:cBhvr>
                                      <p:tavLst>
                                        <p:tav tm="0">
                                          <p:val>
                                            <p:strVal val="0-#ppt_w/2"/>
                                          </p:val>
                                        </p:tav>
                                        <p:tav tm="100000">
                                          <p:val>
                                            <p:strVal val="#ppt_x"/>
                                          </p:val>
                                        </p:tav>
                                      </p:tavLst>
                                    </p:anim>
                                    <p:anim calcmode="lin" valueType="num">
                                      <p:cBhvr additive="base">
                                        <p:cTn id="8" dur="500" fill="hold"/>
                                        <p:tgtEl>
                                          <p:spTgt spid="3491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9188"/>
                                        </p:tgtEl>
                                        <p:attrNameLst>
                                          <p:attrName>style.visibility</p:attrName>
                                        </p:attrNameLst>
                                      </p:cBhvr>
                                      <p:to>
                                        <p:strVal val="visible"/>
                                      </p:to>
                                    </p:set>
                                    <p:animEffect transition="in" filter="dissolve">
                                      <p:cBhvr>
                                        <p:cTn id="13" dur="500"/>
                                        <p:tgtEl>
                                          <p:spTgt spid="3491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49189"/>
                                        </p:tgtEl>
                                        <p:attrNameLst>
                                          <p:attrName>style.visibility</p:attrName>
                                        </p:attrNameLst>
                                      </p:cBhvr>
                                      <p:to>
                                        <p:strVal val="visible"/>
                                      </p:to>
                                    </p:set>
                                    <p:anim calcmode="lin" valueType="num">
                                      <p:cBhvr additive="base">
                                        <p:cTn id="18" dur="500" fill="hold"/>
                                        <p:tgtEl>
                                          <p:spTgt spid="349189"/>
                                        </p:tgtEl>
                                        <p:attrNameLst>
                                          <p:attrName>ppt_x</p:attrName>
                                        </p:attrNameLst>
                                      </p:cBhvr>
                                      <p:tavLst>
                                        <p:tav tm="0">
                                          <p:val>
                                            <p:strVal val="0-#ppt_w/2"/>
                                          </p:val>
                                        </p:tav>
                                        <p:tav tm="100000">
                                          <p:val>
                                            <p:strVal val="#ppt_x"/>
                                          </p:val>
                                        </p:tav>
                                      </p:tavLst>
                                    </p:anim>
                                    <p:anim calcmode="lin" valueType="num">
                                      <p:cBhvr additive="base">
                                        <p:cTn id="19" dur="500" fill="hold"/>
                                        <p:tgtEl>
                                          <p:spTgt spid="34918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49190"/>
                                        </p:tgtEl>
                                        <p:attrNameLst>
                                          <p:attrName>style.visibility</p:attrName>
                                        </p:attrNameLst>
                                      </p:cBhvr>
                                      <p:to>
                                        <p:strVal val="visible"/>
                                      </p:to>
                                    </p:set>
                                    <p:anim calcmode="lin" valueType="num">
                                      <p:cBhvr additive="base">
                                        <p:cTn id="29" dur="500" fill="hold"/>
                                        <p:tgtEl>
                                          <p:spTgt spid="349190"/>
                                        </p:tgtEl>
                                        <p:attrNameLst>
                                          <p:attrName>ppt_x</p:attrName>
                                        </p:attrNameLst>
                                      </p:cBhvr>
                                      <p:tavLst>
                                        <p:tav tm="0">
                                          <p:val>
                                            <p:strVal val="0-#ppt_w/2"/>
                                          </p:val>
                                        </p:tav>
                                        <p:tav tm="100000">
                                          <p:val>
                                            <p:strVal val="#ppt_x"/>
                                          </p:val>
                                        </p:tav>
                                      </p:tavLst>
                                    </p:anim>
                                    <p:anim calcmode="lin" valueType="num">
                                      <p:cBhvr additive="base">
                                        <p:cTn id="30" dur="500" fill="hold"/>
                                        <p:tgtEl>
                                          <p:spTgt spid="349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animBg="1" autoUpdateAnimBg="0"/>
      <p:bldP spid="349188" grpId="0" animBg="1" autoUpdateAnimBg="0"/>
      <p:bldP spid="349189" grpId="0" animBg="1" autoUpdateAnimBg="0"/>
      <p:bldP spid="34919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Insert</a:t>
            </a:r>
          </a:p>
        </p:txBody>
      </p:sp>
      <p:sp>
        <p:nvSpPr>
          <p:cNvPr id="350211" name="Rectangle 3"/>
          <p:cNvSpPr>
            <a:spLocks noChangeArrowheads="1"/>
          </p:cNvSpPr>
          <p:nvPr/>
        </p:nvSpPr>
        <p:spPr bwMode="auto">
          <a:xfrm>
            <a:off x="304800" y="57150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015231671</a:t>
            </a:r>
            <a:r>
              <a:rPr lang="en-US" altLang="en-US">
                <a:solidFill>
                  <a:schemeClr val="tx1"/>
                </a:solidFill>
              </a:rPr>
              <a:t>.</a:t>
            </a:r>
          </a:p>
        </p:txBody>
      </p:sp>
      <p:grpSp>
        <p:nvGrpSpPr>
          <p:cNvPr id="7172" name="Group 4"/>
          <p:cNvGrpSpPr>
            <a:grpSpLocks/>
          </p:cNvGrpSpPr>
          <p:nvPr/>
        </p:nvGrpSpPr>
        <p:grpSpPr bwMode="auto">
          <a:xfrm>
            <a:off x="1371600" y="1295400"/>
            <a:ext cx="5638800" cy="2514600"/>
            <a:chOff x="2016" y="1872"/>
            <a:chExt cx="3552" cy="1584"/>
          </a:xfrm>
        </p:grpSpPr>
        <p:grpSp>
          <p:nvGrpSpPr>
            <p:cNvPr id="7174" name="Group 5"/>
            <p:cNvGrpSpPr>
              <a:grpSpLocks/>
            </p:cNvGrpSpPr>
            <p:nvPr/>
          </p:nvGrpSpPr>
          <p:grpSpPr bwMode="auto">
            <a:xfrm>
              <a:off x="2016" y="1872"/>
              <a:ext cx="3552" cy="1584"/>
              <a:chOff x="2016" y="1872"/>
              <a:chExt cx="3552" cy="1584"/>
            </a:xfrm>
          </p:grpSpPr>
          <p:sp>
            <p:nvSpPr>
              <p:cNvPr id="7176" name="Rectangle 6"/>
              <p:cNvSpPr>
                <a:spLocks noChangeArrowheads="1"/>
              </p:cNvSpPr>
              <p:nvPr/>
            </p:nvSpPr>
            <p:spPr bwMode="auto">
              <a:xfrm>
                <a:off x="3744" y="220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7" name="Text Box 7"/>
              <p:cNvSpPr txBox="1">
                <a:spLocks noChangeArrowheads="1"/>
              </p:cNvSpPr>
              <p:nvPr/>
            </p:nvSpPr>
            <p:spPr bwMode="auto">
              <a:xfrm>
                <a:off x="374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7178" name="Rectangle 8"/>
              <p:cNvSpPr>
                <a:spLocks noChangeArrowheads="1"/>
              </p:cNvSpPr>
              <p:nvPr/>
            </p:nvSpPr>
            <p:spPr bwMode="auto">
              <a:xfrm>
                <a:off x="3984" y="220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9" name="Text Box 9"/>
              <p:cNvSpPr txBox="1">
                <a:spLocks noChangeArrowheads="1"/>
              </p:cNvSpPr>
              <p:nvPr/>
            </p:nvSpPr>
            <p:spPr bwMode="auto">
              <a:xfrm>
                <a:off x="3984" y="187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7180" name="Line 10"/>
              <p:cNvSpPr>
                <a:spLocks noChangeShapeType="1"/>
              </p:cNvSpPr>
              <p:nvPr/>
            </p:nvSpPr>
            <p:spPr bwMode="auto">
              <a:xfrm flipH="1">
                <a:off x="3456" y="2352"/>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1" name="Line 11"/>
              <p:cNvSpPr>
                <a:spLocks noChangeShapeType="1"/>
              </p:cNvSpPr>
              <p:nvPr/>
            </p:nvSpPr>
            <p:spPr bwMode="auto">
              <a:xfrm>
                <a:off x="4080" y="2352"/>
                <a:ext cx="33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2" name="Oval 12"/>
              <p:cNvSpPr>
                <a:spLocks noChangeArrowheads="1"/>
              </p:cNvSpPr>
              <p:nvPr/>
            </p:nvSpPr>
            <p:spPr bwMode="auto">
              <a:xfrm>
                <a:off x="2016" y="3024"/>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7183" name="Oval 13"/>
              <p:cNvSpPr>
                <a:spLocks noChangeArrowheads="1"/>
              </p:cNvSpPr>
              <p:nvPr/>
            </p:nvSpPr>
            <p:spPr bwMode="auto">
              <a:xfrm>
                <a:off x="3840" y="3024"/>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grpSp>
        <p:sp>
          <p:nvSpPr>
            <p:cNvPr id="7175" name="Text Box 14"/>
            <p:cNvSpPr txBox="1">
              <a:spLocks noChangeArrowheads="1"/>
            </p:cNvSpPr>
            <p:nvPr/>
          </p:nvSpPr>
          <p:spPr bwMode="auto">
            <a:xfrm>
              <a:off x="3456" y="196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grpSp>
      <p:sp>
        <p:nvSpPr>
          <p:cNvPr id="350223" name="Line 15"/>
          <p:cNvSpPr>
            <a:spLocks noChangeShapeType="1"/>
          </p:cNvSpPr>
          <p:nvPr/>
        </p:nvSpPr>
        <p:spPr bwMode="auto">
          <a:xfrm flipV="1">
            <a:off x="4495800" y="2286000"/>
            <a:ext cx="914400" cy="5334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04958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 calcmode="lin" valueType="num">
                                      <p:cBhvr additive="base">
                                        <p:cTn id="7" dur="500" fill="hold"/>
                                        <p:tgtEl>
                                          <p:spTgt spid="350211"/>
                                        </p:tgtEl>
                                        <p:attrNameLst>
                                          <p:attrName>ppt_x</p:attrName>
                                        </p:attrNameLst>
                                      </p:cBhvr>
                                      <p:tavLst>
                                        <p:tav tm="0">
                                          <p:val>
                                            <p:strVal val="0-#ppt_w/2"/>
                                          </p:val>
                                        </p:tav>
                                        <p:tav tm="100000">
                                          <p:val>
                                            <p:strVal val="#ppt_x"/>
                                          </p:val>
                                        </p:tav>
                                      </p:tavLst>
                                    </p:anim>
                                    <p:anim calcmode="lin" valueType="num">
                                      <p:cBhvr additive="base">
                                        <p:cTn id="8" dur="500" fill="hold"/>
                                        <p:tgtEl>
                                          <p:spTgt spid="350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0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nimBg="1" autoUpdateAnimBg="0"/>
      <p:bldP spid="3502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Insert</a:t>
            </a:r>
          </a:p>
        </p:txBody>
      </p:sp>
      <p:sp>
        <p:nvSpPr>
          <p:cNvPr id="351235" name="Rectangle 3"/>
          <p:cNvSpPr>
            <a:spLocks noChangeArrowheads="1"/>
          </p:cNvSpPr>
          <p:nvPr/>
        </p:nvSpPr>
        <p:spPr bwMode="auto">
          <a:xfrm>
            <a:off x="304800" y="57150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079864231</a:t>
            </a:r>
            <a:r>
              <a:rPr lang="en-US" altLang="en-US">
                <a:solidFill>
                  <a:schemeClr val="tx1"/>
                </a:solidFill>
              </a:rPr>
              <a:t>.</a:t>
            </a:r>
          </a:p>
        </p:txBody>
      </p:sp>
      <p:grpSp>
        <p:nvGrpSpPr>
          <p:cNvPr id="8196" name="Group 4"/>
          <p:cNvGrpSpPr>
            <a:grpSpLocks/>
          </p:cNvGrpSpPr>
          <p:nvPr/>
        </p:nvGrpSpPr>
        <p:grpSpPr bwMode="auto">
          <a:xfrm>
            <a:off x="1371600" y="1295400"/>
            <a:ext cx="7162800" cy="3962400"/>
            <a:chOff x="864" y="816"/>
            <a:chExt cx="4512" cy="2496"/>
          </a:xfrm>
        </p:grpSpPr>
        <p:sp>
          <p:nvSpPr>
            <p:cNvPr id="8197" name="Rectangle 5"/>
            <p:cNvSpPr>
              <a:spLocks noChangeArrowheads="1"/>
            </p:cNvSpPr>
            <p:nvPr/>
          </p:nvSpPr>
          <p:spPr bwMode="auto">
            <a:xfrm>
              <a:off x="2592" y="115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198" name="Text Box 6"/>
            <p:cNvSpPr txBox="1">
              <a:spLocks noChangeArrowheads="1"/>
            </p:cNvSpPr>
            <p:nvPr/>
          </p:nvSpPr>
          <p:spPr bwMode="auto">
            <a:xfrm>
              <a:off x="259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8199" name="Rectangle 7"/>
            <p:cNvSpPr>
              <a:spLocks noChangeArrowheads="1"/>
            </p:cNvSpPr>
            <p:nvPr/>
          </p:nvSpPr>
          <p:spPr bwMode="auto">
            <a:xfrm>
              <a:off x="2832" y="115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0" name="Text Box 8"/>
            <p:cNvSpPr txBox="1">
              <a:spLocks noChangeArrowheads="1"/>
            </p:cNvSpPr>
            <p:nvPr/>
          </p:nvSpPr>
          <p:spPr bwMode="auto">
            <a:xfrm>
              <a:off x="283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8201" name="Line 9"/>
            <p:cNvSpPr>
              <a:spLocks noChangeShapeType="1"/>
            </p:cNvSpPr>
            <p:nvPr/>
          </p:nvSpPr>
          <p:spPr bwMode="auto">
            <a:xfrm flipH="1">
              <a:off x="2304" y="1296"/>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02" name="Line 10"/>
            <p:cNvSpPr>
              <a:spLocks noChangeShapeType="1"/>
            </p:cNvSpPr>
            <p:nvPr/>
          </p:nvSpPr>
          <p:spPr bwMode="auto">
            <a:xfrm>
              <a:off x="2928" y="1296"/>
              <a:ext cx="33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03" name="Oval 11"/>
            <p:cNvSpPr>
              <a:spLocks noChangeArrowheads="1"/>
            </p:cNvSpPr>
            <p:nvPr/>
          </p:nvSpPr>
          <p:spPr bwMode="auto">
            <a:xfrm>
              <a:off x="864" y="1968"/>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8204" name="Oval 12"/>
            <p:cNvSpPr>
              <a:spLocks noChangeArrowheads="1"/>
            </p:cNvSpPr>
            <p:nvPr/>
          </p:nvSpPr>
          <p:spPr bwMode="auto">
            <a:xfrm>
              <a:off x="3648" y="2880"/>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8205" name="Text Box 13"/>
            <p:cNvSpPr txBox="1">
              <a:spLocks noChangeArrowheads="1"/>
            </p:cNvSpPr>
            <p:nvPr/>
          </p:nvSpPr>
          <p:spPr bwMode="auto">
            <a:xfrm>
              <a:off x="2304" y="9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8206" name="Rectangle 14"/>
            <p:cNvSpPr>
              <a:spLocks noChangeArrowheads="1"/>
            </p:cNvSpPr>
            <p:nvPr/>
          </p:nvSpPr>
          <p:spPr bwMode="auto">
            <a:xfrm>
              <a:off x="3216" y="196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7" name="Text Box 15"/>
            <p:cNvSpPr txBox="1">
              <a:spLocks noChangeArrowheads="1"/>
            </p:cNvSpPr>
            <p:nvPr/>
          </p:nvSpPr>
          <p:spPr bwMode="auto">
            <a:xfrm>
              <a:off x="3216"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8208" name="Rectangle 16"/>
            <p:cNvSpPr>
              <a:spLocks noChangeArrowheads="1"/>
            </p:cNvSpPr>
            <p:nvPr/>
          </p:nvSpPr>
          <p:spPr bwMode="auto">
            <a:xfrm>
              <a:off x="3456" y="196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9" name="Text Box 17"/>
            <p:cNvSpPr txBox="1">
              <a:spLocks noChangeArrowheads="1"/>
            </p:cNvSpPr>
            <p:nvPr/>
          </p:nvSpPr>
          <p:spPr bwMode="auto">
            <a:xfrm>
              <a:off x="3456"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8210" name="Text Box 18"/>
            <p:cNvSpPr txBox="1">
              <a:spLocks noChangeArrowheads="1"/>
            </p:cNvSpPr>
            <p:nvPr/>
          </p:nvSpPr>
          <p:spPr bwMode="auto">
            <a:xfrm>
              <a:off x="2928" y="172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8211" name="Line 19"/>
            <p:cNvSpPr>
              <a:spLocks noChangeShapeType="1"/>
            </p:cNvSpPr>
            <p:nvPr/>
          </p:nvSpPr>
          <p:spPr bwMode="auto">
            <a:xfrm>
              <a:off x="3600" y="216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212" name="Oval 20"/>
            <p:cNvSpPr>
              <a:spLocks noChangeArrowheads="1"/>
            </p:cNvSpPr>
            <p:nvPr/>
          </p:nvSpPr>
          <p:spPr bwMode="auto">
            <a:xfrm>
              <a:off x="1776" y="2880"/>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8213" name="Line 21"/>
            <p:cNvSpPr>
              <a:spLocks noChangeShapeType="1"/>
            </p:cNvSpPr>
            <p:nvPr/>
          </p:nvSpPr>
          <p:spPr bwMode="auto">
            <a:xfrm flipH="1">
              <a:off x="2928" y="2208"/>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1845721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gtEl>
                                        <p:attrNameLst>
                                          <p:attrName>style.visibility</p:attrName>
                                        </p:attrNameLst>
                                      </p:cBhvr>
                                      <p:to>
                                        <p:strVal val="visible"/>
                                      </p:to>
                                    </p:set>
                                    <p:anim calcmode="lin" valueType="num">
                                      <p:cBhvr additive="base">
                                        <p:cTn id="7" dur="500" fill="hold"/>
                                        <p:tgtEl>
                                          <p:spTgt spid="351235"/>
                                        </p:tgtEl>
                                        <p:attrNameLst>
                                          <p:attrName>ppt_x</p:attrName>
                                        </p:attrNameLst>
                                      </p:cBhvr>
                                      <p:tavLst>
                                        <p:tav tm="0">
                                          <p:val>
                                            <p:strVal val="0-#ppt_w/2"/>
                                          </p:val>
                                        </p:tav>
                                        <p:tav tm="100000">
                                          <p:val>
                                            <p:strVal val="#ppt_x"/>
                                          </p:val>
                                        </p:tav>
                                      </p:tavLst>
                                    </p:anim>
                                    <p:anim calcmode="lin" valueType="num">
                                      <p:cBhvr additive="base">
                                        <p:cTn id="8" dur="500" fill="hold"/>
                                        <p:tgtEl>
                                          <p:spTgt spid="351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762000"/>
          </a:xfrm>
        </p:spPr>
        <p:txBody>
          <a:bodyPr/>
          <a:lstStyle/>
          <a:p>
            <a:r>
              <a:rPr lang="en-US" altLang="en-US" smtClean="0"/>
              <a:t>Insert</a:t>
            </a:r>
          </a:p>
        </p:txBody>
      </p:sp>
      <p:sp>
        <p:nvSpPr>
          <p:cNvPr id="353283" name="Rectangle 3"/>
          <p:cNvSpPr>
            <a:spLocks noChangeArrowheads="1"/>
          </p:cNvSpPr>
          <p:nvPr/>
        </p:nvSpPr>
        <p:spPr bwMode="auto">
          <a:xfrm>
            <a:off x="304800" y="57150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012345618</a:t>
            </a:r>
            <a:r>
              <a:rPr lang="en-US" altLang="en-US">
                <a:solidFill>
                  <a:schemeClr val="tx1"/>
                </a:solidFill>
              </a:rPr>
              <a:t>.</a:t>
            </a:r>
          </a:p>
        </p:txBody>
      </p:sp>
      <p:grpSp>
        <p:nvGrpSpPr>
          <p:cNvPr id="9220" name="Group 4"/>
          <p:cNvGrpSpPr>
            <a:grpSpLocks/>
          </p:cNvGrpSpPr>
          <p:nvPr/>
        </p:nvGrpSpPr>
        <p:grpSpPr bwMode="auto">
          <a:xfrm>
            <a:off x="1371600" y="457200"/>
            <a:ext cx="7467600" cy="4800600"/>
            <a:chOff x="864" y="288"/>
            <a:chExt cx="4704" cy="3024"/>
          </a:xfrm>
        </p:grpSpPr>
        <p:sp>
          <p:nvSpPr>
            <p:cNvPr id="9222" name="Rectangle 5"/>
            <p:cNvSpPr>
              <a:spLocks noChangeArrowheads="1"/>
            </p:cNvSpPr>
            <p:nvPr/>
          </p:nvSpPr>
          <p:spPr bwMode="auto">
            <a:xfrm>
              <a:off x="2592" y="115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3" name="Text Box 6"/>
            <p:cNvSpPr txBox="1">
              <a:spLocks noChangeArrowheads="1"/>
            </p:cNvSpPr>
            <p:nvPr/>
          </p:nvSpPr>
          <p:spPr bwMode="auto">
            <a:xfrm>
              <a:off x="259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9224" name="Rectangle 7"/>
            <p:cNvSpPr>
              <a:spLocks noChangeArrowheads="1"/>
            </p:cNvSpPr>
            <p:nvPr/>
          </p:nvSpPr>
          <p:spPr bwMode="auto">
            <a:xfrm>
              <a:off x="2832" y="115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5" name="Text Box 8"/>
            <p:cNvSpPr txBox="1">
              <a:spLocks noChangeArrowheads="1"/>
            </p:cNvSpPr>
            <p:nvPr/>
          </p:nvSpPr>
          <p:spPr bwMode="auto">
            <a:xfrm>
              <a:off x="283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9226" name="Line 9"/>
            <p:cNvSpPr>
              <a:spLocks noChangeShapeType="1"/>
            </p:cNvSpPr>
            <p:nvPr/>
          </p:nvSpPr>
          <p:spPr bwMode="auto">
            <a:xfrm flipH="1">
              <a:off x="2304" y="1296"/>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7" name="Line 10"/>
            <p:cNvSpPr>
              <a:spLocks noChangeShapeType="1"/>
            </p:cNvSpPr>
            <p:nvPr/>
          </p:nvSpPr>
          <p:spPr bwMode="auto">
            <a:xfrm>
              <a:off x="2928" y="1296"/>
              <a:ext cx="33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8" name="Oval 11"/>
            <p:cNvSpPr>
              <a:spLocks noChangeArrowheads="1"/>
            </p:cNvSpPr>
            <p:nvPr/>
          </p:nvSpPr>
          <p:spPr bwMode="auto">
            <a:xfrm>
              <a:off x="864" y="1968"/>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9229" name="Oval 12"/>
            <p:cNvSpPr>
              <a:spLocks noChangeArrowheads="1"/>
            </p:cNvSpPr>
            <p:nvPr/>
          </p:nvSpPr>
          <p:spPr bwMode="auto">
            <a:xfrm>
              <a:off x="3648" y="2880"/>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9230" name="Text Box 13"/>
            <p:cNvSpPr txBox="1">
              <a:spLocks noChangeArrowheads="1"/>
            </p:cNvSpPr>
            <p:nvPr/>
          </p:nvSpPr>
          <p:spPr bwMode="auto">
            <a:xfrm>
              <a:off x="2304" y="9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9231" name="Rectangle 14"/>
            <p:cNvSpPr>
              <a:spLocks noChangeArrowheads="1"/>
            </p:cNvSpPr>
            <p:nvPr/>
          </p:nvSpPr>
          <p:spPr bwMode="auto">
            <a:xfrm>
              <a:off x="3216" y="196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2" name="Text Box 15"/>
            <p:cNvSpPr txBox="1">
              <a:spLocks noChangeArrowheads="1"/>
            </p:cNvSpPr>
            <p:nvPr/>
          </p:nvSpPr>
          <p:spPr bwMode="auto">
            <a:xfrm>
              <a:off x="3216"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9233" name="Rectangle 16"/>
            <p:cNvSpPr>
              <a:spLocks noChangeArrowheads="1"/>
            </p:cNvSpPr>
            <p:nvPr/>
          </p:nvSpPr>
          <p:spPr bwMode="auto">
            <a:xfrm>
              <a:off x="3456" y="196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4" name="Text Box 17"/>
            <p:cNvSpPr txBox="1">
              <a:spLocks noChangeArrowheads="1"/>
            </p:cNvSpPr>
            <p:nvPr/>
          </p:nvSpPr>
          <p:spPr bwMode="auto">
            <a:xfrm>
              <a:off x="3456"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9235" name="Text Box 18"/>
            <p:cNvSpPr txBox="1">
              <a:spLocks noChangeArrowheads="1"/>
            </p:cNvSpPr>
            <p:nvPr/>
          </p:nvSpPr>
          <p:spPr bwMode="auto">
            <a:xfrm>
              <a:off x="2928" y="172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9236" name="Line 19"/>
            <p:cNvSpPr>
              <a:spLocks noChangeShapeType="1"/>
            </p:cNvSpPr>
            <p:nvPr/>
          </p:nvSpPr>
          <p:spPr bwMode="auto">
            <a:xfrm>
              <a:off x="3600" y="216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7" name="Oval 20"/>
            <p:cNvSpPr>
              <a:spLocks noChangeArrowheads="1"/>
            </p:cNvSpPr>
            <p:nvPr/>
          </p:nvSpPr>
          <p:spPr bwMode="auto">
            <a:xfrm>
              <a:off x="1776" y="2880"/>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9238" name="Line 21"/>
            <p:cNvSpPr>
              <a:spLocks noChangeShapeType="1"/>
            </p:cNvSpPr>
            <p:nvPr/>
          </p:nvSpPr>
          <p:spPr bwMode="auto">
            <a:xfrm flipH="1">
              <a:off x="2928" y="2208"/>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39" name="Rectangle 22"/>
            <p:cNvSpPr>
              <a:spLocks noChangeArrowheads="1"/>
            </p:cNvSpPr>
            <p:nvPr/>
          </p:nvSpPr>
          <p:spPr bwMode="auto">
            <a:xfrm>
              <a:off x="3696" y="624"/>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0" name="Text Box 23"/>
            <p:cNvSpPr txBox="1">
              <a:spLocks noChangeArrowheads="1"/>
            </p:cNvSpPr>
            <p:nvPr/>
          </p:nvSpPr>
          <p:spPr bwMode="auto">
            <a:xfrm>
              <a:off x="3696" y="288"/>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9241" name="Rectangle 24"/>
            <p:cNvSpPr>
              <a:spLocks noChangeArrowheads="1"/>
            </p:cNvSpPr>
            <p:nvPr/>
          </p:nvSpPr>
          <p:spPr bwMode="auto">
            <a:xfrm>
              <a:off x="3936" y="624"/>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42" name="Text Box 25"/>
            <p:cNvSpPr txBox="1">
              <a:spLocks noChangeArrowheads="1"/>
            </p:cNvSpPr>
            <p:nvPr/>
          </p:nvSpPr>
          <p:spPr bwMode="auto">
            <a:xfrm>
              <a:off x="3936" y="288"/>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9243" name="Text Box 26"/>
            <p:cNvSpPr txBox="1">
              <a:spLocks noChangeArrowheads="1"/>
            </p:cNvSpPr>
            <p:nvPr/>
          </p:nvSpPr>
          <p:spPr bwMode="auto">
            <a:xfrm>
              <a:off x="3408" y="3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9244" name="Line 27"/>
            <p:cNvSpPr>
              <a:spLocks noChangeShapeType="1"/>
            </p:cNvSpPr>
            <p:nvPr/>
          </p:nvSpPr>
          <p:spPr bwMode="auto">
            <a:xfrm flipH="1">
              <a:off x="3024" y="768"/>
              <a:ext cx="768"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45" name="Oval 28"/>
            <p:cNvSpPr>
              <a:spLocks noChangeArrowheads="1"/>
            </p:cNvSpPr>
            <p:nvPr/>
          </p:nvSpPr>
          <p:spPr bwMode="auto">
            <a:xfrm>
              <a:off x="3840" y="1056"/>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9246" name="Line 29"/>
            <p:cNvSpPr>
              <a:spLocks noChangeShapeType="1"/>
            </p:cNvSpPr>
            <p:nvPr/>
          </p:nvSpPr>
          <p:spPr bwMode="auto">
            <a:xfrm>
              <a:off x="4080" y="768"/>
              <a:ext cx="336" cy="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53310" name="Line 30"/>
          <p:cNvSpPr>
            <a:spLocks noChangeShapeType="1"/>
          </p:cNvSpPr>
          <p:nvPr/>
        </p:nvSpPr>
        <p:spPr bwMode="auto">
          <a:xfrm>
            <a:off x="3581400" y="2590800"/>
            <a:ext cx="838200" cy="2286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528852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 calcmode="lin" valueType="num">
                                      <p:cBhvr additive="base">
                                        <p:cTn id="7" dur="500" fill="hold"/>
                                        <p:tgtEl>
                                          <p:spTgt spid="353283"/>
                                        </p:tgtEl>
                                        <p:attrNameLst>
                                          <p:attrName>ppt_x</p:attrName>
                                        </p:attrNameLst>
                                      </p:cBhvr>
                                      <p:tavLst>
                                        <p:tav tm="0">
                                          <p:val>
                                            <p:strVal val="0-#ppt_w/2"/>
                                          </p:val>
                                        </p:tav>
                                        <p:tav tm="100000">
                                          <p:val>
                                            <p:strVal val="#ppt_x"/>
                                          </p:val>
                                        </p:tav>
                                      </p:tavLst>
                                    </p:anim>
                                    <p:anim calcmode="lin" valueType="num">
                                      <p:cBhvr additive="base">
                                        <p:cTn id="8" dur="500" fill="hold"/>
                                        <p:tgtEl>
                                          <p:spTgt spid="3532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3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nimBg="1" autoUpdateAnimBg="0"/>
      <p:bldP spid="3533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762000"/>
          </a:xfrm>
        </p:spPr>
        <p:txBody>
          <a:bodyPr/>
          <a:lstStyle/>
          <a:p>
            <a:r>
              <a:rPr lang="en-US" altLang="en-US" smtClean="0"/>
              <a:t>Insert</a:t>
            </a:r>
          </a:p>
        </p:txBody>
      </p:sp>
      <p:sp>
        <p:nvSpPr>
          <p:cNvPr id="355331" name="Rectangle 3"/>
          <p:cNvSpPr>
            <a:spLocks noChangeArrowheads="1"/>
          </p:cNvSpPr>
          <p:nvPr/>
        </p:nvSpPr>
        <p:spPr bwMode="auto">
          <a:xfrm>
            <a:off x="2438400" y="58674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011917352</a:t>
            </a:r>
            <a:r>
              <a:rPr lang="en-US" altLang="en-US">
                <a:solidFill>
                  <a:schemeClr val="tx1"/>
                </a:solidFill>
              </a:rPr>
              <a:t>.</a:t>
            </a:r>
          </a:p>
        </p:txBody>
      </p:sp>
      <p:sp>
        <p:nvSpPr>
          <p:cNvPr id="10244" name="Text Box 4"/>
          <p:cNvSpPr txBox="1">
            <a:spLocks noChangeArrowheads="1"/>
          </p:cNvSpPr>
          <p:nvPr/>
        </p:nvSpPr>
        <p:spPr bwMode="auto">
          <a:xfrm>
            <a:off x="5867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0245" name="Text Box 5"/>
          <p:cNvSpPr txBox="1">
            <a:spLocks noChangeArrowheads="1"/>
          </p:cNvSpPr>
          <p:nvPr/>
        </p:nvSpPr>
        <p:spPr bwMode="auto">
          <a:xfrm>
            <a:off x="6248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grpSp>
        <p:nvGrpSpPr>
          <p:cNvPr id="10246" name="Group 6"/>
          <p:cNvGrpSpPr>
            <a:grpSpLocks/>
          </p:cNvGrpSpPr>
          <p:nvPr/>
        </p:nvGrpSpPr>
        <p:grpSpPr bwMode="auto">
          <a:xfrm>
            <a:off x="0" y="609600"/>
            <a:ext cx="8839200" cy="4648200"/>
            <a:chOff x="0" y="384"/>
            <a:chExt cx="5568" cy="2928"/>
          </a:xfrm>
        </p:grpSpPr>
        <p:sp>
          <p:nvSpPr>
            <p:cNvPr id="10248" name="Text Box 7"/>
            <p:cNvSpPr txBox="1">
              <a:spLocks noChangeArrowheads="1"/>
            </p:cNvSpPr>
            <p:nvPr/>
          </p:nvSpPr>
          <p:spPr bwMode="auto">
            <a:xfrm>
              <a:off x="1344" y="17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8</a:t>
              </a:r>
            </a:p>
          </p:txBody>
        </p:sp>
        <p:sp>
          <p:nvSpPr>
            <p:cNvPr id="10249" name="Rectangle 8"/>
            <p:cNvSpPr>
              <a:spLocks noChangeArrowheads="1"/>
            </p:cNvSpPr>
            <p:nvPr/>
          </p:nvSpPr>
          <p:spPr bwMode="auto">
            <a:xfrm>
              <a:off x="2592" y="115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0" name="Text Box 9"/>
            <p:cNvSpPr txBox="1">
              <a:spLocks noChangeArrowheads="1"/>
            </p:cNvSpPr>
            <p:nvPr/>
          </p:nvSpPr>
          <p:spPr bwMode="auto">
            <a:xfrm>
              <a:off x="259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0251" name="Rectangle 10"/>
            <p:cNvSpPr>
              <a:spLocks noChangeArrowheads="1"/>
            </p:cNvSpPr>
            <p:nvPr/>
          </p:nvSpPr>
          <p:spPr bwMode="auto">
            <a:xfrm>
              <a:off x="2832" y="115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2" name="Text Box 11"/>
            <p:cNvSpPr txBox="1">
              <a:spLocks noChangeArrowheads="1"/>
            </p:cNvSpPr>
            <p:nvPr/>
          </p:nvSpPr>
          <p:spPr bwMode="auto">
            <a:xfrm>
              <a:off x="283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0253" name="Line 12"/>
            <p:cNvSpPr>
              <a:spLocks noChangeShapeType="1"/>
            </p:cNvSpPr>
            <p:nvPr/>
          </p:nvSpPr>
          <p:spPr bwMode="auto">
            <a:xfrm flipH="1">
              <a:off x="2016" y="1296"/>
              <a:ext cx="672"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4" name="Line 13"/>
            <p:cNvSpPr>
              <a:spLocks noChangeShapeType="1"/>
            </p:cNvSpPr>
            <p:nvPr/>
          </p:nvSpPr>
          <p:spPr bwMode="auto">
            <a:xfrm>
              <a:off x="2928" y="1296"/>
              <a:ext cx="72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5" name="Oval 14"/>
            <p:cNvSpPr>
              <a:spLocks noChangeArrowheads="1"/>
            </p:cNvSpPr>
            <p:nvPr/>
          </p:nvSpPr>
          <p:spPr bwMode="auto">
            <a:xfrm>
              <a:off x="1488" y="2496"/>
              <a:ext cx="148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0256" name="Oval 15"/>
            <p:cNvSpPr>
              <a:spLocks noChangeArrowheads="1"/>
            </p:cNvSpPr>
            <p:nvPr/>
          </p:nvSpPr>
          <p:spPr bwMode="auto">
            <a:xfrm>
              <a:off x="4080" y="288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0257" name="Text Box 16"/>
            <p:cNvSpPr txBox="1">
              <a:spLocks noChangeArrowheads="1"/>
            </p:cNvSpPr>
            <p:nvPr/>
          </p:nvSpPr>
          <p:spPr bwMode="auto">
            <a:xfrm>
              <a:off x="2304" y="9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0258" name="Rectangle 17"/>
            <p:cNvSpPr>
              <a:spLocks noChangeArrowheads="1"/>
            </p:cNvSpPr>
            <p:nvPr/>
          </p:nvSpPr>
          <p:spPr bwMode="auto">
            <a:xfrm>
              <a:off x="3600" y="196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9" name="Text Box 18"/>
            <p:cNvSpPr txBox="1">
              <a:spLocks noChangeArrowheads="1"/>
            </p:cNvSpPr>
            <p:nvPr/>
          </p:nvSpPr>
          <p:spPr bwMode="auto">
            <a:xfrm>
              <a:off x="3600"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0260" name="Rectangle 19"/>
            <p:cNvSpPr>
              <a:spLocks noChangeArrowheads="1"/>
            </p:cNvSpPr>
            <p:nvPr/>
          </p:nvSpPr>
          <p:spPr bwMode="auto">
            <a:xfrm>
              <a:off x="3840" y="196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1" name="Text Box 20"/>
            <p:cNvSpPr txBox="1">
              <a:spLocks noChangeArrowheads="1"/>
            </p:cNvSpPr>
            <p:nvPr/>
          </p:nvSpPr>
          <p:spPr bwMode="auto">
            <a:xfrm>
              <a:off x="3840"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0262" name="Text Box 21"/>
            <p:cNvSpPr txBox="1">
              <a:spLocks noChangeArrowheads="1"/>
            </p:cNvSpPr>
            <p:nvPr/>
          </p:nvSpPr>
          <p:spPr bwMode="auto">
            <a:xfrm>
              <a:off x="4080" y="17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0263" name="Line 22"/>
            <p:cNvSpPr>
              <a:spLocks noChangeShapeType="1"/>
            </p:cNvSpPr>
            <p:nvPr/>
          </p:nvSpPr>
          <p:spPr bwMode="auto">
            <a:xfrm>
              <a:off x="3984" y="216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64" name="Oval 23"/>
            <p:cNvSpPr>
              <a:spLocks noChangeArrowheads="1"/>
            </p:cNvSpPr>
            <p:nvPr/>
          </p:nvSpPr>
          <p:spPr bwMode="auto">
            <a:xfrm>
              <a:off x="2592" y="288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0265" name="Line 24"/>
            <p:cNvSpPr>
              <a:spLocks noChangeShapeType="1"/>
            </p:cNvSpPr>
            <p:nvPr/>
          </p:nvSpPr>
          <p:spPr bwMode="auto">
            <a:xfrm flipH="1">
              <a:off x="3312" y="2112"/>
              <a:ext cx="384" cy="81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66" name="Rectangle 25"/>
            <p:cNvSpPr>
              <a:spLocks noChangeArrowheads="1"/>
            </p:cNvSpPr>
            <p:nvPr/>
          </p:nvSpPr>
          <p:spPr bwMode="auto">
            <a:xfrm>
              <a:off x="3696" y="624"/>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7" name="Rectangle 26"/>
            <p:cNvSpPr>
              <a:spLocks noChangeArrowheads="1"/>
            </p:cNvSpPr>
            <p:nvPr/>
          </p:nvSpPr>
          <p:spPr bwMode="auto">
            <a:xfrm>
              <a:off x="3936" y="624"/>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8" name="Text Box 27"/>
            <p:cNvSpPr txBox="1">
              <a:spLocks noChangeArrowheads="1"/>
            </p:cNvSpPr>
            <p:nvPr/>
          </p:nvSpPr>
          <p:spPr bwMode="auto">
            <a:xfrm>
              <a:off x="3408" y="3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0269" name="Line 28"/>
            <p:cNvSpPr>
              <a:spLocks noChangeShapeType="1"/>
            </p:cNvSpPr>
            <p:nvPr/>
          </p:nvSpPr>
          <p:spPr bwMode="auto">
            <a:xfrm flipH="1">
              <a:off x="3024" y="768"/>
              <a:ext cx="768"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70" name="Oval 29"/>
            <p:cNvSpPr>
              <a:spLocks noChangeArrowheads="1"/>
            </p:cNvSpPr>
            <p:nvPr/>
          </p:nvSpPr>
          <p:spPr bwMode="auto">
            <a:xfrm>
              <a:off x="3840" y="1056"/>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0271" name="Line 30"/>
            <p:cNvSpPr>
              <a:spLocks noChangeShapeType="1"/>
            </p:cNvSpPr>
            <p:nvPr/>
          </p:nvSpPr>
          <p:spPr bwMode="auto">
            <a:xfrm>
              <a:off x="4080" y="768"/>
              <a:ext cx="336" cy="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72" name="Rectangle 31"/>
            <p:cNvSpPr>
              <a:spLocks noChangeArrowheads="1"/>
            </p:cNvSpPr>
            <p:nvPr/>
          </p:nvSpPr>
          <p:spPr bwMode="auto">
            <a:xfrm>
              <a:off x="1584" y="2016"/>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3" name="Text Box 32"/>
            <p:cNvSpPr txBox="1">
              <a:spLocks noChangeArrowheads="1"/>
            </p:cNvSpPr>
            <p:nvPr/>
          </p:nvSpPr>
          <p:spPr bwMode="auto">
            <a:xfrm>
              <a:off x="1584" y="168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0274" name="Rectangle 33"/>
            <p:cNvSpPr>
              <a:spLocks noChangeArrowheads="1"/>
            </p:cNvSpPr>
            <p:nvPr/>
          </p:nvSpPr>
          <p:spPr bwMode="auto">
            <a:xfrm>
              <a:off x="1824" y="2016"/>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5" name="Text Box 34"/>
            <p:cNvSpPr txBox="1">
              <a:spLocks noChangeArrowheads="1"/>
            </p:cNvSpPr>
            <p:nvPr/>
          </p:nvSpPr>
          <p:spPr bwMode="auto">
            <a:xfrm>
              <a:off x="1824" y="168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0276" name="Oval 35"/>
            <p:cNvSpPr>
              <a:spLocks noChangeArrowheads="1"/>
            </p:cNvSpPr>
            <p:nvPr/>
          </p:nvSpPr>
          <p:spPr bwMode="auto">
            <a:xfrm>
              <a:off x="0" y="2832"/>
              <a:ext cx="148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10277" name="Line 36"/>
            <p:cNvSpPr>
              <a:spLocks noChangeShapeType="1"/>
            </p:cNvSpPr>
            <p:nvPr/>
          </p:nvSpPr>
          <p:spPr bwMode="auto">
            <a:xfrm flipH="1">
              <a:off x="1104" y="2160"/>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78" name="Line 37"/>
            <p:cNvSpPr>
              <a:spLocks noChangeShapeType="1"/>
            </p:cNvSpPr>
            <p:nvPr/>
          </p:nvSpPr>
          <p:spPr bwMode="auto">
            <a:xfrm>
              <a:off x="1968" y="2160"/>
              <a:ext cx="384"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55366" name="Freeform 38"/>
          <p:cNvSpPr>
            <a:spLocks/>
          </p:cNvSpPr>
          <p:nvPr/>
        </p:nvSpPr>
        <p:spPr bwMode="auto">
          <a:xfrm>
            <a:off x="2717800" y="889000"/>
            <a:ext cx="3022600" cy="1663700"/>
          </a:xfrm>
          <a:custGeom>
            <a:avLst/>
            <a:gdLst>
              <a:gd name="T0" fmla="*/ 2147483647 w 1904"/>
              <a:gd name="T1" fmla="*/ 2147483647 h 1048"/>
              <a:gd name="T2" fmla="*/ 2147483647 w 1904"/>
              <a:gd name="T3" fmla="*/ 2147483647 h 1048"/>
              <a:gd name="T4" fmla="*/ 2147483647 w 1904"/>
              <a:gd name="T5" fmla="*/ 2147483647 h 1048"/>
              <a:gd name="T6" fmla="*/ 2147483647 w 1904"/>
              <a:gd name="T7" fmla="*/ 2147483647 h 1048"/>
              <a:gd name="T8" fmla="*/ 2147483647 w 1904"/>
              <a:gd name="T9" fmla="*/ 2147483647 h 1048"/>
              <a:gd name="T10" fmla="*/ 2147483647 w 1904"/>
              <a:gd name="T11" fmla="*/ 2147483647 h 1048"/>
              <a:gd name="T12" fmla="*/ 2147483647 w 1904"/>
              <a:gd name="T13" fmla="*/ 2147483647 h 1048"/>
              <a:gd name="T14" fmla="*/ 2147483647 w 1904"/>
              <a:gd name="T15" fmla="*/ 2147483647 h 1048"/>
              <a:gd name="T16" fmla="*/ 2147483647 w 1904"/>
              <a:gd name="T17" fmla="*/ 2147483647 h 10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4"/>
              <a:gd name="T28" fmla="*/ 0 h 1048"/>
              <a:gd name="T29" fmla="*/ 1904 w 1904"/>
              <a:gd name="T30" fmla="*/ 1048 h 10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4" h="1048">
                <a:moveTo>
                  <a:pt x="64" y="928"/>
                </a:moveTo>
                <a:cubicBezTo>
                  <a:pt x="128" y="1016"/>
                  <a:pt x="416" y="1008"/>
                  <a:pt x="640" y="1024"/>
                </a:cubicBezTo>
                <a:cubicBezTo>
                  <a:pt x="864" y="1040"/>
                  <a:pt x="1224" y="1048"/>
                  <a:pt x="1408" y="1024"/>
                </a:cubicBezTo>
                <a:cubicBezTo>
                  <a:pt x="1592" y="1000"/>
                  <a:pt x="1680" y="952"/>
                  <a:pt x="1744" y="880"/>
                </a:cubicBezTo>
                <a:cubicBezTo>
                  <a:pt x="1808" y="808"/>
                  <a:pt x="1800" y="720"/>
                  <a:pt x="1792" y="592"/>
                </a:cubicBezTo>
                <a:cubicBezTo>
                  <a:pt x="1784" y="464"/>
                  <a:pt x="1904" y="200"/>
                  <a:pt x="1696" y="112"/>
                </a:cubicBezTo>
                <a:cubicBezTo>
                  <a:pt x="1488" y="24"/>
                  <a:pt x="784" y="0"/>
                  <a:pt x="544" y="64"/>
                </a:cubicBezTo>
                <a:cubicBezTo>
                  <a:pt x="304" y="128"/>
                  <a:pt x="328" y="352"/>
                  <a:pt x="256" y="496"/>
                </a:cubicBezTo>
                <a:cubicBezTo>
                  <a:pt x="184" y="640"/>
                  <a:pt x="0" y="840"/>
                  <a:pt x="64" y="928"/>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Tree>
    <p:extLst>
      <p:ext uri="{BB962C8B-B14F-4D97-AF65-F5344CB8AC3E}">
        <p14:creationId xmlns:p14="http://schemas.microsoft.com/office/powerpoint/2010/main" val="955262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gtEl>
                                        <p:attrNameLst>
                                          <p:attrName>style.visibility</p:attrName>
                                        </p:attrNameLst>
                                      </p:cBhvr>
                                      <p:to>
                                        <p:strVal val="visible"/>
                                      </p:to>
                                    </p:set>
                                    <p:anim calcmode="lin" valueType="num">
                                      <p:cBhvr additive="base">
                                        <p:cTn id="7" dur="500" fill="hold"/>
                                        <p:tgtEl>
                                          <p:spTgt spid="355331"/>
                                        </p:tgtEl>
                                        <p:attrNameLst>
                                          <p:attrName>ppt_x</p:attrName>
                                        </p:attrNameLst>
                                      </p:cBhvr>
                                      <p:tavLst>
                                        <p:tav tm="0">
                                          <p:val>
                                            <p:strVal val="0-#ppt_w/2"/>
                                          </p:val>
                                        </p:tav>
                                        <p:tav tm="100000">
                                          <p:val>
                                            <p:strVal val="#ppt_x"/>
                                          </p:val>
                                        </p:tav>
                                      </p:tavLst>
                                    </p:anim>
                                    <p:anim calcmode="lin" valueType="num">
                                      <p:cBhvr additive="base">
                                        <p:cTn id="8" dur="500" fill="hold"/>
                                        <p:tgtEl>
                                          <p:spTgt spid="355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animBg="1" autoUpdateAnimBg="0"/>
      <p:bldP spid="35536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52400"/>
            <a:ext cx="7772400" cy="762000"/>
          </a:xfrm>
        </p:spPr>
        <p:txBody>
          <a:bodyPr/>
          <a:lstStyle/>
          <a:p>
            <a:r>
              <a:rPr lang="en-US" altLang="en-US" smtClean="0"/>
              <a:t>Insert</a:t>
            </a:r>
          </a:p>
        </p:txBody>
      </p:sp>
      <p:sp>
        <p:nvSpPr>
          <p:cNvPr id="11267" name="Text Box 3"/>
          <p:cNvSpPr txBox="1">
            <a:spLocks noChangeArrowheads="1"/>
          </p:cNvSpPr>
          <p:nvPr/>
        </p:nvSpPr>
        <p:spPr bwMode="auto">
          <a:xfrm>
            <a:off x="5867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1268" name="Text Box 4"/>
          <p:cNvSpPr txBox="1">
            <a:spLocks noChangeArrowheads="1"/>
          </p:cNvSpPr>
          <p:nvPr/>
        </p:nvSpPr>
        <p:spPr bwMode="auto">
          <a:xfrm>
            <a:off x="6248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1269" name="Text Box 5"/>
          <p:cNvSpPr txBox="1">
            <a:spLocks noChangeArrowheads="1"/>
          </p:cNvSpPr>
          <p:nvPr/>
        </p:nvSpPr>
        <p:spPr bwMode="auto">
          <a:xfrm>
            <a:off x="2133600" y="2819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8</a:t>
            </a:r>
          </a:p>
        </p:txBody>
      </p:sp>
      <p:sp>
        <p:nvSpPr>
          <p:cNvPr id="11270" name="Rectangle 6"/>
          <p:cNvSpPr>
            <a:spLocks noChangeArrowheads="1"/>
          </p:cNvSpPr>
          <p:nvPr/>
        </p:nvSpPr>
        <p:spPr bwMode="auto">
          <a:xfrm>
            <a:off x="4114800" y="18288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1" name="Text Box 7"/>
          <p:cNvSpPr txBox="1">
            <a:spLocks noChangeArrowheads="1"/>
          </p:cNvSpPr>
          <p:nvPr/>
        </p:nvSpPr>
        <p:spPr bwMode="auto">
          <a:xfrm>
            <a:off x="4114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1272" name="Rectangle 8"/>
          <p:cNvSpPr>
            <a:spLocks noChangeArrowheads="1"/>
          </p:cNvSpPr>
          <p:nvPr/>
        </p:nvSpPr>
        <p:spPr bwMode="auto">
          <a:xfrm>
            <a:off x="4495800" y="18288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3" name="Text Box 9"/>
          <p:cNvSpPr txBox="1">
            <a:spLocks noChangeArrowheads="1"/>
          </p:cNvSpPr>
          <p:nvPr/>
        </p:nvSpPr>
        <p:spPr bwMode="auto">
          <a:xfrm>
            <a:off x="4495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1274" name="Line 10"/>
          <p:cNvSpPr>
            <a:spLocks noChangeShapeType="1"/>
          </p:cNvSpPr>
          <p:nvPr/>
        </p:nvSpPr>
        <p:spPr bwMode="auto">
          <a:xfrm flipH="1">
            <a:off x="3200400" y="2133600"/>
            <a:ext cx="12192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5" name="Line 11"/>
          <p:cNvSpPr>
            <a:spLocks noChangeShapeType="1"/>
          </p:cNvSpPr>
          <p:nvPr/>
        </p:nvSpPr>
        <p:spPr bwMode="auto">
          <a:xfrm>
            <a:off x="4648200" y="2057400"/>
            <a:ext cx="11430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76" name="Oval 12"/>
          <p:cNvSpPr>
            <a:spLocks noChangeArrowheads="1"/>
          </p:cNvSpPr>
          <p:nvPr/>
        </p:nvSpPr>
        <p:spPr bwMode="auto">
          <a:xfrm>
            <a:off x="2362200" y="39624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1277" name="Oval 13"/>
          <p:cNvSpPr>
            <a:spLocks noChangeArrowheads="1"/>
          </p:cNvSpPr>
          <p:nvPr/>
        </p:nvSpPr>
        <p:spPr bwMode="auto">
          <a:xfrm>
            <a:off x="64770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1278" name="Rectangle 14"/>
          <p:cNvSpPr>
            <a:spLocks noChangeArrowheads="1"/>
          </p:cNvSpPr>
          <p:nvPr/>
        </p:nvSpPr>
        <p:spPr bwMode="auto">
          <a:xfrm>
            <a:off x="5715000" y="31242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9" name="Text Box 15"/>
          <p:cNvSpPr txBox="1">
            <a:spLocks noChangeArrowheads="1"/>
          </p:cNvSpPr>
          <p:nvPr/>
        </p:nvSpPr>
        <p:spPr bwMode="auto">
          <a:xfrm>
            <a:off x="5715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1280" name="Rectangle 16"/>
          <p:cNvSpPr>
            <a:spLocks noChangeArrowheads="1"/>
          </p:cNvSpPr>
          <p:nvPr/>
        </p:nvSpPr>
        <p:spPr bwMode="auto">
          <a:xfrm>
            <a:off x="6096000" y="31242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1" name="Text Box 17"/>
          <p:cNvSpPr txBox="1">
            <a:spLocks noChangeArrowheads="1"/>
          </p:cNvSpPr>
          <p:nvPr/>
        </p:nvSpPr>
        <p:spPr bwMode="auto">
          <a:xfrm>
            <a:off x="6096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1282" name="Text Box 18"/>
          <p:cNvSpPr txBox="1">
            <a:spLocks noChangeArrowheads="1"/>
          </p:cNvSpPr>
          <p:nvPr/>
        </p:nvSpPr>
        <p:spPr bwMode="auto">
          <a:xfrm>
            <a:off x="6477000" y="2819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1283" name="Line 19"/>
          <p:cNvSpPr>
            <a:spLocks noChangeShapeType="1"/>
          </p:cNvSpPr>
          <p:nvPr/>
        </p:nvSpPr>
        <p:spPr bwMode="auto">
          <a:xfrm>
            <a:off x="6324600" y="3429000"/>
            <a:ext cx="609600"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84" name="Oval 20"/>
          <p:cNvSpPr>
            <a:spLocks noChangeArrowheads="1"/>
          </p:cNvSpPr>
          <p:nvPr/>
        </p:nvSpPr>
        <p:spPr bwMode="auto">
          <a:xfrm>
            <a:off x="41148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1285" name="Line 21"/>
          <p:cNvSpPr>
            <a:spLocks noChangeShapeType="1"/>
          </p:cNvSpPr>
          <p:nvPr/>
        </p:nvSpPr>
        <p:spPr bwMode="auto">
          <a:xfrm flipH="1">
            <a:off x="5257800" y="3352800"/>
            <a:ext cx="609600" cy="1295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86" name="Rectangle 22"/>
          <p:cNvSpPr>
            <a:spLocks noChangeArrowheads="1"/>
          </p:cNvSpPr>
          <p:nvPr/>
        </p:nvSpPr>
        <p:spPr bwMode="auto">
          <a:xfrm>
            <a:off x="5867400" y="9906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7" name="Rectangle 23"/>
          <p:cNvSpPr>
            <a:spLocks noChangeArrowheads="1"/>
          </p:cNvSpPr>
          <p:nvPr/>
        </p:nvSpPr>
        <p:spPr bwMode="auto">
          <a:xfrm>
            <a:off x="6248400" y="9906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8" name="Text Box 24"/>
          <p:cNvSpPr txBox="1">
            <a:spLocks noChangeArrowheads="1"/>
          </p:cNvSpPr>
          <p:nvPr/>
        </p:nvSpPr>
        <p:spPr bwMode="auto">
          <a:xfrm>
            <a:off x="5410200" y="609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1289" name="Line 25"/>
          <p:cNvSpPr>
            <a:spLocks noChangeShapeType="1"/>
          </p:cNvSpPr>
          <p:nvPr/>
        </p:nvSpPr>
        <p:spPr bwMode="auto">
          <a:xfrm flipH="1">
            <a:off x="4800600" y="1219200"/>
            <a:ext cx="121920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90" name="Oval 26"/>
          <p:cNvSpPr>
            <a:spLocks noChangeArrowheads="1"/>
          </p:cNvSpPr>
          <p:nvPr/>
        </p:nvSpPr>
        <p:spPr bwMode="auto">
          <a:xfrm>
            <a:off x="6096000" y="1676400"/>
            <a:ext cx="2743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1291" name="Line 27"/>
          <p:cNvSpPr>
            <a:spLocks noChangeShapeType="1"/>
          </p:cNvSpPr>
          <p:nvPr/>
        </p:nvSpPr>
        <p:spPr bwMode="auto">
          <a:xfrm>
            <a:off x="6477000" y="1219200"/>
            <a:ext cx="533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92" name="Rectangle 28"/>
          <p:cNvSpPr>
            <a:spLocks noChangeArrowheads="1"/>
          </p:cNvSpPr>
          <p:nvPr/>
        </p:nvSpPr>
        <p:spPr bwMode="auto">
          <a:xfrm>
            <a:off x="2514600" y="32004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3" name="Text Box 29"/>
          <p:cNvSpPr txBox="1">
            <a:spLocks noChangeArrowheads="1"/>
          </p:cNvSpPr>
          <p:nvPr/>
        </p:nvSpPr>
        <p:spPr bwMode="auto">
          <a:xfrm>
            <a:off x="2514600" y="26670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1294" name="Rectangle 30"/>
          <p:cNvSpPr>
            <a:spLocks noChangeArrowheads="1"/>
          </p:cNvSpPr>
          <p:nvPr/>
        </p:nvSpPr>
        <p:spPr bwMode="auto">
          <a:xfrm>
            <a:off x="2895600" y="32004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5" name="Text Box 31"/>
          <p:cNvSpPr txBox="1">
            <a:spLocks noChangeArrowheads="1"/>
          </p:cNvSpPr>
          <p:nvPr/>
        </p:nvSpPr>
        <p:spPr bwMode="auto">
          <a:xfrm>
            <a:off x="2895600" y="26670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1296" name="Oval 32"/>
          <p:cNvSpPr>
            <a:spLocks noChangeArrowheads="1"/>
          </p:cNvSpPr>
          <p:nvPr/>
        </p:nvSpPr>
        <p:spPr bwMode="auto">
          <a:xfrm>
            <a:off x="0" y="44958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11297" name="Line 33"/>
          <p:cNvSpPr>
            <a:spLocks noChangeShapeType="1"/>
          </p:cNvSpPr>
          <p:nvPr/>
        </p:nvSpPr>
        <p:spPr bwMode="auto">
          <a:xfrm flipH="1">
            <a:off x="1752600" y="3429000"/>
            <a:ext cx="9144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98" name="Line 34"/>
          <p:cNvSpPr>
            <a:spLocks noChangeShapeType="1"/>
          </p:cNvSpPr>
          <p:nvPr/>
        </p:nvSpPr>
        <p:spPr bwMode="auto">
          <a:xfrm>
            <a:off x="3124200" y="3429000"/>
            <a:ext cx="6096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99" name="Rectangle 35"/>
          <p:cNvSpPr>
            <a:spLocks noChangeArrowheads="1"/>
          </p:cNvSpPr>
          <p:nvPr/>
        </p:nvSpPr>
        <p:spPr bwMode="auto">
          <a:xfrm>
            <a:off x="3733800" y="18288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300" name="Text Box 36"/>
          <p:cNvSpPr txBox="1">
            <a:spLocks noChangeArrowheads="1"/>
          </p:cNvSpPr>
          <p:nvPr/>
        </p:nvSpPr>
        <p:spPr bwMode="auto">
          <a:xfrm>
            <a:off x="3733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1301" name="Text Box 37"/>
          <p:cNvSpPr txBox="1">
            <a:spLocks noChangeArrowheads="1"/>
          </p:cNvSpPr>
          <p:nvPr/>
        </p:nvSpPr>
        <p:spPr bwMode="auto">
          <a:xfrm>
            <a:off x="3429000" y="1371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1302" name="Oval 38"/>
          <p:cNvSpPr>
            <a:spLocks noChangeArrowheads="1"/>
          </p:cNvSpPr>
          <p:nvPr/>
        </p:nvSpPr>
        <p:spPr bwMode="auto">
          <a:xfrm>
            <a:off x="76200" y="22098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011917352</a:t>
            </a:r>
            <a:endParaRPr lang="en-US" altLang="en-US">
              <a:solidFill>
                <a:schemeClr val="tx1"/>
              </a:solidFill>
            </a:endParaRPr>
          </a:p>
        </p:txBody>
      </p:sp>
      <p:sp>
        <p:nvSpPr>
          <p:cNvPr id="11303" name="Line 39"/>
          <p:cNvSpPr>
            <a:spLocks noChangeShapeType="1"/>
          </p:cNvSpPr>
          <p:nvPr/>
        </p:nvSpPr>
        <p:spPr bwMode="auto">
          <a:xfrm flipH="1">
            <a:off x="2438400" y="1981200"/>
            <a:ext cx="13716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389146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762000"/>
          </a:xfrm>
        </p:spPr>
        <p:txBody>
          <a:bodyPr/>
          <a:lstStyle/>
          <a:p>
            <a:r>
              <a:rPr lang="en-US" altLang="en-US" smtClean="0"/>
              <a:t>Delete</a:t>
            </a:r>
          </a:p>
        </p:txBody>
      </p:sp>
      <p:grpSp>
        <p:nvGrpSpPr>
          <p:cNvPr id="2" name="Group 3"/>
          <p:cNvGrpSpPr>
            <a:grpSpLocks/>
          </p:cNvGrpSpPr>
          <p:nvPr/>
        </p:nvGrpSpPr>
        <p:grpSpPr bwMode="auto">
          <a:xfrm>
            <a:off x="0" y="457200"/>
            <a:ext cx="8839200" cy="4800600"/>
            <a:chOff x="0" y="288"/>
            <a:chExt cx="5568" cy="3024"/>
          </a:xfrm>
        </p:grpSpPr>
        <p:sp>
          <p:nvSpPr>
            <p:cNvPr id="12294" name="Text Box 4"/>
            <p:cNvSpPr txBox="1">
              <a:spLocks noChangeArrowheads="1"/>
            </p:cNvSpPr>
            <p:nvPr/>
          </p:nvSpPr>
          <p:spPr bwMode="auto">
            <a:xfrm>
              <a:off x="3696" y="288"/>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2295" name="Text Box 5"/>
            <p:cNvSpPr txBox="1">
              <a:spLocks noChangeArrowheads="1"/>
            </p:cNvSpPr>
            <p:nvPr/>
          </p:nvSpPr>
          <p:spPr bwMode="auto">
            <a:xfrm>
              <a:off x="3936" y="288"/>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2296" name="Text Box 6"/>
            <p:cNvSpPr txBox="1">
              <a:spLocks noChangeArrowheads="1"/>
            </p:cNvSpPr>
            <p:nvPr/>
          </p:nvSpPr>
          <p:spPr bwMode="auto">
            <a:xfrm>
              <a:off x="1344" y="17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8</a:t>
              </a:r>
            </a:p>
          </p:txBody>
        </p:sp>
        <p:sp>
          <p:nvSpPr>
            <p:cNvPr id="12297" name="Rectangle 7"/>
            <p:cNvSpPr>
              <a:spLocks noChangeArrowheads="1"/>
            </p:cNvSpPr>
            <p:nvPr/>
          </p:nvSpPr>
          <p:spPr bwMode="auto">
            <a:xfrm>
              <a:off x="2592" y="115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8" name="Text Box 8"/>
            <p:cNvSpPr txBox="1">
              <a:spLocks noChangeArrowheads="1"/>
            </p:cNvSpPr>
            <p:nvPr/>
          </p:nvSpPr>
          <p:spPr bwMode="auto">
            <a:xfrm>
              <a:off x="259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2299" name="Rectangle 9"/>
            <p:cNvSpPr>
              <a:spLocks noChangeArrowheads="1"/>
            </p:cNvSpPr>
            <p:nvPr/>
          </p:nvSpPr>
          <p:spPr bwMode="auto">
            <a:xfrm>
              <a:off x="2832" y="115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00" name="Text Box 10"/>
            <p:cNvSpPr txBox="1">
              <a:spLocks noChangeArrowheads="1"/>
            </p:cNvSpPr>
            <p:nvPr/>
          </p:nvSpPr>
          <p:spPr bwMode="auto">
            <a:xfrm>
              <a:off x="283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2301" name="Line 11"/>
            <p:cNvSpPr>
              <a:spLocks noChangeShapeType="1"/>
            </p:cNvSpPr>
            <p:nvPr/>
          </p:nvSpPr>
          <p:spPr bwMode="auto">
            <a:xfrm flipH="1">
              <a:off x="2016" y="1344"/>
              <a:ext cx="768"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02" name="Line 12"/>
            <p:cNvSpPr>
              <a:spLocks noChangeShapeType="1"/>
            </p:cNvSpPr>
            <p:nvPr/>
          </p:nvSpPr>
          <p:spPr bwMode="auto">
            <a:xfrm>
              <a:off x="2928" y="1296"/>
              <a:ext cx="72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03" name="Oval 13"/>
            <p:cNvSpPr>
              <a:spLocks noChangeArrowheads="1"/>
            </p:cNvSpPr>
            <p:nvPr/>
          </p:nvSpPr>
          <p:spPr bwMode="auto">
            <a:xfrm>
              <a:off x="1488" y="2496"/>
              <a:ext cx="148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2304" name="Oval 14"/>
            <p:cNvSpPr>
              <a:spLocks noChangeArrowheads="1"/>
            </p:cNvSpPr>
            <p:nvPr/>
          </p:nvSpPr>
          <p:spPr bwMode="auto">
            <a:xfrm>
              <a:off x="4080" y="288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2305" name="Rectangle 15"/>
            <p:cNvSpPr>
              <a:spLocks noChangeArrowheads="1"/>
            </p:cNvSpPr>
            <p:nvPr/>
          </p:nvSpPr>
          <p:spPr bwMode="auto">
            <a:xfrm>
              <a:off x="3600" y="196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06" name="Text Box 16"/>
            <p:cNvSpPr txBox="1">
              <a:spLocks noChangeArrowheads="1"/>
            </p:cNvSpPr>
            <p:nvPr/>
          </p:nvSpPr>
          <p:spPr bwMode="auto">
            <a:xfrm>
              <a:off x="3600"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2307" name="Rectangle 17"/>
            <p:cNvSpPr>
              <a:spLocks noChangeArrowheads="1"/>
            </p:cNvSpPr>
            <p:nvPr/>
          </p:nvSpPr>
          <p:spPr bwMode="auto">
            <a:xfrm>
              <a:off x="3840" y="196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08" name="Text Box 18"/>
            <p:cNvSpPr txBox="1">
              <a:spLocks noChangeArrowheads="1"/>
            </p:cNvSpPr>
            <p:nvPr/>
          </p:nvSpPr>
          <p:spPr bwMode="auto">
            <a:xfrm>
              <a:off x="3840" y="163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2309" name="Text Box 19"/>
            <p:cNvSpPr txBox="1">
              <a:spLocks noChangeArrowheads="1"/>
            </p:cNvSpPr>
            <p:nvPr/>
          </p:nvSpPr>
          <p:spPr bwMode="auto">
            <a:xfrm>
              <a:off x="4080" y="17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2310" name="Line 20"/>
            <p:cNvSpPr>
              <a:spLocks noChangeShapeType="1"/>
            </p:cNvSpPr>
            <p:nvPr/>
          </p:nvSpPr>
          <p:spPr bwMode="auto">
            <a:xfrm>
              <a:off x="3984" y="216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1" name="Oval 21"/>
            <p:cNvSpPr>
              <a:spLocks noChangeArrowheads="1"/>
            </p:cNvSpPr>
            <p:nvPr/>
          </p:nvSpPr>
          <p:spPr bwMode="auto">
            <a:xfrm>
              <a:off x="2592" y="288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2312" name="Line 22"/>
            <p:cNvSpPr>
              <a:spLocks noChangeShapeType="1"/>
            </p:cNvSpPr>
            <p:nvPr/>
          </p:nvSpPr>
          <p:spPr bwMode="auto">
            <a:xfrm flipH="1">
              <a:off x="3312" y="2112"/>
              <a:ext cx="384" cy="81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3" name="Rectangle 23"/>
            <p:cNvSpPr>
              <a:spLocks noChangeArrowheads="1"/>
            </p:cNvSpPr>
            <p:nvPr/>
          </p:nvSpPr>
          <p:spPr bwMode="auto">
            <a:xfrm>
              <a:off x="3696" y="624"/>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14" name="Rectangle 24"/>
            <p:cNvSpPr>
              <a:spLocks noChangeArrowheads="1"/>
            </p:cNvSpPr>
            <p:nvPr/>
          </p:nvSpPr>
          <p:spPr bwMode="auto">
            <a:xfrm>
              <a:off x="3936" y="624"/>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15" name="Text Box 25"/>
            <p:cNvSpPr txBox="1">
              <a:spLocks noChangeArrowheads="1"/>
            </p:cNvSpPr>
            <p:nvPr/>
          </p:nvSpPr>
          <p:spPr bwMode="auto">
            <a:xfrm>
              <a:off x="3408" y="3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2316" name="Line 26"/>
            <p:cNvSpPr>
              <a:spLocks noChangeShapeType="1"/>
            </p:cNvSpPr>
            <p:nvPr/>
          </p:nvSpPr>
          <p:spPr bwMode="auto">
            <a:xfrm flipH="1">
              <a:off x="3024" y="768"/>
              <a:ext cx="768"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7" name="Oval 27"/>
            <p:cNvSpPr>
              <a:spLocks noChangeArrowheads="1"/>
            </p:cNvSpPr>
            <p:nvPr/>
          </p:nvSpPr>
          <p:spPr bwMode="auto">
            <a:xfrm>
              <a:off x="3840" y="1056"/>
              <a:ext cx="172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2318" name="Line 28"/>
            <p:cNvSpPr>
              <a:spLocks noChangeShapeType="1"/>
            </p:cNvSpPr>
            <p:nvPr/>
          </p:nvSpPr>
          <p:spPr bwMode="auto">
            <a:xfrm>
              <a:off x="4080" y="768"/>
              <a:ext cx="336" cy="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9" name="Rectangle 29"/>
            <p:cNvSpPr>
              <a:spLocks noChangeArrowheads="1"/>
            </p:cNvSpPr>
            <p:nvPr/>
          </p:nvSpPr>
          <p:spPr bwMode="auto">
            <a:xfrm>
              <a:off x="1584" y="2016"/>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20" name="Text Box 30"/>
            <p:cNvSpPr txBox="1">
              <a:spLocks noChangeArrowheads="1"/>
            </p:cNvSpPr>
            <p:nvPr/>
          </p:nvSpPr>
          <p:spPr bwMode="auto">
            <a:xfrm>
              <a:off x="1584" y="168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2321" name="Rectangle 31"/>
            <p:cNvSpPr>
              <a:spLocks noChangeArrowheads="1"/>
            </p:cNvSpPr>
            <p:nvPr/>
          </p:nvSpPr>
          <p:spPr bwMode="auto">
            <a:xfrm>
              <a:off x="1824" y="2016"/>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22" name="Text Box 32"/>
            <p:cNvSpPr txBox="1">
              <a:spLocks noChangeArrowheads="1"/>
            </p:cNvSpPr>
            <p:nvPr/>
          </p:nvSpPr>
          <p:spPr bwMode="auto">
            <a:xfrm>
              <a:off x="1824" y="168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2323" name="Oval 33"/>
            <p:cNvSpPr>
              <a:spLocks noChangeArrowheads="1"/>
            </p:cNvSpPr>
            <p:nvPr/>
          </p:nvSpPr>
          <p:spPr bwMode="auto">
            <a:xfrm>
              <a:off x="0" y="2832"/>
              <a:ext cx="148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12324" name="Line 34"/>
            <p:cNvSpPr>
              <a:spLocks noChangeShapeType="1"/>
            </p:cNvSpPr>
            <p:nvPr/>
          </p:nvSpPr>
          <p:spPr bwMode="auto">
            <a:xfrm flipH="1">
              <a:off x="1104" y="2160"/>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25" name="Line 35"/>
            <p:cNvSpPr>
              <a:spLocks noChangeShapeType="1"/>
            </p:cNvSpPr>
            <p:nvPr/>
          </p:nvSpPr>
          <p:spPr bwMode="auto">
            <a:xfrm>
              <a:off x="1968" y="2160"/>
              <a:ext cx="384"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26" name="Rectangle 36"/>
            <p:cNvSpPr>
              <a:spLocks noChangeArrowheads="1"/>
            </p:cNvSpPr>
            <p:nvPr/>
          </p:nvSpPr>
          <p:spPr bwMode="auto">
            <a:xfrm>
              <a:off x="2352" y="115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27" name="Text Box 37"/>
            <p:cNvSpPr txBox="1">
              <a:spLocks noChangeArrowheads="1"/>
            </p:cNvSpPr>
            <p:nvPr/>
          </p:nvSpPr>
          <p:spPr bwMode="auto">
            <a:xfrm>
              <a:off x="2352" y="81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2328" name="Text Box 38"/>
            <p:cNvSpPr txBox="1">
              <a:spLocks noChangeArrowheads="1"/>
            </p:cNvSpPr>
            <p:nvPr/>
          </p:nvSpPr>
          <p:spPr bwMode="auto">
            <a:xfrm>
              <a:off x="2160" y="8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2329" name="Oval 39"/>
            <p:cNvSpPr>
              <a:spLocks noChangeArrowheads="1"/>
            </p:cNvSpPr>
            <p:nvPr/>
          </p:nvSpPr>
          <p:spPr bwMode="auto">
            <a:xfrm>
              <a:off x="48" y="1392"/>
              <a:ext cx="1488"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011917352</a:t>
              </a:r>
              <a:endParaRPr lang="en-US" altLang="en-US">
                <a:solidFill>
                  <a:schemeClr val="tx1"/>
                </a:solidFill>
              </a:endParaRPr>
            </a:p>
          </p:txBody>
        </p:sp>
        <p:sp>
          <p:nvSpPr>
            <p:cNvPr id="12330" name="Line 40"/>
            <p:cNvSpPr>
              <a:spLocks noChangeShapeType="1"/>
            </p:cNvSpPr>
            <p:nvPr/>
          </p:nvSpPr>
          <p:spPr bwMode="auto">
            <a:xfrm flipH="1">
              <a:off x="1536" y="1248"/>
              <a:ext cx="864"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59465" name="Rectangle 41"/>
          <p:cNvSpPr>
            <a:spLocks noChangeArrowheads="1"/>
          </p:cNvSpPr>
          <p:nvPr/>
        </p:nvSpPr>
        <p:spPr bwMode="auto">
          <a:xfrm>
            <a:off x="2438400" y="58674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Delete </a:t>
            </a:r>
            <a:r>
              <a:rPr lang="en-US" altLang="en-US">
                <a:solidFill>
                  <a:schemeClr val="hlink"/>
                </a:solidFill>
              </a:rPr>
              <a:t>011917352</a:t>
            </a:r>
            <a:r>
              <a:rPr lang="en-US" altLang="en-US">
                <a:solidFill>
                  <a:schemeClr val="tx1"/>
                </a:solidFill>
              </a:rPr>
              <a:t>.</a:t>
            </a:r>
          </a:p>
        </p:txBody>
      </p:sp>
      <p:sp>
        <p:nvSpPr>
          <p:cNvPr id="359466" name="Line 42"/>
          <p:cNvSpPr>
            <a:spLocks noChangeShapeType="1"/>
          </p:cNvSpPr>
          <p:nvPr/>
        </p:nvSpPr>
        <p:spPr bwMode="auto">
          <a:xfrm>
            <a:off x="2819400" y="2057400"/>
            <a:ext cx="838200" cy="2286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219877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9465"/>
                                        </p:tgtEl>
                                        <p:attrNameLst>
                                          <p:attrName>style.visibility</p:attrName>
                                        </p:attrNameLst>
                                      </p:cBhvr>
                                      <p:to>
                                        <p:strVal val="visible"/>
                                      </p:to>
                                    </p:set>
                                    <p:anim calcmode="lin" valueType="num">
                                      <p:cBhvr additive="base">
                                        <p:cTn id="12" dur="500" fill="hold"/>
                                        <p:tgtEl>
                                          <p:spTgt spid="359465"/>
                                        </p:tgtEl>
                                        <p:attrNameLst>
                                          <p:attrName>ppt_x</p:attrName>
                                        </p:attrNameLst>
                                      </p:cBhvr>
                                      <p:tavLst>
                                        <p:tav tm="0">
                                          <p:val>
                                            <p:strVal val="0-#ppt_w/2"/>
                                          </p:val>
                                        </p:tav>
                                        <p:tav tm="100000">
                                          <p:val>
                                            <p:strVal val="#ppt_x"/>
                                          </p:val>
                                        </p:tav>
                                      </p:tavLst>
                                    </p:anim>
                                    <p:anim calcmode="lin" valueType="num">
                                      <p:cBhvr additive="base">
                                        <p:cTn id="13" dur="500" fill="hold"/>
                                        <p:tgtEl>
                                          <p:spTgt spid="3594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5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65" grpId="0" animBg="1" autoUpdateAnimBg="0"/>
      <p:bldP spid="35946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762000"/>
          </a:xfrm>
        </p:spPr>
        <p:txBody>
          <a:bodyPr/>
          <a:lstStyle/>
          <a:p>
            <a:r>
              <a:rPr lang="en-US" altLang="en-US" smtClean="0"/>
              <a:t>Delete</a:t>
            </a:r>
          </a:p>
        </p:txBody>
      </p:sp>
      <p:sp>
        <p:nvSpPr>
          <p:cNvPr id="13315" name="Text Box 3"/>
          <p:cNvSpPr txBox="1">
            <a:spLocks noChangeArrowheads="1"/>
          </p:cNvSpPr>
          <p:nvPr/>
        </p:nvSpPr>
        <p:spPr bwMode="auto">
          <a:xfrm>
            <a:off x="5867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3316" name="Text Box 4"/>
          <p:cNvSpPr txBox="1">
            <a:spLocks noChangeArrowheads="1"/>
          </p:cNvSpPr>
          <p:nvPr/>
        </p:nvSpPr>
        <p:spPr bwMode="auto">
          <a:xfrm>
            <a:off x="6248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3317" name="Text Box 5"/>
          <p:cNvSpPr txBox="1">
            <a:spLocks noChangeArrowheads="1"/>
          </p:cNvSpPr>
          <p:nvPr/>
        </p:nvSpPr>
        <p:spPr bwMode="auto">
          <a:xfrm>
            <a:off x="2133600" y="2819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8</a:t>
            </a:r>
          </a:p>
        </p:txBody>
      </p:sp>
      <p:sp>
        <p:nvSpPr>
          <p:cNvPr id="13318" name="Rectangle 6"/>
          <p:cNvSpPr>
            <a:spLocks noChangeArrowheads="1"/>
          </p:cNvSpPr>
          <p:nvPr/>
        </p:nvSpPr>
        <p:spPr bwMode="auto">
          <a:xfrm>
            <a:off x="4114800" y="18288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19" name="Text Box 7"/>
          <p:cNvSpPr txBox="1">
            <a:spLocks noChangeArrowheads="1"/>
          </p:cNvSpPr>
          <p:nvPr/>
        </p:nvSpPr>
        <p:spPr bwMode="auto">
          <a:xfrm>
            <a:off x="4114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3320" name="Rectangle 8"/>
          <p:cNvSpPr>
            <a:spLocks noChangeArrowheads="1"/>
          </p:cNvSpPr>
          <p:nvPr/>
        </p:nvSpPr>
        <p:spPr bwMode="auto">
          <a:xfrm>
            <a:off x="4495800" y="18288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1" name="Text Box 9"/>
          <p:cNvSpPr txBox="1">
            <a:spLocks noChangeArrowheads="1"/>
          </p:cNvSpPr>
          <p:nvPr/>
        </p:nvSpPr>
        <p:spPr bwMode="auto">
          <a:xfrm>
            <a:off x="4495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3322" name="Line 10"/>
          <p:cNvSpPr>
            <a:spLocks noChangeShapeType="1"/>
          </p:cNvSpPr>
          <p:nvPr/>
        </p:nvSpPr>
        <p:spPr bwMode="auto">
          <a:xfrm flipH="1">
            <a:off x="3200400" y="2133600"/>
            <a:ext cx="12192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3" name="Line 11"/>
          <p:cNvSpPr>
            <a:spLocks noChangeShapeType="1"/>
          </p:cNvSpPr>
          <p:nvPr/>
        </p:nvSpPr>
        <p:spPr bwMode="auto">
          <a:xfrm>
            <a:off x="4648200" y="2057400"/>
            <a:ext cx="11430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4" name="Oval 12"/>
          <p:cNvSpPr>
            <a:spLocks noChangeArrowheads="1"/>
          </p:cNvSpPr>
          <p:nvPr/>
        </p:nvSpPr>
        <p:spPr bwMode="auto">
          <a:xfrm>
            <a:off x="2362200" y="39624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3325" name="Oval 13"/>
          <p:cNvSpPr>
            <a:spLocks noChangeArrowheads="1"/>
          </p:cNvSpPr>
          <p:nvPr/>
        </p:nvSpPr>
        <p:spPr bwMode="auto">
          <a:xfrm>
            <a:off x="64770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3326" name="Rectangle 14"/>
          <p:cNvSpPr>
            <a:spLocks noChangeArrowheads="1"/>
          </p:cNvSpPr>
          <p:nvPr/>
        </p:nvSpPr>
        <p:spPr bwMode="auto">
          <a:xfrm>
            <a:off x="5715000" y="31242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7" name="Text Box 15"/>
          <p:cNvSpPr txBox="1">
            <a:spLocks noChangeArrowheads="1"/>
          </p:cNvSpPr>
          <p:nvPr/>
        </p:nvSpPr>
        <p:spPr bwMode="auto">
          <a:xfrm>
            <a:off x="5715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3328" name="Rectangle 16"/>
          <p:cNvSpPr>
            <a:spLocks noChangeArrowheads="1"/>
          </p:cNvSpPr>
          <p:nvPr/>
        </p:nvSpPr>
        <p:spPr bwMode="auto">
          <a:xfrm>
            <a:off x="6096000" y="31242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9" name="Text Box 17"/>
          <p:cNvSpPr txBox="1">
            <a:spLocks noChangeArrowheads="1"/>
          </p:cNvSpPr>
          <p:nvPr/>
        </p:nvSpPr>
        <p:spPr bwMode="auto">
          <a:xfrm>
            <a:off x="6096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3330" name="Text Box 18"/>
          <p:cNvSpPr txBox="1">
            <a:spLocks noChangeArrowheads="1"/>
          </p:cNvSpPr>
          <p:nvPr/>
        </p:nvSpPr>
        <p:spPr bwMode="auto">
          <a:xfrm>
            <a:off x="6477000" y="2819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3331" name="Line 19"/>
          <p:cNvSpPr>
            <a:spLocks noChangeShapeType="1"/>
          </p:cNvSpPr>
          <p:nvPr/>
        </p:nvSpPr>
        <p:spPr bwMode="auto">
          <a:xfrm>
            <a:off x="6324600" y="3429000"/>
            <a:ext cx="609600"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2" name="Oval 20"/>
          <p:cNvSpPr>
            <a:spLocks noChangeArrowheads="1"/>
          </p:cNvSpPr>
          <p:nvPr/>
        </p:nvSpPr>
        <p:spPr bwMode="auto">
          <a:xfrm>
            <a:off x="41148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3333" name="Line 21"/>
          <p:cNvSpPr>
            <a:spLocks noChangeShapeType="1"/>
          </p:cNvSpPr>
          <p:nvPr/>
        </p:nvSpPr>
        <p:spPr bwMode="auto">
          <a:xfrm flipH="1">
            <a:off x="5257800" y="3352800"/>
            <a:ext cx="609600" cy="1295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4" name="Rectangle 22"/>
          <p:cNvSpPr>
            <a:spLocks noChangeArrowheads="1"/>
          </p:cNvSpPr>
          <p:nvPr/>
        </p:nvSpPr>
        <p:spPr bwMode="auto">
          <a:xfrm>
            <a:off x="5867400" y="9906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35" name="Rectangle 23"/>
          <p:cNvSpPr>
            <a:spLocks noChangeArrowheads="1"/>
          </p:cNvSpPr>
          <p:nvPr/>
        </p:nvSpPr>
        <p:spPr bwMode="auto">
          <a:xfrm>
            <a:off x="6248400" y="9906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36" name="Text Box 24"/>
          <p:cNvSpPr txBox="1">
            <a:spLocks noChangeArrowheads="1"/>
          </p:cNvSpPr>
          <p:nvPr/>
        </p:nvSpPr>
        <p:spPr bwMode="auto">
          <a:xfrm>
            <a:off x="5410200" y="609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3337" name="Line 25"/>
          <p:cNvSpPr>
            <a:spLocks noChangeShapeType="1"/>
          </p:cNvSpPr>
          <p:nvPr/>
        </p:nvSpPr>
        <p:spPr bwMode="auto">
          <a:xfrm flipH="1">
            <a:off x="4800600" y="1219200"/>
            <a:ext cx="121920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38" name="Oval 26"/>
          <p:cNvSpPr>
            <a:spLocks noChangeArrowheads="1"/>
          </p:cNvSpPr>
          <p:nvPr/>
        </p:nvSpPr>
        <p:spPr bwMode="auto">
          <a:xfrm>
            <a:off x="6096000" y="1676400"/>
            <a:ext cx="2743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3339" name="Line 27"/>
          <p:cNvSpPr>
            <a:spLocks noChangeShapeType="1"/>
          </p:cNvSpPr>
          <p:nvPr/>
        </p:nvSpPr>
        <p:spPr bwMode="auto">
          <a:xfrm>
            <a:off x="6477000" y="1219200"/>
            <a:ext cx="533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0" name="Rectangle 28"/>
          <p:cNvSpPr>
            <a:spLocks noChangeArrowheads="1"/>
          </p:cNvSpPr>
          <p:nvPr/>
        </p:nvSpPr>
        <p:spPr bwMode="auto">
          <a:xfrm>
            <a:off x="2514600" y="32004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41" name="Text Box 29"/>
          <p:cNvSpPr txBox="1">
            <a:spLocks noChangeArrowheads="1"/>
          </p:cNvSpPr>
          <p:nvPr/>
        </p:nvSpPr>
        <p:spPr bwMode="auto">
          <a:xfrm>
            <a:off x="2514600" y="26670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3342" name="Rectangle 30"/>
          <p:cNvSpPr>
            <a:spLocks noChangeArrowheads="1"/>
          </p:cNvSpPr>
          <p:nvPr/>
        </p:nvSpPr>
        <p:spPr bwMode="auto">
          <a:xfrm>
            <a:off x="2895600" y="32004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43" name="Text Box 31"/>
          <p:cNvSpPr txBox="1">
            <a:spLocks noChangeArrowheads="1"/>
          </p:cNvSpPr>
          <p:nvPr/>
        </p:nvSpPr>
        <p:spPr bwMode="auto">
          <a:xfrm>
            <a:off x="2895600" y="26670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3344" name="Oval 32"/>
          <p:cNvSpPr>
            <a:spLocks noChangeArrowheads="1"/>
          </p:cNvSpPr>
          <p:nvPr/>
        </p:nvSpPr>
        <p:spPr bwMode="auto">
          <a:xfrm>
            <a:off x="0" y="44958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13345" name="Line 33"/>
          <p:cNvSpPr>
            <a:spLocks noChangeShapeType="1"/>
          </p:cNvSpPr>
          <p:nvPr/>
        </p:nvSpPr>
        <p:spPr bwMode="auto">
          <a:xfrm flipH="1">
            <a:off x="1752600" y="3429000"/>
            <a:ext cx="9144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6" name="Line 34"/>
          <p:cNvSpPr>
            <a:spLocks noChangeShapeType="1"/>
          </p:cNvSpPr>
          <p:nvPr/>
        </p:nvSpPr>
        <p:spPr bwMode="auto">
          <a:xfrm>
            <a:off x="3124200" y="3429000"/>
            <a:ext cx="6096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47" name="Text Box 35"/>
          <p:cNvSpPr txBox="1">
            <a:spLocks noChangeArrowheads="1"/>
          </p:cNvSpPr>
          <p:nvPr/>
        </p:nvSpPr>
        <p:spPr bwMode="auto">
          <a:xfrm>
            <a:off x="3733800" y="1371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361508" name="Rectangle 36"/>
          <p:cNvSpPr>
            <a:spLocks noChangeArrowheads="1"/>
          </p:cNvSpPr>
          <p:nvPr/>
        </p:nvSpPr>
        <p:spPr bwMode="auto">
          <a:xfrm>
            <a:off x="2438400" y="58674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Delete </a:t>
            </a:r>
            <a:r>
              <a:rPr lang="en-US" altLang="en-US">
                <a:solidFill>
                  <a:schemeClr val="hlink"/>
                </a:solidFill>
              </a:rPr>
              <a:t>012345678</a:t>
            </a:r>
            <a:r>
              <a:rPr lang="en-US" altLang="en-US">
                <a:solidFill>
                  <a:schemeClr val="tx1"/>
                </a:solidFill>
              </a:rPr>
              <a:t>.</a:t>
            </a:r>
          </a:p>
        </p:txBody>
      </p:sp>
      <p:sp>
        <p:nvSpPr>
          <p:cNvPr id="361509" name="Line 37"/>
          <p:cNvSpPr>
            <a:spLocks noChangeShapeType="1"/>
          </p:cNvSpPr>
          <p:nvPr/>
        </p:nvSpPr>
        <p:spPr bwMode="auto">
          <a:xfrm flipV="1">
            <a:off x="3124200" y="3505200"/>
            <a:ext cx="1066800" cy="3048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889129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508"/>
                                        </p:tgtEl>
                                        <p:attrNameLst>
                                          <p:attrName>style.visibility</p:attrName>
                                        </p:attrNameLst>
                                      </p:cBhvr>
                                      <p:to>
                                        <p:strVal val="visible"/>
                                      </p:to>
                                    </p:set>
                                    <p:anim calcmode="lin" valueType="num">
                                      <p:cBhvr additive="base">
                                        <p:cTn id="7" dur="500" fill="hold"/>
                                        <p:tgtEl>
                                          <p:spTgt spid="361508"/>
                                        </p:tgtEl>
                                        <p:attrNameLst>
                                          <p:attrName>ppt_x</p:attrName>
                                        </p:attrNameLst>
                                      </p:cBhvr>
                                      <p:tavLst>
                                        <p:tav tm="0">
                                          <p:val>
                                            <p:strVal val="0-#ppt_w/2"/>
                                          </p:val>
                                        </p:tav>
                                        <p:tav tm="100000">
                                          <p:val>
                                            <p:strVal val="#ppt_x"/>
                                          </p:val>
                                        </p:tav>
                                      </p:tavLst>
                                    </p:anim>
                                    <p:anim calcmode="lin" valueType="num">
                                      <p:cBhvr additive="base">
                                        <p:cTn id="8" dur="500" fill="hold"/>
                                        <p:tgtEl>
                                          <p:spTgt spid="3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08" grpId="0" animBg="1" autoUpdateAnimBg="0"/>
      <p:bldP spid="36150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7772400" cy="762000"/>
          </a:xfrm>
        </p:spPr>
        <p:txBody>
          <a:bodyPr/>
          <a:lstStyle/>
          <a:p>
            <a:r>
              <a:rPr lang="en-US" altLang="en-US" smtClean="0"/>
              <a:t>Delete</a:t>
            </a:r>
          </a:p>
        </p:txBody>
      </p:sp>
      <p:sp>
        <p:nvSpPr>
          <p:cNvPr id="14339" name="Text Box 3"/>
          <p:cNvSpPr txBox="1">
            <a:spLocks noChangeArrowheads="1"/>
          </p:cNvSpPr>
          <p:nvPr/>
        </p:nvSpPr>
        <p:spPr bwMode="auto">
          <a:xfrm>
            <a:off x="5867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4340" name="Text Box 4"/>
          <p:cNvSpPr txBox="1">
            <a:spLocks noChangeArrowheads="1"/>
          </p:cNvSpPr>
          <p:nvPr/>
        </p:nvSpPr>
        <p:spPr bwMode="auto">
          <a:xfrm>
            <a:off x="6248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4341" name="Rectangle 5"/>
          <p:cNvSpPr>
            <a:spLocks noChangeArrowheads="1"/>
          </p:cNvSpPr>
          <p:nvPr/>
        </p:nvSpPr>
        <p:spPr bwMode="auto">
          <a:xfrm>
            <a:off x="4114800" y="18288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2" name="Text Box 6"/>
          <p:cNvSpPr txBox="1">
            <a:spLocks noChangeArrowheads="1"/>
          </p:cNvSpPr>
          <p:nvPr/>
        </p:nvSpPr>
        <p:spPr bwMode="auto">
          <a:xfrm>
            <a:off x="4114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4343" name="Rectangle 7"/>
          <p:cNvSpPr>
            <a:spLocks noChangeArrowheads="1"/>
          </p:cNvSpPr>
          <p:nvPr/>
        </p:nvSpPr>
        <p:spPr bwMode="auto">
          <a:xfrm>
            <a:off x="4495800" y="18288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4" name="Text Box 8"/>
          <p:cNvSpPr txBox="1">
            <a:spLocks noChangeArrowheads="1"/>
          </p:cNvSpPr>
          <p:nvPr/>
        </p:nvSpPr>
        <p:spPr bwMode="auto">
          <a:xfrm>
            <a:off x="4495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4345" name="Line 9"/>
          <p:cNvSpPr>
            <a:spLocks noChangeShapeType="1"/>
          </p:cNvSpPr>
          <p:nvPr/>
        </p:nvSpPr>
        <p:spPr bwMode="auto">
          <a:xfrm flipH="1">
            <a:off x="3200400" y="2133600"/>
            <a:ext cx="12192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6" name="Line 10"/>
          <p:cNvSpPr>
            <a:spLocks noChangeShapeType="1"/>
          </p:cNvSpPr>
          <p:nvPr/>
        </p:nvSpPr>
        <p:spPr bwMode="auto">
          <a:xfrm>
            <a:off x="4648200" y="2057400"/>
            <a:ext cx="11430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7" name="Oval 11"/>
          <p:cNvSpPr>
            <a:spLocks noChangeArrowheads="1"/>
          </p:cNvSpPr>
          <p:nvPr/>
        </p:nvSpPr>
        <p:spPr bwMode="auto">
          <a:xfrm>
            <a:off x="64770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4348" name="Rectangle 12"/>
          <p:cNvSpPr>
            <a:spLocks noChangeArrowheads="1"/>
          </p:cNvSpPr>
          <p:nvPr/>
        </p:nvSpPr>
        <p:spPr bwMode="auto">
          <a:xfrm>
            <a:off x="5715000" y="31242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9" name="Text Box 13"/>
          <p:cNvSpPr txBox="1">
            <a:spLocks noChangeArrowheads="1"/>
          </p:cNvSpPr>
          <p:nvPr/>
        </p:nvSpPr>
        <p:spPr bwMode="auto">
          <a:xfrm>
            <a:off x="5715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4350" name="Rectangle 14"/>
          <p:cNvSpPr>
            <a:spLocks noChangeArrowheads="1"/>
          </p:cNvSpPr>
          <p:nvPr/>
        </p:nvSpPr>
        <p:spPr bwMode="auto">
          <a:xfrm>
            <a:off x="6096000" y="31242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1" name="Text Box 15"/>
          <p:cNvSpPr txBox="1">
            <a:spLocks noChangeArrowheads="1"/>
          </p:cNvSpPr>
          <p:nvPr/>
        </p:nvSpPr>
        <p:spPr bwMode="auto">
          <a:xfrm>
            <a:off x="6096000" y="25908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4352" name="Text Box 16"/>
          <p:cNvSpPr txBox="1">
            <a:spLocks noChangeArrowheads="1"/>
          </p:cNvSpPr>
          <p:nvPr/>
        </p:nvSpPr>
        <p:spPr bwMode="auto">
          <a:xfrm>
            <a:off x="6477000" y="2819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4353" name="Line 17"/>
          <p:cNvSpPr>
            <a:spLocks noChangeShapeType="1"/>
          </p:cNvSpPr>
          <p:nvPr/>
        </p:nvSpPr>
        <p:spPr bwMode="auto">
          <a:xfrm>
            <a:off x="6324600" y="3429000"/>
            <a:ext cx="609600"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4" name="Oval 18"/>
          <p:cNvSpPr>
            <a:spLocks noChangeArrowheads="1"/>
          </p:cNvSpPr>
          <p:nvPr/>
        </p:nvSpPr>
        <p:spPr bwMode="auto">
          <a:xfrm>
            <a:off x="4114800" y="45720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4355" name="Line 19"/>
          <p:cNvSpPr>
            <a:spLocks noChangeShapeType="1"/>
          </p:cNvSpPr>
          <p:nvPr/>
        </p:nvSpPr>
        <p:spPr bwMode="auto">
          <a:xfrm flipH="1">
            <a:off x="5257800" y="3352800"/>
            <a:ext cx="609600" cy="1295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6" name="Rectangle 20"/>
          <p:cNvSpPr>
            <a:spLocks noChangeArrowheads="1"/>
          </p:cNvSpPr>
          <p:nvPr/>
        </p:nvSpPr>
        <p:spPr bwMode="auto">
          <a:xfrm>
            <a:off x="5867400" y="9906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7" name="Rectangle 21"/>
          <p:cNvSpPr>
            <a:spLocks noChangeArrowheads="1"/>
          </p:cNvSpPr>
          <p:nvPr/>
        </p:nvSpPr>
        <p:spPr bwMode="auto">
          <a:xfrm>
            <a:off x="6248400" y="9906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8" name="Text Box 22"/>
          <p:cNvSpPr txBox="1">
            <a:spLocks noChangeArrowheads="1"/>
          </p:cNvSpPr>
          <p:nvPr/>
        </p:nvSpPr>
        <p:spPr bwMode="auto">
          <a:xfrm>
            <a:off x="5410200" y="609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4359" name="Line 23"/>
          <p:cNvSpPr>
            <a:spLocks noChangeShapeType="1"/>
          </p:cNvSpPr>
          <p:nvPr/>
        </p:nvSpPr>
        <p:spPr bwMode="auto">
          <a:xfrm flipH="1">
            <a:off x="4800600" y="1219200"/>
            <a:ext cx="121920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60" name="Oval 24"/>
          <p:cNvSpPr>
            <a:spLocks noChangeArrowheads="1"/>
          </p:cNvSpPr>
          <p:nvPr/>
        </p:nvSpPr>
        <p:spPr bwMode="auto">
          <a:xfrm>
            <a:off x="6096000" y="1676400"/>
            <a:ext cx="2743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4361" name="Line 25"/>
          <p:cNvSpPr>
            <a:spLocks noChangeShapeType="1"/>
          </p:cNvSpPr>
          <p:nvPr/>
        </p:nvSpPr>
        <p:spPr bwMode="auto">
          <a:xfrm>
            <a:off x="6477000" y="1219200"/>
            <a:ext cx="533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62" name="Oval 26"/>
          <p:cNvSpPr>
            <a:spLocks noChangeArrowheads="1"/>
          </p:cNvSpPr>
          <p:nvPr/>
        </p:nvSpPr>
        <p:spPr bwMode="auto">
          <a:xfrm>
            <a:off x="1981200" y="32004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363547" name="Rectangle 27"/>
          <p:cNvSpPr>
            <a:spLocks noChangeArrowheads="1"/>
          </p:cNvSpPr>
          <p:nvPr/>
        </p:nvSpPr>
        <p:spPr bwMode="auto">
          <a:xfrm>
            <a:off x="2438400" y="58674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Delete </a:t>
            </a:r>
            <a:r>
              <a:rPr lang="en-US" altLang="en-US">
                <a:solidFill>
                  <a:schemeClr val="hlink"/>
                </a:solidFill>
              </a:rPr>
              <a:t>015231671</a:t>
            </a:r>
            <a:r>
              <a:rPr lang="en-US" altLang="en-US">
                <a:solidFill>
                  <a:schemeClr val="tx1"/>
                </a:solidFill>
              </a:rPr>
              <a:t>.</a:t>
            </a:r>
          </a:p>
        </p:txBody>
      </p:sp>
      <p:sp>
        <p:nvSpPr>
          <p:cNvPr id="363548" name="Line 28"/>
          <p:cNvSpPr>
            <a:spLocks noChangeShapeType="1"/>
          </p:cNvSpPr>
          <p:nvPr/>
        </p:nvSpPr>
        <p:spPr bwMode="auto">
          <a:xfrm>
            <a:off x="5257800" y="3810000"/>
            <a:ext cx="762000" cy="38100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5" name="Text Box 29"/>
          <p:cNvSpPr txBox="1">
            <a:spLocks noChangeArrowheads="1"/>
          </p:cNvSpPr>
          <p:nvPr/>
        </p:nvSpPr>
        <p:spPr bwMode="auto">
          <a:xfrm>
            <a:off x="3733800" y="1371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Tree>
    <p:extLst>
      <p:ext uri="{BB962C8B-B14F-4D97-AF65-F5344CB8AC3E}">
        <p14:creationId xmlns:p14="http://schemas.microsoft.com/office/powerpoint/2010/main" val="63514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47"/>
                                        </p:tgtEl>
                                        <p:attrNameLst>
                                          <p:attrName>style.visibility</p:attrName>
                                        </p:attrNameLst>
                                      </p:cBhvr>
                                      <p:to>
                                        <p:strVal val="visible"/>
                                      </p:to>
                                    </p:set>
                                    <p:anim calcmode="lin" valueType="num">
                                      <p:cBhvr additive="base">
                                        <p:cTn id="7" dur="500" fill="hold"/>
                                        <p:tgtEl>
                                          <p:spTgt spid="363547"/>
                                        </p:tgtEl>
                                        <p:attrNameLst>
                                          <p:attrName>ppt_x</p:attrName>
                                        </p:attrNameLst>
                                      </p:cBhvr>
                                      <p:tavLst>
                                        <p:tav tm="0">
                                          <p:val>
                                            <p:strVal val="0-#ppt_w/2"/>
                                          </p:val>
                                        </p:tav>
                                        <p:tav tm="100000">
                                          <p:val>
                                            <p:strVal val="#ppt_x"/>
                                          </p:val>
                                        </p:tav>
                                      </p:tavLst>
                                    </p:anim>
                                    <p:anim calcmode="lin" valueType="num">
                                      <p:cBhvr additive="base">
                                        <p:cTn id="8" dur="500" fill="hold"/>
                                        <p:tgtEl>
                                          <p:spTgt spid="363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3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7" grpId="0" animBg="1" autoUpdateAnimBg="0"/>
      <p:bldP spid="36354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762000"/>
          </a:xfrm>
        </p:spPr>
        <p:txBody>
          <a:bodyPr/>
          <a:lstStyle/>
          <a:p>
            <a:r>
              <a:rPr lang="en-US" altLang="en-US" smtClean="0"/>
              <a:t>Delete</a:t>
            </a:r>
          </a:p>
        </p:txBody>
      </p:sp>
      <p:sp>
        <p:nvSpPr>
          <p:cNvPr id="15363" name="Text Box 3"/>
          <p:cNvSpPr txBox="1">
            <a:spLocks noChangeArrowheads="1"/>
          </p:cNvSpPr>
          <p:nvPr/>
        </p:nvSpPr>
        <p:spPr bwMode="auto">
          <a:xfrm>
            <a:off x="5867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5364" name="Text Box 4"/>
          <p:cNvSpPr txBox="1">
            <a:spLocks noChangeArrowheads="1"/>
          </p:cNvSpPr>
          <p:nvPr/>
        </p:nvSpPr>
        <p:spPr bwMode="auto">
          <a:xfrm>
            <a:off x="6248400" y="4572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7</a:t>
            </a:r>
          </a:p>
        </p:txBody>
      </p:sp>
      <p:sp>
        <p:nvSpPr>
          <p:cNvPr id="15365" name="Rectangle 5"/>
          <p:cNvSpPr>
            <a:spLocks noChangeArrowheads="1"/>
          </p:cNvSpPr>
          <p:nvPr/>
        </p:nvSpPr>
        <p:spPr bwMode="auto">
          <a:xfrm>
            <a:off x="4114800" y="18288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6" name="Text Box 6"/>
          <p:cNvSpPr txBox="1">
            <a:spLocks noChangeArrowheads="1"/>
          </p:cNvSpPr>
          <p:nvPr/>
        </p:nvSpPr>
        <p:spPr bwMode="auto">
          <a:xfrm>
            <a:off x="4114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5367" name="Rectangle 7"/>
          <p:cNvSpPr>
            <a:spLocks noChangeArrowheads="1"/>
          </p:cNvSpPr>
          <p:nvPr/>
        </p:nvSpPr>
        <p:spPr bwMode="auto">
          <a:xfrm>
            <a:off x="4495800" y="18288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8" name="Text Box 8"/>
          <p:cNvSpPr txBox="1">
            <a:spLocks noChangeArrowheads="1"/>
          </p:cNvSpPr>
          <p:nvPr/>
        </p:nvSpPr>
        <p:spPr bwMode="auto">
          <a:xfrm>
            <a:off x="4495800" y="1295400"/>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5369" name="Line 9"/>
          <p:cNvSpPr>
            <a:spLocks noChangeShapeType="1"/>
          </p:cNvSpPr>
          <p:nvPr/>
        </p:nvSpPr>
        <p:spPr bwMode="auto">
          <a:xfrm flipH="1">
            <a:off x="3200400" y="2133600"/>
            <a:ext cx="12192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0" name="Line 10"/>
          <p:cNvSpPr>
            <a:spLocks noChangeShapeType="1"/>
          </p:cNvSpPr>
          <p:nvPr/>
        </p:nvSpPr>
        <p:spPr bwMode="auto">
          <a:xfrm>
            <a:off x="4648200" y="2057400"/>
            <a:ext cx="1143000"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1" name="Oval 11"/>
          <p:cNvSpPr>
            <a:spLocks noChangeArrowheads="1"/>
          </p:cNvSpPr>
          <p:nvPr/>
        </p:nvSpPr>
        <p:spPr bwMode="auto">
          <a:xfrm>
            <a:off x="4800600" y="3276600"/>
            <a:ext cx="22098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5372" name="Rectangle 12"/>
          <p:cNvSpPr>
            <a:spLocks noChangeArrowheads="1"/>
          </p:cNvSpPr>
          <p:nvPr/>
        </p:nvSpPr>
        <p:spPr bwMode="auto">
          <a:xfrm>
            <a:off x="5867400" y="990600"/>
            <a:ext cx="381000" cy="38100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3" name="Rectangle 13"/>
          <p:cNvSpPr>
            <a:spLocks noChangeArrowheads="1"/>
          </p:cNvSpPr>
          <p:nvPr/>
        </p:nvSpPr>
        <p:spPr bwMode="auto">
          <a:xfrm>
            <a:off x="6248400" y="990600"/>
            <a:ext cx="381000" cy="38100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4" name="Text Box 14"/>
          <p:cNvSpPr txBox="1">
            <a:spLocks noChangeArrowheads="1"/>
          </p:cNvSpPr>
          <p:nvPr/>
        </p:nvSpPr>
        <p:spPr bwMode="auto">
          <a:xfrm>
            <a:off x="5410200" y="609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2</a:t>
            </a:r>
          </a:p>
        </p:txBody>
      </p:sp>
      <p:sp>
        <p:nvSpPr>
          <p:cNvPr id="15375" name="Line 15"/>
          <p:cNvSpPr>
            <a:spLocks noChangeShapeType="1"/>
          </p:cNvSpPr>
          <p:nvPr/>
        </p:nvSpPr>
        <p:spPr bwMode="auto">
          <a:xfrm flipH="1">
            <a:off x="4800600" y="1219200"/>
            <a:ext cx="121920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6" name="Oval 16"/>
          <p:cNvSpPr>
            <a:spLocks noChangeArrowheads="1"/>
          </p:cNvSpPr>
          <p:nvPr/>
        </p:nvSpPr>
        <p:spPr bwMode="auto">
          <a:xfrm>
            <a:off x="6096000" y="1676400"/>
            <a:ext cx="2743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079864231</a:t>
            </a:r>
            <a:endParaRPr lang="en-US" altLang="en-US">
              <a:solidFill>
                <a:schemeClr val="tx1"/>
              </a:solidFill>
            </a:endParaRPr>
          </a:p>
        </p:txBody>
      </p:sp>
      <p:sp>
        <p:nvSpPr>
          <p:cNvPr id="15377" name="Line 17"/>
          <p:cNvSpPr>
            <a:spLocks noChangeShapeType="1"/>
          </p:cNvSpPr>
          <p:nvPr/>
        </p:nvSpPr>
        <p:spPr bwMode="auto">
          <a:xfrm>
            <a:off x="6477000" y="1219200"/>
            <a:ext cx="533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8" name="Oval 18"/>
          <p:cNvSpPr>
            <a:spLocks noChangeArrowheads="1"/>
          </p:cNvSpPr>
          <p:nvPr/>
        </p:nvSpPr>
        <p:spPr bwMode="auto">
          <a:xfrm>
            <a:off x="1981200" y="3200400"/>
            <a:ext cx="2362200" cy="685800"/>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012345618</a:t>
            </a:r>
            <a:endParaRPr lang="en-US" altLang="en-US">
              <a:solidFill>
                <a:schemeClr val="tx1"/>
              </a:solidFill>
            </a:endParaRPr>
          </a:p>
        </p:txBody>
      </p:sp>
      <p:sp>
        <p:nvSpPr>
          <p:cNvPr id="15379" name="Text Box 19"/>
          <p:cNvSpPr txBox="1">
            <a:spLocks noChangeArrowheads="1"/>
          </p:cNvSpPr>
          <p:nvPr/>
        </p:nvSpPr>
        <p:spPr bwMode="auto">
          <a:xfrm>
            <a:off x="3733800" y="1371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Tree>
    <p:extLst>
      <p:ext uri="{BB962C8B-B14F-4D97-AF65-F5344CB8AC3E}">
        <p14:creationId xmlns:p14="http://schemas.microsoft.com/office/powerpoint/2010/main" val="101948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Search/Insert/Delete</a:t>
            </a:r>
          </a:p>
        </p:txBody>
      </p:sp>
      <p:sp>
        <p:nvSpPr>
          <p:cNvPr id="314371" name="Rectangle 3"/>
          <p:cNvSpPr>
            <a:spLocks noChangeArrowheads="1"/>
          </p:cNvSpPr>
          <p:nvPr/>
        </p:nvSpPr>
        <p:spPr bwMode="auto">
          <a:xfrm>
            <a:off x="152400" y="4876800"/>
            <a:ext cx="8915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t>Complexity of each operation is</a:t>
            </a:r>
            <a:r>
              <a:rPr lang="en-US" altLang="en-US" sz="3200">
                <a:solidFill>
                  <a:schemeClr val="hlink"/>
                </a:solidFill>
              </a:rPr>
              <a:t> </a:t>
            </a:r>
            <a:r>
              <a:rPr lang="en-US" altLang="en-US" sz="3200">
                <a:solidFill>
                  <a:srgbClr val="FF3300"/>
                </a:solidFill>
              </a:rPr>
              <a:t>O(</a:t>
            </a:r>
            <a:r>
              <a:rPr lang="en-US" altLang="en-US" sz="3200"/>
              <a:t>#bits in a key</a:t>
            </a:r>
            <a:r>
              <a:rPr lang="en-US" altLang="en-US" sz="3200">
                <a:solidFill>
                  <a:srgbClr val="FF3300"/>
                </a:solidFill>
              </a:rPr>
              <a:t>)</a:t>
            </a:r>
            <a:r>
              <a:rPr lang="en-US" altLang="en-US" sz="3200"/>
              <a:t>.</a:t>
            </a:r>
          </a:p>
          <a:p>
            <a:pPr>
              <a:spcBef>
                <a:spcPct val="20000"/>
              </a:spcBef>
              <a:buClr>
                <a:schemeClr val="tx2"/>
              </a:buClr>
              <a:buFontTx/>
              <a:buChar char="•"/>
            </a:pPr>
            <a:r>
              <a:rPr lang="en-US" altLang="en-US" sz="3200"/>
              <a:t>#key comparisons </a:t>
            </a:r>
            <a:r>
              <a:rPr lang="en-US" altLang="en-US" sz="3200">
                <a:solidFill>
                  <a:srgbClr val="FF3300"/>
                </a:solidFill>
              </a:rPr>
              <a:t>= O(height)</a:t>
            </a:r>
            <a:r>
              <a:rPr lang="en-US" altLang="en-US" sz="3200"/>
              <a:t>.</a:t>
            </a:r>
          </a:p>
          <a:p>
            <a:pPr>
              <a:spcBef>
                <a:spcPct val="20000"/>
              </a:spcBef>
              <a:buClr>
                <a:schemeClr val="tx2"/>
              </a:buClr>
              <a:buFontTx/>
              <a:buChar char="•"/>
            </a:pPr>
            <a:r>
              <a:rPr lang="en-US" altLang="en-US" sz="3200"/>
              <a:t>Expensive when keys are very long.</a:t>
            </a:r>
          </a:p>
        </p:txBody>
      </p:sp>
      <p:grpSp>
        <p:nvGrpSpPr>
          <p:cNvPr id="2" name="Group 4"/>
          <p:cNvGrpSpPr>
            <a:grpSpLocks/>
          </p:cNvGrpSpPr>
          <p:nvPr/>
        </p:nvGrpSpPr>
        <p:grpSpPr bwMode="auto">
          <a:xfrm>
            <a:off x="1524000" y="1371600"/>
            <a:ext cx="4953000" cy="3200400"/>
            <a:chOff x="2448" y="1680"/>
            <a:chExt cx="3120" cy="2016"/>
          </a:xfrm>
        </p:grpSpPr>
        <p:grpSp>
          <p:nvGrpSpPr>
            <p:cNvPr id="8197" name="Group 5"/>
            <p:cNvGrpSpPr>
              <a:grpSpLocks/>
            </p:cNvGrpSpPr>
            <p:nvPr/>
          </p:nvGrpSpPr>
          <p:grpSpPr bwMode="auto">
            <a:xfrm>
              <a:off x="4560" y="2496"/>
              <a:ext cx="1008" cy="432"/>
              <a:chOff x="1680" y="2064"/>
              <a:chExt cx="1008" cy="432"/>
            </a:xfrm>
          </p:grpSpPr>
          <p:sp>
            <p:nvSpPr>
              <p:cNvPr id="8214" name="Oval 6"/>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15" name="Text Box 7"/>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1001</a:t>
                </a:r>
              </a:p>
            </p:txBody>
          </p:sp>
        </p:grpSp>
        <p:grpSp>
          <p:nvGrpSpPr>
            <p:cNvPr id="8198" name="Group 8"/>
            <p:cNvGrpSpPr>
              <a:grpSpLocks/>
            </p:cNvGrpSpPr>
            <p:nvPr/>
          </p:nvGrpSpPr>
          <p:grpSpPr bwMode="auto">
            <a:xfrm>
              <a:off x="3744" y="1680"/>
              <a:ext cx="1008" cy="432"/>
              <a:chOff x="1680" y="2064"/>
              <a:chExt cx="1008" cy="432"/>
            </a:xfrm>
          </p:grpSpPr>
          <p:sp>
            <p:nvSpPr>
              <p:cNvPr id="8212" name="Oval 9"/>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13" name="Text Box 10"/>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0110</a:t>
                </a:r>
              </a:p>
            </p:txBody>
          </p:sp>
        </p:grpSp>
        <p:grpSp>
          <p:nvGrpSpPr>
            <p:cNvPr id="8199" name="Group 11"/>
            <p:cNvGrpSpPr>
              <a:grpSpLocks/>
            </p:cNvGrpSpPr>
            <p:nvPr/>
          </p:nvGrpSpPr>
          <p:grpSpPr bwMode="auto">
            <a:xfrm>
              <a:off x="3072" y="2448"/>
              <a:ext cx="1008" cy="432"/>
              <a:chOff x="1680" y="2064"/>
              <a:chExt cx="1008" cy="432"/>
            </a:xfrm>
          </p:grpSpPr>
          <p:sp>
            <p:nvSpPr>
              <p:cNvPr id="8210" name="Oval 12"/>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11" name="Text Box 13"/>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0010</a:t>
                </a:r>
              </a:p>
            </p:txBody>
          </p:sp>
        </p:grpSp>
        <p:sp>
          <p:nvSpPr>
            <p:cNvPr id="8200" name="Line 14"/>
            <p:cNvSpPr>
              <a:spLocks noChangeShapeType="1"/>
            </p:cNvSpPr>
            <p:nvPr/>
          </p:nvSpPr>
          <p:spPr bwMode="auto">
            <a:xfrm flipH="1">
              <a:off x="3696" y="2064"/>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1" name="Line 15"/>
            <p:cNvSpPr>
              <a:spLocks noChangeShapeType="1"/>
            </p:cNvSpPr>
            <p:nvPr/>
          </p:nvSpPr>
          <p:spPr bwMode="auto">
            <a:xfrm>
              <a:off x="4560" y="2064"/>
              <a:ext cx="336" cy="432"/>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8202" name="Group 16"/>
            <p:cNvGrpSpPr>
              <a:grpSpLocks/>
            </p:cNvGrpSpPr>
            <p:nvPr/>
          </p:nvGrpSpPr>
          <p:grpSpPr bwMode="auto">
            <a:xfrm>
              <a:off x="3888" y="3264"/>
              <a:ext cx="1008" cy="432"/>
              <a:chOff x="1680" y="2064"/>
              <a:chExt cx="1008" cy="432"/>
            </a:xfrm>
          </p:grpSpPr>
          <p:sp>
            <p:nvSpPr>
              <p:cNvPr id="8208" name="Oval 17"/>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09" name="Text Box 18"/>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1011</a:t>
                </a:r>
              </a:p>
            </p:txBody>
          </p:sp>
        </p:grpSp>
        <p:sp>
          <p:nvSpPr>
            <p:cNvPr id="8203" name="Line 19"/>
            <p:cNvSpPr>
              <a:spLocks noChangeShapeType="1"/>
            </p:cNvSpPr>
            <p:nvPr/>
          </p:nvSpPr>
          <p:spPr bwMode="auto">
            <a:xfrm flipH="1">
              <a:off x="4512" y="288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8204" name="Group 20"/>
            <p:cNvGrpSpPr>
              <a:grpSpLocks/>
            </p:cNvGrpSpPr>
            <p:nvPr/>
          </p:nvGrpSpPr>
          <p:grpSpPr bwMode="auto">
            <a:xfrm>
              <a:off x="2448" y="3264"/>
              <a:ext cx="1008" cy="432"/>
              <a:chOff x="1680" y="2064"/>
              <a:chExt cx="1008" cy="432"/>
            </a:xfrm>
          </p:grpSpPr>
          <p:sp>
            <p:nvSpPr>
              <p:cNvPr id="8206" name="Oval 21"/>
              <p:cNvSpPr>
                <a:spLocks noChangeArrowheads="1"/>
              </p:cNvSpPr>
              <p:nvPr/>
            </p:nvSpPr>
            <p:spPr bwMode="auto">
              <a:xfrm>
                <a:off x="1680" y="2064"/>
                <a:ext cx="1008" cy="432"/>
              </a:xfrm>
              <a:prstGeom prst="ellipse">
                <a:avLst/>
              </a:prstGeom>
              <a:solidFill>
                <a:srgbClr val="FFFF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07" name="Text Box 22"/>
              <p:cNvSpPr txBox="1">
                <a:spLocks noChangeArrowheads="1"/>
              </p:cNvSpPr>
              <p:nvPr/>
            </p:nvSpPr>
            <p:spPr bwMode="auto">
              <a:xfrm>
                <a:off x="1920" y="211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solidFill>
                      <a:srgbClr val="FF3300"/>
                    </a:solidFill>
                  </a:rPr>
                  <a:t>0000</a:t>
                </a:r>
              </a:p>
            </p:txBody>
          </p:sp>
        </p:grpSp>
        <p:sp>
          <p:nvSpPr>
            <p:cNvPr id="8205" name="Line 23"/>
            <p:cNvSpPr>
              <a:spLocks noChangeShapeType="1"/>
            </p:cNvSpPr>
            <p:nvPr/>
          </p:nvSpPr>
          <p:spPr bwMode="auto">
            <a:xfrm flipH="1">
              <a:off x="3072" y="2880"/>
              <a:ext cx="288" cy="384"/>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949982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4371">
                                            <p:txEl>
                                              <p:pRg st="0" end="0"/>
                                            </p:txEl>
                                          </p:spTgt>
                                        </p:tgtEl>
                                        <p:attrNameLst>
                                          <p:attrName>style.visibility</p:attrName>
                                        </p:attrNameLst>
                                      </p:cBhvr>
                                      <p:to>
                                        <p:strVal val="visible"/>
                                      </p:to>
                                    </p:set>
                                    <p:anim calcmode="lin" valueType="num">
                                      <p:cBhvr additive="base">
                                        <p:cTn id="12" dur="500" fill="hold"/>
                                        <p:tgtEl>
                                          <p:spTgt spid="3143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14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4371">
                                            <p:txEl>
                                              <p:pRg st="1" end="1"/>
                                            </p:txEl>
                                          </p:spTgt>
                                        </p:tgtEl>
                                        <p:attrNameLst>
                                          <p:attrName>style.visibility</p:attrName>
                                        </p:attrNameLst>
                                      </p:cBhvr>
                                      <p:to>
                                        <p:strVal val="visible"/>
                                      </p:to>
                                    </p:set>
                                    <p:anim calcmode="lin" valueType="num">
                                      <p:cBhvr additive="base">
                                        <p:cTn id="18" dur="500" fill="hold"/>
                                        <p:tgtEl>
                                          <p:spTgt spid="31437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14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14371">
                                            <p:txEl>
                                              <p:pRg st="2" end="2"/>
                                            </p:txEl>
                                          </p:spTgt>
                                        </p:tgtEl>
                                        <p:attrNameLst>
                                          <p:attrName>style.visibility</p:attrName>
                                        </p:attrNameLst>
                                      </p:cBhvr>
                                      <p:to>
                                        <p:strVal val="visible"/>
                                      </p:to>
                                    </p:set>
                                    <p:anim calcmode="lin" valueType="num">
                                      <p:cBhvr additive="base">
                                        <p:cTn id="24" dur="500" fill="hold"/>
                                        <p:tgtEl>
                                          <p:spTgt spid="314371">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4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762000"/>
          </a:xfrm>
        </p:spPr>
        <p:txBody>
          <a:bodyPr/>
          <a:lstStyle/>
          <a:p>
            <a:r>
              <a:rPr lang="en-US" altLang="en-US" smtClean="0"/>
              <a:t>Variable Length Keys</a:t>
            </a:r>
          </a:p>
        </p:txBody>
      </p:sp>
      <p:sp>
        <p:nvSpPr>
          <p:cNvPr id="367619" name="Rectangle 3"/>
          <p:cNvSpPr>
            <a:spLocks noChangeArrowheads="1"/>
          </p:cNvSpPr>
          <p:nvPr/>
        </p:nvSpPr>
        <p:spPr bwMode="auto">
          <a:xfrm>
            <a:off x="5334000" y="10668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0123</a:t>
            </a:r>
            <a:r>
              <a:rPr lang="en-US" altLang="en-US">
                <a:solidFill>
                  <a:schemeClr val="tx1"/>
                </a:solidFill>
              </a:rPr>
              <a:t>.</a:t>
            </a:r>
          </a:p>
        </p:txBody>
      </p:sp>
      <p:grpSp>
        <p:nvGrpSpPr>
          <p:cNvPr id="2" name="Group 4"/>
          <p:cNvGrpSpPr>
            <a:grpSpLocks/>
          </p:cNvGrpSpPr>
          <p:nvPr/>
        </p:nvGrpSpPr>
        <p:grpSpPr bwMode="auto">
          <a:xfrm>
            <a:off x="1676400" y="914400"/>
            <a:ext cx="7315200" cy="3962400"/>
            <a:chOff x="1056" y="576"/>
            <a:chExt cx="4608" cy="2496"/>
          </a:xfrm>
        </p:grpSpPr>
        <p:sp>
          <p:nvSpPr>
            <p:cNvPr id="16391" name="Rectangle 5"/>
            <p:cNvSpPr>
              <a:spLocks noChangeArrowheads="1"/>
            </p:cNvSpPr>
            <p:nvPr/>
          </p:nvSpPr>
          <p:spPr bwMode="auto">
            <a:xfrm>
              <a:off x="2640" y="91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2" name="Text Box 6"/>
            <p:cNvSpPr txBox="1">
              <a:spLocks noChangeArrowheads="1"/>
            </p:cNvSpPr>
            <p:nvPr/>
          </p:nvSpPr>
          <p:spPr bwMode="auto">
            <a:xfrm>
              <a:off x="264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6393" name="Rectangle 7"/>
            <p:cNvSpPr>
              <a:spLocks noChangeArrowheads="1"/>
            </p:cNvSpPr>
            <p:nvPr/>
          </p:nvSpPr>
          <p:spPr bwMode="auto">
            <a:xfrm>
              <a:off x="2880" y="91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4" name="Text Box 8"/>
            <p:cNvSpPr txBox="1">
              <a:spLocks noChangeArrowheads="1"/>
            </p:cNvSpPr>
            <p:nvPr/>
          </p:nvSpPr>
          <p:spPr bwMode="auto">
            <a:xfrm>
              <a:off x="288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6395" name="Line 9"/>
            <p:cNvSpPr>
              <a:spLocks noChangeShapeType="1"/>
            </p:cNvSpPr>
            <p:nvPr/>
          </p:nvSpPr>
          <p:spPr bwMode="auto">
            <a:xfrm flipH="1">
              <a:off x="1776" y="1056"/>
              <a:ext cx="96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6" name="Line 10"/>
            <p:cNvSpPr>
              <a:spLocks noChangeShapeType="1"/>
            </p:cNvSpPr>
            <p:nvPr/>
          </p:nvSpPr>
          <p:spPr bwMode="auto">
            <a:xfrm>
              <a:off x="2976" y="1056"/>
              <a:ext cx="864"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7" name="Oval 11"/>
            <p:cNvSpPr>
              <a:spLocks noChangeArrowheads="1"/>
            </p:cNvSpPr>
            <p:nvPr/>
          </p:nvSpPr>
          <p:spPr bwMode="auto">
            <a:xfrm>
              <a:off x="1056" y="1728"/>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6398" name="Oval 12"/>
            <p:cNvSpPr>
              <a:spLocks noChangeArrowheads="1"/>
            </p:cNvSpPr>
            <p:nvPr/>
          </p:nvSpPr>
          <p:spPr bwMode="auto">
            <a:xfrm>
              <a:off x="4224" y="2640"/>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6399" name="Text Box 13"/>
            <p:cNvSpPr txBox="1">
              <a:spLocks noChangeArrowheads="1"/>
            </p:cNvSpPr>
            <p:nvPr/>
          </p:nvSpPr>
          <p:spPr bwMode="auto">
            <a:xfrm>
              <a:off x="2352" y="6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6400" name="Rectangle 14"/>
            <p:cNvSpPr>
              <a:spLocks noChangeArrowheads="1"/>
            </p:cNvSpPr>
            <p:nvPr/>
          </p:nvSpPr>
          <p:spPr bwMode="auto">
            <a:xfrm>
              <a:off x="3792" y="172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1" name="Text Box 15"/>
            <p:cNvSpPr txBox="1">
              <a:spLocks noChangeArrowheads="1"/>
            </p:cNvSpPr>
            <p:nvPr/>
          </p:nvSpPr>
          <p:spPr bwMode="auto">
            <a:xfrm>
              <a:off x="379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6402" name="Rectangle 16"/>
            <p:cNvSpPr>
              <a:spLocks noChangeArrowheads="1"/>
            </p:cNvSpPr>
            <p:nvPr/>
          </p:nvSpPr>
          <p:spPr bwMode="auto">
            <a:xfrm>
              <a:off x="4032" y="172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3" name="Text Box 17"/>
            <p:cNvSpPr txBox="1">
              <a:spLocks noChangeArrowheads="1"/>
            </p:cNvSpPr>
            <p:nvPr/>
          </p:nvSpPr>
          <p:spPr bwMode="auto">
            <a:xfrm>
              <a:off x="403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6404" name="Text Box 18"/>
            <p:cNvSpPr txBox="1">
              <a:spLocks noChangeArrowheads="1"/>
            </p:cNvSpPr>
            <p:nvPr/>
          </p:nvSpPr>
          <p:spPr bwMode="auto">
            <a:xfrm>
              <a:off x="4272"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6405" name="Line 19"/>
            <p:cNvSpPr>
              <a:spLocks noChangeShapeType="1"/>
            </p:cNvSpPr>
            <p:nvPr/>
          </p:nvSpPr>
          <p:spPr bwMode="auto">
            <a:xfrm>
              <a:off x="4176" y="192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6" name="Oval 20"/>
            <p:cNvSpPr>
              <a:spLocks noChangeArrowheads="1"/>
            </p:cNvSpPr>
            <p:nvPr/>
          </p:nvSpPr>
          <p:spPr bwMode="auto">
            <a:xfrm>
              <a:off x="2688" y="264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6407" name="Line 21"/>
            <p:cNvSpPr>
              <a:spLocks noChangeShapeType="1"/>
            </p:cNvSpPr>
            <p:nvPr/>
          </p:nvSpPr>
          <p:spPr bwMode="auto">
            <a:xfrm flipH="1">
              <a:off x="3504" y="1968"/>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67638" name="Freeform 22"/>
          <p:cNvSpPr>
            <a:spLocks/>
          </p:cNvSpPr>
          <p:nvPr/>
        </p:nvSpPr>
        <p:spPr bwMode="auto">
          <a:xfrm>
            <a:off x="609600" y="1905000"/>
            <a:ext cx="4622800" cy="2146300"/>
          </a:xfrm>
          <a:custGeom>
            <a:avLst/>
            <a:gdLst>
              <a:gd name="T0" fmla="*/ 2147483647 w 2912"/>
              <a:gd name="T1" fmla="*/ 2147483647 h 1352"/>
              <a:gd name="T2" fmla="*/ 2147483647 w 2912"/>
              <a:gd name="T3" fmla="*/ 2147483647 h 1352"/>
              <a:gd name="T4" fmla="*/ 2147483647 w 2912"/>
              <a:gd name="T5" fmla="*/ 2147483647 h 1352"/>
              <a:gd name="T6" fmla="*/ 2147483647 w 2912"/>
              <a:gd name="T7" fmla="*/ 2147483647 h 1352"/>
              <a:gd name="T8" fmla="*/ 2147483647 w 2912"/>
              <a:gd name="T9" fmla="*/ 2147483647 h 1352"/>
              <a:gd name="T10" fmla="*/ 2147483647 w 2912"/>
              <a:gd name="T11" fmla="*/ 2147483647 h 1352"/>
              <a:gd name="T12" fmla="*/ 0 60000 65536"/>
              <a:gd name="T13" fmla="*/ 0 60000 65536"/>
              <a:gd name="T14" fmla="*/ 0 60000 65536"/>
              <a:gd name="T15" fmla="*/ 0 60000 65536"/>
              <a:gd name="T16" fmla="*/ 0 60000 65536"/>
              <a:gd name="T17" fmla="*/ 0 60000 65536"/>
              <a:gd name="T18" fmla="*/ 0 w 2912"/>
              <a:gd name="T19" fmla="*/ 0 h 1352"/>
              <a:gd name="T20" fmla="*/ 2912 w 2912"/>
              <a:gd name="T21" fmla="*/ 1352 h 1352"/>
            </a:gdLst>
            <a:ahLst/>
            <a:cxnLst>
              <a:cxn ang="T12">
                <a:pos x="T0" y="T1"/>
              </a:cxn>
              <a:cxn ang="T13">
                <a:pos x="T2" y="T3"/>
              </a:cxn>
              <a:cxn ang="T14">
                <a:pos x="T4" y="T5"/>
              </a:cxn>
              <a:cxn ang="T15">
                <a:pos x="T6" y="T7"/>
              </a:cxn>
              <a:cxn ang="T16">
                <a:pos x="T8" y="T9"/>
              </a:cxn>
              <a:cxn ang="T17">
                <a:pos x="T10" y="T11"/>
              </a:cxn>
            </a:cxnLst>
            <a:rect l="T18" t="T19" r="T20" b="T21"/>
            <a:pathLst>
              <a:path w="2912" h="1352">
                <a:moveTo>
                  <a:pt x="328" y="728"/>
                </a:moveTo>
                <a:cubicBezTo>
                  <a:pt x="504" y="936"/>
                  <a:pt x="1048" y="1256"/>
                  <a:pt x="1432" y="1304"/>
                </a:cubicBezTo>
                <a:cubicBezTo>
                  <a:pt x="1816" y="1352"/>
                  <a:pt x="2448" y="1160"/>
                  <a:pt x="2632" y="1016"/>
                </a:cubicBezTo>
                <a:cubicBezTo>
                  <a:pt x="2816" y="872"/>
                  <a:pt x="2912" y="600"/>
                  <a:pt x="2536" y="440"/>
                </a:cubicBezTo>
                <a:cubicBezTo>
                  <a:pt x="2160" y="280"/>
                  <a:pt x="752" y="0"/>
                  <a:pt x="376" y="56"/>
                </a:cubicBezTo>
                <a:cubicBezTo>
                  <a:pt x="0" y="112"/>
                  <a:pt x="152" y="520"/>
                  <a:pt x="328" y="728"/>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7639" name="Rectangle 23"/>
          <p:cNvSpPr>
            <a:spLocks noChangeArrowheads="1"/>
          </p:cNvSpPr>
          <p:nvPr/>
        </p:nvSpPr>
        <p:spPr bwMode="auto">
          <a:xfrm>
            <a:off x="152400" y="5105400"/>
            <a:ext cx="8610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Problem arises only when one key is a (proper) prefix of another.</a:t>
            </a:r>
          </a:p>
        </p:txBody>
      </p:sp>
    </p:spTree>
    <p:extLst>
      <p:ext uri="{BB962C8B-B14F-4D97-AF65-F5344CB8AC3E}">
        <p14:creationId xmlns:p14="http://schemas.microsoft.com/office/powerpoint/2010/main" val="4211615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67619"/>
                                        </p:tgtEl>
                                        <p:attrNameLst>
                                          <p:attrName>style.visibility</p:attrName>
                                        </p:attrNameLst>
                                      </p:cBhvr>
                                      <p:to>
                                        <p:strVal val="visible"/>
                                      </p:to>
                                    </p:set>
                                    <p:anim calcmode="lin" valueType="num">
                                      <p:cBhvr additive="base">
                                        <p:cTn id="12" dur="500" fill="hold"/>
                                        <p:tgtEl>
                                          <p:spTgt spid="367619"/>
                                        </p:tgtEl>
                                        <p:attrNameLst>
                                          <p:attrName>ppt_x</p:attrName>
                                        </p:attrNameLst>
                                      </p:cBhvr>
                                      <p:tavLst>
                                        <p:tav tm="0">
                                          <p:val>
                                            <p:strVal val="1+#ppt_w/2"/>
                                          </p:val>
                                        </p:tav>
                                        <p:tav tm="100000">
                                          <p:val>
                                            <p:strVal val="#ppt_x"/>
                                          </p:val>
                                        </p:tav>
                                      </p:tavLst>
                                    </p:anim>
                                    <p:anim calcmode="lin" valueType="num">
                                      <p:cBhvr additive="base">
                                        <p:cTn id="13" dur="500" fill="hold"/>
                                        <p:tgtEl>
                                          <p:spTgt spid="36761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6763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7639"/>
                                        </p:tgtEl>
                                        <p:attrNameLst>
                                          <p:attrName>style.visibility</p:attrName>
                                        </p:attrNameLst>
                                      </p:cBhvr>
                                      <p:to>
                                        <p:strVal val="visible"/>
                                      </p:to>
                                    </p:set>
                                    <p:anim calcmode="lin" valueType="num">
                                      <p:cBhvr additive="base">
                                        <p:cTn id="22" dur="500" fill="hold"/>
                                        <p:tgtEl>
                                          <p:spTgt spid="367639"/>
                                        </p:tgtEl>
                                        <p:attrNameLst>
                                          <p:attrName>ppt_x</p:attrName>
                                        </p:attrNameLst>
                                      </p:cBhvr>
                                      <p:tavLst>
                                        <p:tav tm="0">
                                          <p:val>
                                            <p:strVal val="0-#ppt_w/2"/>
                                          </p:val>
                                        </p:tav>
                                        <p:tav tm="100000">
                                          <p:val>
                                            <p:strVal val="#ppt_x"/>
                                          </p:val>
                                        </p:tav>
                                      </p:tavLst>
                                    </p:anim>
                                    <p:anim calcmode="lin" valueType="num">
                                      <p:cBhvr additive="base">
                                        <p:cTn id="23" dur="500" fill="hold"/>
                                        <p:tgtEl>
                                          <p:spTgt spid="367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animBg="1" autoUpdateAnimBg="0"/>
      <p:bldP spid="367638" grpId="0" animBg="1"/>
      <p:bldP spid="36763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762000"/>
          </a:xfrm>
        </p:spPr>
        <p:txBody>
          <a:bodyPr/>
          <a:lstStyle/>
          <a:p>
            <a:r>
              <a:rPr lang="en-US" altLang="en-US" smtClean="0"/>
              <a:t>Variable Length Keys</a:t>
            </a:r>
          </a:p>
        </p:txBody>
      </p:sp>
      <p:sp>
        <p:nvSpPr>
          <p:cNvPr id="17411" name="Rectangle 3"/>
          <p:cNvSpPr>
            <a:spLocks noChangeArrowheads="1"/>
          </p:cNvSpPr>
          <p:nvPr/>
        </p:nvSpPr>
        <p:spPr bwMode="auto">
          <a:xfrm>
            <a:off x="5334000" y="1066800"/>
            <a:ext cx="3352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0123</a:t>
            </a:r>
            <a:r>
              <a:rPr lang="en-US" altLang="en-US">
                <a:solidFill>
                  <a:schemeClr val="tx1"/>
                </a:solidFill>
              </a:rPr>
              <a:t>.</a:t>
            </a:r>
          </a:p>
        </p:txBody>
      </p:sp>
      <p:grpSp>
        <p:nvGrpSpPr>
          <p:cNvPr id="17412" name="Group 4"/>
          <p:cNvGrpSpPr>
            <a:grpSpLocks/>
          </p:cNvGrpSpPr>
          <p:nvPr/>
        </p:nvGrpSpPr>
        <p:grpSpPr bwMode="auto">
          <a:xfrm>
            <a:off x="1676400" y="914400"/>
            <a:ext cx="7315200" cy="3962400"/>
            <a:chOff x="1056" y="576"/>
            <a:chExt cx="4608" cy="2496"/>
          </a:xfrm>
        </p:grpSpPr>
        <p:sp>
          <p:nvSpPr>
            <p:cNvPr id="17415" name="Rectangle 5"/>
            <p:cNvSpPr>
              <a:spLocks noChangeArrowheads="1"/>
            </p:cNvSpPr>
            <p:nvPr/>
          </p:nvSpPr>
          <p:spPr bwMode="auto">
            <a:xfrm>
              <a:off x="2640" y="91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6" name="Text Box 6"/>
            <p:cNvSpPr txBox="1">
              <a:spLocks noChangeArrowheads="1"/>
            </p:cNvSpPr>
            <p:nvPr/>
          </p:nvSpPr>
          <p:spPr bwMode="auto">
            <a:xfrm>
              <a:off x="264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7417" name="Rectangle 7"/>
            <p:cNvSpPr>
              <a:spLocks noChangeArrowheads="1"/>
            </p:cNvSpPr>
            <p:nvPr/>
          </p:nvSpPr>
          <p:spPr bwMode="auto">
            <a:xfrm>
              <a:off x="2880" y="91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8" name="Text Box 8"/>
            <p:cNvSpPr txBox="1">
              <a:spLocks noChangeArrowheads="1"/>
            </p:cNvSpPr>
            <p:nvPr/>
          </p:nvSpPr>
          <p:spPr bwMode="auto">
            <a:xfrm>
              <a:off x="288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7419" name="Line 9"/>
            <p:cNvSpPr>
              <a:spLocks noChangeShapeType="1"/>
            </p:cNvSpPr>
            <p:nvPr/>
          </p:nvSpPr>
          <p:spPr bwMode="auto">
            <a:xfrm flipH="1">
              <a:off x="1776" y="1056"/>
              <a:ext cx="960"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0" name="Line 10"/>
            <p:cNvSpPr>
              <a:spLocks noChangeShapeType="1"/>
            </p:cNvSpPr>
            <p:nvPr/>
          </p:nvSpPr>
          <p:spPr bwMode="auto">
            <a:xfrm>
              <a:off x="2976" y="1056"/>
              <a:ext cx="864"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1" name="Oval 11"/>
            <p:cNvSpPr>
              <a:spLocks noChangeArrowheads="1"/>
            </p:cNvSpPr>
            <p:nvPr/>
          </p:nvSpPr>
          <p:spPr bwMode="auto">
            <a:xfrm>
              <a:off x="1056" y="1728"/>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7422" name="Oval 12"/>
            <p:cNvSpPr>
              <a:spLocks noChangeArrowheads="1"/>
            </p:cNvSpPr>
            <p:nvPr/>
          </p:nvSpPr>
          <p:spPr bwMode="auto">
            <a:xfrm>
              <a:off x="4224" y="2640"/>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7423" name="Text Box 13"/>
            <p:cNvSpPr txBox="1">
              <a:spLocks noChangeArrowheads="1"/>
            </p:cNvSpPr>
            <p:nvPr/>
          </p:nvSpPr>
          <p:spPr bwMode="auto">
            <a:xfrm>
              <a:off x="2352" y="6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7424" name="Rectangle 14"/>
            <p:cNvSpPr>
              <a:spLocks noChangeArrowheads="1"/>
            </p:cNvSpPr>
            <p:nvPr/>
          </p:nvSpPr>
          <p:spPr bwMode="auto">
            <a:xfrm>
              <a:off x="3792" y="172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5" name="Text Box 15"/>
            <p:cNvSpPr txBox="1">
              <a:spLocks noChangeArrowheads="1"/>
            </p:cNvSpPr>
            <p:nvPr/>
          </p:nvSpPr>
          <p:spPr bwMode="auto">
            <a:xfrm>
              <a:off x="379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7426" name="Rectangle 16"/>
            <p:cNvSpPr>
              <a:spLocks noChangeArrowheads="1"/>
            </p:cNvSpPr>
            <p:nvPr/>
          </p:nvSpPr>
          <p:spPr bwMode="auto">
            <a:xfrm>
              <a:off x="4032" y="172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7" name="Text Box 17"/>
            <p:cNvSpPr txBox="1">
              <a:spLocks noChangeArrowheads="1"/>
            </p:cNvSpPr>
            <p:nvPr/>
          </p:nvSpPr>
          <p:spPr bwMode="auto">
            <a:xfrm>
              <a:off x="403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7428" name="Text Box 18"/>
            <p:cNvSpPr txBox="1">
              <a:spLocks noChangeArrowheads="1"/>
            </p:cNvSpPr>
            <p:nvPr/>
          </p:nvSpPr>
          <p:spPr bwMode="auto">
            <a:xfrm>
              <a:off x="4272"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7429" name="Line 19"/>
            <p:cNvSpPr>
              <a:spLocks noChangeShapeType="1"/>
            </p:cNvSpPr>
            <p:nvPr/>
          </p:nvSpPr>
          <p:spPr bwMode="auto">
            <a:xfrm>
              <a:off x="4176" y="192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30" name="Oval 20"/>
            <p:cNvSpPr>
              <a:spLocks noChangeArrowheads="1"/>
            </p:cNvSpPr>
            <p:nvPr/>
          </p:nvSpPr>
          <p:spPr bwMode="auto">
            <a:xfrm>
              <a:off x="2688" y="264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7431" name="Line 21"/>
            <p:cNvSpPr>
              <a:spLocks noChangeShapeType="1"/>
            </p:cNvSpPr>
            <p:nvPr/>
          </p:nvSpPr>
          <p:spPr bwMode="auto">
            <a:xfrm flipH="1">
              <a:off x="3504" y="1968"/>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7413" name="Freeform 22"/>
          <p:cNvSpPr>
            <a:spLocks/>
          </p:cNvSpPr>
          <p:nvPr/>
        </p:nvSpPr>
        <p:spPr bwMode="auto">
          <a:xfrm>
            <a:off x="609600" y="1905000"/>
            <a:ext cx="4622800" cy="2146300"/>
          </a:xfrm>
          <a:custGeom>
            <a:avLst/>
            <a:gdLst>
              <a:gd name="T0" fmla="*/ 2147483647 w 2912"/>
              <a:gd name="T1" fmla="*/ 2147483647 h 1352"/>
              <a:gd name="T2" fmla="*/ 2147483647 w 2912"/>
              <a:gd name="T3" fmla="*/ 2147483647 h 1352"/>
              <a:gd name="T4" fmla="*/ 2147483647 w 2912"/>
              <a:gd name="T5" fmla="*/ 2147483647 h 1352"/>
              <a:gd name="T6" fmla="*/ 2147483647 w 2912"/>
              <a:gd name="T7" fmla="*/ 2147483647 h 1352"/>
              <a:gd name="T8" fmla="*/ 2147483647 w 2912"/>
              <a:gd name="T9" fmla="*/ 2147483647 h 1352"/>
              <a:gd name="T10" fmla="*/ 2147483647 w 2912"/>
              <a:gd name="T11" fmla="*/ 2147483647 h 1352"/>
              <a:gd name="T12" fmla="*/ 0 60000 65536"/>
              <a:gd name="T13" fmla="*/ 0 60000 65536"/>
              <a:gd name="T14" fmla="*/ 0 60000 65536"/>
              <a:gd name="T15" fmla="*/ 0 60000 65536"/>
              <a:gd name="T16" fmla="*/ 0 60000 65536"/>
              <a:gd name="T17" fmla="*/ 0 60000 65536"/>
              <a:gd name="T18" fmla="*/ 0 w 2912"/>
              <a:gd name="T19" fmla="*/ 0 h 1352"/>
              <a:gd name="T20" fmla="*/ 2912 w 2912"/>
              <a:gd name="T21" fmla="*/ 1352 h 1352"/>
            </a:gdLst>
            <a:ahLst/>
            <a:cxnLst>
              <a:cxn ang="T12">
                <a:pos x="T0" y="T1"/>
              </a:cxn>
              <a:cxn ang="T13">
                <a:pos x="T2" y="T3"/>
              </a:cxn>
              <a:cxn ang="T14">
                <a:pos x="T4" y="T5"/>
              </a:cxn>
              <a:cxn ang="T15">
                <a:pos x="T6" y="T7"/>
              </a:cxn>
              <a:cxn ang="T16">
                <a:pos x="T8" y="T9"/>
              </a:cxn>
              <a:cxn ang="T17">
                <a:pos x="T10" y="T11"/>
              </a:cxn>
            </a:cxnLst>
            <a:rect l="T18" t="T19" r="T20" b="T21"/>
            <a:pathLst>
              <a:path w="2912" h="1352">
                <a:moveTo>
                  <a:pt x="328" y="728"/>
                </a:moveTo>
                <a:cubicBezTo>
                  <a:pt x="504" y="936"/>
                  <a:pt x="1048" y="1256"/>
                  <a:pt x="1432" y="1304"/>
                </a:cubicBezTo>
                <a:cubicBezTo>
                  <a:pt x="1816" y="1352"/>
                  <a:pt x="2448" y="1160"/>
                  <a:pt x="2632" y="1016"/>
                </a:cubicBezTo>
                <a:cubicBezTo>
                  <a:pt x="2816" y="872"/>
                  <a:pt x="2912" y="600"/>
                  <a:pt x="2536" y="440"/>
                </a:cubicBezTo>
                <a:cubicBezTo>
                  <a:pt x="2160" y="280"/>
                  <a:pt x="752" y="0"/>
                  <a:pt x="376" y="56"/>
                </a:cubicBezTo>
                <a:cubicBezTo>
                  <a:pt x="0" y="112"/>
                  <a:pt x="152" y="520"/>
                  <a:pt x="328" y="728"/>
                </a:cubicBezTo>
                <a:close/>
              </a:path>
            </a:pathLst>
          </a:custGeom>
          <a:noFill/>
          <a:ln w="7620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14" name="Rectangle 23"/>
          <p:cNvSpPr>
            <a:spLocks noChangeArrowheads="1"/>
          </p:cNvSpPr>
          <p:nvPr/>
        </p:nvSpPr>
        <p:spPr bwMode="auto">
          <a:xfrm>
            <a:off x="152400" y="5105400"/>
            <a:ext cx="8610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Add a special end of key character (#) to each key to eliminate this problem.</a:t>
            </a:r>
          </a:p>
        </p:txBody>
      </p:sp>
    </p:spTree>
    <p:extLst>
      <p:ext uri="{BB962C8B-B14F-4D97-AF65-F5344CB8AC3E}">
        <p14:creationId xmlns:p14="http://schemas.microsoft.com/office/powerpoint/2010/main" val="743000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685800" y="152400"/>
            <a:ext cx="7772400" cy="762000"/>
          </a:xfrm>
        </p:spPr>
        <p:txBody>
          <a:bodyPr/>
          <a:lstStyle/>
          <a:p>
            <a:r>
              <a:rPr lang="en-US" altLang="en-US" smtClean="0"/>
              <a:t>Variable Length Keys</a:t>
            </a:r>
          </a:p>
        </p:txBody>
      </p:sp>
      <p:sp>
        <p:nvSpPr>
          <p:cNvPr id="369667" name="Rectangle 1027"/>
          <p:cNvSpPr>
            <a:spLocks noChangeArrowheads="1"/>
          </p:cNvSpPr>
          <p:nvPr/>
        </p:nvSpPr>
        <p:spPr bwMode="auto">
          <a:xfrm>
            <a:off x="152400" y="5105400"/>
            <a:ext cx="62484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End of key character (#) not shown.</a:t>
            </a:r>
          </a:p>
        </p:txBody>
      </p:sp>
      <p:grpSp>
        <p:nvGrpSpPr>
          <p:cNvPr id="18436" name="Group 1028"/>
          <p:cNvGrpSpPr>
            <a:grpSpLocks/>
          </p:cNvGrpSpPr>
          <p:nvPr/>
        </p:nvGrpSpPr>
        <p:grpSpPr bwMode="auto">
          <a:xfrm>
            <a:off x="76200" y="914400"/>
            <a:ext cx="8915400" cy="3962400"/>
            <a:chOff x="48" y="576"/>
            <a:chExt cx="5616" cy="2496"/>
          </a:xfrm>
        </p:grpSpPr>
        <p:sp>
          <p:nvSpPr>
            <p:cNvPr id="18437" name="Rectangle 1029"/>
            <p:cNvSpPr>
              <a:spLocks noChangeArrowheads="1"/>
            </p:cNvSpPr>
            <p:nvPr/>
          </p:nvSpPr>
          <p:spPr bwMode="auto">
            <a:xfrm>
              <a:off x="3360" y="672"/>
              <a:ext cx="2112"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tx1"/>
                  </a:solidFill>
                </a:rPr>
                <a:t>Insert </a:t>
              </a:r>
              <a:r>
                <a:rPr lang="en-US" altLang="en-US">
                  <a:solidFill>
                    <a:schemeClr val="hlink"/>
                  </a:solidFill>
                </a:rPr>
                <a:t>0123</a:t>
              </a:r>
              <a:r>
                <a:rPr lang="en-US" altLang="en-US">
                  <a:solidFill>
                    <a:schemeClr val="tx1"/>
                  </a:solidFill>
                </a:rPr>
                <a:t>.</a:t>
              </a:r>
            </a:p>
          </p:txBody>
        </p:sp>
        <p:sp>
          <p:nvSpPr>
            <p:cNvPr id="18438" name="Rectangle 1030"/>
            <p:cNvSpPr>
              <a:spLocks noChangeArrowheads="1"/>
            </p:cNvSpPr>
            <p:nvPr/>
          </p:nvSpPr>
          <p:spPr bwMode="auto">
            <a:xfrm>
              <a:off x="2640" y="91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39" name="Text Box 1031"/>
            <p:cNvSpPr txBox="1">
              <a:spLocks noChangeArrowheads="1"/>
            </p:cNvSpPr>
            <p:nvPr/>
          </p:nvSpPr>
          <p:spPr bwMode="auto">
            <a:xfrm>
              <a:off x="264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18440" name="Rectangle 1032"/>
            <p:cNvSpPr>
              <a:spLocks noChangeArrowheads="1"/>
            </p:cNvSpPr>
            <p:nvPr/>
          </p:nvSpPr>
          <p:spPr bwMode="auto">
            <a:xfrm>
              <a:off x="2880" y="91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1" name="Text Box 1033"/>
            <p:cNvSpPr txBox="1">
              <a:spLocks noChangeArrowheads="1"/>
            </p:cNvSpPr>
            <p:nvPr/>
          </p:nvSpPr>
          <p:spPr bwMode="auto">
            <a:xfrm>
              <a:off x="2880" y="5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18442" name="Line 1034"/>
            <p:cNvSpPr>
              <a:spLocks noChangeShapeType="1"/>
            </p:cNvSpPr>
            <p:nvPr/>
          </p:nvSpPr>
          <p:spPr bwMode="auto">
            <a:xfrm flipH="1">
              <a:off x="1200" y="1056"/>
              <a:ext cx="153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3" name="Line 1035"/>
            <p:cNvSpPr>
              <a:spLocks noChangeShapeType="1"/>
            </p:cNvSpPr>
            <p:nvPr/>
          </p:nvSpPr>
          <p:spPr bwMode="auto">
            <a:xfrm>
              <a:off x="2976" y="1056"/>
              <a:ext cx="864"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4" name="Oval 1036"/>
            <p:cNvSpPr>
              <a:spLocks noChangeArrowheads="1"/>
            </p:cNvSpPr>
            <p:nvPr/>
          </p:nvSpPr>
          <p:spPr bwMode="auto">
            <a:xfrm>
              <a:off x="48" y="2640"/>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18445" name="Oval 1037"/>
            <p:cNvSpPr>
              <a:spLocks noChangeArrowheads="1"/>
            </p:cNvSpPr>
            <p:nvPr/>
          </p:nvSpPr>
          <p:spPr bwMode="auto">
            <a:xfrm>
              <a:off x="4224" y="2640"/>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18446" name="Text Box 1038"/>
            <p:cNvSpPr txBox="1">
              <a:spLocks noChangeArrowheads="1"/>
            </p:cNvSpPr>
            <p:nvPr/>
          </p:nvSpPr>
          <p:spPr bwMode="auto">
            <a:xfrm>
              <a:off x="2352" y="6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18447" name="Rectangle 1039"/>
            <p:cNvSpPr>
              <a:spLocks noChangeArrowheads="1"/>
            </p:cNvSpPr>
            <p:nvPr/>
          </p:nvSpPr>
          <p:spPr bwMode="auto">
            <a:xfrm>
              <a:off x="3792" y="172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8" name="Text Box 1040"/>
            <p:cNvSpPr txBox="1">
              <a:spLocks noChangeArrowheads="1"/>
            </p:cNvSpPr>
            <p:nvPr/>
          </p:nvSpPr>
          <p:spPr bwMode="auto">
            <a:xfrm>
              <a:off x="379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18449" name="Rectangle 1041"/>
            <p:cNvSpPr>
              <a:spLocks noChangeArrowheads="1"/>
            </p:cNvSpPr>
            <p:nvPr/>
          </p:nvSpPr>
          <p:spPr bwMode="auto">
            <a:xfrm>
              <a:off x="4032" y="172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50" name="Text Box 1042"/>
            <p:cNvSpPr txBox="1">
              <a:spLocks noChangeArrowheads="1"/>
            </p:cNvSpPr>
            <p:nvPr/>
          </p:nvSpPr>
          <p:spPr bwMode="auto">
            <a:xfrm>
              <a:off x="4032"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8451" name="Text Box 1043"/>
            <p:cNvSpPr txBox="1">
              <a:spLocks noChangeArrowheads="1"/>
            </p:cNvSpPr>
            <p:nvPr/>
          </p:nvSpPr>
          <p:spPr bwMode="auto">
            <a:xfrm>
              <a:off x="4272"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18452" name="Line 1044"/>
            <p:cNvSpPr>
              <a:spLocks noChangeShapeType="1"/>
            </p:cNvSpPr>
            <p:nvPr/>
          </p:nvSpPr>
          <p:spPr bwMode="auto">
            <a:xfrm>
              <a:off x="4176" y="1920"/>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3" name="Oval 1045"/>
            <p:cNvSpPr>
              <a:spLocks noChangeArrowheads="1"/>
            </p:cNvSpPr>
            <p:nvPr/>
          </p:nvSpPr>
          <p:spPr bwMode="auto">
            <a:xfrm>
              <a:off x="2688" y="2640"/>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18454" name="Line 1046"/>
            <p:cNvSpPr>
              <a:spLocks noChangeShapeType="1"/>
            </p:cNvSpPr>
            <p:nvPr/>
          </p:nvSpPr>
          <p:spPr bwMode="auto">
            <a:xfrm flipH="1">
              <a:off x="3504" y="1968"/>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5" name="Oval 1047"/>
            <p:cNvSpPr>
              <a:spLocks noChangeArrowheads="1"/>
            </p:cNvSpPr>
            <p:nvPr/>
          </p:nvSpPr>
          <p:spPr bwMode="auto">
            <a:xfrm>
              <a:off x="1728" y="2640"/>
              <a:ext cx="624"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a:t>
              </a:r>
              <a:endParaRPr lang="en-US" altLang="en-US">
                <a:solidFill>
                  <a:schemeClr val="tx1"/>
                </a:solidFill>
              </a:endParaRPr>
            </a:p>
          </p:txBody>
        </p:sp>
        <p:sp>
          <p:nvSpPr>
            <p:cNvPr id="18456" name="Rectangle 1048"/>
            <p:cNvSpPr>
              <a:spLocks noChangeArrowheads="1"/>
            </p:cNvSpPr>
            <p:nvPr/>
          </p:nvSpPr>
          <p:spPr bwMode="auto">
            <a:xfrm>
              <a:off x="768" y="1728"/>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57" name="Text Box 1049"/>
            <p:cNvSpPr txBox="1">
              <a:spLocks noChangeArrowheads="1"/>
            </p:cNvSpPr>
            <p:nvPr/>
          </p:nvSpPr>
          <p:spPr bwMode="auto">
            <a:xfrm>
              <a:off x="768"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18458" name="Rectangle 1050"/>
            <p:cNvSpPr>
              <a:spLocks noChangeArrowheads="1"/>
            </p:cNvSpPr>
            <p:nvPr/>
          </p:nvSpPr>
          <p:spPr bwMode="auto">
            <a:xfrm>
              <a:off x="1008" y="1728"/>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59" name="Text Box 1051"/>
            <p:cNvSpPr txBox="1">
              <a:spLocks noChangeArrowheads="1"/>
            </p:cNvSpPr>
            <p:nvPr/>
          </p:nvSpPr>
          <p:spPr bwMode="auto">
            <a:xfrm>
              <a:off x="1008" y="1392"/>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a:t>
              </a:r>
            </a:p>
          </p:txBody>
        </p:sp>
        <p:sp>
          <p:nvSpPr>
            <p:cNvPr id="18460" name="Text Box 1052"/>
            <p:cNvSpPr txBox="1">
              <a:spLocks noChangeArrowheads="1"/>
            </p:cNvSpPr>
            <p:nvPr/>
          </p:nvSpPr>
          <p:spPr bwMode="auto">
            <a:xfrm>
              <a:off x="480" y="15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5</a:t>
              </a:r>
            </a:p>
          </p:txBody>
        </p:sp>
        <p:sp>
          <p:nvSpPr>
            <p:cNvPr id="18461" name="Line 1053"/>
            <p:cNvSpPr>
              <a:spLocks noChangeShapeType="1"/>
            </p:cNvSpPr>
            <p:nvPr/>
          </p:nvSpPr>
          <p:spPr bwMode="auto">
            <a:xfrm>
              <a:off x="1152" y="1920"/>
              <a:ext cx="768"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62" name="Line 1054"/>
            <p:cNvSpPr>
              <a:spLocks noChangeShapeType="1"/>
            </p:cNvSpPr>
            <p:nvPr/>
          </p:nvSpPr>
          <p:spPr bwMode="auto">
            <a:xfrm flipH="1">
              <a:off x="576" y="1968"/>
              <a:ext cx="288"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52469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7"/>
                                        </p:tgtEl>
                                        <p:attrNameLst>
                                          <p:attrName>style.visibility</p:attrName>
                                        </p:attrNameLst>
                                      </p:cBhvr>
                                      <p:to>
                                        <p:strVal val="visible"/>
                                      </p:to>
                                    </p:set>
                                    <p:anim calcmode="lin" valueType="num">
                                      <p:cBhvr additive="base">
                                        <p:cTn id="7" dur="500" fill="hold"/>
                                        <p:tgtEl>
                                          <p:spTgt spid="369667"/>
                                        </p:tgtEl>
                                        <p:attrNameLst>
                                          <p:attrName>ppt_x</p:attrName>
                                        </p:attrNameLst>
                                      </p:cBhvr>
                                      <p:tavLst>
                                        <p:tav tm="0">
                                          <p:val>
                                            <p:strVal val="0-#ppt_w/2"/>
                                          </p:val>
                                        </p:tav>
                                        <p:tav tm="100000">
                                          <p:val>
                                            <p:strVal val="#ppt_x"/>
                                          </p:val>
                                        </p:tav>
                                      </p:tavLst>
                                    </p:anim>
                                    <p:anim calcmode="lin" valueType="num">
                                      <p:cBhvr additive="base">
                                        <p:cTn id="8" dur="500" fill="hold"/>
                                        <p:tgtEl>
                                          <p:spTgt spid="369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Tries With Edge Information</a:t>
            </a:r>
          </a:p>
        </p:txBody>
      </p:sp>
      <p:sp>
        <p:nvSpPr>
          <p:cNvPr id="371715" name="Rectangle 3"/>
          <p:cNvSpPr>
            <a:spLocks noGrp="1" noChangeArrowheads="1"/>
          </p:cNvSpPr>
          <p:nvPr>
            <p:ph type="body" idx="1"/>
          </p:nvPr>
        </p:nvSpPr>
        <p:spPr>
          <a:xfrm>
            <a:off x="685800" y="1981200"/>
            <a:ext cx="7772400" cy="3200400"/>
          </a:xfrm>
        </p:spPr>
        <p:txBody>
          <a:bodyPr/>
          <a:lstStyle/>
          <a:p>
            <a:pPr>
              <a:lnSpc>
                <a:spcPct val="90000"/>
              </a:lnSpc>
            </a:pPr>
            <a:r>
              <a:rPr lang="en-US" altLang="en-US" smtClean="0"/>
              <a:t>Add a new field (</a:t>
            </a:r>
            <a:r>
              <a:rPr lang="en-US" altLang="en-US" smtClean="0">
                <a:solidFill>
                  <a:schemeClr val="hlink"/>
                </a:solidFill>
              </a:rPr>
              <a:t>element</a:t>
            </a:r>
            <a:r>
              <a:rPr lang="en-US" altLang="en-US" smtClean="0"/>
              <a:t>) to each branch node.</a:t>
            </a:r>
          </a:p>
          <a:p>
            <a:pPr>
              <a:lnSpc>
                <a:spcPct val="90000"/>
              </a:lnSpc>
            </a:pPr>
            <a:r>
              <a:rPr lang="en-US" altLang="en-US" smtClean="0"/>
              <a:t>New field points to any one of the element nodes in the subtree. </a:t>
            </a:r>
          </a:p>
          <a:p>
            <a:pPr>
              <a:lnSpc>
                <a:spcPct val="90000"/>
              </a:lnSpc>
            </a:pPr>
            <a:r>
              <a:rPr lang="en-US" altLang="en-US" smtClean="0"/>
              <a:t>Use this pointer on way down to figure out skipped-over characters.</a:t>
            </a:r>
          </a:p>
        </p:txBody>
      </p:sp>
    </p:spTree>
    <p:extLst>
      <p:ext uri="{BB962C8B-B14F-4D97-AF65-F5344CB8AC3E}">
        <p14:creationId xmlns:p14="http://schemas.microsoft.com/office/powerpoint/2010/main" val="927393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Example</a:t>
            </a:r>
          </a:p>
        </p:txBody>
      </p:sp>
      <p:sp>
        <p:nvSpPr>
          <p:cNvPr id="372739" name="Rectangle 3"/>
          <p:cNvSpPr>
            <a:spLocks noChangeArrowheads="1"/>
          </p:cNvSpPr>
          <p:nvPr/>
        </p:nvSpPr>
        <p:spPr bwMode="auto">
          <a:xfrm>
            <a:off x="228600" y="5943600"/>
            <a:ext cx="62484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pPr>
            <a:r>
              <a:rPr lang="en-US" altLang="en-US">
                <a:solidFill>
                  <a:schemeClr val="hlink"/>
                </a:solidFill>
              </a:rPr>
              <a:t>element</a:t>
            </a:r>
            <a:r>
              <a:rPr lang="en-US" altLang="en-US">
                <a:solidFill>
                  <a:schemeClr val="tx1"/>
                </a:solidFill>
              </a:rPr>
              <a:t> field shown in blue.</a:t>
            </a:r>
          </a:p>
        </p:txBody>
      </p:sp>
      <p:grpSp>
        <p:nvGrpSpPr>
          <p:cNvPr id="2" name="Group 4"/>
          <p:cNvGrpSpPr>
            <a:grpSpLocks/>
          </p:cNvGrpSpPr>
          <p:nvPr/>
        </p:nvGrpSpPr>
        <p:grpSpPr bwMode="auto">
          <a:xfrm>
            <a:off x="0" y="1524000"/>
            <a:ext cx="8915400" cy="3962400"/>
            <a:chOff x="0" y="960"/>
            <a:chExt cx="5616" cy="2496"/>
          </a:xfrm>
        </p:grpSpPr>
        <p:grpSp>
          <p:nvGrpSpPr>
            <p:cNvPr id="20492" name="Group 5"/>
            <p:cNvGrpSpPr>
              <a:grpSpLocks/>
            </p:cNvGrpSpPr>
            <p:nvPr/>
          </p:nvGrpSpPr>
          <p:grpSpPr bwMode="auto">
            <a:xfrm>
              <a:off x="0" y="960"/>
              <a:ext cx="5616" cy="2496"/>
              <a:chOff x="0" y="960"/>
              <a:chExt cx="5616" cy="2496"/>
            </a:xfrm>
          </p:grpSpPr>
          <p:sp>
            <p:nvSpPr>
              <p:cNvPr id="20494" name="Rectangle 6"/>
              <p:cNvSpPr>
                <a:spLocks noChangeArrowheads="1"/>
              </p:cNvSpPr>
              <p:nvPr/>
            </p:nvSpPr>
            <p:spPr bwMode="auto">
              <a:xfrm>
                <a:off x="2592" y="1296"/>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495" name="Text Box 7"/>
              <p:cNvSpPr txBox="1">
                <a:spLocks noChangeArrowheads="1"/>
              </p:cNvSpPr>
              <p:nvPr/>
            </p:nvSpPr>
            <p:spPr bwMode="auto">
              <a:xfrm>
                <a:off x="2592" y="96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2</a:t>
                </a:r>
              </a:p>
            </p:txBody>
          </p:sp>
          <p:sp>
            <p:nvSpPr>
              <p:cNvPr id="20496" name="Rectangle 8"/>
              <p:cNvSpPr>
                <a:spLocks noChangeArrowheads="1"/>
              </p:cNvSpPr>
              <p:nvPr/>
            </p:nvSpPr>
            <p:spPr bwMode="auto">
              <a:xfrm>
                <a:off x="2832" y="1296"/>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497" name="Text Box 9"/>
              <p:cNvSpPr txBox="1">
                <a:spLocks noChangeArrowheads="1"/>
              </p:cNvSpPr>
              <p:nvPr/>
            </p:nvSpPr>
            <p:spPr bwMode="auto">
              <a:xfrm>
                <a:off x="2832" y="960"/>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5</a:t>
                </a:r>
              </a:p>
            </p:txBody>
          </p:sp>
          <p:sp>
            <p:nvSpPr>
              <p:cNvPr id="20498" name="Line 10"/>
              <p:cNvSpPr>
                <a:spLocks noChangeShapeType="1"/>
              </p:cNvSpPr>
              <p:nvPr/>
            </p:nvSpPr>
            <p:spPr bwMode="auto">
              <a:xfrm>
                <a:off x="2928" y="1440"/>
                <a:ext cx="864"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499" name="Oval 11"/>
              <p:cNvSpPr>
                <a:spLocks noChangeArrowheads="1"/>
              </p:cNvSpPr>
              <p:nvPr/>
            </p:nvSpPr>
            <p:spPr bwMode="auto">
              <a:xfrm>
                <a:off x="0" y="3024"/>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012345678</a:t>
                </a:r>
                <a:endParaRPr lang="en-US" altLang="en-US">
                  <a:solidFill>
                    <a:schemeClr val="tx1"/>
                  </a:solidFill>
                </a:endParaRPr>
              </a:p>
            </p:txBody>
          </p:sp>
          <p:sp>
            <p:nvSpPr>
              <p:cNvPr id="20500" name="Oval 12"/>
              <p:cNvSpPr>
                <a:spLocks noChangeArrowheads="1"/>
              </p:cNvSpPr>
              <p:nvPr/>
            </p:nvSpPr>
            <p:spPr bwMode="auto">
              <a:xfrm>
                <a:off x="4176" y="3024"/>
                <a:ext cx="1440"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015234567</a:t>
                </a:r>
                <a:endParaRPr lang="en-US" altLang="en-US">
                  <a:solidFill>
                    <a:schemeClr val="tx1"/>
                  </a:solidFill>
                </a:endParaRPr>
              </a:p>
            </p:txBody>
          </p:sp>
          <p:sp>
            <p:nvSpPr>
              <p:cNvPr id="20501" name="Text Box 13"/>
              <p:cNvSpPr txBox="1">
                <a:spLocks noChangeArrowheads="1"/>
              </p:cNvSpPr>
              <p:nvPr/>
            </p:nvSpPr>
            <p:spPr bwMode="auto">
              <a:xfrm>
                <a:off x="2256" y="10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3</a:t>
                </a:r>
              </a:p>
            </p:txBody>
          </p:sp>
          <p:sp>
            <p:nvSpPr>
              <p:cNvPr id="20502" name="Rectangle 14"/>
              <p:cNvSpPr>
                <a:spLocks noChangeArrowheads="1"/>
              </p:cNvSpPr>
              <p:nvPr/>
            </p:nvSpPr>
            <p:spPr bwMode="auto">
              <a:xfrm>
                <a:off x="3744" y="211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03" name="Text Box 15"/>
              <p:cNvSpPr txBox="1">
                <a:spLocks noChangeArrowheads="1"/>
              </p:cNvSpPr>
              <p:nvPr/>
            </p:nvSpPr>
            <p:spPr bwMode="auto">
              <a:xfrm>
                <a:off x="3744" y="17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1</a:t>
                </a:r>
              </a:p>
            </p:txBody>
          </p:sp>
          <p:sp>
            <p:nvSpPr>
              <p:cNvPr id="20504" name="Rectangle 16"/>
              <p:cNvSpPr>
                <a:spLocks noChangeArrowheads="1"/>
              </p:cNvSpPr>
              <p:nvPr/>
            </p:nvSpPr>
            <p:spPr bwMode="auto">
              <a:xfrm>
                <a:off x="3984" y="211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05" name="Text Box 17"/>
              <p:cNvSpPr txBox="1">
                <a:spLocks noChangeArrowheads="1"/>
              </p:cNvSpPr>
              <p:nvPr/>
            </p:nvSpPr>
            <p:spPr bwMode="auto">
              <a:xfrm>
                <a:off x="3984" y="17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20506" name="Text Box 18"/>
              <p:cNvSpPr txBox="1">
                <a:spLocks noChangeArrowheads="1"/>
              </p:cNvSpPr>
              <p:nvPr/>
            </p:nvSpPr>
            <p:spPr bwMode="auto">
              <a:xfrm>
                <a:off x="4224" y="18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6</a:t>
                </a:r>
              </a:p>
            </p:txBody>
          </p:sp>
          <p:sp>
            <p:nvSpPr>
              <p:cNvPr id="20507" name="Line 19"/>
              <p:cNvSpPr>
                <a:spLocks noChangeShapeType="1"/>
              </p:cNvSpPr>
              <p:nvPr/>
            </p:nvSpPr>
            <p:spPr bwMode="auto">
              <a:xfrm>
                <a:off x="4128" y="2304"/>
                <a:ext cx="384"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8" name="Oval 20"/>
              <p:cNvSpPr>
                <a:spLocks noChangeArrowheads="1"/>
              </p:cNvSpPr>
              <p:nvPr/>
            </p:nvSpPr>
            <p:spPr bwMode="auto">
              <a:xfrm>
                <a:off x="2640" y="3024"/>
                <a:ext cx="1392"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015231671</a:t>
                </a:r>
                <a:endParaRPr lang="en-US" altLang="en-US">
                  <a:solidFill>
                    <a:schemeClr val="tx1"/>
                  </a:solidFill>
                </a:endParaRPr>
              </a:p>
            </p:txBody>
          </p:sp>
          <p:sp>
            <p:nvSpPr>
              <p:cNvPr id="20509" name="Line 21"/>
              <p:cNvSpPr>
                <a:spLocks noChangeShapeType="1"/>
              </p:cNvSpPr>
              <p:nvPr/>
            </p:nvSpPr>
            <p:spPr bwMode="auto">
              <a:xfrm flipH="1">
                <a:off x="3456" y="2352"/>
                <a:ext cx="384"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0" name="Oval 22"/>
              <p:cNvSpPr>
                <a:spLocks noChangeArrowheads="1"/>
              </p:cNvSpPr>
              <p:nvPr/>
            </p:nvSpPr>
            <p:spPr bwMode="auto">
              <a:xfrm>
                <a:off x="1680" y="3024"/>
                <a:ext cx="624" cy="432"/>
              </a:xfrm>
              <a:prstGeom prst="ellipse">
                <a:avLst/>
              </a:prstGeom>
              <a:solidFill>
                <a:srgbClr val="FFFF00"/>
              </a:solidFill>
              <a:ln w="9525">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gn="ctr">
                  <a:spcBef>
                    <a:spcPct val="50000"/>
                  </a:spcBef>
                </a:pPr>
                <a:r>
                  <a:rPr lang="en-US" altLang="en-US">
                    <a:solidFill>
                      <a:schemeClr val="hlink"/>
                    </a:solidFill>
                  </a:rPr>
                  <a:t>0123</a:t>
                </a:r>
                <a:endParaRPr lang="en-US" altLang="en-US">
                  <a:solidFill>
                    <a:schemeClr val="tx1"/>
                  </a:solidFill>
                </a:endParaRPr>
              </a:p>
            </p:txBody>
          </p:sp>
          <p:sp>
            <p:nvSpPr>
              <p:cNvPr id="20511" name="Rectangle 23"/>
              <p:cNvSpPr>
                <a:spLocks noChangeArrowheads="1"/>
              </p:cNvSpPr>
              <p:nvPr/>
            </p:nvSpPr>
            <p:spPr bwMode="auto">
              <a:xfrm>
                <a:off x="720" y="2112"/>
                <a:ext cx="240" cy="240"/>
              </a:xfrm>
              <a:prstGeom prst="rect">
                <a:avLst/>
              </a:prstGeom>
              <a:solidFill>
                <a:schemeClr val="accent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12" name="Text Box 24"/>
              <p:cNvSpPr txBox="1">
                <a:spLocks noChangeArrowheads="1"/>
              </p:cNvSpPr>
              <p:nvPr/>
            </p:nvSpPr>
            <p:spPr bwMode="auto">
              <a:xfrm>
                <a:off x="720" y="17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4</a:t>
                </a:r>
              </a:p>
            </p:txBody>
          </p:sp>
          <p:sp>
            <p:nvSpPr>
              <p:cNvPr id="20513" name="Rectangle 25"/>
              <p:cNvSpPr>
                <a:spLocks noChangeArrowheads="1"/>
              </p:cNvSpPr>
              <p:nvPr/>
            </p:nvSpPr>
            <p:spPr bwMode="auto">
              <a:xfrm>
                <a:off x="960" y="2112"/>
                <a:ext cx="240" cy="240"/>
              </a:xfrm>
              <a:prstGeom prst="rect">
                <a:avLst/>
              </a:prstGeom>
              <a:solidFill>
                <a:schemeClr val="hlink"/>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514" name="Text Box 26"/>
              <p:cNvSpPr txBox="1">
                <a:spLocks noChangeArrowheads="1"/>
              </p:cNvSpPr>
              <p:nvPr/>
            </p:nvSpPr>
            <p:spPr bwMode="auto">
              <a:xfrm>
                <a:off x="960" y="1776"/>
                <a:ext cx="2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bg1"/>
                    </a:solidFill>
                  </a:rPr>
                  <a:t>#</a:t>
                </a:r>
              </a:p>
            </p:txBody>
          </p:sp>
          <p:sp>
            <p:nvSpPr>
              <p:cNvPr id="20515" name="Text Box 27"/>
              <p:cNvSpPr txBox="1">
                <a:spLocks noChangeArrowheads="1"/>
              </p:cNvSpPr>
              <p:nvPr/>
            </p:nvSpPr>
            <p:spPr bwMode="auto">
              <a:xfrm>
                <a:off x="432" y="17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5</a:t>
                </a:r>
              </a:p>
            </p:txBody>
          </p:sp>
          <p:sp>
            <p:nvSpPr>
              <p:cNvPr id="20516" name="Line 28"/>
              <p:cNvSpPr>
                <a:spLocks noChangeShapeType="1"/>
              </p:cNvSpPr>
              <p:nvPr/>
            </p:nvSpPr>
            <p:spPr bwMode="auto">
              <a:xfrm>
                <a:off x="1104" y="2304"/>
                <a:ext cx="768"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7" name="Line 29"/>
              <p:cNvSpPr>
                <a:spLocks noChangeShapeType="1"/>
              </p:cNvSpPr>
              <p:nvPr/>
            </p:nvSpPr>
            <p:spPr bwMode="auto">
              <a:xfrm flipH="1">
                <a:off x="528" y="2352"/>
                <a:ext cx="288"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0493" name="Freeform 30"/>
            <p:cNvSpPr>
              <a:spLocks/>
            </p:cNvSpPr>
            <p:nvPr/>
          </p:nvSpPr>
          <p:spPr bwMode="auto">
            <a:xfrm>
              <a:off x="1152" y="1440"/>
              <a:ext cx="1848" cy="800"/>
            </a:xfrm>
            <a:custGeom>
              <a:avLst/>
              <a:gdLst>
                <a:gd name="T0" fmla="*/ 1584 w 1848"/>
                <a:gd name="T1" fmla="*/ 0 h 800"/>
                <a:gd name="T2" fmla="*/ 1584 w 1848"/>
                <a:gd name="T3" fmla="*/ 672 h 800"/>
                <a:gd name="T4" fmla="*/ 0 w 1848"/>
                <a:gd name="T5" fmla="*/ 768 h 800"/>
                <a:gd name="T6" fmla="*/ 0 60000 65536"/>
                <a:gd name="T7" fmla="*/ 0 60000 65536"/>
                <a:gd name="T8" fmla="*/ 0 60000 65536"/>
                <a:gd name="T9" fmla="*/ 0 w 1848"/>
                <a:gd name="T10" fmla="*/ 0 h 800"/>
                <a:gd name="T11" fmla="*/ 1848 w 1848"/>
                <a:gd name="T12" fmla="*/ 800 h 800"/>
              </a:gdLst>
              <a:ahLst/>
              <a:cxnLst>
                <a:cxn ang="T6">
                  <a:pos x="T0" y="T1"/>
                </a:cxn>
                <a:cxn ang="T7">
                  <a:pos x="T2" y="T3"/>
                </a:cxn>
                <a:cxn ang="T8">
                  <a:pos x="T4" y="T5"/>
                </a:cxn>
              </a:cxnLst>
              <a:rect l="T9" t="T10" r="T11" b="T12"/>
              <a:pathLst>
                <a:path w="1848" h="800">
                  <a:moveTo>
                    <a:pt x="1584" y="0"/>
                  </a:moveTo>
                  <a:cubicBezTo>
                    <a:pt x="1716" y="272"/>
                    <a:pt x="1848" y="544"/>
                    <a:pt x="1584" y="672"/>
                  </a:cubicBezTo>
                  <a:cubicBezTo>
                    <a:pt x="1320" y="800"/>
                    <a:pt x="660" y="784"/>
                    <a:pt x="0" y="768"/>
                  </a:cubicBezTo>
                </a:path>
              </a:pathLst>
            </a:custGeom>
            <a:noFill/>
            <a:ln w="571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4" name="Group 31"/>
          <p:cNvGrpSpPr>
            <a:grpSpLocks/>
          </p:cNvGrpSpPr>
          <p:nvPr/>
        </p:nvGrpSpPr>
        <p:grpSpPr bwMode="auto">
          <a:xfrm>
            <a:off x="762000" y="2057400"/>
            <a:ext cx="5181600" cy="1676400"/>
            <a:chOff x="480" y="1296"/>
            <a:chExt cx="3264" cy="1056"/>
          </a:xfrm>
        </p:grpSpPr>
        <p:sp>
          <p:nvSpPr>
            <p:cNvPr id="20489" name="Rectangle 32"/>
            <p:cNvSpPr>
              <a:spLocks noChangeArrowheads="1"/>
            </p:cNvSpPr>
            <p:nvPr/>
          </p:nvSpPr>
          <p:spPr bwMode="auto">
            <a:xfrm>
              <a:off x="2352" y="1296"/>
              <a:ext cx="240" cy="240"/>
            </a:xfrm>
            <a:prstGeom prst="rect">
              <a:avLst/>
            </a:prstGeom>
            <a:solidFill>
              <a:schemeClr val="bg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490" name="Rectangle 33"/>
            <p:cNvSpPr>
              <a:spLocks noChangeArrowheads="1"/>
            </p:cNvSpPr>
            <p:nvPr/>
          </p:nvSpPr>
          <p:spPr bwMode="auto">
            <a:xfrm>
              <a:off x="3504" y="2112"/>
              <a:ext cx="240" cy="240"/>
            </a:xfrm>
            <a:prstGeom prst="rect">
              <a:avLst/>
            </a:prstGeom>
            <a:solidFill>
              <a:schemeClr val="bg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0491" name="Rectangle 34"/>
            <p:cNvSpPr>
              <a:spLocks noChangeArrowheads="1"/>
            </p:cNvSpPr>
            <p:nvPr/>
          </p:nvSpPr>
          <p:spPr bwMode="auto">
            <a:xfrm>
              <a:off x="480" y="2112"/>
              <a:ext cx="240" cy="240"/>
            </a:xfrm>
            <a:prstGeom prst="rect">
              <a:avLst/>
            </a:prstGeom>
            <a:solidFill>
              <a:schemeClr val="bg1"/>
            </a:solidFill>
            <a:ln w="9525">
              <a:solidFill>
                <a:schemeClr val="tx1"/>
              </a:solidFill>
              <a:miter lim="800000"/>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grpSp>
      <p:sp>
        <p:nvSpPr>
          <p:cNvPr id="372771" name="Line 35"/>
          <p:cNvSpPr>
            <a:spLocks noChangeShapeType="1"/>
          </p:cNvSpPr>
          <p:nvPr/>
        </p:nvSpPr>
        <p:spPr bwMode="auto">
          <a:xfrm>
            <a:off x="3962400" y="2209800"/>
            <a:ext cx="609600" cy="266700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2772" name="Line 36"/>
          <p:cNvSpPr>
            <a:spLocks noChangeShapeType="1"/>
          </p:cNvSpPr>
          <p:nvPr/>
        </p:nvSpPr>
        <p:spPr bwMode="auto">
          <a:xfrm>
            <a:off x="914400" y="3733800"/>
            <a:ext cx="1828800" cy="121920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72773" name="Line 37"/>
          <p:cNvSpPr>
            <a:spLocks noChangeShapeType="1"/>
          </p:cNvSpPr>
          <p:nvPr/>
        </p:nvSpPr>
        <p:spPr bwMode="auto">
          <a:xfrm flipH="1">
            <a:off x="5105400" y="3733800"/>
            <a:ext cx="609600" cy="1066800"/>
          </a:xfrm>
          <a:prstGeom prst="line">
            <a:avLst/>
          </a:prstGeom>
          <a:noFill/>
          <a:ln w="762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759766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72739"/>
                                        </p:tgtEl>
                                        <p:attrNameLst>
                                          <p:attrName>style.visibility</p:attrName>
                                        </p:attrNameLst>
                                      </p:cBhvr>
                                      <p:to>
                                        <p:strVal val="visible"/>
                                      </p:to>
                                    </p:set>
                                    <p:anim calcmode="lin" valueType="num">
                                      <p:cBhvr additive="base">
                                        <p:cTn id="17" dur="500" fill="hold"/>
                                        <p:tgtEl>
                                          <p:spTgt spid="372739"/>
                                        </p:tgtEl>
                                        <p:attrNameLst>
                                          <p:attrName>ppt_x</p:attrName>
                                        </p:attrNameLst>
                                      </p:cBhvr>
                                      <p:tavLst>
                                        <p:tav tm="0">
                                          <p:val>
                                            <p:strVal val="0-#ppt_w/2"/>
                                          </p:val>
                                        </p:tav>
                                        <p:tav tm="100000">
                                          <p:val>
                                            <p:strVal val="#ppt_x"/>
                                          </p:val>
                                        </p:tav>
                                      </p:tavLst>
                                    </p:anim>
                                    <p:anim calcmode="lin" valueType="num">
                                      <p:cBhvr additive="base">
                                        <p:cTn id="18" dur="500" fill="hold"/>
                                        <p:tgtEl>
                                          <p:spTgt spid="37273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27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27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animBg="1" autoUpdateAnimBg="0"/>
      <p:bldP spid="372771" grpId="0" animBg="1"/>
      <p:bldP spid="372772" grpId="0" animBg="1"/>
      <p:bldP spid="372773"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Etc.</a:t>
            </a:r>
          </a:p>
        </p:txBody>
      </p:sp>
      <p:sp>
        <p:nvSpPr>
          <p:cNvPr id="374787" name="Rectangle 3"/>
          <p:cNvSpPr>
            <a:spLocks noGrp="1" noChangeArrowheads="1"/>
          </p:cNvSpPr>
          <p:nvPr>
            <p:ph type="body" idx="1"/>
          </p:nvPr>
        </p:nvSpPr>
        <p:spPr>
          <a:xfrm>
            <a:off x="228600" y="2286000"/>
            <a:ext cx="8610600" cy="2438400"/>
          </a:xfrm>
        </p:spPr>
        <p:txBody>
          <a:bodyPr/>
          <a:lstStyle/>
          <a:p>
            <a:r>
              <a:rPr lang="en-US" altLang="en-US" smtClean="0"/>
              <a:t>Expected height of an order </a:t>
            </a:r>
            <a:r>
              <a:rPr lang="en-US" altLang="en-US" smtClean="0">
                <a:solidFill>
                  <a:schemeClr val="hlink"/>
                </a:solidFill>
              </a:rPr>
              <a:t>m</a:t>
            </a:r>
            <a:r>
              <a:rPr lang="en-US" altLang="en-US" smtClean="0"/>
              <a:t> trie is </a:t>
            </a:r>
            <a:r>
              <a:rPr lang="en-US" altLang="en-US" smtClean="0">
                <a:solidFill>
                  <a:schemeClr val="hlink"/>
                </a:solidFill>
              </a:rPr>
              <a:t>~log</a:t>
            </a:r>
            <a:r>
              <a:rPr lang="en-US" altLang="en-US" baseline="-25000" smtClean="0">
                <a:solidFill>
                  <a:schemeClr val="hlink"/>
                </a:solidFill>
              </a:rPr>
              <a:t>m</a:t>
            </a:r>
            <a:r>
              <a:rPr lang="en-US" altLang="en-US" smtClean="0">
                <a:solidFill>
                  <a:schemeClr val="hlink"/>
                </a:solidFill>
              </a:rPr>
              <a:t>n</a:t>
            </a:r>
            <a:r>
              <a:rPr lang="en-US" altLang="en-US" smtClean="0"/>
              <a:t>.</a:t>
            </a:r>
          </a:p>
          <a:p>
            <a:r>
              <a:rPr lang="en-US" altLang="en-US" smtClean="0"/>
              <a:t>Limit height to</a:t>
            </a:r>
            <a:r>
              <a:rPr lang="en-US" altLang="en-US" smtClean="0">
                <a:solidFill>
                  <a:schemeClr val="hlink"/>
                </a:solidFill>
              </a:rPr>
              <a:t> h</a:t>
            </a:r>
            <a:r>
              <a:rPr lang="en-US" altLang="en-US" smtClean="0"/>
              <a:t> (say </a:t>
            </a:r>
            <a:r>
              <a:rPr lang="en-US" altLang="en-US" smtClean="0">
                <a:solidFill>
                  <a:schemeClr val="hlink"/>
                </a:solidFill>
              </a:rPr>
              <a:t>6</a:t>
            </a:r>
            <a:r>
              <a:rPr lang="en-US" altLang="en-US" smtClean="0"/>
              <a:t>). Level </a:t>
            </a:r>
            <a:r>
              <a:rPr lang="en-US" altLang="en-US" smtClean="0">
                <a:solidFill>
                  <a:schemeClr val="hlink"/>
                </a:solidFill>
              </a:rPr>
              <a:t>h</a:t>
            </a:r>
            <a:r>
              <a:rPr lang="en-US" altLang="en-US" smtClean="0"/>
              <a:t> branch nodes point to buckets that employ some other search structure for all keys in subtrie. </a:t>
            </a:r>
          </a:p>
        </p:txBody>
      </p:sp>
    </p:spTree>
    <p:extLst>
      <p:ext uri="{BB962C8B-B14F-4D97-AF65-F5344CB8AC3E}">
        <p14:creationId xmlns:p14="http://schemas.microsoft.com/office/powerpoint/2010/main" val="3465872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4787">
                                            <p:txEl>
                                              <p:pRg st="1" end="1"/>
                                            </p:txEl>
                                          </p:spTgt>
                                        </p:tgtEl>
                                        <p:attrNameLst>
                                          <p:attrName>style.visibility</p:attrName>
                                        </p:attrNameLst>
                                      </p:cBhvr>
                                      <p:to>
                                        <p:strVal val="visible"/>
                                      </p:to>
                                    </p:set>
                                    <p:anim calcmode="lin" valueType="num">
                                      <p:cBhvr additive="base">
                                        <p:cTn id="13" dur="500" fill="hold"/>
                                        <p:tgtEl>
                                          <p:spTgt spid="374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478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Etc.</a:t>
            </a:r>
          </a:p>
        </p:txBody>
      </p:sp>
      <p:sp>
        <p:nvSpPr>
          <p:cNvPr id="375811" name="Rectangle 3"/>
          <p:cNvSpPr>
            <a:spLocks noGrp="1" noChangeArrowheads="1"/>
          </p:cNvSpPr>
          <p:nvPr>
            <p:ph type="body" idx="1"/>
          </p:nvPr>
        </p:nvSpPr>
        <p:spPr>
          <a:xfrm>
            <a:off x="228600" y="1371600"/>
            <a:ext cx="8610600" cy="5181600"/>
          </a:xfrm>
        </p:spPr>
        <p:txBody>
          <a:bodyPr/>
          <a:lstStyle/>
          <a:p>
            <a:endParaRPr lang="en-US" altLang="en-US" smtClean="0"/>
          </a:p>
          <a:p>
            <a:r>
              <a:rPr lang="en-US" altLang="en-US" smtClean="0"/>
              <a:t>Switch from trie scheme to simple array when number of pairs in subtrie becomes </a:t>
            </a:r>
            <a:r>
              <a:rPr lang="en-US" altLang="en-US" smtClean="0">
                <a:solidFill>
                  <a:schemeClr val="hlink"/>
                </a:solidFill>
              </a:rPr>
              <a:t>&lt;= s</a:t>
            </a:r>
            <a:r>
              <a:rPr lang="en-US" altLang="en-US" smtClean="0"/>
              <a:t> (say </a:t>
            </a:r>
            <a:r>
              <a:rPr lang="en-US" altLang="en-US" smtClean="0">
                <a:solidFill>
                  <a:schemeClr val="hlink"/>
                </a:solidFill>
              </a:rPr>
              <a:t>s =</a:t>
            </a:r>
            <a:r>
              <a:rPr lang="en-US" altLang="en-US" smtClean="0"/>
              <a:t> </a:t>
            </a:r>
            <a:r>
              <a:rPr lang="en-US" altLang="en-US" smtClean="0">
                <a:solidFill>
                  <a:schemeClr val="hlink"/>
                </a:solidFill>
              </a:rPr>
              <a:t>6</a:t>
            </a:r>
            <a:r>
              <a:rPr lang="en-US" altLang="en-US" smtClean="0"/>
              <a:t>).</a:t>
            </a:r>
          </a:p>
          <a:p>
            <a:pPr lvl="1"/>
            <a:r>
              <a:rPr lang="en-US" altLang="en-US" smtClean="0"/>
              <a:t>Expected # of branch nodes for an order </a:t>
            </a:r>
            <a:r>
              <a:rPr lang="en-US" altLang="en-US" smtClean="0">
                <a:solidFill>
                  <a:schemeClr val="hlink"/>
                </a:solidFill>
              </a:rPr>
              <a:t>m</a:t>
            </a:r>
            <a:r>
              <a:rPr lang="en-US" altLang="en-US" smtClean="0"/>
              <a:t> trie when </a:t>
            </a:r>
            <a:r>
              <a:rPr lang="en-US" altLang="en-US" smtClean="0">
                <a:solidFill>
                  <a:schemeClr val="hlink"/>
                </a:solidFill>
              </a:rPr>
              <a:t>n</a:t>
            </a:r>
            <a:r>
              <a:rPr lang="en-US" altLang="en-US" smtClean="0"/>
              <a:t> is large and </a:t>
            </a:r>
            <a:r>
              <a:rPr lang="en-US" altLang="en-US" smtClean="0">
                <a:solidFill>
                  <a:schemeClr val="hlink"/>
                </a:solidFill>
              </a:rPr>
              <a:t>m</a:t>
            </a:r>
            <a:r>
              <a:rPr lang="en-US" altLang="en-US" smtClean="0"/>
              <a:t> and </a:t>
            </a:r>
            <a:r>
              <a:rPr lang="en-US" altLang="en-US" smtClean="0">
                <a:solidFill>
                  <a:schemeClr val="hlink"/>
                </a:solidFill>
              </a:rPr>
              <a:t>s</a:t>
            </a:r>
            <a:r>
              <a:rPr lang="en-US" altLang="en-US" smtClean="0"/>
              <a:t> are small is </a:t>
            </a:r>
            <a:r>
              <a:rPr lang="en-US" altLang="en-US" smtClean="0">
                <a:solidFill>
                  <a:schemeClr val="hlink"/>
                </a:solidFill>
              </a:rPr>
              <a:t>n/(s ln m)</a:t>
            </a:r>
            <a:r>
              <a:rPr lang="en-US" altLang="en-US" smtClean="0">
                <a:solidFill>
                  <a:schemeClr val="bg2"/>
                </a:solidFill>
              </a:rPr>
              <a:t>.</a:t>
            </a:r>
          </a:p>
          <a:p>
            <a:r>
              <a:rPr lang="en-US" altLang="en-US" smtClean="0"/>
              <a:t>Sample digits from right to left (instead of from left to right) or using a pseudorandom number generator so as to reduce trie height.</a:t>
            </a:r>
          </a:p>
        </p:txBody>
      </p:sp>
    </p:spTree>
    <p:extLst>
      <p:ext uri="{BB962C8B-B14F-4D97-AF65-F5344CB8AC3E}">
        <p14:creationId xmlns:p14="http://schemas.microsoft.com/office/powerpoint/2010/main" val="389411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5811">
                                            <p:txEl>
                                              <p:pRg st="1" end="1"/>
                                            </p:txEl>
                                          </p:spTgt>
                                        </p:tgtEl>
                                        <p:attrNameLst>
                                          <p:attrName>style.visibility</p:attrName>
                                        </p:attrNameLst>
                                      </p:cBhvr>
                                      <p:to>
                                        <p:strVal val="visible"/>
                                      </p:to>
                                    </p:set>
                                    <p:anim calcmode="lin" valueType="num">
                                      <p:cBhvr additive="base">
                                        <p:cTn id="7" dur="500" fill="hold"/>
                                        <p:tgtEl>
                                          <p:spTgt spid="3758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5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 calcmode="lin" valueType="num">
                                      <p:cBhvr additive="base">
                                        <p:cTn id="13" dur="500" fill="hold"/>
                                        <p:tgtEl>
                                          <p:spTgt spid="3758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5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5811">
                                            <p:txEl>
                                              <p:pRg st="3" end="3"/>
                                            </p:txEl>
                                          </p:spTgt>
                                        </p:tgtEl>
                                        <p:attrNameLst>
                                          <p:attrName>style.visibility</p:attrName>
                                        </p:attrNameLst>
                                      </p:cBhvr>
                                      <p:to>
                                        <p:strVal val="visible"/>
                                      </p:to>
                                    </p:set>
                                    <p:anim calcmode="lin" valueType="num">
                                      <p:cBhvr additive="base">
                                        <p:cTn id="19" dur="500" fill="hold"/>
                                        <p:tgtEl>
                                          <p:spTgt spid="3758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58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bldLvl="3"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Multibit Tries</a:t>
            </a:r>
          </a:p>
        </p:txBody>
      </p:sp>
      <p:sp>
        <p:nvSpPr>
          <p:cNvPr id="376835" name="Rectangle 3"/>
          <p:cNvSpPr>
            <a:spLocks noGrp="1" noChangeArrowheads="1"/>
          </p:cNvSpPr>
          <p:nvPr>
            <p:ph type="body" idx="1"/>
          </p:nvPr>
        </p:nvSpPr>
        <p:spPr>
          <a:xfrm>
            <a:off x="228600" y="1371600"/>
            <a:ext cx="8610600" cy="5181600"/>
          </a:xfrm>
        </p:spPr>
        <p:txBody>
          <a:bodyPr/>
          <a:lstStyle/>
          <a:p>
            <a:pPr>
              <a:lnSpc>
                <a:spcPct val="90000"/>
              </a:lnSpc>
            </a:pPr>
            <a:r>
              <a:rPr lang="en-US" altLang="en-US" smtClean="0"/>
              <a:t>Variant of binary trie in which the number of bits (stride) used for branching may vary from node to node.</a:t>
            </a:r>
          </a:p>
          <a:p>
            <a:pPr>
              <a:lnSpc>
                <a:spcPct val="90000"/>
              </a:lnSpc>
            </a:pPr>
            <a:r>
              <a:rPr lang="en-US" altLang="en-US" smtClean="0"/>
              <a:t>Proposed for Internet router applications.</a:t>
            </a:r>
          </a:p>
          <a:p>
            <a:pPr lvl="1">
              <a:lnSpc>
                <a:spcPct val="90000"/>
              </a:lnSpc>
            </a:pPr>
            <a:r>
              <a:rPr lang="en-US" altLang="en-US" smtClean="0"/>
              <a:t>Variable length prefixes.</a:t>
            </a:r>
          </a:p>
          <a:p>
            <a:pPr lvl="1">
              <a:lnSpc>
                <a:spcPct val="90000"/>
              </a:lnSpc>
            </a:pPr>
            <a:r>
              <a:rPr lang="en-US" altLang="en-US" smtClean="0"/>
              <a:t>Longest prefix match.</a:t>
            </a:r>
          </a:p>
          <a:p>
            <a:pPr>
              <a:lnSpc>
                <a:spcPct val="90000"/>
              </a:lnSpc>
            </a:pPr>
            <a:r>
              <a:rPr lang="en-US" altLang="en-US" smtClean="0"/>
              <a:t>Limit height by choosing node strides.</a:t>
            </a:r>
          </a:p>
          <a:p>
            <a:pPr lvl="1">
              <a:lnSpc>
                <a:spcPct val="90000"/>
              </a:lnSpc>
            </a:pPr>
            <a:r>
              <a:rPr lang="en-US" altLang="en-US" smtClean="0"/>
              <a:t>Root stride </a:t>
            </a:r>
            <a:r>
              <a:rPr lang="en-US" altLang="en-US" smtClean="0">
                <a:solidFill>
                  <a:schemeClr val="bg1"/>
                </a:solidFill>
              </a:rPr>
              <a:t>=</a:t>
            </a:r>
            <a:r>
              <a:rPr lang="en-US" altLang="en-US" smtClean="0"/>
              <a:t> </a:t>
            </a:r>
            <a:r>
              <a:rPr lang="en-US" altLang="en-US" smtClean="0">
                <a:solidFill>
                  <a:schemeClr val="hlink"/>
                </a:solidFill>
              </a:rPr>
              <a:t>32 </a:t>
            </a:r>
            <a:r>
              <a:rPr lang="en-US" altLang="en-US" smtClean="0">
                <a:solidFill>
                  <a:schemeClr val="bg1"/>
                </a:solidFill>
              </a:rPr>
              <a:t>=&gt;</a:t>
            </a:r>
            <a:r>
              <a:rPr lang="en-US" altLang="en-US" smtClean="0"/>
              <a:t> height </a:t>
            </a:r>
            <a:r>
              <a:rPr lang="en-US" altLang="en-US" smtClean="0">
                <a:solidFill>
                  <a:schemeClr val="bg1"/>
                </a:solidFill>
              </a:rPr>
              <a:t>=</a:t>
            </a:r>
            <a:r>
              <a:rPr lang="en-US" altLang="en-US" smtClean="0"/>
              <a:t> </a:t>
            </a:r>
            <a:r>
              <a:rPr lang="en-US" altLang="en-US" smtClean="0">
                <a:solidFill>
                  <a:schemeClr val="hlink"/>
                </a:solidFill>
              </a:rPr>
              <a:t>1</a:t>
            </a:r>
            <a:r>
              <a:rPr lang="en-US" altLang="en-US" smtClean="0"/>
              <a:t>.</a:t>
            </a:r>
          </a:p>
          <a:p>
            <a:pPr lvl="1">
              <a:lnSpc>
                <a:spcPct val="90000"/>
              </a:lnSpc>
            </a:pPr>
            <a:r>
              <a:rPr lang="en-US" altLang="en-US" smtClean="0"/>
              <a:t>Strides of </a:t>
            </a:r>
            <a:r>
              <a:rPr lang="en-US" altLang="en-US" smtClean="0">
                <a:solidFill>
                  <a:schemeClr val="hlink"/>
                </a:solidFill>
              </a:rPr>
              <a:t>16</a:t>
            </a:r>
            <a:r>
              <a:rPr lang="en-US" altLang="en-US" smtClean="0"/>
              <a:t>, </a:t>
            </a:r>
            <a:r>
              <a:rPr lang="en-US" altLang="en-US" smtClean="0">
                <a:solidFill>
                  <a:schemeClr val="hlink"/>
                </a:solidFill>
              </a:rPr>
              <a:t>8</a:t>
            </a:r>
            <a:r>
              <a:rPr lang="en-US" altLang="en-US" smtClean="0"/>
              <a:t>, and </a:t>
            </a:r>
            <a:r>
              <a:rPr lang="en-US" altLang="en-US" smtClean="0">
                <a:solidFill>
                  <a:schemeClr val="hlink"/>
                </a:solidFill>
              </a:rPr>
              <a:t>8</a:t>
            </a:r>
            <a:r>
              <a:rPr lang="en-US" altLang="en-US" smtClean="0"/>
              <a:t> for levels </a:t>
            </a:r>
            <a:r>
              <a:rPr lang="en-US" altLang="en-US" smtClean="0">
                <a:solidFill>
                  <a:schemeClr val="hlink"/>
                </a:solidFill>
              </a:rPr>
              <a:t>1</a:t>
            </a:r>
            <a:r>
              <a:rPr lang="en-US" altLang="en-US" smtClean="0"/>
              <a:t>, </a:t>
            </a:r>
            <a:r>
              <a:rPr lang="en-US" altLang="en-US" smtClean="0">
                <a:solidFill>
                  <a:schemeClr val="hlink"/>
                </a:solidFill>
              </a:rPr>
              <a:t>2</a:t>
            </a:r>
            <a:r>
              <a:rPr lang="en-US" altLang="en-US" smtClean="0"/>
              <a:t>, and </a:t>
            </a:r>
            <a:r>
              <a:rPr lang="en-US" altLang="en-US" smtClean="0">
                <a:solidFill>
                  <a:schemeClr val="hlink"/>
                </a:solidFill>
              </a:rPr>
              <a:t>3</a:t>
            </a:r>
            <a:r>
              <a:rPr lang="en-US" altLang="en-US" smtClean="0"/>
              <a:t> </a:t>
            </a:r>
            <a:r>
              <a:rPr lang="en-US" altLang="en-US" smtClean="0">
                <a:solidFill>
                  <a:schemeClr val="bg1"/>
                </a:solidFill>
              </a:rPr>
              <a:t>=&gt;</a:t>
            </a:r>
            <a:r>
              <a:rPr lang="en-US" altLang="en-US" smtClean="0"/>
              <a:t> only </a:t>
            </a:r>
            <a:r>
              <a:rPr lang="en-US" altLang="en-US" smtClean="0">
                <a:solidFill>
                  <a:schemeClr val="hlink"/>
                </a:solidFill>
              </a:rPr>
              <a:t>3</a:t>
            </a:r>
            <a:r>
              <a:rPr lang="en-US" altLang="en-US" smtClean="0"/>
              <a:t> levels.</a:t>
            </a:r>
          </a:p>
        </p:txBody>
      </p:sp>
    </p:spTree>
    <p:extLst>
      <p:ext uri="{BB962C8B-B14F-4D97-AF65-F5344CB8AC3E}">
        <p14:creationId xmlns:p14="http://schemas.microsoft.com/office/powerpoint/2010/main" val="4263498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6835">
                                            <p:txEl>
                                              <p:pRg st="1" end="1"/>
                                            </p:txEl>
                                          </p:spTgt>
                                        </p:tgtEl>
                                        <p:attrNameLst>
                                          <p:attrName>style.visibility</p:attrName>
                                        </p:attrNameLst>
                                      </p:cBhvr>
                                      <p:to>
                                        <p:strVal val="visible"/>
                                      </p:to>
                                    </p:set>
                                    <p:anim calcmode="lin" valueType="num">
                                      <p:cBhvr additive="base">
                                        <p:cTn id="13" dur="500" fill="hold"/>
                                        <p:tgtEl>
                                          <p:spTgt spid="376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6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6835">
                                            <p:txEl>
                                              <p:pRg st="2" end="2"/>
                                            </p:txEl>
                                          </p:spTgt>
                                        </p:tgtEl>
                                        <p:attrNameLst>
                                          <p:attrName>style.visibility</p:attrName>
                                        </p:attrNameLst>
                                      </p:cBhvr>
                                      <p:to>
                                        <p:strVal val="visible"/>
                                      </p:to>
                                    </p:set>
                                    <p:anim calcmode="lin" valueType="num">
                                      <p:cBhvr additive="base">
                                        <p:cTn id="19" dur="500" fill="hold"/>
                                        <p:tgtEl>
                                          <p:spTgt spid="3768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68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6835">
                                            <p:txEl>
                                              <p:pRg st="3" end="3"/>
                                            </p:txEl>
                                          </p:spTgt>
                                        </p:tgtEl>
                                        <p:attrNameLst>
                                          <p:attrName>style.visibility</p:attrName>
                                        </p:attrNameLst>
                                      </p:cBhvr>
                                      <p:to>
                                        <p:strVal val="visible"/>
                                      </p:to>
                                    </p:set>
                                    <p:anim calcmode="lin" valueType="num">
                                      <p:cBhvr additive="base">
                                        <p:cTn id="25" dur="500" fill="hold"/>
                                        <p:tgtEl>
                                          <p:spTgt spid="3768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68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6835">
                                            <p:txEl>
                                              <p:pRg st="4" end="4"/>
                                            </p:txEl>
                                          </p:spTgt>
                                        </p:tgtEl>
                                        <p:attrNameLst>
                                          <p:attrName>style.visibility</p:attrName>
                                        </p:attrNameLst>
                                      </p:cBhvr>
                                      <p:to>
                                        <p:strVal val="visible"/>
                                      </p:to>
                                    </p:set>
                                    <p:anim calcmode="lin" valueType="num">
                                      <p:cBhvr additive="base">
                                        <p:cTn id="31" dur="500" fill="hold"/>
                                        <p:tgtEl>
                                          <p:spTgt spid="3768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68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6835">
                                            <p:txEl>
                                              <p:pRg st="5" end="5"/>
                                            </p:txEl>
                                          </p:spTgt>
                                        </p:tgtEl>
                                        <p:attrNameLst>
                                          <p:attrName>style.visibility</p:attrName>
                                        </p:attrNameLst>
                                      </p:cBhvr>
                                      <p:to>
                                        <p:strVal val="visible"/>
                                      </p:to>
                                    </p:set>
                                    <p:anim calcmode="lin" valueType="num">
                                      <p:cBhvr additive="base">
                                        <p:cTn id="37" dur="500" fill="hold"/>
                                        <p:tgtEl>
                                          <p:spTgt spid="3768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68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6835">
                                            <p:txEl>
                                              <p:pRg st="6" end="6"/>
                                            </p:txEl>
                                          </p:spTgt>
                                        </p:tgtEl>
                                        <p:attrNameLst>
                                          <p:attrName>style.visibility</p:attrName>
                                        </p:attrNameLst>
                                      </p:cBhvr>
                                      <p:to>
                                        <p:strVal val="visible"/>
                                      </p:to>
                                    </p:set>
                                    <p:anim calcmode="lin" valueType="num">
                                      <p:cBhvr additive="base">
                                        <p:cTn id="43" dur="500" fill="hold"/>
                                        <p:tgtEl>
                                          <p:spTgt spid="3768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68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bldLvl="3"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Multibit Trie Example</a:t>
            </a:r>
          </a:p>
        </p:txBody>
      </p:sp>
      <p:grpSp>
        <p:nvGrpSpPr>
          <p:cNvPr id="2" name="Group 3"/>
          <p:cNvGrpSpPr>
            <a:grpSpLocks/>
          </p:cNvGrpSpPr>
          <p:nvPr/>
        </p:nvGrpSpPr>
        <p:grpSpPr bwMode="auto">
          <a:xfrm>
            <a:off x="304800" y="2286000"/>
            <a:ext cx="8458200" cy="2895600"/>
            <a:chOff x="144" y="768"/>
            <a:chExt cx="5328" cy="1824"/>
          </a:xfrm>
        </p:grpSpPr>
        <p:sp>
          <p:nvSpPr>
            <p:cNvPr id="24580" name="Line 4"/>
            <p:cNvSpPr>
              <a:spLocks noChangeShapeType="1"/>
            </p:cNvSpPr>
            <p:nvPr/>
          </p:nvSpPr>
          <p:spPr bwMode="auto">
            <a:xfrm flipH="1">
              <a:off x="2064" y="1104"/>
              <a:ext cx="576"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81" name="Line 5"/>
            <p:cNvSpPr>
              <a:spLocks noChangeShapeType="1"/>
            </p:cNvSpPr>
            <p:nvPr/>
          </p:nvSpPr>
          <p:spPr bwMode="auto">
            <a:xfrm>
              <a:off x="3600" y="1104"/>
              <a:ext cx="720"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82" name="Text Box 6"/>
            <p:cNvSpPr txBox="1">
              <a:spLocks noChangeArrowheads="1"/>
            </p:cNvSpPr>
            <p:nvPr/>
          </p:nvSpPr>
          <p:spPr bwMode="auto">
            <a:xfrm>
              <a:off x="2016" y="11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583" name="Text Box 7"/>
            <p:cNvSpPr txBox="1">
              <a:spLocks noChangeArrowheads="1"/>
            </p:cNvSpPr>
            <p:nvPr/>
          </p:nvSpPr>
          <p:spPr bwMode="auto">
            <a:xfrm>
              <a:off x="4032" y="10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4584" name="Text Box 8"/>
            <p:cNvSpPr txBox="1">
              <a:spLocks noChangeArrowheads="1"/>
            </p:cNvSpPr>
            <p:nvPr/>
          </p:nvSpPr>
          <p:spPr bwMode="auto">
            <a:xfrm>
              <a:off x="2352" y="768"/>
              <a:ext cx="816" cy="3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tx1"/>
                  </a:solidFill>
                </a:rPr>
                <a:t>0</a:t>
              </a:r>
            </a:p>
          </p:txBody>
        </p:sp>
        <p:sp>
          <p:nvSpPr>
            <p:cNvPr id="24585" name="Text Box 9"/>
            <p:cNvSpPr txBox="1">
              <a:spLocks noChangeArrowheads="1"/>
            </p:cNvSpPr>
            <p:nvPr/>
          </p:nvSpPr>
          <p:spPr bwMode="auto">
            <a:xfrm>
              <a:off x="3168" y="768"/>
              <a:ext cx="816" cy="3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FFFFCC"/>
                  </a:solidFill>
                </a:rPr>
                <a:t>null</a:t>
              </a:r>
            </a:p>
          </p:txBody>
        </p:sp>
        <p:sp>
          <p:nvSpPr>
            <p:cNvPr id="24586" name="Text Box 10"/>
            <p:cNvSpPr txBox="1">
              <a:spLocks noChangeArrowheads="1"/>
            </p:cNvSpPr>
            <p:nvPr/>
          </p:nvSpPr>
          <p:spPr bwMode="auto">
            <a:xfrm>
              <a:off x="1776" y="1536"/>
              <a:ext cx="816" cy="3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tx1"/>
                  </a:solidFill>
                </a:rPr>
                <a:t>null</a:t>
              </a:r>
            </a:p>
          </p:txBody>
        </p:sp>
        <p:sp>
          <p:nvSpPr>
            <p:cNvPr id="24587" name="Text Box 11"/>
            <p:cNvSpPr txBox="1">
              <a:spLocks noChangeArrowheads="1"/>
            </p:cNvSpPr>
            <p:nvPr/>
          </p:nvSpPr>
          <p:spPr bwMode="auto">
            <a:xfrm>
              <a:off x="2592" y="1536"/>
              <a:ext cx="816" cy="3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FFFFCC"/>
                  </a:solidFill>
                </a:rPr>
                <a:t>011</a:t>
              </a:r>
            </a:p>
          </p:txBody>
        </p:sp>
        <p:sp>
          <p:nvSpPr>
            <p:cNvPr id="24588" name="Text Box 12"/>
            <p:cNvSpPr txBox="1">
              <a:spLocks noChangeArrowheads="1"/>
            </p:cNvSpPr>
            <p:nvPr/>
          </p:nvSpPr>
          <p:spPr bwMode="auto">
            <a:xfrm>
              <a:off x="3504" y="1536"/>
              <a:ext cx="816" cy="3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tx1"/>
                  </a:solidFill>
                </a:rPr>
                <a:t>10</a:t>
              </a:r>
            </a:p>
          </p:txBody>
        </p:sp>
        <p:sp>
          <p:nvSpPr>
            <p:cNvPr id="24589" name="Text Box 13"/>
            <p:cNvSpPr txBox="1">
              <a:spLocks noChangeArrowheads="1"/>
            </p:cNvSpPr>
            <p:nvPr/>
          </p:nvSpPr>
          <p:spPr bwMode="auto">
            <a:xfrm>
              <a:off x="4320" y="1536"/>
              <a:ext cx="816" cy="3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FFFFCC"/>
                  </a:solidFill>
                </a:rPr>
                <a:t>11</a:t>
              </a:r>
            </a:p>
          </p:txBody>
        </p:sp>
        <p:sp>
          <p:nvSpPr>
            <p:cNvPr id="24590" name="Line 14"/>
            <p:cNvSpPr>
              <a:spLocks noChangeShapeType="1"/>
            </p:cNvSpPr>
            <p:nvPr/>
          </p:nvSpPr>
          <p:spPr bwMode="auto">
            <a:xfrm flipH="1">
              <a:off x="576" y="1872"/>
              <a:ext cx="0" cy="72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1" name="Line 15"/>
            <p:cNvSpPr>
              <a:spLocks noChangeShapeType="1"/>
            </p:cNvSpPr>
            <p:nvPr/>
          </p:nvSpPr>
          <p:spPr bwMode="auto">
            <a:xfrm flipH="1">
              <a:off x="3456" y="1872"/>
              <a:ext cx="576"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2" name="Text Box 16"/>
            <p:cNvSpPr txBox="1">
              <a:spLocks noChangeArrowheads="1"/>
            </p:cNvSpPr>
            <p:nvPr/>
          </p:nvSpPr>
          <p:spPr bwMode="auto">
            <a:xfrm>
              <a:off x="144" y="20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00</a:t>
              </a:r>
            </a:p>
          </p:txBody>
        </p:sp>
        <p:sp>
          <p:nvSpPr>
            <p:cNvPr id="24593" name="Text Box 17"/>
            <p:cNvSpPr txBox="1">
              <a:spLocks noChangeArrowheads="1"/>
            </p:cNvSpPr>
            <p:nvPr/>
          </p:nvSpPr>
          <p:spPr bwMode="auto">
            <a:xfrm>
              <a:off x="3504" y="187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594" name="Text Box 18"/>
            <p:cNvSpPr txBox="1">
              <a:spLocks noChangeArrowheads="1"/>
            </p:cNvSpPr>
            <p:nvPr/>
          </p:nvSpPr>
          <p:spPr bwMode="auto">
            <a:xfrm>
              <a:off x="1728" y="768"/>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S =1</a:t>
              </a:r>
            </a:p>
          </p:txBody>
        </p:sp>
        <p:sp>
          <p:nvSpPr>
            <p:cNvPr id="24595" name="Text Box 19"/>
            <p:cNvSpPr txBox="1">
              <a:spLocks noChangeArrowheads="1"/>
            </p:cNvSpPr>
            <p:nvPr/>
          </p:nvSpPr>
          <p:spPr bwMode="auto">
            <a:xfrm>
              <a:off x="480" y="120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S =2</a:t>
              </a:r>
            </a:p>
          </p:txBody>
        </p:sp>
        <p:sp>
          <p:nvSpPr>
            <p:cNvPr id="24596" name="Text Box 20"/>
            <p:cNvSpPr txBox="1">
              <a:spLocks noChangeArrowheads="1"/>
            </p:cNvSpPr>
            <p:nvPr/>
          </p:nvSpPr>
          <p:spPr bwMode="auto">
            <a:xfrm>
              <a:off x="4656" y="115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010000"/>
                  </a:solidFill>
                  <a:latin typeface="Arial Black" panose="020B0A04020102020204" pitchFamily="34" charset="0"/>
                </a:rPr>
                <a:t>S =1</a:t>
              </a:r>
            </a:p>
          </p:txBody>
        </p:sp>
        <p:sp>
          <p:nvSpPr>
            <p:cNvPr id="24597" name="Line 21"/>
            <p:cNvSpPr>
              <a:spLocks noChangeShapeType="1"/>
            </p:cNvSpPr>
            <p:nvPr/>
          </p:nvSpPr>
          <p:spPr bwMode="auto">
            <a:xfrm>
              <a:off x="4704" y="1872"/>
              <a:ext cx="720"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8" name="Text Box 22"/>
            <p:cNvSpPr txBox="1">
              <a:spLocks noChangeArrowheads="1"/>
            </p:cNvSpPr>
            <p:nvPr/>
          </p:nvSpPr>
          <p:spPr bwMode="auto">
            <a:xfrm>
              <a:off x="5136" y="182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4599" name="Text Box 23"/>
            <p:cNvSpPr txBox="1">
              <a:spLocks noChangeArrowheads="1"/>
            </p:cNvSpPr>
            <p:nvPr/>
          </p:nvSpPr>
          <p:spPr bwMode="auto">
            <a:xfrm>
              <a:off x="144" y="1536"/>
              <a:ext cx="816" cy="3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tx1"/>
                  </a:solidFill>
                </a:rPr>
                <a:t>000</a:t>
              </a:r>
            </a:p>
          </p:txBody>
        </p:sp>
        <p:sp>
          <p:nvSpPr>
            <p:cNvPr id="24600" name="Text Box 24"/>
            <p:cNvSpPr txBox="1">
              <a:spLocks noChangeArrowheads="1"/>
            </p:cNvSpPr>
            <p:nvPr/>
          </p:nvSpPr>
          <p:spPr bwMode="auto">
            <a:xfrm>
              <a:off x="960" y="1536"/>
              <a:ext cx="816" cy="3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rgbClr val="FFFFCC"/>
                  </a:solidFill>
                </a:rPr>
                <a:t>001</a:t>
              </a:r>
            </a:p>
          </p:txBody>
        </p:sp>
        <p:sp>
          <p:nvSpPr>
            <p:cNvPr id="24601" name="Line 25"/>
            <p:cNvSpPr>
              <a:spLocks noChangeShapeType="1"/>
            </p:cNvSpPr>
            <p:nvPr/>
          </p:nvSpPr>
          <p:spPr bwMode="auto">
            <a:xfrm flipH="1">
              <a:off x="1392" y="1872"/>
              <a:ext cx="0" cy="72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02" name="Text Box 26"/>
            <p:cNvSpPr txBox="1">
              <a:spLocks noChangeArrowheads="1"/>
            </p:cNvSpPr>
            <p:nvPr/>
          </p:nvSpPr>
          <p:spPr bwMode="auto">
            <a:xfrm>
              <a:off x="960" y="20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01</a:t>
              </a:r>
            </a:p>
          </p:txBody>
        </p:sp>
        <p:sp>
          <p:nvSpPr>
            <p:cNvPr id="24603" name="Line 27"/>
            <p:cNvSpPr>
              <a:spLocks noChangeShapeType="1"/>
            </p:cNvSpPr>
            <p:nvPr/>
          </p:nvSpPr>
          <p:spPr bwMode="auto">
            <a:xfrm flipH="1">
              <a:off x="2208" y="1872"/>
              <a:ext cx="0" cy="72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04" name="Text Box 28"/>
            <p:cNvSpPr txBox="1">
              <a:spLocks noChangeArrowheads="1"/>
            </p:cNvSpPr>
            <p:nvPr/>
          </p:nvSpPr>
          <p:spPr bwMode="auto">
            <a:xfrm>
              <a:off x="1776" y="20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10</a:t>
              </a:r>
            </a:p>
          </p:txBody>
        </p:sp>
        <p:sp>
          <p:nvSpPr>
            <p:cNvPr id="24605" name="Line 29"/>
            <p:cNvSpPr>
              <a:spLocks noChangeShapeType="1"/>
            </p:cNvSpPr>
            <p:nvPr/>
          </p:nvSpPr>
          <p:spPr bwMode="auto">
            <a:xfrm flipH="1">
              <a:off x="3024" y="1872"/>
              <a:ext cx="0" cy="72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06" name="Text Box 30"/>
            <p:cNvSpPr txBox="1">
              <a:spLocks noChangeArrowheads="1"/>
            </p:cNvSpPr>
            <p:nvPr/>
          </p:nvSpPr>
          <p:spPr bwMode="auto">
            <a:xfrm>
              <a:off x="2592" y="20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11</a:t>
              </a:r>
            </a:p>
          </p:txBody>
        </p:sp>
      </p:grpSp>
    </p:spTree>
    <p:extLst>
      <p:ext uri="{BB962C8B-B14F-4D97-AF65-F5344CB8AC3E}">
        <p14:creationId xmlns:p14="http://schemas.microsoft.com/office/powerpoint/2010/main" val="294864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Multibit Tries</a:t>
            </a:r>
          </a:p>
        </p:txBody>
      </p:sp>
      <p:sp>
        <p:nvSpPr>
          <p:cNvPr id="379907" name="Rectangle 3"/>
          <p:cNvSpPr>
            <a:spLocks noGrp="1" noChangeArrowheads="1"/>
          </p:cNvSpPr>
          <p:nvPr>
            <p:ph type="body" idx="1"/>
          </p:nvPr>
        </p:nvSpPr>
        <p:spPr>
          <a:xfrm>
            <a:off x="228600" y="1371600"/>
            <a:ext cx="8610600" cy="5181600"/>
          </a:xfrm>
        </p:spPr>
        <p:txBody>
          <a:bodyPr/>
          <a:lstStyle/>
          <a:p>
            <a:r>
              <a:rPr lang="en-US" altLang="en-US" smtClean="0"/>
              <a:t>Node whose stride is </a:t>
            </a:r>
            <a:r>
              <a:rPr lang="en-US" altLang="en-US" smtClean="0">
                <a:solidFill>
                  <a:schemeClr val="hlink"/>
                </a:solidFill>
              </a:rPr>
              <a:t>s</a:t>
            </a:r>
            <a:r>
              <a:rPr lang="en-US" altLang="en-US" smtClean="0"/>
              <a:t> uses </a:t>
            </a:r>
            <a:r>
              <a:rPr lang="en-US" altLang="en-US" smtClean="0">
                <a:solidFill>
                  <a:schemeClr val="hlink"/>
                </a:solidFill>
              </a:rPr>
              <a:t>s</a:t>
            </a:r>
            <a:r>
              <a:rPr lang="en-US" altLang="en-US" smtClean="0"/>
              <a:t> bits for branching.</a:t>
            </a:r>
          </a:p>
          <a:p>
            <a:pPr lvl="1"/>
            <a:r>
              <a:rPr lang="en-US" altLang="en-US" smtClean="0"/>
              <a:t>Node has 2</a:t>
            </a:r>
            <a:r>
              <a:rPr lang="en-US" altLang="en-US" baseline="30000" smtClean="0">
                <a:solidFill>
                  <a:schemeClr val="hlink"/>
                </a:solidFill>
              </a:rPr>
              <a:t>s</a:t>
            </a:r>
            <a:r>
              <a:rPr lang="en-US" altLang="en-US" smtClean="0"/>
              <a:t> children and 2</a:t>
            </a:r>
            <a:r>
              <a:rPr lang="en-US" altLang="en-US" baseline="30000" smtClean="0">
                <a:solidFill>
                  <a:schemeClr val="hlink"/>
                </a:solidFill>
              </a:rPr>
              <a:t>s</a:t>
            </a:r>
            <a:r>
              <a:rPr lang="en-US" altLang="en-US" smtClean="0"/>
              <a:t> element/prefix fields.</a:t>
            </a:r>
          </a:p>
          <a:p>
            <a:pPr lvl="1"/>
            <a:r>
              <a:rPr lang="en-US" altLang="en-US" smtClean="0"/>
              <a:t>Prefixes that end at a node are stored in that node.</a:t>
            </a:r>
          </a:p>
          <a:p>
            <a:pPr lvl="1"/>
            <a:r>
              <a:rPr lang="en-US" altLang="en-US" smtClean="0"/>
              <a:t>Short prefixes are expanded to length represented by node.</a:t>
            </a:r>
          </a:p>
          <a:p>
            <a:pPr lvl="1"/>
            <a:r>
              <a:rPr lang="en-US" altLang="en-US" smtClean="0"/>
              <a:t>When root stride is </a:t>
            </a:r>
            <a:r>
              <a:rPr lang="en-US" altLang="en-US" smtClean="0">
                <a:solidFill>
                  <a:schemeClr val="hlink"/>
                </a:solidFill>
              </a:rPr>
              <a:t>3</a:t>
            </a:r>
            <a:r>
              <a:rPr lang="en-US" altLang="en-US" smtClean="0"/>
              <a:t>, prefixes whose length is </a:t>
            </a:r>
            <a:r>
              <a:rPr lang="en-US" altLang="en-US" smtClean="0">
                <a:solidFill>
                  <a:schemeClr val="bg1"/>
                </a:solidFill>
              </a:rPr>
              <a:t>&lt;</a:t>
            </a:r>
            <a:r>
              <a:rPr lang="en-US" altLang="en-US" smtClean="0"/>
              <a:t> </a:t>
            </a:r>
            <a:r>
              <a:rPr lang="en-US" altLang="en-US" smtClean="0">
                <a:solidFill>
                  <a:schemeClr val="hlink"/>
                </a:solidFill>
              </a:rPr>
              <a:t>3</a:t>
            </a:r>
            <a:r>
              <a:rPr lang="en-US" altLang="en-US" smtClean="0"/>
              <a:t> are expanded to length </a:t>
            </a:r>
            <a:r>
              <a:rPr lang="en-US" altLang="en-US" smtClean="0">
                <a:solidFill>
                  <a:schemeClr val="hlink"/>
                </a:solidFill>
              </a:rPr>
              <a:t>3</a:t>
            </a:r>
            <a:r>
              <a:rPr lang="en-US" altLang="en-US" smtClean="0"/>
              <a:t>.</a:t>
            </a:r>
          </a:p>
          <a:p>
            <a:pPr lvl="1"/>
            <a:r>
              <a:rPr lang="en-US" altLang="en-US" smtClean="0">
                <a:solidFill>
                  <a:schemeClr val="hlink"/>
                </a:solidFill>
              </a:rPr>
              <a:t>P </a:t>
            </a:r>
            <a:r>
              <a:rPr lang="en-US" altLang="en-US" smtClean="0">
                <a:solidFill>
                  <a:schemeClr val="bg1"/>
                </a:solidFill>
              </a:rPr>
              <a:t>=</a:t>
            </a:r>
            <a:r>
              <a:rPr lang="en-US" altLang="en-US" smtClean="0">
                <a:solidFill>
                  <a:schemeClr val="hlink"/>
                </a:solidFill>
              </a:rPr>
              <a:t> 00*</a:t>
            </a:r>
            <a:r>
              <a:rPr lang="en-US" altLang="en-US" smtClean="0"/>
              <a:t> expands to </a:t>
            </a:r>
            <a:r>
              <a:rPr lang="en-US" altLang="en-US" smtClean="0">
                <a:solidFill>
                  <a:schemeClr val="hlink"/>
                </a:solidFill>
              </a:rPr>
              <a:t>P0 </a:t>
            </a:r>
            <a:r>
              <a:rPr lang="en-US" altLang="en-US" smtClean="0">
                <a:solidFill>
                  <a:schemeClr val="bg1"/>
                </a:solidFill>
              </a:rPr>
              <a:t>=</a:t>
            </a:r>
            <a:r>
              <a:rPr lang="en-US" altLang="en-US" smtClean="0">
                <a:solidFill>
                  <a:schemeClr val="hlink"/>
                </a:solidFill>
              </a:rPr>
              <a:t> 000*</a:t>
            </a:r>
            <a:r>
              <a:rPr lang="en-US" altLang="en-US" smtClean="0"/>
              <a:t> and </a:t>
            </a:r>
            <a:r>
              <a:rPr lang="en-US" altLang="en-US" smtClean="0">
                <a:solidFill>
                  <a:schemeClr val="hlink"/>
                </a:solidFill>
              </a:rPr>
              <a:t>P1 </a:t>
            </a:r>
            <a:r>
              <a:rPr lang="en-US" altLang="en-US" smtClean="0">
                <a:solidFill>
                  <a:schemeClr val="bg1"/>
                </a:solidFill>
              </a:rPr>
              <a:t>=</a:t>
            </a:r>
            <a:r>
              <a:rPr lang="en-US" altLang="en-US" smtClean="0"/>
              <a:t> </a:t>
            </a:r>
            <a:r>
              <a:rPr lang="en-US" altLang="en-US" smtClean="0">
                <a:solidFill>
                  <a:schemeClr val="hlink"/>
                </a:solidFill>
              </a:rPr>
              <a:t>001*</a:t>
            </a:r>
            <a:r>
              <a:rPr lang="en-US" altLang="en-US" smtClean="0">
                <a:solidFill>
                  <a:schemeClr val="bg2"/>
                </a:solidFill>
              </a:rPr>
              <a:t>.</a:t>
            </a:r>
          </a:p>
          <a:p>
            <a:pPr lvl="1"/>
            <a:r>
              <a:rPr lang="en-US" altLang="en-US" smtClean="0"/>
              <a:t>If </a:t>
            </a:r>
            <a:r>
              <a:rPr lang="en-US" altLang="en-US" smtClean="0">
                <a:solidFill>
                  <a:schemeClr val="hlink"/>
                </a:solidFill>
              </a:rPr>
              <a:t>Q </a:t>
            </a:r>
            <a:r>
              <a:rPr lang="en-US" altLang="en-US" smtClean="0">
                <a:solidFill>
                  <a:schemeClr val="bg1"/>
                </a:solidFill>
              </a:rPr>
              <a:t>=</a:t>
            </a:r>
            <a:r>
              <a:rPr lang="en-US" altLang="en-US" smtClean="0">
                <a:solidFill>
                  <a:schemeClr val="hlink"/>
                </a:solidFill>
              </a:rPr>
              <a:t> 000*</a:t>
            </a:r>
            <a:r>
              <a:rPr lang="en-US" altLang="en-US" smtClean="0"/>
              <a:t> already exists </a:t>
            </a:r>
            <a:r>
              <a:rPr lang="en-US" altLang="en-US" smtClean="0">
                <a:solidFill>
                  <a:schemeClr val="hlink"/>
                </a:solidFill>
              </a:rPr>
              <a:t>P0</a:t>
            </a:r>
            <a:r>
              <a:rPr lang="en-US" altLang="en-US" smtClean="0"/>
              <a:t> is eliminated because </a:t>
            </a:r>
            <a:r>
              <a:rPr lang="en-US" altLang="en-US" smtClean="0">
                <a:solidFill>
                  <a:schemeClr val="hlink"/>
                </a:solidFill>
              </a:rPr>
              <a:t>Q</a:t>
            </a:r>
            <a:r>
              <a:rPr lang="en-US" altLang="en-US" smtClean="0"/>
              <a:t> represents a longer match for any destination.</a:t>
            </a:r>
          </a:p>
          <a:p>
            <a:pPr>
              <a:buFontTx/>
              <a:buNone/>
            </a:pPr>
            <a:endParaRPr lang="en-US" altLang="en-US" smtClean="0"/>
          </a:p>
        </p:txBody>
      </p:sp>
    </p:spTree>
    <p:extLst>
      <p:ext uri="{BB962C8B-B14F-4D97-AF65-F5344CB8AC3E}">
        <p14:creationId xmlns:p14="http://schemas.microsoft.com/office/powerpoint/2010/main" val="3224277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 calcmode="lin" valueType="num">
                                      <p:cBhvr additive="base">
                                        <p:cTn id="7" dur="500" fill="hold"/>
                                        <p:tgtEl>
                                          <p:spTgt spid="379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907">
                                            <p:txEl>
                                              <p:pRg st="1" end="1"/>
                                            </p:txEl>
                                          </p:spTgt>
                                        </p:tgtEl>
                                        <p:attrNameLst>
                                          <p:attrName>style.visibility</p:attrName>
                                        </p:attrNameLst>
                                      </p:cBhvr>
                                      <p:to>
                                        <p:strVal val="visible"/>
                                      </p:to>
                                    </p:set>
                                    <p:anim calcmode="lin" valueType="num">
                                      <p:cBhvr additive="base">
                                        <p:cTn id="13" dur="500" fill="hold"/>
                                        <p:tgtEl>
                                          <p:spTgt spid="379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9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9907">
                                            <p:txEl>
                                              <p:pRg st="2" end="2"/>
                                            </p:txEl>
                                          </p:spTgt>
                                        </p:tgtEl>
                                        <p:attrNameLst>
                                          <p:attrName>style.visibility</p:attrName>
                                        </p:attrNameLst>
                                      </p:cBhvr>
                                      <p:to>
                                        <p:strVal val="visible"/>
                                      </p:to>
                                    </p:set>
                                    <p:anim calcmode="lin" valueType="num">
                                      <p:cBhvr additive="base">
                                        <p:cTn id="19" dur="500" fill="hold"/>
                                        <p:tgtEl>
                                          <p:spTgt spid="379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9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9907">
                                            <p:txEl>
                                              <p:pRg st="3" end="3"/>
                                            </p:txEl>
                                          </p:spTgt>
                                        </p:tgtEl>
                                        <p:attrNameLst>
                                          <p:attrName>style.visibility</p:attrName>
                                        </p:attrNameLst>
                                      </p:cBhvr>
                                      <p:to>
                                        <p:strVal val="visible"/>
                                      </p:to>
                                    </p:set>
                                    <p:anim calcmode="lin" valueType="num">
                                      <p:cBhvr additive="base">
                                        <p:cTn id="25" dur="500" fill="hold"/>
                                        <p:tgtEl>
                                          <p:spTgt spid="379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99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9907">
                                            <p:txEl>
                                              <p:pRg st="4" end="4"/>
                                            </p:txEl>
                                          </p:spTgt>
                                        </p:tgtEl>
                                        <p:attrNameLst>
                                          <p:attrName>style.visibility</p:attrName>
                                        </p:attrNameLst>
                                      </p:cBhvr>
                                      <p:to>
                                        <p:strVal val="visible"/>
                                      </p:to>
                                    </p:set>
                                    <p:anim calcmode="lin" valueType="num">
                                      <p:cBhvr additive="base">
                                        <p:cTn id="31" dur="500" fill="hold"/>
                                        <p:tgtEl>
                                          <p:spTgt spid="3799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9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9907">
                                            <p:txEl>
                                              <p:pRg st="5" end="5"/>
                                            </p:txEl>
                                          </p:spTgt>
                                        </p:tgtEl>
                                        <p:attrNameLst>
                                          <p:attrName>style.visibility</p:attrName>
                                        </p:attrNameLst>
                                      </p:cBhvr>
                                      <p:to>
                                        <p:strVal val="visible"/>
                                      </p:to>
                                    </p:set>
                                    <p:anim calcmode="lin" valueType="num">
                                      <p:cBhvr additive="base">
                                        <p:cTn id="37" dur="500" fill="hold"/>
                                        <p:tgtEl>
                                          <p:spTgt spid="3799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99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9907">
                                            <p:txEl>
                                              <p:pRg st="6" end="6"/>
                                            </p:txEl>
                                          </p:spTgt>
                                        </p:tgtEl>
                                        <p:attrNameLst>
                                          <p:attrName>style.visibility</p:attrName>
                                        </p:attrNameLst>
                                      </p:cBhvr>
                                      <p:to>
                                        <p:strVal val="visible"/>
                                      </p:to>
                                    </p:set>
                                    <p:anim calcmode="lin" valueType="num">
                                      <p:cBhvr additive="base">
                                        <p:cTn id="43" dur="500" fill="hold"/>
                                        <p:tgtEl>
                                          <p:spTgt spid="3799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99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a:xfrm>
            <a:off x="685800" y="1981200"/>
            <a:ext cx="8153400" cy="4114800"/>
          </a:xfrm>
        </p:spPr>
        <p:txBody>
          <a:bodyPr/>
          <a:lstStyle/>
          <a:p>
            <a:r>
              <a:rPr lang="en-US" dirty="0" smtClean="0"/>
              <a:t>Number of words in English = 520,000</a:t>
            </a:r>
          </a:p>
          <a:p>
            <a:r>
              <a:rPr lang="en-US" dirty="0" smtClean="0"/>
              <a:t>Length of words</a:t>
            </a:r>
          </a:p>
          <a:p>
            <a:pPr lvl="1"/>
            <a:r>
              <a:rPr lang="en-US" dirty="0" smtClean="0"/>
              <a:t>Varies from 1,2, to 30</a:t>
            </a:r>
          </a:p>
          <a:p>
            <a:r>
              <a:rPr lang="en-US" dirty="0" smtClean="0"/>
              <a:t>Number of Permutations</a:t>
            </a:r>
          </a:p>
          <a:p>
            <a:pPr lvl="1"/>
            <a:r>
              <a:rPr lang="en-US" dirty="0" smtClean="0"/>
              <a:t>26 letters</a:t>
            </a:r>
          </a:p>
          <a:p>
            <a:pPr lvl="1"/>
            <a:r>
              <a:rPr lang="en-US" dirty="0" smtClean="0"/>
              <a:t>And, P(26,5) = </a:t>
            </a:r>
            <a:r>
              <a:rPr lang="en-IN" dirty="0" smtClean="0"/>
              <a:t>7,893,600</a:t>
            </a:r>
            <a:endParaRPr lang="en-IN" dirty="0"/>
          </a:p>
        </p:txBody>
      </p:sp>
    </p:spTree>
    <p:extLst>
      <p:ext uri="{BB962C8B-B14F-4D97-AF65-F5344CB8AC3E}">
        <p14:creationId xmlns:p14="http://schemas.microsoft.com/office/powerpoint/2010/main" val="914189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smtClean="0"/>
              <a:t>Applications</a:t>
            </a:r>
          </a:p>
        </p:txBody>
      </p:sp>
      <p:sp>
        <p:nvSpPr>
          <p:cNvPr id="380931" name="Rectangle 3"/>
          <p:cNvSpPr>
            <a:spLocks noGrp="1" noChangeArrowheads="1"/>
          </p:cNvSpPr>
          <p:nvPr>
            <p:ph type="body" idx="1"/>
          </p:nvPr>
        </p:nvSpPr>
        <p:spPr>
          <a:xfrm>
            <a:off x="533400" y="1600200"/>
            <a:ext cx="7772400" cy="4648200"/>
          </a:xfrm>
        </p:spPr>
        <p:txBody>
          <a:bodyPr/>
          <a:lstStyle/>
          <a:p>
            <a:r>
              <a:rPr lang="en-US" altLang="en-US" dirty="0" smtClean="0"/>
              <a:t>Prefix search</a:t>
            </a:r>
          </a:p>
          <a:p>
            <a:r>
              <a:rPr lang="en-US" altLang="en-US" dirty="0" smtClean="0"/>
              <a:t>Automatic completion.</a:t>
            </a:r>
          </a:p>
          <a:p>
            <a:r>
              <a:rPr lang="en-US" altLang="en-US" dirty="0" smtClean="0"/>
              <a:t>Longest matching</a:t>
            </a:r>
          </a:p>
          <a:p>
            <a:r>
              <a:rPr lang="en-US" altLang="en-US" dirty="0" smtClean="0"/>
              <a:t>Spelling corrections</a:t>
            </a:r>
          </a:p>
        </p:txBody>
      </p:sp>
    </p:spTree>
    <p:extLst>
      <p:ext uri="{BB962C8B-B14F-4D97-AF65-F5344CB8AC3E}">
        <p14:creationId xmlns:p14="http://schemas.microsoft.com/office/powerpoint/2010/main" val="1940586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0931">
                                            <p:txEl>
                                              <p:pRg st="3" end="3"/>
                                            </p:txEl>
                                          </p:spTgt>
                                        </p:tgtEl>
                                        <p:attrNameLst>
                                          <p:attrName>style.visibility</p:attrName>
                                        </p:attrNameLst>
                                      </p:cBhvr>
                                      <p:to>
                                        <p:strVal val="visible"/>
                                      </p:to>
                                    </p:set>
                                    <p:anim calcmode="lin" valueType="num">
                                      <p:cBhvr additive="base">
                                        <p:cTn id="25" dur="500" fill="hold"/>
                                        <p:tgtEl>
                                          <p:spTgt spid="3809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09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3"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Example Wildcard</a:t>
            </a:r>
          </a:p>
        </p:txBody>
      </p:sp>
      <p:sp>
        <p:nvSpPr>
          <p:cNvPr id="8195" name="Rectangle 3"/>
          <p:cNvSpPr>
            <a:spLocks noGrp="1" noChangeArrowheads="1"/>
          </p:cNvSpPr>
          <p:nvPr>
            <p:ph type="body" idx="1"/>
          </p:nvPr>
        </p:nvSpPr>
        <p:spPr>
          <a:xfrm>
            <a:off x="809625" y="2214563"/>
            <a:ext cx="2924175" cy="4262437"/>
          </a:xfrm>
        </p:spPr>
        <p:txBody>
          <a:bodyPr/>
          <a:lstStyle/>
          <a:p>
            <a:pPr eaLnBrk="1" hangingPunct="1">
              <a:buFontTx/>
              <a:buNone/>
            </a:pPr>
            <a:r>
              <a:rPr lang="en-US" altLang="en-US" sz="2800" smtClean="0"/>
              <a:t>P1 = 10*</a:t>
            </a:r>
          </a:p>
          <a:p>
            <a:pPr eaLnBrk="1" hangingPunct="1">
              <a:buFontTx/>
              <a:buNone/>
            </a:pPr>
            <a:r>
              <a:rPr lang="en-US" altLang="en-US" sz="2800" smtClean="0"/>
              <a:t>P2 = 111*</a:t>
            </a:r>
          </a:p>
          <a:p>
            <a:pPr eaLnBrk="1" hangingPunct="1">
              <a:buFontTx/>
              <a:buNone/>
            </a:pPr>
            <a:r>
              <a:rPr lang="en-US" altLang="en-US" sz="2800" smtClean="0"/>
              <a:t>P3 = 11001*</a:t>
            </a:r>
          </a:p>
          <a:p>
            <a:pPr eaLnBrk="1" hangingPunct="1">
              <a:buFontTx/>
              <a:buNone/>
            </a:pPr>
            <a:r>
              <a:rPr lang="en-US" altLang="en-US" sz="2800" smtClean="0"/>
              <a:t>P4 = 1*</a:t>
            </a:r>
          </a:p>
          <a:p>
            <a:pPr eaLnBrk="1" hangingPunct="1">
              <a:buFontTx/>
              <a:buNone/>
            </a:pPr>
            <a:r>
              <a:rPr lang="en-US" altLang="en-US" sz="2800" smtClean="0"/>
              <a:t>P5 = 0*</a:t>
            </a:r>
          </a:p>
          <a:p>
            <a:pPr eaLnBrk="1" hangingPunct="1">
              <a:buFontTx/>
              <a:buNone/>
            </a:pPr>
            <a:r>
              <a:rPr lang="en-US" altLang="en-US" sz="2800" smtClean="0"/>
              <a:t>P6 = 1000*</a:t>
            </a:r>
          </a:p>
          <a:p>
            <a:pPr eaLnBrk="1" hangingPunct="1">
              <a:buFontTx/>
              <a:buNone/>
            </a:pPr>
            <a:r>
              <a:rPr lang="en-US" altLang="en-US" sz="2800" smtClean="0"/>
              <a:t>P7 = 100000*</a:t>
            </a:r>
          </a:p>
          <a:p>
            <a:pPr eaLnBrk="1" hangingPunct="1">
              <a:buFontTx/>
              <a:buNone/>
            </a:pPr>
            <a:r>
              <a:rPr lang="en-US" altLang="en-US" sz="2800" smtClean="0"/>
              <a:t>P8 = 1000000*</a:t>
            </a:r>
          </a:p>
        </p:txBody>
      </p:sp>
      <p:sp>
        <p:nvSpPr>
          <p:cNvPr id="8196" name="Text Box 4"/>
          <p:cNvSpPr txBox="1">
            <a:spLocks noChangeArrowheads="1"/>
          </p:cNvSpPr>
          <p:nvPr/>
        </p:nvSpPr>
        <p:spPr bwMode="auto">
          <a:xfrm>
            <a:off x="4724400" y="2362200"/>
            <a:ext cx="3048000" cy="13731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800" dirty="0"/>
              <a:t>P1 matches all addresses that begin with 10.</a:t>
            </a:r>
          </a:p>
        </p:txBody>
      </p:sp>
    </p:spTree>
    <p:extLst>
      <p:ext uri="{BB962C8B-B14F-4D97-AF65-F5344CB8AC3E}">
        <p14:creationId xmlns:p14="http://schemas.microsoft.com/office/powerpoint/2010/main" val="1761291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Tie Breakers</a:t>
            </a:r>
          </a:p>
        </p:txBody>
      </p:sp>
      <p:sp>
        <p:nvSpPr>
          <p:cNvPr id="134147" name="Rectangle 3"/>
          <p:cNvSpPr>
            <a:spLocks noGrp="1" noChangeArrowheads="1"/>
          </p:cNvSpPr>
          <p:nvPr>
            <p:ph type="body" idx="1"/>
          </p:nvPr>
        </p:nvSpPr>
        <p:spPr/>
        <p:txBody>
          <a:bodyPr/>
          <a:lstStyle/>
          <a:p>
            <a:pPr eaLnBrk="1" hangingPunct="1"/>
            <a:r>
              <a:rPr lang="en-US" altLang="en-US" dirty="0" smtClean="0"/>
              <a:t>First matching rule.</a:t>
            </a:r>
          </a:p>
          <a:p>
            <a:pPr eaLnBrk="1" hangingPunct="1"/>
            <a:r>
              <a:rPr lang="en-US" altLang="en-US" dirty="0" smtClean="0"/>
              <a:t>Highest-priority rule.</a:t>
            </a:r>
          </a:p>
          <a:p>
            <a:pPr eaLnBrk="1" hangingPunct="1"/>
            <a:r>
              <a:rPr lang="en-US" altLang="en-US" dirty="0" smtClean="0"/>
              <a:t>Longest-prefix rule.</a:t>
            </a:r>
          </a:p>
          <a:p>
            <a:pPr lvl="1" eaLnBrk="1" hangingPunct="1"/>
            <a:r>
              <a:rPr lang="en-US" altLang="en-US" dirty="0" smtClean="0"/>
              <a:t>Longest matching-prefix.</a:t>
            </a:r>
          </a:p>
        </p:txBody>
      </p:sp>
    </p:spTree>
    <p:extLst>
      <p:ext uri="{BB962C8B-B14F-4D97-AF65-F5344CB8AC3E}">
        <p14:creationId xmlns:p14="http://schemas.microsoft.com/office/powerpoint/2010/main" val="46104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147">
                                            <p:txEl>
                                              <p:pRg st="2" end="2"/>
                                            </p:txEl>
                                          </p:spTgt>
                                        </p:tgtEl>
                                        <p:attrNameLst>
                                          <p:attrName>style.visibility</p:attrName>
                                        </p:attrNameLst>
                                      </p:cBhvr>
                                      <p:to>
                                        <p:strVal val="visible"/>
                                      </p:to>
                                    </p:set>
                                    <p:anim calcmode="lin" valueType="num">
                                      <p:cBhvr additive="base">
                                        <p:cTn id="19"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414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4147">
                                            <p:txEl>
                                              <p:pRg st="3" end="3"/>
                                            </p:txEl>
                                          </p:spTgt>
                                        </p:tgtEl>
                                        <p:attrNameLst>
                                          <p:attrName>style.visibility</p:attrName>
                                        </p:attrNameLst>
                                      </p:cBhvr>
                                      <p:to>
                                        <p:strVal val="visible"/>
                                      </p:to>
                                    </p:set>
                                    <p:anim calcmode="lin" valueType="num">
                                      <p:cBhvr additive="base">
                                        <p:cTn id="23"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4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Longest-Prefix Matching</a:t>
            </a:r>
          </a:p>
        </p:txBody>
      </p:sp>
      <p:sp>
        <p:nvSpPr>
          <p:cNvPr id="10243" name="Rectangle 3"/>
          <p:cNvSpPr>
            <a:spLocks noGrp="1" noChangeArrowheads="1"/>
          </p:cNvSpPr>
          <p:nvPr>
            <p:ph type="body" idx="1"/>
          </p:nvPr>
        </p:nvSpPr>
        <p:spPr>
          <a:xfrm>
            <a:off x="809625" y="2214563"/>
            <a:ext cx="2924175" cy="4262437"/>
          </a:xfrm>
        </p:spPr>
        <p:txBody>
          <a:bodyPr/>
          <a:lstStyle/>
          <a:p>
            <a:pPr eaLnBrk="1" hangingPunct="1">
              <a:buFontTx/>
              <a:buNone/>
            </a:pPr>
            <a:r>
              <a:rPr lang="en-US" altLang="en-US" sz="2800" smtClean="0"/>
              <a:t>P1 = 10*</a:t>
            </a:r>
          </a:p>
          <a:p>
            <a:pPr eaLnBrk="1" hangingPunct="1">
              <a:buFontTx/>
              <a:buNone/>
            </a:pPr>
            <a:r>
              <a:rPr lang="en-US" altLang="en-US" sz="2800" smtClean="0"/>
              <a:t>P2 = 111*</a:t>
            </a:r>
          </a:p>
          <a:p>
            <a:pPr eaLnBrk="1" hangingPunct="1">
              <a:buFontTx/>
              <a:buNone/>
            </a:pPr>
            <a:r>
              <a:rPr lang="en-US" altLang="en-US" sz="2800" smtClean="0"/>
              <a:t>P3 = 11001*</a:t>
            </a:r>
          </a:p>
          <a:p>
            <a:pPr eaLnBrk="1" hangingPunct="1">
              <a:buFontTx/>
              <a:buNone/>
            </a:pPr>
            <a:r>
              <a:rPr lang="en-US" altLang="en-US" sz="2800" smtClean="0"/>
              <a:t>P4 = 1*</a:t>
            </a:r>
          </a:p>
          <a:p>
            <a:pPr eaLnBrk="1" hangingPunct="1">
              <a:buFontTx/>
              <a:buNone/>
            </a:pPr>
            <a:r>
              <a:rPr lang="en-US" altLang="en-US" sz="2800" smtClean="0"/>
              <a:t>P5 = 0*</a:t>
            </a:r>
          </a:p>
          <a:p>
            <a:pPr eaLnBrk="1" hangingPunct="1">
              <a:buFontTx/>
              <a:buNone/>
            </a:pPr>
            <a:r>
              <a:rPr lang="en-US" altLang="en-US" sz="2800" smtClean="0"/>
              <a:t>P6 = 1000*</a:t>
            </a:r>
          </a:p>
          <a:p>
            <a:pPr eaLnBrk="1" hangingPunct="1">
              <a:buFontTx/>
              <a:buNone/>
            </a:pPr>
            <a:r>
              <a:rPr lang="en-US" altLang="en-US" sz="2800" smtClean="0"/>
              <a:t>P7 = 100000*</a:t>
            </a:r>
          </a:p>
          <a:p>
            <a:pPr eaLnBrk="1" hangingPunct="1">
              <a:buFontTx/>
              <a:buNone/>
            </a:pPr>
            <a:r>
              <a:rPr lang="en-US" altLang="en-US" sz="2800" smtClean="0"/>
              <a:t>P8 = 1000000*</a:t>
            </a:r>
          </a:p>
        </p:txBody>
      </p:sp>
      <p:sp>
        <p:nvSpPr>
          <p:cNvPr id="10244" name="Text Box 4"/>
          <p:cNvSpPr txBox="1">
            <a:spLocks noChangeArrowheads="1"/>
          </p:cNvSpPr>
          <p:nvPr/>
        </p:nvSpPr>
        <p:spPr bwMode="auto">
          <a:xfrm>
            <a:off x="4724400" y="2362200"/>
            <a:ext cx="3048000"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800"/>
              <a:t>Destination = 100000000</a:t>
            </a:r>
          </a:p>
        </p:txBody>
      </p:sp>
      <p:sp>
        <p:nvSpPr>
          <p:cNvPr id="10245" name="Text Box 5"/>
          <p:cNvSpPr txBox="1">
            <a:spLocks noChangeArrowheads="1"/>
          </p:cNvSpPr>
          <p:nvPr/>
        </p:nvSpPr>
        <p:spPr bwMode="auto">
          <a:xfrm>
            <a:off x="4800600" y="3581400"/>
            <a:ext cx="3048000" cy="13731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800"/>
              <a:t>P1, P4, P6, P7, P8 match this destination</a:t>
            </a:r>
          </a:p>
        </p:txBody>
      </p:sp>
      <p:sp>
        <p:nvSpPr>
          <p:cNvPr id="10246" name="Text Box 6"/>
          <p:cNvSpPr txBox="1">
            <a:spLocks noChangeArrowheads="1"/>
          </p:cNvSpPr>
          <p:nvPr/>
        </p:nvSpPr>
        <p:spPr bwMode="auto">
          <a:xfrm>
            <a:off x="4800600" y="5257800"/>
            <a:ext cx="3048000"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800"/>
              <a:t>P8 is longest matching prefix</a:t>
            </a:r>
          </a:p>
        </p:txBody>
      </p:sp>
    </p:spTree>
    <p:extLst>
      <p:ext uri="{BB962C8B-B14F-4D97-AF65-F5344CB8AC3E}">
        <p14:creationId xmlns:p14="http://schemas.microsoft.com/office/powerpoint/2010/main" val="252213317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en-US" altLang="en-US" smtClean="0"/>
              <a:t>Ternary CAMs</a:t>
            </a:r>
          </a:p>
        </p:txBody>
      </p:sp>
      <p:sp>
        <p:nvSpPr>
          <p:cNvPr id="14339" name="Text Box 1027"/>
          <p:cNvSpPr txBox="1">
            <a:spLocks noChangeArrowheads="1"/>
          </p:cNvSpPr>
          <p:nvPr/>
        </p:nvSpPr>
        <p:spPr bwMode="auto">
          <a:xfrm>
            <a:off x="2667000" y="2311400"/>
            <a:ext cx="858838" cy="3743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011*</a:t>
            </a:r>
          </a:p>
          <a:p>
            <a:pPr eaLnBrk="1" hangingPunct="1">
              <a:spcBef>
                <a:spcPct val="50000"/>
              </a:spcBef>
            </a:pPr>
            <a:r>
              <a:rPr lang="en-US" altLang="en-US"/>
              <a:t>000*</a:t>
            </a:r>
          </a:p>
          <a:p>
            <a:pPr eaLnBrk="1" hangingPunct="1">
              <a:spcBef>
                <a:spcPct val="50000"/>
              </a:spcBef>
            </a:pPr>
            <a:r>
              <a:rPr lang="en-US" altLang="en-US"/>
              <a:t>11*</a:t>
            </a:r>
          </a:p>
          <a:p>
            <a:pPr eaLnBrk="1" hangingPunct="1">
              <a:spcBef>
                <a:spcPct val="50000"/>
              </a:spcBef>
            </a:pPr>
            <a:r>
              <a:rPr lang="en-US" altLang="en-US"/>
              <a:t>01*</a:t>
            </a:r>
          </a:p>
          <a:p>
            <a:pPr eaLnBrk="1" hangingPunct="1">
              <a:spcBef>
                <a:spcPct val="50000"/>
              </a:spcBef>
            </a:pPr>
            <a:r>
              <a:rPr lang="en-US" altLang="en-US"/>
              <a:t>00*</a:t>
            </a:r>
          </a:p>
          <a:p>
            <a:pPr eaLnBrk="1" hangingPunct="1">
              <a:spcBef>
                <a:spcPct val="50000"/>
              </a:spcBef>
            </a:pPr>
            <a:r>
              <a:rPr lang="en-US" altLang="en-US"/>
              <a:t>0*</a:t>
            </a:r>
          </a:p>
          <a:p>
            <a:pPr eaLnBrk="1" hangingPunct="1">
              <a:spcBef>
                <a:spcPct val="50000"/>
              </a:spcBef>
            </a:pPr>
            <a:r>
              <a:rPr lang="en-US" altLang="en-US"/>
              <a:t>*</a:t>
            </a:r>
          </a:p>
        </p:txBody>
      </p:sp>
      <p:sp>
        <p:nvSpPr>
          <p:cNvPr id="14340" name="Text Box 1028"/>
          <p:cNvSpPr txBox="1">
            <a:spLocks noChangeArrowheads="1"/>
          </p:cNvSpPr>
          <p:nvPr/>
        </p:nvSpPr>
        <p:spPr bwMode="auto">
          <a:xfrm>
            <a:off x="4330700" y="2325688"/>
            <a:ext cx="774700" cy="374332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H7</a:t>
            </a:r>
          </a:p>
          <a:p>
            <a:pPr eaLnBrk="1" hangingPunct="1">
              <a:spcBef>
                <a:spcPct val="50000"/>
              </a:spcBef>
            </a:pPr>
            <a:r>
              <a:rPr lang="en-US" altLang="en-US"/>
              <a:t>H6</a:t>
            </a:r>
          </a:p>
          <a:p>
            <a:pPr eaLnBrk="1" hangingPunct="1">
              <a:spcBef>
                <a:spcPct val="50000"/>
              </a:spcBef>
            </a:pPr>
            <a:r>
              <a:rPr lang="en-US" altLang="en-US"/>
              <a:t>H5</a:t>
            </a:r>
          </a:p>
          <a:p>
            <a:pPr eaLnBrk="1" hangingPunct="1">
              <a:spcBef>
                <a:spcPct val="50000"/>
              </a:spcBef>
            </a:pPr>
            <a:r>
              <a:rPr lang="en-US" altLang="en-US"/>
              <a:t>H4</a:t>
            </a:r>
          </a:p>
          <a:p>
            <a:pPr eaLnBrk="1" hangingPunct="1">
              <a:spcBef>
                <a:spcPct val="50000"/>
              </a:spcBef>
            </a:pPr>
            <a:r>
              <a:rPr lang="en-US" altLang="en-US"/>
              <a:t>H3</a:t>
            </a:r>
          </a:p>
          <a:p>
            <a:pPr eaLnBrk="1" hangingPunct="1">
              <a:spcBef>
                <a:spcPct val="50000"/>
              </a:spcBef>
            </a:pPr>
            <a:r>
              <a:rPr lang="en-US" altLang="en-US"/>
              <a:t>H2</a:t>
            </a:r>
          </a:p>
          <a:p>
            <a:pPr eaLnBrk="1" hangingPunct="1">
              <a:spcBef>
                <a:spcPct val="50000"/>
              </a:spcBef>
            </a:pPr>
            <a:r>
              <a:rPr lang="en-US" altLang="en-US"/>
              <a:t>H1</a:t>
            </a:r>
          </a:p>
        </p:txBody>
      </p:sp>
      <p:sp>
        <p:nvSpPr>
          <p:cNvPr id="14341" name="Text Box 1029"/>
          <p:cNvSpPr txBox="1">
            <a:spLocks noChangeArrowheads="1"/>
          </p:cNvSpPr>
          <p:nvPr/>
        </p:nvSpPr>
        <p:spPr bwMode="auto">
          <a:xfrm>
            <a:off x="2590800" y="6096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TCAM</a:t>
            </a:r>
          </a:p>
        </p:txBody>
      </p:sp>
      <p:sp>
        <p:nvSpPr>
          <p:cNvPr id="14342" name="Text Box 1030"/>
          <p:cNvSpPr txBox="1">
            <a:spLocks noChangeArrowheads="1"/>
          </p:cNvSpPr>
          <p:nvPr/>
        </p:nvSpPr>
        <p:spPr bwMode="auto">
          <a:xfrm>
            <a:off x="50292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SRAM</a:t>
            </a:r>
          </a:p>
        </p:txBody>
      </p:sp>
      <p:sp>
        <p:nvSpPr>
          <p:cNvPr id="7" name="Text Box 4"/>
          <p:cNvSpPr txBox="1">
            <a:spLocks noChangeArrowheads="1"/>
          </p:cNvSpPr>
          <p:nvPr/>
        </p:nvSpPr>
        <p:spPr bwMode="auto">
          <a:xfrm>
            <a:off x="533400" y="34290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0000"/>
                </a:solidFill>
              </a:rPr>
              <a:t>d = 011001</a:t>
            </a:r>
          </a:p>
        </p:txBody>
      </p:sp>
      <p:sp>
        <p:nvSpPr>
          <p:cNvPr id="8" name="Rectangle 7"/>
          <p:cNvSpPr>
            <a:spLocks noChangeArrowheads="1"/>
          </p:cNvSpPr>
          <p:nvPr/>
        </p:nvSpPr>
        <p:spPr bwMode="auto">
          <a:xfrm>
            <a:off x="5638800" y="3505200"/>
            <a:ext cx="342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Longest prefix matching</a:t>
            </a:r>
          </a:p>
          <a:p>
            <a:pPr eaLnBrk="1" hangingPunct="1">
              <a:spcBef>
                <a:spcPct val="50000"/>
              </a:spcBef>
            </a:pPr>
            <a:r>
              <a:rPr lang="en-US" altLang="en-US"/>
              <a:t>Highest priority matching</a:t>
            </a:r>
          </a:p>
          <a:p>
            <a:pPr eaLnBrk="1" hangingPunct="1">
              <a:spcBef>
                <a:spcPct val="50000"/>
              </a:spcBef>
            </a:pPr>
            <a:r>
              <a:rPr lang="en-US" altLang="en-US"/>
              <a:t>Insert/Delete</a:t>
            </a:r>
          </a:p>
        </p:txBody>
      </p:sp>
      <p:grpSp>
        <p:nvGrpSpPr>
          <p:cNvPr id="2" name="Group 15"/>
          <p:cNvGrpSpPr>
            <a:grpSpLocks/>
          </p:cNvGrpSpPr>
          <p:nvPr/>
        </p:nvGrpSpPr>
        <p:grpSpPr bwMode="auto">
          <a:xfrm>
            <a:off x="2209800" y="2362200"/>
            <a:ext cx="457200" cy="3719513"/>
            <a:chOff x="2209800" y="2362200"/>
            <a:chExt cx="457200" cy="3719513"/>
          </a:xfrm>
        </p:grpSpPr>
        <p:sp>
          <p:nvSpPr>
            <p:cNvPr id="14347" name="Text Box 104"/>
            <p:cNvSpPr txBox="1">
              <a:spLocks noChangeArrowheads="1"/>
            </p:cNvSpPr>
            <p:nvPr/>
          </p:nvSpPr>
          <p:spPr bwMode="auto">
            <a:xfrm>
              <a:off x="2209800" y="2362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hlink"/>
                </a:buClr>
                <a:buFont typeface="Wingdings" panose="05000000000000000000" pitchFamily="2" charset="2"/>
                <a:buChar char="ü"/>
              </a:pPr>
              <a:r>
                <a:rPr lang="en-US" altLang="en-US" sz="2800">
                  <a:solidFill>
                    <a:srgbClr val="FF0000"/>
                  </a:solidFill>
                  <a:latin typeface="Symbol" panose="05050102010706020507" pitchFamily="18" charset="2"/>
                </a:rPr>
                <a:t> </a:t>
              </a:r>
            </a:p>
          </p:txBody>
        </p:sp>
        <p:sp>
          <p:nvSpPr>
            <p:cNvPr id="14348" name="Text Box 104"/>
            <p:cNvSpPr txBox="1">
              <a:spLocks noChangeArrowheads="1"/>
            </p:cNvSpPr>
            <p:nvPr/>
          </p:nvSpPr>
          <p:spPr bwMode="auto">
            <a:xfrm>
              <a:off x="2286000" y="3886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hlink"/>
                </a:buClr>
                <a:buFont typeface="Wingdings" panose="05000000000000000000" pitchFamily="2" charset="2"/>
                <a:buChar char="ü"/>
              </a:pPr>
              <a:r>
                <a:rPr lang="en-US" altLang="en-US" sz="2800">
                  <a:solidFill>
                    <a:srgbClr val="FF0000"/>
                  </a:solidFill>
                  <a:latin typeface="Symbol" panose="05050102010706020507" pitchFamily="18" charset="2"/>
                </a:rPr>
                <a:t> </a:t>
              </a:r>
            </a:p>
          </p:txBody>
        </p:sp>
        <p:sp>
          <p:nvSpPr>
            <p:cNvPr id="14349" name="Text Box 104"/>
            <p:cNvSpPr txBox="1">
              <a:spLocks noChangeArrowheads="1"/>
            </p:cNvSpPr>
            <p:nvPr/>
          </p:nvSpPr>
          <p:spPr bwMode="auto">
            <a:xfrm>
              <a:off x="2286000" y="49530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hlink"/>
                </a:buClr>
                <a:buFont typeface="Wingdings" panose="05000000000000000000" pitchFamily="2" charset="2"/>
                <a:buChar char="ü"/>
              </a:pPr>
              <a:r>
                <a:rPr lang="en-US" altLang="en-US" sz="2800">
                  <a:solidFill>
                    <a:srgbClr val="FF0000"/>
                  </a:solidFill>
                  <a:latin typeface="Symbol" panose="05050102010706020507" pitchFamily="18" charset="2"/>
                </a:rPr>
                <a:t> </a:t>
              </a:r>
            </a:p>
          </p:txBody>
        </p:sp>
        <p:sp>
          <p:nvSpPr>
            <p:cNvPr id="14350" name="Text Box 104"/>
            <p:cNvSpPr txBox="1">
              <a:spLocks noChangeArrowheads="1"/>
            </p:cNvSpPr>
            <p:nvPr/>
          </p:nvSpPr>
          <p:spPr bwMode="auto">
            <a:xfrm>
              <a:off x="2286000" y="55626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hlink"/>
                </a:buClr>
                <a:buFont typeface="Wingdings" panose="05000000000000000000" pitchFamily="2" charset="2"/>
                <a:buChar char="ü"/>
              </a:pPr>
              <a:r>
                <a:rPr lang="en-US" altLang="en-US" sz="2800">
                  <a:solidFill>
                    <a:srgbClr val="FF0000"/>
                  </a:solidFill>
                  <a:latin typeface="Symbol" panose="05050102010706020507" pitchFamily="18" charset="2"/>
                </a:rPr>
                <a:t> </a:t>
              </a:r>
            </a:p>
          </p:txBody>
        </p:sp>
      </p:grpSp>
      <p:sp>
        <p:nvSpPr>
          <p:cNvPr id="17" name="TextBox 16"/>
          <p:cNvSpPr txBox="1">
            <a:spLocks noChangeArrowheads="1"/>
          </p:cNvSpPr>
          <p:nvPr/>
        </p:nvSpPr>
        <p:spPr bwMode="auto">
          <a:xfrm>
            <a:off x="457200" y="4267200"/>
            <a:ext cx="160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Priority Encoder</a:t>
            </a:r>
          </a:p>
        </p:txBody>
      </p:sp>
    </p:spTree>
    <p:extLst>
      <p:ext uri="{BB962C8B-B14F-4D97-AF65-F5344CB8AC3E}">
        <p14:creationId xmlns:p14="http://schemas.microsoft.com/office/powerpoint/2010/main" val="1308108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 calcmode="lin" valueType="num">
                                      <p:cBhvr additive="base">
                                        <p:cTn id="2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 calcmode="lin" valueType="num">
                                      <p:cBhvr additive="base">
                                        <p:cTn id="3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Ternary CAMs</a:t>
            </a:r>
          </a:p>
        </p:txBody>
      </p:sp>
      <p:sp>
        <p:nvSpPr>
          <p:cNvPr id="15363" name="Rectangle 3"/>
          <p:cNvSpPr>
            <a:spLocks noGrp="1" noChangeArrowheads="1"/>
          </p:cNvSpPr>
          <p:nvPr>
            <p:ph type="body" idx="1"/>
          </p:nvPr>
        </p:nvSpPr>
        <p:spPr/>
        <p:txBody>
          <a:bodyPr/>
          <a:lstStyle/>
          <a:p>
            <a:pPr eaLnBrk="1" hangingPunct="1"/>
            <a:r>
              <a:rPr lang="en-US" altLang="en-US" dirty="0" smtClean="0"/>
              <a:t>Capacity</a:t>
            </a:r>
          </a:p>
          <a:p>
            <a:pPr eaLnBrk="1" hangingPunct="1"/>
            <a:r>
              <a:rPr lang="en-US" altLang="en-US" dirty="0" smtClean="0"/>
              <a:t>Cost</a:t>
            </a:r>
          </a:p>
          <a:p>
            <a:pPr eaLnBrk="1" hangingPunct="1"/>
            <a:r>
              <a:rPr lang="en-US" altLang="en-US" dirty="0" smtClean="0"/>
              <a:t>Power</a:t>
            </a:r>
          </a:p>
          <a:p>
            <a:pPr eaLnBrk="1" hangingPunct="1"/>
            <a:r>
              <a:rPr lang="en-US" altLang="en-US" dirty="0" smtClean="0"/>
              <a:t>Board space</a:t>
            </a:r>
          </a:p>
          <a:p>
            <a:pPr eaLnBrk="1" hangingPunct="1"/>
            <a:r>
              <a:rPr lang="en-US" altLang="en-US" dirty="0" smtClean="0"/>
              <a:t>Scalability ?</a:t>
            </a:r>
          </a:p>
          <a:p>
            <a:pPr eaLnBrk="1" hangingPunct="1"/>
            <a:r>
              <a:rPr lang="en-US" altLang="en-US" dirty="0" smtClean="0"/>
              <a:t>Ranges ?</a:t>
            </a:r>
          </a:p>
          <a:p>
            <a:pPr eaLnBrk="1" hangingPunct="1"/>
            <a:r>
              <a:rPr lang="en-US" altLang="en-US" dirty="0" smtClean="0"/>
              <a:t>Multidimensional filters ?</a:t>
            </a:r>
          </a:p>
        </p:txBody>
      </p:sp>
    </p:spTree>
    <p:extLst>
      <p:ext uri="{BB962C8B-B14F-4D97-AF65-F5344CB8AC3E}">
        <p14:creationId xmlns:p14="http://schemas.microsoft.com/office/powerpoint/2010/main" val="18071735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1-Bit Trie</a:t>
            </a:r>
          </a:p>
        </p:txBody>
      </p:sp>
      <p:sp>
        <p:nvSpPr>
          <p:cNvPr id="16387" name="Rectangle 3"/>
          <p:cNvSpPr>
            <a:spLocks noGrp="1" noChangeArrowheads="1"/>
          </p:cNvSpPr>
          <p:nvPr>
            <p:ph type="body" idx="1"/>
          </p:nvPr>
        </p:nvSpPr>
        <p:spPr>
          <a:xfrm>
            <a:off x="809625" y="2214563"/>
            <a:ext cx="2924175" cy="4262437"/>
          </a:xfrm>
          <a:noFill/>
        </p:spPr>
        <p:txBody>
          <a:bodyPr/>
          <a:lstStyle/>
          <a:p>
            <a:pPr eaLnBrk="1" hangingPunct="1">
              <a:buFontTx/>
              <a:buNone/>
            </a:pPr>
            <a:r>
              <a:rPr lang="en-US" altLang="en-US" sz="2800" smtClean="0"/>
              <a:t>P1 = 10*</a:t>
            </a:r>
          </a:p>
          <a:p>
            <a:pPr eaLnBrk="1" hangingPunct="1">
              <a:buFontTx/>
              <a:buNone/>
            </a:pPr>
            <a:r>
              <a:rPr lang="en-US" altLang="en-US" sz="2800" smtClean="0"/>
              <a:t>P2 = 111*</a:t>
            </a:r>
          </a:p>
          <a:p>
            <a:pPr eaLnBrk="1" hangingPunct="1">
              <a:buFontTx/>
              <a:buNone/>
            </a:pPr>
            <a:r>
              <a:rPr lang="en-US" altLang="en-US" sz="2800" smtClean="0"/>
              <a:t>P3 = 11001*</a:t>
            </a:r>
          </a:p>
          <a:p>
            <a:pPr eaLnBrk="1" hangingPunct="1">
              <a:buFontTx/>
              <a:buNone/>
            </a:pPr>
            <a:r>
              <a:rPr lang="en-US" altLang="en-US" sz="2800" smtClean="0"/>
              <a:t>P4 = 1*</a:t>
            </a:r>
          </a:p>
          <a:p>
            <a:pPr eaLnBrk="1" hangingPunct="1">
              <a:buFontTx/>
              <a:buNone/>
            </a:pPr>
            <a:r>
              <a:rPr lang="en-US" altLang="en-US" sz="2800" smtClean="0"/>
              <a:t>P5 = 0*</a:t>
            </a:r>
          </a:p>
          <a:p>
            <a:pPr eaLnBrk="1" hangingPunct="1">
              <a:buFontTx/>
              <a:buNone/>
            </a:pPr>
            <a:r>
              <a:rPr lang="en-US" altLang="en-US" sz="2800" smtClean="0"/>
              <a:t>P6 = 1000*</a:t>
            </a:r>
          </a:p>
          <a:p>
            <a:pPr eaLnBrk="1" hangingPunct="1">
              <a:buFontTx/>
              <a:buNone/>
            </a:pPr>
            <a:r>
              <a:rPr lang="en-US" altLang="en-US" sz="2800" smtClean="0"/>
              <a:t>P7 = 100000*</a:t>
            </a:r>
          </a:p>
          <a:p>
            <a:pPr eaLnBrk="1" hangingPunct="1">
              <a:buFontTx/>
              <a:buNone/>
            </a:pPr>
            <a:r>
              <a:rPr lang="en-US" altLang="en-US" sz="2800" smtClean="0"/>
              <a:t>P8 = 1000000*</a:t>
            </a:r>
          </a:p>
        </p:txBody>
      </p:sp>
      <p:sp>
        <p:nvSpPr>
          <p:cNvPr id="16388" name="Text Box 4"/>
          <p:cNvSpPr txBox="1">
            <a:spLocks noChangeArrowheads="1"/>
          </p:cNvSpPr>
          <p:nvPr/>
        </p:nvSpPr>
        <p:spPr bwMode="auto">
          <a:xfrm>
            <a:off x="5410200" y="2133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a:t>
            </a:r>
          </a:p>
        </p:txBody>
      </p:sp>
      <p:sp>
        <p:nvSpPr>
          <p:cNvPr id="16389" name="Text Box 5"/>
          <p:cNvSpPr txBox="1">
            <a:spLocks noChangeArrowheads="1"/>
          </p:cNvSpPr>
          <p:nvPr/>
        </p:nvSpPr>
        <p:spPr bwMode="auto">
          <a:xfrm>
            <a:off x="6019800" y="2133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a:t>
            </a:r>
          </a:p>
        </p:txBody>
      </p:sp>
      <p:sp>
        <p:nvSpPr>
          <p:cNvPr id="16390" name="Text Box 6"/>
          <p:cNvSpPr txBox="1">
            <a:spLocks noChangeArrowheads="1"/>
          </p:cNvSpPr>
          <p:nvPr/>
        </p:nvSpPr>
        <p:spPr bwMode="auto">
          <a:xfrm>
            <a:off x="6553200" y="27432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a:t>
            </a:r>
          </a:p>
        </p:txBody>
      </p:sp>
      <p:sp>
        <p:nvSpPr>
          <p:cNvPr id="16391" name="Text Box 7"/>
          <p:cNvSpPr txBox="1">
            <a:spLocks noChangeArrowheads="1"/>
          </p:cNvSpPr>
          <p:nvPr/>
        </p:nvSpPr>
        <p:spPr bwMode="auto">
          <a:xfrm>
            <a:off x="7162800" y="27432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2" name="Text Box 8"/>
          <p:cNvSpPr txBox="1">
            <a:spLocks noChangeArrowheads="1"/>
          </p:cNvSpPr>
          <p:nvPr/>
        </p:nvSpPr>
        <p:spPr bwMode="auto">
          <a:xfrm>
            <a:off x="7772400" y="34290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3" name="Text Box 9"/>
          <p:cNvSpPr txBox="1">
            <a:spLocks noChangeArrowheads="1"/>
          </p:cNvSpPr>
          <p:nvPr/>
        </p:nvSpPr>
        <p:spPr bwMode="auto">
          <a:xfrm>
            <a:off x="8382000" y="34290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16394" name="Text Box 10"/>
          <p:cNvSpPr txBox="1">
            <a:spLocks noChangeArrowheads="1"/>
          </p:cNvSpPr>
          <p:nvPr/>
        </p:nvSpPr>
        <p:spPr bwMode="auto">
          <a:xfrm>
            <a:off x="5867400" y="34290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5" name="Text Box 11"/>
          <p:cNvSpPr txBox="1">
            <a:spLocks noChangeArrowheads="1"/>
          </p:cNvSpPr>
          <p:nvPr/>
        </p:nvSpPr>
        <p:spPr bwMode="auto">
          <a:xfrm>
            <a:off x="6477000" y="34290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6" name="Text Box 12"/>
          <p:cNvSpPr txBox="1">
            <a:spLocks noChangeArrowheads="1"/>
          </p:cNvSpPr>
          <p:nvPr/>
        </p:nvSpPr>
        <p:spPr bwMode="auto">
          <a:xfrm>
            <a:off x="7010400" y="41148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7" name="Text Box 13"/>
          <p:cNvSpPr txBox="1">
            <a:spLocks noChangeArrowheads="1"/>
          </p:cNvSpPr>
          <p:nvPr/>
        </p:nvSpPr>
        <p:spPr bwMode="auto">
          <a:xfrm>
            <a:off x="7620000" y="41148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398" name="Text Box 14"/>
          <p:cNvSpPr txBox="1">
            <a:spLocks noChangeArrowheads="1"/>
          </p:cNvSpPr>
          <p:nvPr/>
        </p:nvSpPr>
        <p:spPr bwMode="auto">
          <a:xfrm>
            <a:off x="5105400" y="41148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16399" name="Text Box 15"/>
          <p:cNvSpPr txBox="1">
            <a:spLocks noChangeArrowheads="1"/>
          </p:cNvSpPr>
          <p:nvPr/>
        </p:nvSpPr>
        <p:spPr bwMode="auto">
          <a:xfrm>
            <a:off x="5715000" y="41148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0" name="Text Box 16"/>
          <p:cNvSpPr txBox="1">
            <a:spLocks noChangeArrowheads="1"/>
          </p:cNvSpPr>
          <p:nvPr/>
        </p:nvSpPr>
        <p:spPr bwMode="auto">
          <a:xfrm>
            <a:off x="6477000" y="4800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1" name="Text Box 17"/>
          <p:cNvSpPr txBox="1">
            <a:spLocks noChangeArrowheads="1"/>
          </p:cNvSpPr>
          <p:nvPr/>
        </p:nvSpPr>
        <p:spPr bwMode="auto">
          <a:xfrm>
            <a:off x="7086600" y="4800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16402" name="Text Box 18"/>
          <p:cNvSpPr txBox="1">
            <a:spLocks noChangeArrowheads="1"/>
          </p:cNvSpPr>
          <p:nvPr/>
        </p:nvSpPr>
        <p:spPr bwMode="auto">
          <a:xfrm>
            <a:off x="4572000" y="4800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3" name="Text Box 19"/>
          <p:cNvSpPr txBox="1">
            <a:spLocks noChangeArrowheads="1"/>
          </p:cNvSpPr>
          <p:nvPr/>
        </p:nvSpPr>
        <p:spPr bwMode="auto">
          <a:xfrm>
            <a:off x="5181600" y="4800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4" name="Text Box 20"/>
          <p:cNvSpPr txBox="1">
            <a:spLocks noChangeArrowheads="1"/>
          </p:cNvSpPr>
          <p:nvPr/>
        </p:nvSpPr>
        <p:spPr bwMode="auto">
          <a:xfrm>
            <a:off x="4038600" y="54864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16405" name="Text Box 21"/>
          <p:cNvSpPr txBox="1">
            <a:spLocks noChangeArrowheads="1"/>
          </p:cNvSpPr>
          <p:nvPr/>
        </p:nvSpPr>
        <p:spPr bwMode="auto">
          <a:xfrm>
            <a:off x="4648200" y="54864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6" name="Text Box 22"/>
          <p:cNvSpPr txBox="1">
            <a:spLocks noChangeArrowheads="1"/>
          </p:cNvSpPr>
          <p:nvPr/>
        </p:nvSpPr>
        <p:spPr bwMode="auto">
          <a:xfrm>
            <a:off x="3505200" y="61722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a:t>
            </a:r>
          </a:p>
        </p:txBody>
      </p:sp>
      <p:sp>
        <p:nvSpPr>
          <p:cNvPr id="16407" name="Text Box 23"/>
          <p:cNvSpPr txBox="1">
            <a:spLocks noChangeArrowheads="1"/>
          </p:cNvSpPr>
          <p:nvPr/>
        </p:nvSpPr>
        <p:spPr bwMode="auto">
          <a:xfrm>
            <a:off x="4114800" y="61722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6408" name="Line 24"/>
          <p:cNvSpPr>
            <a:spLocks noChangeShapeType="1"/>
          </p:cNvSpPr>
          <p:nvPr/>
        </p:nvSpPr>
        <p:spPr bwMode="auto">
          <a:xfrm>
            <a:off x="6629400" y="2590800"/>
            <a:ext cx="533400" cy="152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09" name="Line 25"/>
          <p:cNvSpPr>
            <a:spLocks noChangeShapeType="1"/>
          </p:cNvSpPr>
          <p:nvPr/>
        </p:nvSpPr>
        <p:spPr bwMode="auto">
          <a:xfrm>
            <a:off x="7696200" y="32004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0" name="Line 26"/>
          <p:cNvSpPr>
            <a:spLocks noChangeShapeType="1"/>
          </p:cNvSpPr>
          <p:nvPr/>
        </p:nvSpPr>
        <p:spPr bwMode="auto">
          <a:xfrm flipH="1">
            <a:off x="6248400" y="32004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1" name="Line 27"/>
          <p:cNvSpPr>
            <a:spLocks noChangeShapeType="1"/>
          </p:cNvSpPr>
          <p:nvPr/>
        </p:nvSpPr>
        <p:spPr bwMode="auto">
          <a:xfrm flipH="1">
            <a:off x="5486400" y="38862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2" name="Line 28"/>
          <p:cNvSpPr>
            <a:spLocks noChangeShapeType="1"/>
          </p:cNvSpPr>
          <p:nvPr/>
        </p:nvSpPr>
        <p:spPr bwMode="auto">
          <a:xfrm flipH="1">
            <a:off x="4800600" y="45720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3" name="Line 29"/>
          <p:cNvSpPr>
            <a:spLocks noChangeShapeType="1"/>
          </p:cNvSpPr>
          <p:nvPr/>
        </p:nvSpPr>
        <p:spPr bwMode="auto">
          <a:xfrm flipH="1">
            <a:off x="4267200" y="52578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4" name="Line 30"/>
          <p:cNvSpPr>
            <a:spLocks noChangeShapeType="1"/>
          </p:cNvSpPr>
          <p:nvPr/>
        </p:nvSpPr>
        <p:spPr bwMode="auto">
          <a:xfrm flipH="1">
            <a:off x="3733800" y="59436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5" name="Line 31"/>
          <p:cNvSpPr>
            <a:spLocks noChangeShapeType="1"/>
          </p:cNvSpPr>
          <p:nvPr/>
        </p:nvSpPr>
        <p:spPr bwMode="auto">
          <a:xfrm flipH="1">
            <a:off x="7391400" y="38862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6416" name="Line 32"/>
          <p:cNvSpPr>
            <a:spLocks noChangeShapeType="1"/>
          </p:cNvSpPr>
          <p:nvPr/>
        </p:nvSpPr>
        <p:spPr bwMode="auto">
          <a:xfrm flipH="1">
            <a:off x="6705600" y="45720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extLst>
      <p:ext uri="{BB962C8B-B14F-4D97-AF65-F5344CB8AC3E}">
        <p14:creationId xmlns:p14="http://schemas.microsoft.com/office/powerpoint/2010/main" val="18863124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Complexity</a:t>
            </a:r>
          </a:p>
        </p:txBody>
      </p:sp>
      <p:sp>
        <p:nvSpPr>
          <p:cNvPr id="17411" name="Rectangle 3"/>
          <p:cNvSpPr>
            <a:spLocks noGrp="1" noChangeArrowheads="1"/>
          </p:cNvSpPr>
          <p:nvPr>
            <p:ph type="body" idx="1"/>
          </p:nvPr>
        </p:nvSpPr>
        <p:spPr>
          <a:xfrm>
            <a:off x="1011238" y="3529013"/>
            <a:ext cx="2855912" cy="803275"/>
          </a:xfrm>
          <a:solidFill>
            <a:srgbClr val="E78DD6"/>
          </a:solidFill>
        </p:spPr>
        <p:txBody>
          <a:bodyPr/>
          <a:lstStyle/>
          <a:p>
            <a:pPr eaLnBrk="1" hangingPunct="1">
              <a:buFontTx/>
              <a:buNone/>
            </a:pPr>
            <a:r>
              <a:rPr lang="en-US" altLang="en-US" smtClean="0"/>
              <a:t>O(W)/operation</a:t>
            </a:r>
          </a:p>
        </p:txBody>
      </p:sp>
      <p:sp>
        <p:nvSpPr>
          <p:cNvPr id="17412" name="Text Box 4"/>
          <p:cNvSpPr txBox="1">
            <a:spLocks noChangeArrowheads="1"/>
          </p:cNvSpPr>
          <p:nvPr/>
        </p:nvSpPr>
        <p:spPr bwMode="auto">
          <a:xfrm>
            <a:off x="5410200" y="2133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P5</a:t>
            </a:r>
          </a:p>
        </p:txBody>
      </p:sp>
      <p:sp>
        <p:nvSpPr>
          <p:cNvPr id="17413" name="Text Box 5"/>
          <p:cNvSpPr txBox="1">
            <a:spLocks noChangeArrowheads="1"/>
          </p:cNvSpPr>
          <p:nvPr/>
        </p:nvSpPr>
        <p:spPr bwMode="auto">
          <a:xfrm>
            <a:off x="6019800" y="2133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P4</a:t>
            </a:r>
          </a:p>
        </p:txBody>
      </p:sp>
      <p:sp>
        <p:nvSpPr>
          <p:cNvPr id="17414" name="Text Box 6"/>
          <p:cNvSpPr txBox="1">
            <a:spLocks noChangeArrowheads="1"/>
          </p:cNvSpPr>
          <p:nvPr/>
        </p:nvSpPr>
        <p:spPr bwMode="auto">
          <a:xfrm>
            <a:off x="6553200" y="27432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P1</a:t>
            </a:r>
          </a:p>
        </p:txBody>
      </p:sp>
      <p:sp>
        <p:nvSpPr>
          <p:cNvPr id="17415" name="Text Box 7"/>
          <p:cNvSpPr txBox="1">
            <a:spLocks noChangeArrowheads="1"/>
          </p:cNvSpPr>
          <p:nvPr/>
        </p:nvSpPr>
        <p:spPr bwMode="auto">
          <a:xfrm>
            <a:off x="7162800" y="27432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16" name="Text Box 8"/>
          <p:cNvSpPr txBox="1">
            <a:spLocks noChangeArrowheads="1"/>
          </p:cNvSpPr>
          <p:nvPr/>
        </p:nvSpPr>
        <p:spPr bwMode="auto">
          <a:xfrm>
            <a:off x="7772400" y="34290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17" name="Text Box 9"/>
          <p:cNvSpPr txBox="1">
            <a:spLocks noChangeArrowheads="1"/>
          </p:cNvSpPr>
          <p:nvPr/>
        </p:nvSpPr>
        <p:spPr bwMode="auto">
          <a:xfrm>
            <a:off x="8382000" y="34290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P2</a:t>
            </a:r>
          </a:p>
        </p:txBody>
      </p:sp>
      <p:sp>
        <p:nvSpPr>
          <p:cNvPr id="17418" name="Text Box 10"/>
          <p:cNvSpPr txBox="1">
            <a:spLocks noChangeArrowheads="1"/>
          </p:cNvSpPr>
          <p:nvPr/>
        </p:nvSpPr>
        <p:spPr bwMode="auto">
          <a:xfrm>
            <a:off x="5867400" y="34290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19" name="Text Box 11"/>
          <p:cNvSpPr txBox="1">
            <a:spLocks noChangeArrowheads="1"/>
          </p:cNvSpPr>
          <p:nvPr/>
        </p:nvSpPr>
        <p:spPr bwMode="auto">
          <a:xfrm>
            <a:off x="6477000" y="34290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0" name="Text Box 12"/>
          <p:cNvSpPr txBox="1">
            <a:spLocks noChangeArrowheads="1"/>
          </p:cNvSpPr>
          <p:nvPr/>
        </p:nvSpPr>
        <p:spPr bwMode="auto">
          <a:xfrm>
            <a:off x="7010400" y="41148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1" name="Text Box 13"/>
          <p:cNvSpPr txBox="1">
            <a:spLocks noChangeArrowheads="1"/>
          </p:cNvSpPr>
          <p:nvPr/>
        </p:nvSpPr>
        <p:spPr bwMode="auto">
          <a:xfrm>
            <a:off x="7620000" y="41148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2" name="Text Box 14"/>
          <p:cNvSpPr txBox="1">
            <a:spLocks noChangeArrowheads="1"/>
          </p:cNvSpPr>
          <p:nvPr/>
        </p:nvSpPr>
        <p:spPr bwMode="auto">
          <a:xfrm>
            <a:off x="5105400" y="41148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P6</a:t>
            </a:r>
          </a:p>
        </p:txBody>
      </p:sp>
      <p:sp>
        <p:nvSpPr>
          <p:cNvPr id="17423" name="Text Box 15"/>
          <p:cNvSpPr txBox="1">
            <a:spLocks noChangeArrowheads="1"/>
          </p:cNvSpPr>
          <p:nvPr/>
        </p:nvSpPr>
        <p:spPr bwMode="auto">
          <a:xfrm>
            <a:off x="5715000" y="41148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4" name="Text Box 16"/>
          <p:cNvSpPr txBox="1">
            <a:spLocks noChangeArrowheads="1"/>
          </p:cNvSpPr>
          <p:nvPr/>
        </p:nvSpPr>
        <p:spPr bwMode="auto">
          <a:xfrm>
            <a:off x="6477000" y="4800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5" name="Text Box 17"/>
          <p:cNvSpPr txBox="1">
            <a:spLocks noChangeArrowheads="1"/>
          </p:cNvSpPr>
          <p:nvPr/>
        </p:nvSpPr>
        <p:spPr bwMode="auto">
          <a:xfrm>
            <a:off x="7086600" y="4800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P3</a:t>
            </a:r>
          </a:p>
        </p:txBody>
      </p:sp>
      <p:sp>
        <p:nvSpPr>
          <p:cNvPr id="17426" name="Text Box 18"/>
          <p:cNvSpPr txBox="1">
            <a:spLocks noChangeArrowheads="1"/>
          </p:cNvSpPr>
          <p:nvPr/>
        </p:nvSpPr>
        <p:spPr bwMode="auto">
          <a:xfrm>
            <a:off x="4572000" y="48006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7" name="Text Box 19"/>
          <p:cNvSpPr txBox="1">
            <a:spLocks noChangeArrowheads="1"/>
          </p:cNvSpPr>
          <p:nvPr/>
        </p:nvSpPr>
        <p:spPr bwMode="auto">
          <a:xfrm>
            <a:off x="5181600" y="48006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28" name="Text Box 20"/>
          <p:cNvSpPr txBox="1">
            <a:spLocks noChangeArrowheads="1"/>
          </p:cNvSpPr>
          <p:nvPr/>
        </p:nvSpPr>
        <p:spPr bwMode="auto">
          <a:xfrm>
            <a:off x="4038600" y="54864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P7</a:t>
            </a:r>
          </a:p>
        </p:txBody>
      </p:sp>
      <p:sp>
        <p:nvSpPr>
          <p:cNvPr id="17429" name="Text Box 21"/>
          <p:cNvSpPr txBox="1">
            <a:spLocks noChangeArrowheads="1"/>
          </p:cNvSpPr>
          <p:nvPr/>
        </p:nvSpPr>
        <p:spPr bwMode="auto">
          <a:xfrm>
            <a:off x="4648200" y="54864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30" name="Text Box 22"/>
          <p:cNvSpPr txBox="1">
            <a:spLocks noChangeArrowheads="1"/>
          </p:cNvSpPr>
          <p:nvPr/>
        </p:nvSpPr>
        <p:spPr bwMode="auto">
          <a:xfrm>
            <a:off x="3505200" y="6172200"/>
            <a:ext cx="609600" cy="457200"/>
          </a:xfrm>
          <a:prstGeom prst="rect">
            <a:avLst/>
          </a:prstGeom>
          <a:solidFill>
            <a:srgbClr val="EBF03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P8</a:t>
            </a:r>
          </a:p>
        </p:txBody>
      </p:sp>
      <p:sp>
        <p:nvSpPr>
          <p:cNvPr id="17431" name="Text Box 23"/>
          <p:cNvSpPr txBox="1">
            <a:spLocks noChangeArrowheads="1"/>
          </p:cNvSpPr>
          <p:nvPr/>
        </p:nvSpPr>
        <p:spPr bwMode="auto">
          <a:xfrm>
            <a:off x="4114800" y="6172200"/>
            <a:ext cx="609600" cy="457200"/>
          </a:xfrm>
          <a:prstGeom prst="rect">
            <a:avLst/>
          </a:prstGeom>
          <a:solidFill>
            <a:srgbClr val="E78D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17432" name="Line 24"/>
          <p:cNvSpPr>
            <a:spLocks noChangeShapeType="1"/>
          </p:cNvSpPr>
          <p:nvPr/>
        </p:nvSpPr>
        <p:spPr bwMode="auto">
          <a:xfrm>
            <a:off x="6629400" y="2590800"/>
            <a:ext cx="533400" cy="152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3" name="Line 25"/>
          <p:cNvSpPr>
            <a:spLocks noChangeShapeType="1"/>
          </p:cNvSpPr>
          <p:nvPr/>
        </p:nvSpPr>
        <p:spPr bwMode="auto">
          <a:xfrm>
            <a:off x="7696200" y="32004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4" name="Line 26"/>
          <p:cNvSpPr>
            <a:spLocks noChangeShapeType="1"/>
          </p:cNvSpPr>
          <p:nvPr/>
        </p:nvSpPr>
        <p:spPr bwMode="auto">
          <a:xfrm flipH="1">
            <a:off x="6248400" y="32004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5" name="Line 27"/>
          <p:cNvSpPr>
            <a:spLocks noChangeShapeType="1"/>
          </p:cNvSpPr>
          <p:nvPr/>
        </p:nvSpPr>
        <p:spPr bwMode="auto">
          <a:xfrm flipH="1">
            <a:off x="5486400" y="38862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6" name="Line 28"/>
          <p:cNvSpPr>
            <a:spLocks noChangeShapeType="1"/>
          </p:cNvSpPr>
          <p:nvPr/>
        </p:nvSpPr>
        <p:spPr bwMode="auto">
          <a:xfrm flipH="1">
            <a:off x="4800600" y="45720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7" name="Line 29"/>
          <p:cNvSpPr>
            <a:spLocks noChangeShapeType="1"/>
          </p:cNvSpPr>
          <p:nvPr/>
        </p:nvSpPr>
        <p:spPr bwMode="auto">
          <a:xfrm flipH="1">
            <a:off x="4267200" y="52578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8" name="Line 30"/>
          <p:cNvSpPr>
            <a:spLocks noChangeShapeType="1"/>
          </p:cNvSpPr>
          <p:nvPr/>
        </p:nvSpPr>
        <p:spPr bwMode="auto">
          <a:xfrm flipH="1">
            <a:off x="3733800" y="59436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39" name="Line 31"/>
          <p:cNvSpPr>
            <a:spLocks noChangeShapeType="1"/>
          </p:cNvSpPr>
          <p:nvPr/>
        </p:nvSpPr>
        <p:spPr bwMode="auto">
          <a:xfrm flipH="1">
            <a:off x="7391400" y="38862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7440" name="Line 32"/>
          <p:cNvSpPr>
            <a:spLocks noChangeShapeType="1"/>
          </p:cNvSpPr>
          <p:nvPr/>
        </p:nvSpPr>
        <p:spPr bwMode="auto">
          <a:xfrm flipH="1">
            <a:off x="6705600" y="4572000"/>
            <a:ext cx="53340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extLst>
      <p:ext uri="{BB962C8B-B14F-4D97-AF65-F5344CB8AC3E}">
        <p14:creationId xmlns:p14="http://schemas.microsoft.com/office/powerpoint/2010/main" val="6473080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Batch Updates</a:t>
            </a:r>
          </a:p>
        </p:txBody>
      </p:sp>
      <p:sp>
        <p:nvSpPr>
          <p:cNvPr id="149507" name="Rectangle 3"/>
          <p:cNvSpPr>
            <a:spLocks noGrp="1" noChangeArrowheads="1"/>
          </p:cNvSpPr>
          <p:nvPr>
            <p:ph type="body" idx="1"/>
          </p:nvPr>
        </p:nvSpPr>
        <p:spPr/>
        <p:txBody>
          <a:bodyPr/>
          <a:lstStyle/>
          <a:p>
            <a:pPr eaLnBrk="1" hangingPunct="1"/>
            <a:r>
              <a:rPr lang="en-US" altLang="en-US" smtClean="0"/>
              <a:t>Reduce number of memory accesses for a lookup.</a:t>
            </a:r>
          </a:p>
          <a:p>
            <a:pPr lvl="1" eaLnBrk="1" hangingPunct="1"/>
            <a:r>
              <a:rPr lang="en-US" altLang="en-US" smtClean="0"/>
              <a:t>Multibit trie.</a:t>
            </a:r>
          </a:p>
          <a:p>
            <a:pPr eaLnBrk="1" hangingPunct="1"/>
            <a:endParaRPr lang="en-US" altLang="en-US" smtClean="0"/>
          </a:p>
        </p:txBody>
      </p:sp>
    </p:spTree>
    <p:extLst>
      <p:ext uri="{BB962C8B-B14F-4D97-AF65-F5344CB8AC3E}">
        <p14:creationId xmlns:p14="http://schemas.microsoft.com/office/powerpoint/2010/main" val="31224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anim calcmode="lin" valueType="num">
                                      <p:cBhvr additive="base">
                                        <p:cTn id="11"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Multibit Tries</a:t>
            </a:r>
          </a:p>
        </p:txBody>
      </p:sp>
      <p:sp>
        <p:nvSpPr>
          <p:cNvPr id="150531" name="Rectangle 3"/>
          <p:cNvSpPr>
            <a:spLocks noGrp="1" noChangeArrowheads="1"/>
          </p:cNvSpPr>
          <p:nvPr>
            <p:ph type="body" idx="1"/>
          </p:nvPr>
        </p:nvSpPr>
        <p:spPr/>
        <p:txBody>
          <a:bodyPr/>
          <a:lstStyle/>
          <a:p>
            <a:pPr eaLnBrk="1" hangingPunct="1"/>
            <a:r>
              <a:rPr lang="en-US" altLang="en-US" smtClean="0"/>
              <a:t>Branching at a node is done using &gt;= 1 bit (rather than exactly 1 bit)</a:t>
            </a:r>
          </a:p>
          <a:p>
            <a:pPr lvl="1" eaLnBrk="1" hangingPunct="1"/>
            <a:r>
              <a:rPr lang="en-US" altLang="en-US" smtClean="0"/>
              <a:t>Fixed stride</a:t>
            </a:r>
          </a:p>
          <a:p>
            <a:pPr lvl="2" eaLnBrk="1" hangingPunct="1"/>
            <a:r>
              <a:rPr lang="en-US" altLang="en-US" smtClean="0"/>
              <a:t>Nodes on same level use same number of bits</a:t>
            </a:r>
          </a:p>
          <a:p>
            <a:pPr lvl="1" eaLnBrk="1" hangingPunct="1"/>
            <a:r>
              <a:rPr lang="en-US" altLang="en-US" smtClean="0"/>
              <a:t>Variable stride</a:t>
            </a:r>
          </a:p>
        </p:txBody>
      </p:sp>
    </p:spTree>
    <p:extLst>
      <p:ext uri="{BB962C8B-B14F-4D97-AF65-F5344CB8AC3E}">
        <p14:creationId xmlns:p14="http://schemas.microsoft.com/office/powerpoint/2010/main" val="1613761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 calcmode="lin" valueType="num">
                                      <p:cBhvr additive="base">
                                        <p:cTn id="17"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0531">
                                            <p:txEl>
                                              <p:pRg st="3" end="3"/>
                                            </p:txEl>
                                          </p:spTgt>
                                        </p:tgtEl>
                                        <p:attrNameLst>
                                          <p:attrName>style.visibility</p:attrName>
                                        </p:attrNameLst>
                                      </p:cBhvr>
                                      <p:to>
                                        <p:strVal val="visible"/>
                                      </p:to>
                                    </p:set>
                                    <p:anim calcmode="lin" valueType="num">
                                      <p:cBhvr additive="base">
                                        <p:cTn id="23"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bldLvl="2"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4285</Words>
  <Application>Microsoft Office PowerPoint</Application>
  <PresentationFormat>On-screen Show (4:3)</PresentationFormat>
  <Paragraphs>1543</Paragraphs>
  <Slides>108</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108</vt:i4>
      </vt:variant>
    </vt:vector>
  </HeadingPairs>
  <TitlesOfParts>
    <vt:vector size="116" baseType="lpstr">
      <vt:lpstr>Arial Black</vt:lpstr>
      <vt:lpstr>Impact</vt:lpstr>
      <vt:lpstr>Symbol</vt:lpstr>
      <vt:lpstr>Times New Roman</vt:lpstr>
      <vt:lpstr>Wingdings</vt:lpstr>
      <vt:lpstr>Wingdings 3</vt:lpstr>
      <vt:lpstr>Default Design</vt:lpstr>
      <vt:lpstr>Blank Presentation</vt:lpstr>
      <vt:lpstr>Data Organization and Retrieval (Tries for Wildcard)</vt:lpstr>
      <vt:lpstr>Digital Search Trees &amp; Binary Tries</vt:lpstr>
      <vt:lpstr>Digital Search Tree</vt:lpstr>
      <vt:lpstr>Example</vt:lpstr>
      <vt:lpstr>Example</vt:lpstr>
      <vt:lpstr>Example</vt:lpstr>
      <vt:lpstr>Example</vt:lpstr>
      <vt:lpstr>Search/Insert/Delete</vt:lpstr>
      <vt:lpstr>Requirements</vt:lpstr>
      <vt:lpstr>Binary Trie</vt:lpstr>
      <vt:lpstr>Example</vt:lpstr>
      <vt:lpstr>Variable Key Length</vt:lpstr>
      <vt:lpstr>Example</vt:lpstr>
      <vt:lpstr>Fixed Length Insert</vt:lpstr>
      <vt:lpstr>Fixed Length Insert</vt:lpstr>
      <vt:lpstr>Fixed Length Insert</vt:lpstr>
      <vt:lpstr>Fixed Length Insert</vt:lpstr>
      <vt:lpstr>Fixed Length Delete</vt:lpstr>
      <vt:lpstr>Fixed Length Delete</vt:lpstr>
      <vt:lpstr>Fixed Length Delete</vt:lpstr>
      <vt:lpstr>Fixed Length Delete</vt:lpstr>
      <vt:lpstr>Fixed Length Delete</vt:lpstr>
      <vt:lpstr>Fixed Length Delete</vt:lpstr>
      <vt:lpstr>Fixed Length Delete</vt:lpstr>
      <vt:lpstr>Fixed Length Join(S,m,B)</vt:lpstr>
      <vt:lpstr>Fixed Length Join(S,m,B)</vt:lpstr>
      <vt:lpstr>Fixed Length Join(S,m,B)</vt:lpstr>
      <vt:lpstr>Binary Tries (continued)</vt:lpstr>
      <vt:lpstr>Forward Pass</vt:lpstr>
      <vt:lpstr>Forward Pass</vt:lpstr>
      <vt:lpstr>Forward Pass Example</vt:lpstr>
      <vt:lpstr>Forward Pass Example</vt:lpstr>
      <vt:lpstr>Forward Pass Example</vt:lpstr>
      <vt:lpstr>Forward Pass Example</vt:lpstr>
      <vt:lpstr>Forward Pass Example</vt:lpstr>
      <vt:lpstr>Forward Pass Example</vt:lpstr>
      <vt:lpstr>Forward Pass Example</vt:lpstr>
      <vt:lpstr>Backward Cleanup Pass</vt:lpstr>
      <vt:lpstr>Backward Cleanup Pass Example</vt:lpstr>
      <vt:lpstr>Backward Cleanup Pass Example</vt:lpstr>
      <vt:lpstr>Backward Cleanup Pass Example</vt:lpstr>
      <vt:lpstr>Backward Cleanup Pass Example</vt:lpstr>
      <vt:lpstr>Backward Cleanup Pass Example</vt:lpstr>
      <vt:lpstr>Compressed Binary Tries</vt:lpstr>
      <vt:lpstr>Binary Trie</vt:lpstr>
      <vt:lpstr>Compressed Binary Trie</vt:lpstr>
      <vt:lpstr>Compressed Binary Trie</vt:lpstr>
      <vt:lpstr>Insert </vt:lpstr>
      <vt:lpstr>Insert </vt:lpstr>
      <vt:lpstr>Insert </vt:lpstr>
      <vt:lpstr>Delete </vt:lpstr>
      <vt:lpstr>Delete </vt:lpstr>
      <vt:lpstr>Delete </vt:lpstr>
      <vt:lpstr>Split(k)</vt:lpstr>
      <vt:lpstr>Join(S,m,B)</vt:lpstr>
      <vt:lpstr>Cases To Consider</vt:lpstr>
      <vt:lpstr>d &lt; min{bit#(S), bit#(B’)}</vt:lpstr>
      <vt:lpstr>bit#(S) = bit#(B’)</vt:lpstr>
      <vt:lpstr>bit#(S) &lt; bit#(B’)</vt:lpstr>
      <vt:lpstr>bit#(S) &gt; bit#(B’)</vt:lpstr>
      <vt:lpstr>PATRICIA</vt:lpstr>
      <vt:lpstr>Patricia Tree</vt:lpstr>
      <vt:lpstr>Patricia Tree: Example</vt:lpstr>
      <vt:lpstr>Patricia Tree: Insert &amp; Delete</vt:lpstr>
      <vt:lpstr>Compressed Binary Trie To Patricia</vt:lpstr>
      <vt:lpstr>Higher Order Tries</vt:lpstr>
      <vt:lpstr>Social Security Trie</vt:lpstr>
      <vt:lpstr>Social Security AVL &amp; Red-Black</vt:lpstr>
      <vt:lpstr>Compressed Social Security Trie</vt:lpstr>
      <vt:lpstr>Insert</vt:lpstr>
      <vt:lpstr>Insert</vt:lpstr>
      <vt:lpstr>Insert</vt:lpstr>
      <vt:lpstr>Insert</vt:lpstr>
      <vt:lpstr>Insert</vt:lpstr>
      <vt:lpstr>Insert</vt:lpstr>
      <vt:lpstr>Delete</vt:lpstr>
      <vt:lpstr>Delete</vt:lpstr>
      <vt:lpstr>Delete</vt:lpstr>
      <vt:lpstr>Delete</vt:lpstr>
      <vt:lpstr>Variable Length Keys</vt:lpstr>
      <vt:lpstr>Variable Length Keys</vt:lpstr>
      <vt:lpstr>Variable Length Keys</vt:lpstr>
      <vt:lpstr>Tries With Edge Information</vt:lpstr>
      <vt:lpstr>Example</vt:lpstr>
      <vt:lpstr>Etc.</vt:lpstr>
      <vt:lpstr>Etc.</vt:lpstr>
      <vt:lpstr>Multibit Tries</vt:lpstr>
      <vt:lpstr>Multibit Trie Example</vt:lpstr>
      <vt:lpstr>Multibit Tries</vt:lpstr>
      <vt:lpstr>Applications</vt:lpstr>
      <vt:lpstr>Example Wildcard</vt:lpstr>
      <vt:lpstr>Tie Breakers</vt:lpstr>
      <vt:lpstr>Longest-Prefix Matching</vt:lpstr>
      <vt:lpstr>Ternary CAMs</vt:lpstr>
      <vt:lpstr>Ternary CAMs</vt:lpstr>
      <vt:lpstr>1-Bit Trie</vt:lpstr>
      <vt:lpstr>Complexity</vt:lpstr>
      <vt:lpstr>Batch Updates</vt:lpstr>
      <vt:lpstr>Multibit Tries</vt:lpstr>
      <vt:lpstr>Fixed-Stride Tries</vt:lpstr>
      <vt:lpstr>Prefix Expansion</vt:lpstr>
      <vt:lpstr>Fixed-Stride Trie</vt:lpstr>
      <vt:lpstr>Optimization Problem</vt:lpstr>
      <vt:lpstr>Covering and Expansion Levels</vt:lpstr>
      <vt:lpstr>Dynamic Programming (Beyond syllabus)</vt:lpstr>
      <vt:lpstr>Variable-Stride Tries</vt:lpstr>
      <vt:lpstr>Dynamic Programming (Beyond syllabus)</vt:lpstr>
      <vt:lpstr>Example Binary Tries</vt:lpstr>
    </vt:vector>
  </TitlesOfParts>
  <Company>UNIV OF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B’-Trees/B+-Trees</dc:title>
  <dc:creator>sahni</dc:creator>
  <cp:lastModifiedBy>SUBHASIS B</cp:lastModifiedBy>
  <cp:revision>77</cp:revision>
  <dcterms:created xsi:type="dcterms:W3CDTF">2005-07-15T16:27:38Z</dcterms:created>
  <dcterms:modified xsi:type="dcterms:W3CDTF">2021-12-12T23:21:39Z</dcterms:modified>
</cp:coreProperties>
</file>