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A98-4DCC-45A2-B811-44409662CC8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AE55-F7AC-4125-B1DC-528549EF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03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A98-4DCC-45A2-B811-44409662CC8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AE55-F7AC-4125-B1DC-528549EF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80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A98-4DCC-45A2-B811-44409662CC8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AE55-F7AC-4125-B1DC-528549EF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97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A98-4DCC-45A2-B811-44409662CC8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AE55-F7AC-4125-B1DC-528549EF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25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A98-4DCC-45A2-B811-44409662CC8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AE55-F7AC-4125-B1DC-528549EF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59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A98-4DCC-45A2-B811-44409662CC8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AE55-F7AC-4125-B1DC-528549EF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27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A98-4DCC-45A2-B811-44409662CC8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AE55-F7AC-4125-B1DC-528549EF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30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A98-4DCC-45A2-B811-44409662CC8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AE55-F7AC-4125-B1DC-528549EF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47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A98-4DCC-45A2-B811-44409662CC8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AE55-F7AC-4125-B1DC-528549EF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94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A98-4DCC-45A2-B811-44409662CC8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AE55-F7AC-4125-B1DC-528549EF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51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1A98-4DCC-45A2-B811-44409662CC8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AE55-F7AC-4125-B1DC-528549EF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42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1A98-4DCC-45A2-B811-44409662CC8E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AE55-F7AC-4125-B1DC-528549EF5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06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Page Rank </a:t>
            </a:r>
            <a:r>
              <a:rPr lang="en-IN" dirty="0" smtClean="0"/>
              <a:t>Algorithm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20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004"/>
            <a:ext cx="10515600" cy="497595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Dangling nodes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Several disconnected, independent components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18" y="1728504"/>
            <a:ext cx="1852967" cy="183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2832" t="52380" r="25001" b="8069"/>
          <a:stretch/>
        </p:blipFill>
        <p:spPr>
          <a:xfrm>
            <a:off x="4160006" y="1583142"/>
            <a:ext cx="5486401" cy="2893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342" y="4662348"/>
            <a:ext cx="292808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7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Final Formula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80"/>
          <a:stretch/>
        </p:blipFill>
        <p:spPr>
          <a:xfrm>
            <a:off x="1801505" y="1828799"/>
            <a:ext cx="7710984" cy="35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1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>
            <a:normAutofit fontScale="90000"/>
          </a:bodyPr>
          <a:lstStyle/>
          <a:p>
            <a:r>
              <a:rPr lang="en-IN" dirty="0"/>
              <a:t>Page Ranker’s Algorithm using python:-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6979"/>
            <a:ext cx="10515600" cy="543998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Every </a:t>
            </a:r>
            <a:r>
              <a:rPr lang="en-US" dirty="0"/>
              <a:t>webpage in google is stored as a node in a </a:t>
            </a:r>
            <a:r>
              <a:rPr lang="en-US" dirty="0" smtClean="0"/>
              <a:t>graph.</a:t>
            </a:r>
          </a:p>
          <a:p>
            <a:endParaRPr lang="en-US" dirty="0"/>
          </a:p>
          <a:p>
            <a:r>
              <a:rPr lang="en-US" dirty="0"/>
              <a:t>Every edge that is linked/directed to other node is the hyperlink in that </a:t>
            </a:r>
            <a:r>
              <a:rPr lang="en-US" dirty="0" smtClean="0"/>
              <a:t>webpage.</a:t>
            </a:r>
          </a:p>
          <a:p>
            <a:endParaRPr lang="en-US" dirty="0"/>
          </a:p>
          <a:p>
            <a:r>
              <a:rPr lang="en-US" dirty="0"/>
              <a:t>Based on this the graph looks like (</a:t>
            </a:r>
            <a:r>
              <a:rPr lang="en-US" dirty="0" smtClean="0"/>
              <a:t>figure—next slide).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Implementation purposes, </a:t>
            </a:r>
            <a:r>
              <a:rPr lang="en-US" dirty="0" smtClean="0"/>
              <a:t>we are using </a:t>
            </a:r>
            <a:r>
              <a:rPr lang="en-US" dirty="0"/>
              <a:t>25 nodes. There will be trillions of edges connected to the graph used by google.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26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813" y="1032705"/>
            <a:ext cx="8243247" cy="48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0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import </a:t>
            </a:r>
            <a:r>
              <a:rPr lang="en-US" dirty="0"/>
              <a:t>necessary libraries for this implementation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311" y="1651378"/>
            <a:ext cx="7233313" cy="262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66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28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</a:t>
            </a:r>
            <a:r>
              <a:rPr lang="en-US" dirty="0"/>
              <a:t>a graph with 25 nodes using </a:t>
            </a:r>
            <a:r>
              <a:rPr lang="en-US" dirty="0" err="1"/>
              <a:t>networkx</a:t>
            </a:r>
            <a:r>
              <a:rPr lang="en-US" dirty="0"/>
              <a:t> library.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Here </a:t>
            </a:r>
            <a:r>
              <a:rPr lang="en-US" dirty="0"/>
              <a:t>we are setting probability as 0.6 which is the probability of having edge between 2 nodes in a graph.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970" y="3603009"/>
            <a:ext cx="8707272" cy="22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14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78326"/>
          </a:xfrm>
        </p:spPr>
        <p:txBody>
          <a:bodyPr/>
          <a:lstStyle/>
          <a:p>
            <a:r>
              <a:rPr lang="en-US" dirty="0" smtClean="0"/>
              <a:t>Store </a:t>
            </a:r>
            <a:r>
              <a:rPr lang="en-US" dirty="0"/>
              <a:t>no of nodes and neighbors of a particular node which will be required for further implementation of the algorithm.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382" y="3252788"/>
            <a:ext cx="9370325" cy="215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57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030" y="1702606"/>
            <a:ext cx="10515600" cy="31423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</a:t>
            </a:r>
            <a:r>
              <a:rPr lang="en-US" dirty="0"/>
              <a:t>a random walk score for each and every node by starting with a random node and doing a walk through its neighbor nodes and increasing score.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 </a:t>
            </a:r>
            <a:r>
              <a:rPr lang="en-US" dirty="0"/>
              <a:t>for implementation, </a:t>
            </a:r>
            <a:r>
              <a:rPr lang="en-US" dirty="0" smtClean="0"/>
              <a:t>we are iterating </a:t>
            </a:r>
            <a:r>
              <a:rPr lang="en-US" dirty="0"/>
              <a:t>the process for 500000 times.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97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675" y="324336"/>
            <a:ext cx="9294125" cy="561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32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en-US" dirty="0"/>
              <a:t>Once we got the scores stored in the dictionary we need to normalize score by dividing the random walk score by no of iterations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165" y="2298380"/>
            <a:ext cx="7192370" cy="140016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98543"/>
            <a:ext cx="1051560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Let's </a:t>
            </a:r>
            <a:r>
              <a:rPr lang="en-US" dirty="0"/>
              <a:t>get the random scores for the graph by using built-in function </a:t>
            </a:r>
            <a:r>
              <a:rPr lang="en-US" dirty="0" err="1"/>
              <a:t>pagerank</a:t>
            </a:r>
            <a:r>
              <a:rPr lang="en-US" dirty="0"/>
              <a:t> in </a:t>
            </a:r>
            <a:r>
              <a:rPr lang="en-US" dirty="0" err="1"/>
              <a:t>networkx</a:t>
            </a:r>
            <a:r>
              <a:rPr lang="en-US" dirty="0"/>
              <a:t> library and sort the obtained dictionary based on the scores.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630" y="5278911"/>
            <a:ext cx="7806519" cy="143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9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791" y="679212"/>
            <a:ext cx="10515600" cy="5871713"/>
          </a:xfrm>
        </p:spPr>
        <p:txBody>
          <a:bodyPr>
            <a:normAutofit/>
          </a:bodyPr>
          <a:lstStyle/>
          <a:p>
            <a:r>
              <a:rPr lang="en-US" dirty="0"/>
              <a:t>used by </a:t>
            </a:r>
            <a:r>
              <a:rPr lang="en-US" b="1" dirty="0"/>
              <a:t>Google Search </a:t>
            </a:r>
            <a:r>
              <a:rPr lang="en-US" dirty="0"/>
              <a:t>to </a:t>
            </a:r>
            <a:r>
              <a:rPr lang="en-US" b="1" dirty="0"/>
              <a:t>rank websites </a:t>
            </a:r>
            <a:r>
              <a:rPr lang="en-US" dirty="0"/>
              <a:t>in their </a:t>
            </a:r>
            <a:r>
              <a:rPr lang="en-US" b="1" dirty="0"/>
              <a:t>search engine results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named after </a:t>
            </a:r>
            <a:r>
              <a:rPr lang="en-US" b="1" dirty="0"/>
              <a:t>Larry Page</a:t>
            </a:r>
            <a:r>
              <a:rPr lang="en-US" dirty="0"/>
              <a:t>, one of the founders of Google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way of </a:t>
            </a:r>
            <a:r>
              <a:rPr lang="en-US" b="1" dirty="0"/>
              <a:t>measuring</a:t>
            </a:r>
            <a:r>
              <a:rPr lang="en-US" dirty="0"/>
              <a:t> the </a:t>
            </a:r>
            <a:r>
              <a:rPr lang="en-US" b="1" dirty="0"/>
              <a:t>importance of website pages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296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>
            <a:normAutofit fontScale="90000"/>
          </a:bodyPr>
          <a:lstStyle/>
          <a:p>
            <a:r>
              <a:rPr lang="en-US" dirty="0"/>
              <a:t>Now sort the dictionary we generated by an algorithm and store it.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243" y="1596277"/>
            <a:ext cx="8337076" cy="122880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49657" y="3165769"/>
            <a:ext cx="10515600" cy="890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compare both 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082" y="4257461"/>
            <a:ext cx="8838205" cy="17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1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660"/>
            <a:ext cx="10515600" cy="593130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Page 4					Page 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92791" y="679212"/>
            <a:ext cx="10515600" cy="5366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Popular Algorithms to rank webpages: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HITS</a:t>
            </a:r>
            <a:r>
              <a:rPr lang="en-US" dirty="0" smtClean="0"/>
              <a:t>                          : Hypertext Induced Topic Search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Page Rank</a:t>
            </a:r>
            <a:r>
              <a:rPr lang="en-US" dirty="0" smtClean="0"/>
              <a:t>		 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Model to represent webpages in the form of directed graph: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Nodes                 :               web pages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Directed edges  :               hyperlinks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</a:p>
          <a:p>
            <a:pPr marL="914400" lvl="2" indent="0">
              <a:buNone/>
            </a:pPr>
            <a:r>
              <a:rPr lang="en-US" dirty="0"/>
              <a:t>Page </a:t>
            </a:r>
            <a:r>
              <a:rPr lang="en-US" dirty="0" smtClean="0"/>
              <a:t>1					Page 2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624084" y="4462818"/>
            <a:ext cx="1323833" cy="450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624083" y="5595581"/>
            <a:ext cx="1323833" cy="450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150591" y="4462818"/>
            <a:ext cx="1323833" cy="450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64238" y="5566902"/>
            <a:ext cx="1323833" cy="450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>
            <a:stCxn id="2" idx="3"/>
            <a:endCxn id="6" idx="1"/>
          </p:cNvCxnSpPr>
          <p:nvPr/>
        </p:nvCxnSpPr>
        <p:spPr>
          <a:xfrm>
            <a:off x="2947917" y="4688006"/>
            <a:ext cx="3202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47916" y="4913194"/>
            <a:ext cx="3202675" cy="68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2947916" y="5792090"/>
            <a:ext cx="3216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826154" y="4913194"/>
            <a:ext cx="0" cy="65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74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3739"/>
            <a:ext cx="10515600" cy="917765"/>
          </a:xfrm>
        </p:spPr>
        <p:txBody>
          <a:bodyPr/>
          <a:lstStyle/>
          <a:p>
            <a:r>
              <a:rPr lang="en-US" dirty="0" smtClean="0"/>
              <a:t>Basic Concept behind Page Rank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27" y="2169994"/>
            <a:ext cx="10515600" cy="4989608"/>
          </a:xfrm>
        </p:spPr>
        <p:txBody>
          <a:bodyPr/>
          <a:lstStyle/>
          <a:p>
            <a:r>
              <a:rPr lang="en-US" dirty="0" smtClean="0"/>
              <a:t>Works by counting the number and quality of links to a page, to determine a rough estimate of how important the website is.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underlying assumption is that more important websites are likely to receive more links from other websites.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55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/>
          <a:lstStyle/>
          <a:p>
            <a:r>
              <a:rPr lang="en-US" dirty="0" smtClean="0"/>
              <a:t>Types of Links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5970"/>
            <a:ext cx="10515600" cy="5044199"/>
          </a:xfrm>
        </p:spPr>
        <p:txBody>
          <a:bodyPr/>
          <a:lstStyle/>
          <a:p>
            <a:r>
              <a:rPr lang="en-US" dirty="0" smtClean="0"/>
              <a:t>Inbound Link 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links into given site from outside i.e., from other pages.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Outbound Link </a:t>
            </a:r>
            <a:r>
              <a:rPr lang="en-US" dirty="0" smtClean="0">
                <a:sym typeface="Wingdings" panose="05000000000000000000" pitchFamily="2" charset="2"/>
              </a:rPr>
              <a:t> links from given page to pages in the same site or other sites.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Dangling Link and nodes </a:t>
            </a:r>
            <a:r>
              <a:rPr lang="en-US" dirty="0" smtClean="0">
                <a:sym typeface="Wingdings" panose="05000000000000000000" pitchFamily="2" charset="2"/>
              </a:rPr>
              <a:t> no outgoing links.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31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r>
              <a:rPr lang="en-US" dirty="0" smtClean="0"/>
              <a:t>Page rank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004"/>
            <a:ext cx="10515600" cy="4975959"/>
          </a:xfrm>
        </p:spPr>
        <p:txBody>
          <a:bodyPr/>
          <a:lstStyle/>
          <a:p>
            <a:r>
              <a:rPr lang="en-US" dirty="0" smtClean="0"/>
              <a:t>First, know the topology of the world wide web.</a:t>
            </a:r>
          </a:p>
          <a:p>
            <a:endParaRPr lang="en-US" dirty="0"/>
          </a:p>
          <a:p>
            <a:r>
              <a:rPr lang="en-US" dirty="0" smtClean="0"/>
              <a:t>Several methods to traverse graph: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Breadth-first search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Depth-first search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756" t="23648" r="16190" b="9002"/>
          <a:stretch/>
        </p:blipFill>
        <p:spPr>
          <a:xfrm>
            <a:off x="6714698" y="2167258"/>
            <a:ext cx="4441209" cy="30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8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344"/>
          </a:xfrm>
        </p:spPr>
        <p:txBody>
          <a:bodyPr/>
          <a:lstStyle/>
          <a:p>
            <a:r>
              <a:rPr lang="en-US" dirty="0" smtClean="0"/>
              <a:t>Equation for Page Rank 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005" y="1405719"/>
            <a:ext cx="6823881" cy="1164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8986" t="54804" r="15350" b="8443"/>
          <a:stretch/>
        </p:blipFill>
        <p:spPr>
          <a:xfrm>
            <a:off x="1824250" y="2870755"/>
            <a:ext cx="8543500" cy="268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5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890"/>
          </a:xfrm>
        </p:spPr>
        <p:txBody>
          <a:bodyPr/>
          <a:lstStyle/>
          <a:p>
            <a:r>
              <a:rPr lang="en-US" dirty="0" smtClean="0"/>
              <a:t>Iterative formula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5020" y="1210041"/>
            <a:ext cx="3480180" cy="109642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617440"/>
            <a:ext cx="10515600" cy="106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29" y="3490894"/>
            <a:ext cx="3337163" cy="193357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40101"/>
              </p:ext>
            </p:extLst>
          </p:nvPr>
        </p:nvGraphicFramePr>
        <p:xfrm>
          <a:off x="4450021" y="3490894"/>
          <a:ext cx="7480490" cy="32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889"/>
                <a:gridCol w="1555845"/>
                <a:gridCol w="1801505"/>
                <a:gridCol w="1959153"/>
                <a:gridCol w="1496098"/>
              </a:tblGrid>
              <a:tr h="32833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</a:t>
                      </a:r>
                      <a:r>
                        <a:rPr lang="en-US" baseline="0" dirty="0" smtClean="0"/>
                        <a:t>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</a:t>
                      </a:r>
                      <a:r>
                        <a:rPr lang="en-US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</a:t>
                      </a:r>
                      <a:r>
                        <a:rPr lang="en-US" baseline="0" dirty="0" smtClean="0"/>
                        <a:t>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Rank</a:t>
                      </a:r>
                      <a:endParaRPr lang="en-IN" dirty="0"/>
                    </a:p>
                  </a:txBody>
                  <a:tcPr/>
                </a:tc>
              </a:tr>
              <a:tr h="56672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1/n     =   ¼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6672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1/n     =   1/4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6672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1/n     =   1/4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6672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1/n     =   1/4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283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21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/>
          <a:lstStyle/>
          <a:p>
            <a:r>
              <a:rPr lang="en-US" dirty="0" smtClean="0"/>
              <a:t>Matrix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412"/>
            <a:ext cx="10515600" cy="503055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96" y="1377074"/>
            <a:ext cx="3152775" cy="1761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885" y="1377074"/>
            <a:ext cx="2775613" cy="1681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095" y="3511596"/>
            <a:ext cx="1667230" cy="2425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225" y="3529365"/>
            <a:ext cx="3628954" cy="203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2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414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Page Rank Algorithm </vt:lpstr>
      <vt:lpstr>PowerPoint Presentation</vt:lpstr>
      <vt:lpstr>PowerPoint Presentation</vt:lpstr>
      <vt:lpstr>Basic Concept behind Page Rank algorithm</vt:lpstr>
      <vt:lpstr>Types of Links</vt:lpstr>
      <vt:lpstr>Page rank algorithm</vt:lpstr>
      <vt:lpstr>Equation for Page Rank algorithm</vt:lpstr>
      <vt:lpstr>Iterative formula</vt:lpstr>
      <vt:lpstr>Matrix Representation</vt:lpstr>
      <vt:lpstr>Problems</vt:lpstr>
      <vt:lpstr>Final Formula</vt:lpstr>
      <vt:lpstr>Page Ranker’s Algorithm using python:- </vt:lpstr>
      <vt:lpstr>PowerPoint Presentation</vt:lpstr>
      <vt:lpstr>First import necessary libraries for this implementation</vt:lpstr>
      <vt:lpstr>Generate a graph with 25 nodes using networkx library.  Here we are setting probability as 0.6 which is the probability of having edge between 2 nodes in a graph.</vt:lpstr>
      <vt:lpstr>Store no of nodes and neighbors of a particular node which will be required for further implementation of the algorithm.</vt:lpstr>
      <vt:lpstr>Generate a random walk score for each and every node by starting with a random node and doing a walk through its neighbor nodes and increasing score.  Now for implementation, we are iterating the process for 500000 times.</vt:lpstr>
      <vt:lpstr>PowerPoint Presentation</vt:lpstr>
      <vt:lpstr>Once we got the scores stored in the dictionary we need to normalize score by dividing the random walk score by no of iterations</vt:lpstr>
      <vt:lpstr>Now sort the dictionary we generated by an algorithm and store it.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Rank Algorithm </dc:title>
  <dc:creator>ABC</dc:creator>
  <cp:lastModifiedBy>ABC</cp:lastModifiedBy>
  <cp:revision>15</cp:revision>
  <dcterms:created xsi:type="dcterms:W3CDTF">2021-11-26T13:32:26Z</dcterms:created>
  <dcterms:modified xsi:type="dcterms:W3CDTF">2021-11-30T09:48:36Z</dcterms:modified>
</cp:coreProperties>
</file>