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00" r:id="rId4"/>
    <p:sldId id="293" r:id="rId5"/>
    <p:sldId id="401" r:id="rId6"/>
    <p:sldId id="294" r:id="rId7"/>
    <p:sldId id="372" r:id="rId8"/>
    <p:sldId id="402" r:id="rId9"/>
    <p:sldId id="384" r:id="rId10"/>
    <p:sldId id="403" r:id="rId11"/>
    <p:sldId id="295" r:id="rId12"/>
    <p:sldId id="296" r:id="rId13"/>
    <p:sldId id="385" r:id="rId14"/>
    <p:sldId id="386" r:id="rId15"/>
    <p:sldId id="387" r:id="rId16"/>
    <p:sldId id="388" r:id="rId17"/>
    <p:sldId id="374" r:id="rId18"/>
    <p:sldId id="299" r:id="rId19"/>
    <p:sldId id="375" r:id="rId20"/>
    <p:sldId id="389" r:id="rId21"/>
    <p:sldId id="397" r:id="rId22"/>
    <p:sldId id="390" r:id="rId23"/>
    <p:sldId id="398" r:id="rId24"/>
    <p:sldId id="391" r:id="rId25"/>
    <p:sldId id="399" r:id="rId26"/>
    <p:sldId id="392" r:id="rId27"/>
    <p:sldId id="393" r:id="rId28"/>
    <p:sldId id="394" r:id="rId29"/>
    <p:sldId id="396" r:id="rId30"/>
    <p:sldId id="395" r:id="rId31"/>
    <p:sldId id="376" r:id="rId32"/>
    <p:sldId id="377" r:id="rId33"/>
    <p:sldId id="378" r:id="rId34"/>
    <p:sldId id="379" r:id="rId35"/>
    <p:sldId id="288" r:id="rId36"/>
  </p:sldIdLst>
  <p:sldSz cx="9144000" cy="5143500" type="screen16x9"/>
  <p:notesSz cx="6858000" cy="9144000"/>
  <p:embeddedFontLst>
    <p:embeddedFont>
      <p:font typeface="华文楷体" panose="02010600040101010101" pitchFamily="2" charset="-122"/>
      <p:regular r:id="rId38"/>
    </p:embeddedFont>
    <p:embeddedFont>
      <p:font typeface="黑体" panose="02010609060101010101" pitchFamily="49" charset="-122"/>
      <p:regular r:id="rId39"/>
    </p:embeddedFont>
    <p:embeddedFont>
      <p:font typeface="华文细黑" panose="02010600040101010101" pitchFamily="2" charset="-122"/>
      <p:regular r:id="rId40"/>
    </p:embeddedFont>
    <p:embeddedFont>
      <p:font typeface="隶书" panose="02010509060101010101" pitchFamily="49" charset="-122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Arial Black" panose="020B0A04020102020204" pitchFamily="34" charset="0"/>
      <p:bold r:id="rId46"/>
    </p:embeddedFont>
    <p:embeddedFont>
      <p:font typeface="微软雅黑" panose="020B0503020204020204" pitchFamily="34" charset="-122"/>
      <p:regular r:id="rId47"/>
      <p:bold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025" autoAdjust="0"/>
    <p:restoredTop sz="79966" autoAdjust="0"/>
  </p:normalViewPr>
  <p:slideViewPr>
    <p:cSldViewPr snapToGrid="0">
      <p:cViewPr varScale="1">
        <p:scale>
          <a:sx n="93" d="100"/>
          <a:sy n="93" d="100"/>
        </p:scale>
        <p:origin x="90" y="16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0ABBE-C9D7-41BB-89C0-FAE3C2FBE554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D8D5A-8C1C-4BFE-81EB-A1BF4854C5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0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94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9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0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41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9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7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9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本页中的图给出了转发引擎的处理流程，学生在开发时可以参考上图来实现。</a:t>
            </a:r>
            <a:endParaRPr kumimoji="1"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19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0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0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76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78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25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19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1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2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74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2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69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3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09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77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学生是基于</a:t>
            </a:r>
            <a:r>
              <a:rPr lang="en-US" altLang="zh-CN" dirty="0" err="1" smtClean="0"/>
              <a:t>quagga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协议框架来实现的。为了防止学生使用</a:t>
            </a:r>
            <a:r>
              <a:rPr lang="en-US" altLang="zh-CN" dirty="0" err="1" smtClean="0"/>
              <a:t>quagga</a:t>
            </a:r>
            <a:r>
              <a:rPr lang="zh-CN" altLang="en-US" dirty="0" smtClean="0"/>
              <a:t>源代码，对</a:t>
            </a:r>
            <a:r>
              <a:rPr lang="en-US" altLang="zh-CN" dirty="0" smtClean="0"/>
              <a:t>RIP</a:t>
            </a:r>
            <a:r>
              <a:rPr lang="zh-CN" altLang="en-US" dirty="0" smtClean="0"/>
              <a:t>报文格式和处理过程进行了调整。学生需要按上图中的报文格式实现才能与测试服务器测试通过。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89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需要实现：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）报文发送处理：包括发送请求报文和发送更新报文；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）报文接收处理：包括请求报文接收及处理和更新报文接收及处理；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）更新报文处理：需要考虑更新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路由表和数据层转发表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1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74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62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0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2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5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）控制层：基于</a:t>
            </a:r>
            <a:r>
              <a:rPr lang="en-US" altLang="zh-CN" dirty="0" err="1" smtClean="0"/>
              <a:t>Quagga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）数据层：采用原始套接字将从网卡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收到的数据包进行查表等处理，从网卡</a:t>
            </a:r>
            <a:r>
              <a:rPr lang="en-US" altLang="zh-CN" dirty="0" smtClean="0"/>
              <a:t>2</a:t>
            </a:r>
            <a:r>
              <a:rPr lang="zh-CN" altLang="en-US" dirty="0" smtClean="0"/>
              <a:t>转发出去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3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3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3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8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2B17-D7FF-4C39-8F3D-F8D75D80E9D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2F4B-1567-42F2-8056-5AACE679FD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.jpeg"/><Relationship Id="rId10" Type="http://schemas.openxmlformats.org/officeDocument/2006/relationships/image" Target="../media/image15.emf"/><Relationship Id="rId4" Type="http://schemas.openxmlformats.org/officeDocument/2006/relationships/notesSlide" Target="../notesSlides/notesSlide15.xml"/><Relationship Id="rId9" Type="http://schemas.openxmlformats.org/officeDocument/2006/relationships/package" Target="../embeddings/Microsoft_Visio___1.vsd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20.emf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2.vsdx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3.vsdx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4.vsdx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5.vsdx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6.vsdx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7.vsdx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8.vsdx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9.vsdx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jpeg"/><Relationship Id="rId10" Type="http://schemas.openxmlformats.org/officeDocument/2006/relationships/image" Target="../media/image17.jpe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Visio___10.vsdx"/><Relationship Id="rId2" Type="http://schemas.openxmlformats.org/officeDocument/2006/relationships/tags" Target="../tags/tag3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0.emf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3651"/>
            <a:ext cx="7772400" cy="1102519"/>
          </a:xfrm>
        </p:spPr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101866"/>
            <a:ext cx="6400800" cy="1314450"/>
          </a:xfrm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425700" y="1614020"/>
            <a:ext cx="6718300" cy="1332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524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428" y="1884188"/>
            <a:ext cx="6479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路由器开发实验</a:t>
            </a:r>
            <a:endParaRPr lang="en-US" altLang="zh-CN" sz="4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4720" y="3549711"/>
            <a:ext cx="1194559" cy="404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CN" sz="2400" dirty="0" smtClean="0">
                <a:cs typeface="+mn-ea"/>
                <a:sym typeface="+mn-lt"/>
              </a:rPr>
              <a:t>2018.10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5" y="1652004"/>
            <a:ext cx="2092724" cy="12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245"/>
    </mc:Choice>
    <mc:Fallback xmlns="">
      <p:transition advTm="322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6559779" y="4027968"/>
            <a:ext cx="2001046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3688644" y="1333048"/>
            <a:ext cx="2837268" cy="269492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42975" y="1326626"/>
            <a:ext cx="2985160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3931" y="396194"/>
            <a:ext cx="1810761" cy="1810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0434" y="10854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背景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与目标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486" y="16671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系统与原理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23944" y="22830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考核与评分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9367" y="28989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cs typeface="+mn-ea"/>
                <a:sym typeface="+mn-lt"/>
              </a:rPr>
              <a:t>内容与步骤</a:t>
            </a:r>
          </a:p>
        </p:txBody>
      </p:sp>
      <p:pic>
        <p:nvPicPr>
          <p:cNvPr id="2050" name="Picture 2" descr="F:\0PPT素材\z00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5" y="704121"/>
            <a:ext cx="708576" cy="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993441" y="1546052"/>
            <a:ext cx="1470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19421" y="1011608"/>
            <a:ext cx="579934" cy="579934"/>
            <a:chOff x="3658913" y="921296"/>
            <a:chExt cx="579934" cy="579934"/>
          </a:xfrm>
          <a:solidFill>
            <a:srgbClr val="7030A0"/>
          </a:solidFill>
        </p:grpSpPr>
        <p:sp>
          <p:nvSpPr>
            <p:cNvPr id="67" name="椭圆 66"/>
            <p:cNvSpPr/>
            <p:nvPr/>
          </p:nvSpPr>
          <p:spPr>
            <a:xfrm>
              <a:off x="3658913" y="921296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1" name="Picture 3" descr="F:\0PPT素材\课题背景及内容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761" y="1087288"/>
              <a:ext cx="396376" cy="257865"/>
            </a:xfrm>
            <a:prstGeom prst="rect">
              <a:avLst/>
            </a:prstGeom>
            <a:grpFill/>
            <a:extLst/>
          </p:spPr>
        </p:pic>
      </p:grpSp>
      <p:grpSp>
        <p:nvGrpSpPr>
          <p:cNvPr id="86" name="组合 85"/>
          <p:cNvGrpSpPr/>
          <p:nvPr/>
        </p:nvGrpSpPr>
        <p:grpSpPr>
          <a:xfrm>
            <a:off x="4050028" y="1627534"/>
            <a:ext cx="579934" cy="579934"/>
            <a:chOff x="4289520" y="1537222"/>
            <a:chExt cx="579934" cy="579934"/>
          </a:xfrm>
          <a:solidFill>
            <a:srgbClr val="7030A0"/>
          </a:solidFill>
        </p:grpSpPr>
        <p:sp>
          <p:nvSpPr>
            <p:cNvPr id="68" name="椭圆 67"/>
            <p:cNvSpPr/>
            <p:nvPr/>
          </p:nvSpPr>
          <p:spPr>
            <a:xfrm>
              <a:off x="4289520" y="1537222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2" name="Picture 4" descr="F:\0PPT素材\课题现状及发展情况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753" y="1623887"/>
              <a:ext cx="370708" cy="402218"/>
            </a:xfrm>
            <a:prstGeom prst="rect">
              <a:avLst/>
            </a:prstGeom>
            <a:grpFill/>
            <a:extLst/>
          </p:spPr>
        </p:pic>
      </p:grpSp>
      <p:grpSp>
        <p:nvGrpSpPr>
          <p:cNvPr id="91" name="组合 90"/>
          <p:cNvGrpSpPr/>
          <p:nvPr/>
        </p:nvGrpSpPr>
        <p:grpSpPr>
          <a:xfrm>
            <a:off x="4690946" y="2243460"/>
            <a:ext cx="579934" cy="579934"/>
            <a:chOff x="4930438" y="2153148"/>
            <a:chExt cx="579934" cy="579934"/>
          </a:xfrm>
          <a:solidFill>
            <a:srgbClr val="7030A0"/>
          </a:solidFill>
        </p:grpSpPr>
        <p:sp>
          <p:nvSpPr>
            <p:cNvPr id="69" name="椭圆 68"/>
            <p:cNvSpPr/>
            <p:nvPr/>
          </p:nvSpPr>
          <p:spPr>
            <a:xfrm>
              <a:off x="4930438" y="2153148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3" name="Picture 5" descr="F:\0PPT素材\研究思路及过程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319" y="2285890"/>
              <a:ext cx="328072" cy="3295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组合 92"/>
          <p:cNvGrpSpPr/>
          <p:nvPr/>
        </p:nvGrpSpPr>
        <p:grpSpPr>
          <a:xfrm>
            <a:off x="5329121" y="2859386"/>
            <a:ext cx="579934" cy="579934"/>
            <a:chOff x="5568613" y="2769074"/>
            <a:chExt cx="579934" cy="579934"/>
          </a:xfrm>
          <a:solidFill>
            <a:srgbClr val="7030A0"/>
          </a:solidFill>
        </p:grpSpPr>
        <p:sp>
          <p:nvSpPr>
            <p:cNvPr id="71" name="椭圆 70"/>
            <p:cNvSpPr/>
            <p:nvPr/>
          </p:nvSpPr>
          <p:spPr>
            <a:xfrm>
              <a:off x="5568613" y="2769074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4" name="Picture 6" descr="F:\0PPT素材\实验数据结果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86" y="2888665"/>
              <a:ext cx="325262" cy="340751"/>
            </a:xfrm>
            <a:prstGeom prst="rect">
              <a:avLst/>
            </a:prstGeom>
            <a:grpFill/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10281408" y="6797920"/>
            <a:ext cx="1107996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0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544"/>
    </mc:Choice>
    <mc:Fallback xmlns="">
      <p:transition advTm="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实验内容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gray">
          <a:xfrm>
            <a:off x="3320143" y="1776643"/>
            <a:ext cx="2753632" cy="2359025"/>
          </a:xfrm>
          <a:prstGeom prst="ellipse">
            <a:avLst/>
          </a:prstGeom>
          <a:solidFill>
            <a:schemeClr val="accent4">
              <a:lumMod val="75000"/>
              <a:alpha val="20000"/>
            </a:schemeClr>
          </a:solidFill>
          <a:ln w="9525" algn="ctr">
            <a:solidFill>
              <a:srgbClr val="A5644E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53" name="组合 44"/>
          <p:cNvGrpSpPr>
            <a:grpSpLocks/>
          </p:cNvGrpSpPr>
          <p:nvPr/>
        </p:nvGrpSpPr>
        <p:grpSpPr bwMode="auto">
          <a:xfrm>
            <a:off x="1122802" y="1064715"/>
            <a:ext cx="2779713" cy="1528763"/>
            <a:chOff x="851615" y="1695427"/>
            <a:chExt cx="2778845" cy="1528981"/>
          </a:xfrm>
          <a:solidFill>
            <a:srgbClr val="7030A0"/>
          </a:solidFill>
        </p:grpSpPr>
        <p:grpSp>
          <p:nvGrpSpPr>
            <p:cNvPr id="54" name="Group 8"/>
            <p:cNvGrpSpPr>
              <a:grpSpLocks/>
            </p:cNvGrpSpPr>
            <p:nvPr/>
          </p:nvGrpSpPr>
          <p:grpSpPr bwMode="auto">
            <a:xfrm>
              <a:off x="851615" y="1695427"/>
              <a:ext cx="2778845" cy="1528981"/>
              <a:chOff x="336" y="1536"/>
              <a:chExt cx="1392" cy="720"/>
            </a:xfrm>
            <a:grpFill/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grpSp>
          <p:nvGrpSpPr>
            <p:cNvPr id="55" name="Group 11"/>
            <p:cNvGrpSpPr>
              <a:grpSpLocks/>
            </p:cNvGrpSpPr>
            <p:nvPr/>
          </p:nvGrpSpPr>
          <p:grpSpPr bwMode="auto">
            <a:xfrm>
              <a:off x="915973" y="1762651"/>
              <a:ext cx="2651559" cy="1390242"/>
              <a:chOff x="2190" y="1344"/>
              <a:chExt cx="1392" cy="720"/>
            </a:xfrm>
            <a:grpFill/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sp>
          <p:nvSpPr>
            <p:cNvPr id="56" name="Line 14"/>
            <p:cNvSpPr>
              <a:spLocks noChangeShapeType="1"/>
            </p:cNvSpPr>
            <p:nvPr/>
          </p:nvSpPr>
          <p:spPr bwMode="gray">
            <a:xfrm>
              <a:off x="1105536" y="2132895"/>
              <a:ext cx="2377332" cy="0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</a:endParaRPr>
            </a:p>
          </p:txBody>
        </p:sp>
        <p:sp>
          <p:nvSpPr>
            <p:cNvPr id="57" name="Rectangle 32"/>
            <p:cNvSpPr>
              <a:spLocks noChangeArrowheads="1"/>
            </p:cNvSpPr>
            <p:nvPr/>
          </p:nvSpPr>
          <p:spPr bwMode="gray">
            <a:xfrm>
              <a:off x="1328490" y="1722561"/>
              <a:ext cx="1799931" cy="36938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一、搭建路由器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gray">
            <a:xfrm>
              <a:off x="1029359" y="2276932"/>
              <a:ext cx="2437639" cy="387853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利用现有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</a:t>
              </a: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搭建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路由器</a:t>
              </a:r>
              <a:endPara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46"/>
          <p:cNvGrpSpPr>
            <a:grpSpLocks/>
          </p:cNvGrpSpPr>
          <p:nvPr/>
        </p:nvGrpSpPr>
        <p:grpSpPr bwMode="auto">
          <a:xfrm>
            <a:off x="1124390" y="3408818"/>
            <a:ext cx="2778125" cy="1528762"/>
            <a:chOff x="879113" y="4541274"/>
            <a:chExt cx="2778845" cy="1528981"/>
          </a:xfrm>
          <a:solidFill>
            <a:srgbClr val="7030A0"/>
          </a:solidFill>
        </p:grpSpPr>
        <p:grpSp>
          <p:nvGrpSpPr>
            <p:cNvPr id="64" name="Group 15"/>
            <p:cNvGrpSpPr>
              <a:grpSpLocks/>
            </p:cNvGrpSpPr>
            <p:nvPr/>
          </p:nvGrpSpPr>
          <p:grpSpPr bwMode="auto">
            <a:xfrm>
              <a:off x="879113" y="4541274"/>
              <a:ext cx="2778845" cy="1528981"/>
              <a:chOff x="336" y="1536"/>
              <a:chExt cx="1392" cy="720"/>
            </a:xfrm>
            <a:grpFill/>
          </p:grpSpPr>
          <p:sp>
            <p:nvSpPr>
              <p:cNvPr id="71" name="AutoShape 1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grpSp>
          <p:nvGrpSpPr>
            <p:cNvPr id="65" name="Group 18"/>
            <p:cNvGrpSpPr>
              <a:grpSpLocks/>
            </p:cNvGrpSpPr>
            <p:nvPr/>
          </p:nvGrpSpPr>
          <p:grpSpPr bwMode="auto">
            <a:xfrm>
              <a:off x="943471" y="4608497"/>
              <a:ext cx="2651559" cy="1390242"/>
              <a:chOff x="2190" y="1344"/>
              <a:chExt cx="1392" cy="720"/>
            </a:xfrm>
            <a:grpFill/>
          </p:grpSpPr>
          <p:sp>
            <p:nvSpPr>
              <p:cNvPr id="69" name="AutoShape 19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sp>
          <p:nvSpPr>
            <p:cNvPr id="66" name="Line 21"/>
            <p:cNvSpPr>
              <a:spLocks noChangeShapeType="1"/>
            </p:cNvSpPr>
            <p:nvPr/>
          </p:nvSpPr>
          <p:spPr bwMode="gray">
            <a:xfrm>
              <a:off x="1131591" y="5139847"/>
              <a:ext cx="2378691" cy="0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gray">
            <a:xfrm>
              <a:off x="1268228" y="4679406"/>
              <a:ext cx="1961302" cy="36938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+mn-ea"/>
                </a:rPr>
                <a:t>三、开发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+mn-ea"/>
                </a:rPr>
                <a:t>RIP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+mn-ea"/>
                </a:rPr>
                <a:t>协议</a:t>
              </a:r>
              <a:endParaRPr lang="en-US" altLang="zh-CN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gray">
            <a:xfrm>
              <a:off x="1089025" y="5211763"/>
              <a:ext cx="2438400" cy="6833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实现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RIP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协议报文收发处理、路由学习等过程</a:t>
              </a:r>
              <a:endPara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组合 48"/>
          <p:cNvGrpSpPr>
            <a:grpSpLocks/>
          </p:cNvGrpSpPr>
          <p:nvPr/>
        </p:nvGrpSpPr>
        <p:grpSpPr bwMode="auto">
          <a:xfrm>
            <a:off x="5394965" y="3408818"/>
            <a:ext cx="2779712" cy="1528762"/>
            <a:chOff x="5387081" y="4567019"/>
            <a:chExt cx="2778845" cy="1528981"/>
          </a:xfrm>
          <a:solidFill>
            <a:srgbClr val="7030A0"/>
          </a:solidFill>
        </p:grpSpPr>
        <p:grpSp>
          <p:nvGrpSpPr>
            <p:cNvPr id="74" name="Group 22"/>
            <p:cNvGrpSpPr>
              <a:grpSpLocks/>
            </p:cNvGrpSpPr>
            <p:nvPr/>
          </p:nvGrpSpPr>
          <p:grpSpPr bwMode="auto">
            <a:xfrm>
              <a:off x="5387081" y="4567019"/>
              <a:ext cx="2778845" cy="1528981"/>
              <a:chOff x="336" y="1536"/>
              <a:chExt cx="1392" cy="720"/>
            </a:xfrm>
            <a:grpFill/>
          </p:grpSpPr>
          <p:sp>
            <p:nvSpPr>
              <p:cNvPr id="81" name="AutoShape 23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82" name="Rectangle 24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grpSp>
          <p:nvGrpSpPr>
            <p:cNvPr id="75" name="Group 25"/>
            <p:cNvGrpSpPr>
              <a:grpSpLocks/>
            </p:cNvGrpSpPr>
            <p:nvPr/>
          </p:nvGrpSpPr>
          <p:grpSpPr bwMode="auto">
            <a:xfrm>
              <a:off x="5451439" y="4634243"/>
              <a:ext cx="2651559" cy="1390242"/>
              <a:chOff x="2190" y="1344"/>
              <a:chExt cx="1392" cy="720"/>
            </a:xfrm>
            <a:grpFill/>
          </p:grpSpPr>
          <p:sp>
            <p:nvSpPr>
              <p:cNvPr id="79" name="AutoShape 26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80" name="Rectangle 27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sp>
          <p:nvSpPr>
            <p:cNvPr id="76" name="Line 28"/>
            <p:cNvSpPr>
              <a:spLocks noChangeShapeType="1"/>
            </p:cNvSpPr>
            <p:nvPr/>
          </p:nvSpPr>
          <p:spPr bwMode="gray">
            <a:xfrm>
              <a:off x="5641002" y="5143817"/>
              <a:ext cx="2377333" cy="0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gray">
            <a:xfrm>
              <a:off x="6001059" y="4666817"/>
              <a:ext cx="1569170" cy="36938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+mn-ea"/>
                </a:rPr>
                <a:t>四、综合实验</a:t>
              </a:r>
              <a:endParaRPr lang="en-US" altLang="zh-CN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gray">
            <a:xfrm>
              <a:off x="5529263" y="5227638"/>
              <a:ext cx="2524125" cy="6833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RIP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转发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引擎集成、</a:t>
              </a:r>
              <a:r>
                <a:rPr lang="zh-CN" altLang="en-US" sz="16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路由管理、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转发性能优化</a:t>
              </a:r>
              <a:endParaRPr lang="en-US" altLang="zh-CN" sz="1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47"/>
          <p:cNvGrpSpPr>
            <a:grpSpLocks/>
          </p:cNvGrpSpPr>
          <p:nvPr/>
        </p:nvGrpSpPr>
        <p:grpSpPr bwMode="auto">
          <a:xfrm>
            <a:off x="5396552" y="1068770"/>
            <a:ext cx="2778125" cy="1528763"/>
            <a:chOff x="5374555" y="1676400"/>
            <a:chExt cx="2778845" cy="1528981"/>
          </a:xfrm>
          <a:solidFill>
            <a:srgbClr val="7030A0"/>
          </a:solidFill>
        </p:grpSpPr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5374555" y="1676400"/>
              <a:ext cx="2778845" cy="1528981"/>
              <a:chOff x="336" y="1536"/>
              <a:chExt cx="1392" cy="720"/>
            </a:xfrm>
            <a:grpFill/>
          </p:grpSpPr>
          <p:sp>
            <p:nvSpPr>
              <p:cNvPr id="91" name="AutoShape 23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pitchFamily="2" charset="-122"/>
                </a:endParaRPr>
              </a:p>
            </p:txBody>
          </p:sp>
          <p:sp>
            <p:nvSpPr>
              <p:cNvPr id="92" name="Rectangle 24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grpSp>
          <p:nvGrpSpPr>
            <p:cNvPr id="85" name="Group 25"/>
            <p:cNvGrpSpPr>
              <a:grpSpLocks/>
            </p:cNvGrpSpPr>
            <p:nvPr/>
          </p:nvGrpSpPr>
          <p:grpSpPr bwMode="auto">
            <a:xfrm>
              <a:off x="5438913" y="1743624"/>
              <a:ext cx="2651559" cy="1390242"/>
              <a:chOff x="2190" y="1344"/>
              <a:chExt cx="1392" cy="720"/>
            </a:xfrm>
            <a:grpFill/>
          </p:grpSpPr>
          <p:sp>
            <p:nvSpPr>
              <p:cNvPr id="89" name="AutoShape 26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92" cy="720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90" name="Rectangle 27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sp>
          <p:nvSpPr>
            <p:cNvPr id="86" name="Line 28"/>
            <p:cNvSpPr>
              <a:spLocks noChangeShapeType="1"/>
            </p:cNvSpPr>
            <p:nvPr/>
          </p:nvSpPr>
          <p:spPr bwMode="gray">
            <a:xfrm>
              <a:off x="5627033" y="2132921"/>
              <a:ext cx="2378691" cy="0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gray">
            <a:xfrm>
              <a:off x="5785522" y="1700811"/>
              <a:ext cx="2031852" cy="36938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二、开发转发引擎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gray">
            <a:xfrm>
              <a:off x="5579445" y="2162309"/>
              <a:ext cx="2429504" cy="6833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实现路由表，以及报文校验、查表等处理过程</a:t>
              </a:r>
              <a:endPara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Box 100"/>
          <p:cNvSpPr txBox="1">
            <a:spLocks noChangeArrowheads="1"/>
          </p:cNvSpPr>
          <p:nvPr/>
        </p:nvSpPr>
        <p:spPr bwMode="auto">
          <a:xfrm>
            <a:off x="3678090" y="2579250"/>
            <a:ext cx="2037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实验内容</a:t>
            </a:r>
            <a:endParaRPr lang="zh-CN" altLang="en-US" sz="3600" b="1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1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一、搭建路由器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1205" y="2468367"/>
            <a:ext cx="3977000" cy="2286518"/>
          </a:xfrm>
          <a:prstGeom prst="roundRect">
            <a:avLst>
              <a:gd name="adj" fmla="val 9612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177" y="2492178"/>
            <a:ext cx="36650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altLang="zh-CN" sz="20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了解</a:t>
            </a:r>
            <a:r>
              <a:rPr kumimoji="1" lang="zh-CN" altLang="en-US" dirty="0">
                <a:latin typeface="+mn-ea"/>
              </a:rPr>
              <a:t>路由器的结构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熟悉</a:t>
            </a:r>
            <a:r>
              <a:rPr kumimoji="1" lang="zh-CN" altLang="en-US" dirty="0">
                <a:latin typeface="+mn-ea"/>
              </a:rPr>
              <a:t>软件路由器的搭建方法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熟悉</a:t>
            </a:r>
            <a:r>
              <a:rPr kumimoji="1" lang="zh-CN" altLang="en-US" dirty="0">
                <a:latin typeface="+mn-ea"/>
              </a:rPr>
              <a:t>路由器静态路由配置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熟悉</a:t>
            </a:r>
            <a:r>
              <a:rPr kumimoji="1" lang="zh-CN" altLang="en-US" dirty="0">
                <a:latin typeface="+mn-ea"/>
              </a:rPr>
              <a:t>路由器协议</a:t>
            </a:r>
            <a:r>
              <a:rPr kumimoji="1" lang="en-US" altLang="zh-CN" dirty="0">
                <a:latin typeface="+mn-ea"/>
              </a:rPr>
              <a:t>RIP</a:t>
            </a:r>
            <a:r>
              <a:rPr kumimoji="1" lang="zh-CN" altLang="en-US" dirty="0">
                <a:latin typeface="+mn-ea"/>
              </a:rPr>
              <a:t>的配置</a:t>
            </a:r>
            <a:endParaRPr kumimoji="1"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6415511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利用现有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软件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搭建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路由器。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控制层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采用</a:t>
            </a:r>
            <a:r>
              <a:rPr kumimoji="1"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Quagga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（原是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Zebra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），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转发引擎利用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Linux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内核。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0" y="1486672"/>
            <a:ext cx="1625589" cy="563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197" y="944335"/>
            <a:ext cx="1625589" cy="507504"/>
          </a:xfrm>
          <a:prstGeom prst="rect">
            <a:avLst/>
          </a:prstGeom>
        </p:spPr>
      </p:pic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1323190" y="2261197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499757" y="2261197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实验目的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4454772" y="2512838"/>
            <a:ext cx="4439607" cy="2242047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4710505" y="2833511"/>
            <a:ext cx="4040512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Quagga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软件安装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及配置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710505" y="3498673"/>
            <a:ext cx="4040512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）转发功能测试</a:t>
            </a:r>
            <a:endParaRPr lang="zh-CN" altLang="en-US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710505" y="4152723"/>
            <a:ext cx="4040512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）路由协议</a:t>
            </a:r>
            <a:r>
              <a:rPr lang="en-US" altLang="zh-CN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RIP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配置</a:t>
            </a:r>
            <a:endParaRPr lang="en-US" altLang="zh-CN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5820927" y="2255302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5997494" y="2255302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具体</a:t>
            </a:r>
            <a:r>
              <a:rPr lang="zh-CN" altLang="en-US" dirty="0">
                <a:solidFill>
                  <a:schemeClr val="bg1"/>
                </a:solidFill>
              </a:rPr>
              <a:t>实验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7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73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13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、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搭建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路由器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实验一</a:t>
            </a:r>
            <a:r>
              <a:rPr lang="en-US" altLang="zh-CN" sz="2200" dirty="0" err="1" smtClean="0">
                <a:solidFill>
                  <a:srgbClr val="414455"/>
                </a:solidFill>
                <a:cs typeface="+mn-ea"/>
                <a:sym typeface="+mn-lt"/>
              </a:rPr>
              <a:t>Quagga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软件安装及配置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882258" y="2442062"/>
            <a:ext cx="3977000" cy="1030203"/>
          </a:xfrm>
          <a:prstGeom prst="roundRect">
            <a:avLst>
              <a:gd name="adj" fmla="val 9612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7513" y="2465873"/>
            <a:ext cx="3861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altLang="zh-CN" sz="20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1200" dirty="0" smtClean="0">
                <a:latin typeface="+mn-ea"/>
              </a:rPr>
              <a:t>Centos</a:t>
            </a:r>
            <a:r>
              <a:rPr kumimoji="1" lang="zh-CN" altLang="en-US" sz="1200" dirty="0" smtClean="0">
                <a:latin typeface="+mn-ea"/>
              </a:rPr>
              <a:t>系统中相关软件已安装可跳过步骤</a:t>
            </a:r>
            <a:r>
              <a:rPr kumimoji="1" lang="en-US" altLang="zh-CN" sz="1200" dirty="0" smtClean="0">
                <a:latin typeface="+mn-ea"/>
              </a:rPr>
              <a:t>1</a:t>
            </a:r>
            <a:endParaRPr kumimoji="1" lang="zh-CN" altLang="en-US" sz="1200" dirty="0">
              <a:latin typeface="+mn-ea"/>
            </a:endParaRP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sz="1200" dirty="0">
                <a:latin typeface="+mn-ea"/>
              </a:rPr>
              <a:t>zebra</a:t>
            </a:r>
            <a:r>
              <a:rPr kumimoji="1" lang="zh-CN" altLang="en-US" sz="1200" dirty="0">
                <a:latin typeface="+mn-ea"/>
              </a:rPr>
              <a:t>启动后用</a:t>
            </a:r>
            <a:r>
              <a:rPr kumimoji="1" lang="en-US" altLang="zh-CN" sz="1200" dirty="0" err="1">
                <a:latin typeface="+mn-ea"/>
              </a:rPr>
              <a:t>ps</a:t>
            </a:r>
            <a:r>
              <a:rPr kumimoji="1" lang="en-US" altLang="zh-CN" sz="1200" dirty="0">
                <a:latin typeface="+mn-ea"/>
              </a:rPr>
              <a:t>–</a:t>
            </a:r>
            <a:r>
              <a:rPr kumimoji="1" lang="en-US" altLang="zh-CN" sz="1200" dirty="0" err="1">
                <a:latin typeface="+mn-ea"/>
              </a:rPr>
              <a:t>ef</a:t>
            </a:r>
            <a:r>
              <a:rPr kumimoji="1" lang="en-US" altLang="zh-CN" sz="1200" dirty="0">
                <a:latin typeface="+mn-ea"/>
              </a:rPr>
              <a:t> | </a:t>
            </a:r>
            <a:r>
              <a:rPr kumimoji="1" lang="en-US" altLang="zh-CN" sz="1200" dirty="0" err="1">
                <a:latin typeface="+mn-ea"/>
              </a:rPr>
              <a:t>grep</a:t>
            </a:r>
            <a:r>
              <a:rPr kumimoji="1" lang="en-US" altLang="zh-CN" sz="1200" dirty="0">
                <a:latin typeface="+mn-ea"/>
              </a:rPr>
              <a:t> zebra </a:t>
            </a:r>
            <a:r>
              <a:rPr kumimoji="1" lang="zh-CN" altLang="en-US" sz="1200" dirty="0">
                <a:latin typeface="+mn-ea"/>
              </a:rPr>
              <a:t>查看是否</a:t>
            </a:r>
            <a:r>
              <a:rPr kumimoji="1" lang="zh-CN" altLang="en-US" sz="1200" dirty="0" smtClean="0">
                <a:latin typeface="+mn-ea"/>
              </a:rPr>
              <a:t>运行</a:t>
            </a:r>
            <a:endParaRPr kumimoji="1" lang="en-US" altLang="zh-CN" sz="1200" dirty="0" smtClean="0">
              <a:latin typeface="+mn-ea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6415511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：从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测试服务器下载</a:t>
            </a:r>
            <a:r>
              <a:rPr kumimoji="1" lang="en-US" altLang="zh-CN" sz="2000" dirty="0" err="1">
                <a:solidFill>
                  <a:schemeClr val="bg1"/>
                </a:solidFill>
                <a:latin typeface="+mn-ea"/>
                <a:ea typeface="+mn-ea"/>
              </a:rPr>
              <a:t>Quagga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软件模块；编译安装软件，并进行配置，从而完成软件路由器的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搭建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0" y="1486672"/>
            <a:ext cx="1625589" cy="563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197" y="944335"/>
            <a:ext cx="1625589" cy="507504"/>
          </a:xfrm>
          <a:prstGeom prst="rect">
            <a:avLst/>
          </a:prstGeom>
        </p:spPr>
      </p:pic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5904243" y="2228928"/>
            <a:ext cx="1728549" cy="46624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6080810" y="2234892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注意事项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21326" y="2492428"/>
            <a:ext cx="4439607" cy="2242047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7475" y="2813101"/>
            <a:ext cx="4120457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安装</a:t>
            </a:r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g++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gawk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kumimoji="1" lang="en-US" altLang="zh-CN" sz="1200" b="1" dirty="0" err="1">
                <a:solidFill>
                  <a:schemeClr val="bg1"/>
                </a:solidFill>
                <a:latin typeface="+mn-ea"/>
              </a:rPr>
              <a:t>ncurses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kumimoji="1" lang="en-US" altLang="zh-CN" sz="1200" b="1" dirty="0" err="1">
                <a:solidFill>
                  <a:schemeClr val="bg1"/>
                </a:solidFill>
                <a:latin typeface="+mn-ea"/>
              </a:rPr>
              <a:t>libreadline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等相关软件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377476" y="3274374"/>
            <a:ext cx="4120456" cy="935495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、安装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quagga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</a:t>
            </a:r>
            <a:endParaRPr lang="en-US" altLang="zh-CN" sz="1200" b="1" dirty="0" smtClean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638175" lvl="1" indent="-180975" defTabSz="877888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解压缩包、编译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安装</a:t>
            </a:r>
          </a:p>
          <a:p>
            <a:pPr marL="638175" lvl="1" indent="-180975" defTabSz="877888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加载库文件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路径、创建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log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目录</a:t>
            </a:r>
          </a:p>
          <a:p>
            <a:pPr marL="638175" lvl="1" indent="-180975" defTabSz="877888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编辑配置文件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77476" y="4282392"/>
            <a:ext cx="4120456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、启动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zebra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：“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zebra  -d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”，然后输入“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vtysh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”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656209" y="2233511"/>
            <a:ext cx="3569840" cy="46166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766269" y="2233511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具体步骤（见实验指导）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/>
          <p:nvPr/>
        </p:nvPicPr>
        <p:blipFill rotWithShape="1">
          <a:blip r:embed="rId7"/>
          <a:srcRect r="19782"/>
          <a:stretch/>
        </p:blipFill>
        <p:spPr>
          <a:xfrm>
            <a:off x="5280368" y="3798993"/>
            <a:ext cx="3180780" cy="1127931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585440" y="4390695"/>
            <a:ext cx="694928" cy="15414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13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、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搭建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路由器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实验一</a:t>
            </a:r>
            <a:r>
              <a:rPr lang="en-US" altLang="zh-CN" sz="2200" dirty="0" err="1" smtClean="0">
                <a:solidFill>
                  <a:srgbClr val="414455"/>
                </a:solidFill>
                <a:cs typeface="+mn-ea"/>
                <a:sym typeface="+mn-lt"/>
              </a:rPr>
              <a:t>Quagga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软件安装及配置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607275" y="1224701"/>
            <a:ext cx="2407230" cy="23083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路由器构建成功后，需要熟练使用路由器的配置命令，如查看命令和配置命令等。右图给出了“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show run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”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命令和修改接口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地址的命令的例子</a:t>
            </a:r>
            <a:endParaRPr kumimoji="1"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625954" y="1007925"/>
            <a:ext cx="4988078" cy="4055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2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、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搭建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路由器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二路由转发测试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641551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：测试所搭建路由器的转发功能，实验环境如下图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0" y="1486672"/>
            <a:ext cx="1625589" cy="563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197" y="944335"/>
            <a:ext cx="1625589" cy="507504"/>
          </a:xfrm>
          <a:prstGeom prst="rect">
            <a:avLst/>
          </a:prstGeom>
        </p:spPr>
      </p:pic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5921017" y="2165551"/>
            <a:ext cx="2000769" cy="34451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6008386" y="2171515"/>
            <a:ext cx="1838965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</a:rPr>
              <a:t>静态路由配置示例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21326" y="2800230"/>
            <a:ext cx="4439607" cy="2308574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7475" y="3120903"/>
            <a:ext cx="4120457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学生机的两个网卡分别通过网络与测试服务器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连接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377476" y="3582177"/>
            <a:ext cx="4120456" cy="410401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、配置网卡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，启动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zebra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77476" y="4128143"/>
            <a:ext cx="4120456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、学生机配置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静态路由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，指定一个目的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前缀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，下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一跳为与网卡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相连的测试服务器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地址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656209" y="2541313"/>
            <a:ext cx="3569840" cy="46166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766269" y="2541313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具体步骤（见实验指导）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471731"/>
              </p:ext>
            </p:extLst>
          </p:nvPr>
        </p:nvGraphicFramePr>
        <p:xfrm>
          <a:off x="864439" y="1451582"/>
          <a:ext cx="3301014" cy="107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Visio" r:id="rId9" imgW="2286129" imgH="1914639" progId="Visio.Drawing.15">
                  <p:embed/>
                </p:oleObj>
              </mc:Choice>
              <mc:Fallback>
                <p:oleObj name="Visio" r:id="rId9" imgW="2286129" imgH="1914639" progId="Visio.Drawing.15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393" b="25085"/>
                      <a:stretch>
                        <a:fillRect/>
                      </a:stretch>
                    </p:blipFill>
                    <p:spPr bwMode="auto">
                      <a:xfrm>
                        <a:off x="864439" y="1451582"/>
                        <a:ext cx="3301014" cy="1076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377475" y="4607247"/>
            <a:ext cx="4120456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4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测试服务器通过学生机网卡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发送指定目的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ping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包，在测试服务器上查看结果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30" name="图片 29"/>
          <p:cNvPicPr/>
          <p:nvPr/>
        </p:nvPicPr>
        <p:blipFill>
          <a:blip r:embed="rId11"/>
          <a:stretch>
            <a:fillRect/>
          </a:stretch>
        </p:blipFill>
        <p:spPr>
          <a:xfrm>
            <a:off x="4932815" y="2555292"/>
            <a:ext cx="4171177" cy="565312"/>
          </a:xfrm>
          <a:prstGeom prst="rect">
            <a:avLst/>
          </a:prstGeom>
        </p:spPr>
      </p:pic>
      <p:sp>
        <p:nvSpPr>
          <p:cNvPr id="33" name="圆角矩形 1"/>
          <p:cNvSpPr>
            <a:spLocks noChangeArrowheads="1"/>
          </p:cNvSpPr>
          <p:nvPr/>
        </p:nvSpPr>
        <p:spPr bwMode="auto">
          <a:xfrm>
            <a:off x="5846582" y="3283954"/>
            <a:ext cx="2000769" cy="34451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5933951" y="3289918"/>
            <a:ext cx="1838965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</a:rPr>
              <a:t>正常转发成功结果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图片 34" descr="C:\Users\ADMINI~1\AppData\Local\Temp\WeChat Files\330689741181874073.jp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59" y="3628472"/>
            <a:ext cx="4221733" cy="14622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09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5351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、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搭建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路由器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三路由协议</a:t>
            </a:r>
            <a:r>
              <a:rPr lang="en-US" altLang="zh-CN" sz="2200" dirty="0">
                <a:solidFill>
                  <a:srgbClr val="414455"/>
                </a:solidFill>
                <a:cs typeface="+mn-ea"/>
                <a:sym typeface="+mn-lt"/>
              </a:rPr>
              <a:t>RIP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配置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6415511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：测试所搭建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路由器的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路由协议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RIP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功能，实验环境如下图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0" y="1486672"/>
            <a:ext cx="1625589" cy="563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197" y="944335"/>
            <a:ext cx="1625589" cy="507504"/>
          </a:xfrm>
          <a:prstGeom prst="rect">
            <a:avLst/>
          </a:prstGeom>
        </p:spPr>
      </p:pic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5949119" y="2673315"/>
            <a:ext cx="1945504" cy="34451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6036487" y="2679279"/>
            <a:ext cx="1766830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</a:rPr>
              <a:t>RIP</a:t>
            </a:r>
            <a:r>
              <a:rPr lang="zh-CN" altLang="en-US" sz="1600" dirty="0" smtClean="0">
                <a:solidFill>
                  <a:schemeClr val="bg1"/>
                </a:solidFill>
              </a:rPr>
              <a:t>学习路由结果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21326" y="3098992"/>
            <a:ext cx="4439607" cy="1844198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7475" y="3419664"/>
            <a:ext cx="4120457" cy="377775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学生机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的通过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网络与测试服务器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连接（单网卡即可）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377476" y="3880938"/>
            <a:ext cx="4120456" cy="408471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学生机和测试服务器上均启动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RIP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77476" y="4426904"/>
            <a:ext cx="4120456" cy="377775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、二者建立邻居关系，在测试服务器上配置一条静态路由并通过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RIP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重分发，学生机可以学到这条路由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656209" y="2840075"/>
            <a:ext cx="356984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766269" y="2840074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具体步骤（见实验指导）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6" name="图片 35" descr="C:\Users\ADMINI~1\AppData\Local\Temp\WeChat Files\101335388489331414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67" y="3117432"/>
            <a:ext cx="4257880" cy="167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8" b="29830"/>
          <a:stretch/>
        </p:blipFill>
        <p:spPr bwMode="auto">
          <a:xfrm>
            <a:off x="1399721" y="1776699"/>
            <a:ext cx="3149678" cy="101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01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二、 开发转发引擎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1205" y="2468367"/>
            <a:ext cx="3977000" cy="2286518"/>
          </a:xfrm>
          <a:prstGeom prst="roundRect">
            <a:avLst>
              <a:gd name="adj" fmla="val 9612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177" y="2492178"/>
            <a:ext cx="36650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endParaRPr kumimoji="1" lang="en-US" altLang="zh-CN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掌握</a:t>
            </a:r>
            <a:r>
              <a:rPr kumimoji="1" lang="zh-CN" altLang="en-US" dirty="0">
                <a:latin typeface="+mn-ea"/>
              </a:rPr>
              <a:t>转发表的结构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掌握</a:t>
            </a:r>
            <a:r>
              <a:rPr kumimoji="1" lang="zh-CN" altLang="en-US" dirty="0">
                <a:latin typeface="+mn-ea"/>
              </a:rPr>
              <a:t>路由查找基本原理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掌握</a:t>
            </a:r>
            <a:r>
              <a:rPr kumimoji="1" lang="en-US" altLang="zh-CN" dirty="0">
                <a:latin typeface="+mn-ea"/>
              </a:rPr>
              <a:t>IP</a:t>
            </a:r>
            <a:r>
              <a:rPr kumimoji="1" lang="zh-CN" altLang="en-US" dirty="0">
                <a:latin typeface="+mn-ea"/>
              </a:rPr>
              <a:t>数据包的数据格式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熟悉</a:t>
            </a:r>
            <a:r>
              <a:rPr kumimoji="1" lang="zh-CN" altLang="en-US" dirty="0">
                <a:latin typeface="+mn-ea"/>
              </a:rPr>
              <a:t>报文转发基本流程</a:t>
            </a:r>
            <a:endParaRPr kumimoji="1"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94540" y="1085175"/>
            <a:ext cx="5998684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构建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路由表并实现与控制层接口</a:t>
            </a:r>
            <a:endParaRPr kumimoji="1"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对收到的数据包实现校验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查表转发等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处理过程</a:t>
            </a:r>
          </a:p>
        </p:txBody>
      </p:sp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1323190" y="2261197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499757" y="2261197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实验目的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177" y="2009904"/>
            <a:ext cx="4344931" cy="2934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4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二、 开发转发引擎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42731"/>
              </p:ext>
            </p:extLst>
          </p:nvPr>
        </p:nvGraphicFramePr>
        <p:xfrm>
          <a:off x="804127" y="1488095"/>
          <a:ext cx="7739019" cy="362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27" y="1488095"/>
                        <a:ext cx="7739019" cy="362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580569" y="926505"/>
            <a:ext cx="2635967" cy="413547"/>
          </a:xfrm>
          <a:prstGeom prst="roundRect">
            <a:avLst>
              <a:gd name="adj" fmla="val 10889"/>
            </a:avLst>
          </a:prstGeom>
          <a:solidFill>
            <a:srgbClr val="7030A0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705084" y="934721"/>
            <a:ext cx="2317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转发引擎处理流程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7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二、 开发转发引擎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580570" y="926505"/>
            <a:ext cx="2119600" cy="413547"/>
          </a:xfrm>
          <a:prstGeom prst="roundRect">
            <a:avLst>
              <a:gd name="adj" fmla="val 10889"/>
            </a:avLst>
          </a:prstGeom>
          <a:solidFill>
            <a:srgbClr val="7030A0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705085" y="934721"/>
            <a:ext cx="1865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具体实现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内容</a:t>
            </a:r>
          </a:p>
        </p:txBody>
      </p:sp>
      <p:grpSp>
        <p:nvGrpSpPr>
          <p:cNvPr id="10" name="组合 107"/>
          <p:cNvGrpSpPr>
            <a:grpSpLocks/>
          </p:cNvGrpSpPr>
          <p:nvPr/>
        </p:nvGrpSpPr>
        <p:grpSpPr bwMode="auto">
          <a:xfrm>
            <a:off x="1856022" y="1623959"/>
            <a:ext cx="2305050" cy="1368425"/>
            <a:chOff x="816830" y="4597204"/>
            <a:chExt cx="2778845" cy="1528981"/>
          </a:xfrm>
        </p:grpSpPr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816830" y="4597204"/>
              <a:ext cx="2778845" cy="1528981"/>
              <a:chOff x="336" y="1536"/>
              <a:chExt cx="1392" cy="720"/>
            </a:xfrm>
          </p:grpSpPr>
          <p:sp>
            <p:nvSpPr>
              <p:cNvPr id="21" name="AutoShape 1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006600"/>
              </a:solidFill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881188" y="4664427"/>
              <a:ext cx="2651559" cy="1390242"/>
              <a:chOff x="2190" y="1344"/>
              <a:chExt cx="1392" cy="720"/>
            </a:xfrm>
          </p:grpSpPr>
          <p:sp>
            <p:nvSpPr>
              <p:cNvPr id="19" name="AutoShape 19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81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>
              <a:off x="1069452" y="5194962"/>
              <a:ext cx="2378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gray">
            <a:xfrm>
              <a:off x="1381403" y="4760390"/>
              <a:ext cx="1459420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006600"/>
                  </a:solidFill>
                  <a:latin typeface="+mn-ea"/>
                </a:rPr>
                <a:t>构建路由</a:t>
              </a:r>
              <a:r>
                <a:rPr lang="zh-CN" altLang="en-US" sz="1600" kern="0" dirty="0">
                  <a:solidFill>
                    <a:srgbClr val="006600"/>
                  </a:solidFill>
                  <a:latin typeface="+mn-ea"/>
                </a:rPr>
                <a:t>表</a:t>
              </a:r>
              <a:endParaRPr lang="en-US" altLang="zh-CN" sz="1600" kern="0" dirty="0">
                <a:solidFill>
                  <a:srgbClr val="006600"/>
                </a:solidFill>
                <a:latin typeface="+mn-ea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1023521" y="4751522"/>
              <a:ext cx="367561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006600"/>
                  </a:solidFill>
                  <a:latin typeface="+mn-ea"/>
                </a:rPr>
                <a:t>1</a:t>
              </a:r>
              <a:endParaRPr lang="en-US" altLang="zh-CN" sz="1600" kern="0" dirty="0">
                <a:solidFill>
                  <a:srgbClr val="006600"/>
                </a:solidFill>
                <a:latin typeface="+mn-ea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gray">
            <a:xfrm>
              <a:off x="990987" y="5280102"/>
              <a:ext cx="2438188" cy="6533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006600"/>
                  </a:solidFill>
                  <a:latin typeface="+mn-ea"/>
                </a:rPr>
                <a:t>1</a:t>
              </a:r>
              <a:r>
                <a:rPr lang="zh-CN" altLang="en-US" sz="1600" kern="0" dirty="0" smtClean="0">
                  <a:solidFill>
                    <a:srgbClr val="006600"/>
                  </a:solidFill>
                  <a:latin typeface="+mn-ea"/>
                </a:rPr>
                <a:t>）路由存储结构</a:t>
              </a:r>
              <a:endParaRPr lang="en-US" altLang="zh-CN" sz="1600" kern="0" dirty="0" smtClean="0">
                <a:solidFill>
                  <a:srgbClr val="006600"/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006600"/>
                  </a:solidFill>
                  <a:latin typeface="+mn-ea"/>
                </a:rPr>
                <a:t>2</a:t>
              </a:r>
              <a:r>
                <a:rPr lang="zh-CN" altLang="en-US" sz="1600" kern="0" dirty="0" smtClean="0">
                  <a:solidFill>
                    <a:srgbClr val="006600"/>
                  </a:solidFill>
                  <a:latin typeface="+mn-ea"/>
                </a:rPr>
                <a:t>）路由更新接口</a:t>
              </a:r>
              <a:endParaRPr lang="en-US" altLang="zh-CN" sz="1600" kern="0" dirty="0">
                <a:solidFill>
                  <a:srgbClr val="006600"/>
                </a:solidFill>
                <a:latin typeface="+mn-ea"/>
              </a:endParaRPr>
            </a:p>
          </p:txBody>
        </p:sp>
      </p:grpSp>
      <p:grpSp>
        <p:nvGrpSpPr>
          <p:cNvPr id="23" name="组合 107"/>
          <p:cNvGrpSpPr>
            <a:grpSpLocks/>
          </p:cNvGrpSpPr>
          <p:nvPr/>
        </p:nvGrpSpPr>
        <p:grpSpPr bwMode="auto">
          <a:xfrm>
            <a:off x="5169135" y="1622372"/>
            <a:ext cx="2303462" cy="1441450"/>
            <a:chOff x="816830" y="4597204"/>
            <a:chExt cx="2778845" cy="1611402"/>
          </a:xfrm>
        </p:grpSpPr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816830" y="4597204"/>
              <a:ext cx="2778845" cy="1528981"/>
              <a:chOff x="336" y="1536"/>
              <a:chExt cx="1392" cy="720"/>
            </a:xfrm>
          </p:grpSpPr>
          <p:sp>
            <p:nvSpPr>
              <p:cNvPr id="35" name="AutoShape 1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28" name="Group 18"/>
            <p:cNvGrpSpPr>
              <a:grpSpLocks/>
            </p:cNvGrpSpPr>
            <p:nvPr/>
          </p:nvGrpSpPr>
          <p:grpSpPr bwMode="auto">
            <a:xfrm>
              <a:off x="881188" y="4664427"/>
              <a:ext cx="2651559" cy="1390242"/>
              <a:chOff x="2190" y="1344"/>
              <a:chExt cx="1392" cy="720"/>
            </a:xfrm>
          </p:grpSpPr>
          <p:sp>
            <p:nvSpPr>
              <p:cNvPr id="33" name="AutoShape 19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81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4" name="Rectangle 20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C00000"/>
                  </a:solidFill>
                  <a:latin typeface="+mn-ea"/>
                </a:endParaRPr>
              </a:p>
            </p:txBody>
          </p:sp>
        </p:grpSp>
        <p:sp>
          <p:nvSpPr>
            <p:cNvPr id="29" name="Line 21"/>
            <p:cNvSpPr>
              <a:spLocks noChangeShapeType="1"/>
            </p:cNvSpPr>
            <p:nvPr/>
          </p:nvSpPr>
          <p:spPr bwMode="gray">
            <a:xfrm>
              <a:off x="1069626" y="5195268"/>
              <a:ext cx="2378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gray">
            <a:xfrm>
              <a:off x="1379877" y="4760474"/>
              <a:ext cx="1460426" cy="3784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C00000"/>
                  </a:solidFill>
                  <a:latin typeface="+mn-ea"/>
                </a:rPr>
                <a:t>查找路由表</a:t>
              </a:r>
              <a:endParaRPr lang="en-US" altLang="zh-CN" sz="1600" kern="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gray">
            <a:xfrm>
              <a:off x="1023663" y="4751600"/>
              <a:ext cx="367815" cy="3784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en-US" altLang="zh-CN" sz="1600" kern="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gray">
            <a:xfrm>
              <a:off x="991106" y="5280452"/>
              <a:ext cx="2439869" cy="9281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lang="zh-CN" altLang="en-US" sz="1600" kern="0" dirty="0" smtClean="0">
                  <a:solidFill>
                    <a:srgbClr val="C00000"/>
                  </a:solidFill>
                  <a:latin typeface="+mn-ea"/>
                </a:rPr>
                <a:t>）查找算法</a:t>
              </a:r>
              <a:endParaRPr lang="en-US" altLang="zh-CN" sz="1600" kern="0" dirty="0" smtClean="0">
                <a:solidFill>
                  <a:srgbClr val="C00000"/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C00000"/>
                  </a:solidFill>
                  <a:latin typeface="+mn-ea"/>
                </a:rPr>
                <a:t>2</a:t>
              </a:r>
              <a:r>
                <a:rPr lang="zh-CN" altLang="en-US" sz="1600" kern="0" dirty="0" smtClean="0">
                  <a:solidFill>
                    <a:srgbClr val="C00000"/>
                  </a:solidFill>
                  <a:latin typeface="+mn-ea"/>
                </a:rPr>
                <a:t>）最长前缀匹配</a:t>
              </a:r>
              <a:endParaRPr lang="en-US" altLang="zh-CN" sz="1600" kern="0" dirty="0">
                <a:solidFill>
                  <a:srgbClr val="C00000"/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kern="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37" name="组合 107"/>
          <p:cNvGrpSpPr>
            <a:grpSpLocks/>
          </p:cNvGrpSpPr>
          <p:nvPr/>
        </p:nvGrpSpPr>
        <p:grpSpPr bwMode="auto">
          <a:xfrm>
            <a:off x="5161043" y="3540004"/>
            <a:ext cx="2303462" cy="1368425"/>
            <a:chOff x="816830" y="4597204"/>
            <a:chExt cx="2778845" cy="1528981"/>
          </a:xfrm>
        </p:grpSpPr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816830" y="4597204"/>
              <a:ext cx="2778845" cy="1528981"/>
              <a:chOff x="336" y="1536"/>
              <a:chExt cx="1392" cy="720"/>
            </a:xfrm>
          </p:grpSpPr>
          <p:sp>
            <p:nvSpPr>
              <p:cNvPr id="46" name="AutoShape 1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800080"/>
              </a:solidFill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47" name="Rectangle 17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881188" y="4664427"/>
              <a:ext cx="2651559" cy="1390242"/>
              <a:chOff x="2190" y="1344"/>
              <a:chExt cx="1392" cy="720"/>
            </a:xfrm>
          </p:grpSpPr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81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40" name="Line 21"/>
            <p:cNvSpPr>
              <a:spLocks noChangeShapeType="1"/>
            </p:cNvSpPr>
            <p:nvPr/>
          </p:nvSpPr>
          <p:spPr bwMode="gray">
            <a:xfrm>
              <a:off x="1069626" y="5194961"/>
              <a:ext cx="2378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gray">
            <a:xfrm>
              <a:off x="1379877" y="4760390"/>
              <a:ext cx="1460426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>
                  <a:solidFill>
                    <a:srgbClr val="800080"/>
                  </a:solidFill>
                  <a:latin typeface="+mn-ea"/>
                </a:rPr>
                <a:t>校</a:t>
              </a:r>
              <a:r>
                <a:rPr lang="zh-CN" altLang="en-US" sz="1600" kern="0" dirty="0" smtClean="0">
                  <a:solidFill>
                    <a:srgbClr val="800080"/>
                  </a:solidFill>
                  <a:latin typeface="+mn-ea"/>
                </a:rPr>
                <a:t>验及处理</a:t>
              </a:r>
              <a:endParaRPr lang="en-US" altLang="zh-CN" sz="1600" kern="0" dirty="0">
                <a:solidFill>
                  <a:srgbClr val="800080"/>
                </a:solidFill>
                <a:latin typeface="+mn-ea"/>
              </a:endParaRP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gray">
            <a:xfrm>
              <a:off x="1023663" y="4765711"/>
              <a:ext cx="367815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800080"/>
                  </a:solidFill>
                  <a:latin typeface="+mn-ea"/>
                </a:rPr>
                <a:t>3</a:t>
              </a:r>
              <a:endParaRPr lang="en-US" altLang="zh-CN" sz="1600" kern="0" dirty="0">
                <a:solidFill>
                  <a:srgbClr val="800080"/>
                </a:solidFill>
                <a:latin typeface="+mn-ea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gray">
            <a:xfrm>
              <a:off x="916416" y="5280101"/>
              <a:ext cx="2646702" cy="6527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800080"/>
                  </a:solidFill>
                  <a:latin typeface="+mn-ea"/>
                </a:rPr>
                <a:t>1</a:t>
              </a:r>
              <a:r>
                <a:rPr lang="zh-CN" altLang="en-US" sz="1600" kern="0" dirty="0" smtClean="0">
                  <a:solidFill>
                    <a:srgbClr val="800080"/>
                  </a:solidFill>
                  <a:latin typeface="+mn-ea"/>
                </a:rPr>
                <a:t>）校验和检查和计算</a:t>
              </a:r>
              <a:endParaRPr lang="en-US" altLang="zh-CN" sz="1600" kern="0" dirty="0" smtClean="0">
                <a:solidFill>
                  <a:srgbClr val="800080"/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800080"/>
                  </a:solidFill>
                  <a:latin typeface="+mn-ea"/>
                </a:rPr>
                <a:t>2</a:t>
              </a:r>
              <a:r>
                <a:rPr lang="zh-CN" altLang="en-US" sz="1600" kern="0" dirty="0" smtClean="0">
                  <a:solidFill>
                    <a:srgbClr val="800080"/>
                  </a:solidFill>
                  <a:latin typeface="+mn-ea"/>
                </a:rPr>
                <a:t>）</a:t>
              </a:r>
              <a:r>
                <a:rPr lang="en-US" altLang="zh-CN" sz="1600" kern="0" dirty="0" smtClean="0">
                  <a:solidFill>
                    <a:srgbClr val="800080"/>
                  </a:solidFill>
                  <a:latin typeface="+mn-ea"/>
                </a:rPr>
                <a:t>TTL</a:t>
              </a:r>
              <a:r>
                <a:rPr lang="zh-CN" altLang="en-US" sz="1600" kern="0" dirty="0" smtClean="0">
                  <a:solidFill>
                    <a:srgbClr val="800080"/>
                  </a:solidFill>
                  <a:latin typeface="+mn-ea"/>
                </a:rPr>
                <a:t>处理</a:t>
              </a:r>
              <a:endParaRPr lang="en-US" altLang="zh-CN" sz="1600" kern="0" dirty="0">
                <a:solidFill>
                  <a:srgbClr val="800080"/>
                </a:solidFill>
                <a:latin typeface="+mn-ea"/>
              </a:endParaRPr>
            </a:p>
          </p:txBody>
        </p:sp>
      </p:grpSp>
      <p:grpSp>
        <p:nvGrpSpPr>
          <p:cNvPr id="48" name="组合 107"/>
          <p:cNvGrpSpPr>
            <a:grpSpLocks/>
          </p:cNvGrpSpPr>
          <p:nvPr/>
        </p:nvGrpSpPr>
        <p:grpSpPr bwMode="auto">
          <a:xfrm>
            <a:off x="1857609" y="3540004"/>
            <a:ext cx="2303463" cy="1368425"/>
            <a:chOff x="816830" y="4597204"/>
            <a:chExt cx="2778845" cy="1528981"/>
          </a:xfrm>
        </p:grpSpPr>
        <p:grpSp>
          <p:nvGrpSpPr>
            <p:cNvPr id="49" name="Group 15"/>
            <p:cNvGrpSpPr>
              <a:grpSpLocks/>
            </p:cNvGrpSpPr>
            <p:nvPr/>
          </p:nvGrpSpPr>
          <p:grpSpPr bwMode="auto">
            <a:xfrm>
              <a:off x="816830" y="4597204"/>
              <a:ext cx="2778845" cy="1528981"/>
              <a:chOff x="336" y="1536"/>
              <a:chExt cx="1392" cy="720"/>
            </a:xfrm>
          </p:grpSpPr>
          <p:sp>
            <p:nvSpPr>
              <p:cNvPr id="57" name="AutoShape 1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1392" cy="720"/>
              </a:xfrm>
              <a:prstGeom prst="roundRect">
                <a:avLst>
                  <a:gd name="adj" fmla="val 16667"/>
                </a:avLst>
              </a:prstGeom>
              <a:solidFill>
                <a:srgbClr val="F0A22E"/>
              </a:solidFill>
              <a:ln w="9525">
                <a:noFill/>
                <a:round/>
                <a:headEnd/>
                <a:tailEnd/>
              </a:ln>
              <a:effectLst>
                <a:outerShdw dist="45791" dir="2021404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258" cy="336"/>
              </a:xfrm>
              <a:prstGeom prst="rect">
                <a:avLst/>
              </a:prstGeom>
              <a:solidFill>
                <a:srgbClr val="F0A22E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Group 18"/>
            <p:cNvGrpSpPr>
              <a:grpSpLocks/>
            </p:cNvGrpSpPr>
            <p:nvPr/>
          </p:nvGrpSpPr>
          <p:grpSpPr bwMode="auto">
            <a:xfrm>
              <a:off x="881188" y="4664427"/>
              <a:ext cx="2651559" cy="1390242"/>
              <a:chOff x="2190" y="1344"/>
              <a:chExt cx="1392" cy="720"/>
            </a:xfrm>
          </p:grpSpPr>
          <p:sp>
            <p:nvSpPr>
              <p:cNvPr id="55" name="AutoShape 19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1381" cy="7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gray">
              <a:xfrm>
                <a:off x="2190" y="1344"/>
                <a:ext cx="258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51" name="Line 21"/>
            <p:cNvSpPr>
              <a:spLocks noChangeShapeType="1"/>
            </p:cNvSpPr>
            <p:nvPr/>
          </p:nvSpPr>
          <p:spPr bwMode="gray">
            <a:xfrm>
              <a:off x="1069626" y="5194961"/>
              <a:ext cx="2378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gray">
            <a:xfrm>
              <a:off x="1379876" y="4760390"/>
              <a:ext cx="1460426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 smtClean="0">
                  <a:solidFill>
                    <a:srgbClr val="996600"/>
                  </a:solidFill>
                  <a:latin typeface="+mn-ea"/>
                </a:rPr>
                <a:t>封装数据包</a:t>
              </a:r>
              <a:endParaRPr lang="en-US" altLang="zh-CN" sz="1600" kern="0" dirty="0">
                <a:solidFill>
                  <a:srgbClr val="996600"/>
                </a:solidFill>
                <a:latin typeface="+mn-ea"/>
              </a:endParaRP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gray">
            <a:xfrm>
              <a:off x="1023663" y="4765711"/>
              <a:ext cx="367815" cy="37827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996600"/>
                  </a:solidFill>
                  <a:latin typeface="+mn-ea"/>
                </a:rPr>
                <a:t>4</a:t>
              </a:r>
              <a:endParaRPr lang="en-US" altLang="zh-CN" sz="1600" kern="0" dirty="0">
                <a:solidFill>
                  <a:srgbClr val="996600"/>
                </a:solidFill>
                <a:latin typeface="+mn-ea"/>
              </a:endParaRP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gray">
            <a:xfrm>
              <a:off x="989191" y="5280101"/>
              <a:ext cx="2439868" cy="6527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996600"/>
                  </a:solidFill>
                  <a:latin typeface="+mn-ea"/>
                </a:rPr>
                <a:t>1</a:t>
              </a:r>
              <a:r>
                <a:rPr lang="zh-CN" altLang="en-US" sz="1600" kern="0" dirty="0" smtClean="0">
                  <a:solidFill>
                    <a:srgbClr val="996600"/>
                  </a:solidFill>
                  <a:latin typeface="+mn-ea"/>
                </a:rPr>
                <a:t>）下一跳</a:t>
              </a:r>
              <a:r>
                <a:rPr lang="en-US" altLang="zh-CN" sz="1600" kern="0" dirty="0" smtClean="0">
                  <a:solidFill>
                    <a:srgbClr val="996600"/>
                  </a:solidFill>
                  <a:latin typeface="+mn-ea"/>
                </a:rPr>
                <a:t>MAC</a:t>
              </a:r>
              <a:r>
                <a:rPr lang="zh-CN" altLang="en-US" sz="1600" kern="0" dirty="0" smtClean="0">
                  <a:solidFill>
                    <a:srgbClr val="996600"/>
                  </a:solidFill>
                  <a:latin typeface="+mn-ea"/>
                </a:rPr>
                <a:t>地址</a:t>
              </a:r>
              <a:endParaRPr lang="en-US" altLang="zh-CN" sz="1600" kern="0" dirty="0" smtClean="0">
                <a:solidFill>
                  <a:srgbClr val="996600"/>
                </a:solidFill>
                <a:latin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 smtClean="0">
                  <a:solidFill>
                    <a:srgbClr val="996600"/>
                  </a:solidFill>
                  <a:latin typeface="+mn-ea"/>
                </a:rPr>
                <a:t>2</a:t>
              </a:r>
              <a:r>
                <a:rPr lang="zh-CN" altLang="en-US" sz="1600" kern="0" dirty="0" smtClean="0">
                  <a:solidFill>
                    <a:srgbClr val="996600"/>
                  </a:solidFill>
                  <a:latin typeface="+mn-ea"/>
                </a:rPr>
                <a:t>）封装以太网报头</a:t>
              </a:r>
              <a:endParaRPr lang="en-US" altLang="zh-CN" sz="1600" kern="0" dirty="0">
                <a:solidFill>
                  <a:srgbClr val="996600"/>
                </a:solidFill>
                <a:latin typeface="+mn-ea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4313816" y="2233559"/>
            <a:ext cx="699248" cy="24069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rot="5400000">
            <a:off x="6042893" y="3143689"/>
            <a:ext cx="486479" cy="24010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10800000">
            <a:off x="4330555" y="4098823"/>
            <a:ext cx="699248" cy="24069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7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6559779" y="4027968"/>
            <a:ext cx="2001046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3688644" y="1333048"/>
            <a:ext cx="2837268" cy="269492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42975" y="1326626"/>
            <a:ext cx="2985160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3931" y="396194"/>
            <a:ext cx="1810761" cy="1810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0434" y="10854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cs typeface="+mn-ea"/>
                <a:sym typeface="+mn-lt"/>
              </a:rPr>
              <a:t>背景</a:t>
            </a:r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与目标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486" y="16671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系统与原理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23944" y="22830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考核与评分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9367" y="28989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cs typeface="+mn-ea"/>
                <a:sym typeface="+mn-lt"/>
              </a:rPr>
              <a:t>内容与步骤</a:t>
            </a:r>
          </a:p>
        </p:txBody>
      </p:sp>
      <p:pic>
        <p:nvPicPr>
          <p:cNvPr id="2050" name="Picture 2" descr="F:\0PPT素材\z00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5" y="704121"/>
            <a:ext cx="708576" cy="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993441" y="1546052"/>
            <a:ext cx="1470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19421" y="1011608"/>
            <a:ext cx="579934" cy="579934"/>
            <a:chOff x="3658913" y="921296"/>
            <a:chExt cx="579934" cy="579934"/>
          </a:xfrm>
          <a:solidFill>
            <a:srgbClr val="7030A0"/>
          </a:solidFill>
        </p:grpSpPr>
        <p:sp>
          <p:nvSpPr>
            <p:cNvPr id="67" name="椭圆 66"/>
            <p:cNvSpPr/>
            <p:nvPr/>
          </p:nvSpPr>
          <p:spPr>
            <a:xfrm>
              <a:off x="3658913" y="921296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1" name="Picture 3" descr="F:\0PPT素材\课题背景及内容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761" y="1087288"/>
              <a:ext cx="396376" cy="257865"/>
            </a:xfrm>
            <a:prstGeom prst="rect">
              <a:avLst/>
            </a:prstGeom>
            <a:grpFill/>
            <a:extLst/>
          </p:spPr>
        </p:pic>
      </p:grpSp>
      <p:grpSp>
        <p:nvGrpSpPr>
          <p:cNvPr id="86" name="组合 85"/>
          <p:cNvGrpSpPr/>
          <p:nvPr/>
        </p:nvGrpSpPr>
        <p:grpSpPr>
          <a:xfrm>
            <a:off x="4050028" y="1627534"/>
            <a:ext cx="579934" cy="579934"/>
            <a:chOff x="4289520" y="1537222"/>
            <a:chExt cx="579934" cy="579934"/>
          </a:xfrm>
          <a:solidFill>
            <a:srgbClr val="7030A0"/>
          </a:solidFill>
        </p:grpSpPr>
        <p:sp>
          <p:nvSpPr>
            <p:cNvPr id="68" name="椭圆 67"/>
            <p:cNvSpPr/>
            <p:nvPr/>
          </p:nvSpPr>
          <p:spPr>
            <a:xfrm>
              <a:off x="4289520" y="1537222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2" name="Picture 4" descr="F:\0PPT素材\课题现状及发展情况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753" y="1623887"/>
              <a:ext cx="370708" cy="402218"/>
            </a:xfrm>
            <a:prstGeom prst="rect">
              <a:avLst/>
            </a:prstGeom>
            <a:grpFill/>
            <a:extLst/>
          </p:spPr>
        </p:pic>
      </p:grpSp>
      <p:grpSp>
        <p:nvGrpSpPr>
          <p:cNvPr id="91" name="组合 90"/>
          <p:cNvGrpSpPr/>
          <p:nvPr/>
        </p:nvGrpSpPr>
        <p:grpSpPr>
          <a:xfrm>
            <a:off x="4690946" y="2243460"/>
            <a:ext cx="579934" cy="579934"/>
            <a:chOff x="4930438" y="2153148"/>
            <a:chExt cx="579934" cy="579934"/>
          </a:xfrm>
          <a:solidFill>
            <a:srgbClr val="7030A0"/>
          </a:solidFill>
        </p:grpSpPr>
        <p:sp>
          <p:nvSpPr>
            <p:cNvPr id="69" name="椭圆 68"/>
            <p:cNvSpPr/>
            <p:nvPr/>
          </p:nvSpPr>
          <p:spPr>
            <a:xfrm>
              <a:off x="4930438" y="2153148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3" name="Picture 5" descr="F:\0PPT素材\研究思路及过程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319" y="2285890"/>
              <a:ext cx="328072" cy="3295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组合 92"/>
          <p:cNvGrpSpPr/>
          <p:nvPr/>
        </p:nvGrpSpPr>
        <p:grpSpPr>
          <a:xfrm>
            <a:off x="5329121" y="2859386"/>
            <a:ext cx="579934" cy="579934"/>
            <a:chOff x="5568613" y="2769074"/>
            <a:chExt cx="579934" cy="579934"/>
          </a:xfrm>
          <a:solidFill>
            <a:srgbClr val="7030A0"/>
          </a:solidFill>
        </p:grpSpPr>
        <p:sp>
          <p:nvSpPr>
            <p:cNvPr id="71" name="椭圆 70"/>
            <p:cNvSpPr/>
            <p:nvPr/>
          </p:nvSpPr>
          <p:spPr>
            <a:xfrm>
              <a:off x="5568613" y="2769074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4" name="Picture 6" descr="F:\0PPT素材\实验数据结果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86" y="2888665"/>
              <a:ext cx="325262" cy="340751"/>
            </a:xfrm>
            <a:prstGeom prst="rect">
              <a:avLst/>
            </a:prstGeom>
            <a:grpFill/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10281408" y="6797920"/>
            <a:ext cx="1107996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5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544"/>
    </mc:Choice>
    <mc:Fallback xmlns="">
      <p:transition advTm="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059289" y="3025422"/>
            <a:ext cx="1433689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构建路由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（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转发表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）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：构建全局路由表，编写插入函数，通过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链表（可用其它结构）存储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的方式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将路由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表项存储在路由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表里，路由表数据结构参考如下：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88224"/>
              </p:ext>
            </p:extLst>
          </p:nvPr>
        </p:nvGraphicFramePr>
        <p:xfrm>
          <a:off x="1276350" y="1846263"/>
          <a:ext cx="695483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46263"/>
                        <a:ext cx="6954838" cy="325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3059289" y="3014132"/>
            <a:ext cx="1433689" cy="790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58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构建路由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（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转发表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）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：构建全局路由表，编写插入函数，通过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链表（可用其它结构）存储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的方式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将路由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表项存储在路由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表里，路由表数据结构参考如下：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93730" y="2290913"/>
            <a:ext cx="4490593" cy="267449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49880" y="2611585"/>
            <a:ext cx="4125020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route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{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route  *   next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;    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     /*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Link list. */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in_addr</a:t>
            </a:r>
            <a:r>
              <a:rPr lang="en-US" altLang="zh-CN" sz="1200" b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</a:t>
            </a:r>
            <a:r>
              <a:rPr lang="en-US" altLang="zh-CN" sz="1200" b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p4</a:t>
            </a:r>
            <a:r>
              <a:rPr lang="en-US" altLang="zh-CN" sz="1200" b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prefix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;      /*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prefix */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unsigned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prefixlen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         /*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ipprefixlen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*/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*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;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 /*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*/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};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545212" y="1999680"/>
            <a:ext cx="356984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655272" y="1999679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路由表结构</a:t>
            </a:r>
            <a:r>
              <a:rPr lang="zh-CN" altLang="en-US" dirty="0" smtClean="0">
                <a:solidFill>
                  <a:schemeClr val="bg1"/>
                </a:solidFill>
              </a:rPr>
              <a:t>体</a:t>
            </a:r>
            <a:r>
              <a:rPr lang="zh-CN" altLang="en-US" dirty="0">
                <a:solidFill>
                  <a:schemeClr val="bg1"/>
                </a:solidFill>
              </a:rPr>
              <a:t>示例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672345" y="2290912"/>
            <a:ext cx="4375957" cy="2674491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4741852" y="2629270"/>
            <a:ext cx="4168228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{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* next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;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char  *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ifname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;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unsigned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ifindex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;         /*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Interface index. */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in_addr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nexthopaddr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;/* 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address */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};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圆角矩形 1"/>
          <p:cNvSpPr>
            <a:spLocks noChangeArrowheads="1"/>
          </p:cNvSpPr>
          <p:nvPr/>
        </p:nvSpPr>
        <p:spPr bwMode="auto">
          <a:xfrm>
            <a:off x="5089649" y="2014283"/>
            <a:ext cx="356984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矩形 5"/>
          <p:cNvSpPr>
            <a:spLocks noChangeArrowheads="1"/>
          </p:cNvSpPr>
          <p:nvPr/>
        </p:nvSpPr>
        <p:spPr bwMode="auto">
          <a:xfrm>
            <a:off x="5199709" y="2014282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下一</a:t>
            </a:r>
            <a:r>
              <a:rPr lang="zh-CN" altLang="en-US" dirty="0" smtClean="0">
                <a:solidFill>
                  <a:schemeClr val="bg1"/>
                </a:solidFill>
              </a:rPr>
              <a:t>跳结构体</a:t>
            </a:r>
            <a:r>
              <a:rPr lang="zh-CN" altLang="en-US" dirty="0">
                <a:solidFill>
                  <a:schemeClr val="bg1"/>
                </a:solidFill>
              </a:rPr>
              <a:t>示例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4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391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二、开发转发引擎之实验一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构建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路由表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（转发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表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）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：构建全局路由表，编写插入函数，通过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链表（可用其它结构）存储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方式将路由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表项存储在路由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表里，插入函数如下：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435395" y="2290912"/>
            <a:ext cx="6932428" cy="2557535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584251" y="2611585"/>
            <a:ext cx="6570921" cy="1949782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insert_route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(unsigned long ip4prefix, unsigned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prefixlen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, char  *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ifname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, unsigned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ifindex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, unsigned long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nexthopaddr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endParaRPr lang="en-US" altLang="zh-CN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参数释义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目的前缀，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是掩码长度，参数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是接口名，参数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4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是接口索引值，参数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是下一跳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地址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3054500" y="1999680"/>
            <a:ext cx="356984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3164560" y="1999679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插入表项函数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二、开发转发引擎之实验二校验和计算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：转发模块接收报文和发送报文时都需要进行校验和计算，以及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报头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TTL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字段值减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处理，可以通过实现下面两个函数实现校验和计算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46558"/>
              </p:ext>
            </p:extLst>
          </p:nvPr>
        </p:nvGraphicFramePr>
        <p:xfrm>
          <a:off x="1276350" y="1846263"/>
          <a:ext cx="695483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46263"/>
                        <a:ext cx="6954838" cy="325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2156178" y="4368800"/>
            <a:ext cx="936978" cy="774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285280" y="4330021"/>
            <a:ext cx="936978" cy="774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152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二、开发转发引擎之实验二校验和计算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：转发模块接收报文和发送报文时都需要进行校验和计算，以及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报头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TTL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字段值减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处理，可以通过实现下面两个函数实现校验和计算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93730" y="2290913"/>
            <a:ext cx="4490593" cy="267449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49880" y="2611585"/>
            <a:ext cx="4125020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check_sum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(unsigned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short *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iphd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len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, unsigned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short checksum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180975" indent="-180975" defTabSz="877888">
              <a:spcBef>
                <a:spcPct val="20000"/>
              </a:spcBef>
              <a:defRPr/>
            </a:pPr>
            <a:endParaRPr lang="en-US" altLang="zh-CN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参数释义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指向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数据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包头的指针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ip_recvpkt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数据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包头长度，参数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数据包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的校验和</a:t>
            </a: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453244" y="1999680"/>
            <a:ext cx="373459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548942" y="1999679"/>
            <a:ext cx="3569840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接收报文校验和</a:t>
            </a:r>
            <a:r>
              <a:rPr lang="zh-CN" altLang="en-US" dirty="0">
                <a:solidFill>
                  <a:schemeClr val="bg1"/>
                </a:solidFill>
              </a:rPr>
              <a:t>验证函数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672345" y="2290912"/>
            <a:ext cx="4375957" cy="2674491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4741852" y="2629270"/>
            <a:ext cx="4168228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unsigned  short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count_check_sum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(unsigned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short *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iphd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)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参数释义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指向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数据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包头的指针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ip_recvpkt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注意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重新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计算报文校验和前，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ttl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值减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圆角矩形 1"/>
          <p:cNvSpPr>
            <a:spLocks noChangeArrowheads="1"/>
          </p:cNvSpPr>
          <p:nvPr/>
        </p:nvSpPr>
        <p:spPr bwMode="auto">
          <a:xfrm>
            <a:off x="5005667" y="2014283"/>
            <a:ext cx="3766191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矩形 5"/>
          <p:cNvSpPr>
            <a:spLocks noChangeArrowheads="1"/>
          </p:cNvSpPr>
          <p:nvPr/>
        </p:nvSpPr>
        <p:spPr bwMode="auto">
          <a:xfrm>
            <a:off x="5093379" y="2014282"/>
            <a:ext cx="3604049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发送报文计算</a:t>
            </a:r>
            <a:r>
              <a:rPr lang="zh-CN" altLang="en-US" dirty="0">
                <a:solidFill>
                  <a:schemeClr val="bg1"/>
                </a:solidFill>
              </a:rPr>
              <a:t>校验和函数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8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三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查找路由表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：从收到的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报文中提取目的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地址查找路由表，获取出接口和下一跳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地址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；编写删除路由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表项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函数。两个函数如下：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62336"/>
              </p:ext>
            </p:extLst>
          </p:nvPr>
        </p:nvGraphicFramePr>
        <p:xfrm>
          <a:off x="1276350" y="1846263"/>
          <a:ext cx="695483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46263"/>
                        <a:ext cx="6954838" cy="325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3194755" y="4346222"/>
            <a:ext cx="1174045" cy="774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94000" y="3663244"/>
            <a:ext cx="1174045" cy="774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78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实验</a:t>
            </a:r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三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查找路由表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：从收到的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报文中提取目的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地址查找路由表，获取出接口和下一跳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地址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；编写删除路由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表项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函数。两个函数如下：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93730" y="2290913"/>
            <a:ext cx="4490593" cy="2674490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64815" y="2611585"/>
            <a:ext cx="4326767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lookup_route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in_addr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dstaddr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nextaddr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*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nexthopinfo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)</a:t>
            </a:r>
            <a:endParaRPr lang="en-US" altLang="zh-CN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参数释义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目的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地址，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下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一跳和出接口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信息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endParaRPr lang="en-US" altLang="zh-CN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注意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：查找算法与所用路由表存储结构相关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453244" y="1999680"/>
            <a:ext cx="3734590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548942" y="1999679"/>
            <a:ext cx="3569840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查表路由表函数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672345" y="2290912"/>
            <a:ext cx="4375957" cy="2674491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4741852" y="2629270"/>
            <a:ext cx="4168228" cy="221335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delete_route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struct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in_addr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dstaddr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, unsigned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prefixlen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)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sz="1600" b="1" u="sng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参数释义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：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是目的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地址，参数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是掩码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长度</a:t>
            </a:r>
            <a:endParaRPr lang="zh-CN" altLang="en-US" sz="16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圆角矩形 1"/>
          <p:cNvSpPr>
            <a:spLocks noChangeArrowheads="1"/>
          </p:cNvSpPr>
          <p:nvPr/>
        </p:nvSpPr>
        <p:spPr bwMode="auto">
          <a:xfrm>
            <a:off x="5005667" y="2014283"/>
            <a:ext cx="3766191" cy="45949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矩形 5"/>
          <p:cNvSpPr>
            <a:spLocks noChangeArrowheads="1"/>
          </p:cNvSpPr>
          <p:nvPr/>
        </p:nvSpPr>
        <p:spPr bwMode="auto">
          <a:xfrm>
            <a:off x="5093379" y="2014282"/>
            <a:ext cx="3604049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删除路由表项函数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5827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二、开发转发引擎之实验四接收静态路由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信息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1085175"/>
            <a:ext cx="8648876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创建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tcp</a:t>
            </a:r>
            <a:r>
              <a:rPr kumimoji="1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 socket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服务器端，调用线程来监听接收</a:t>
            </a:r>
            <a:r>
              <a:rPr kumimoji="1" lang="en-US" altLang="zh-CN" sz="1600" dirty="0" err="1">
                <a:solidFill>
                  <a:schemeClr val="bg1"/>
                </a:solidFill>
                <a:latin typeface="+mn-ea"/>
                <a:ea typeface="+mn-ea"/>
              </a:rPr>
              <a:t>quagga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传送的静态路由信息，再调用插入函数将其存储在路由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表中；撤销静态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路由时调用撤销路由函数删除在路由表的表项；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435464"/>
              </p:ext>
            </p:extLst>
          </p:nvPr>
        </p:nvGraphicFramePr>
        <p:xfrm>
          <a:off x="1332794" y="1843969"/>
          <a:ext cx="695483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94" y="1843969"/>
                        <a:ext cx="6954838" cy="325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2810933" y="2336800"/>
            <a:ext cx="1230489" cy="756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66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二、开发转发引擎之实验五重新封装数据包</a:t>
            </a: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904551"/>
            <a:ext cx="8648876" cy="1046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将查表获取到的下一跳接口信息存储到结构体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ifreq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里，通过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ioctl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获取出接口的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mac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地址作为以太网包头的源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mac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地址，目的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mac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地址为下一跳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地址的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mac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地址，通过函数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int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arpGet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(char *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ifname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char *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ipStr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 )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查找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ARP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表项获取，根据获取的信息封装以太网包头，以太网类型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eth_header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-&gt;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ether_type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=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htons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(ETHERTYPE_IP)</a:t>
            </a:r>
            <a:endParaRPr kumimoji="1"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15385"/>
              </p:ext>
            </p:extLst>
          </p:nvPr>
        </p:nvGraphicFramePr>
        <p:xfrm>
          <a:off x="1276350" y="1846263"/>
          <a:ext cx="695483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46263"/>
                        <a:ext cx="6954838" cy="325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5226756" y="4334933"/>
            <a:ext cx="1103317" cy="808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59324" y="3571522"/>
            <a:ext cx="1103317" cy="808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03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二、开发转发引擎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之接收和发送报文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2" y="949707"/>
            <a:ext cx="8648876" cy="9541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400" u="sng" dirty="0" smtClean="0">
                <a:solidFill>
                  <a:schemeClr val="bg1"/>
                </a:solidFill>
                <a:latin typeface="+mn-ea"/>
                <a:ea typeface="+mn-ea"/>
              </a:rPr>
              <a:t>接收报文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：通过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raw socket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在数据链路层捕获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报文，创建原始套接字：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recvfd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=socket(AF_PACKET , SOCK_RAW ,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htons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(ETH_P_IP))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，接收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报文：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recvlen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recv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recvfd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,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skbuf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,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sizeof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skbuf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) , 0)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数据包存储在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skbuf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struct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ip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 * </a:t>
            </a:r>
            <a:r>
              <a:rPr kumimoji="1" lang="en-US" altLang="zh-CN" sz="1400" dirty="0" err="1">
                <a:solidFill>
                  <a:schemeClr val="bg1"/>
                </a:solidFill>
                <a:latin typeface="+mn-ea"/>
                <a:ea typeface="+mn-ea"/>
              </a:rPr>
              <a:t>ip_recvpkt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中</a:t>
            </a:r>
            <a:endParaRPr kumimoji="1"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zh-CN" altLang="en-US" sz="1400" u="sng" dirty="0" smtClean="0">
                <a:solidFill>
                  <a:schemeClr val="bg1"/>
                </a:solidFill>
                <a:latin typeface="+mn-ea"/>
                <a:ea typeface="+mn-ea"/>
              </a:rPr>
              <a:t>发送报文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：进行以太网封装后，通过上述</a:t>
            </a:r>
            <a:r>
              <a:rPr kumimoji="1"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raw socket</a:t>
            </a: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将报文由出接口发出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17975"/>
              </p:ext>
            </p:extLst>
          </p:nvPr>
        </p:nvGraphicFramePr>
        <p:xfrm>
          <a:off x="1237483" y="1840089"/>
          <a:ext cx="7016283" cy="328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Visio" r:id="rId7" imgW="11515678" imgH="5362500" progId="Visio.Drawing.15">
                  <p:embed/>
                </p:oleObj>
              </mc:Choice>
              <mc:Fallback>
                <p:oleObj name="Visio" r:id="rId7" imgW="11515678" imgH="5362500" progId="Visio.Drawing.15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83" y="1840089"/>
                        <a:ext cx="7016283" cy="32831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6965245" y="4018844"/>
            <a:ext cx="857955" cy="812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87688" y="4013199"/>
            <a:ext cx="857955" cy="812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2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6559779" y="4027968"/>
            <a:ext cx="2001046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3688644" y="1333048"/>
            <a:ext cx="2837268" cy="269492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42975" y="1326626"/>
            <a:ext cx="2985160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3931" y="396194"/>
            <a:ext cx="1810761" cy="1810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0434" y="10854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cs typeface="+mn-ea"/>
                <a:sym typeface="+mn-lt"/>
              </a:rPr>
              <a:t>背景</a:t>
            </a:r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与目标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486" y="16671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系统与原理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23944" y="22830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考核与评分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9367" y="28989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内容与步骤</a:t>
            </a:r>
          </a:p>
        </p:txBody>
      </p:sp>
      <p:pic>
        <p:nvPicPr>
          <p:cNvPr id="2050" name="Picture 2" descr="F:\0PPT素材\z00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5" y="704121"/>
            <a:ext cx="708576" cy="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993441" y="1546052"/>
            <a:ext cx="1470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19421" y="1011608"/>
            <a:ext cx="579934" cy="579934"/>
            <a:chOff x="3658913" y="921296"/>
            <a:chExt cx="579934" cy="579934"/>
          </a:xfrm>
          <a:solidFill>
            <a:srgbClr val="7030A0"/>
          </a:solidFill>
        </p:grpSpPr>
        <p:sp>
          <p:nvSpPr>
            <p:cNvPr id="67" name="椭圆 66"/>
            <p:cNvSpPr/>
            <p:nvPr/>
          </p:nvSpPr>
          <p:spPr>
            <a:xfrm>
              <a:off x="3658913" y="921296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1" name="Picture 3" descr="F:\0PPT素材\课题背景及内容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761" y="1087288"/>
              <a:ext cx="396376" cy="257865"/>
            </a:xfrm>
            <a:prstGeom prst="rect">
              <a:avLst/>
            </a:prstGeom>
            <a:grpFill/>
            <a:extLst/>
          </p:spPr>
        </p:pic>
      </p:grpSp>
      <p:grpSp>
        <p:nvGrpSpPr>
          <p:cNvPr id="86" name="组合 85"/>
          <p:cNvGrpSpPr/>
          <p:nvPr/>
        </p:nvGrpSpPr>
        <p:grpSpPr>
          <a:xfrm>
            <a:off x="4050028" y="1627534"/>
            <a:ext cx="579934" cy="579934"/>
            <a:chOff x="4289520" y="1537222"/>
            <a:chExt cx="579934" cy="579934"/>
          </a:xfrm>
          <a:solidFill>
            <a:srgbClr val="7030A0"/>
          </a:solidFill>
        </p:grpSpPr>
        <p:sp>
          <p:nvSpPr>
            <p:cNvPr id="68" name="椭圆 67"/>
            <p:cNvSpPr/>
            <p:nvPr/>
          </p:nvSpPr>
          <p:spPr>
            <a:xfrm>
              <a:off x="4289520" y="1537222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2" name="Picture 4" descr="F:\0PPT素材\课题现状及发展情况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753" y="1623887"/>
              <a:ext cx="370708" cy="402218"/>
            </a:xfrm>
            <a:prstGeom prst="rect">
              <a:avLst/>
            </a:prstGeom>
            <a:grpFill/>
            <a:extLst/>
          </p:spPr>
        </p:pic>
      </p:grpSp>
      <p:grpSp>
        <p:nvGrpSpPr>
          <p:cNvPr id="91" name="组合 90"/>
          <p:cNvGrpSpPr/>
          <p:nvPr/>
        </p:nvGrpSpPr>
        <p:grpSpPr>
          <a:xfrm>
            <a:off x="4690946" y="2243460"/>
            <a:ext cx="579934" cy="579934"/>
            <a:chOff x="4930438" y="2153148"/>
            <a:chExt cx="579934" cy="579934"/>
          </a:xfrm>
          <a:solidFill>
            <a:srgbClr val="7030A0"/>
          </a:solidFill>
        </p:grpSpPr>
        <p:sp>
          <p:nvSpPr>
            <p:cNvPr id="69" name="椭圆 68"/>
            <p:cNvSpPr/>
            <p:nvPr/>
          </p:nvSpPr>
          <p:spPr>
            <a:xfrm>
              <a:off x="4930438" y="2153148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3" name="Picture 5" descr="F:\0PPT素材\研究思路及过程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319" y="2285890"/>
              <a:ext cx="328072" cy="3295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组合 92"/>
          <p:cNvGrpSpPr/>
          <p:nvPr/>
        </p:nvGrpSpPr>
        <p:grpSpPr>
          <a:xfrm>
            <a:off x="5329121" y="2859386"/>
            <a:ext cx="579934" cy="579934"/>
            <a:chOff x="5568613" y="2769074"/>
            <a:chExt cx="579934" cy="579934"/>
          </a:xfrm>
          <a:solidFill>
            <a:srgbClr val="7030A0"/>
          </a:solidFill>
        </p:grpSpPr>
        <p:sp>
          <p:nvSpPr>
            <p:cNvPr id="71" name="椭圆 70"/>
            <p:cNvSpPr/>
            <p:nvPr/>
          </p:nvSpPr>
          <p:spPr>
            <a:xfrm>
              <a:off x="5568613" y="2769074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4" name="Picture 6" descr="F:\0PPT素材\实验数据结果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86" y="2888665"/>
              <a:ext cx="325262" cy="340751"/>
            </a:xfrm>
            <a:prstGeom prst="rect">
              <a:avLst/>
            </a:prstGeom>
            <a:grpFill/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10281408" y="6797920"/>
            <a:ext cx="1107996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7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544"/>
    </mc:Choice>
    <mc:Fallback xmlns="">
      <p:transition advTm="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二、开发转发引擎之转发功能测试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86233" y="1085175"/>
            <a:ext cx="6904790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u="sng" dirty="0" smtClean="0">
                <a:solidFill>
                  <a:schemeClr val="bg1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：测试所开发转发引擎的转发功能，实验环境如下图</a:t>
            </a:r>
            <a:endParaRPr kumimoji="1"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5921017" y="1781725"/>
            <a:ext cx="2000769" cy="34451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6008386" y="1787689"/>
            <a:ext cx="1838965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</a:rPr>
              <a:t>静态路由配置示例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21326" y="2800230"/>
            <a:ext cx="4439607" cy="2308574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7475" y="3120903"/>
            <a:ext cx="4120457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kumimoji="1" lang="zh-CN" altLang="en-US" sz="1200" b="1" dirty="0">
                <a:solidFill>
                  <a:schemeClr val="bg1"/>
                </a:solidFill>
                <a:latin typeface="+mn-ea"/>
              </a:rPr>
              <a:t>学生机的两个网卡分别通过网络与测试服务器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连接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377476" y="3582177"/>
            <a:ext cx="4120456" cy="410401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、配置网卡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，启动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zebra</a:t>
            </a:r>
            <a:endParaRPr lang="zh-CN" altLang="en-US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77476" y="4128143"/>
            <a:ext cx="4120456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、学生机配置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静态路由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，指定一个目的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前缀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，下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一跳为与网卡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相连的测试服务器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地址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656209" y="2541313"/>
            <a:ext cx="3569840" cy="46166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766269" y="2541313"/>
            <a:ext cx="3380645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具体步骤（见测试指导）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4439" y="1451582"/>
          <a:ext cx="3301014" cy="107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Visio" r:id="rId7" imgW="2286129" imgH="1914639" progId="Visio.Drawing.15">
                  <p:embed/>
                </p:oleObj>
              </mc:Choice>
              <mc:Fallback>
                <p:oleObj name="Visio" r:id="rId7" imgW="2286129" imgH="1914639" progId="Visio.Drawing.15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393" b="25085"/>
                      <a:stretch>
                        <a:fillRect/>
                      </a:stretch>
                    </p:blipFill>
                    <p:spPr bwMode="auto">
                      <a:xfrm>
                        <a:off x="864439" y="1451582"/>
                        <a:ext cx="3301014" cy="1076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377475" y="4607247"/>
            <a:ext cx="4120456" cy="379560"/>
          </a:xfrm>
          <a:prstGeom prst="roundRect">
            <a:avLst>
              <a:gd name="adj" fmla="val 14986"/>
            </a:avLst>
          </a:prstGeom>
          <a:solidFill>
            <a:srgbClr val="0070C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4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、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测试服务器通过学生机网卡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发送指定目的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IP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的</a:t>
            </a:r>
            <a:r>
              <a:rPr lang="en-US" altLang="zh-CN" sz="1200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ping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包，在测试服务器上查看结果</a:t>
            </a:r>
            <a:endParaRPr lang="en-US" altLang="zh-CN" sz="1200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30" name="图片 29"/>
          <p:cNvPicPr/>
          <p:nvPr/>
        </p:nvPicPr>
        <p:blipFill>
          <a:blip r:embed="rId9"/>
          <a:stretch>
            <a:fillRect/>
          </a:stretch>
        </p:blipFill>
        <p:spPr>
          <a:xfrm>
            <a:off x="4932815" y="2171466"/>
            <a:ext cx="4171177" cy="565312"/>
          </a:xfrm>
          <a:prstGeom prst="rect">
            <a:avLst/>
          </a:prstGeom>
        </p:spPr>
      </p:pic>
      <p:sp>
        <p:nvSpPr>
          <p:cNvPr id="33" name="圆角矩形 1"/>
          <p:cNvSpPr>
            <a:spLocks noChangeArrowheads="1"/>
          </p:cNvSpPr>
          <p:nvPr/>
        </p:nvSpPr>
        <p:spPr bwMode="auto">
          <a:xfrm>
            <a:off x="5846582" y="2990440"/>
            <a:ext cx="2000769" cy="34451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5933951" y="2996404"/>
            <a:ext cx="1838965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</a:rPr>
              <a:t>正常转发成功结果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图片 34" descr="C:\Users\ADMINI~1\AppData\Local\Temp\WeChat Files\330689741181874073.jp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0"/>
          <a:stretch/>
        </p:blipFill>
        <p:spPr bwMode="auto">
          <a:xfrm>
            <a:off x="4882258" y="3422959"/>
            <a:ext cx="4221733" cy="156384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389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三、 开发</a:t>
            </a:r>
            <a:r>
              <a:rPr lang="en-US" altLang="zh-CN" sz="2200" dirty="0" smtClean="0">
                <a:solidFill>
                  <a:srgbClr val="414455"/>
                </a:solidFill>
                <a:cs typeface="+mn-ea"/>
                <a:sym typeface="+mn-lt"/>
              </a:rPr>
              <a:t>RIP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协议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1205" y="2468367"/>
            <a:ext cx="3977000" cy="2286518"/>
          </a:xfrm>
          <a:prstGeom prst="roundRect">
            <a:avLst>
              <a:gd name="adj" fmla="val 9612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177" y="2492178"/>
            <a:ext cx="36650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altLang="zh-CN" sz="2000" dirty="0">
              <a:solidFill>
                <a:schemeClr val="tx1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>
                <a:latin typeface="+mn-ea"/>
              </a:rPr>
              <a:t>掌握</a:t>
            </a:r>
            <a:r>
              <a:rPr kumimoji="1" lang="en-US" altLang="zh-CN" dirty="0" smtClean="0">
                <a:latin typeface="+mn-ea"/>
              </a:rPr>
              <a:t>RIP</a:t>
            </a:r>
            <a:r>
              <a:rPr kumimoji="1" lang="zh-CN" altLang="en-US" dirty="0">
                <a:latin typeface="+mn-ea"/>
              </a:rPr>
              <a:t>协议原理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>
                <a:latin typeface="+mn-ea"/>
              </a:rPr>
              <a:t>掌握</a:t>
            </a:r>
            <a:r>
              <a:rPr kumimoji="1" lang="en-US" altLang="zh-CN" dirty="0" smtClean="0">
                <a:latin typeface="+mn-ea"/>
              </a:rPr>
              <a:t>RIP</a:t>
            </a:r>
            <a:r>
              <a:rPr kumimoji="1" lang="zh-CN" altLang="en-US" dirty="0">
                <a:latin typeface="+mn-ea"/>
              </a:rPr>
              <a:t>协议报文交互过程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>
                <a:latin typeface="+mn-ea"/>
              </a:rPr>
              <a:t>掌握</a:t>
            </a:r>
            <a:r>
              <a:rPr kumimoji="1" lang="en-US" altLang="zh-CN" dirty="0" smtClean="0">
                <a:latin typeface="+mn-ea"/>
              </a:rPr>
              <a:t>RIP</a:t>
            </a:r>
            <a:r>
              <a:rPr kumimoji="1" lang="zh-CN" altLang="en-US" dirty="0">
                <a:latin typeface="+mn-ea"/>
              </a:rPr>
              <a:t>协议报文处理过程</a:t>
            </a:r>
          </a:p>
          <a:p>
            <a:pPr marL="342900" indent="-342900"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dirty="0" smtClean="0">
                <a:latin typeface="+mn-ea"/>
              </a:rPr>
              <a:t>熟悉</a:t>
            </a:r>
            <a:r>
              <a:rPr kumimoji="1" lang="en-US" altLang="zh-CN" dirty="0">
                <a:latin typeface="+mn-ea"/>
              </a:rPr>
              <a:t>RIP</a:t>
            </a:r>
            <a:r>
              <a:rPr kumimoji="1" lang="zh-CN" altLang="en-US" dirty="0">
                <a:latin typeface="+mn-ea"/>
              </a:rPr>
              <a:t>协议</a:t>
            </a:r>
            <a:r>
              <a:rPr kumimoji="1" lang="zh-CN" altLang="en-US" dirty="0" smtClean="0">
                <a:latin typeface="+mn-ea"/>
              </a:rPr>
              <a:t>报文发送</a:t>
            </a:r>
            <a:r>
              <a:rPr kumimoji="1" lang="zh-CN" altLang="en-US" dirty="0">
                <a:latin typeface="+mn-ea"/>
              </a:rPr>
              <a:t>和接收</a:t>
            </a:r>
            <a:endParaRPr kumimoji="1"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94539" y="1085175"/>
            <a:ext cx="6687173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0" dirty="0" smtClean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实现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RIP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协议报文</a:t>
            </a:r>
            <a:r>
              <a:rPr kumimoji="1" lang="zh-CN" altLang="en-US" sz="2000" b="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的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发送、接收、路由更新等</a:t>
            </a:r>
            <a:r>
              <a:rPr kumimoji="1" lang="zh-CN" altLang="en-US" sz="2000" b="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处理过程</a:t>
            </a:r>
          </a:p>
        </p:txBody>
      </p:sp>
      <p:sp>
        <p:nvSpPr>
          <p:cNvPr id="19" name="圆角矩形 1"/>
          <p:cNvSpPr>
            <a:spLocks noChangeArrowheads="1"/>
          </p:cNvSpPr>
          <p:nvPr/>
        </p:nvSpPr>
        <p:spPr bwMode="auto">
          <a:xfrm>
            <a:off x="1323190" y="2261197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499757" y="2261197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实验目的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12578"/>
              </p:ext>
            </p:extLst>
          </p:nvPr>
        </p:nvGraphicFramePr>
        <p:xfrm>
          <a:off x="4425188" y="2594683"/>
          <a:ext cx="4632750" cy="160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61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9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版本</a:t>
                      </a:r>
                      <a:r>
                        <a:rPr lang="en-US" sz="1200" b="1" kern="0" dirty="0">
                          <a:effectLst/>
                        </a:rPr>
                        <a:t>version(2)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命令</a:t>
                      </a:r>
                      <a:r>
                        <a:rPr lang="en-US" sz="1200" b="1" kern="0" dirty="0">
                          <a:effectLst/>
                        </a:rPr>
                        <a:t>command(2)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地址族标识</a:t>
                      </a:r>
                      <a:r>
                        <a:rPr lang="en-US" sz="1200" b="1" kern="0" dirty="0">
                          <a:effectLst/>
                        </a:rPr>
                        <a:t>AF(2)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bg1"/>
                          </a:solidFill>
                          <a:effectLst/>
                        </a:rPr>
                        <a:t>路由标记</a:t>
                      </a: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</a:rPr>
                        <a:t>Tag(1)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bg1"/>
                          </a:solidFill>
                          <a:effectLst/>
                        </a:rPr>
                        <a:t>度量值</a:t>
                      </a:r>
                      <a:r>
                        <a:rPr lang="en-US" sz="1200" kern="0" dirty="0">
                          <a:solidFill>
                            <a:schemeClr val="bg1"/>
                          </a:solidFill>
                          <a:effectLst/>
                        </a:rPr>
                        <a:t>metric(1)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87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子网掩码</a:t>
                      </a:r>
                      <a:r>
                        <a:rPr lang="en-US" sz="1200" b="1" kern="0" dirty="0">
                          <a:effectLst/>
                        </a:rPr>
                        <a:t>(4)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59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下一跳</a:t>
                      </a:r>
                      <a:r>
                        <a:rPr lang="en-US" sz="1200" b="1" kern="0" dirty="0">
                          <a:effectLst/>
                        </a:rPr>
                        <a:t>(4)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14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effectLst/>
                        </a:rPr>
                        <a:t>ip</a:t>
                      </a:r>
                      <a:r>
                        <a:rPr lang="zh-CN" sz="1200" b="1" kern="0" dirty="0">
                          <a:effectLst/>
                        </a:rPr>
                        <a:t>地址</a:t>
                      </a:r>
                      <a:r>
                        <a:rPr lang="en-US" sz="1200" b="1" kern="0" dirty="0">
                          <a:effectLst/>
                        </a:rPr>
                        <a:t>(4)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19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三 、开发</a:t>
            </a:r>
            <a:r>
              <a:rPr lang="en-US" altLang="zh-CN" sz="2200" dirty="0" smtClean="0">
                <a:solidFill>
                  <a:srgbClr val="414455"/>
                </a:solidFill>
                <a:cs typeface="+mn-ea"/>
                <a:sym typeface="+mn-lt"/>
              </a:rPr>
              <a:t>RIP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协议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2605087" y="1080579"/>
            <a:ext cx="3757295" cy="450033"/>
          </a:xfrm>
          <a:prstGeom prst="roundRect">
            <a:avLst>
              <a:gd name="adj" fmla="val 10889"/>
            </a:avLst>
          </a:prstGeom>
          <a:solidFill>
            <a:srgbClr val="7030A0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2962275" y="1080580"/>
            <a:ext cx="31803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RIP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协议开发具体实现流程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23558"/>
              </p:ext>
            </p:extLst>
          </p:nvPr>
        </p:nvGraphicFramePr>
        <p:xfrm>
          <a:off x="672808" y="1747237"/>
          <a:ext cx="7827005" cy="408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Visio" r:id="rId7" imgW="10115494" imgH="4829112" progId="Visio.Drawing.15">
                  <p:embed/>
                </p:oleObj>
              </mc:Choice>
              <mc:Fallback>
                <p:oleObj name="Visio" r:id="rId7" imgW="10115494" imgH="4829112" progId="Visio.Drawing.15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08" y="1747237"/>
                        <a:ext cx="7827005" cy="408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5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四、 综合实验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4638863" y="1820249"/>
            <a:ext cx="4439607" cy="2242047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4894596" y="2140922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accent3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整体验证实验二和实验三成果</a:t>
            </a:r>
            <a:endParaRPr lang="zh-CN" altLang="en-US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894596" y="2806084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）掌握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多种路由的优先级管理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894596" y="3460134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accent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）掌握优化报文转发性能的方法</a:t>
            </a:r>
            <a:endParaRPr lang="en-US" altLang="zh-CN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6005018" y="1562713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6181585" y="1562713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实验目的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9458" y="1820249"/>
            <a:ext cx="4439607" cy="2242047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28575" algn="ctr">
            <a:solidFill>
              <a:srgbClr val="7030A0"/>
            </a:solidFill>
            <a:round/>
            <a:headEnd/>
            <a:tailEnd/>
          </a:ln>
          <a:effectLst>
            <a:prstShdw prst="shdw17" dist="17961" dir="2700000">
              <a:srgbClr val="8D8C87"/>
            </a:prstShdw>
          </a:effectLst>
        </p:spPr>
        <p:txBody>
          <a:bodyPr anchor="ctr"/>
          <a:lstStyle>
            <a:lvl1pPr marL="342900" indent="-3429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楷体_GB2312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325191" y="2140922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accent3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自主开发的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RIP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和转发引擎集成</a:t>
            </a:r>
            <a:endParaRPr lang="zh-CN" altLang="en-US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325191" y="2806084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）开发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路由管理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325191" y="3460134"/>
            <a:ext cx="4040512" cy="379560"/>
          </a:xfrm>
          <a:prstGeom prst="roundRect">
            <a:avLst>
              <a:gd name="adj" fmla="val 14986"/>
            </a:avLst>
          </a:prstGeom>
          <a:solidFill>
            <a:schemeClr val="accent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90000" tIns="46800" rIns="90000" bIns="46800" anchor="ctr"/>
          <a:lstStyle/>
          <a:p>
            <a:pPr marL="180975" indent="-180975" defTabSz="877888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Times New Roman" pitchFamily="18" charset="0"/>
              </a:rPr>
              <a:t>）优化转发引擎性能</a:t>
            </a:r>
            <a:endParaRPr lang="en-US" altLang="zh-CN" b="1" dirty="0">
              <a:solidFill>
                <a:schemeClr val="bg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圆角矩形 1"/>
          <p:cNvSpPr>
            <a:spLocks noChangeArrowheads="1"/>
          </p:cNvSpPr>
          <p:nvPr/>
        </p:nvSpPr>
        <p:spPr bwMode="auto">
          <a:xfrm>
            <a:off x="1435613" y="1562713"/>
            <a:ext cx="1728549" cy="46196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矩形 5"/>
          <p:cNvSpPr>
            <a:spLocks noChangeArrowheads="1"/>
          </p:cNvSpPr>
          <p:nvPr/>
        </p:nvSpPr>
        <p:spPr bwMode="auto">
          <a:xfrm>
            <a:off x="1612180" y="1562713"/>
            <a:ext cx="1422184" cy="4616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6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四 、综合实验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455613" y="1972637"/>
            <a:ext cx="2349500" cy="2816225"/>
          </a:xfrm>
          <a:prstGeom prst="rect">
            <a:avLst/>
          </a:prstGeom>
          <a:solidFill>
            <a:srgbClr val="336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2000">
              <a:solidFill>
                <a:srgbClr val="FFFFFF"/>
              </a:solidFill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gray">
          <a:xfrm>
            <a:off x="3419475" y="1972637"/>
            <a:ext cx="2349500" cy="2816225"/>
          </a:xfrm>
          <a:prstGeom prst="rect">
            <a:avLst/>
          </a:prstGeom>
          <a:solidFill>
            <a:srgbClr val="996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92125" y="2337762"/>
            <a:ext cx="230028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u="sng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自主</a:t>
            </a:r>
            <a: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和转发引擎集成</a:t>
            </a:r>
            <a:endParaRPr lang="en-US" altLang="zh-CN" sz="2000" u="sng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实现自主开发</a:t>
            </a:r>
            <a:r>
              <a:rPr lang="en-US" altLang="zh-CN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和转发引擎的路由下发接口</a:t>
            </a:r>
            <a:endParaRPr lang="en-US" altLang="zh-CN" sz="1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实现路由学习和报文转发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17"/>
          <p:cNvSpPr>
            <a:spLocks noChangeArrowheads="1"/>
          </p:cNvSpPr>
          <p:nvPr/>
        </p:nvSpPr>
        <p:spPr bwMode="auto">
          <a:xfrm>
            <a:off x="3443288" y="2321887"/>
            <a:ext cx="230187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u="sng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</a:t>
            </a:r>
            <a:r>
              <a:rPr lang="zh-CN" altLang="en-US" sz="2000" u="sng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管理模块</a:t>
            </a:r>
            <a: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sz="2000" u="sng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实现能够同时管理静态路由、动态路由等多种路由</a:t>
            </a:r>
            <a:endParaRPr lang="en-US" altLang="zh-CN" sz="1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解决路由优先级问题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6361113" y="1964700"/>
            <a:ext cx="2349500" cy="2817812"/>
          </a:xfrm>
          <a:prstGeom prst="rect">
            <a:avLst/>
          </a:prstGeom>
          <a:solidFill>
            <a:srgbClr val="8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2000">
              <a:solidFill>
                <a:srgbClr val="FFFFFF"/>
              </a:solidFill>
            </a:endParaRPr>
          </a:p>
        </p:txBody>
      </p:sp>
      <p:sp>
        <p:nvSpPr>
          <p:cNvPr id="43" name="矩形 21"/>
          <p:cNvSpPr>
            <a:spLocks noChangeArrowheads="1"/>
          </p:cNvSpPr>
          <p:nvPr/>
        </p:nvSpPr>
        <p:spPr bwMode="auto">
          <a:xfrm>
            <a:off x="6337300" y="2329825"/>
            <a:ext cx="2362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u="sng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优化转发引擎性能</a:t>
            </a:r>
            <a:r>
              <a:rPr lang="zh-CN" altLang="en-US" sz="2000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000" u="sng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800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1800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800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en-US" altLang="zh-CN" sz="1800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实现路由表项的优化存储和查找</a:t>
            </a:r>
            <a:endParaRPr lang="en-US" altLang="zh-CN" sz="1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</a:t>
            </a:r>
            <a:r>
              <a:rPr lang="zh-CN" altLang="en-US" sz="180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大路由表情况下转发性能</a:t>
            </a:r>
            <a:endParaRPr lang="en-US" altLang="zh-CN" sz="1800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gray">
          <a:xfrm>
            <a:off x="3008651" y="995701"/>
            <a:ext cx="2915899" cy="585726"/>
          </a:xfrm>
          <a:prstGeom prst="roundRect">
            <a:avLst>
              <a:gd name="adj" fmla="val 10889"/>
            </a:avLst>
          </a:prstGeom>
          <a:solidFill>
            <a:srgbClr val="7030A0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3365685" y="1089717"/>
            <a:ext cx="2349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具体实验内容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9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/>
      <p:bldP spid="39" grpId="0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29105" y="2059310"/>
            <a:ext cx="683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030A0"/>
                </a:solidFill>
              </a:rPr>
              <a:t>谢谢</a:t>
            </a:r>
            <a:r>
              <a:rPr lang="en-US" altLang="zh-CN" sz="8000" dirty="0" smtClean="0">
                <a:solidFill>
                  <a:srgbClr val="7030A0"/>
                </a:solidFill>
              </a:rPr>
              <a:t>!</a:t>
            </a:r>
            <a:endParaRPr kumimoji="1" lang="en-US" altLang="zh-CN" sz="8000" dirty="0">
              <a:solidFill>
                <a:srgbClr val="7030A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696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414455"/>
                </a:solidFill>
                <a:cs typeface="+mn-ea"/>
                <a:sym typeface="+mn-lt"/>
              </a:rPr>
              <a:t>F&amp;Q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6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背景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与目标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011044" y="1440703"/>
            <a:ext cx="7218556" cy="1347317"/>
          </a:xfrm>
          <a:prstGeom prst="roundRect">
            <a:avLst/>
          </a:prstGeom>
          <a:noFill/>
          <a:ln w="28575" cap="flat" cmpd="sng" algn="ctr">
            <a:solidFill>
              <a:srgbClr val="000044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415506" y="1149396"/>
            <a:ext cx="2163763" cy="5826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D0F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2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"/>
          <p:cNvSpPr>
            <a:spLocks noChangeArrowheads="1"/>
          </p:cNvSpPr>
          <p:nvPr/>
        </p:nvSpPr>
        <p:spPr bwMode="auto">
          <a:xfrm>
            <a:off x="1143000" y="1757080"/>
            <a:ext cx="7010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路由器是互联网基础设施中最重要网络设备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现有计算机网络实验主要开展路由器配置实验，或软件模拟实验，缺少实战开发实验</a:t>
            </a:r>
            <a:endParaRPr lang="en-US" altLang="zh-CN" sz="1600" dirty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011044" y="3241916"/>
            <a:ext cx="7218556" cy="1464555"/>
          </a:xfrm>
          <a:prstGeom prst="roundRect">
            <a:avLst/>
          </a:prstGeom>
          <a:noFill/>
          <a:ln w="28575" cap="flat" cmpd="sng" algn="ctr">
            <a:solidFill>
              <a:srgbClr val="000044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15506" y="2950608"/>
            <a:ext cx="2163763" cy="582613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D0F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62" name="矩形 5"/>
          <p:cNvSpPr>
            <a:spLocks noChangeArrowheads="1"/>
          </p:cNvSpPr>
          <p:nvPr/>
        </p:nvSpPr>
        <p:spPr bwMode="auto">
          <a:xfrm>
            <a:off x="1143000" y="3558292"/>
            <a:ext cx="7010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提供一个路由器开发实验平台，</a:t>
            </a:r>
            <a:r>
              <a:rPr lang="zh-CN" altLang="en-US" sz="1600" b="1" dirty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</a:t>
            </a: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利用该平台开发真实路由器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利用所开发真实路由器构建网络环境，深入理解路由器原理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b="1" dirty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开发实验巩固理论知识，并锻炼程序开发</a:t>
            </a: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46"/>
    </mc:Choice>
    <mc:Fallback xmlns="">
      <p:transition advTm="545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6559779" y="4027968"/>
            <a:ext cx="2001046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3688644" y="1333048"/>
            <a:ext cx="2837268" cy="269492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42975" y="1326626"/>
            <a:ext cx="2985160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3931" y="396194"/>
            <a:ext cx="1810761" cy="1810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0434" y="10854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背景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与目标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486" y="16671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系统与原理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23944" y="22830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考核与评分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9367" y="28989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内容与步骤</a:t>
            </a:r>
          </a:p>
        </p:txBody>
      </p:sp>
      <p:pic>
        <p:nvPicPr>
          <p:cNvPr id="2050" name="Picture 2" descr="F:\0PPT素材\z00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5" y="704121"/>
            <a:ext cx="708576" cy="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993441" y="1546052"/>
            <a:ext cx="1470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19421" y="1011608"/>
            <a:ext cx="579934" cy="579934"/>
            <a:chOff x="3658913" y="921296"/>
            <a:chExt cx="579934" cy="579934"/>
          </a:xfrm>
          <a:solidFill>
            <a:srgbClr val="7030A0"/>
          </a:solidFill>
        </p:grpSpPr>
        <p:sp>
          <p:nvSpPr>
            <p:cNvPr id="67" name="椭圆 66"/>
            <p:cNvSpPr/>
            <p:nvPr/>
          </p:nvSpPr>
          <p:spPr>
            <a:xfrm>
              <a:off x="3658913" y="921296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1" name="Picture 3" descr="F:\0PPT素材\课题背景及内容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761" y="1087288"/>
              <a:ext cx="396376" cy="257865"/>
            </a:xfrm>
            <a:prstGeom prst="rect">
              <a:avLst/>
            </a:prstGeom>
            <a:grpFill/>
            <a:extLst/>
          </p:spPr>
        </p:pic>
      </p:grpSp>
      <p:grpSp>
        <p:nvGrpSpPr>
          <p:cNvPr id="86" name="组合 85"/>
          <p:cNvGrpSpPr/>
          <p:nvPr/>
        </p:nvGrpSpPr>
        <p:grpSpPr>
          <a:xfrm>
            <a:off x="4050028" y="1627534"/>
            <a:ext cx="579934" cy="579934"/>
            <a:chOff x="4289520" y="1537222"/>
            <a:chExt cx="579934" cy="579934"/>
          </a:xfrm>
          <a:solidFill>
            <a:srgbClr val="7030A0"/>
          </a:solidFill>
        </p:grpSpPr>
        <p:sp>
          <p:nvSpPr>
            <p:cNvPr id="68" name="椭圆 67"/>
            <p:cNvSpPr/>
            <p:nvPr/>
          </p:nvSpPr>
          <p:spPr>
            <a:xfrm>
              <a:off x="4289520" y="1537222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2" name="Picture 4" descr="F:\0PPT素材\课题现状及发展情况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753" y="1623887"/>
              <a:ext cx="370708" cy="402218"/>
            </a:xfrm>
            <a:prstGeom prst="rect">
              <a:avLst/>
            </a:prstGeom>
            <a:grpFill/>
            <a:extLst/>
          </p:spPr>
        </p:pic>
      </p:grpSp>
      <p:grpSp>
        <p:nvGrpSpPr>
          <p:cNvPr id="91" name="组合 90"/>
          <p:cNvGrpSpPr/>
          <p:nvPr/>
        </p:nvGrpSpPr>
        <p:grpSpPr>
          <a:xfrm>
            <a:off x="4690946" y="2243460"/>
            <a:ext cx="579934" cy="579934"/>
            <a:chOff x="4930438" y="2153148"/>
            <a:chExt cx="579934" cy="579934"/>
          </a:xfrm>
          <a:solidFill>
            <a:srgbClr val="7030A0"/>
          </a:solidFill>
        </p:grpSpPr>
        <p:sp>
          <p:nvSpPr>
            <p:cNvPr id="69" name="椭圆 68"/>
            <p:cNvSpPr/>
            <p:nvPr/>
          </p:nvSpPr>
          <p:spPr>
            <a:xfrm>
              <a:off x="4930438" y="2153148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3" name="Picture 5" descr="F:\0PPT素材\研究思路及过程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319" y="2285890"/>
              <a:ext cx="328072" cy="3295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组合 92"/>
          <p:cNvGrpSpPr/>
          <p:nvPr/>
        </p:nvGrpSpPr>
        <p:grpSpPr>
          <a:xfrm>
            <a:off x="5329121" y="2859386"/>
            <a:ext cx="579934" cy="579934"/>
            <a:chOff x="5568613" y="2769074"/>
            <a:chExt cx="579934" cy="579934"/>
          </a:xfrm>
          <a:solidFill>
            <a:srgbClr val="7030A0"/>
          </a:solidFill>
        </p:grpSpPr>
        <p:sp>
          <p:nvSpPr>
            <p:cNvPr id="71" name="椭圆 70"/>
            <p:cNvSpPr/>
            <p:nvPr/>
          </p:nvSpPr>
          <p:spPr>
            <a:xfrm>
              <a:off x="5568613" y="2769074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4" name="Picture 6" descr="F:\0PPT素材\实验数据结果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86" y="2888665"/>
              <a:ext cx="325262" cy="340751"/>
            </a:xfrm>
            <a:prstGeom prst="rect">
              <a:avLst/>
            </a:prstGeom>
            <a:grpFill/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10281408" y="6797920"/>
            <a:ext cx="1107996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34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544"/>
    </mc:Choice>
    <mc:Fallback xmlns="">
      <p:transition advTm="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系统结构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283075" y="951592"/>
            <a:ext cx="4537075" cy="92333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基于计算机网络教学实验室环境开发</a:t>
            </a:r>
          </a:p>
          <a:p>
            <a:pPr marL="342900" indent="-342900" eaLnBrk="1" hangingPunct="1"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每台学生机（具有双网卡）实现路由器基本功能：数据转发与路由控制</a:t>
            </a:r>
            <a:endParaRPr lang="zh-CN" altLang="en-US" sz="1800" b="0" dirty="0" smtClean="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440" y="2258682"/>
            <a:ext cx="4088940" cy="2593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9" y="1664612"/>
            <a:ext cx="3624236" cy="27916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10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94"/>
    </mc:Choice>
    <mc:Fallback xmlns="">
      <p:transition advTm="234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实现原理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84965" y="951592"/>
            <a:ext cx="8035185" cy="707886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控制平面：实现静态路由、</a:t>
            </a:r>
            <a:r>
              <a:rPr lang="en-US" altLang="zh-CN" sz="20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 RIP</a:t>
            </a:r>
            <a:r>
              <a:rPr lang="zh-CN" altLang="en-US" sz="20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协议和路由管理</a:t>
            </a:r>
          </a:p>
          <a:p>
            <a:pPr marL="342900" indent="-342900" eaLnBrk="1" hangingPunct="1">
              <a:buClr>
                <a:srgbClr val="7030A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b="0" dirty="0" smtClean="0">
                <a:solidFill>
                  <a:schemeClr val="tx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数据平面：实现转发引擎、路由查表和性能优化</a:t>
            </a:r>
            <a:endParaRPr lang="zh-CN" altLang="en-US" sz="2000" b="0" dirty="0" smtClean="0">
              <a:solidFill>
                <a:srgbClr val="C000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344" y="1760262"/>
            <a:ext cx="4860426" cy="3282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1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494"/>
    </mc:Choice>
    <mc:Fallback xmlns="">
      <p:transition advTm="2349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3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>
          <a:xfrm>
            <a:off x="6559779" y="4027968"/>
            <a:ext cx="2001046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3688644" y="1333048"/>
            <a:ext cx="2837268" cy="269492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42975" y="1326626"/>
            <a:ext cx="2985160" cy="0"/>
          </a:xfrm>
          <a:prstGeom prst="line">
            <a:avLst/>
          </a:prstGeom>
          <a:ln>
            <a:solidFill>
              <a:srgbClr val="2D2A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53931" y="396194"/>
            <a:ext cx="1810761" cy="18107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0434" y="10854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背景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与目标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486" y="16671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系统与原理</a:t>
            </a:r>
            <a:endParaRPr lang="zh-CN" alt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23944" y="22830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cs typeface="+mn-ea"/>
                <a:sym typeface="+mn-lt"/>
              </a:rPr>
              <a:t>考核与评分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59367" y="28989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内容与步骤</a:t>
            </a:r>
          </a:p>
        </p:txBody>
      </p:sp>
      <p:pic>
        <p:nvPicPr>
          <p:cNvPr id="2050" name="Picture 2" descr="F:\0PPT素材\z002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5" y="704121"/>
            <a:ext cx="708576" cy="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993441" y="1546052"/>
            <a:ext cx="1470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19421" y="1011608"/>
            <a:ext cx="579934" cy="579934"/>
            <a:chOff x="3658913" y="921296"/>
            <a:chExt cx="579934" cy="579934"/>
          </a:xfrm>
          <a:solidFill>
            <a:srgbClr val="7030A0"/>
          </a:solidFill>
        </p:grpSpPr>
        <p:sp>
          <p:nvSpPr>
            <p:cNvPr id="67" name="椭圆 66"/>
            <p:cNvSpPr/>
            <p:nvPr/>
          </p:nvSpPr>
          <p:spPr>
            <a:xfrm>
              <a:off x="3658913" y="921296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1" name="Picture 3" descr="F:\0PPT素材\课题背景及内容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761" y="1087288"/>
              <a:ext cx="396376" cy="257865"/>
            </a:xfrm>
            <a:prstGeom prst="rect">
              <a:avLst/>
            </a:prstGeom>
            <a:grpFill/>
            <a:extLst/>
          </p:spPr>
        </p:pic>
      </p:grpSp>
      <p:grpSp>
        <p:nvGrpSpPr>
          <p:cNvPr id="86" name="组合 85"/>
          <p:cNvGrpSpPr/>
          <p:nvPr/>
        </p:nvGrpSpPr>
        <p:grpSpPr>
          <a:xfrm>
            <a:off x="4050028" y="1627534"/>
            <a:ext cx="579934" cy="579934"/>
            <a:chOff x="4289520" y="1537222"/>
            <a:chExt cx="579934" cy="579934"/>
          </a:xfrm>
          <a:solidFill>
            <a:srgbClr val="7030A0"/>
          </a:solidFill>
        </p:grpSpPr>
        <p:sp>
          <p:nvSpPr>
            <p:cNvPr id="68" name="椭圆 67"/>
            <p:cNvSpPr/>
            <p:nvPr/>
          </p:nvSpPr>
          <p:spPr>
            <a:xfrm>
              <a:off x="4289520" y="1537222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2" name="Picture 4" descr="F:\0PPT素材\课题现状及发展情况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753" y="1623887"/>
              <a:ext cx="370708" cy="402218"/>
            </a:xfrm>
            <a:prstGeom prst="rect">
              <a:avLst/>
            </a:prstGeom>
            <a:grpFill/>
            <a:extLst/>
          </p:spPr>
        </p:pic>
      </p:grpSp>
      <p:grpSp>
        <p:nvGrpSpPr>
          <p:cNvPr id="91" name="组合 90"/>
          <p:cNvGrpSpPr/>
          <p:nvPr/>
        </p:nvGrpSpPr>
        <p:grpSpPr>
          <a:xfrm>
            <a:off x="4690946" y="2243460"/>
            <a:ext cx="579934" cy="579934"/>
            <a:chOff x="4930438" y="2153148"/>
            <a:chExt cx="579934" cy="579934"/>
          </a:xfrm>
          <a:solidFill>
            <a:srgbClr val="7030A0"/>
          </a:solidFill>
        </p:grpSpPr>
        <p:sp>
          <p:nvSpPr>
            <p:cNvPr id="69" name="椭圆 68"/>
            <p:cNvSpPr/>
            <p:nvPr/>
          </p:nvSpPr>
          <p:spPr>
            <a:xfrm>
              <a:off x="4930438" y="2153148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3" name="Picture 5" descr="F:\0PPT素材\研究思路及过程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319" y="2285890"/>
              <a:ext cx="328072" cy="32956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3" name="组合 92"/>
          <p:cNvGrpSpPr/>
          <p:nvPr/>
        </p:nvGrpSpPr>
        <p:grpSpPr>
          <a:xfrm>
            <a:off x="5329121" y="2859386"/>
            <a:ext cx="579934" cy="579934"/>
            <a:chOff x="5568613" y="2769074"/>
            <a:chExt cx="579934" cy="579934"/>
          </a:xfrm>
          <a:solidFill>
            <a:srgbClr val="7030A0"/>
          </a:solidFill>
        </p:grpSpPr>
        <p:sp>
          <p:nvSpPr>
            <p:cNvPr id="71" name="椭圆 70"/>
            <p:cNvSpPr/>
            <p:nvPr/>
          </p:nvSpPr>
          <p:spPr>
            <a:xfrm>
              <a:off x="5568613" y="2769074"/>
              <a:ext cx="579934" cy="57993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266700" dist="177800" dir="10800000" algn="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pic>
          <p:nvPicPr>
            <p:cNvPr id="2054" name="Picture 6" descr="F:\0PPT素材\实验数据结果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86" y="2888665"/>
              <a:ext cx="325262" cy="340751"/>
            </a:xfrm>
            <a:prstGeom prst="rect">
              <a:avLst/>
            </a:prstGeom>
            <a:grpFill/>
            <a:extLst/>
          </p:spPr>
        </p:pic>
      </p:grpSp>
      <p:sp>
        <p:nvSpPr>
          <p:cNvPr id="106" name="TextBox 105"/>
          <p:cNvSpPr txBox="1"/>
          <p:nvPr/>
        </p:nvSpPr>
        <p:spPr>
          <a:xfrm>
            <a:off x="10281408" y="6797920"/>
            <a:ext cx="1107996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7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544"/>
    </mc:Choice>
    <mc:Fallback xmlns="">
      <p:transition advTm="2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0PPT素材\背景及图片\斜纹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235772" y="857989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84965" y="433067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414455"/>
                </a:solidFill>
                <a:cs typeface="+mn-ea"/>
                <a:sym typeface="+mn-lt"/>
              </a:rPr>
              <a:t>考核</a:t>
            </a:r>
            <a:r>
              <a:rPr lang="zh-CN" altLang="en-US" sz="2200" dirty="0" smtClean="0">
                <a:solidFill>
                  <a:srgbClr val="414455"/>
                </a:solidFill>
                <a:cs typeface="+mn-ea"/>
                <a:sym typeface="+mn-lt"/>
              </a:rPr>
              <a:t>与评分</a:t>
            </a:r>
            <a:endParaRPr lang="zh-CN" altLang="en-US" sz="2200" dirty="0">
              <a:solidFill>
                <a:srgbClr val="414455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4261" y="418077"/>
            <a:ext cx="388547" cy="388547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266700" dist="889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011044" y="1512424"/>
            <a:ext cx="7218556" cy="1252548"/>
          </a:xfrm>
          <a:prstGeom prst="roundRect">
            <a:avLst/>
          </a:prstGeom>
          <a:noFill/>
          <a:ln w="28575" cap="flat" cmpd="sng" algn="ctr">
            <a:solidFill>
              <a:srgbClr val="000044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415506" y="1221116"/>
            <a:ext cx="2163763" cy="582613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D0F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</a:p>
        </p:txBody>
      </p:sp>
      <p:sp>
        <p:nvSpPr>
          <p:cNvPr id="59" name="矩形 5"/>
          <p:cNvSpPr>
            <a:spLocks noChangeArrowheads="1"/>
          </p:cNvSpPr>
          <p:nvPr/>
        </p:nvSpPr>
        <p:spPr bwMode="auto">
          <a:xfrm>
            <a:off x="1143000" y="1828800"/>
            <a:ext cx="70104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按要求完成所有实验内容，通过功能验证和测试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011044" y="3241916"/>
            <a:ext cx="7218556" cy="1656656"/>
          </a:xfrm>
          <a:prstGeom prst="roundRect">
            <a:avLst/>
          </a:prstGeom>
          <a:noFill/>
          <a:ln w="28575" cap="flat" cmpd="sng" algn="ctr">
            <a:solidFill>
              <a:srgbClr val="000044">
                <a:lumMod val="65000"/>
                <a:lumOff val="3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15506" y="2950608"/>
            <a:ext cx="2163763" cy="58261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D0F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评分</a:t>
            </a:r>
          </a:p>
        </p:txBody>
      </p:sp>
      <p:sp>
        <p:nvSpPr>
          <p:cNvPr id="62" name="矩形 5"/>
          <p:cNvSpPr>
            <a:spLocks noChangeArrowheads="1"/>
          </p:cNvSpPr>
          <p:nvPr/>
        </p:nvSpPr>
        <p:spPr bwMode="auto">
          <a:xfrm>
            <a:off x="1143000" y="3558292"/>
            <a:ext cx="7010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课程基础分：实现所有功能，通过测试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rgbClr val="0F12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课程对比分：通过对比所开发转发引擎的转发性能优劣给出相应分数</a:t>
            </a:r>
            <a:endParaRPr lang="en-US" altLang="zh-CN" sz="1600" b="1" dirty="0" smtClean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F12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2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46"/>
    </mc:Choice>
    <mc:Fallback xmlns="">
      <p:transition advTm="545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35.1|5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35.1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2250</Words>
  <Application>Microsoft Office PowerPoint</Application>
  <PresentationFormat>全屏显示(16:9)</PresentationFormat>
  <Paragraphs>286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华文楷体</vt:lpstr>
      <vt:lpstr>黑体</vt:lpstr>
      <vt:lpstr>华文细黑</vt:lpstr>
      <vt:lpstr>宋体</vt:lpstr>
      <vt:lpstr>仿宋_GB2312</vt:lpstr>
      <vt:lpstr>Wingdings</vt:lpstr>
      <vt:lpstr>隶书</vt:lpstr>
      <vt:lpstr>楷体_GB2312</vt:lpstr>
      <vt:lpstr>Calibri</vt:lpstr>
      <vt:lpstr>Arial Black</vt:lpstr>
      <vt:lpstr>Arial</vt:lpstr>
      <vt:lpstr>Times New Roman</vt:lpstr>
      <vt:lpstr>微软雅黑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Windows</cp:lastModifiedBy>
  <cp:revision>409</cp:revision>
  <dcterms:created xsi:type="dcterms:W3CDTF">2015-01-19T03:51:36Z</dcterms:created>
  <dcterms:modified xsi:type="dcterms:W3CDTF">2018-10-23T05:30:25Z</dcterms:modified>
  <cp:category>锐旗设计；https://9ppt.taobao.com</cp:category>
</cp:coreProperties>
</file>