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57" r:id="rId6"/>
    <p:sldId id="269" r:id="rId7"/>
    <p:sldId id="259" r:id="rId8"/>
    <p:sldId id="273" r:id="rId9"/>
    <p:sldId id="260" r:id="rId10"/>
    <p:sldId id="267" r:id="rId11"/>
    <p:sldId id="274" r:id="rId12"/>
    <p:sldId id="261" r:id="rId13"/>
    <p:sldId id="268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Mental_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Mental_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ENCUESTA%20INST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ENCUESTA%20INST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Mental_0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Mental_07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2744\Documents\MateriasOto&#241;o2020\CIENCIA%20DE%20DATOS\PROYECTO%20FINAL\Mental_0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[Mental_06.xlsx]4to analisis!TablaDinámica4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ACUMULADO</a:t>
            </a:r>
            <a:r>
              <a:rPr lang="en-US" baseline="0" dirty="0"/>
              <a:t> NACIONAL AÑO 2018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pattFill prst="ltDn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/>
            </a:solidFill>
          </a:ln>
          <a:effectLst/>
          <a:sp3d>
            <a:contourClr>
              <a:schemeClr val="accent6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Dn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/>
            </a:solidFill>
          </a:ln>
          <a:effectLst/>
          <a:sp3d>
            <a:contourClr>
              <a:schemeClr val="accent6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Dn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/>
            </a:solidFill>
          </a:ln>
          <a:effectLst/>
          <a:sp3d>
            <a:contourClr>
              <a:schemeClr val="accent6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'4to analisis'!$B$4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cat>
            <c:strRef>
              <c:f>'4to analisis'!$A$5:$A$17</c:f>
              <c:strCache>
                <c:ptCount val="12"/>
                <c:pt idx="0">
                  <c:v>10 a 14 años</c:v>
                </c:pt>
                <c:pt idx="1">
                  <c:v>15 a 19 años</c:v>
                </c:pt>
                <c:pt idx="2">
                  <c:v>20 a 24 años</c:v>
                </c:pt>
                <c:pt idx="3">
                  <c:v>25 a 29 años</c:v>
                </c:pt>
                <c:pt idx="4">
                  <c:v>30 a 34 años</c:v>
                </c:pt>
                <c:pt idx="5">
                  <c:v>35 a 39 años</c:v>
                </c:pt>
                <c:pt idx="6">
                  <c:v>40 a 44 años</c:v>
                </c:pt>
                <c:pt idx="7">
                  <c:v>45 a 49 años</c:v>
                </c:pt>
                <c:pt idx="8">
                  <c:v>50 a 54 años</c:v>
                </c:pt>
                <c:pt idx="9">
                  <c:v>55 a 59 años</c:v>
                </c:pt>
                <c:pt idx="10">
                  <c:v>60 años y más</c:v>
                </c:pt>
                <c:pt idx="11">
                  <c:v>No especificado</c:v>
                </c:pt>
              </c:strCache>
            </c:strRef>
          </c:cat>
          <c:val>
            <c:numRef>
              <c:f>'4to analisis'!$B$5:$B$17</c:f>
              <c:numCache>
                <c:formatCode>General</c:formatCode>
                <c:ptCount val="12"/>
                <c:pt idx="0">
                  <c:v>458</c:v>
                </c:pt>
                <c:pt idx="1">
                  <c:v>1600</c:v>
                </c:pt>
                <c:pt idx="2">
                  <c:v>2070</c:v>
                </c:pt>
                <c:pt idx="3">
                  <c:v>1780</c:v>
                </c:pt>
                <c:pt idx="4">
                  <c:v>1620</c:v>
                </c:pt>
                <c:pt idx="5">
                  <c:v>1380</c:v>
                </c:pt>
                <c:pt idx="6">
                  <c:v>1118</c:v>
                </c:pt>
                <c:pt idx="7">
                  <c:v>944</c:v>
                </c:pt>
                <c:pt idx="8">
                  <c:v>752</c:v>
                </c:pt>
                <c:pt idx="9">
                  <c:v>510</c:v>
                </c:pt>
                <c:pt idx="10">
                  <c:v>1200</c:v>
                </c:pt>
                <c:pt idx="11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3-4640-971D-DC6EA63AE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656585567"/>
        <c:axId val="854347535"/>
        <c:axId val="0"/>
      </c:bar3DChart>
      <c:catAx>
        <c:axId val="65658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4347535"/>
        <c:crosses val="autoZero"/>
        <c:auto val="1"/>
        <c:lblAlgn val="ctr"/>
        <c:lblOffset val="100"/>
        <c:noMultiLvlLbl val="0"/>
      </c:catAx>
      <c:valAx>
        <c:axId val="854347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5658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[Mental_06.xlsx]2do analisis!TablaDinámica2</c:name>
    <c:fmtId val="8"/>
  </c:pivotSource>
  <c:chart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'2do analisis'!$B$4:$B$5</c:f>
              <c:strCache>
                <c:ptCount val="1"/>
                <c:pt idx="0">
                  <c:v>Hombres</c:v>
                </c:pt>
              </c:strCache>
            </c:strRef>
          </c:tx>
          <c:spPr>
            <a:ln w="3175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'2do analisis'!$A$6:$A$15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'2do analisis'!$B$6:$B$15</c:f>
              <c:numCache>
                <c:formatCode>General</c:formatCode>
                <c:ptCount val="9"/>
                <c:pt idx="0">
                  <c:v>614</c:v>
                </c:pt>
                <c:pt idx="1">
                  <c:v>729</c:v>
                </c:pt>
                <c:pt idx="2">
                  <c:v>694</c:v>
                </c:pt>
                <c:pt idx="3">
                  <c:v>712</c:v>
                </c:pt>
                <c:pt idx="4">
                  <c:v>840</c:v>
                </c:pt>
                <c:pt idx="5">
                  <c:v>792</c:v>
                </c:pt>
                <c:pt idx="6">
                  <c:v>866</c:v>
                </c:pt>
                <c:pt idx="7">
                  <c:v>840</c:v>
                </c:pt>
                <c:pt idx="8">
                  <c:v>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EA-4FC4-82E4-ED19CB1A25F3}"/>
            </c:ext>
          </c:extLst>
        </c:ser>
        <c:ser>
          <c:idx val="1"/>
          <c:order val="1"/>
          <c:tx>
            <c:strRef>
              <c:f>'2do analisis'!$C$4:$C$5</c:f>
              <c:strCache>
                <c:ptCount val="1"/>
                <c:pt idx="0">
                  <c:v>Mujeres</c:v>
                </c:pt>
              </c:strCache>
            </c:strRef>
          </c:tx>
          <c:spPr>
            <a:ln w="31750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'2do analisis'!$A$6:$A$15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'2do analisis'!$C$6:$C$15</c:f>
              <c:numCache>
                <c:formatCode>General</c:formatCode>
                <c:ptCount val="9"/>
                <c:pt idx="0">
                  <c:v>147</c:v>
                </c:pt>
                <c:pt idx="1">
                  <c:v>187</c:v>
                </c:pt>
                <c:pt idx="2">
                  <c:v>183</c:v>
                </c:pt>
                <c:pt idx="3">
                  <c:v>163</c:v>
                </c:pt>
                <c:pt idx="4">
                  <c:v>175</c:v>
                </c:pt>
                <c:pt idx="5">
                  <c:v>218</c:v>
                </c:pt>
                <c:pt idx="6">
                  <c:v>169</c:v>
                </c:pt>
                <c:pt idx="7">
                  <c:v>187</c:v>
                </c:pt>
                <c:pt idx="8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EA-4FC4-82E4-ED19CB1A25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2788959"/>
        <c:axId val="741688015"/>
      </c:lineChart>
      <c:catAx>
        <c:axId val="98278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41688015"/>
        <c:crosses val="autoZero"/>
        <c:auto val="1"/>
        <c:lblAlgn val="ctr"/>
        <c:lblOffset val="100"/>
        <c:noMultiLvlLbl val="0"/>
      </c:catAx>
      <c:valAx>
        <c:axId val="7416880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8278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¿CONSIDERAS IGUAL DE IMPORTANTE TU SALUD MENTAL Y TU SALUD FISICA?</a:t>
            </a:r>
          </a:p>
        </c:rich>
      </c:tx>
      <c:layout>
        <c:manualLayout>
          <c:xMode val="edge"/>
          <c:yMode val="edge"/>
          <c:x val="0.11370184254606365"/>
          <c:y val="2.5092669545707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'Encuesta Instagram'!$A$25</c:f>
              <c:strCache>
                <c:ptCount val="1"/>
                <c:pt idx="0">
                  <c:v>MUJERES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'Encuesta Instagram'!$B$24:$C$24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'Encuesta Instagram'!$B$25:$C$25</c:f>
              <c:numCache>
                <c:formatCode>General</c:formatCode>
                <c:ptCount val="2"/>
                <c:pt idx="0">
                  <c:v>68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1-4254-B23E-49B5598C1E07}"/>
            </c:ext>
          </c:extLst>
        </c:ser>
        <c:ser>
          <c:idx val="1"/>
          <c:order val="1"/>
          <c:tx>
            <c:strRef>
              <c:f>'Encuesta Instagram'!$A$26</c:f>
              <c:strCache>
                <c:ptCount val="1"/>
                <c:pt idx="0">
                  <c:v>HOMBRES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'Encuesta Instagram'!$B$24:$C$24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'Encuesta Instagram'!$B$26:$C$26</c:f>
              <c:numCache>
                <c:formatCode>General</c:formatCode>
                <c:ptCount val="2"/>
                <c:pt idx="0">
                  <c:v>51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1-4254-B23E-49B5598C1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979404383"/>
        <c:axId val="741691343"/>
        <c:axId val="0"/>
      </c:bar3DChart>
      <c:catAx>
        <c:axId val="97940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41691343"/>
        <c:crosses val="autoZero"/>
        <c:auto val="1"/>
        <c:lblAlgn val="ctr"/>
        <c:lblOffset val="100"/>
        <c:noMultiLvlLbl val="0"/>
      </c:catAx>
      <c:valAx>
        <c:axId val="741691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7940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¿HAS IDO AL PSICOLOGO O AL PSIQUIATRA?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'Encuesta Instagram'!$A$17</c:f>
              <c:strCache>
                <c:ptCount val="1"/>
                <c:pt idx="0">
                  <c:v>MUJERES</c:v>
                </c:pt>
              </c:strCache>
            </c:strRef>
          </c:tx>
          <c:spPr>
            <a:pattFill prst="ltDnDiag">
              <a:fgClr>
                <a:schemeClr val="accent4">
                  <a:tint val="77000"/>
                </a:schemeClr>
              </a:fgClr>
              <a:bgClr>
                <a:schemeClr val="accent4">
                  <a:tint val="77000"/>
                  <a:lumMod val="20000"/>
                  <a:lumOff val="80000"/>
                </a:schemeClr>
              </a:bgClr>
            </a:pattFill>
            <a:ln>
              <a:solidFill>
                <a:schemeClr val="accent4">
                  <a:tint val="77000"/>
                </a:schemeClr>
              </a:solidFill>
            </a:ln>
            <a:effectLst/>
            <a:sp3d>
              <a:contourClr>
                <a:schemeClr val="accent4">
                  <a:tint val="77000"/>
                </a:schemeClr>
              </a:contourClr>
            </a:sp3d>
          </c:spPr>
          <c:invertIfNegative val="0"/>
          <c:cat>
            <c:strRef>
              <c:f>'Encuesta Instagram'!$B$16:$C$16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'Encuesta Instagram'!$B$17:$C$17</c:f>
              <c:numCache>
                <c:formatCode>General</c:formatCode>
                <c:ptCount val="2"/>
                <c:pt idx="0">
                  <c:v>52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3F-4DEF-9788-A22AFEEA3A8B}"/>
            </c:ext>
          </c:extLst>
        </c:ser>
        <c:ser>
          <c:idx val="1"/>
          <c:order val="1"/>
          <c:tx>
            <c:strRef>
              <c:f>'Encuesta Instagram'!$A$18</c:f>
              <c:strCache>
                <c:ptCount val="1"/>
                <c:pt idx="0">
                  <c:v>HIOMBRES</c:v>
                </c:pt>
              </c:strCache>
            </c:strRef>
          </c:tx>
          <c:spPr>
            <a:pattFill prst="ltDnDiag">
              <a:fgClr>
                <a:schemeClr val="accent4">
                  <a:shade val="76000"/>
                </a:schemeClr>
              </a:fgClr>
              <a:bgClr>
                <a:schemeClr val="accent4">
                  <a:shade val="76000"/>
                  <a:lumMod val="20000"/>
                  <a:lumOff val="80000"/>
                </a:schemeClr>
              </a:bgClr>
            </a:pattFill>
            <a:ln>
              <a:solidFill>
                <a:schemeClr val="accent4">
                  <a:shade val="76000"/>
                </a:schemeClr>
              </a:solidFill>
            </a:ln>
            <a:effectLst/>
            <a:sp3d>
              <a:contourClr>
                <a:schemeClr val="accent4">
                  <a:shade val="76000"/>
                </a:schemeClr>
              </a:contourClr>
            </a:sp3d>
          </c:spPr>
          <c:invertIfNegative val="0"/>
          <c:cat>
            <c:strRef>
              <c:f>'Encuesta Instagram'!$B$16:$C$16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'Encuesta Instagram'!$B$18:$C$18</c:f>
              <c:numCache>
                <c:formatCode>General</c:formatCode>
                <c:ptCount val="2"/>
                <c:pt idx="0">
                  <c:v>28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3F-4DEF-9788-A22AFEEA3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8778063"/>
        <c:axId val="988465263"/>
        <c:axId val="0"/>
      </c:bar3DChart>
      <c:catAx>
        <c:axId val="95877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88465263"/>
        <c:crosses val="autoZero"/>
        <c:auto val="1"/>
        <c:lblAlgn val="ctr"/>
        <c:lblOffset val="100"/>
        <c:noMultiLvlLbl val="0"/>
      </c:catAx>
      <c:valAx>
        <c:axId val="98846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877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[Mental_07.xlsx]4TO ANALISIS!TablaDinámica8</c:name>
    <c:fmtId val="5"/>
  </c:pivotSource>
  <c:chart>
    <c:autoTitleDeleted val="0"/>
    <c:pivotFmts>
      <c:pivotFmt>
        <c:idx val="0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Dn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/>
            </a:solidFill>
          </a:ln>
          <a:effectLst/>
          <a:sp3d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'4TO ANALISIS'!$B$4:$B$5</c:f>
              <c:strCache>
                <c:ptCount val="1"/>
                <c:pt idx="0">
                  <c:v>Hombres</c:v>
                </c:pt>
              </c:strCache>
            </c:strRef>
          </c:tx>
          <c:spPr>
            <a:pattFill prst="ltDnDiag">
              <a:fgClr>
                <a:schemeClr val="accent2">
                  <a:tint val="77000"/>
                </a:schemeClr>
              </a:fgClr>
              <a:bgClr>
                <a:schemeClr val="accent2">
                  <a:tint val="77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tint val="77000"/>
                </a:schemeClr>
              </a:solidFill>
            </a:ln>
            <a:effectLst/>
            <a:sp3d>
              <a:contourClr>
                <a:schemeClr val="accent2">
                  <a:tint val="77000"/>
                </a:schemeClr>
              </a:contourClr>
            </a:sp3d>
          </c:spPr>
          <c:invertIfNegative val="0"/>
          <c:cat>
            <c:strRef>
              <c:f>'4TO ANALISIS'!$A$6:$A$10</c:f>
              <c:strCache>
                <c:ptCount val="4"/>
                <c:pt idx="0">
                  <c:v>Ahorcamiento, estrangulamiento o sofocación </c:v>
                </c:pt>
                <c:pt idx="1">
                  <c:v>Disparo de arma de fuego</c:v>
                </c:pt>
                <c:pt idx="2">
                  <c:v>Envenenamiento</c:v>
                </c:pt>
                <c:pt idx="3">
                  <c:v>Otras causas</c:v>
                </c:pt>
              </c:strCache>
            </c:strRef>
          </c:cat>
          <c:val>
            <c:numRef>
              <c:f>'4TO ANALISIS'!$B$6:$B$10</c:f>
              <c:numCache>
                <c:formatCode>General</c:formatCode>
                <c:ptCount val="4"/>
                <c:pt idx="0">
                  <c:v>4988</c:v>
                </c:pt>
                <c:pt idx="1">
                  <c:v>437</c:v>
                </c:pt>
                <c:pt idx="2">
                  <c:v>265</c:v>
                </c:pt>
                <c:pt idx="3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E1-4AFF-9B09-DE34691301A6}"/>
            </c:ext>
          </c:extLst>
        </c:ser>
        <c:ser>
          <c:idx val="1"/>
          <c:order val="1"/>
          <c:tx>
            <c:strRef>
              <c:f>'4TO ANALISIS'!$C$4:$C$5</c:f>
              <c:strCache>
                <c:ptCount val="1"/>
                <c:pt idx="0">
                  <c:v>Mujeres</c:v>
                </c:pt>
              </c:strCache>
            </c:strRef>
          </c:tx>
          <c:spPr>
            <a:pattFill prst="ltDnDiag">
              <a:fgClr>
                <a:schemeClr val="accent2">
                  <a:shade val="76000"/>
                </a:schemeClr>
              </a:fgClr>
              <a:bgClr>
                <a:schemeClr val="accent2">
                  <a:shade val="76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shade val="76000"/>
                </a:schemeClr>
              </a:solidFill>
            </a:ln>
            <a:effectLst/>
            <a:sp3d>
              <a:contourClr>
                <a:schemeClr val="accent2">
                  <a:shade val="76000"/>
                </a:schemeClr>
              </a:contourClr>
            </a:sp3d>
          </c:spPr>
          <c:invertIfNegative val="0"/>
          <c:cat>
            <c:strRef>
              <c:f>'4TO ANALISIS'!$A$6:$A$10</c:f>
              <c:strCache>
                <c:ptCount val="4"/>
                <c:pt idx="0">
                  <c:v>Ahorcamiento, estrangulamiento o sofocación </c:v>
                </c:pt>
                <c:pt idx="1">
                  <c:v>Disparo de arma de fuego</c:v>
                </c:pt>
                <c:pt idx="2">
                  <c:v>Envenenamiento</c:v>
                </c:pt>
                <c:pt idx="3">
                  <c:v>Otras causas</c:v>
                </c:pt>
              </c:strCache>
            </c:strRef>
          </c:cat>
          <c:val>
            <c:numRef>
              <c:f>'4TO ANALISIS'!$C$6:$C$10</c:f>
              <c:numCache>
                <c:formatCode>General</c:formatCode>
                <c:ptCount val="4"/>
                <c:pt idx="0">
                  <c:v>1001</c:v>
                </c:pt>
                <c:pt idx="1">
                  <c:v>44</c:v>
                </c:pt>
                <c:pt idx="2">
                  <c:v>212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E1-4AFF-9B09-DE3469130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909039887"/>
        <c:axId val="913722895"/>
        <c:axId val="0"/>
      </c:bar3DChart>
      <c:catAx>
        <c:axId val="909039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3722895"/>
        <c:crosses val="autoZero"/>
        <c:auto val="1"/>
        <c:lblAlgn val="ctr"/>
        <c:lblOffset val="100"/>
        <c:noMultiLvlLbl val="0"/>
      </c:catAx>
      <c:valAx>
        <c:axId val="913722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903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[Mental_07.xlsx]3ER ANALISIS!TablaDinámica7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'3ER ANALISIS'!$B$4:$B$5</c:f>
              <c:strCache>
                <c:ptCount val="1"/>
                <c:pt idx="0">
                  <c:v>Aguascalientes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ANALISIS'!$B$6:$B$14</c:f>
              <c:numCache>
                <c:formatCode>General</c:formatCode>
                <c:ptCount val="8"/>
                <c:pt idx="0">
                  <c:v>9</c:v>
                </c:pt>
                <c:pt idx="1">
                  <c:v>17</c:v>
                </c:pt>
                <c:pt idx="2">
                  <c:v>21</c:v>
                </c:pt>
                <c:pt idx="3">
                  <c:v>23</c:v>
                </c:pt>
                <c:pt idx="4">
                  <c:v>24</c:v>
                </c:pt>
                <c:pt idx="5">
                  <c:v>22</c:v>
                </c:pt>
                <c:pt idx="6">
                  <c:v>26</c:v>
                </c:pt>
                <c:pt idx="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40-4E41-AA1C-143E7A8DF10D}"/>
            </c:ext>
          </c:extLst>
        </c:ser>
        <c:ser>
          <c:idx val="1"/>
          <c:order val="1"/>
          <c:tx>
            <c:strRef>
              <c:f>'3ER ANALISIS'!$C$4:$C$5</c:f>
              <c:strCache>
                <c:ptCount val="1"/>
                <c:pt idx="0">
                  <c:v>Baja California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ANALISIS'!$C$6:$C$14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22</c:v>
                </c:pt>
                <c:pt idx="4">
                  <c:v>29</c:v>
                </c:pt>
                <c:pt idx="5">
                  <c:v>20</c:v>
                </c:pt>
                <c:pt idx="6">
                  <c:v>30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40-4E41-AA1C-143E7A8DF10D}"/>
            </c:ext>
          </c:extLst>
        </c:ser>
        <c:ser>
          <c:idx val="2"/>
          <c:order val="2"/>
          <c:tx>
            <c:strRef>
              <c:f>'3ER ANALISIS'!$D$4:$D$5</c:f>
              <c:strCache>
                <c:ptCount val="1"/>
                <c:pt idx="0">
                  <c:v>Baja California Sur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ANALISIS'!$D$6:$D$14</c:f>
              <c:numCache>
                <c:formatCode>General</c:formatCode>
                <c:ptCount val="8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10</c:v>
                </c:pt>
                <c:pt idx="4">
                  <c:v>4</c:v>
                </c:pt>
                <c:pt idx="5">
                  <c:v>9</c:v>
                </c:pt>
                <c:pt idx="6">
                  <c:v>9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40-4E41-AA1C-143E7A8DF10D}"/>
            </c:ext>
          </c:extLst>
        </c:ser>
        <c:ser>
          <c:idx val="3"/>
          <c:order val="3"/>
          <c:tx>
            <c:strRef>
              <c:f>'3ER ANALISIS'!$E$4:$E$5</c:f>
              <c:strCache>
                <c:ptCount val="1"/>
                <c:pt idx="0">
                  <c:v>Campeche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ANALISIS'!$E$6:$E$14</c:f>
              <c:numCache>
                <c:formatCode>General</c:formatCode>
                <c:ptCount val="8"/>
                <c:pt idx="0">
                  <c:v>9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22</c:v>
                </c:pt>
                <c:pt idx="5">
                  <c:v>14</c:v>
                </c:pt>
                <c:pt idx="6">
                  <c:v>11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40-4E41-AA1C-143E7A8DF10D}"/>
            </c:ext>
          </c:extLst>
        </c:ser>
        <c:ser>
          <c:idx val="4"/>
          <c:order val="4"/>
          <c:tx>
            <c:strRef>
              <c:f>'3ER ANALISIS'!$F$4:$F$5</c:f>
              <c:strCache>
                <c:ptCount val="1"/>
                <c:pt idx="0">
                  <c:v>Chiapas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ANALISIS'!$F$6:$F$14</c:f>
              <c:numCache>
                <c:formatCode>General</c:formatCode>
                <c:ptCount val="8"/>
                <c:pt idx="0">
                  <c:v>9</c:v>
                </c:pt>
                <c:pt idx="1">
                  <c:v>36</c:v>
                </c:pt>
                <c:pt idx="2">
                  <c:v>47</c:v>
                </c:pt>
                <c:pt idx="3">
                  <c:v>54</c:v>
                </c:pt>
                <c:pt idx="4">
                  <c:v>53</c:v>
                </c:pt>
                <c:pt idx="5">
                  <c:v>49</c:v>
                </c:pt>
                <c:pt idx="6">
                  <c:v>25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40-4E41-AA1C-143E7A8DF10D}"/>
            </c:ext>
          </c:extLst>
        </c:ser>
        <c:ser>
          <c:idx val="5"/>
          <c:order val="5"/>
          <c:tx>
            <c:strRef>
              <c:f>'3ER ANALISIS'!$G$4:$G$5</c:f>
              <c:strCache>
                <c:ptCount val="1"/>
                <c:pt idx="0">
                  <c:v>Chihuahua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ANALISIS'!$G$6:$G$14</c:f>
              <c:numCache>
                <c:formatCode>General</c:formatCode>
                <c:ptCount val="8"/>
                <c:pt idx="0">
                  <c:v>31</c:v>
                </c:pt>
                <c:pt idx="1">
                  <c:v>47</c:v>
                </c:pt>
                <c:pt idx="2">
                  <c:v>43</c:v>
                </c:pt>
                <c:pt idx="3">
                  <c:v>58</c:v>
                </c:pt>
                <c:pt idx="4">
                  <c:v>76</c:v>
                </c:pt>
                <c:pt idx="5">
                  <c:v>96</c:v>
                </c:pt>
                <c:pt idx="6">
                  <c:v>66</c:v>
                </c:pt>
                <c:pt idx="7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40-4E41-AA1C-143E7A8DF10D}"/>
            </c:ext>
          </c:extLst>
        </c:ser>
        <c:ser>
          <c:idx val="6"/>
          <c:order val="6"/>
          <c:tx>
            <c:strRef>
              <c:f>'3ER ANALISIS'!$H$4:$H$5</c:f>
              <c:strCache>
                <c:ptCount val="1"/>
                <c:pt idx="0">
                  <c:v>Ciudad de México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ANALISIS'!$H$6:$H$14</c:f>
              <c:numCache>
                <c:formatCode>General</c:formatCode>
                <c:ptCount val="8"/>
                <c:pt idx="0">
                  <c:v>75</c:v>
                </c:pt>
                <c:pt idx="1">
                  <c:v>85</c:v>
                </c:pt>
                <c:pt idx="2">
                  <c:v>85</c:v>
                </c:pt>
                <c:pt idx="3">
                  <c:v>79</c:v>
                </c:pt>
                <c:pt idx="4">
                  <c:v>98</c:v>
                </c:pt>
                <c:pt idx="5">
                  <c:v>79</c:v>
                </c:pt>
                <c:pt idx="6">
                  <c:v>60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40-4E41-AA1C-143E7A8DF10D}"/>
            </c:ext>
          </c:extLst>
        </c:ser>
        <c:ser>
          <c:idx val="7"/>
          <c:order val="7"/>
          <c:tx>
            <c:strRef>
              <c:f>'3ER ANALISIS'!$I$4:$I$5</c:f>
              <c:strCache>
                <c:ptCount val="1"/>
                <c:pt idx="0">
                  <c:v>Coahuila de Zaragoza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ANALISIS'!$I$6:$I$14</c:f>
              <c:numCache>
                <c:formatCode>General</c:formatCode>
                <c:ptCount val="8"/>
                <c:pt idx="0">
                  <c:v>22</c:v>
                </c:pt>
                <c:pt idx="1">
                  <c:v>26</c:v>
                </c:pt>
                <c:pt idx="2">
                  <c:v>20</c:v>
                </c:pt>
                <c:pt idx="3">
                  <c:v>21</c:v>
                </c:pt>
                <c:pt idx="4">
                  <c:v>42</c:v>
                </c:pt>
                <c:pt idx="5">
                  <c:v>37</c:v>
                </c:pt>
                <c:pt idx="6">
                  <c:v>40</c:v>
                </c:pt>
                <c:pt idx="7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40-4E41-AA1C-143E7A8DF10D}"/>
            </c:ext>
          </c:extLst>
        </c:ser>
        <c:ser>
          <c:idx val="8"/>
          <c:order val="8"/>
          <c:tx>
            <c:strRef>
              <c:f>'3ER ANALISIS'!$J$4:$J$5</c:f>
              <c:strCache>
                <c:ptCount val="1"/>
                <c:pt idx="0">
                  <c:v>Colima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ANALISIS'!$J$6:$J$14</c:f>
              <c:numCache>
                <c:formatCode>General</c:formatCode>
                <c:ptCount val="8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7</c:v>
                </c:pt>
                <c:pt idx="4">
                  <c:v>7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340-4E41-AA1C-143E7A8DF10D}"/>
            </c:ext>
          </c:extLst>
        </c:ser>
        <c:ser>
          <c:idx val="9"/>
          <c:order val="9"/>
          <c:tx>
            <c:strRef>
              <c:f>'3ER ANALISIS'!$K$4:$K$5</c:f>
              <c:strCache>
                <c:ptCount val="1"/>
                <c:pt idx="0">
                  <c:v>Durango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ANALISIS'!$K$6:$K$14</c:f>
              <c:numCache>
                <c:formatCode>General</c:formatCode>
                <c:ptCount val="8"/>
                <c:pt idx="0">
                  <c:v>20</c:v>
                </c:pt>
                <c:pt idx="1">
                  <c:v>23</c:v>
                </c:pt>
                <c:pt idx="2">
                  <c:v>11</c:v>
                </c:pt>
                <c:pt idx="3">
                  <c:v>12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340-4E41-AA1C-143E7A8DF10D}"/>
            </c:ext>
          </c:extLst>
        </c:ser>
        <c:ser>
          <c:idx val="10"/>
          <c:order val="10"/>
          <c:tx>
            <c:strRef>
              <c:f>'3ER ANALISIS'!$L$4:$L$5</c:f>
              <c:strCache>
                <c:ptCount val="1"/>
                <c:pt idx="0">
                  <c:v>Guanajuato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ANALISIS'!$L$6:$L$14</c:f>
              <c:numCache>
                <c:formatCode>General</c:formatCode>
                <c:ptCount val="8"/>
                <c:pt idx="0">
                  <c:v>62</c:v>
                </c:pt>
                <c:pt idx="1">
                  <c:v>73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82</c:v>
                </c:pt>
                <c:pt idx="6">
                  <c:v>94</c:v>
                </c:pt>
                <c:pt idx="7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340-4E41-AA1C-143E7A8DF10D}"/>
            </c:ext>
          </c:extLst>
        </c:ser>
        <c:ser>
          <c:idx val="11"/>
          <c:order val="11"/>
          <c:tx>
            <c:strRef>
              <c:f>'3ER ANALISIS'!$M$4:$M$5</c:f>
              <c:strCache>
                <c:ptCount val="1"/>
                <c:pt idx="0">
                  <c:v>Guerrero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ANALISIS'!$M$6:$M$14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28</c:v>
                </c:pt>
                <c:pt idx="3">
                  <c:v>35</c:v>
                </c:pt>
                <c:pt idx="4">
                  <c:v>25</c:v>
                </c:pt>
                <c:pt idx="5">
                  <c:v>25</c:v>
                </c:pt>
                <c:pt idx="6">
                  <c:v>19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340-4E41-AA1C-143E7A8DF10D}"/>
            </c:ext>
          </c:extLst>
        </c:ser>
        <c:ser>
          <c:idx val="12"/>
          <c:order val="12"/>
          <c:tx>
            <c:strRef>
              <c:f>'3ER ANALISIS'!$N$4:$N$5</c:f>
              <c:strCache>
                <c:ptCount val="1"/>
                <c:pt idx="0">
                  <c:v>Hidalgo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ANALISIS'!$N$6:$N$14</c:f>
              <c:numCache>
                <c:formatCode>General</c:formatCode>
                <c:ptCount val="8"/>
                <c:pt idx="0">
                  <c:v>9</c:v>
                </c:pt>
                <c:pt idx="1">
                  <c:v>32</c:v>
                </c:pt>
                <c:pt idx="2">
                  <c:v>26</c:v>
                </c:pt>
                <c:pt idx="3">
                  <c:v>23</c:v>
                </c:pt>
                <c:pt idx="4">
                  <c:v>29</c:v>
                </c:pt>
                <c:pt idx="5">
                  <c:v>36</c:v>
                </c:pt>
                <c:pt idx="6">
                  <c:v>25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340-4E41-AA1C-143E7A8DF10D}"/>
            </c:ext>
          </c:extLst>
        </c:ser>
        <c:ser>
          <c:idx val="13"/>
          <c:order val="13"/>
          <c:tx>
            <c:strRef>
              <c:f>'3ER ANALISIS'!$O$4:$O$5</c:f>
              <c:strCache>
                <c:ptCount val="1"/>
                <c:pt idx="0">
                  <c:v>Jalisco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ANALISIS'!$O$6:$O$14</c:f>
              <c:numCache>
                <c:formatCode>General</c:formatCode>
                <c:ptCount val="8"/>
                <c:pt idx="0">
                  <c:v>86</c:v>
                </c:pt>
                <c:pt idx="1">
                  <c:v>106</c:v>
                </c:pt>
                <c:pt idx="2">
                  <c:v>105</c:v>
                </c:pt>
                <c:pt idx="3">
                  <c:v>91</c:v>
                </c:pt>
                <c:pt idx="4">
                  <c:v>92</c:v>
                </c:pt>
                <c:pt idx="5">
                  <c:v>111</c:v>
                </c:pt>
                <c:pt idx="6">
                  <c:v>126</c:v>
                </c:pt>
                <c:pt idx="7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340-4E41-AA1C-143E7A8DF10D}"/>
            </c:ext>
          </c:extLst>
        </c:ser>
        <c:ser>
          <c:idx val="14"/>
          <c:order val="14"/>
          <c:tx>
            <c:strRef>
              <c:f>'3ER ANALISIS'!$P$4:$P$5</c:f>
              <c:strCache>
                <c:ptCount val="1"/>
                <c:pt idx="0">
                  <c:v>México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ANALISIS'!$P$6:$P$14</c:f>
              <c:numCache>
                <c:formatCode>General</c:formatCode>
                <c:ptCount val="8"/>
                <c:pt idx="0">
                  <c:v>132</c:v>
                </c:pt>
                <c:pt idx="1">
                  <c:v>140</c:v>
                </c:pt>
                <c:pt idx="2">
                  <c:v>142</c:v>
                </c:pt>
                <c:pt idx="3">
                  <c:v>143</c:v>
                </c:pt>
                <c:pt idx="4">
                  <c:v>163</c:v>
                </c:pt>
                <c:pt idx="5">
                  <c:v>160</c:v>
                </c:pt>
                <c:pt idx="6">
                  <c:v>142</c:v>
                </c:pt>
                <c:pt idx="7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340-4E41-AA1C-143E7A8DF10D}"/>
            </c:ext>
          </c:extLst>
        </c:ser>
        <c:ser>
          <c:idx val="15"/>
          <c:order val="15"/>
          <c:tx>
            <c:strRef>
              <c:f>'3ER ANALISIS'!$Q$4:$Q$5</c:f>
              <c:strCache>
                <c:ptCount val="1"/>
                <c:pt idx="0">
                  <c:v>Michoacán de Ocampo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ANALISIS'!$Q$6:$Q$14</c:f>
              <c:numCache>
                <c:formatCode>General</c:formatCode>
                <c:ptCount val="8"/>
                <c:pt idx="0">
                  <c:v>28</c:v>
                </c:pt>
                <c:pt idx="1">
                  <c:v>31</c:v>
                </c:pt>
                <c:pt idx="2">
                  <c:v>28</c:v>
                </c:pt>
                <c:pt idx="3">
                  <c:v>22</c:v>
                </c:pt>
                <c:pt idx="4">
                  <c:v>44</c:v>
                </c:pt>
                <c:pt idx="5">
                  <c:v>31</c:v>
                </c:pt>
                <c:pt idx="6">
                  <c:v>40</c:v>
                </c:pt>
                <c:pt idx="7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340-4E41-AA1C-143E7A8DF10D}"/>
            </c:ext>
          </c:extLst>
        </c:ser>
        <c:ser>
          <c:idx val="16"/>
          <c:order val="16"/>
          <c:tx>
            <c:strRef>
              <c:f>'3ER ANALISIS'!$R$4:$R$5</c:f>
              <c:strCache>
                <c:ptCount val="1"/>
                <c:pt idx="0">
                  <c:v>Morelos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ANALISIS'!$R$6:$R$14</c:f>
              <c:numCache>
                <c:formatCode>General</c:formatCode>
                <c:ptCount val="8"/>
                <c:pt idx="0">
                  <c:v>13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13</c:v>
                </c:pt>
                <c:pt idx="5">
                  <c:v>9</c:v>
                </c:pt>
                <c:pt idx="6">
                  <c:v>17</c:v>
                </c:pt>
                <c:pt idx="7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9340-4E41-AA1C-143E7A8DF10D}"/>
            </c:ext>
          </c:extLst>
        </c:ser>
        <c:ser>
          <c:idx val="17"/>
          <c:order val="17"/>
          <c:tx>
            <c:strRef>
              <c:f>'3ER ANALISIS'!$S$4:$S$5</c:f>
              <c:strCache>
                <c:ptCount val="1"/>
                <c:pt idx="0">
                  <c:v>Nayarit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ANALISIS'!$S$6:$S$14</c:f>
              <c:numCache>
                <c:formatCode>General</c:formatCode>
                <c:ptCount val="8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18</c:v>
                </c:pt>
                <c:pt idx="5">
                  <c:v>13</c:v>
                </c:pt>
                <c:pt idx="6">
                  <c:v>8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9340-4E41-AA1C-143E7A8DF10D}"/>
            </c:ext>
          </c:extLst>
        </c:ser>
        <c:ser>
          <c:idx val="18"/>
          <c:order val="18"/>
          <c:tx>
            <c:strRef>
              <c:f>'3ER ANALISIS'!$T$4:$T$5</c:f>
              <c:strCache>
                <c:ptCount val="1"/>
                <c:pt idx="0">
                  <c:v>Nuevo León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ANALISIS'!$T$6:$T$14</c:f>
              <c:numCache>
                <c:formatCode>General</c:formatCode>
                <c:ptCount val="8"/>
                <c:pt idx="0">
                  <c:v>33</c:v>
                </c:pt>
                <c:pt idx="1">
                  <c:v>44</c:v>
                </c:pt>
                <c:pt idx="2">
                  <c:v>49</c:v>
                </c:pt>
                <c:pt idx="3">
                  <c:v>30</c:v>
                </c:pt>
                <c:pt idx="4">
                  <c:v>29</c:v>
                </c:pt>
                <c:pt idx="5">
                  <c:v>50</c:v>
                </c:pt>
                <c:pt idx="6">
                  <c:v>50</c:v>
                </c:pt>
                <c:pt idx="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9340-4E41-AA1C-143E7A8DF10D}"/>
            </c:ext>
          </c:extLst>
        </c:ser>
        <c:ser>
          <c:idx val="19"/>
          <c:order val="19"/>
          <c:tx>
            <c:strRef>
              <c:f>'3ER ANALISIS'!$U$4:$U$5</c:f>
              <c:strCache>
                <c:ptCount val="1"/>
                <c:pt idx="0">
                  <c:v>Oaxaca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ANALISIS'!$U$6:$U$14</c:f>
              <c:numCache>
                <c:formatCode>General</c:formatCode>
                <c:ptCount val="8"/>
                <c:pt idx="0">
                  <c:v>30</c:v>
                </c:pt>
                <c:pt idx="1">
                  <c:v>27</c:v>
                </c:pt>
                <c:pt idx="2">
                  <c:v>18</c:v>
                </c:pt>
                <c:pt idx="3">
                  <c:v>18</c:v>
                </c:pt>
                <c:pt idx="4">
                  <c:v>15</c:v>
                </c:pt>
                <c:pt idx="5">
                  <c:v>30</c:v>
                </c:pt>
                <c:pt idx="6">
                  <c:v>29</c:v>
                </c:pt>
                <c:pt idx="7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9340-4E41-AA1C-143E7A8DF10D}"/>
            </c:ext>
          </c:extLst>
        </c:ser>
        <c:ser>
          <c:idx val="20"/>
          <c:order val="20"/>
          <c:tx>
            <c:strRef>
              <c:f>'3ER ANALISIS'!$V$4:$V$5</c:f>
              <c:strCache>
                <c:ptCount val="1"/>
                <c:pt idx="0">
                  <c:v>Puebla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ANALISIS'!$V$6:$V$14</c:f>
              <c:numCache>
                <c:formatCode>General</c:formatCode>
                <c:ptCount val="8"/>
                <c:pt idx="0">
                  <c:v>48</c:v>
                </c:pt>
                <c:pt idx="1">
                  <c:v>60</c:v>
                </c:pt>
                <c:pt idx="2">
                  <c:v>45</c:v>
                </c:pt>
                <c:pt idx="3">
                  <c:v>50</c:v>
                </c:pt>
                <c:pt idx="4">
                  <c:v>68</c:v>
                </c:pt>
                <c:pt idx="5">
                  <c:v>74</c:v>
                </c:pt>
                <c:pt idx="6">
                  <c:v>88</c:v>
                </c:pt>
                <c:pt idx="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9340-4E41-AA1C-143E7A8DF10D}"/>
            </c:ext>
          </c:extLst>
        </c:ser>
        <c:ser>
          <c:idx val="21"/>
          <c:order val="21"/>
          <c:tx>
            <c:strRef>
              <c:f>'3ER ANALISIS'!$W$4:$W$5</c:f>
              <c:strCache>
                <c:ptCount val="1"/>
                <c:pt idx="0">
                  <c:v>Querétaro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ANALISIS'!$W$6:$W$14</c:f>
              <c:numCache>
                <c:formatCode>General</c:formatCode>
                <c:ptCount val="8"/>
                <c:pt idx="0">
                  <c:v>11</c:v>
                </c:pt>
                <c:pt idx="1">
                  <c:v>22</c:v>
                </c:pt>
                <c:pt idx="2">
                  <c:v>24</c:v>
                </c:pt>
                <c:pt idx="3">
                  <c:v>28</c:v>
                </c:pt>
                <c:pt idx="4">
                  <c:v>21</c:v>
                </c:pt>
                <c:pt idx="5">
                  <c:v>20</c:v>
                </c:pt>
                <c:pt idx="6">
                  <c:v>28</c:v>
                </c:pt>
                <c:pt idx="7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9340-4E41-AA1C-143E7A8DF10D}"/>
            </c:ext>
          </c:extLst>
        </c:ser>
        <c:ser>
          <c:idx val="22"/>
          <c:order val="22"/>
          <c:tx>
            <c:strRef>
              <c:f>'3ER ANALISIS'!$X$4:$X$5</c:f>
              <c:strCache>
                <c:ptCount val="1"/>
                <c:pt idx="0">
                  <c:v>Quintana Roo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ANALISIS'!$X$6:$X$14</c:f>
              <c:numCache>
                <c:formatCode>General</c:formatCode>
                <c:ptCount val="8"/>
                <c:pt idx="0">
                  <c:v>21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  <c:pt idx="6">
                  <c:v>22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9340-4E41-AA1C-143E7A8DF10D}"/>
            </c:ext>
          </c:extLst>
        </c:ser>
        <c:ser>
          <c:idx val="23"/>
          <c:order val="23"/>
          <c:tx>
            <c:strRef>
              <c:f>'3ER ANALISIS'!$Y$4:$Y$5</c:f>
              <c:strCache>
                <c:ptCount val="1"/>
                <c:pt idx="0">
                  <c:v>San Luis Potosí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ANALISIS'!$Y$6:$Y$14</c:f>
              <c:numCache>
                <c:formatCode>General</c:formatCode>
                <c:ptCount val="8"/>
                <c:pt idx="0">
                  <c:v>33</c:v>
                </c:pt>
                <c:pt idx="1">
                  <c:v>27</c:v>
                </c:pt>
                <c:pt idx="2">
                  <c:v>25</c:v>
                </c:pt>
                <c:pt idx="3">
                  <c:v>16</c:v>
                </c:pt>
                <c:pt idx="4">
                  <c:v>31</c:v>
                </c:pt>
                <c:pt idx="5">
                  <c:v>25</c:v>
                </c:pt>
                <c:pt idx="6">
                  <c:v>26</c:v>
                </c:pt>
                <c:pt idx="7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9340-4E41-AA1C-143E7A8DF10D}"/>
            </c:ext>
          </c:extLst>
        </c:ser>
        <c:ser>
          <c:idx val="24"/>
          <c:order val="24"/>
          <c:tx>
            <c:strRef>
              <c:f>'3ER ANALISIS'!$Z$4:$Z$5</c:f>
              <c:strCache>
                <c:ptCount val="1"/>
                <c:pt idx="0">
                  <c:v>Sinaloa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ANALISIS'!$Z$6:$Z$14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19</c:v>
                </c:pt>
                <c:pt idx="3">
                  <c:v>16</c:v>
                </c:pt>
                <c:pt idx="4">
                  <c:v>29</c:v>
                </c:pt>
                <c:pt idx="5">
                  <c:v>17</c:v>
                </c:pt>
                <c:pt idx="6">
                  <c:v>19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9340-4E41-AA1C-143E7A8DF10D}"/>
            </c:ext>
          </c:extLst>
        </c:ser>
        <c:ser>
          <c:idx val="25"/>
          <c:order val="25"/>
          <c:tx>
            <c:strRef>
              <c:f>'3ER ANALISIS'!$AA$4:$AA$5</c:f>
              <c:strCache>
                <c:ptCount val="1"/>
                <c:pt idx="0">
                  <c:v>Sonora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ANALISIS'!$AA$6:$AA$14</c:f>
              <c:numCache>
                <c:formatCode>General</c:formatCode>
                <c:ptCount val="8"/>
                <c:pt idx="0">
                  <c:v>27</c:v>
                </c:pt>
                <c:pt idx="1">
                  <c:v>22</c:v>
                </c:pt>
                <c:pt idx="2">
                  <c:v>31</c:v>
                </c:pt>
                <c:pt idx="3">
                  <c:v>31</c:v>
                </c:pt>
                <c:pt idx="4">
                  <c:v>25</c:v>
                </c:pt>
                <c:pt idx="5">
                  <c:v>32</c:v>
                </c:pt>
                <c:pt idx="6">
                  <c:v>29</c:v>
                </c:pt>
                <c:pt idx="7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9340-4E41-AA1C-143E7A8DF10D}"/>
            </c:ext>
          </c:extLst>
        </c:ser>
        <c:ser>
          <c:idx val="26"/>
          <c:order val="26"/>
          <c:tx>
            <c:strRef>
              <c:f>'3ER ANALISIS'!$AB$4:$AB$5</c:f>
              <c:strCache>
                <c:ptCount val="1"/>
                <c:pt idx="0">
                  <c:v>Tabasco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ANALISIS'!$AB$6:$AB$14</c:f>
              <c:numCache>
                <c:formatCode>General</c:formatCode>
                <c:ptCount val="8"/>
                <c:pt idx="0">
                  <c:v>19</c:v>
                </c:pt>
                <c:pt idx="1">
                  <c:v>31</c:v>
                </c:pt>
                <c:pt idx="2">
                  <c:v>27</c:v>
                </c:pt>
                <c:pt idx="3">
                  <c:v>33</c:v>
                </c:pt>
                <c:pt idx="4">
                  <c:v>31</c:v>
                </c:pt>
                <c:pt idx="5">
                  <c:v>37</c:v>
                </c:pt>
                <c:pt idx="6">
                  <c:v>25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9340-4E41-AA1C-143E7A8DF10D}"/>
            </c:ext>
          </c:extLst>
        </c:ser>
        <c:ser>
          <c:idx val="27"/>
          <c:order val="27"/>
          <c:tx>
            <c:strRef>
              <c:f>'3ER ANALISIS'!$AC$4:$AC$5</c:f>
              <c:strCache>
                <c:ptCount val="1"/>
                <c:pt idx="0">
                  <c:v>Tamaulipas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ANALISIS'!$AC$6:$AC$14</c:f>
              <c:numCache>
                <c:formatCode>General</c:formatCode>
                <c:ptCount val="8"/>
                <c:pt idx="0">
                  <c:v>23</c:v>
                </c:pt>
                <c:pt idx="1">
                  <c:v>13</c:v>
                </c:pt>
                <c:pt idx="2">
                  <c:v>27</c:v>
                </c:pt>
                <c:pt idx="3">
                  <c:v>32</c:v>
                </c:pt>
                <c:pt idx="4">
                  <c:v>29</c:v>
                </c:pt>
                <c:pt idx="5">
                  <c:v>23</c:v>
                </c:pt>
                <c:pt idx="6">
                  <c:v>23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9340-4E41-AA1C-143E7A8DF10D}"/>
            </c:ext>
          </c:extLst>
        </c:ser>
        <c:ser>
          <c:idx val="28"/>
          <c:order val="28"/>
          <c:tx>
            <c:strRef>
              <c:f>'3ER ANALISIS'!$AD$4:$AD$5</c:f>
              <c:strCache>
                <c:ptCount val="1"/>
                <c:pt idx="0">
                  <c:v>Tlaxcala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ANALISIS'!$AD$6:$AD$14</c:f>
              <c:numCache>
                <c:formatCode>General</c:formatCode>
                <c:ptCount val="8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11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9340-4E41-AA1C-143E7A8DF10D}"/>
            </c:ext>
          </c:extLst>
        </c:ser>
        <c:ser>
          <c:idx val="29"/>
          <c:order val="29"/>
          <c:tx>
            <c:strRef>
              <c:f>'3ER ANALISIS'!$AE$4:$AE$5</c:f>
              <c:strCache>
                <c:ptCount val="1"/>
                <c:pt idx="0">
                  <c:v>Veracruz de Ignacio de la Llave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ANALISIS'!$AE$6:$AE$14</c:f>
              <c:numCache>
                <c:formatCode>General</c:formatCode>
                <c:ptCount val="8"/>
                <c:pt idx="0">
                  <c:v>47</c:v>
                </c:pt>
                <c:pt idx="1">
                  <c:v>52</c:v>
                </c:pt>
                <c:pt idx="2">
                  <c:v>51</c:v>
                </c:pt>
                <c:pt idx="3">
                  <c:v>49</c:v>
                </c:pt>
                <c:pt idx="4">
                  <c:v>71</c:v>
                </c:pt>
                <c:pt idx="5">
                  <c:v>48</c:v>
                </c:pt>
                <c:pt idx="6">
                  <c:v>50</c:v>
                </c:pt>
                <c:pt idx="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9340-4E41-AA1C-143E7A8DF10D}"/>
            </c:ext>
          </c:extLst>
        </c:ser>
        <c:ser>
          <c:idx val="30"/>
          <c:order val="30"/>
          <c:tx>
            <c:strRef>
              <c:f>'3ER ANALISIS'!$AF$4:$AF$5</c:f>
              <c:strCache>
                <c:ptCount val="1"/>
                <c:pt idx="0">
                  <c:v>Yucatán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ANALISIS'!$AF$6:$AF$14</c:f>
              <c:numCache>
                <c:formatCode>General</c:formatCode>
                <c:ptCount val="8"/>
                <c:pt idx="0">
                  <c:v>37</c:v>
                </c:pt>
                <c:pt idx="1">
                  <c:v>34</c:v>
                </c:pt>
                <c:pt idx="2">
                  <c:v>29</c:v>
                </c:pt>
                <c:pt idx="3">
                  <c:v>26</c:v>
                </c:pt>
                <c:pt idx="4">
                  <c:v>28</c:v>
                </c:pt>
                <c:pt idx="5">
                  <c:v>45</c:v>
                </c:pt>
                <c:pt idx="6">
                  <c:v>40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9340-4E41-AA1C-143E7A8DF10D}"/>
            </c:ext>
          </c:extLst>
        </c:ser>
        <c:ser>
          <c:idx val="31"/>
          <c:order val="31"/>
          <c:tx>
            <c:strRef>
              <c:f>'3ER ANALISIS'!$AG$4:$AG$5</c:f>
              <c:strCache>
                <c:ptCount val="1"/>
                <c:pt idx="0">
                  <c:v>Zacatecas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ANALISIS'!$AG$6:$AG$14</c:f>
              <c:numCache>
                <c:formatCode>General</c:formatCode>
                <c:ptCount val="8"/>
                <c:pt idx="0">
                  <c:v>5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16</c:v>
                </c:pt>
                <c:pt idx="6">
                  <c:v>12</c:v>
                </c:pt>
                <c:pt idx="7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9340-4E41-AA1C-143E7A8DF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4086448"/>
        <c:axId val="1409135680"/>
      </c:lineChart>
      <c:catAx>
        <c:axId val="136408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09135680"/>
        <c:crosses val="autoZero"/>
        <c:auto val="1"/>
        <c:lblAlgn val="ctr"/>
        <c:lblOffset val="100"/>
        <c:noMultiLvlLbl val="0"/>
      </c:catAx>
      <c:valAx>
        <c:axId val="14091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640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[Mental_07.xlsx]3ER ANALISIS!TablaDinámica7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'3ER ANALISIS'!$B$4:$B$5</c:f>
              <c:strCache>
                <c:ptCount val="1"/>
                <c:pt idx="0">
                  <c:v>Aguascalientes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ANALISIS'!$B$6:$B$14</c:f>
              <c:numCache>
                <c:formatCode>General</c:formatCode>
                <c:ptCount val="8"/>
                <c:pt idx="0">
                  <c:v>9</c:v>
                </c:pt>
                <c:pt idx="1">
                  <c:v>17</c:v>
                </c:pt>
                <c:pt idx="2">
                  <c:v>21</c:v>
                </c:pt>
                <c:pt idx="3">
                  <c:v>23</c:v>
                </c:pt>
                <c:pt idx="4">
                  <c:v>24</c:v>
                </c:pt>
                <c:pt idx="5">
                  <c:v>22</c:v>
                </c:pt>
                <c:pt idx="6">
                  <c:v>26</c:v>
                </c:pt>
                <c:pt idx="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32-4C0E-8986-07266C7A7F91}"/>
            </c:ext>
          </c:extLst>
        </c:ser>
        <c:ser>
          <c:idx val="1"/>
          <c:order val="1"/>
          <c:tx>
            <c:strRef>
              <c:f>'3ER ANALISIS'!$C$4:$C$5</c:f>
              <c:strCache>
                <c:ptCount val="1"/>
                <c:pt idx="0">
                  <c:v>Baja California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ANALISIS'!$C$6:$C$14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22</c:v>
                </c:pt>
                <c:pt idx="4">
                  <c:v>29</c:v>
                </c:pt>
                <c:pt idx="5">
                  <c:v>20</c:v>
                </c:pt>
                <c:pt idx="6">
                  <c:v>30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32-4C0E-8986-07266C7A7F91}"/>
            </c:ext>
          </c:extLst>
        </c:ser>
        <c:ser>
          <c:idx val="2"/>
          <c:order val="2"/>
          <c:tx>
            <c:strRef>
              <c:f>'3ER ANALISIS'!$D$4:$D$5</c:f>
              <c:strCache>
                <c:ptCount val="1"/>
                <c:pt idx="0">
                  <c:v>Baja California Sur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ANALISIS'!$D$6:$D$14</c:f>
              <c:numCache>
                <c:formatCode>General</c:formatCode>
                <c:ptCount val="8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10</c:v>
                </c:pt>
                <c:pt idx="4">
                  <c:v>4</c:v>
                </c:pt>
                <c:pt idx="5">
                  <c:v>9</c:v>
                </c:pt>
                <c:pt idx="6">
                  <c:v>9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32-4C0E-8986-07266C7A7F91}"/>
            </c:ext>
          </c:extLst>
        </c:ser>
        <c:ser>
          <c:idx val="3"/>
          <c:order val="3"/>
          <c:tx>
            <c:strRef>
              <c:f>'3ER ANALISIS'!$E$4:$E$5</c:f>
              <c:strCache>
                <c:ptCount val="1"/>
                <c:pt idx="0">
                  <c:v>Campeche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ANALISIS'!$E$6:$E$14</c:f>
              <c:numCache>
                <c:formatCode>General</c:formatCode>
                <c:ptCount val="8"/>
                <c:pt idx="0">
                  <c:v>9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22</c:v>
                </c:pt>
                <c:pt idx="5">
                  <c:v>14</c:v>
                </c:pt>
                <c:pt idx="6">
                  <c:v>11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32-4C0E-8986-07266C7A7F91}"/>
            </c:ext>
          </c:extLst>
        </c:ser>
        <c:ser>
          <c:idx val="4"/>
          <c:order val="4"/>
          <c:tx>
            <c:strRef>
              <c:f>'3ER ANALISIS'!$F$4:$F$5</c:f>
              <c:strCache>
                <c:ptCount val="1"/>
                <c:pt idx="0">
                  <c:v>Chiapas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ANALISIS'!$F$6:$F$14</c:f>
              <c:numCache>
                <c:formatCode>General</c:formatCode>
                <c:ptCount val="8"/>
                <c:pt idx="0">
                  <c:v>9</c:v>
                </c:pt>
                <c:pt idx="1">
                  <c:v>36</c:v>
                </c:pt>
                <c:pt idx="2">
                  <c:v>47</c:v>
                </c:pt>
                <c:pt idx="3">
                  <c:v>54</c:v>
                </c:pt>
                <c:pt idx="4">
                  <c:v>53</c:v>
                </c:pt>
                <c:pt idx="5">
                  <c:v>49</c:v>
                </c:pt>
                <c:pt idx="6">
                  <c:v>25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32-4C0E-8986-07266C7A7F91}"/>
            </c:ext>
          </c:extLst>
        </c:ser>
        <c:ser>
          <c:idx val="5"/>
          <c:order val="5"/>
          <c:tx>
            <c:strRef>
              <c:f>'3ER ANALISIS'!$G$4:$G$5</c:f>
              <c:strCache>
                <c:ptCount val="1"/>
                <c:pt idx="0">
                  <c:v>Chihuahua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ANALISIS'!$G$6:$G$14</c:f>
              <c:numCache>
                <c:formatCode>General</c:formatCode>
                <c:ptCount val="8"/>
                <c:pt idx="0">
                  <c:v>31</c:v>
                </c:pt>
                <c:pt idx="1">
                  <c:v>47</c:v>
                </c:pt>
                <c:pt idx="2">
                  <c:v>43</c:v>
                </c:pt>
                <c:pt idx="3">
                  <c:v>58</c:v>
                </c:pt>
                <c:pt idx="4">
                  <c:v>76</c:v>
                </c:pt>
                <c:pt idx="5">
                  <c:v>96</c:v>
                </c:pt>
                <c:pt idx="6">
                  <c:v>66</c:v>
                </c:pt>
                <c:pt idx="7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32-4C0E-8986-07266C7A7F91}"/>
            </c:ext>
          </c:extLst>
        </c:ser>
        <c:ser>
          <c:idx val="6"/>
          <c:order val="6"/>
          <c:tx>
            <c:strRef>
              <c:f>'3ER ANALISIS'!$H$4:$H$5</c:f>
              <c:strCache>
                <c:ptCount val="1"/>
                <c:pt idx="0">
                  <c:v>Ciudad de México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ANALISIS'!$H$6:$H$14</c:f>
              <c:numCache>
                <c:formatCode>General</c:formatCode>
                <c:ptCount val="8"/>
                <c:pt idx="0">
                  <c:v>75</c:v>
                </c:pt>
                <c:pt idx="1">
                  <c:v>85</c:v>
                </c:pt>
                <c:pt idx="2">
                  <c:v>85</c:v>
                </c:pt>
                <c:pt idx="3">
                  <c:v>79</c:v>
                </c:pt>
                <c:pt idx="4">
                  <c:v>98</c:v>
                </c:pt>
                <c:pt idx="5">
                  <c:v>79</c:v>
                </c:pt>
                <c:pt idx="6">
                  <c:v>60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32-4C0E-8986-07266C7A7F91}"/>
            </c:ext>
          </c:extLst>
        </c:ser>
        <c:ser>
          <c:idx val="7"/>
          <c:order val="7"/>
          <c:tx>
            <c:strRef>
              <c:f>'3ER ANALISIS'!$I$4:$I$5</c:f>
              <c:strCache>
                <c:ptCount val="1"/>
                <c:pt idx="0">
                  <c:v>Coahuila de Zaragoza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ANALISIS'!$I$6:$I$14</c:f>
              <c:numCache>
                <c:formatCode>General</c:formatCode>
                <c:ptCount val="8"/>
                <c:pt idx="0">
                  <c:v>22</c:v>
                </c:pt>
                <c:pt idx="1">
                  <c:v>26</c:v>
                </c:pt>
                <c:pt idx="2">
                  <c:v>20</c:v>
                </c:pt>
                <c:pt idx="3">
                  <c:v>21</c:v>
                </c:pt>
                <c:pt idx="4">
                  <c:v>42</c:v>
                </c:pt>
                <c:pt idx="5">
                  <c:v>37</c:v>
                </c:pt>
                <c:pt idx="6">
                  <c:v>40</c:v>
                </c:pt>
                <c:pt idx="7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32-4C0E-8986-07266C7A7F91}"/>
            </c:ext>
          </c:extLst>
        </c:ser>
        <c:ser>
          <c:idx val="8"/>
          <c:order val="8"/>
          <c:tx>
            <c:strRef>
              <c:f>'3ER ANALISIS'!$J$4:$J$5</c:f>
              <c:strCache>
                <c:ptCount val="1"/>
                <c:pt idx="0">
                  <c:v>Colima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ANALISIS'!$J$6:$J$14</c:f>
              <c:numCache>
                <c:formatCode>General</c:formatCode>
                <c:ptCount val="8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7</c:v>
                </c:pt>
                <c:pt idx="4">
                  <c:v>7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432-4C0E-8986-07266C7A7F91}"/>
            </c:ext>
          </c:extLst>
        </c:ser>
        <c:ser>
          <c:idx val="9"/>
          <c:order val="9"/>
          <c:tx>
            <c:strRef>
              <c:f>'3ER ANALISIS'!$K$4:$K$5</c:f>
              <c:strCache>
                <c:ptCount val="1"/>
                <c:pt idx="0">
                  <c:v>Durango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ANALISIS'!$K$6:$K$14</c:f>
              <c:numCache>
                <c:formatCode>General</c:formatCode>
                <c:ptCount val="8"/>
                <c:pt idx="0">
                  <c:v>20</c:v>
                </c:pt>
                <c:pt idx="1">
                  <c:v>23</c:v>
                </c:pt>
                <c:pt idx="2">
                  <c:v>11</c:v>
                </c:pt>
                <c:pt idx="3">
                  <c:v>12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432-4C0E-8986-07266C7A7F91}"/>
            </c:ext>
          </c:extLst>
        </c:ser>
        <c:ser>
          <c:idx val="10"/>
          <c:order val="10"/>
          <c:tx>
            <c:strRef>
              <c:f>'3ER ANALISIS'!$L$4:$L$5</c:f>
              <c:strCache>
                <c:ptCount val="1"/>
                <c:pt idx="0">
                  <c:v>Guanajuato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ANALISIS'!$L$6:$L$14</c:f>
              <c:numCache>
                <c:formatCode>General</c:formatCode>
                <c:ptCount val="8"/>
                <c:pt idx="0">
                  <c:v>62</c:v>
                </c:pt>
                <c:pt idx="1">
                  <c:v>73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82</c:v>
                </c:pt>
                <c:pt idx="6">
                  <c:v>94</c:v>
                </c:pt>
                <c:pt idx="7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432-4C0E-8986-07266C7A7F91}"/>
            </c:ext>
          </c:extLst>
        </c:ser>
        <c:ser>
          <c:idx val="11"/>
          <c:order val="11"/>
          <c:tx>
            <c:strRef>
              <c:f>'3ER ANALISIS'!$M$4:$M$5</c:f>
              <c:strCache>
                <c:ptCount val="1"/>
                <c:pt idx="0">
                  <c:v>Guerrero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ANALISIS'!$M$6:$M$14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28</c:v>
                </c:pt>
                <c:pt idx="3">
                  <c:v>35</c:v>
                </c:pt>
                <c:pt idx="4">
                  <c:v>25</c:v>
                </c:pt>
                <c:pt idx="5">
                  <c:v>25</c:v>
                </c:pt>
                <c:pt idx="6">
                  <c:v>19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432-4C0E-8986-07266C7A7F91}"/>
            </c:ext>
          </c:extLst>
        </c:ser>
        <c:ser>
          <c:idx val="12"/>
          <c:order val="12"/>
          <c:tx>
            <c:strRef>
              <c:f>'3ER ANALISIS'!$N$4:$N$5</c:f>
              <c:strCache>
                <c:ptCount val="1"/>
                <c:pt idx="0">
                  <c:v>Hidalgo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ANALISIS'!$N$6:$N$14</c:f>
              <c:numCache>
                <c:formatCode>General</c:formatCode>
                <c:ptCount val="8"/>
                <c:pt idx="0">
                  <c:v>9</c:v>
                </c:pt>
                <c:pt idx="1">
                  <c:v>32</c:v>
                </c:pt>
                <c:pt idx="2">
                  <c:v>26</c:v>
                </c:pt>
                <c:pt idx="3">
                  <c:v>23</c:v>
                </c:pt>
                <c:pt idx="4">
                  <c:v>29</c:v>
                </c:pt>
                <c:pt idx="5">
                  <c:v>36</c:v>
                </c:pt>
                <c:pt idx="6">
                  <c:v>25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432-4C0E-8986-07266C7A7F91}"/>
            </c:ext>
          </c:extLst>
        </c:ser>
        <c:ser>
          <c:idx val="13"/>
          <c:order val="13"/>
          <c:tx>
            <c:strRef>
              <c:f>'3ER ANALISIS'!$O$4:$O$5</c:f>
              <c:strCache>
                <c:ptCount val="1"/>
                <c:pt idx="0">
                  <c:v>Jalisco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ANALISIS'!$O$6:$O$14</c:f>
              <c:numCache>
                <c:formatCode>General</c:formatCode>
                <c:ptCount val="8"/>
                <c:pt idx="0">
                  <c:v>86</c:v>
                </c:pt>
                <c:pt idx="1">
                  <c:v>106</c:v>
                </c:pt>
                <c:pt idx="2">
                  <c:v>105</c:v>
                </c:pt>
                <c:pt idx="3">
                  <c:v>91</c:v>
                </c:pt>
                <c:pt idx="4">
                  <c:v>92</c:v>
                </c:pt>
                <c:pt idx="5">
                  <c:v>111</c:v>
                </c:pt>
                <c:pt idx="6">
                  <c:v>126</c:v>
                </c:pt>
                <c:pt idx="7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32-4C0E-8986-07266C7A7F91}"/>
            </c:ext>
          </c:extLst>
        </c:ser>
        <c:ser>
          <c:idx val="14"/>
          <c:order val="14"/>
          <c:tx>
            <c:strRef>
              <c:f>'3ER ANALISIS'!$P$4:$P$5</c:f>
              <c:strCache>
                <c:ptCount val="1"/>
                <c:pt idx="0">
                  <c:v>México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ANALISIS'!$P$6:$P$14</c:f>
              <c:numCache>
                <c:formatCode>General</c:formatCode>
                <c:ptCount val="8"/>
                <c:pt idx="0">
                  <c:v>132</c:v>
                </c:pt>
                <c:pt idx="1">
                  <c:v>140</c:v>
                </c:pt>
                <c:pt idx="2">
                  <c:v>142</c:v>
                </c:pt>
                <c:pt idx="3">
                  <c:v>143</c:v>
                </c:pt>
                <c:pt idx="4">
                  <c:v>163</c:v>
                </c:pt>
                <c:pt idx="5">
                  <c:v>160</c:v>
                </c:pt>
                <c:pt idx="6">
                  <c:v>142</c:v>
                </c:pt>
                <c:pt idx="7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432-4C0E-8986-07266C7A7F91}"/>
            </c:ext>
          </c:extLst>
        </c:ser>
        <c:ser>
          <c:idx val="15"/>
          <c:order val="15"/>
          <c:tx>
            <c:strRef>
              <c:f>'3ER ANALISIS'!$Q$4:$Q$5</c:f>
              <c:strCache>
                <c:ptCount val="1"/>
                <c:pt idx="0">
                  <c:v>Michoacán de Ocampo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ANALISIS'!$Q$6:$Q$14</c:f>
              <c:numCache>
                <c:formatCode>General</c:formatCode>
                <c:ptCount val="8"/>
                <c:pt idx="0">
                  <c:v>28</c:v>
                </c:pt>
                <c:pt idx="1">
                  <c:v>31</c:v>
                </c:pt>
                <c:pt idx="2">
                  <c:v>28</c:v>
                </c:pt>
                <c:pt idx="3">
                  <c:v>22</c:v>
                </c:pt>
                <c:pt idx="4">
                  <c:v>44</c:v>
                </c:pt>
                <c:pt idx="5">
                  <c:v>31</c:v>
                </c:pt>
                <c:pt idx="6">
                  <c:v>40</c:v>
                </c:pt>
                <c:pt idx="7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432-4C0E-8986-07266C7A7F91}"/>
            </c:ext>
          </c:extLst>
        </c:ser>
        <c:ser>
          <c:idx val="16"/>
          <c:order val="16"/>
          <c:tx>
            <c:strRef>
              <c:f>'3ER ANALISIS'!$R$4:$R$5</c:f>
              <c:strCache>
                <c:ptCount val="1"/>
                <c:pt idx="0">
                  <c:v>Morelos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ANALISIS'!$R$6:$R$14</c:f>
              <c:numCache>
                <c:formatCode>General</c:formatCode>
                <c:ptCount val="8"/>
                <c:pt idx="0">
                  <c:v>13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13</c:v>
                </c:pt>
                <c:pt idx="5">
                  <c:v>9</c:v>
                </c:pt>
                <c:pt idx="6">
                  <c:v>17</c:v>
                </c:pt>
                <c:pt idx="7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E432-4C0E-8986-07266C7A7F91}"/>
            </c:ext>
          </c:extLst>
        </c:ser>
        <c:ser>
          <c:idx val="17"/>
          <c:order val="17"/>
          <c:tx>
            <c:strRef>
              <c:f>'3ER ANALISIS'!$S$4:$S$5</c:f>
              <c:strCache>
                <c:ptCount val="1"/>
                <c:pt idx="0">
                  <c:v>Nayarit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ANALISIS'!$S$6:$S$14</c:f>
              <c:numCache>
                <c:formatCode>General</c:formatCode>
                <c:ptCount val="8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18</c:v>
                </c:pt>
                <c:pt idx="5">
                  <c:v>13</c:v>
                </c:pt>
                <c:pt idx="6">
                  <c:v>8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432-4C0E-8986-07266C7A7F91}"/>
            </c:ext>
          </c:extLst>
        </c:ser>
        <c:ser>
          <c:idx val="18"/>
          <c:order val="18"/>
          <c:tx>
            <c:strRef>
              <c:f>'3ER ANALISIS'!$T$4:$T$5</c:f>
              <c:strCache>
                <c:ptCount val="1"/>
                <c:pt idx="0">
                  <c:v>Nuevo León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ANALISIS'!$T$6:$T$14</c:f>
              <c:numCache>
                <c:formatCode>General</c:formatCode>
                <c:ptCount val="8"/>
                <c:pt idx="0">
                  <c:v>33</c:v>
                </c:pt>
                <c:pt idx="1">
                  <c:v>44</c:v>
                </c:pt>
                <c:pt idx="2">
                  <c:v>49</c:v>
                </c:pt>
                <c:pt idx="3">
                  <c:v>30</c:v>
                </c:pt>
                <c:pt idx="4">
                  <c:v>29</c:v>
                </c:pt>
                <c:pt idx="5">
                  <c:v>50</c:v>
                </c:pt>
                <c:pt idx="6">
                  <c:v>50</c:v>
                </c:pt>
                <c:pt idx="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E432-4C0E-8986-07266C7A7F91}"/>
            </c:ext>
          </c:extLst>
        </c:ser>
        <c:ser>
          <c:idx val="19"/>
          <c:order val="19"/>
          <c:tx>
            <c:strRef>
              <c:f>'3ER ANALISIS'!$U$4:$U$5</c:f>
              <c:strCache>
                <c:ptCount val="1"/>
                <c:pt idx="0">
                  <c:v>Oaxaca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ANALISIS'!$U$6:$U$14</c:f>
              <c:numCache>
                <c:formatCode>General</c:formatCode>
                <c:ptCount val="8"/>
                <c:pt idx="0">
                  <c:v>30</c:v>
                </c:pt>
                <c:pt idx="1">
                  <c:v>27</c:v>
                </c:pt>
                <c:pt idx="2">
                  <c:v>18</c:v>
                </c:pt>
                <c:pt idx="3">
                  <c:v>18</c:v>
                </c:pt>
                <c:pt idx="4">
                  <c:v>15</c:v>
                </c:pt>
                <c:pt idx="5">
                  <c:v>30</c:v>
                </c:pt>
                <c:pt idx="6">
                  <c:v>29</c:v>
                </c:pt>
                <c:pt idx="7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432-4C0E-8986-07266C7A7F91}"/>
            </c:ext>
          </c:extLst>
        </c:ser>
        <c:ser>
          <c:idx val="20"/>
          <c:order val="20"/>
          <c:tx>
            <c:strRef>
              <c:f>'3ER ANALISIS'!$V$4:$V$5</c:f>
              <c:strCache>
                <c:ptCount val="1"/>
                <c:pt idx="0">
                  <c:v>Puebla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ANALISIS'!$V$6:$V$14</c:f>
              <c:numCache>
                <c:formatCode>General</c:formatCode>
                <c:ptCount val="8"/>
                <c:pt idx="0">
                  <c:v>48</c:v>
                </c:pt>
                <c:pt idx="1">
                  <c:v>60</c:v>
                </c:pt>
                <c:pt idx="2">
                  <c:v>45</c:v>
                </c:pt>
                <c:pt idx="3">
                  <c:v>50</c:v>
                </c:pt>
                <c:pt idx="4">
                  <c:v>68</c:v>
                </c:pt>
                <c:pt idx="5">
                  <c:v>74</c:v>
                </c:pt>
                <c:pt idx="6">
                  <c:v>88</c:v>
                </c:pt>
                <c:pt idx="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E432-4C0E-8986-07266C7A7F91}"/>
            </c:ext>
          </c:extLst>
        </c:ser>
        <c:ser>
          <c:idx val="21"/>
          <c:order val="21"/>
          <c:tx>
            <c:strRef>
              <c:f>'3ER ANALISIS'!$W$4:$W$5</c:f>
              <c:strCache>
                <c:ptCount val="1"/>
                <c:pt idx="0">
                  <c:v>Querétaro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ANALISIS'!$W$6:$W$14</c:f>
              <c:numCache>
                <c:formatCode>General</c:formatCode>
                <c:ptCount val="8"/>
                <c:pt idx="0">
                  <c:v>11</c:v>
                </c:pt>
                <c:pt idx="1">
                  <c:v>22</c:v>
                </c:pt>
                <c:pt idx="2">
                  <c:v>24</c:v>
                </c:pt>
                <c:pt idx="3">
                  <c:v>28</c:v>
                </c:pt>
                <c:pt idx="4">
                  <c:v>21</c:v>
                </c:pt>
                <c:pt idx="5">
                  <c:v>20</c:v>
                </c:pt>
                <c:pt idx="6">
                  <c:v>28</c:v>
                </c:pt>
                <c:pt idx="7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E432-4C0E-8986-07266C7A7F91}"/>
            </c:ext>
          </c:extLst>
        </c:ser>
        <c:ser>
          <c:idx val="22"/>
          <c:order val="22"/>
          <c:tx>
            <c:strRef>
              <c:f>'3ER ANALISIS'!$X$4:$X$5</c:f>
              <c:strCache>
                <c:ptCount val="1"/>
                <c:pt idx="0">
                  <c:v>Quintana Roo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ANALISIS'!$X$6:$X$14</c:f>
              <c:numCache>
                <c:formatCode>General</c:formatCode>
                <c:ptCount val="8"/>
                <c:pt idx="0">
                  <c:v>21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  <c:pt idx="6">
                  <c:v>22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E432-4C0E-8986-07266C7A7F91}"/>
            </c:ext>
          </c:extLst>
        </c:ser>
        <c:ser>
          <c:idx val="23"/>
          <c:order val="23"/>
          <c:tx>
            <c:strRef>
              <c:f>'3ER ANALISIS'!$Y$4:$Y$5</c:f>
              <c:strCache>
                <c:ptCount val="1"/>
                <c:pt idx="0">
                  <c:v>San Luis Potosí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ANALISIS'!$Y$6:$Y$14</c:f>
              <c:numCache>
                <c:formatCode>General</c:formatCode>
                <c:ptCount val="8"/>
                <c:pt idx="0">
                  <c:v>33</c:v>
                </c:pt>
                <c:pt idx="1">
                  <c:v>27</c:v>
                </c:pt>
                <c:pt idx="2">
                  <c:v>25</c:v>
                </c:pt>
                <c:pt idx="3">
                  <c:v>16</c:v>
                </c:pt>
                <c:pt idx="4">
                  <c:v>31</c:v>
                </c:pt>
                <c:pt idx="5">
                  <c:v>25</c:v>
                </c:pt>
                <c:pt idx="6">
                  <c:v>26</c:v>
                </c:pt>
                <c:pt idx="7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E432-4C0E-8986-07266C7A7F91}"/>
            </c:ext>
          </c:extLst>
        </c:ser>
        <c:ser>
          <c:idx val="24"/>
          <c:order val="24"/>
          <c:tx>
            <c:strRef>
              <c:f>'3ER ANALISIS'!$Z$4:$Z$5</c:f>
              <c:strCache>
                <c:ptCount val="1"/>
                <c:pt idx="0">
                  <c:v>Sinaloa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ANALISIS'!$Z$6:$Z$14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19</c:v>
                </c:pt>
                <c:pt idx="3">
                  <c:v>16</c:v>
                </c:pt>
                <c:pt idx="4">
                  <c:v>29</c:v>
                </c:pt>
                <c:pt idx="5">
                  <c:v>17</c:v>
                </c:pt>
                <c:pt idx="6">
                  <c:v>19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E432-4C0E-8986-07266C7A7F91}"/>
            </c:ext>
          </c:extLst>
        </c:ser>
        <c:ser>
          <c:idx val="25"/>
          <c:order val="25"/>
          <c:tx>
            <c:strRef>
              <c:f>'3ER ANALISIS'!$AA$4:$AA$5</c:f>
              <c:strCache>
                <c:ptCount val="1"/>
                <c:pt idx="0">
                  <c:v>Sonora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ANALISIS'!$AA$6:$AA$14</c:f>
              <c:numCache>
                <c:formatCode>General</c:formatCode>
                <c:ptCount val="8"/>
                <c:pt idx="0">
                  <c:v>27</c:v>
                </c:pt>
                <c:pt idx="1">
                  <c:v>22</c:v>
                </c:pt>
                <c:pt idx="2">
                  <c:v>31</c:v>
                </c:pt>
                <c:pt idx="3">
                  <c:v>31</c:v>
                </c:pt>
                <c:pt idx="4">
                  <c:v>25</c:v>
                </c:pt>
                <c:pt idx="5">
                  <c:v>32</c:v>
                </c:pt>
                <c:pt idx="6">
                  <c:v>29</c:v>
                </c:pt>
                <c:pt idx="7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E432-4C0E-8986-07266C7A7F91}"/>
            </c:ext>
          </c:extLst>
        </c:ser>
        <c:ser>
          <c:idx val="26"/>
          <c:order val="26"/>
          <c:tx>
            <c:strRef>
              <c:f>'3ER ANALISIS'!$AB$4:$AB$5</c:f>
              <c:strCache>
                <c:ptCount val="1"/>
                <c:pt idx="0">
                  <c:v>Tabasco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ANALISIS'!$AB$6:$AB$14</c:f>
              <c:numCache>
                <c:formatCode>General</c:formatCode>
                <c:ptCount val="8"/>
                <c:pt idx="0">
                  <c:v>19</c:v>
                </c:pt>
                <c:pt idx="1">
                  <c:v>31</c:v>
                </c:pt>
                <c:pt idx="2">
                  <c:v>27</c:v>
                </c:pt>
                <c:pt idx="3">
                  <c:v>33</c:v>
                </c:pt>
                <c:pt idx="4">
                  <c:v>31</c:v>
                </c:pt>
                <c:pt idx="5">
                  <c:v>37</c:v>
                </c:pt>
                <c:pt idx="6">
                  <c:v>25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E432-4C0E-8986-07266C7A7F91}"/>
            </c:ext>
          </c:extLst>
        </c:ser>
        <c:ser>
          <c:idx val="27"/>
          <c:order val="27"/>
          <c:tx>
            <c:strRef>
              <c:f>'3ER ANALISIS'!$AC$4:$AC$5</c:f>
              <c:strCache>
                <c:ptCount val="1"/>
                <c:pt idx="0">
                  <c:v>Tamaulipas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ANALISIS'!$AC$6:$AC$14</c:f>
              <c:numCache>
                <c:formatCode>General</c:formatCode>
                <c:ptCount val="8"/>
                <c:pt idx="0">
                  <c:v>23</c:v>
                </c:pt>
                <c:pt idx="1">
                  <c:v>13</c:v>
                </c:pt>
                <c:pt idx="2">
                  <c:v>27</c:v>
                </c:pt>
                <c:pt idx="3">
                  <c:v>32</c:v>
                </c:pt>
                <c:pt idx="4">
                  <c:v>29</c:v>
                </c:pt>
                <c:pt idx="5">
                  <c:v>23</c:v>
                </c:pt>
                <c:pt idx="6">
                  <c:v>23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E432-4C0E-8986-07266C7A7F91}"/>
            </c:ext>
          </c:extLst>
        </c:ser>
        <c:ser>
          <c:idx val="28"/>
          <c:order val="28"/>
          <c:tx>
            <c:strRef>
              <c:f>'3ER ANALISIS'!$AD$4:$AD$5</c:f>
              <c:strCache>
                <c:ptCount val="1"/>
                <c:pt idx="0">
                  <c:v>Tlaxcala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ANALISIS'!$AD$6:$AD$14</c:f>
              <c:numCache>
                <c:formatCode>General</c:formatCode>
                <c:ptCount val="8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11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E432-4C0E-8986-07266C7A7F91}"/>
            </c:ext>
          </c:extLst>
        </c:ser>
        <c:ser>
          <c:idx val="29"/>
          <c:order val="29"/>
          <c:tx>
            <c:strRef>
              <c:f>'3ER ANALISIS'!$AE$4:$AE$5</c:f>
              <c:strCache>
                <c:ptCount val="1"/>
                <c:pt idx="0">
                  <c:v>Veracruz de Ignacio de la Llave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ANALISIS'!$AE$6:$AE$14</c:f>
              <c:numCache>
                <c:formatCode>General</c:formatCode>
                <c:ptCount val="8"/>
                <c:pt idx="0">
                  <c:v>47</c:v>
                </c:pt>
                <c:pt idx="1">
                  <c:v>52</c:v>
                </c:pt>
                <c:pt idx="2">
                  <c:v>51</c:v>
                </c:pt>
                <c:pt idx="3">
                  <c:v>49</c:v>
                </c:pt>
                <c:pt idx="4">
                  <c:v>71</c:v>
                </c:pt>
                <c:pt idx="5">
                  <c:v>48</c:v>
                </c:pt>
                <c:pt idx="6">
                  <c:v>50</c:v>
                </c:pt>
                <c:pt idx="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E432-4C0E-8986-07266C7A7F91}"/>
            </c:ext>
          </c:extLst>
        </c:ser>
        <c:ser>
          <c:idx val="30"/>
          <c:order val="30"/>
          <c:tx>
            <c:strRef>
              <c:f>'3ER ANALISIS'!$AF$4:$AF$5</c:f>
              <c:strCache>
                <c:ptCount val="1"/>
                <c:pt idx="0">
                  <c:v>Yucatán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ANALISIS'!$AF$6:$AF$14</c:f>
              <c:numCache>
                <c:formatCode>General</c:formatCode>
                <c:ptCount val="8"/>
                <c:pt idx="0">
                  <c:v>37</c:v>
                </c:pt>
                <c:pt idx="1">
                  <c:v>34</c:v>
                </c:pt>
                <c:pt idx="2">
                  <c:v>29</c:v>
                </c:pt>
                <c:pt idx="3">
                  <c:v>26</c:v>
                </c:pt>
                <c:pt idx="4">
                  <c:v>28</c:v>
                </c:pt>
                <c:pt idx="5">
                  <c:v>45</c:v>
                </c:pt>
                <c:pt idx="6">
                  <c:v>40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E432-4C0E-8986-07266C7A7F91}"/>
            </c:ext>
          </c:extLst>
        </c:ser>
        <c:ser>
          <c:idx val="31"/>
          <c:order val="31"/>
          <c:tx>
            <c:strRef>
              <c:f>'3ER ANALISIS'!$AG$4:$AG$5</c:f>
              <c:strCache>
                <c:ptCount val="1"/>
                <c:pt idx="0">
                  <c:v>Zacatecas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'3ER ANALISIS'!$A$6:$A$14</c:f>
              <c:strCach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'3ER ANALISIS'!$AG$6:$AG$14</c:f>
              <c:numCache>
                <c:formatCode>General</c:formatCode>
                <c:ptCount val="8"/>
                <c:pt idx="0">
                  <c:v>5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16</c:v>
                </c:pt>
                <c:pt idx="6">
                  <c:v>12</c:v>
                </c:pt>
                <c:pt idx="7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E432-4C0E-8986-07266C7A7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4086448"/>
        <c:axId val="1409135680"/>
      </c:lineChart>
      <c:catAx>
        <c:axId val="136408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09135680"/>
        <c:crosses val="autoZero"/>
        <c:auto val="1"/>
        <c:lblAlgn val="ctr"/>
        <c:lblOffset val="100"/>
        <c:noMultiLvlLbl val="0"/>
      </c:catAx>
      <c:valAx>
        <c:axId val="14091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640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60B89-7217-4AB8-A106-C5E66DCBE46E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ED4D-12EE-4AF2-BE87-09CC80E60F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87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Biológicas </a:t>
            </a:r>
            <a:r>
              <a:rPr lang="es-MX" dirty="0" err="1"/>
              <a:t>tmb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ED4D-12EE-4AF2-BE87-09CC80E60F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6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Análisis </a:t>
            </a:r>
            <a:r>
              <a:rPr lang="es-MX" dirty="0" err="1"/>
              <a:t>estadistico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ED4D-12EE-4AF2-BE87-09CC80E60F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80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Hombres promedio de 769 suicidios x año, mujeres promedio de 181 suicidios por año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ED4D-12EE-4AF2-BE87-09CC80E60F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51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AC6DD7-49B8-4898-AA92-1CAB14362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62" y="675627"/>
            <a:ext cx="7289800" cy="2387600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Surge una nueva epidemia: La Depresión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FF8E3-B1D3-477E-A1EA-B7662991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09" y="52022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s-MX" sz="2200" dirty="0">
                <a:solidFill>
                  <a:srgbClr val="FFFFFF"/>
                </a:solidFill>
              </a:rPr>
              <a:t>¿Le estamos dando la importancia necesaria a nuestra salud mental?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7ADA3-A182-43B4-B1C9-67F319828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6720" r="15749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0E10-84AD-4F48-B5A6-FF9815E2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80911E0-11A2-41DE-A667-D4CFE44C6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8641"/>
              </p:ext>
            </p:extLst>
          </p:nvPr>
        </p:nvGraphicFramePr>
        <p:xfrm>
          <a:off x="838200" y="841830"/>
          <a:ext cx="10515600" cy="533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003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6BC6-9B74-4C6F-B2BC-D71060E6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Hombres vs mujeres (20-24)</a:t>
            </a:r>
            <a:br>
              <a:rPr lang="es-MX" dirty="0"/>
            </a:br>
            <a:r>
              <a:rPr lang="es-MX" dirty="0"/>
              <a:t>SUICIDIO(acumulado nacional)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51680B-5B9B-4977-B9B0-A4494CBCF9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050"/>
          <a:ext cx="10515600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629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AB1059-1467-47FB-A7F0-7EF83727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endParaRPr lang="es-MX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EE58367-BAD5-4D28-9E1A-CA2837892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869568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4A489C0-74B0-4AE0-A47B-4F30B5970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712068"/>
              </p:ext>
            </p:extLst>
          </p:nvPr>
        </p:nvGraphicFramePr>
        <p:xfrm>
          <a:off x="371475" y="609600"/>
          <a:ext cx="5512489" cy="556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10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8872" y="494950"/>
            <a:ext cx="3865927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677707-DDA8-4D59-93F0-E6F644F5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6576518" cy="695778"/>
          </a:xfrm>
        </p:spPr>
        <p:txBody>
          <a:bodyPr anchor="b">
            <a:normAutofit/>
          </a:bodyPr>
          <a:lstStyle/>
          <a:p>
            <a:r>
              <a:rPr lang="es-MX" sz="4400" dirty="0">
                <a:solidFill>
                  <a:srgbClr val="FFFFFF"/>
                </a:solidFill>
              </a:rPr>
              <a:t>Algunos Síntomas 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74520-166C-4C66-AF32-0C9964B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57"/>
            <a:ext cx="6576518" cy="4493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-Hablar acerca del suicidio, por ejemplo, con dichos como “me voy a suicidar”, “desearía estar muerto” o “desearía no haber nacido”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-Obtener los medios para quitarse la vida, por ejemplo, al comprar un arma o almacenar pastillas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-Aislarse de la sociedad y querer estar solo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-Tener cambios de humor, como euforia un día y desazón profunda el siguiente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-Preocuparse por la muerte, por morir o por la violencia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-Sentirse atrapado o sin esperanzas a causa de alguna situación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FFFFFF"/>
                </a:solidFill>
                <a:effectLst/>
                <a:latin typeface="GungsuhChe" panose="020B0503020000020004" pitchFamily="49" charset="-127"/>
                <a:ea typeface="GungsuhChe" panose="020B0503020000020004" pitchFamily="49" charset="-127"/>
              </a:rPr>
              <a:t>-Aumentar el consumo de drogas o bebidas alcohólicas</a:t>
            </a:r>
          </a:p>
          <a:p>
            <a:pPr>
              <a:lnSpc>
                <a:spcPct val="100000"/>
              </a:lnSpc>
            </a:pPr>
            <a:endParaRPr lang="es-MX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La Depresión, Trastorno Afectivo Estacional, El Trastorno Depresivo Mayor  imagen png - imagen transparente descarga gratuita">
            <a:extLst>
              <a:ext uri="{FF2B5EF4-FFF2-40B4-BE49-F238E27FC236}">
                <a16:creationId xmlns:a16="http://schemas.microsoft.com/office/drawing/2014/main" id="{C52926D4-1753-42AE-A5AE-AB4F702B6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r="38739" b="-1"/>
          <a:stretch/>
        </p:blipFill>
        <p:spPr bwMode="auto">
          <a:xfrm>
            <a:off x="7868873" y="494950"/>
            <a:ext cx="3821104" cy="58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9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07D12-70FB-42F0-809C-06DBA05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el último año…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2B1B100-622D-41D2-B427-66986C7D3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050"/>
          <a:ext cx="10515600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8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B37D5-E530-4E40-A58A-6DD2D382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71" y="46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HOMBRES – SENTIMIENTOS DE DEPRESIÓN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DF6A92-8C37-4B08-8817-6416A7B2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617026"/>
              </p:ext>
            </p:extLst>
          </p:nvPr>
        </p:nvGraphicFramePr>
        <p:xfrm>
          <a:off x="838200" y="812800"/>
          <a:ext cx="105156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6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B2BA2-3174-49E3-B34F-9B9DF8F9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MUJERES-SENTMIENOS DE DEPRESIÓN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DF6A92-8C37-4B08-8817-6416A7B2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66788"/>
              </p:ext>
            </p:extLst>
          </p:nvPr>
        </p:nvGraphicFramePr>
        <p:xfrm>
          <a:off x="838200" y="1407886"/>
          <a:ext cx="10515600" cy="476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91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4BB5-7A9E-4176-B90D-83A9FBDB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2ABF6-F341-4BF8-9913-ED4753F8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Las cifras de suicidio y de depresión tienen una relación inversa.</a:t>
            </a:r>
          </a:p>
          <a:p>
            <a:r>
              <a:rPr lang="es-MX" dirty="0"/>
              <a:t>Los hombres tienden más a sufrir el suicidio por depresión que las mujeres.</a:t>
            </a:r>
          </a:p>
          <a:p>
            <a:r>
              <a:rPr lang="es-MX" dirty="0"/>
              <a:t>A nivel país las cifras van en aumento en ambos géneros, tomando en cuenta los acumulados nacionales.</a:t>
            </a:r>
          </a:p>
          <a:p>
            <a:r>
              <a:rPr lang="es-MX" dirty="0"/>
              <a:t>Si se hace un análisis estadístico podríamos comprobar la relación inversa pero se puede deducir al visualizar las gráficas.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61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981B6-98FD-40BC-8320-0E6BCE6E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4EC89-8CF4-4D83-A4E7-9A3C35DB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-Analizar las cifras alarmantes de depresión en México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-Crear conciencia de la importancia de la salud mental en México.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-Entender las distintas formas en que se puede presentar esta enfermedad.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 maneras de poder ayudar a las personas que la padecen o a nosotros mismos.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150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9E84-ADA4-4E1C-9B60-FBD2DD1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11FEC-C37C-4B85-BC19-09357273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-Muestras del INEGI.</a:t>
            </a:r>
          </a:p>
          <a:p>
            <a:r>
              <a:rPr lang="es-MX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-Base de datos acerca de : </a:t>
            </a: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suicidios a causa de la depresión</a:t>
            </a: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sentimientos de depresión </a:t>
            </a:r>
          </a:p>
          <a:p>
            <a:r>
              <a:rPr lang="es-MX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Algunas formas de suicidio a causa de la depresión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-encuesta de Instagram: tamaño de la muestra 100 personas (mujeres y hombres) entre edades de 18-28 años.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73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0EC4DE-F284-4544-AAF6-428F8EF2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2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1C1F0-A277-4B62-82D2-FBE805E40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12BFB-6618-49CF-88ED-490058318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6A6268-2941-4E74-AE5F-8CC7FB7A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BF747D-E4A5-425D-A0CC-D75559A85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7EEE43-07DA-416C-BA88-38EC03D9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C407CF-8DA9-47F6-BE2B-05FC9155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2363"/>
            <a:ext cx="92370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Justificación…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62E60-295F-430A-9B7B-4501BBF4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02038"/>
            <a:ext cx="9237029" cy="102962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¿Le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estamos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dando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suficiente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importancia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nuestra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salud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mental?</a:t>
            </a:r>
          </a:p>
        </p:txBody>
      </p:sp>
    </p:spTree>
    <p:extLst>
      <p:ext uri="{BB962C8B-B14F-4D97-AF65-F5344CB8AC3E}">
        <p14:creationId xmlns:p14="http://schemas.microsoft.com/office/powerpoint/2010/main" val="84240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64EE1B-CB63-4422-A204-5C812D18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65" y="1151746"/>
            <a:ext cx="546293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¿Qué es la depresión?</a:t>
            </a:r>
          </a:p>
        </p:txBody>
      </p:sp>
      <p:pic>
        <p:nvPicPr>
          <p:cNvPr id="24" name="Graphic 23" descr="Preguntas">
            <a:extLst>
              <a:ext uri="{FF2B5EF4-FFF2-40B4-BE49-F238E27FC236}">
                <a16:creationId xmlns:a16="http://schemas.microsoft.com/office/drawing/2014/main" id="{4632389C-C7E5-4430-8BD7-8070DA6DB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00247"/>
            <a:ext cx="4678478" cy="46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CDA5-C8D7-49C6-90D0-B30E219F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0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Algunos problemas que genera la depresión…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5E807-8D66-4058-945E-DD2D4C19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-Deseo de alejarnos de nuestra familia, amigos, trabajo o escuela.</a:t>
            </a:r>
          </a:p>
          <a:p>
            <a:r>
              <a:rPr lang="es-MX" dirty="0"/>
              <a:t>-Ansiedad</a:t>
            </a:r>
          </a:p>
          <a:p>
            <a:r>
              <a:rPr lang="es-MX" dirty="0"/>
              <a:t>-Perdida del sueño o del apetito</a:t>
            </a:r>
          </a:p>
          <a:p>
            <a:r>
              <a:rPr lang="es-MX" dirty="0"/>
              <a:t>-Falta de interés o placer en realizar diferentes actividades.</a:t>
            </a:r>
          </a:p>
        </p:txBody>
      </p:sp>
    </p:spTree>
    <p:extLst>
      <p:ext uri="{BB962C8B-B14F-4D97-AF65-F5344CB8AC3E}">
        <p14:creationId xmlns:p14="http://schemas.microsoft.com/office/powerpoint/2010/main" val="155642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94368-B83E-4D8D-A10B-43A44F4B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890590" cy="2076450"/>
          </a:xfrm>
        </p:spPr>
        <p:txBody>
          <a:bodyPr anchor="b">
            <a:normAutofit/>
          </a:bodyPr>
          <a:lstStyle/>
          <a:p>
            <a:r>
              <a:rPr lang="es-MX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Causas…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82DFC-F1F9-4C56-B384-7CB0AD2B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890591" cy="2986087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tx2">
                    <a:alpha val="60000"/>
                  </a:schemeClr>
                </a:solidFill>
              </a:rPr>
              <a:t>Genéticas…</a:t>
            </a:r>
          </a:p>
          <a:p>
            <a:r>
              <a:rPr lang="es-MX" sz="1800" dirty="0">
                <a:solidFill>
                  <a:schemeClr val="tx2">
                    <a:alpha val="60000"/>
                  </a:schemeClr>
                </a:solidFill>
              </a:rPr>
              <a:t>Psíquicas…</a:t>
            </a:r>
          </a:p>
          <a:p>
            <a:r>
              <a:rPr lang="es-MX" sz="1800" dirty="0">
                <a:solidFill>
                  <a:schemeClr val="tx2">
                    <a:alpha val="60000"/>
                  </a:schemeClr>
                </a:solidFill>
              </a:rPr>
              <a:t>Biológicas…</a:t>
            </a:r>
          </a:p>
          <a:p>
            <a:r>
              <a:rPr lang="es-MX" sz="1800" dirty="0">
                <a:solidFill>
                  <a:schemeClr val="tx2">
                    <a:alpha val="60000"/>
                  </a:schemeClr>
                </a:solidFill>
              </a:rPr>
              <a:t>Recordemos que cada persona reacciona de manera distinta tanto a nivel de su mente como su cuerpo.</a:t>
            </a:r>
          </a:p>
          <a:p>
            <a:endParaRPr lang="es-MX" sz="1800" dirty="0">
              <a:solidFill>
                <a:schemeClr val="tx2">
                  <a:alpha val="60000"/>
                </a:schemeClr>
              </a:solidFill>
            </a:endParaRPr>
          </a:p>
          <a:p>
            <a:endParaRPr lang="es-MX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028" name="Picture 4" descr="Eva Jiménez - Psicóloga | Depresión">
            <a:extLst>
              <a:ext uri="{FF2B5EF4-FFF2-40B4-BE49-F238E27FC236}">
                <a16:creationId xmlns:a16="http://schemas.microsoft.com/office/drawing/2014/main" id="{64A7268C-846A-4438-AF88-81C4941D8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9" r="34731" b="2"/>
          <a:stretch/>
        </p:blipFill>
        <p:spPr bwMode="auto">
          <a:xfrm>
            <a:off x="7236477" y="488577"/>
            <a:ext cx="4465948" cy="588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8E20507-7B17-4CC1-BC26-4B7ABBFB7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1DED070E-3276-4A16-87EC-C6B5C9F2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2A6E30-087D-4D33-BFBE-7E5939DAD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5655CF-7255-42F0-954D-283ADF555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D04D7C-6903-40BC-A323-E94F66E89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</a:blip>
          <a:srcRect r="231" b="1"/>
          <a:stretch/>
        </p:blipFill>
        <p:spPr>
          <a:xfrm>
            <a:off x="20" y="663"/>
            <a:ext cx="12188932" cy="68721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7A2EF5-2B17-46C2-954C-5FE8B013D0C6}"/>
              </a:ext>
            </a:extLst>
          </p:cNvPr>
          <p:cNvSpPr txBox="1"/>
          <p:nvPr/>
        </p:nvSpPr>
        <p:spPr>
          <a:xfrm>
            <a:off x="6052538" y="99751"/>
            <a:ext cx="6075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SUICIDIOS POR DEPRESIÓN</a:t>
            </a:r>
          </a:p>
        </p:txBody>
      </p:sp>
    </p:spTree>
    <p:extLst>
      <p:ext uri="{BB962C8B-B14F-4D97-AF65-F5344CB8AC3E}">
        <p14:creationId xmlns:p14="http://schemas.microsoft.com/office/powerpoint/2010/main" val="939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3C76E-D90C-413A-8E8C-91200175B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C1D3A-1FF2-4964-B5B8-D9215E597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0B1B7C4-0AA0-4C0E-86CC-6EB0EB6E7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986DE6E-AFDF-401D-8D17-ECA387D9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2775" y="0"/>
            <a:ext cx="5229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4F2B12-715E-4D82-A6C9-0596F2984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4692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48CFCD-BE31-4CE9-A6B0-E4D1AD675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8779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EF712-51E7-4E91-8AB1-683B7CC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775" y="244725"/>
            <a:ext cx="5436670" cy="50320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SENTIMIENTOS DE DEPPRESIÓN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ACUMULADO</a:t>
            </a:r>
          </a:p>
        </p:txBody>
      </p:sp>
    </p:spTree>
    <p:extLst>
      <p:ext uri="{BB962C8B-B14F-4D97-AF65-F5344CB8AC3E}">
        <p14:creationId xmlns:p14="http://schemas.microsoft.com/office/powerpoint/2010/main" val="207034174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472</Words>
  <Application>Microsoft Office PowerPoint</Application>
  <PresentationFormat>Panorámica</PresentationFormat>
  <Paragraphs>55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GungsuhChe</vt:lpstr>
      <vt:lpstr>Arial</vt:lpstr>
      <vt:lpstr>Arial Black</vt:lpstr>
      <vt:lpstr>Avenir Next LT Pro</vt:lpstr>
      <vt:lpstr>Calibri</vt:lpstr>
      <vt:lpstr>Courier New</vt:lpstr>
      <vt:lpstr>Sabon Next LT</vt:lpstr>
      <vt:lpstr>Wingdings</vt:lpstr>
      <vt:lpstr>LuminousVTI</vt:lpstr>
      <vt:lpstr>Surge una nueva epidemia: La Depresión</vt:lpstr>
      <vt:lpstr>OBJETIVOS…</vt:lpstr>
      <vt:lpstr>METODOLOGÍA…</vt:lpstr>
      <vt:lpstr>Justificación…</vt:lpstr>
      <vt:lpstr>¿Qué es la depresión?</vt:lpstr>
      <vt:lpstr>Algunos problemas que genera la depresión… </vt:lpstr>
      <vt:lpstr>Causas…</vt:lpstr>
      <vt:lpstr>Presentación de PowerPoint</vt:lpstr>
      <vt:lpstr>SENTIMIENTOS DE DEPPRESIÓN ACUMULADO</vt:lpstr>
      <vt:lpstr>Presentación de PowerPoint</vt:lpstr>
      <vt:lpstr>Hombres vs mujeres (20-24) SUICIDIO(acumulado nacional)</vt:lpstr>
      <vt:lpstr>Presentación de PowerPoint</vt:lpstr>
      <vt:lpstr>Algunos Síntomas …</vt:lpstr>
      <vt:lpstr>En el último año…</vt:lpstr>
      <vt:lpstr>HOMBRES – SENTIMIENTOS DE DEPRESIÓN </vt:lpstr>
      <vt:lpstr>MUJERES-SENTMIENOS DE DEPRESIÓN</vt:lpstr>
      <vt:lpstr>Conclusiones…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 una nueva epidemia: La Depresión</dc:title>
  <dc:creator>21824126-11</dc:creator>
  <cp:lastModifiedBy>21824126-11</cp:lastModifiedBy>
  <cp:revision>4</cp:revision>
  <dcterms:created xsi:type="dcterms:W3CDTF">2020-12-01T04:07:51Z</dcterms:created>
  <dcterms:modified xsi:type="dcterms:W3CDTF">2020-12-01T20:23:10Z</dcterms:modified>
</cp:coreProperties>
</file>