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1" r:id="rId15"/>
    <p:sldId id="270"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2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3/17/14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3/17/14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3/17/14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3/17/14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3/17/14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3/17/14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3/17/14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3/17/14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228601" y="2675467"/>
            <a:ext cx="8688888"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Quản lý mạng với SNMP</a:t>
            </a:r>
            <a:endParaRPr lang="en-US"/>
          </a:p>
        </p:txBody>
      </p:sp>
      <p:sp>
        <p:nvSpPr>
          <p:cNvPr id="3" name="Subtitle 2"/>
          <p:cNvSpPr>
            <a:spLocks noGrp="1"/>
          </p:cNvSpPr>
          <p:nvPr>
            <p:ph type="subTitle" idx="1"/>
          </p:nvPr>
        </p:nvSpPr>
        <p:spPr/>
        <p:txBody>
          <a:bodyPr/>
          <a:lstStyle/>
          <a:p>
            <a:r>
              <a:rPr lang="en-US"/>
              <a:t>Trần Hoàng Hải, Ph.D</a:t>
            </a:r>
            <a:endParaRPr lang="en-US"/>
          </a:p>
        </p:txBody>
      </p:sp>
    </p:spTree>
    <p:extLst>
      <p:ext uri="{BB962C8B-B14F-4D97-AF65-F5344CB8AC3E}">
        <p14:creationId xmlns:p14="http://schemas.microsoft.com/office/powerpoint/2010/main" val="194564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Windows</a:t>
            </a:r>
            <a:endParaRPr lang="en-US"/>
          </a:p>
        </p:txBody>
      </p:sp>
      <p:pic>
        <p:nvPicPr>
          <p:cNvPr id="5" name="Picture 4"/>
          <p:cNvPicPr>
            <a:picLocks noChangeAspect="1"/>
          </p:cNvPicPr>
          <p:nvPr/>
        </p:nvPicPr>
        <p:blipFill>
          <a:blip r:embed="rId2"/>
          <a:stretch>
            <a:fillRect/>
          </a:stretch>
        </p:blipFill>
        <p:spPr>
          <a:xfrm>
            <a:off x="0" y="1674660"/>
            <a:ext cx="9144000" cy="5161335"/>
          </a:xfrm>
          <a:prstGeom prst="rect">
            <a:avLst/>
          </a:prstGeom>
        </p:spPr>
      </p:pic>
    </p:spTree>
    <p:extLst>
      <p:ext uri="{BB962C8B-B14F-4D97-AF65-F5344CB8AC3E}">
        <p14:creationId xmlns:p14="http://schemas.microsoft.com/office/powerpoint/2010/main" val="320574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675467"/>
            <a:ext cx="8688888" cy="933599"/>
          </a:xfrm>
        </p:spPr>
        <p:txBody>
          <a:bodyPr/>
          <a:lstStyle/>
          <a:p>
            <a:r>
              <a:rPr lang="en-US"/>
              <a:t>Kiểm tra lại hoạt động SNMP Service</a:t>
            </a:r>
            <a:endParaRPr lang="en-US"/>
          </a:p>
        </p:txBody>
      </p:sp>
      <p:sp>
        <p:nvSpPr>
          <p:cNvPr id="4" name="Title 2"/>
          <p:cNvSpPr>
            <a:spLocks noGrp="1"/>
          </p:cNvSpPr>
          <p:nvPr>
            <p:ph type="title"/>
          </p:nvPr>
        </p:nvSpPr>
        <p:spPr/>
        <p:txBody>
          <a:bodyPr/>
          <a:lstStyle/>
          <a:p>
            <a:r>
              <a:rPr lang="en-US"/>
              <a:t>Cấu hình SNMP agent - Windows</a:t>
            </a:r>
            <a:endParaRPr lang="en-US"/>
          </a:p>
        </p:txBody>
      </p:sp>
      <p:pic>
        <p:nvPicPr>
          <p:cNvPr id="5" name="Picture 4"/>
          <p:cNvPicPr>
            <a:picLocks noChangeAspect="1"/>
          </p:cNvPicPr>
          <p:nvPr/>
        </p:nvPicPr>
        <p:blipFill>
          <a:blip r:embed="rId2"/>
          <a:stretch>
            <a:fillRect/>
          </a:stretch>
        </p:blipFill>
        <p:spPr>
          <a:xfrm>
            <a:off x="88900" y="3329710"/>
            <a:ext cx="8966200" cy="3416300"/>
          </a:xfrm>
          <a:prstGeom prst="rect">
            <a:avLst/>
          </a:prstGeom>
        </p:spPr>
      </p:pic>
    </p:spTree>
    <p:extLst>
      <p:ext uri="{BB962C8B-B14F-4D97-AF65-F5344CB8AC3E}">
        <p14:creationId xmlns:p14="http://schemas.microsoft.com/office/powerpoint/2010/main" val="264097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675467"/>
            <a:ext cx="8688888" cy="933599"/>
          </a:xfrm>
        </p:spPr>
        <p:txBody>
          <a:bodyPr/>
          <a:lstStyle/>
          <a:p>
            <a:r>
              <a:rPr lang="en-US"/>
              <a:t>Nhấn đúp SNMP Service để xem thông tin chi tiết</a:t>
            </a:r>
            <a:endParaRPr lang="en-US"/>
          </a:p>
        </p:txBody>
      </p:sp>
      <p:sp>
        <p:nvSpPr>
          <p:cNvPr id="4" name="Title 2"/>
          <p:cNvSpPr>
            <a:spLocks noGrp="1"/>
          </p:cNvSpPr>
          <p:nvPr>
            <p:ph type="title"/>
          </p:nvPr>
        </p:nvSpPr>
        <p:spPr/>
        <p:txBody>
          <a:bodyPr/>
          <a:lstStyle/>
          <a:p>
            <a:r>
              <a:rPr lang="en-US"/>
              <a:t>Cấu hình SNMP agent - Windows</a:t>
            </a:r>
            <a:endParaRPr lang="en-US"/>
          </a:p>
        </p:txBody>
      </p:sp>
      <p:pic>
        <p:nvPicPr>
          <p:cNvPr id="6" name="Picture 5"/>
          <p:cNvPicPr>
            <a:picLocks noChangeAspect="1"/>
          </p:cNvPicPr>
          <p:nvPr/>
        </p:nvPicPr>
        <p:blipFill>
          <a:blip r:embed="rId2"/>
          <a:stretch>
            <a:fillRect/>
          </a:stretch>
        </p:blipFill>
        <p:spPr>
          <a:xfrm>
            <a:off x="565615" y="3110345"/>
            <a:ext cx="6682983" cy="3763145"/>
          </a:xfrm>
          <a:prstGeom prst="rect">
            <a:avLst/>
          </a:prstGeom>
        </p:spPr>
      </p:pic>
    </p:spTree>
    <p:extLst>
      <p:ext uri="{BB962C8B-B14F-4D97-AF65-F5344CB8AC3E}">
        <p14:creationId xmlns:p14="http://schemas.microsoft.com/office/powerpoint/2010/main" val="409925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a:t>Trên CentOS, để bật dịch vụ snmp agent thì bạn cần cài đặt </a:t>
            </a:r>
            <a:r>
              <a:rPr lang="ro-RO" b="1"/>
              <a:t>package net-snmp</a:t>
            </a:r>
            <a:r>
              <a:rPr lang="ro-RO"/>
              <a:t>, để thực hiện được các phương thức snmp bằng dòng lệnh thì bạn cần </a:t>
            </a:r>
            <a:r>
              <a:rPr lang="ro-RO" b="1"/>
              <a:t>cài đặt package net-snmp-utils</a:t>
            </a:r>
            <a:r>
              <a:rPr lang="ro-RO"/>
              <a:t>.</a:t>
            </a:r>
          </a:p>
          <a:p>
            <a:r>
              <a:rPr lang="ro-RO"/>
              <a:t>Đầu tiên bạn nên kiểm tra xem các package đã được cài đặt hay chư</a:t>
            </a:r>
            <a:r>
              <a:rPr lang="ro-RO"/>
              <a:t>a?</a:t>
            </a:r>
          </a:p>
          <a:p>
            <a:pPr marL="0" indent="0">
              <a:buNone/>
            </a:pPr>
            <a:r>
              <a:rPr lang="en-US" b="1"/>
              <a:t>yum list installed net-snmp net-snmp-utils</a:t>
            </a:r>
          </a:p>
        </p:txBody>
      </p:sp>
      <p:sp>
        <p:nvSpPr>
          <p:cNvPr id="3" name="Title 2"/>
          <p:cNvSpPr>
            <a:spLocks noGrp="1"/>
          </p:cNvSpPr>
          <p:nvPr>
            <p:ph type="title"/>
          </p:nvPr>
        </p:nvSpPr>
        <p:spPr/>
        <p:txBody>
          <a:bodyPr/>
          <a:lstStyle/>
          <a:p>
            <a:r>
              <a:rPr lang="en-US"/>
              <a:t>Cấu hình SNMP Agent – Linux</a:t>
            </a:r>
            <a:endParaRPr lang="en-US"/>
          </a:p>
        </p:txBody>
      </p:sp>
    </p:spTree>
    <p:extLst>
      <p:ext uri="{BB962C8B-B14F-4D97-AF65-F5344CB8AC3E}">
        <p14:creationId xmlns:p14="http://schemas.microsoft.com/office/powerpoint/2010/main" val="7926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a:t>Trên CentOS, để bật dịch vụ snmp agent thì bạn cần cài đặt </a:t>
            </a:r>
            <a:r>
              <a:rPr lang="ro-RO" b="1"/>
              <a:t>package net-snmp</a:t>
            </a:r>
            <a:r>
              <a:rPr lang="ro-RO"/>
              <a:t>, để thực hiện được các phương thức snmp bằng dòng lệnh thì bạn cần </a:t>
            </a:r>
            <a:r>
              <a:rPr lang="ro-RO" b="1"/>
              <a:t>cài đặt package net-snmp-utils</a:t>
            </a:r>
            <a:r>
              <a:rPr lang="ro-RO"/>
              <a:t>.</a:t>
            </a:r>
          </a:p>
          <a:p>
            <a:r>
              <a:rPr lang="ro-RO"/>
              <a:t>Đầu tiên bạn nên kiểm tra xem các package đã được cài đặt hay chư</a:t>
            </a:r>
            <a:r>
              <a:rPr lang="ro-RO"/>
              <a:t>a?</a:t>
            </a:r>
          </a:p>
          <a:p>
            <a:r>
              <a:rPr lang="hr-HR"/>
              <a:t>Nếu package chưa được cài đặt, bạn có thể tự động download và cài đặt các package bằng lệnh “yum install”</a:t>
            </a:r>
            <a:endParaRPr lang="ro-RO"/>
          </a:p>
          <a:p>
            <a:pPr marL="0" indent="0">
              <a:buNone/>
            </a:pPr>
            <a:r>
              <a:rPr lang="tr-TR" b="1"/>
              <a:t>yum install net-snmp, net-snmp-utils </a:t>
            </a:r>
            <a:endParaRPr lang="tr-TR">
              <a:effectLst/>
            </a:endParaRPr>
          </a:p>
        </p:txBody>
      </p:sp>
      <p:sp>
        <p:nvSpPr>
          <p:cNvPr id="3" name="Title 2"/>
          <p:cNvSpPr>
            <a:spLocks noGrp="1"/>
          </p:cNvSpPr>
          <p:nvPr>
            <p:ph type="title"/>
          </p:nvPr>
        </p:nvSpPr>
        <p:spPr/>
        <p:txBody>
          <a:bodyPr/>
          <a:lstStyle/>
          <a:p>
            <a:r>
              <a:rPr lang="en-US"/>
              <a:t>Cấu hình SNMP Agent – Linux</a:t>
            </a:r>
            <a:endParaRPr lang="en-US"/>
          </a:p>
        </p:txBody>
      </p:sp>
    </p:spTree>
    <p:extLst>
      <p:ext uri="{BB962C8B-B14F-4D97-AF65-F5344CB8AC3E}">
        <p14:creationId xmlns:p14="http://schemas.microsoft.com/office/powerpoint/2010/main" val="402127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endParaRPr lang="en-US"/>
          </a:p>
        </p:txBody>
      </p:sp>
      <p:pic>
        <p:nvPicPr>
          <p:cNvPr id="5" name="Picture 4"/>
          <p:cNvPicPr>
            <a:picLocks noChangeAspect="1"/>
          </p:cNvPicPr>
          <p:nvPr/>
        </p:nvPicPr>
        <p:blipFill>
          <a:blip r:embed="rId2"/>
          <a:stretch>
            <a:fillRect/>
          </a:stretch>
        </p:blipFill>
        <p:spPr>
          <a:xfrm>
            <a:off x="72172" y="4080993"/>
            <a:ext cx="8978900" cy="2733835"/>
          </a:xfrm>
          <a:prstGeom prst="rect">
            <a:avLst/>
          </a:prstGeom>
        </p:spPr>
      </p:pic>
      <p:sp>
        <p:nvSpPr>
          <p:cNvPr id="6" name="Content Placeholder 1"/>
          <p:cNvSpPr>
            <a:spLocks noGrp="1"/>
          </p:cNvSpPr>
          <p:nvPr>
            <p:ph idx="1"/>
          </p:nvPr>
        </p:nvSpPr>
        <p:spPr>
          <a:xfrm>
            <a:off x="228601" y="2675467"/>
            <a:ext cx="8688888" cy="3450696"/>
          </a:xfrm>
        </p:spPr>
        <p:txBody>
          <a:bodyPr/>
          <a:lstStyle/>
          <a:p>
            <a:r>
              <a:rPr lang="hr-HR"/>
              <a:t>Sau khi cài đặt bạn nên khởi động snmpd (snmp agent) để đảm bảo bản cài đặt là tốt</a:t>
            </a:r>
          </a:p>
          <a:p>
            <a:pPr marL="0" indent="0">
              <a:buNone/>
            </a:pPr>
            <a:r>
              <a:rPr lang="en-US" b="1"/>
              <a:t>service snmpd start</a:t>
            </a:r>
            <a:br>
              <a:rPr lang="en-US" b="1"/>
            </a:br>
            <a:endParaRPr lang="en-US"/>
          </a:p>
          <a:p>
            <a:pPr marL="0" indent="0">
              <a:buNone/>
            </a:pPr>
            <a:endParaRPr lang="ro-RO"/>
          </a:p>
        </p:txBody>
      </p:sp>
    </p:spTree>
    <p:extLst>
      <p:ext uri="{BB962C8B-B14F-4D97-AF65-F5344CB8AC3E}">
        <p14:creationId xmlns:p14="http://schemas.microsoft.com/office/powerpoint/2010/main" val="39128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endParaRPr lang="en-US"/>
          </a:p>
        </p:txBody>
      </p:sp>
      <p:sp>
        <p:nvSpPr>
          <p:cNvPr id="6" name="Content Placeholder 1"/>
          <p:cNvSpPr>
            <a:spLocks noGrp="1"/>
          </p:cNvSpPr>
          <p:nvPr>
            <p:ph idx="1"/>
          </p:nvPr>
        </p:nvSpPr>
        <p:spPr>
          <a:xfrm>
            <a:off x="228601" y="2675466"/>
            <a:ext cx="8688888" cy="4182533"/>
          </a:xfrm>
        </p:spPr>
        <p:txBody>
          <a:bodyPr>
            <a:normAutofit/>
          </a:bodyPr>
          <a:lstStyle/>
          <a:p>
            <a:r>
              <a:rPr lang="ro-RO"/>
              <a:t>Cấu hình của snmpd nằm trong file /etc/snmp/snmp.conf. Cách cấu hình snmp agent được hướng dẫn ngay trong file này, bao gồm các bước như sau :</a:t>
            </a:r>
          </a:p>
          <a:p>
            <a:pPr lvl="1">
              <a:buFont typeface="Wingdings" charset="2"/>
              <a:buChar char="ü"/>
            </a:pPr>
            <a:r>
              <a:rPr lang="ro-RO" b="1"/>
              <a:t>Bước 1 : </a:t>
            </a:r>
            <a:r>
              <a:rPr lang="ro-RO"/>
              <a:t>Khai báo community-string và ánh xạ nó vào một secutiryName nào đó.</a:t>
            </a:r>
          </a:p>
          <a:p>
            <a:pPr lvl="1">
              <a:buFont typeface="Wingdings" charset="2"/>
              <a:buChar char="ü"/>
            </a:pPr>
            <a:r>
              <a:rPr lang="ro-RO" b="1"/>
              <a:t>Bước 2</a:t>
            </a:r>
            <a:r>
              <a:rPr lang="ro-RO"/>
              <a:t> : Khai báo version snmp tương ứng với securityName đó, ánh xạ vào một groupName.</a:t>
            </a:r>
          </a:p>
          <a:p>
            <a:pPr lvl="1">
              <a:buFont typeface="Wingdings" charset="2"/>
              <a:buChar char="ü"/>
            </a:pPr>
            <a:r>
              <a:rPr lang="ro-RO" b="1"/>
              <a:t>Bước 3 </a:t>
            </a:r>
            <a:r>
              <a:rPr lang="ro-RO"/>
              <a:t>: Tạo các view, cho phép bao gồm (include) hoặc không gồm (exclude) một nhánh con nào đó trong mib.</a:t>
            </a:r>
          </a:p>
          <a:p>
            <a:pPr lvl="1">
              <a:buFont typeface="Wingdings" charset="2"/>
              <a:buChar char="ü"/>
            </a:pPr>
            <a:r>
              <a:rPr lang="ro-RO" b="1"/>
              <a:t>Bước 4</a:t>
            </a:r>
            <a:r>
              <a:rPr lang="ro-RO"/>
              <a:t> : Tạo một truy cập bằng cách gán một view cho một groupName.</a:t>
            </a:r>
          </a:p>
        </p:txBody>
      </p:sp>
    </p:spTree>
    <p:extLst>
      <p:ext uri="{BB962C8B-B14F-4D97-AF65-F5344CB8AC3E}">
        <p14:creationId xmlns:p14="http://schemas.microsoft.com/office/powerpoint/2010/main" val="312860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endParaRPr lang="en-US"/>
          </a:p>
        </p:txBody>
      </p:sp>
      <p:pic>
        <p:nvPicPr>
          <p:cNvPr id="4" name="Picture 3"/>
          <p:cNvPicPr>
            <a:picLocks noChangeAspect="1"/>
          </p:cNvPicPr>
          <p:nvPr/>
        </p:nvPicPr>
        <p:blipFill>
          <a:blip r:embed="rId2"/>
          <a:stretch>
            <a:fillRect/>
          </a:stretch>
        </p:blipFill>
        <p:spPr>
          <a:xfrm>
            <a:off x="0" y="3070210"/>
            <a:ext cx="9144000" cy="3776320"/>
          </a:xfrm>
          <a:prstGeom prst="rect">
            <a:avLst/>
          </a:prstGeom>
        </p:spPr>
      </p:pic>
    </p:spTree>
    <p:extLst>
      <p:ext uri="{BB962C8B-B14F-4D97-AF65-F5344CB8AC3E}">
        <p14:creationId xmlns:p14="http://schemas.microsoft.com/office/powerpoint/2010/main" val="951851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endParaRPr lang="en-US"/>
          </a:p>
        </p:txBody>
      </p:sp>
      <p:sp>
        <p:nvSpPr>
          <p:cNvPr id="6" name="Content Placeholder 1"/>
          <p:cNvSpPr>
            <a:spLocks noGrp="1"/>
          </p:cNvSpPr>
          <p:nvPr>
            <p:ph idx="1"/>
          </p:nvPr>
        </p:nvSpPr>
        <p:spPr>
          <a:xfrm>
            <a:off x="228601" y="2675466"/>
            <a:ext cx="8688888" cy="4182533"/>
          </a:xfrm>
        </p:spPr>
        <p:txBody>
          <a:bodyPr>
            <a:normAutofit/>
          </a:bodyPr>
          <a:lstStyle/>
          <a:p>
            <a:r>
              <a:rPr lang="en-US"/>
              <a:t>Mặc định sau khi cài đặt thì snmp agent trên máy chủ CentOS chỉ cho phép 2 view hạn chế là :</a:t>
            </a:r>
          </a:p>
          <a:p>
            <a:r>
              <a:rPr lang="en-US" b="1"/>
              <a:t>iso.org.dod.internet.mgmt.mib-2.system (1.3.6.1.2.1.1)</a:t>
            </a:r>
          </a:p>
          <a:p>
            <a:r>
              <a:rPr lang="en-US" b="1"/>
              <a:t>iso.org.dod.internet.mgmt.mib-2.host.hrSystem.hrSystemUptime (1.3.6.1.2.1.25.1.1)</a:t>
            </a:r>
          </a:p>
          <a:p>
            <a:pPr>
              <a:buFont typeface="Symbol" charset="2"/>
              <a:buChar char=""/>
            </a:pPr>
            <a:r>
              <a:rPr lang="en-US"/>
              <a:t>Các view này chỉ chứa thông tin dạng “tên tuổi” của agent, </a:t>
            </a:r>
            <a:r>
              <a:rPr lang="en-US" b="1"/>
              <a:t>không cho phép view các OID chứa các thông tin khác </a:t>
            </a:r>
            <a:r>
              <a:rPr lang="en-US"/>
              <a:t>như thống kê lưu lượng card mạng, dung lượng ổ cứng.</a:t>
            </a:r>
            <a:endParaRPr lang="ro-RO"/>
          </a:p>
        </p:txBody>
      </p:sp>
    </p:spTree>
    <p:extLst>
      <p:ext uri="{BB962C8B-B14F-4D97-AF65-F5344CB8AC3E}">
        <p14:creationId xmlns:p14="http://schemas.microsoft.com/office/powerpoint/2010/main" val="336543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endParaRPr lang="en-US"/>
          </a:p>
        </p:txBody>
      </p:sp>
      <p:sp>
        <p:nvSpPr>
          <p:cNvPr id="6" name="Content Placeholder 1"/>
          <p:cNvSpPr>
            <a:spLocks noGrp="1"/>
          </p:cNvSpPr>
          <p:nvPr>
            <p:ph idx="1"/>
          </p:nvPr>
        </p:nvSpPr>
        <p:spPr>
          <a:xfrm>
            <a:off x="228601" y="2675466"/>
            <a:ext cx="8688888" cy="1165943"/>
          </a:xfrm>
        </p:spPr>
        <p:txBody>
          <a:bodyPr>
            <a:normAutofit/>
          </a:bodyPr>
          <a:lstStyle/>
          <a:p>
            <a:r>
              <a:rPr lang="ro-RO"/>
              <a:t>Để các chương trình SNMP manager có thể lấy được các thông tin khác bạn cần sửa 2 dòng view thành như sau : </a:t>
            </a:r>
            <a:endParaRPr lang="ro-RO"/>
          </a:p>
        </p:txBody>
      </p:sp>
      <p:pic>
        <p:nvPicPr>
          <p:cNvPr id="2" name="Picture 1"/>
          <p:cNvPicPr>
            <a:picLocks noChangeAspect="1"/>
          </p:cNvPicPr>
          <p:nvPr/>
        </p:nvPicPr>
        <p:blipFill>
          <a:blip r:embed="rId2"/>
          <a:stretch>
            <a:fillRect/>
          </a:stretch>
        </p:blipFill>
        <p:spPr>
          <a:xfrm>
            <a:off x="139700" y="3841409"/>
            <a:ext cx="8851900" cy="939800"/>
          </a:xfrm>
          <a:prstGeom prst="rect">
            <a:avLst/>
          </a:prstGeom>
        </p:spPr>
      </p:pic>
      <p:pic>
        <p:nvPicPr>
          <p:cNvPr id="4" name="Picture 3"/>
          <p:cNvPicPr>
            <a:picLocks noChangeAspect="1"/>
          </p:cNvPicPr>
          <p:nvPr/>
        </p:nvPicPr>
        <p:blipFill>
          <a:blip r:embed="rId3"/>
          <a:stretch>
            <a:fillRect/>
          </a:stretch>
        </p:blipFill>
        <p:spPr>
          <a:xfrm>
            <a:off x="143029" y="5075590"/>
            <a:ext cx="8851900" cy="889000"/>
          </a:xfrm>
          <a:prstGeom prst="rect">
            <a:avLst/>
          </a:prstGeom>
        </p:spPr>
      </p:pic>
    </p:spTree>
    <p:extLst>
      <p:ext uri="{BB962C8B-B14F-4D97-AF65-F5344CB8AC3E}">
        <p14:creationId xmlns:p14="http://schemas.microsoft.com/office/powerpoint/2010/main" val="361731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Cấu hình cơ bản SNMP Manager &amp; Agent</a:t>
            </a:r>
            <a:endParaRPr lang="en-US"/>
          </a:p>
        </p:txBody>
      </p:sp>
      <p:sp>
        <p:nvSpPr>
          <p:cNvPr id="3" name="Title 2"/>
          <p:cNvSpPr>
            <a:spLocks noGrp="1"/>
          </p:cNvSpPr>
          <p:nvPr>
            <p:ph type="title"/>
          </p:nvPr>
        </p:nvSpPr>
        <p:spPr/>
        <p:txBody>
          <a:bodyPr/>
          <a:lstStyle/>
          <a:p>
            <a:r>
              <a:rPr lang="en-US"/>
              <a:t>Nội dung</a:t>
            </a:r>
            <a:endParaRPr lang="en-US"/>
          </a:p>
        </p:txBody>
      </p:sp>
    </p:spTree>
    <p:extLst>
      <p:ext uri="{BB962C8B-B14F-4D97-AF65-F5344CB8AC3E}">
        <p14:creationId xmlns:p14="http://schemas.microsoft.com/office/powerpoint/2010/main" val="1023643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hình SNMP Agent – Linux</a:t>
            </a:r>
            <a:endParaRPr lang="en-US"/>
          </a:p>
        </p:txBody>
      </p:sp>
      <p:sp>
        <p:nvSpPr>
          <p:cNvPr id="6" name="Content Placeholder 1"/>
          <p:cNvSpPr>
            <a:spLocks noGrp="1"/>
          </p:cNvSpPr>
          <p:nvPr>
            <p:ph idx="1"/>
          </p:nvPr>
        </p:nvSpPr>
        <p:spPr>
          <a:xfrm>
            <a:off x="228601" y="2675466"/>
            <a:ext cx="8688888" cy="4182534"/>
          </a:xfrm>
        </p:spPr>
        <p:txBody>
          <a:bodyPr>
            <a:normAutofit fontScale="92500" lnSpcReduction="20000"/>
          </a:bodyPr>
          <a:lstStyle/>
          <a:p>
            <a:r>
              <a:rPr lang="en-US"/>
              <a:t>Mục đích của việc thay đổi này là </a:t>
            </a:r>
            <a:r>
              <a:rPr lang="en-US" b="1"/>
              <a:t>đặt lại OID của view</a:t>
            </a:r>
            <a:r>
              <a:rPr lang="en-US"/>
              <a:t>. </a:t>
            </a:r>
          </a:p>
          <a:p>
            <a:pPr>
              <a:buFont typeface="Symbol" charset="2"/>
              <a:buChar char=""/>
            </a:pPr>
            <a:r>
              <a:rPr lang="en-US"/>
              <a:t>Ban đầu server chỉ cho phép view từ 1.3.6.1.2.1.1 (</a:t>
            </a:r>
            <a:r>
              <a:rPr lang="en-US" b="1"/>
              <a:t>iso.org.dod.internet.mgmt.mib-2.system</a:t>
            </a:r>
            <a:r>
              <a:rPr lang="en-US"/>
              <a:t>) trở xuống, nhánh này </a:t>
            </a:r>
            <a:r>
              <a:rPr lang="en-US" b="1"/>
              <a:t>không chứa nhánh iso.org.dod.internet.mgmt.mib-2.if</a:t>
            </a:r>
            <a:r>
              <a:rPr lang="en-US"/>
              <a:t> (1.3.6.1.2.1.2) chứa các thông tin về interface (card mạng) do đó manager sẽ không thể lấy các thông tin thống kê tốc độ card mạng; </a:t>
            </a:r>
          </a:p>
          <a:p>
            <a:pPr>
              <a:buFont typeface="Symbol" charset="2"/>
              <a:buChar char=""/>
            </a:pPr>
            <a:r>
              <a:rPr lang="en-US" b="1"/>
              <a:t>S</a:t>
            </a:r>
            <a:r>
              <a:rPr lang="en-US" b="1"/>
              <a:t>au khi sửa lại thành 1.3.6.1.2.1 (iso.org.dod.internet.mgmt.mib-2</a:t>
            </a:r>
            <a:r>
              <a:rPr lang="en-US"/>
              <a:t>) thì view sẽ bắt đầu từ nhánh mib-2, tức là bao gồm mib-2.if, và manager sẽ lấy được các thông tin thống kê. </a:t>
            </a:r>
          </a:p>
          <a:p>
            <a:pPr>
              <a:buFont typeface="Symbol" charset="2"/>
              <a:buChar char=""/>
            </a:pPr>
            <a:r>
              <a:rPr lang="en-US" b="1"/>
              <a:t>Tương tự ta cũng đặt lại dòng thứ 2 thành 1.3.6.1.2.1.25 (iso.org.dod.internet.mgmt.mib-2.host</a:t>
            </a:r>
            <a:r>
              <a:rPr lang="en-US"/>
              <a:t>) để cho phép view tất cả các object từ host trở xuống, bao gồm các thông tin về Storage, Device, Software</a:t>
            </a:r>
            <a:endParaRPr lang="ro-RO"/>
          </a:p>
        </p:txBody>
      </p:sp>
    </p:spTree>
    <p:extLst>
      <p:ext uri="{BB962C8B-B14F-4D97-AF65-F5344CB8AC3E}">
        <p14:creationId xmlns:p14="http://schemas.microsoft.com/office/powerpoint/2010/main" val="211234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Không phải mọi </a:t>
            </a:r>
            <a:r>
              <a:rPr lang="en-US"/>
              <a:t>thiết bị </a:t>
            </a:r>
            <a:r>
              <a:rPr lang="en-US"/>
              <a:t>đều có thể giám sát được qua SNMP.</a:t>
            </a:r>
          </a:p>
          <a:p>
            <a:pPr>
              <a:buFont typeface="Symbol" charset="2"/>
              <a:buChar char=""/>
            </a:pPr>
            <a:r>
              <a:rPr lang="en-US"/>
              <a:t>Đó phải là switch hỗ trợ SNMP, các switch bình thường như switch ở phòng net thường không hỗ trợ SNMP. </a:t>
            </a:r>
          </a:p>
          <a:p>
            <a:pPr>
              <a:buFont typeface="Symbol" charset="2"/>
              <a:buChar char=""/>
            </a:pPr>
            <a:r>
              <a:rPr lang="en-US"/>
              <a:t>Cách cấu hình SNMP agent trên C2950 theo trình tự chung như phần trên đã trình bày.</a:t>
            </a:r>
          </a:p>
          <a:p>
            <a:pPr>
              <a:buFont typeface="Symbol" charset="2"/>
              <a:buChar char=""/>
            </a:pPr>
            <a:r>
              <a:rPr lang="en-US"/>
              <a:t>Xem thêm Configuration SNMP on </a:t>
            </a:r>
            <a:endParaRPr lang="en-US"/>
          </a:p>
        </p:txBody>
      </p:sp>
      <p:sp>
        <p:nvSpPr>
          <p:cNvPr id="3" name="Title 2"/>
          <p:cNvSpPr>
            <a:spLocks noGrp="1"/>
          </p:cNvSpPr>
          <p:nvPr>
            <p:ph type="title"/>
          </p:nvPr>
        </p:nvSpPr>
        <p:spPr/>
        <p:txBody>
          <a:bodyPr/>
          <a:lstStyle/>
          <a:p>
            <a:r>
              <a:rPr lang="en-US"/>
              <a:t>Cấu hình SNMP trên router/switch</a:t>
            </a:r>
            <a:endParaRPr lang="en-US"/>
          </a:p>
        </p:txBody>
      </p:sp>
    </p:spTree>
    <p:extLst>
      <p:ext uri="{BB962C8B-B14F-4D97-AF65-F5344CB8AC3E}">
        <p14:creationId xmlns:p14="http://schemas.microsoft.com/office/powerpoint/2010/main" val="14194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fontScale="92500"/>
          </a:bodyPr>
          <a:lstStyle/>
          <a:p>
            <a:r>
              <a:rPr lang="ro-RO"/>
              <a:t>Nhiều bạn cài đặt các phần mềm giám sát về chạy nhưng không thu được thông tin gì cả </a:t>
            </a:r>
            <a:r>
              <a:rPr lang="ro-RO"/>
              <a:t>vì </a:t>
            </a:r>
            <a:r>
              <a:rPr lang="ro-RO" b="1"/>
              <a:t>chưa thực hiện</a:t>
            </a:r>
            <a:r>
              <a:rPr lang="ro-RO" b="1"/>
              <a:t> các khai báo cấu hình đầy đủ. </a:t>
            </a:r>
          </a:p>
          <a:p>
            <a:r>
              <a:rPr lang="ro-RO"/>
              <a:t>Để thực hiện giám sát một thiết bị (agent) bằng phần mềm giám sát (manager), các bạn phải cấu hình SNMP manager và SNMP agent.</a:t>
            </a:r>
          </a:p>
          <a:p>
            <a:r>
              <a:rPr lang="ro-RO"/>
              <a:t>Các manager và agent có giao diện hay câu lệnh cấu hình khác nhau, nhưng chúng </a:t>
            </a:r>
            <a:r>
              <a:rPr lang="ro-RO" b="1"/>
              <a:t>đều có các thông số chung cần cài đặt</a:t>
            </a:r>
            <a:r>
              <a:rPr lang="ro-RO"/>
              <a:t>. </a:t>
            </a:r>
          </a:p>
          <a:p>
            <a:pPr>
              <a:buFont typeface="Symbol" charset="2"/>
              <a:buChar char=""/>
            </a:pPr>
            <a:r>
              <a:rPr lang="ro-RO"/>
              <a:t>Chúng ta</a:t>
            </a:r>
            <a:r>
              <a:rPr lang="ro-RO"/>
              <a:t> phải cấu hình </a:t>
            </a:r>
            <a:r>
              <a:rPr lang="ro-RO" b="1"/>
              <a:t>2 phần cho SNMP Get/Set và SNMP Trap</a:t>
            </a:r>
            <a:r>
              <a:rPr lang="ro-RO"/>
              <a:t>. </a:t>
            </a:r>
            <a:endParaRPr lang="en-US"/>
          </a:p>
        </p:txBody>
      </p:sp>
      <p:sp>
        <p:nvSpPr>
          <p:cNvPr id="3" name="Title 2"/>
          <p:cNvSpPr>
            <a:spLocks noGrp="1"/>
          </p:cNvSpPr>
          <p:nvPr>
            <p:ph type="title"/>
          </p:nvPr>
        </p:nvSpPr>
        <p:spPr/>
        <p:txBody>
          <a:bodyPr/>
          <a:lstStyle/>
          <a:p>
            <a:r>
              <a:rPr lang="en-US"/>
              <a:t>Cấu hình cơ bản SNMP</a:t>
            </a:r>
            <a:endParaRPr lang="en-US"/>
          </a:p>
        </p:txBody>
      </p:sp>
    </p:spTree>
    <p:extLst>
      <p:ext uri="{BB962C8B-B14F-4D97-AF65-F5344CB8AC3E}">
        <p14:creationId xmlns:p14="http://schemas.microsoft.com/office/powerpoint/2010/main" val="359514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fontScale="92500" lnSpcReduction="20000"/>
          </a:bodyPr>
          <a:lstStyle/>
          <a:p>
            <a:r>
              <a:rPr lang="en-US" b="1"/>
              <a:t>Cấu hình Get/Set trên SNMP agent:</a:t>
            </a:r>
          </a:p>
          <a:p>
            <a:pPr lvl="1">
              <a:buFont typeface="Wingdings" charset="2"/>
              <a:buChar char="ü"/>
            </a:pPr>
            <a:r>
              <a:rPr lang="en-US" b="1"/>
              <a:t>Bật tính năng SNMP agent </a:t>
            </a:r>
            <a:r>
              <a:rPr lang="en-US"/>
              <a:t>trên thiết bị cần giám sát : các thiết bị hỗ trợ SNMP có thể không mặc định bật tính năng này, bạn phải bật nó lên để tiến trình agent hoạt động.</a:t>
            </a:r>
          </a:p>
          <a:p>
            <a:pPr lvl="1">
              <a:buFont typeface="Wingdings" charset="2"/>
              <a:buChar char="ü"/>
            </a:pPr>
            <a:r>
              <a:rPr lang="en-US" b="1"/>
              <a:t>Khai báo community-string và quyền truy cập tương ứng</a:t>
            </a:r>
            <a:r>
              <a:rPr lang="en-US"/>
              <a:t> : bạn phải khai báo các community string và chỉ ra community nào có quyền gì (read, write, set).</a:t>
            </a:r>
          </a:p>
          <a:p>
            <a:pPr lvl="1">
              <a:buFont typeface="Wingdings" charset="2"/>
              <a:buChar char="ü"/>
            </a:pPr>
            <a:r>
              <a:rPr lang="en-US" b="1"/>
              <a:t>Khai báo phiên bản SNMP </a:t>
            </a:r>
            <a:r>
              <a:rPr lang="en-US"/>
              <a:t>: chỉ định agent sẽ hoạt động bằng phiên bản SNMP nào (v1, v2, v3). Nếu agent không cho phép khai báo version thì agent này có thể chỉ hỗ trợ SNMPv1. </a:t>
            </a:r>
          </a:p>
          <a:p>
            <a:pPr lvl="1">
              <a:buFont typeface="Wingdings" charset="2"/>
              <a:buChar char="ü"/>
            </a:pPr>
            <a:r>
              <a:rPr lang="en-US" b="1"/>
              <a:t>Khai báo SNMP ACL </a:t>
            </a:r>
            <a:r>
              <a:rPr lang="en-US"/>
              <a:t>: ACL cho phép chỉ những dãy IP nào đó mới được giám sát agent.</a:t>
            </a:r>
          </a:p>
          <a:p>
            <a:pPr lvl="1">
              <a:buFont typeface="Wingdings" charset="2"/>
              <a:buChar char="ü"/>
            </a:pPr>
            <a:r>
              <a:rPr lang="en-US" b="1"/>
              <a:t>Khai báo Location, Contact, HostName</a:t>
            </a:r>
            <a:r>
              <a:rPr lang="en-US"/>
              <a:t> : đây là các tham số phụ, không quan trọng. </a:t>
            </a:r>
            <a:endParaRPr lang="en-US"/>
          </a:p>
        </p:txBody>
      </p:sp>
      <p:sp>
        <p:nvSpPr>
          <p:cNvPr id="3" name="Title 2"/>
          <p:cNvSpPr>
            <a:spLocks noGrp="1"/>
          </p:cNvSpPr>
          <p:nvPr>
            <p:ph type="title"/>
          </p:nvPr>
        </p:nvSpPr>
        <p:spPr/>
        <p:txBody>
          <a:bodyPr/>
          <a:lstStyle/>
          <a:p>
            <a:r>
              <a:rPr lang="en-US"/>
              <a:t>Cấu hình cơ bản SNMP</a:t>
            </a:r>
            <a:endParaRPr lang="en-US"/>
          </a:p>
        </p:txBody>
      </p:sp>
    </p:spTree>
    <p:extLst>
      <p:ext uri="{BB962C8B-B14F-4D97-AF65-F5344CB8AC3E}">
        <p14:creationId xmlns:p14="http://schemas.microsoft.com/office/powerpoint/2010/main" val="403880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hr-HR" b="1"/>
              <a:t>Cấu hình trên SNMP manager </a:t>
            </a:r>
            <a:endParaRPr lang="hr-HR"/>
          </a:p>
          <a:p>
            <a:pPr lvl="1">
              <a:buFont typeface="Wingdings" charset="2"/>
              <a:buChar char="ü"/>
            </a:pPr>
            <a:r>
              <a:rPr lang="hr-HR" b="1"/>
              <a:t>Khai báo IP của thiết bi</a:t>
            </a:r>
            <a:r>
              <a:rPr lang="hr-HR"/>
              <a:t>̣ cần giám sát. </a:t>
            </a:r>
          </a:p>
          <a:p>
            <a:pPr lvl="1">
              <a:buFont typeface="Wingdings" charset="2"/>
              <a:buChar char="ü"/>
            </a:pPr>
            <a:r>
              <a:rPr lang="hr-HR" b="1"/>
              <a:t>Khai báo community-string </a:t>
            </a:r>
            <a:r>
              <a:rPr lang="hr-HR"/>
              <a:t>: community string được khai báo trên manager phải giống như đã khai báo trên agent. </a:t>
            </a:r>
          </a:p>
          <a:p>
            <a:pPr lvl="1">
              <a:buFont typeface="Wingdings" charset="2"/>
              <a:buChar char="ü"/>
            </a:pPr>
            <a:r>
              <a:rPr lang="hr-HR" b="1"/>
              <a:t>Khai báo phiên bản SNMP </a:t>
            </a:r>
            <a:r>
              <a:rPr lang="hr-HR"/>
              <a:t>: phiên bản mà manager sử dụng để giám sát phải giống với phiên bản đã khai báo trên agent. </a:t>
            </a:r>
          </a:p>
          <a:p>
            <a:pPr lvl="1">
              <a:buFont typeface="Wingdings" charset="2"/>
              <a:buChar char="ü"/>
            </a:pPr>
            <a:r>
              <a:rPr lang="hr-HR" b="1"/>
              <a:t>Chu kỳ lấy mẫu : do SNMP Get/Set </a:t>
            </a:r>
            <a:r>
              <a:rPr lang="hr-HR"/>
              <a:t>sử dụng phương thức poll nên bạn cần khai báo chu kỳ lấy thông tin của manger. </a:t>
            </a:r>
            <a:endParaRPr lang="hr-HR"/>
          </a:p>
        </p:txBody>
      </p:sp>
      <p:sp>
        <p:nvSpPr>
          <p:cNvPr id="3" name="Title 2"/>
          <p:cNvSpPr>
            <a:spLocks noGrp="1"/>
          </p:cNvSpPr>
          <p:nvPr>
            <p:ph type="title"/>
          </p:nvPr>
        </p:nvSpPr>
        <p:spPr/>
        <p:txBody>
          <a:bodyPr/>
          <a:lstStyle/>
          <a:p>
            <a:r>
              <a:rPr lang="en-US"/>
              <a:t>Cấu hình cơ bản SNMP</a:t>
            </a:r>
            <a:endParaRPr lang="en-US"/>
          </a:p>
        </p:txBody>
      </p:sp>
    </p:spTree>
    <p:extLst>
      <p:ext uri="{BB962C8B-B14F-4D97-AF65-F5344CB8AC3E}">
        <p14:creationId xmlns:p14="http://schemas.microsoft.com/office/powerpoint/2010/main" val="402043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en-US" b="1"/>
              <a:t>Cấu hình Trap trên SNMP agent</a:t>
            </a:r>
          </a:p>
          <a:p>
            <a:pPr lvl="1">
              <a:buFont typeface="Wingdings" charset="2"/>
              <a:buChar char="ü"/>
            </a:pPr>
            <a:r>
              <a:rPr lang="en-US"/>
              <a:t>Bật tính năng trap sender.</a:t>
            </a:r>
          </a:p>
          <a:p>
            <a:pPr lvl="1">
              <a:buFont typeface="Wingdings" charset="2"/>
              <a:buChar char="ü"/>
            </a:pPr>
            <a:r>
              <a:rPr lang="en-US"/>
              <a:t>Khai báo địa chỉ IP của trap receiver.</a:t>
            </a:r>
          </a:p>
          <a:p>
            <a:pPr lvl="1">
              <a:buFont typeface="Wingdings" charset="2"/>
              <a:buChar char="ü"/>
            </a:pPr>
            <a:r>
              <a:rPr lang="en-US"/>
              <a:t>Khai báo community-string của bản tin trap.</a:t>
            </a:r>
          </a:p>
          <a:p>
            <a:pPr lvl="1">
              <a:buFont typeface="Wingdings" charset="2"/>
              <a:buChar char="ü"/>
            </a:pPr>
            <a:r>
              <a:rPr lang="en-US"/>
              <a:t>Khai báo version của SNMP trap. </a:t>
            </a:r>
            <a:endParaRPr lang="en-US"/>
          </a:p>
        </p:txBody>
      </p:sp>
      <p:sp>
        <p:nvSpPr>
          <p:cNvPr id="3" name="Title 2"/>
          <p:cNvSpPr>
            <a:spLocks noGrp="1"/>
          </p:cNvSpPr>
          <p:nvPr>
            <p:ph type="title"/>
          </p:nvPr>
        </p:nvSpPr>
        <p:spPr/>
        <p:txBody>
          <a:bodyPr/>
          <a:lstStyle/>
          <a:p>
            <a:r>
              <a:rPr lang="en-US"/>
              <a:t>Cấu hình cơ bản SNMP</a:t>
            </a:r>
            <a:endParaRPr lang="en-US"/>
          </a:p>
        </p:txBody>
      </p:sp>
    </p:spTree>
    <p:extLst>
      <p:ext uri="{BB962C8B-B14F-4D97-AF65-F5344CB8AC3E}">
        <p14:creationId xmlns:p14="http://schemas.microsoft.com/office/powerpoint/2010/main" val="398755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en-US" b="1"/>
              <a:t>Cấu hình Trap trên SNMP Trap Receiver </a:t>
            </a:r>
            <a:endParaRPr lang="en-US"/>
          </a:p>
          <a:p>
            <a:pPr lvl="1">
              <a:buFont typeface="Wingdings" charset="2"/>
              <a:buChar char="ü"/>
            </a:pPr>
            <a:r>
              <a:rPr lang="en-US" b="1"/>
              <a:t>Bật tính năng trap receiver</a:t>
            </a:r>
            <a:r>
              <a:rPr lang="en-US"/>
              <a:t>.</a:t>
            </a:r>
          </a:p>
          <a:p>
            <a:pPr lvl="1" algn="just">
              <a:buFont typeface="Wingdings" charset="2"/>
              <a:buChar char="ü"/>
            </a:pPr>
            <a:r>
              <a:rPr lang="en-US" b="1"/>
              <a:t>Khai báo dãy địa chỉ IP của sender mà trap receiver sẽ nhận</a:t>
            </a:r>
            <a:r>
              <a:rPr lang="en-US"/>
              <a:t>, những IP nằm ngoài dãy này thì trap receiver sẽ không nhận trap. Tính năng này là </a:t>
            </a:r>
            <a:r>
              <a:rPr lang="en-US" b="1" u="sng">
                <a:solidFill>
                  <a:srgbClr val="FF0000"/>
                </a:solidFill>
              </a:rPr>
              <a:t>tùy chọn</a:t>
            </a:r>
            <a:r>
              <a:rPr lang="en-US"/>
              <a:t>, có thể nhiều trap receiver không hỗ trợ.</a:t>
            </a:r>
          </a:p>
          <a:p>
            <a:pPr lvl="1" algn="just">
              <a:buFont typeface="Wingdings" charset="2"/>
              <a:buChar char="ü"/>
            </a:pPr>
            <a:r>
              <a:rPr lang="en-US" b="1"/>
              <a:t>Khai báo bộ lọc kiểu trap </a:t>
            </a:r>
            <a:r>
              <a:rPr lang="en-US"/>
              <a:t>: đây là danh sách các kiểu trap sẽ được hiện ra trên màn hình của trap receiver. Tính năng này cũng là </a:t>
            </a:r>
            <a:r>
              <a:rPr lang="en-US" b="1" u="sng">
                <a:solidFill>
                  <a:srgbClr val="FF0000"/>
                </a:solidFill>
              </a:rPr>
              <a:t>tùy chọn</a:t>
            </a:r>
            <a:r>
              <a:rPr lang="en-US"/>
              <a:t>. </a:t>
            </a:r>
            <a:endParaRPr lang="en-US"/>
          </a:p>
        </p:txBody>
      </p:sp>
      <p:sp>
        <p:nvSpPr>
          <p:cNvPr id="3" name="Title 2"/>
          <p:cNvSpPr>
            <a:spLocks noGrp="1"/>
          </p:cNvSpPr>
          <p:nvPr>
            <p:ph type="title"/>
          </p:nvPr>
        </p:nvSpPr>
        <p:spPr/>
        <p:txBody>
          <a:bodyPr/>
          <a:lstStyle/>
          <a:p>
            <a:r>
              <a:rPr lang="en-US"/>
              <a:t>Cấu hình cơ bản SNMP</a:t>
            </a:r>
            <a:endParaRPr lang="en-US"/>
          </a:p>
        </p:txBody>
      </p:sp>
    </p:spTree>
    <p:extLst>
      <p:ext uri="{BB962C8B-B14F-4D97-AF65-F5344CB8AC3E}">
        <p14:creationId xmlns:p14="http://schemas.microsoft.com/office/powerpoint/2010/main" val="352967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6"/>
            <a:ext cx="8229600" cy="3923083"/>
          </a:xfrm>
        </p:spPr>
        <p:txBody>
          <a:bodyPr>
            <a:normAutofit/>
          </a:bodyPr>
          <a:lstStyle/>
          <a:p>
            <a:r>
              <a:rPr lang="en-US" b="1"/>
              <a:t>Cấu hình Trap trên SNMP Trap Receiver </a:t>
            </a:r>
            <a:endParaRPr lang="en-US"/>
          </a:p>
          <a:p>
            <a:pPr lvl="1">
              <a:buFont typeface="Wingdings" charset="2"/>
              <a:buChar char="ü"/>
            </a:pPr>
            <a:r>
              <a:rPr lang="en-US" b="1"/>
              <a:t>Bật tính năng trap receiver</a:t>
            </a:r>
            <a:r>
              <a:rPr lang="en-US"/>
              <a:t>.</a:t>
            </a:r>
          </a:p>
          <a:p>
            <a:pPr lvl="1" algn="just">
              <a:buFont typeface="Wingdings" charset="2"/>
              <a:buChar char="ü"/>
            </a:pPr>
            <a:r>
              <a:rPr lang="en-US" b="1"/>
              <a:t>Khai báo dãy địa chỉ IP của sender mà trap receiver sẽ nhận</a:t>
            </a:r>
            <a:r>
              <a:rPr lang="en-US"/>
              <a:t>, những IP nằm ngoài dãy này thì trap receiver sẽ không nhận trap. Tính năng này là </a:t>
            </a:r>
            <a:r>
              <a:rPr lang="en-US" b="1" u="sng">
                <a:solidFill>
                  <a:srgbClr val="FF0000"/>
                </a:solidFill>
              </a:rPr>
              <a:t>tùy chọn</a:t>
            </a:r>
            <a:r>
              <a:rPr lang="en-US"/>
              <a:t>, có thể nhiều trap receiver không hỗ trợ.</a:t>
            </a:r>
          </a:p>
          <a:p>
            <a:pPr lvl="1" algn="just">
              <a:buFont typeface="Wingdings" charset="2"/>
              <a:buChar char="ü"/>
            </a:pPr>
            <a:r>
              <a:rPr lang="en-US" b="1"/>
              <a:t>Khai báo bộ lọc kiểu trap </a:t>
            </a:r>
            <a:r>
              <a:rPr lang="en-US"/>
              <a:t>: đây là danh sách các kiểu trap sẽ được hiện ra trên màn hình của trap receiver. Tính năng này cũng là </a:t>
            </a:r>
            <a:r>
              <a:rPr lang="en-US" b="1" u="sng">
                <a:solidFill>
                  <a:srgbClr val="FF0000"/>
                </a:solidFill>
              </a:rPr>
              <a:t>tùy chọn</a:t>
            </a:r>
            <a:r>
              <a:rPr lang="en-US"/>
              <a:t>. </a:t>
            </a:r>
            <a:endParaRPr lang="en-US"/>
          </a:p>
        </p:txBody>
      </p:sp>
      <p:sp>
        <p:nvSpPr>
          <p:cNvPr id="3" name="Title 2"/>
          <p:cNvSpPr>
            <a:spLocks noGrp="1"/>
          </p:cNvSpPr>
          <p:nvPr>
            <p:ph type="title"/>
          </p:nvPr>
        </p:nvSpPr>
        <p:spPr/>
        <p:txBody>
          <a:bodyPr/>
          <a:lstStyle/>
          <a:p>
            <a:r>
              <a:rPr lang="en-US"/>
              <a:t>Cấu hình cơ bản SNMP</a:t>
            </a:r>
            <a:endParaRPr lang="en-US"/>
          </a:p>
        </p:txBody>
      </p:sp>
    </p:spTree>
    <p:extLst>
      <p:ext uri="{BB962C8B-B14F-4D97-AF65-F5344CB8AC3E}">
        <p14:creationId xmlns:p14="http://schemas.microsoft.com/office/powerpoint/2010/main" val="347540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675466"/>
            <a:ext cx="8688888" cy="3985041"/>
          </a:xfrm>
        </p:spPr>
        <p:txBody>
          <a:bodyPr>
            <a:normAutofit lnSpcReduction="10000"/>
          </a:bodyPr>
          <a:lstStyle/>
          <a:p>
            <a:r>
              <a:rPr lang="en-US"/>
              <a:t>Các thiết bị sử dụng hệ điều hành Windows hỗ trợ giám sát qua hai phương thức là: WMI và SNMP. Tuy nhiên theo mặc định thì tính năng này không được kích hoạt. Ta cần phải thực các bước sau để kích hoạt tính năng này:</a:t>
            </a:r>
          </a:p>
          <a:p>
            <a:pPr marL="759143" lvl="1" indent="-457200">
              <a:buFont typeface="+mj-lt"/>
              <a:buAutoNum type="arabicPeriod"/>
            </a:pPr>
            <a:r>
              <a:rPr lang="en-US"/>
              <a:t>Mở cửa sổ Control Panel.</a:t>
            </a:r>
          </a:p>
          <a:p>
            <a:pPr marL="759143" lvl="1" indent="-457200">
              <a:buFont typeface="+mj-lt"/>
              <a:buAutoNum type="arabicPeriod"/>
            </a:pPr>
            <a:r>
              <a:rPr lang="en-US"/>
              <a:t>Chọn Add/ Remove Windows Components.</a:t>
            </a:r>
          </a:p>
          <a:p>
            <a:pPr marL="759143" lvl="1" indent="-457200">
              <a:buFont typeface="+mj-lt"/>
              <a:buAutoNum type="arabicPeriod"/>
            </a:pPr>
            <a:r>
              <a:rPr lang="en-US"/>
              <a:t>Click vào ô Management and Monitoring Tools và chọn Details.</a:t>
            </a:r>
          </a:p>
          <a:p>
            <a:pPr marL="759143" lvl="1" indent="-457200">
              <a:buFont typeface="+mj-lt"/>
              <a:buAutoNum type="arabicPeriod"/>
            </a:pPr>
            <a:r>
              <a:rPr lang="en-US"/>
              <a:t>Chọn phương thức hỗ trợ giám sát: SNMP hoặc WMI hoặc cả hai phương thức.</a:t>
            </a:r>
          </a:p>
          <a:p>
            <a:pPr marL="759143" lvl="1" indent="-457200">
              <a:buFont typeface="+mj-lt"/>
              <a:buAutoNum type="arabicPeriod"/>
            </a:pPr>
            <a:r>
              <a:rPr lang="en-US"/>
              <a:t>Save lại những thay đổi để tiến hành cài đặt Windows Components.</a:t>
            </a:r>
          </a:p>
        </p:txBody>
      </p:sp>
      <p:sp>
        <p:nvSpPr>
          <p:cNvPr id="3" name="Title 2"/>
          <p:cNvSpPr>
            <a:spLocks noGrp="1"/>
          </p:cNvSpPr>
          <p:nvPr>
            <p:ph type="title"/>
          </p:nvPr>
        </p:nvSpPr>
        <p:spPr/>
        <p:txBody>
          <a:bodyPr/>
          <a:lstStyle/>
          <a:p>
            <a:r>
              <a:rPr lang="en-US"/>
              <a:t>Cấu hình SNMP agent - Windows</a:t>
            </a:r>
            <a:endParaRPr lang="en-US"/>
          </a:p>
        </p:txBody>
      </p:sp>
    </p:spTree>
    <p:extLst>
      <p:ext uri="{BB962C8B-B14F-4D97-AF65-F5344CB8AC3E}">
        <p14:creationId xmlns:p14="http://schemas.microsoft.com/office/powerpoint/2010/main" val="2957770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94</TotalTime>
  <Words>1451</Words>
  <Application>Microsoft Macintosh PowerPoint</Application>
  <PresentationFormat>On-screen Show (4:3)</PresentationFormat>
  <Paragraphs>86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Waveform</vt:lpstr>
      <vt:lpstr>Quản lý mạng với SNMP</vt:lpstr>
      <vt:lpstr>Nội dung</vt:lpstr>
      <vt:lpstr>Cấu hình cơ bản SNMP</vt:lpstr>
      <vt:lpstr>Cấu hình cơ bản SNMP</vt:lpstr>
      <vt:lpstr>Cấu hình cơ bản SNMP</vt:lpstr>
      <vt:lpstr>Cấu hình cơ bản SNMP</vt:lpstr>
      <vt:lpstr>Cấu hình cơ bản SNMP</vt:lpstr>
      <vt:lpstr>Cấu hình cơ bản SNMP</vt:lpstr>
      <vt:lpstr>Cấu hình SNMP agent - Windows</vt:lpstr>
      <vt:lpstr>Cấu hình SNMP agent - Windows</vt:lpstr>
      <vt:lpstr>Cấu hình SNMP agent - Windows</vt:lpstr>
      <vt:lpstr>Cấu hình SNMP agent - Windows</vt:lpstr>
      <vt:lpstr>Cấu hình SNMP Agent – Linux</vt:lpstr>
      <vt:lpstr>Cấu hình SNMP Agent – Linux</vt:lpstr>
      <vt:lpstr>Cấu hình SNMP Agent – Linux</vt:lpstr>
      <vt:lpstr>Cấu hình SNMP Agent – Linux</vt:lpstr>
      <vt:lpstr>Cấu hình SNMP Agent – Linux</vt:lpstr>
      <vt:lpstr>Cấu hình SNMP Agent – Linux</vt:lpstr>
      <vt:lpstr>Cấu hình SNMP Agent – Linux</vt:lpstr>
      <vt:lpstr>Cấu hình SNMP Agent – Linux</vt:lpstr>
      <vt:lpstr>Cấu hình SNMP trên router/switch</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hình SNMP</dc:title>
  <dc:creator>hust9</dc:creator>
  <cp:lastModifiedBy>hust9</cp:lastModifiedBy>
  <cp:revision>22</cp:revision>
  <dcterms:created xsi:type="dcterms:W3CDTF">2014-03-17T08:56:02Z</dcterms:created>
  <dcterms:modified xsi:type="dcterms:W3CDTF">2014-03-17T10:30:07Z</dcterms:modified>
</cp:coreProperties>
</file>