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38"/>
  </p:notesMasterIdLst>
  <p:sldIdLst>
    <p:sldId id="256" r:id="rId2"/>
    <p:sldId id="300" r:id="rId3"/>
    <p:sldId id="257" r:id="rId4"/>
    <p:sldId id="280" r:id="rId5"/>
    <p:sldId id="294" r:id="rId6"/>
    <p:sldId id="315" r:id="rId7"/>
    <p:sldId id="314" r:id="rId8"/>
    <p:sldId id="311" r:id="rId9"/>
    <p:sldId id="312" r:id="rId10"/>
    <p:sldId id="313" r:id="rId11"/>
    <p:sldId id="295" r:id="rId12"/>
    <p:sldId id="258" r:id="rId13"/>
    <p:sldId id="285" r:id="rId14"/>
    <p:sldId id="305" r:id="rId15"/>
    <p:sldId id="309" r:id="rId16"/>
    <p:sldId id="308" r:id="rId17"/>
    <p:sldId id="287" r:id="rId18"/>
    <p:sldId id="316" r:id="rId19"/>
    <p:sldId id="317" r:id="rId20"/>
    <p:sldId id="318" r:id="rId21"/>
    <p:sldId id="321" r:id="rId22"/>
    <p:sldId id="319" r:id="rId23"/>
    <p:sldId id="320" r:id="rId24"/>
    <p:sldId id="330" r:id="rId25"/>
    <p:sldId id="331" r:id="rId26"/>
    <p:sldId id="332" r:id="rId27"/>
    <p:sldId id="333" r:id="rId28"/>
    <p:sldId id="334" r:id="rId29"/>
    <p:sldId id="322" r:id="rId30"/>
    <p:sldId id="323" r:id="rId31"/>
    <p:sldId id="324" r:id="rId32"/>
    <p:sldId id="325" r:id="rId33"/>
    <p:sldId id="326" r:id="rId34"/>
    <p:sldId id="327" r:id="rId35"/>
    <p:sldId id="328" r:id="rId36"/>
    <p:sldId id="329" r:id="rId3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86" autoAdjust="0"/>
  </p:normalViewPr>
  <p:slideViewPr>
    <p:cSldViewPr>
      <p:cViewPr varScale="1">
        <p:scale>
          <a:sx n="46" d="100"/>
          <a:sy n="46" d="100"/>
        </p:scale>
        <p:origin x="-104" y="-184"/>
      </p:cViewPr>
      <p:guideLst>
        <p:guide orient="horz" pos="2160"/>
        <p:guide pos="2880"/>
      </p:guideLst>
    </p:cSldViewPr>
  </p:slideViewPr>
  <p:outlineViewPr>
    <p:cViewPr>
      <p:scale>
        <a:sx n="33" d="100"/>
        <a:sy n="33" d="100"/>
      </p:scale>
      <p:origin x="0" y="63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AF39E-109D-4D00-82BC-EE039B1BDADF}" type="datetimeFigureOut">
              <a:rPr lang="en-US" smtClean="0"/>
              <a:pPr/>
              <a:t>2/26/13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583BB6-67B0-479E-A649-340EB718EB29}" type="slidenum">
              <a:rPr lang="en-US" smtClean="0"/>
              <a:pPr/>
              <a:t>‹#›</a:t>
            </a:fld>
            <a:endParaRPr lang="en-US"/>
          </a:p>
        </p:txBody>
      </p:sp>
    </p:spTree>
    <p:extLst>
      <p:ext uri="{BB962C8B-B14F-4D97-AF65-F5344CB8AC3E}">
        <p14:creationId xmlns:p14="http://schemas.microsoft.com/office/powerpoint/2010/main" val="218986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2275976-3711-45CD-91DB-067B4D79F35B}" type="slidenum">
              <a:rPr lang="en-US">
                <a:solidFill>
                  <a:prstClr val="black"/>
                </a:solidFill>
              </a:rPr>
              <a:pPr/>
              <a:t>24</a:t>
            </a:fld>
            <a:endParaRPr lang="en-US">
              <a:solidFill>
                <a:prstClr val="black"/>
              </a:solidFill>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C0A0714-32FB-40E7-9195-7A0F5226FC35}" type="datetimeFigureOut">
              <a:rPr lang="vi-VN" smtClean="0"/>
              <a:pPr/>
              <a:t>2/26/13</a:t>
            </a:fld>
            <a:endParaRPr lang="vi-VN"/>
          </a:p>
        </p:txBody>
      </p:sp>
      <p:sp>
        <p:nvSpPr>
          <p:cNvPr id="17" name="Footer Placeholder 16"/>
          <p:cNvSpPr>
            <a:spLocks noGrp="1"/>
          </p:cNvSpPr>
          <p:nvPr>
            <p:ph type="ftr" sz="quarter" idx="11"/>
          </p:nvPr>
        </p:nvSpPr>
        <p:spPr/>
        <p:txBody>
          <a:bodyPr/>
          <a:lstStyle/>
          <a:p>
            <a:endParaRPr lang="vi-V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47E736-8AE3-4F99-9110-BB8AB6494631}" type="slidenum">
              <a:rPr lang="vi-VN" smtClean="0"/>
              <a:pPr/>
              <a:t>‹#›</a:t>
            </a:fld>
            <a:endParaRPr lang="vi-V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0714-32FB-40E7-9195-7A0F5226FC35}" type="datetimeFigureOut">
              <a:rPr lang="vi-VN" smtClean="0"/>
              <a:pPr/>
              <a:t>2/26/13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47E736-8AE3-4F99-9110-BB8AB6494631}"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0714-32FB-40E7-9195-7A0F5226FC35}" type="datetimeFigureOut">
              <a:rPr lang="vi-VN" smtClean="0"/>
              <a:pPr/>
              <a:t>2/26/13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47E736-8AE3-4F99-9110-BB8AB6494631}"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C0A0714-32FB-40E7-9195-7A0F5226FC35}" type="datetimeFigureOut">
              <a:rPr lang="vi-VN" smtClean="0"/>
              <a:pPr/>
              <a:t>2/26/13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47E736-8AE3-4F99-9110-BB8AB6494631}" type="slidenum">
              <a:rPr lang="vi-VN" smtClean="0"/>
              <a:pPr/>
              <a:t>‹#›</a:t>
            </a:fld>
            <a:endParaRPr lang="vi-V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0A0714-32FB-40E7-9195-7A0F5226FC35}" type="datetimeFigureOut">
              <a:rPr lang="vi-VN" smtClean="0"/>
              <a:pPr/>
              <a:t>2/26/13</a:t>
            </a:fld>
            <a:endParaRPr lang="vi-VN"/>
          </a:p>
        </p:txBody>
      </p:sp>
      <p:sp>
        <p:nvSpPr>
          <p:cNvPr id="5" name="Footer Placeholder 4"/>
          <p:cNvSpPr>
            <a:spLocks noGrp="1"/>
          </p:cNvSpPr>
          <p:nvPr>
            <p:ph type="ftr" sz="quarter" idx="11"/>
          </p:nvPr>
        </p:nvSpPr>
        <p:spPr>
          <a:xfrm>
            <a:off x="800100" y="6172200"/>
            <a:ext cx="4000500" cy="457200"/>
          </a:xfrm>
        </p:spPr>
        <p:txBody>
          <a:bodyPr/>
          <a:lstStyle/>
          <a:p>
            <a:endParaRPr lang="vi-V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47E736-8AE3-4F99-9110-BB8AB6494631}"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C0A0714-32FB-40E7-9195-7A0F5226FC35}" type="datetimeFigureOut">
              <a:rPr lang="vi-VN" smtClean="0"/>
              <a:pPr/>
              <a:t>2/26/13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447E736-8AE3-4F99-9110-BB8AB6494631}" type="slidenum">
              <a:rPr lang="vi-VN" smtClean="0"/>
              <a:pPr/>
              <a:t>‹#›</a:t>
            </a:fld>
            <a:endParaRPr lang="vi-V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C0A0714-32FB-40E7-9195-7A0F5226FC35}" type="datetimeFigureOut">
              <a:rPr lang="vi-VN" smtClean="0"/>
              <a:pPr/>
              <a:t>2/26/13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447E736-8AE3-4F99-9110-BB8AB6494631}" type="slidenum">
              <a:rPr lang="vi-VN" smtClean="0"/>
              <a:pPr/>
              <a:t>‹#›</a:t>
            </a:fld>
            <a:endParaRPr lang="vi-V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0A0714-32FB-40E7-9195-7A0F5226FC35}" type="datetimeFigureOut">
              <a:rPr lang="vi-VN" smtClean="0"/>
              <a:pPr/>
              <a:t>2/26/13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447E736-8AE3-4F99-9110-BB8AB6494631}"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A0714-32FB-40E7-9195-7A0F5226FC35}" type="datetimeFigureOut">
              <a:rPr lang="vi-VN" smtClean="0"/>
              <a:pPr/>
              <a:t>2/26/13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447E736-8AE3-4F99-9110-BB8AB6494631}"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0A0714-32FB-40E7-9195-7A0F5226FC35}" type="datetimeFigureOut">
              <a:rPr lang="vi-VN" smtClean="0"/>
              <a:pPr/>
              <a:t>2/26/13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447E736-8AE3-4F99-9110-BB8AB6494631}" type="slidenum">
              <a:rPr lang="vi-VN" smtClean="0"/>
              <a:pPr/>
              <a:t>‹#›</a:t>
            </a:fld>
            <a:endParaRPr lang="vi-V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0A0714-32FB-40E7-9195-7A0F5226FC35}" type="datetimeFigureOut">
              <a:rPr lang="vi-VN" smtClean="0"/>
              <a:pPr/>
              <a:t>2/26/13</a:t>
            </a:fld>
            <a:endParaRPr lang="vi-VN"/>
          </a:p>
        </p:txBody>
      </p:sp>
      <p:sp>
        <p:nvSpPr>
          <p:cNvPr id="6" name="Footer Placeholder 5"/>
          <p:cNvSpPr>
            <a:spLocks noGrp="1"/>
          </p:cNvSpPr>
          <p:nvPr>
            <p:ph type="ftr" sz="quarter" idx="11"/>
          </p:nvPr>
        </p:nvSpPr>
        <p:spPr>
          <a:xfrm>
            <a:off x="914400" y="6172200"/>
            <a:ext cx="3886200" cy="457200"/>
          </a:xfrm>
        </p:spPr>
        <p:txBody>
          <a:bodyPr/>
          <a:lstStyle/>
          <a:p>
            <a:endParaRPr lang="vi-VN"/>
          </a:p>
        </p:txBody>
      </p:sp>
      <p:sp>
        <p:nvSpPr>
          <p:cNvPr id="7" name="Slide Number Placeholder 6"/>
          <p:cNvSpPr>
            <a:spLocks noGrp="1"/>
          </p:cNvSpPr>
          <p:nvPr>
            <p:ph type="sldNum" sz="quarter" idx="12"/>
          </p:nvPr>
        </p:nvSpPr>
        <p:spPr>
          <a:xfrm>
            <a:off x="146304" y="6208776"/>
            <a:ext cx="457200" cy="457200"/>
          </a:xfrm>
        </p:spPr>
        <p:txBody>
          <a:bodyPr/>
          <a:lstStyle/>
          <a:p>
            <a:fld id="{4447E736-8AE3-4F99-9110-BB8AB6494631}" type="slidenum">
              <a:rPr lang="vi-VN" smtClean="0"/>
              <a:pPr/>
              <a:t>‹#›</a:t>
            </a:fld>
            <a:endParaRPr lang="vi-V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0A0714-32FB-40E7-9195-7A0F5226FC35}" type="datetimeFigureOut">
              <a:rPr lang="vi-VN" smtClean="0"/>
              <a:pPr/>
              <a:t>2/26/13</a:t>
            </a:fld>
            <a:endParaRPr lang="vi-V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vi-V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47E736-8AE3-4F99-9110-BB8AB6494631}"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200400"/>
            <a:ext cx="7632848" cy="1600200"/>
          </a:xfrm>
        </p:spPr>
        <p:txBody>
          <a:bodyPr/>
          <a:lstStyle/>
          <a:p>
            <a:r>
              <a:rPr lang="vi-VN" dirty="0"/>
              <a:t>Tran Hoang Hai</a:t>
            </a:r>
            <a:r>
              <a:rPr lang="vi-VN"/>
              <a:t>, </a:t>
            </a:r>
            <a:r>
              <a:rPr lang="vi-VN" smtClean="0"/>
              <a:t>Ph.D</a:t>
            </a:r>
            <a:endParaRPr lang="vi-VN" dirty="0"/>
          </a:p>
          <a:p>
            <a:r>
              <a:rPr lang="vi-VN" dirty="0"/>
              <a:t>School of Information and Communication Technology</a:t>
            </a:r>
          </a:p>
        </p:txBody>
      </p:sp>
      <p:sp>
        <p:nvSpPr>
          <p:cNvPr id="2" name="Title 1"/>
          <p:cNvSpPr>
            <a:spLocks noGrp="1"/>
          </p:cNvSpPr>
          <p:nvPr>
            <p:ph type="ctrTitle"/>
          </p:nvPr>
        </p:nvSpPr>
        <p:spPr/>
        <p:txBody>
          <a:bodyPr/>
          <a:lstStyle/>
          <a:p>
            <a:r>
              <a:rPr lang="en-US" dirty="0" smtClean="0"/>
              <a:t>DOMAIN NAME SYSTEM</a:t>
            </a:r>
            <a:endParaRPr lang="vi-V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Top-Level Domain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fontAlgn="auto">
              <a:spcAft>
                <a:spcPts val="0"/>
              </a:spcAft>
              <a:buFont typeface="Arial" pitchFamily="34" charset="0"/>
              <a:buNone/>
              <a:defRPr/>
            </a:pPr>
            <a:r>
              <a:rPr lang="en-US" sz="2400" dirty="0" smtClean="0"/>
              <a:t>.</a:t>
            </a:r>
            <a:r>
              <a:rPr lang="vi-VN" sz="2400" dirty="0" smtClean="0"/>
              <a:t>Com : các tổ chức thương mại </a:t>
            </a:r>
          </a:p>
          <a:p>
            <a:pPr fontAlgn="auto">
              <a:spcAft>
                <a:spcPts val="0"/>
              </a:spcAft>
              <a:buFont typeface="Arial" pitchFamily="34" charset="0"/>
              <a:buNone/>
              <a:defRPr/>
            </a:pPr>
            <a:r>
              <a:rPr lang="en-US" sz="2400" dirty="0" smtClean="0"/>
              <a:t>.</a:t>
            </a:r>
            <a:r>
              <a:rPr lang="vi-VN" sz="2400" dirty="0" smtClean="0"/>
              <a:t>Edu : các cơ quan giáo dục </a:t>
            </a:r>
          </a:p>
          <a:p>
            <a:pPr fontAlgn="auto">
              <a:spcAft>
                <a:spcPts val="0"/>
              </a:spcAft>
              <a:buFont typeface="Arial" pitchFamily="34" charset="0"/>
              <a:buNone/>
              <a:defRPr/>
            </a:pPr>
            <a:r>
              <a:rPr lang="en-US" sz="2400" dirty="0" smtClean="0"/>
              <a:t>.</a:t>
            </a:r>
            <a:r>
              <a:rPr lang="vi-VN" sz="2400" dirty="0" smtClean="0"/>
              <a:t>Gov : các cơ quan chính phủ </a:t>
            </a:r>
          </a:p>
          <a:p>
            <a:pPr fontAlgn="auto">
              <a:spcAft>
                <a:spcPts val="0"/>
              </a:spcAft>
              <a:buFont typeface="Arial" pitchFamily="34" charset="0"/>
              <a:buNone/>
              <a:defRPr/>
            </a:pPr>
            <a:r>
              <a:rPr lang="en-US" sz="2400" dirty="0" smtClean="0"/>
              <a:t>.</a:t>
            </a:r>
            <a:r>
              <a:rPr lang="vi-VN" sz="2400" dirty="0" smtClean="0"/>
              <a:t>Mil  : các tổ chức quân sự, quốc phòng </a:t>
            </a:r>
          </a:p>
          <a:p>
            <a:pPr fontAlgn="auto">
              <a:spcAft>
                <a:spcPts val="0"/>
              </a:spcAft>
              <a:buFont typeface="Arial" pitchFamily="34" charset="0"/>
              <a:buNone/>
              <a:defRPr/>
            </a:pPr>
            <a:r>
              <a:rPr lang="en-US" sz="2400" dirty="0" smtClean="0"/>
              <a:t>.</a:t>
            </a:r>
            <a:r>
              <a:rPr lang="vi-VN" sz="2400" dirty="0" smtClean="0"/>
              <a:t>Net  : các trung tâm mạng lớn </a:t>
            </a:r>
          </a:p>
          <a:p>
            <a:pPr fontAlgn="auto">
              <a:spcAft>
                <a:spcPts val="0"/>
              </a:spcAft>
              <a:buFont typeface="Arial" pitchFamily="34" charset="0"/>
              <a:buNone/>
              <a:defRPr/>
            </a:pPr>
            <a:r>
              <a:rPr lang="en-US" sz="2400" dirty="0" smtClean="0"/>
              <a:t>.</a:t>
            </a:r>
            <a:r>
              <a:rPr lang="vi-VN" sz="2400" dirty="0" smtClean="0"/>
              <a:t>Org : các tổ chức khác </a:t>
            </a:r>
          </a:p>
          <a:p>
            <a:pPr fontAlgn="auto">
              <a:spcAft>
                <a:spcPts val="0"/>
              </a:spcAft>
              <a:buFont typeface="Arial" pitchFamily="34" charset="0"/>
              <a:buNone/>
              <a:defRPr/>
            </a:pPr>
            <a:r>
              <a:rPr lang="en-US" sz="2400" dirty="0" smtClean="0"/>
              <a:t>.</a:t>
            </a:r>
            <a:r>
              <a:rPr lang="vi-VN" sz="2400" dirty="0" smtClean="0"/>
              <a:t>Int : các tổ chức đa chính phủ (ít được sử  dụng)</a:t>
            </a:r>
            <a:endParaRPr lang="en-US" sz="2400" dirty="0" smtClean="0"/>
          </a:p>
          <a:p>
            <a:pPr fontAlgn="auto">
              <a:spcAft>
                <a:spcPts val="0"/>
              </a:spcAft>
              <a:buFont typeface="Arial" charset="0"/>
              <a:buChar char="•"/>
              <a:defRPr/>
            </a:pPr>
            <a:r>
              <a:rPr lang="en-US" dirty="0" smtClean="0">
                <a:latin typeface="Times New Roman" pitchFamily="18" charset="0"/>
                <a:cs typeface="Times New Roman" pitchFamily="18" charset="0"/>
              </a:rPr>
              <a:t>Do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domain name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top-level domain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.arts, .nom, .</a:t>
            </a:r>
            <a:r>
              <a:rPr lang="en-US" dirty="0" err="1" smtClean="0">
                <a:latin typeface="Times New Roman" pitchFamily="18" charset="0"/>
                <a:cs typeface="Times New Roman" pitchFamily="18" charset="0"/>
              </a:rPr>
              <a:t>rec</a:t>
            </a:r>
            <a:r>
              <a:rPr lang="en-US" dirty="0" smtClean="0">
                <a:latin typeface="Times New Roman" pitchFamily="18" charset="0"/>
                <a:cs typeface="Times New Roman" pitchFamily="18" charset="0"/>
              </a:rPr>
              <a:t>, .firm, .info</a:t>
            </a:r>
          </a:p>
          <a:p>
            <a:pPr fontAlgn="auto">
              <a:spcAft>
                <a:spcPts val="0"/>
              </a:spcAft>
              <a:buFont typeface="Arial" charset="0"/>
              <a:buChar char="•"/>
              <a:defRPr/>
            </a:pPr>
            <a:r>
              <a:rPr lang="vi-VN" dirty="0" smtClean="0"/>
              <a:t>Ngoài ra hiện nay trên thế giới sử dụng loại </a:t>
            </a:r>
            <a:r>
              <a:rPr lang="en-US" dirty="0" smtClean="0"/>
              <a:t>top-level domain</a:t>
            </a:r>
            <a:r>
              <a:rPr lang="vi-VN" dirty="0" smtClean="0"/>
              <a:t> có hai ký tự cuối để xác định tên miền thuộc quốc gia nào</a:t>
            </a:r>
            <a:r>
              <a:rPr lang="en-US" dirty="0" smtClean="0"/>
              <a:t> </a:t>
            </a:r>
            <a:r>
              <a:rPr lang="en-US" dirty="0" err="1" smtClean="0"/>
              <a:t>như</a:t>
            </a:r>
            <a:r>
              <a:rPr lang="en-US" dirty="0" smtClean="0"/>
              <a:t>: .</a:t>
            </a:r>
            <a:r>
              <a:rPr lang="en-US" dirty="0" err="1" smtClean="0"/>
              <a:t>vn</a:t>
            </a:r>
            <a:r>
              <a:rPr lang="en-US" dirty="0" smtClean="0"/>
              <a:t>, .</a:t>
            </a:r>
            <a:r>
              <a:rPr lang="en-US" dirty="0" err="1" smtClean="0"/>
              <a:t>uk</a:t>
            </a:r>
            <a:r>
              <a:rPr lang="en-US" dirty="0" smtClean="0"/>
              <a:t>, .</a:t>
            </a:r>
            <a:r>
              <a:rPr lang="en-US" dirty="0" err="1" smtClean="0"/>
              <a:t>jp</a:t>
            </a:r>
            <a:r>
              <a:rPr lang="en-US" dirty="0" smtClean="0"/>
              <a:t>, .</a:t>
            </a:r>
            <a:r>
              <a:rPr lang="en-US" dirty="0" err="1" smtClean="0"/>
              <a:t>cn</a:t>
            </a:r>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smtClean="0">
                <a:latin typeface="Times New Roman" pitchFamily="18" charset="0"/>
                <a:cs typeface="Times New Roman" pitchFamily="18" charset="0"/>
              </a:rPr>
              <a:t>Ủy</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Quyền</a:t>
            </a:r>
            <a:endParaRPr lang="en-US" b="1" dirty="0">
              <a:latin typeface="Times New Roman" pitchFamily="18" charset="0"/>
              <a:cs typeface="Times New Roman" pitchFamily="18" charset="0"/>
            </a:endParaRPr>
          </a:p>
        </p:txBody>
      </p:sp>
      <p:sp>
        <p:nvSpPr>
          <p:cNvPr id="9" name="Content Placeholder 8"/>
          <p:cNvSpPr>
            <a:spLocks noGrp="1"/>
          </p:cNvSpPr>
          <p:nvPr>
            <p:ph sz="quarter" idx="1"/>
          </p:nvPr>
        </p:nvSpPr>
        <p:spPr/>
        <p:txBody>
          <a:bodyPr>
            <a:normAutofit lnSpcReduction="10000"/>
          </a:bodyPr>
          <a:lstStyle/>
          <a:p>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DNS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ủy</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quyền</a:t>
            </a:r>
            <a:r>
              <a:rPr lang="en-US" b="1"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ủy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0" name="Content Placeholder 9"/>
          <p:cNvSpPr>
            <a:spLocks noGrp="1"/>
          </p:cNvSpPr>
          <p:nvPr>
            <p:ph sz="quarter" idx="2"/>
          </p:nvPr>
        </p:nvSpPr>
        <p:spPr/>
        <p:txBody>
          <a:bodyPr>
            <a:normAutofit lnSpcReduction="10000"/>
          </a:bodyPr>
          <a:lstStyle/>
          <a:p>
            <a:endParaRPr lang="en-US"/>
          </a:p>
        </p:txBody>
      </p:sp>
      <p:pic>
        <p:nvPicPr>
          <p:cNvPr id="11" name="Picture 2"/>
          <p:cNvPicPr>
            <a:picLocks noChangeAspect="1" noChangeArrowheads="1"/>
          </p:cNvPicPr>
          <p:nvPr/>
        </p:nvPicPr>
        <p:blipFill>
          <a:blip r:embed="rId2" cstate="print"/>
          <a:stretch>
            <a:fillRect/>
          </a:stretch>
        </p:blipFill>
        <p:spPr bwMode="auto">
          <a:xfrm>
            <a:off x="4822308" y="1571612"/>
            <a:ext cx="4178848" cy="4143404"/>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Nameserver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Zone</a:t>
            </a:r>
            <a:endParaRPr lang="vi-VN" b="1" dirty="0">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fontScale="92500"/>
          </a:bodyPr>
          <a:lstStyle/>
          <a:p>
            <a:pPr algn="just"/>
            <a:r>
              <a:rPr lang="en-US" dirty="0" err="1" smtClean="0">
                <a:latin typeface="Times New Roman" pitchFamily="18" charset="0"/>
                <a:cs typeface="Times New Roman" pitchFamily="18" charset="0"/>
              </a:rPr>
              <a:t>Nameserver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DNS</a:t>
            </a:r>
          </a:p>
          <a:p>
            <a:pPr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Nameserver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domain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zone.</a:t>
            </a:r>
          </a:p>
          <a:p>
            <a:pPr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zone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domain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gì</a:t>
            </a:r>
            <a:r>
              <a:rPr lang="en-US" dirty="0" smtClean="0">
                <a:latin typeface="Times New Roman" pitchFamily="18" charset="0"/>
                <a:cs typeface="Times New Roman" pitchFamily="18" charset="0"/>
              </a:rPr>
              <a:t>?</a:t>
            </a:r>
          </a:p>
          <a:p>
            <a:endParaRPr lang="en-US" dirty="0"/>
          </a:p>
        </p:txBody>
      </p:sp>
      <p:sp>
        <p:nvSpPr>
          <p:cNvPr id="6" name="Content Placeholder 5"/>
          <p:cNvSpPr>
            <a:spLocks noGrp="1"/>
          </p:cNvSpPr>
          <p:nvPr>
            <p:ph sz="quarter" idx="2"/>
          </p:nvPr>
        </p:nvSpPr>
        <p:spPr/>
        <p:txBody>
          <a:bodyPr>
            <a:normAutofit fontScale="92500"/>
          </a:bodyPr>
          <a:lstStyle/>
          <a:p>
            <a:endParaRPr lang="en-US"/>
          </a:p>
        </p:txBody>
      </p:sp>
      <p:pic>
        <p:nvPicPr>
          <p:cNvPr id="3" name="Picture 2"/>
          <p:cNvPicPr>
            <a:picLocks noChangeAspect="1" noChangeArrowheads="1"/>
          </p:cNvPicPr>
          <p:nvPr/>
        </p:nvPicPr>
        <p:blipFill>
          <a:blip r:embed="rId2" cstate="print"/>
          <a:srcRect/>
          <a:stretch>
            <a:fillRect/>
          </a:stretch>
        </p:blipFill>
        <p:spPr bwMode="auto">
          <a:xfrm>
            <a:off x="4714876" y="1643051"/>
            <a:ext cx="4234109" cy="428627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smtClean="0">
                <a:latin typeface="Times New Roman" pitchFamily="18" charset="0"/>
                <a:cs typeface="Times New Roman" pitchFamily="18" charset="0"/>
              </a:rPr>
              <a:t>Cơ</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Chế</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Giải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Miền</a:t>
            </a:r>
            <a:endParaRPr lang="vi-V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dirty="0" err="1" smtClean="0">
                <a:latin typeface="Times New Roman" pitchFamily="18" charset="0"/>
                <a:cs typeface="Times New Roman" pitchFamily="18" charset="0"/>
              </a:rPr>
              <a:t>Phiên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DNS</a:t>
            </a:r>
          </a:p>
          <a:p>
            <a:pPr lvl="1" algn="just"/>
            <a:r>
              <a:rPr lang="en-US" dirty="0" smtClean="0">
                <a:latin typeface="Times New Roman" pitchFamily="18" charset="0"/>
                <a:cs typeface="Times New Roman" pitchFamily="18" charset="0"/>
              </a:rPr>
              <a:t>Client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nameserver</a:t>
            </a:r>
            <a:r>
              <a:rPr lang="en-US" dirty="0" smtClean="0">
                <a:latin typeface="Times New Roman" pitchFamily="18" charset="0"/>
                <a:cs typeface="Times New Roman" pitchFamily="18" charset="0"/>
              </a:rPr>
              <a:t>.</a:t>
            </a:r>
          </a:p>
          <a:p>
            <a:pPr lvl="1" algn="just"/>
            <a:r>
              <a:rPr lang="en-US" dirty="0" err="1" smtClean="0">
                <a:latin typeface="Times New Roman" pitchFamily="18" charset="0"/>
                <a:cs typeface="Times New Roman" pitchFamily="18" charset="0"/>
              </a:rPr>
              <a:t>Nameserver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client.</a:t>
            </a:r>
          </a:p>
          <a:p>
            <a:pPr lvl="1" algn="just"/>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a:t>
            </a:r>
          </a:p>
          <a:p>
            <a:pPr lvl="1"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a:t>
            </a:r>
          </a:p>
          <a:p>
            <a:pPr lvl="1" algn="just"/>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IP.</a:t>
            </a:r>
          </a:p>
          <a:p>
            <a:pPr lvl="1" algn="just"/>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IP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Giải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Miền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Thành</a:t>
            </a:r>
            <a:r>
              <a:rPr lang="en-US" b="1" dirty="0" smtClean="0">
                <a:latin typeface="Times New Roman" pitchFamily="18" charset="0"/>
                <a:cs typeface="Times New Roman" pitchFamily="18" charset="0"/>
              </a:rPr>
              <a:t> IP</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 DNS</a:t>
            </a:r>
            <a:r>
              <a:rPr lang="en-US" dirty="0" smtClean="0">
                <a:latin typeface="Times New Roman" pitchFamily="18" charset="0"/>
                <a:cs typeface="Times New Roman" pitchFamily="18" charset="0"/>
              </a:rPr>
              <a:t>:</a:t>
            </a:r>
          </a:p>
          <a:p>
            <a:pPr lvl="1"/>
            <a:r>
              <a:rPr lang="en-US" b="1" dirty="0" err="1" smtClean="0">
                <a:solidFill>
                  <a:srgbClr val="000000"/>
                </a:solidFill>
                <a:latin typeface="Times New Roman" pitchFamily="18" charset="0"/>
                <a:cs typeface="Times New Roman" pitchFamily="18" charset="0"/>
              </a:rPr>
              <a:t>Truy</a:t>
            </a:r>
            <a:r>
              <a:rPr lang="en-US" b="1" dirty="0" smtClean="0">
                <a:solidFill>
                  <a:srgbClr val="000000"/>
                </a:solidFill>
                <a:latin typeface="Times New Roman" pitchFamily="18" charset="0"/>
                <a:cs typeface="Times New Roman" pitchFamily="18" charset="0"/>
              </a:rPr>
              <a:t> </a:t>
            </a:r>
            <a:r>
              <a:rPr lang="en-US" b="1" dirty="0" err="1" smtClean="0">
                <a:solidFill>
                  <a:srgbClr val="000000"/>
                </a:solidFill>
                <a:latin typeface="Times New Roman" pitchFamily="18" charset="0"/>
                <a:cs typeface="Times New Roman" pitchFamily="18" charset="0"/>
              </a:rPr>
              <a:t>vấn</a:t>
            </a:r>
            <a:r>
              <a:rPr lang="en-US" b="1" dirty="0" smtClean="0">
                <a:solidFill>
                  <a:srgbClr val="000000"/>
                </a:solidFill>
                <a:latin typeface="Times New Roman" pitchFamily="18" charset="0"/>
                <a:cs typeface="Times New Roman" pitchFamily="18" charset="0"/>
              </a:rPr>
              <a:t> </a:t>
            </a:r>
            <a:r>
              <a:rPr lang="en-US" b="1" dirty="0" err="1" smtClean="0">
                <a:solidFill>
                  <a:srgbClr val="000000"/>
                </a:solidFill>
                <a:latin typeface="Times New Roman" pitchFamily="18" charset="0"/>
                <a:cs typeface="Times New Roman" pitchFamily="18" charset="0"/>
              </a:rPr>
              <a:t>đệ</a:t>
            </a:r>
            <a:r>
              <a:rPr lang="en-US" b="1" dirty="0" smtClean="0">
                <a:solidFill>
                  <a:srgbClr val="000000"/>
                </a:solidFill>
                <a:latin typeface="Times New Roman" pitchFamily="18" charset="0"/>
                <a:cs typeface="Times New Roman" pitchFamily="18" charset="0"/>
              </a:rPr>
              <a:t> </a:t>
            </a:r>
            <a:r>
              <a:rPr lang="en-US" b="1" dirty="0" err="1" smtClean="0">
                <a:solidFill>
                  <a:srgbClr val="000000"/>
                </a:solidFill>
                <a:latin typeface="Times New Roman" pitchFamily="18" charset="0"/>
                <a:cs typeface="Times New Roman" pitchFamily="18" charset="0"/>
              </a:rPr>
              <a:t>quy</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khi</a:t>
            </a:r>
            <a:r>
              <a:rPr lang="en-US" dirty="0" smtClean="0">
                <a:solidFill>
                  <a:srgbClr val="000000"/>
                </a:solidFill>
                <a:latin typeface="Times New Roman" pitchFamily="18" charset="0"/>
                <a:cs typeface="Times New Roman" pitchFamily="18" charset="0"/>
              </a:rPr>
              <a:t> client </a:t>
            </a:r>
            <a:r>
              <a:rPr lang="en-US" dirty="0" err="1" smtClean="0">
                <a:solidFill>
                  <a:srgbClr val="000000"/>
                </a:solidFill>
                <a:latin typeface="Times New Roman" pitchFamily="18" charset="0"/>
                <a:cs typeface="Times New Roman" pitchFamily="18" charset="0"/>
              </a:rPr>
              <a:t>gửi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truy</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vấn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loại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này</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đến</a:t>
            </a:r>
            <a:r>
              <a:rPr lang="en-US" dirty="0" smtClean="0">
                <a:solidFill>
                  <a:srgbClr val="000000"/>
                </a:solidFill>
                <a:latin typeface="Times New Roman" pitchFamily="18" charset="0"/>
                <a:cs typeface="Times New Roman" pitchFamily="18" charset="0"/>
              </a:rPr>
              <a:t> DNS server, DNS server </a:t>
            </a:r>
            <a:r>
              <a:rPr lang="en-US" dirty="0" err="1" smtClean="0">
                <a:solidFill>
                  <a:srgbClr val="000000"/>
                </a:solidFill>
                <a:latin typeface="Times New Roman" pitchFamily="18" charset="0"/>
                <a:cs typeface="Times New Roman" pitchFamily="18" charset="0"/>
              </a:rPr>
              <a:t>phải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về</a:t>
            </a:r>
            <a:r>
              <a:rPr lang="en-US" dirty="0" smtClean="0">
                <a:solidFill>
                  <a:srgbClr val="000000"/>
                </a:solidFill>
                <a:latin typeface="Times New Roman" pitchFamily="18" charset="0"/>
                <a:cs typeface="Times New Roman" pitchFamily="18" charset="0"/>
              </a:rPr>
              <a:t> 1 </a:t>
            </a:r>
            <a:r>
              <a:rPr lang="en-US" dirty="0" err="1" smtClean="0">
                <a:solidFill>
                  <a:srgbClr val="000000"/>
                </a:solidFill>
                <a:latin typeface="Times New Roman" pitchFamily="18" charset="0"/>
                <a:cs typeface="Times New Roman" pitchFamily="18" charset="0"/>
              </a:rPr>
              <a:t>trong</a:t>
            </a:r>
            <a:r>
              <a:rPr lang="en-US" dirty="0" smtClean="0">
                <a:solidFill>
                  <a:srgbClr val="000000"/>
                </a:solidFill>
                <a:latin typeface="Times New Roman" pitchFamily="18" charset="0"/>
                <a:cs typeface="Times New Roman" pitchFamily="18" charset="0"/>
              </a:rPr>
              <a:t> 2 </a:t>
            </a:r>
            <a:r>
              <a:rPr lang="en-US" dirty="0" err="1" smtClean="0">
                <a:solidFill>
                  <a:srgbClr val="000000"/>
                </a:solidFill>
                <a:latin typeface="Times New Roman" pitchFamily="18" charset="0"/>
                <a:cs typeface="Times New Roman" pitchFamily="18" charset="0"/>
              </a:rPr>
              <a:t>thông</a:t>
            </a:r>
            <a:r>
              <a:rPr lang="en-US" dirty="0" smtClean="0">
                <a:solidFill>
                  <a:srgbClr val="000000"/>
                </a:solidFill>
                <a:latin typeface="Times New Roman" pitchFamily="18" charset="0"/>
                <a:cs typeface="Times New Roman" pitchFamily="18" charset="0"/>
              </a:rPr>
              <a:t> tin </a:t>
            </a:r>
            <a:r>
              <a:rPr lang="en-US" dirty="0" err="1" smtClean="0">
                <a:solidFill>
                  <a:srgbClr val="000000"/>
                </a:solidFill>
                <a:latin typeface="Times New Roman" pitchFamily="18" charset="0"/>
                <a:cs typeface="Times New Roman" pitchFamily="18" charset="0"/>
              </a:rPr>
              <a:t>sau</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đây</a:t>
            </a:r>
            <a:r>
              <a:rPr lang="en-US" dirty="0" smtClean="0">
                <a:solidFill>
                  <a:srgbClr val="000000"/>
                </a:solidFill>
                <a:latin typeface="Times New Roman" pitchFamily="18" charset="0"/>
                <a:cs typeface="Times New Roman" pitchFamily="18" charset="0"/>
              </a:rPr>
              <a:t>:</a:t>
            </a:r>
          </a:p>
          <a:p>
            <a:pPr lvl="2"/>
            <a:r>
              <a:rPr lang="en-US" dirty="0" err="1" smtClean="0">
                <a:solidFill>
                  <a:srgbClr val="000000"/>
                </a:solidFill>
                <a:latin typeface="Times New Roman" pitchFamily="18" charset="0"/>
                <a:cs typeface="Times New Roman" pitchFamily="18" charset="0"/>
              </a:rPr>
              <a:t>Kết</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quả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được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phân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giải</a:t>
            </a:r>
            <a:r>
              <a:rPr lang="en-US" dirty="0" smtClean="0">
                <a:solidFill>
                  <a:srgbClr val="000000"/>
                </a:solidFill>
                <a:latin typeface="Times New Roman" pitchFamily="18" charset="0"/>
                <a:cs typeface="Times New Roman" pitchFamily="18" charset="0"/>
              </a:rPr>
              <a:t>.</a:t>
            </a:r>
          </a:p>
          <a:p>
            <a:pPr lvl="2"/>
            <a:r>
              <a:rPr lang="en-US" dirty="0" err="1" smtClean="0">
                <a:solidFill>
                  <a:srgbClr val="000000"/>
                </a:solidFill>
                <a:latin typeface="Times New Roman" pitchFamily="18" charset="0"/>
                <a:cs typeface="Times New Roman" pitchFamily="18" charset="0"/>
              </a:rPr>
              <a:t>Thông</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báo</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lỗi</a:t>
            </a:r>
            <a:r>
              <a:rPr lang="en-US" dirty="0" smtClean="0">
                <a:solidFill>
                  <a:srgbClr val="000000"/>
                </a:solidFill>
                <a:latin typeface="Times New Roman" pitchFamily="18" charset="0"/>
                <a:cs typeface="Times New Roman" pitchFamily="18" charset="0"/>
              </a:rPr>
              <a:t>.</a:t>
            </a:r>
          </a:p>
          <a:p>
            <a:pPr lvl="1"/>
            <a:r>
              <a:rPr lang="en-US" b="1" dirty="0" err="1" smtClean="0">
                <a:solidFill>
                  <a:srgbClr val="000000"/>
                </a:solidFill>
                <a:latin typeface="Times New Roman" pitchFamily="18" charset="0"/>
                <a:cs typeface="Times New Roman" pitchFamily="18" charset="0"/>
              </a:rPr>
              <a:t>Truy</a:t>
            </a:r>
            <a:r>
              <a:rPr lang="en-US" b="1" dirty="0" smtClean="0">
                <a:solidFill>
                  <a:srgbClr val="000000"/>
                </a:solidFill>
                <a:latin typeface="Times New Roman" pitchFamily="18" charset="0"/>
                <a:cs typeface="Times New Roman" pitchFamily="18" charset="0"/>
              </a:rPr>
              <a:t> </a:t>
            </a:r>
            <a:r>
              <a:rPr lang="en-US" b="1" dirty="0" err="1" smtClean="0">
                <a:solidFill>
                  <a:srgbClr val="000000"/>
                </a:solidFill>
                <a:latin typeface="Times New Roman" pitchFamily="18" charset="0"/>
                <a:cs typeface="Times New Roman" pitchFamily="18" charset="0"/>
              </a:rPr>
              <a:t>vấn</a:t>
            </a:r>
            <a:r>
              <a:rPr lang="en-US" b="1" dirty="0" smtClean="0">
                <a:solidFill>
                  <a:srgbClr val="000000"/>
                </a:solidFill>
                <a:latin typeface="Times New Roman" pitchFamily="18" charset="0"/>
                <a:cs typeface="Times New Roman" pitchFamily="18" charset="0"/>
              </a:rPr>
              <a:t> </a:t>
            </a:r>
            <a:r>
              <a:rPr lang="en-US" b="1" dirty="0" err="1" smtClean="0">
                <a:solidFill>
                  <a:srgbClr val="000000"/>
                </a:solidFill>
                <a:latin typeface="Times New Roman" pitchFamily="18" charset="0"/>
                <a:cs typeface="Times New Roman" pitchFamily="18" charset="0"/>
              </a:rPr>
              <a:t>lặp</a:t>
            </a:r>
            <a:r>
              <a:rPr lang="en-US" b="1" dirty="0" smtClean="0">
                <a:solidFill>
                  <a:srgbClr val="000000"/>
                </a:solidFill>
                <a:latin typeface="Times New Roman" pitchFamily="18" charset="0"/>
                <a:cs typeface="Times New Roman" pitchFamily="18" charset="0"/>
              </a:rPr>
              <a:t> </a:t>
            </a:r>
            <a:r>
              <a:rPr lang="en-US" b="1" dirty="0" err="1" smtClean="0">
                <a:solidFill>
                  <a:srgbClr val="000000"/>
                </a:solidFill>
                <a:latin typeface="Times New Roman" pitchFamily="18" charset="0"/>
                <a:cs typeface="Times New Roman" pitchFamily="18" charset="0"/>
              </a:rPr>
              <a:t>lại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khi</a:t>
            </a:r>
            <a:r>
              <a:rPr lang="en-US" dirty="0" smtClean="0">
                <a:solidFill>
                  <a:srgbClr val="000000"/>
                </a:solidFill>
                <a:latin typeface="Times New Roman" pitchFamily="18" charset="0"/>
                <a:cs typeface="Times New Roman" pitchFamily="18" charset="0"/>
              </a:rPr>
              <a:t> client </a:t>
            </a:r>
            <a:r>
              <a:rPr lang="en-US" dirty="0" err="1" smtClean="0">
                <a:solidFill>
                  <a:srgbClr val="000000"/>
                </a:solidFill>
                <a:latin typeface="Times New Roman" pitchFamily="18" charset="0"/>
                <a:cs typeface="Times New Roman" pitchFamily="18" charset="0"/>
              </a:rPr>
              <a:t>gửi</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truy</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vấn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này</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đến</a:t>
            </a:r>
            <a:r>
              <a:rPr lang="en-US" dirty="0" smtClean="0">
                <a:solidFill>
                  <a:srgbClr val="000000"/>
                </a:solidFill>
                <a:latin typeface="Times New Roman" pitchFamily="18" charset="0"/>
                <a:cs typeface="Times New Roman" pitchFamily="18" charset="0"/>
              </a:rPr>
              <a:t> DNS server, server </a:t>
            </a:r>
            <a:r>
              <a:rPr lang="en-US" dirty="0" err="1" smtClean="0">
                <a:solidFill>
                  <a:srgbClr val="000000"/>
                </a:solidFill>
                <a:latin typeface="Times New Roman" pitchFamily="18" charset="0"/>
                <a:cs typeface="Times New Roman" pitchFamily="18" charset="0"/>
              </a:rPr>
              <a:t>sẽ</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trả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lời</a:t>
            </a:r>
            <a:r>
              <a:rPr lang="en-US" dirty="0" smtClean="0">
                <a:solidFill>
                  <a:srgbClr val="000000"/>
                </a:solidFill>
                <a:latin typeface="Times New Roman" pitchFamily="18" charset="0"/>
                <a:cs typeface="Times New Roman" pitchFamily="18" charset="0"/>
              </a:rPr>
              <a:t> </a:t>
            </a:r>
          </a:p>
          <a:p>
            <a:pPr lvl="2"/>
            <a:r>
              <a:rPr lang="en-US" dirty="0" err="1" smtClean="0">
                <a:solidFill>
                  <a:srgbClr val="000000"/>
                </a:solidFill>
                <a:latin typeface="Times New Roman" pitchFamily="18" charset="0"/>
                <a:cs typeface="Times New Roman" pitchFamily="18" charset="0"/>
              </a:rPr>
              <a:t>Kết</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quả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đã</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được</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phân</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giải</a:t>
            </a:r>
            <a:r>
              <a:rPr lang="en-US" dirty="0" smtClean="0">
                <a:solidFill>
                  <a:srgbClr val="000000"/>
                </a:solidFill>
                <a:latin typeface="Times New Roman" pitchFamily="18" charset="0"/>
                <a:cs typeface="Times New Roman" pitchFamily="18" charset="0"/>
              </a:rPr>
              <a:t>.</a:t>
            </a:r>
          </a:p>
          <a:p>
            <a:pPr lvl="2"/>
            <a:r>
              <a:rPr lang="en-US" dirty="0" smtClean="0">
                <a:solidFill>
                  <a:srgbClr val="000000"/>
                </a:solidFill>
                <a:latin typeface="Times New Roman" pitchFamily="18" charset="0"/>
                <a:cs typeface="Times New Roman" pitchFamily="18" charset="0"/>
              </a:rPr>
              <a:t>1 </a:t>
            </a:r>
            <a:r>
              <a:rPr lang="en-US" dirty="0" err="1" smtClean="0">
                <a:solidFill>
                  <a:srgbClr val="000000"/>
                </a:solidFill>
                <a:latin typeface="Times New Roman" pitchFamily="18" charset="0"/>
                <a:cs typeface="Times New Roman" pitchFamily="18" charset="0"/>
              </a:rPr>
              <a:t>tham</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chiếu</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đến</a:t>
            </a:r>
            <a:r>
              <a:rPr lang="en-US" dirty="0" smtClean="0">
                <a:solidFill>
                  <a:srgbClr val="000000"/>
                </a:solidFill>
                <a:latin typeface="Times New Roman" pitchFamily="18" charset="0"/>
                <a:cs typeface="Times New Roman" pitchFamily="18" charset="0"/>
              </a:rPr>
              <a:t> DNS server </a:t>
            </a:r>
            <a:r>
              <a:rPr lang="en-US" dirty="0" err="1" smtClean="0">
                <a:solidFill>
                  <a:srgbClr val="000000"/>
                </a:solidFill>
                <a:latin typeface="Times New Roman" pitchFamily="18" charset="0"/>
                <a:cs typeface="Times New Roman" pitchFamily="18" charset="0"/>
              </a:rPr>
              <a:t>khác</a:t>
            </a:r>
            <a:r>
              <a:rPr lang="en-US" dirty="0" smtClean="0">
                <a:solidFill>
                  <a:srgbClr val="000000"/>
                </a:solidFill>
                <a:latin typeface="Times New Roman" pitchFamily="18" charset="0"/>
                <a:cs typeface="Times New Roman" pitchFamily="18" charset="0"/>
              </a:rPr>
              <a:t>.</a:t>
            </a:r>
            <a:endParaRPr lang="en-US" dirty="0">
              <a:solidFill>
                <a:srgbClr val="000000"/>
              </a:solidFill>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7"/>
          <p:cNvSpPr>
            <a:spLocks noChangeArrowheads="1"/>
          </p:cNvSpPr>
          <p:nvPr/>
        </p:nvSpPr>
        <p:spPr bwMode="auto">
          <a:xfrm>
            <a:off x="5681663" y="3249613"/>
            <a:ext cx="2220912" cy="1239837"/>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a:solidFill>
                <a:prstClr val="black"/>
              </a:solidFill>
            </a:endParaRPr>
          </a:p>
        </p:txBody>
      </p:sp>
      <p:grpSp>
        <p:nvGrpSpPr>
          <p:cNvPr id="5" name="Group 49"/>
          <p:cNvGrpSpPr>
            <a:grpSpLocks/>
          </p:cNvGrpSpPr>
          <p:nvPr/>
        </p:nvGrpSpPr>
        <p:grpSpPr bwMode="auto">
          <a:xfrm>
            <a:off x="915988" y="2720975"/>
            <a:ext cx="2220912" cy="2281238"/>
            <a:chOff x="577" y="2448"/>
            <a:chExt cx="1399" cy="1437"/>
          </a:xfrm>
        </p:grpSpPr>
        <p:sp>
          <p:nvSpPr>
            <p:cNvPr id="6" name="AutoShape 50"/>
            <p:cNvSpPr>
              <a:spLocks noChangeArrowheads="1"/>
            </p:cNvSpPr>
            <p:nvPr/>
          </p:nvSpPr>
          <p:spPr bwMode="auto">
            <a:xfrm>
              <a:off x="863" y="3645"/>
              <a:ext cx="768" cy="24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Computer1</a:t>
              </a:r>
            </a:p>
          </p:txBody>
        </p:sp>
        <p:sp>
          <p:nvSpPr>
            <p:cNvPr id="7" name="Oval 51"/>
            <p:cNvSpPr>
              <a:spLocks noChangeArrowheads="1"/>
            </p:cNvSpPr>
            <p:nvPr/>
          </p:nvSpPr>
          <p:spPr bwMode="auto">
            <a:xfrm>
              <a:off x="577" y="2799"/>
              <a:ext cx="1399" cy="781"/>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a:solidFill>
                  <a:prstClr val="black"/>
                </a:solidFill>
              </a:endParaRPr>
            </a:p>
          </p:txBody>
        </p:sp>
        <p:pic>
          <p:nvPicPr>
            <p:cNvPr id="8" name="Picture 52" descr="Computer_DesktopComputerSansKeyboard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 y="2448"/>
              <a:ext cx="849" cy="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53"/>
          <p:cNvGrpSpPr>
            <a:grpSpLocks/>
          </p:cNvGrpSpPr>
          <p:nvPr/>
        </p:nvGrpSpPr>
        <p:grpSpPr bwMode="auto">
          <a:xfrm>
            <a:off x="2830513" y="2759075"/>
            <a:ext cx="3233737" cy="1082675"/>
            <a:chOff x="1783" y="2334"/>
            <a:chExt cx="2037" cy="682"/>
          </a:xfrm>
        </p:grpSpPr>
        <p:sp>
          <p:nvSpPr>
            <p:cNvPr id="10" name="Rectangle 54"/>
            <p:cNvSpPr>
              <a:spLocks noChangeArrowheads="1"/>
            </p:cNvSpPr>
            <p:nvPr/>
          </p:nvSpPr>
          <p:spPr bwMode="auto">
            <a:xfrm>
              <a:off x="2075" y="2404"/>
              <a:ext cx="14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fontAlgn="base">
                <a:spcBef>
                  <a:spcPct val="0"/>
                </a:spcBef>
                <a:spcAft>
                  <a:spcPct val="0"/>
                </a:spcAft>
              </a:pPr>
              <a:r>
                <a:rPr lang="en-US" b="1">
                  <a:solidFill>
                    <a:prstClr val="black"/>
                  </a:solidFill>
                </a:rPr>
                <a:t>Truy vấn đệ quy cho  </a:t>
              </a:r>
            </a:p>
            <a:p>
              <a:pPr algn="ctr" fontAlgn="base">
                <a:spcBef>
                  <a:spcPct val="0"/>
                </a:spcBef>
                <a:spcAft>
                  <a:spcPct val="0"/>
                </a:spcAft>
              </a:pPr>
              <a:r>
                <a:rPr lang="en-US" b="1">
                  <a:solidFill>
                    <a:prstClr val="black"/>
                  </a:solidFill>
                </a:rPr>
                <a:t>mail1.nwtraders.com</a:t>
              </a:r>
            </a:p>
          </p:txBody>
        </p:sp>
        <p:sp>
          <p:nvSpPr>
            <p:cNvPr id="11" name="Arc 55"/>
            <p:cNvSpPr>
              <a:spLocks/>
            </p:cNvSpPr>
            <p:nvPr/>
          </p:nvSpPr>
          <p:spPr bwMode="auto">
            <a:xfrm>
              <a:off x="1783" y="2334"/>
              <a:ext cx="2037" cy="682"/>
            </a:xfrm>
            <a:custGeom>
              <a:avLst/>
              <a:gdLst>
                <a:gd name="T0" fmla="*/ 0 w 33710"/>
                <a:gd name="T1" fmla="*/ 255 h 21600"/>
                <a:gd name="T2" fmla="*/ 2037 w 33710"/>
                <a:gd name="T3" fmla="*/ 256 h 21600"/>
                <a:gd name="T4" fmla="*/ 1017 w 33710"/>
                <a:gd name="T5" fmla="*/ 682 h 21600"/>
                <a:gd name="T6" fmla="*/ 0 60000 65536"/>
                <a:gd name="T7" fmla="*/ 0 60000 65536"/>
                <a:gd name="T8" fmla="*/ 0 60000 65536"/>
                <a:gd name="T9" fmla="*/ 0 w 33710"/>
                <a:gd name="T10" fmla="*/ 0 h 21600"/>
                <a:gd name="T11" fmla="*/ 33710 w 33710"/>
                <a:gd name="T12" fmla="*/ 21600 h 21600"/>
              </a:gdLst>
              <a:ahLst/>
              <a:cxnLst>
                <a:cxn ang="T6">
                  <a:pos x="T0" y="T1"/>
                </a:cxn>
                <a:cxn ang="T7">
                  <a:pos x="T2" y="T3"/>
                </a:cxn>
                <a:cxn ang="T8">
                  <a:pos x="T4" y="T5"/>
                </a:cxn>
              </a:cxnLst>
              <a:rect l="T9" t="T10" r="T11" b="T12"/>
              <a:pathLst>
                <a:path w="33710" h="21600" fill="none" extrusionOk="0">
                  <a:moveTo>
                    <a:pt x="-1" y="8060"/>
                  </a:moveTo>
                  <a:cubicBezTo>
                    <a:pt x="4099" y="2964"/>
                    <a:pt x="10288" y="-1"/>
                    <a:pt x="16830" y="0"/>
                  </a:cubicBezTo>
                  <a:cubicBezTo>
                    <a:pt x="23399" y="0"/>
                    <a:pt x="29611" y="2989"/>
                    <a:pt x="33709" y="8123"/>
                  </a:cubicBezTo>
                </a:path>
                <a:path w="33710" h="21600" stroke="0" extrusionOk="0">
                  <a:moveTo>
                    <a:pt x="-1" y="8060"/>
                  </a:moveTo>
                  <a:cubicBezTo>
                    <a:pt x="4099" y="2964"/>
                    <a:pt x="10288" y="-1"/>
                    <a:pt x="16830" y="0"/>
                  </a:cubicBezTo>
                  <a:cubicBezTo>
                    <a:pt x="23399" y="0"/>
                    <a:pt x="29611" y="2989"/>
                    <a:pt x="33709" y="8123"/>
                  </a:cubicBezTo>
                  <a:lnTo>
                    <a:pt x="16830" y="21600"/>
                  </a:lnTo>
                  <a:close/>
                </a:path>
              </a:pathLst>
            </a:custGeom>
            <a:noFill/>
            <a:ln w="5715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prstClr val="black"/>
                </a:solidFill>
              </a:endParaRPr>
            </a:p>
          </p:txBody>
        </p:sp>
      </p:grpSp>
      <p:grpSp>
        <p:nvGrpSpPr>
          <p:cNvPr id="12" name="Group 56"/>
          <p:cNvGrpSpPr>
            <a:grpSpLocks/>
          </p:cNvGrpSpPr>
          <p:nvPr/>
        </p:nvGrpSpPr>
        <p:grpSpPr bwMode="auto">
          <a:xfrm>
            <a:off x="2806700" y="3389313"/>
            <a:ext cx="3279775" cy="1082675"/>
            <a:chOff x="1768" y="2731"/>
            <a:chExt cx="2066" cy="682"/>
          </a:xfrm>
        </p:grpSpPr>
        <p:sp>
          <p:nvSpPr>
            <p:cNvPr id="13" name="Text Box 57"/>
            <p:cNvSpPr txBox="1">
              <a:spLocks noChangeArrowheads="1"/>
            </p:cNvSpPr>
            <p:nvPr/>
          </p:nvSpPr>
          <p:spPr bwMode="auto">
            <a:xfrm>
              <a:off x="2397" y="3124"/>
              <a:ext cx="8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b="1">
                  <a:solidFill>
                    <a:prstClr val="black"/>
                  </a:solidFill>
                </a:rPr>
                <a:t>172.16.64.11</a:t>
              </a:r>
            </a:p>
          </p:txBody>
        </p:sp>
        <p:sp>
          <p:nvSpPr>
            <p:cNvPr id="14" name="Arc 58"/>
            <p:cNvSpPr>
              <a:spLocks/>
            </p:cNvSpPr>
            <p:nvPr/>
          </p:nvSpPr>
          <p:spPr bwMode="auto">
            <a:xfrm flipH="1" flipV="1">
              <a:off x="1768" y="2731"/>
              <a:ext cx="2066" cy="682"/>
            </a:xfrm>
            <a:custGeom>
              <a:avLst/>
              <a:gdLst>
                <a:gd name="T0" fmla="*/ 0 w 34186"/>
                <a:gd name="T1" fmla="*/ 255 h 21600"/>
                <a:gd name="T2" fmla="*/ 2066 w 34186"/>
                <a:gd name="T3" fmla="*/ 276 h 21600"/>
                <a:gd name="T4" fmla="*/ 1017 w 34186"/>
                <a:gd name="T5" fmla="*/ 682 h 21600"/>
                <a:gd name="T6" fmla="*/ 0 60000 65536"/>
                <a:gd name="T7" fmla="*/ 0 60000 65536"/>
                <a:gd name="T8" fmla="*/ 0 60000 65536"/>
                <a:gd name="T9" fmla="*/ 0 w 34186"/>
                <a:gd name="T10" fmla="*/ 0 h 21600"/>
                <a:gd name="T11" fmla="*/ 34186 w 34186"/>
                <a:gd name="T12" fmla="*/ 21600 h 21600"/>
              </a:gdLst>
              <a:ahLst/>
              <a:cxnLst>
                <a:cxn ang="T6">
                  <a:pos x="T0" y="T1"/>
                </a:cxn>
                <a:cxn ang="T7">
                  <a:pos x="T2" y="T3"/>
                </a:cxn>
                <a:cxn ang="T8">
                  <a:pos x="T4" y="T5"/>
                </a:cxn>
              </a:cxnLst>
              <a:rect l="T9" t="T10" r="T11" b="T12"/>
              <a:pathLst>
                <a:path w="34186" h="21600" fill="none" extrusionOk="0">
                  <a:moveTo>
                    <a:pt x="-1" y="8060"/>
                  </a:moveTo>
                  <a:cubicBezTo>
                    <a:pt x="4099" y="2964"/>
                    <a:pt x="10288" y="-1"/>
                    <a:pt x="16830" y="0"/>
                  </a:cubicBezTo>
                  <a:cubicBezTo>
                    <a:pt x="23673" y="0"/>
                    <a:pt x="30112" y="3243"/>
                    <a:pt x="34186" y="8741"/>
                  </a:cubicBezTo>
                </a:path>
                <a:path w="34186" h="21600" stroke="0" extrusionOk="0">
                  <a:moveTo>
                    <a:pt x="-1" y="8060"/>
                  </a:moveTo>
                  <a:cubicBezTo>
                    <a:pt x="4099" y="2964"/>
                    <a:pt x="10288" y="-1"/>
                    <a:pt x="16830" y="0"/>
                  </a:cubicBezTo>
                  <a:cubicBezTo>
                    <a:pt x="23673" y="0"/>
                    <a:pt x="30112" y="3243"/>
                    <a:pt x="34186" y="8741"/>
                  </a:cubicBezTo>
                  <a:lnTo>
                    <a:pt x="16830" y="21600"/>
                  </a:lnTo>
                  <a:close/>
                </a:path>
              </a:pathLst>
            </a:custGeom>
            <a:noFill/>
            <a:ln w="57150" cap="rnd">
              <a:solidFill>
                <a:srgbClr val="CC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prstClr val="black"/>
                </a:solidFill>
              </a:endParaRPr>
            </a:p>
          </p:txBody>
        </p:sp>
      </p:grpSp>
      <p:sp>
        <p:nvSpPr>
          <p:cNvPr id="15" name="Oval 61"/>
          <p:cNvSpPr>
            <a:spLocks noChangeArrowheads="1"/>
          </p:cNvSpPr>
          <p:nvPr/>
        </p:nvSpPr>
        <p:spPr bwMode="auto">
          <a:xfrm>
            <a:off x="5748338" y="2463800"/>
            <a:ext cx="2319337" cy="2178050"/>
          </a:xfrm>
          <a:prstGeom prst="ellipse">
            <a:avLst/>
          </a:prstGeom>
          <a:solidFill>
            <a:srgbClr val="CC000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16" name="AutoShape 62"/>
          <p:cNvSpPr>
            <a:spLocks noChangeArrowheads="1"/>
          </p:cNvSpPr>
          <p:nvPr/>
        </p:nvSpPr>
        <p:spPr bwMode="auto">
          <a:xfrm>
            <a:off x="2209800" y="1828800"/>
            <a:ext cx="4254500" cy="650875"/>
          </a:xfrm>
          <a:prstGeom prst="roundRect">
            <a:avLst>
              <a:gd name="adj" fmla="val 68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gn="ctr">
              <a:defRPr/>
            </a:pPr>
            <a:r>
              <a:rPr lang="en-US" b="1" dirty="0">
                <a:solidFill>
                  <a:prstClr val="black"/>
                </a:solidFill>
                <a:latin typeface="Times New Roman" pitchFamily="18" charset="0"/>
                <a:cs typeface="Times New Roman" pitchFamily="18" charset="0"/>
              </a:rPr>
              <a:t>DNS server </a:t>
            </a:r>
            <a:r>
              <a:rPr lang="en-US" b="1" dirty="0" err="1">
                <a:solidFill>
                  <a:prstClr val="black"/>
                </a:solidFill>
                <a:latin typeface="Times New Roman" pitchFamily="18" charset="0"/>
                <a:cs typeface="Times New Roman" pitchFamily="18" charset="0"/>
              </a:rPr>
              <a:t>kiểm</a:t>
            </a: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tra</a:t>
            </a:r>
            <a:r>
              <a:rPr lang="en-US" b="1" dirty="0">
                <a:solidFill>
                  <a:prstClr val="black"/>
                </a:solidFill>
                <a:latin typeface="Times New Roman" pitchFamily="18" charset="0"/>
                <a:cs typeface="Times New Roman" pitchFamily="18" charset="0"/>
              </a:rPr>
              <a:t> forward lookup zone </a:t>
            </a:r>
            <a:r>
              <a:rPr lang="en-US" b="1" dirty="0" err="1">
                <a:solidFill>
                  <a:prstClr val="black"/>
                </a:solidFill>
                <a:latin typeface="Times New Roman" pitchFamily="18" charset="0"/>
                <a:cs typeface="Times New Roman" pitchFamily="18" charset="0"/>
              </a:rPr>
              <a:t>và</a:t>
            </a:r>
            <a:r>
              <a:rPr lang="en-US" b="1" dirty="0">
                <a:solidFill>
                  <a:prstClr val="black"/>
                </a:solidFill>
                <a:latin typeface="Times New Roman" pitchFamily="18" charset="0"/>
                <a:cs typeface="Times New Roman" pitchFamily="18" charset="0"/>
              </a:rPr>
              <a:t> cache </a:t>
            </a:r>
            <a:r>
              <a:rPr lang="en-US" b="1" dirty="0" err="1">
                <a:solidFill>
                  <a:prstClr val="black"/>
                </a:solidFill>
                <a:latin typeface="Times New Roman" pitchFamily="18" charset="0"/>
                <a:cs typeface="Times New Roman" pitchFamily="18" charset="0"/>
              </a:rPr>
              <a:t>để</a:t>
            </a: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trả</a:t>
            </a: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lời</a:t>
            </a: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lại</a:t>
            </a: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việc</a:t>
            </a: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truy</a:t>
            </a: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vấn</a:t>
            </a:r>
            <a:endParaRPr lang="en-US" b="1" dirty="0">
              <a:solidFill>
                <a:prstClr val="black"/>
              </a:solidFill>
              <a:latin typeface="Times New Roman" pitchFamily="18" charset="0"/>
              <a:cs typeface="Times New Roman" pitchFamily="18" charset="0"/>
            </a:endParaRPr>
          </a:p>
        </p:txBody>
      </p:sp>
      <p:pic>
        <p:nvPicPr>
          <p:cNvPr id="17" name="Picture 63"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325" y="2671763"/>
            <a:ext cx="133826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2" descr="Database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3" y="3598863"/>
            <a:ext cx="101441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73"/>
          <p:cNvSpPr txBox="1">
            <a:spLocks noChangeArrowheads="1"/>
          </p:cNvSpPr>
          <p:nvPr/>
        </p:nvSpPr>
        <p:spPr bwMode="auto">
          <a:xfrm>
            <a:off x="6845300" y="3956050"/>
            <a:ext cx="1077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b="1">
                <a:solidFill>
                  <a:prstClr val="black"/>
                </a:solidFill>
              </a:rPr>
              <a:t>Database</a:t>
            </a:r>
          </a:p>
        </p:txBody>
      </p:sp>
      <p:sp>
        <p:nvSpPr>
          <p:cNvPr id="20" name="AutoShape 48"/>
          <p:cNvSpPr>
            <a:spLocks noChangeArrowheads="1"/>
          </p:cNvSpPr>
          <p:nvPr/>
        </p:nvSpPr>
        <p:spPr bwMode="auto">
          <a:xfrm>
            <a:off x="5867400" y="4592638"/>
            <a:ext cx="1901825" cy="381000"/>
          </a:xfrm>
          <a:prstGeom prst="roundRect">
            <a:avLst>
              <a:gd name="adj" fmla="val 4167"/>
            </a:avLst>
          </a:prstGeom>
          <a:solidFill>
            <a:schemeClr val="accent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Local DNS Server</a:t>
            </a:r>
          </a:p>
        </p:txBody>
      </p:sp>
      <p:sp>
        <p:nvSpPr>
          <p:cNvPr id="21" name="Title 28"/>
          <p:cNvSpPr txBox="1">
            <a:spLocks/>
          </p:cNvSpPr>
          <p:nvPr/>
        </p:nvSpPr>
        <p:spPr>
          <a:xfrm>
            <a:off x="457200" y="274638"/>
            <a:ext cx="8229600" cy="1143000"/>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err="1" smtClean="0">
                <a:solidFill>
                  <a:schemeClr val="tx2"/>
                </a:solidFill>
                <a:latin typeface="Times New Roman" pitchFamily="18" charset="0"/>
                <a:ea typeface="+mj-ea"/>
                <a:cs typeface="Times New Roman" pitchFamily="18" charset="0"/>
              </a:rPr>
              <a:t>Truy</a:t>
            </a:r>
            <a:r>
              <a:rPr lang="en-US" sz="4000" b="1" dirty="0" smtClean="0">
                <a:solidFill>
                  <a:schemeClr val="tx2"/>
                </a:solidFill>
                <a:latin typeface="Times New Roman" pitchFamily="18" charset="0"/>
                <a:ea typeface="+mj-ea"/>
                <a:cs typeface="Times New Roman" pitchFamily="18" charset="0"/>
              </a:rPr>
              <a:t> </a:t>
            </a:r>
            <a:r>
              <a:rPr lang="en-US" sz="4000" b="1" dirty="0" err="1" smtClean="0">
                <a:solidFill>
                  <a:schemeClr val="tx2"/>
                </a:solidFill>
                <a:latin typeface="Times New Roman" pitchFamily="18" charset="0"/>
                <a:ea typeface="+mj-ea"/>
                <a:cs typeface="Times New Roman" pitchFamily="18" charset="0"/>
              </a:rPr>
              <a:t>Vấn</a:t>
            </a:r>
            <a:r>
              <a:rPr lang="en-US" sz="4000" b="1" dirty="0" smtClean="0">
                <a:solidFill>
                  <a:schemeClr val="tx2"/>
                </a:solidFill>
                <a:latin typeface="Times New Roman" pitchFamily="18" charset="0"/>
                <a:ea typeface="+mj-ea"/>
                <a:cs typeface="Times New Roman" pitchFamily="18" charset="0"/>
              </a:rPr>
              <a:t> </a:t>
            </a:r>
            <a:r>
              <a:rPr lang="en-US" sz="4000" b="1" dirty="0" err="1" smtClean="0">
                <a:solidFill>
                  <a:schemeClr val="tx2"/>
                </a:solidFill>
                <a:latin typeface="Times New Roman" pitchFamily="18" charset="0"/>
                <a:ea typeface="+mj-ea"/>
                <a:cs typeface="Times New Roman" pitchFamily="18" charset="0"/>
              </a:rPr>
              <a:t>Đệ</a:t>
            </a:r>
            <a:r>
              <a:rPr lang="en-US" sz="4000" b="1" dirty="0" smtClean="0">
                <a:solidFill>
                  <a:schemeClr val="tx2"/>
                </a:solidFill>
                <a:latin typeface="Times New Roman" pitchFamily="18" charset="0"/>
                <a:ea typeface="+mj-ea"/>
                <a:cs typeface="Times New Roman" pitchFamily="18" charset="0"/>
              </a:rPr>
              <a:t> Qui</a:t>
            </a:r>
            <a:endParaRPr kumimoji="0" lang="en-US" sz="40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Truy</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Vấn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Lại</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a:p>
        </p:txBody>
      </p:sp>
      <p:sp>
        <p:nvSpPr>
          <p:cNvPr id="4" name="Oval 93"/>
          <p:cNvSpPr>
            <a:spLocks noChangeArrowheads="1"/>
          </p:cNvSpPr>
          <p:nvPr/>
        </p:nvSpPr>
        <p:spPr bwMode="auto">
          <a:xfrm>
            <a:off x="1055688" y="2108200"/>
            <a:ext cx="2522537" cy="2978150"/>
          </a:xfrm>
          <a:prstGeom prst="ellipse">
            <a:avLst/>
          </a:prstGeom>
          <a:gradFill rotWithShape="1">
            <a:gsLst>
              <a:gs pos="0">
                <a:srgbClr val="F0F1FF"/>
              </a:gs>
              <a:gs pos="100000">
                <a:srgbClr val="B3C8D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a:solidFill>
                <a:prstClr val="black"/>
              </a:solidFill>
            </a:endParaRPr>
          </a:p>
        </p:txBody>
      </p:sp>
      <p:pic>
        <p:nvPicPr>
          <p:cNvPr id="5" name="Picture 94" descr="Computer_DesktopComputerSansKeyboard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925" y="4557713"/>
            <a:ext cx="7826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5" descr="Server01"/>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185988" y="1925638"/>
            <a:ext cx="91281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96"/>
          <p:cNvSpPr>
            <a:spLocks noChangeArrowheads="1"/>
          </p:cNvSpPr>
          <p:nvPr/>
        </p:nvSpPr>
        <p:spPr bwMode="auto">
          <a:xfrm>
            <a:off x="1992313" y="4856163"/>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defRPr/>
            </a:pPr>
            <a:r>
              <a:rPr lang="en-US" b="1">
                <a:solidFill>
                  <a:prstClr val="black"/>
                </a:solidFill>
              </a:rPr>
              <a:t>Computer1</a:t>
            </a:r>
          </a:p>
        </p:txBody>
      </p:sp>
      <p:sp>
        <p:nvSpPr>
          <p:cNvPr id="8" name="AutoShape 97"/>
          <p:cNvSpPr>
            <a:spLocks noChangeArrowheads="1"/>
          </p:cNvSpPr>
          <p:nvPr/>
        </p:nvSpPr>
        <p:spPr bwMode="auto">
          <a:xfrm>
            <a:off x="936625" y="2130425"/>
            <a:ext cx="1196975" cy="565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Local </a:t>
            </a:r>
          </a:p>
          <a:p>
            <a:pPr>
              <a:defRPr/>
            </a:pPr>
            <a:r>
              <a:rPr lang="en-US" b="1">
                <a:solidFill>
                  <a:prstClr val="black"/>
                </a:solidFill>
              </a:rPr>
              <a:t>DNS Server</a:t>
            </a:r>
          </a:p>
        </p:txBody>
      </p:sp>
      <p:sp>
        <p:nvSpPr>
          <p:cNvPr id="9" name="AutoShape 98"/>
          <p:cNvSpPr>
            <a:spLocks noChangeArrowheads="1"/>
          </p:cNvSpPr>
          <p:nvPr/>
        </p:nvSpPr>
        <p:spPr bwMode="auto">
          <a:xfrm>
            <a:off x="6578600" y="4900613"/>
            <a:ext cx="14287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b="1" dirty="0">
                <a:solidFill>
                  <a:prstClr val="black"/>
                </a:solidFill>
              </a:rPr>
              <a:t>Google.com</a:t>
            </a:r>
          </a:p>
        </p:txBody>
      </p:sp>
      <p:pic>
        <p:nvPicPr>
          <p:cNvPr id="10" name="Picture 99" descr="Internet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350" y="2235200"/>
            <a:ext cx="19097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0" descr="Server01"/>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5695950" y="1811338"/>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1" descr="Server01"/>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5951538" y="2971800"/>
            <a:ext cx="88423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2" descr="Server01"/>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6970713" y="3889375"/>
            <a:ext cx="88423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103"/>
          <p:cNvSpPr>
            <a:spLocks noChangeArrowheads="1"/>
          </p:cNvSpPr>
          <p:nvPr/>
        </p:nvSpPr>
        <p:spPr bwMode="auto">
          <a:xfrm>
            <a:off x="6424613" y="2095500"/>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Root Hint (.)</a:t>
            </a:r>
          </a:p>
        </p:txBody>
      </p:sp>
      <p:sp>
        <p:nvSpPr>
          <p:cNvPr id="15" name="AutoShape 104"/>
          <p:cNvSpPr>
            <a:spLocks noChangeArrowheads="1"/>
          </p:cNvSpPr>
          <p:nvPr/>
        </p:nvSpPr>
        <p:spPr bwMode="auto">
          <a:xfrm>
            <a:off x="6667500" y="2986088"/>
            <a:ext cx="5524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.com</a:t>
            </a:r>
          </a:p>
        </p:txBody>
      </p:sp>
      <p:sp>
        <p:nvSpPr>
          <p:cNvPr id="16" name="Line 105"/>
          <p:cNvSpPr>
            <a:spLocks noChangeShapeType="1"/>
          </p:cNvSpPr>
          <p:nvPr/>
        </p:nvSpPr>
        <p:spPr bwMode="auto">
          <a:xfrm flipV="1">
            <a:off x="1662113" y="2971800"/>
            <a:ext cx="644525" cy="160813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ndParaRPr>
          </a:p>
        </p:txBody>
      </p:sp>
      <p:sp>
        <p:nvSpPr>
          <p:cNvPr id="17" name="Line 106"/>
          <p:cNvSpPr>
            <a:spLocks noChangeShapeType="1"/>
          </p:cNvSpPr>
          <p:nvPr/>
        </p:nvSpPr>
        <p:spPr bwMode="auto">
          <a:xfrm flipH="1">
            <a:off x="1824038" y="3071813"/>
            <a:ext cx="617537" cy="153670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pitchFamily="34" charset="0"/>
            </a:endParaRPr>
          </a:p>
        </p:txBody>
      </p:sp>
      <p:sp>
        <p:nvSpPr>
          <p:cNvPr id="18" name="Rectangle 107"/>
          <p:cNvSpPr>
            <a:spLocks noChangeArrowheads="1"/>
          </p:cNvSpPr>
          <p:nvPr/>
        </p:nvSpPr>
        <p:spPr bwMode="auto">
          <a:xfrm>
            <a:off x="1611313" y="3784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19" name="Rectangle 108"/>
          <p:cNvSpPr>
            <a:spLocks noChangeArrowheads="1"/>
          </p:cNvSpPr>
          <p:nvPr/>
        </p:nvSpPr>
        <p:spPr bwMode="auto">
          <a:xfrm rot="-4043676">
            <a:off x="615950" y="3284538"/>
            <a:ext cx="21097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lnSpc>
                <a:spcPct val="85000"/>
              </a:lnSpc>
              <a:spcBef>
                <a:spcPct val="0"/>
              </a:spcBef>
              <a:spcAft>
                <a:spcPct val="0"/>
              </a:spcAft>
            </a:pPr>
            <a:r>
              <a:rPr lang="en-US">
                <a:solidFill>
                  <a:prstClr val="black"/>
                </a:solidFill>
              </a:rPr>
              <a:t>Recursive query for </a:t>
            </a:r>
          </a:p>
          <a:p>
            <a:pPr fontAlgn="base">
              <a:lnSpc>
                <a:spcPct val="85000"/>
              </a:lnSpc>
              <a:spcBef>
                <a:spcPct val="0"/>
              </a:spcBef>
              <a:spcAft>
                <a:spcPct val="0"/>
              </a:spcAft>
            </a:pPr>
            <a:r>
              <a:rPr lang="en-US">
                <a:solidFill>
                  <a:prstClr val="black"/>
                </a:solidFill>
              </a:rPr>
              <a:t>mail1.google.com</a:t>
            </a:r>
          </a:p>
        </p:txBody>
      </p:sp>
      <p:sp>
        <p:nvSpPr>
          <p:cNvPr id="20" name="Rectangle 109"/>
          <p:cNvSpPr>
            <a:spLocks noChangeArrowheads="1"/>
          </p:cNvSpPr>
          <p:nvPr/>
        </p:nvSpPr>
        <p:spPr bwMode="auto">
          <a:xfrm rot="-4000979">
            <a:off x="1489075" y="3789363"/>
            <a:ext cx="1654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r>
              <a:rPr lang="en-US">
                <a:solidFill>
                  <a:prstClr val="black"/>
                </a:solidFill>
              </a:rPr>
              <a:t>172.16.64.11</a:t>
            </a:r>
          </a:p>
        </p:txBody>
      </p:sp>
      <p:sp>
        <p:nvSpPr>
          <p:cNvPr id="21" name="Line 110"/>
          <p:cNvSpPr>
            <a:spLocks noChangeShapeType="1"/>
          </p:cNvSpPr>
          <p:nvPr/>
        </p:nvSpPr>
        <p:spPr bwMode="auto">
          <a:xfrm>
            <a:off x="3351213" y="2082800"/>
            <a:ext cx="2206625" cy="158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ndParaRPr>
          </a:p>
        </p:txBody>
      </p:sp>
      <p:sp>
        <p:nvSpPr>
          <p:cNvPr id="22" name="Line 111"/>
          <p:cNvSpPr>
            <a:spLocks noChangeShapeType="1"/>
          </p:cNvSpPr>
          <p:nvPr/>
        </p:nvSpPr>
        <p:spPr bwMode="auto">
          <a:xfrm>
            <a:off x="3386138" y="2700338"/>
            <a:ext cx="2379662" cy="50165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ndParaRPr>
          </a:p>
        </p:txBody>
      </p:sp>
      <p:sp>
        <p:nvSpPr>
          <p:cNvPr id="23" name="Line 112"/>
          <p:cNvSpPr>
            <a:spLocks noChangeShapeType="1"/>
          </p:cNvSpPr>
          <p:nvPr/>
        </p:nvSpPr>
        <p:spPr bwMode="auto">
          <a:xfrm>
            <a:off x="2974975" y="3221038"/>
            <a:ext cx="3956050" cy="140970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endParaRPr>
          </a:p>
        </p:txBody>
      </p:sp>
      <p:sp>
        <p:nvSpPr>
          <p:cNvPr id="24" name="Rectangle 113"/>
          <p:cNvSpPr>
            <a:spLocks noChangeArrowheads="1"/>
          </p:cNvSpPr>
          <p:nvPr/>
        </p:nvSpPr>
        <p:spPr bwMode="auto">
          <a:xfrm>
            <a:off x="3625850" y="1730375"/>
            <a:ext cx="1611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r>
              <a:rPr lang="en-US">
                <a:solidFill>
                  <a:prstClr val="black"/>
                </a:solidFill>
              </a:rPr>
              <a:t>Iterative Query</a:t>
            </a:r>
          </a:p>
        </p:txBody>
      </p:sp>
      <p:sp>
        <p:nvSpPr>
          <p:cNvPr id="25" name="Rectangle 114"/>
          <p:cNvSpPr>
            <a:spLocks noChangeArrowheads="1"/>
          </p:cNvSpPr>
          <p:nvPr/>
        </p:nvSpPr>
        <p:spPr bwMode="auto">
          <a:xfrm rot="1192288">
            <a:off x="4610100" y="3687763"/>
            <a:ext cx="1611313"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r>
              <a:rPr lang="en-US">
                <a:solidFill>
                  <a:prstClr val="black"/>
                </a:solidFill>
              </a:rPr>
              <a:t>Iterative Query</a:t>
            </a:r>
          </a:p>
        </p:txBody>
      </p:sp>
      <p:sp>
        <p:nvSpPr>
          <p:cNvPr id="26" name="Rectangle 115"/>
          <p:cNvSpPr>
            <a:spLocks noChangeArrowheads="1"/>
          </p:cNvSpPr>
          <p:nvPr/>
        </p:nvSpPr>
        <p:spPr bwMode="auto">
          <a:xfrm rot="690929">
            <a:off x="3863975" y="2589213"/>
            <a:ext cx="144303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r>
              <a:rPr lang="en-US">
                <a:solidFill>
                  <a:prstClr val="black"/>
                </a:solidFill>
              </a:rPr>
              <a:t>Iterative Query</a:t>
            </a:r>
          </a:p>
        </p:txBody>
      </p:sp>
      <p:sp>
        <p:nvSpPr>
          <p:cNvPr id="27" name="Text Box 116"/>
          <p:cNvSpPr txBox="1">
            <a:spLocks noChangeArrowheads="1"/>
          </p:cNvSpPr>
          <p:nvPr/>
        </p:nvSpPr>
        <p:spPr bwMode="auto">
          <a:xfrm>
            <a:off x="3895725" y="2182813"/>
            <a:ext cx="1057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prstClr val="black"/>
                </a:solidFill>
              </a:rPr>
              <a:t>Ask .com</a:t>
            </a:r>
          </a:p>
        </p:txBody>
      </p:sp>
      <p:sp>
        <p:nvSpPr>
          <p:cNvPr id="28" name="Line 117"/>
          <p:cNvSpPr>
            <a:spLocks noChangeShapeType="1"/>
          </p:cNvSpPr>
          <p:nvPr/>
        </p:nvSpPr>
        <p:spPr bwMode="auto">
          <a:xfrm flipH="1" flipV="1">
            <a:off x="3338513" y="2227263"/>
            <a:ext cx="2197100" cy="1587"/>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pitchFamily="34" charset="0"/>
            </a:endParaRPr>
          </a:p>
        </p:txBody>
      </p:sp>
      <p:sp>
        <p:nvSpPr>
          <p:cNvPr id="29" name="Line 118"/>
          <p:cNvSpPr>
            <a:spLocks noChangeShapeType="1"/>
          </p:cNvSpPr>
          <p:nvPr/>
        </p:nvSpPr>
        <p:spPr bwMode="auto">
          <a:xfrm flipH="1" flipV="1">
            <a:off x="2906713" y="3308350"/>
            <a:ext cx="3933825" cy="141605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pitchFamily="34" charset="0"/>
            </a:endParaRPr>
          </a:p>
        </p:txBody>
      </p:sp>
      <p:sp>
        <p:nvSpPr>
          <p:cNvPr id="30" name="Line 119"/>
          <p:cNvSpPr>
            <a:spLocks noChangeShapeType="1"/>
          </p:cNvSpPr>
          <p:nvPr/>
        </p:nvSpPr>
        <p:spPr bwMode="auto">
          <a:xfrm flipH="1" flipV="1">
            <a:off x="3314700" y="2813050"/>
            <a:ext cx="2406650" cy="528638"/>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pitchFamily="34" charset="0"/>
            </a:endParaRPr>
          </a:p>
        </p:txBody>
      </p:sp>
      <p:sp>
        <p:nvSpPr>
          <p:cNvPr id="31" name="Text Box 120"/>
          <p:cNvSpPr txBox="1">
            <a:spLocks noChangeArrowheads="1"/>
          </p:cNvSpPr>
          <p:nvPr/>
        </p:nvSpPr>
        <p:spPr bwMode="auto">
          <a:xfrm rot="775546">
            <a:off x="3694113" y="3043238"/>
            <a:ext cx="1779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solidFill>
                  <a:prstClr val="black"/>
                </a:solidFill>
              </a:rPr>
              <a:t>Ask  google.com</a:t>
            </a:r>
          </a:p>
        </p:txBody>
      </p:sp>
      <p:sp>
        <p:nvSpPr>
          <p:cNvPr id="32" name="Text Box 121"/>
          <p:cNvSpPr txBox="1">
            <a:spLocks noChangeArrowheads="1"/>
          </p:cNvSpPr>
          <p:nvPr/>
        </p:nvSpPr>
        <p:spPr bwMode="auto">
          <a:xfrm rot="1132119">
            <a:off x="3887788" y="4067175"/>
            <a:ext cx="212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prstClr val="black"/>
                </a:solidFill>
              </a:rPr>
              <a:t>Authoritative Response</a:t>
            </a:r>
          </a:p>
        </p:txBody>
      </p:sp>
      <p:sp>
        <p:nvSpPr>
          <p:cNvPr id="33" name="Text Box 122"/>
          <p:cNvSpPr txBox="1">
            <a:spLocks noChangeArrowheads="1"/>
          </p:cNvSpPr>
          <p:nvPr/>
        </p:nvSpPr>
        <p:spPr bwMode="auto">
          <a:xfrm>
            <a:off x="6238875" y="4551363"/>
            <a:ext cx="298450" cy="376237"/>
          </a:xfrm>
          <a:prstGeom prst="rect">
            <a:avLst/>
          </a:prstGeom>
          <a:gradFill rotWithShape="1">
            <a:gsLst>
              <a:gs pos="0">
                <a:schemeClr val="folHlink"/>
              </a:gs>
              <a:gs pos="50000">
                <a:srgbClr val="F0F0F0"/>
              </a:gs>
              <a:gs pos="100000">
                <a:schemeClr val="folHlink"/>
              </a:gs>
            </a:gsLst>
            <a:lin ang="5400000" scaled="1"/>
          </a:gradFill>
          <a:ln w="9525"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r>
              <a:rPr lang="en-US" sz="2400" b="1">
                <a:solidFill>
                  <a:srgbClr val="990033"/>
                </a:solidFill>
              </a:rPr>
              <a:t>3</a:t>
            </a:r>
          </a:p>
        </p:txBody>
      </p:sp>
      <p:sp>
        <p:nvSpPr>
          <p:cNvPr id="34" name="Text Box 123"/>
          <p:cNvSpPr txBox="1">
            <a:spLocks noChangeArrowheads="1"/>
          </p:cNvSpPr>
          <p:nvPr/>
        </p:nvSpPr>
        <p:spPr bwMode="auto">
          <a:xfrm>
            <a:off x="5443538" y="3278188"/>
            <a:ext cx="298450" cy="376237"/>
          </a:xfrm>
          <a:prstGeom prst="rect">
            <a:avLst/>
          </a:prstGeom>
          <a:gradFill rotWithShape="1">
            <a:gsLst>
              <a:gs pos="0">
                <a:schemeClr val="folHlink"/>
              </a:gs>
              <a:gs pos="50000">
                <a:srgbClr val="F0F0F0"/>
              </a:gs>
              <a:gs pos="100000">
                <a:schemeClr val="folHlink"/>
              </a:gs>
            </a:gsLst>
            <a:lin ang="5400000" scaled="1"/>
          </a:gradFill>
          <a:ln w="9525"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r>
              <a:rPr lang="en-US" sz="2400" b="1">
                <a:solidFill>
                  <a:srgbClr val="990033"/>
                </a:solidFill>
              </a:rPr>
              <a:t>2</a:t>
            </a:r>
          </a:p>
        </p:txBody>
      </p:sp>
      <p:sp>
        <p:nvSpPr>
          <p:cNvPr id="35" name="Text Box 124"/>
          <p:cNvSpPr txBox="1">
            <a:spLocks noChangeArrowheads="1"/>
          </p:cNvSpPr>
          <p:nvPr/>
        </p:nvSpPr>
        <p:spPr bwMode="auto">
          <a:xfrm>
            <a:off x="5056188" y="2168525"/>
            <a:ext cx="298450" cy="376238"/>
          </a:xfrm>
          <a:prstGeom prst="rect">
            <a:avLst/>
          </a:prstGeom>
          <a:gradFill rotWithShape="1">
            <a:gsLst>
              <a:gs pos="0">
                <a:schemeClr val="folHlink"/>
              </a:gs>
              <a:gs pos="50000">
                <a:srgbClr val="F0F0F0"/>
              </a:gs>
              <a:gs pos="100000">
                <a:schemeClr val="folHlink"/>
              </a:gs>
            </a:gsLst>
            <a:lin ang="5400000" scaled="1"/>
          </a:gradFill>
          <a:ln w="9525" algn="ctr">
            <a:solidFill>
              <a:schemeClr val="tx1"/>
            </a:solidFill>
            <a:miter lim="800000"/>
            <a:headEnd/>
            <a:tailEnd/>
          </a:ln>
          <a:effectLst>
            <a:outerShdw dist="35921" dir="2700000" algn="ctr" rotWithShape="0">
              <a:schemeClr val="tx1">
                <a:alpha val="50000"/>
              </a:schemeClr>
            </a:outerShdw>
          </a:effectLst>
        </p:spPr>
        <p:txBody>
          <a:bodyPr wrap="none" anchor="ctr"/>
          <a:lstStyle/>
          <a:p>
            <a:pPr>
              <a:defRPr/>
            </a:pPr>
            <a:r>
              <a:rPr lang="en-US" sz="2400" b="1">
                <a:solidFill>
                  <a:srgbClr val="990033"/>
                </a:solidFill>
              </a:rPr>
              <a:t>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par>
                                <p:cTn id="8" presetID="1" presetClass="entr" presetSubtype="0" fill="hold"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000"/>
                                        <p:tgtEl>
                                          <p:spTgt spid="21"/>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1000"/>
                                        <p:tgtEl>
                                          <p:spTgt spid="2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1000"/>
                                        <p:tgtEl>
                                          <p:spTgt spid="2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1000"/>
                                        <p:tgtEl>
                                          <p:spTgt spid="3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2000"/>
                                        <p:tgtEl>
                                          <p:spTgt spid="2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p:stCondLst>
                              <p:cond delay="2000"/>
                            </p:stCondLst>
                            <p:childTnLst>
                              <p:par>
                                <p:cTn id="46" presetID="2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right)">
                                      <p:cBhvr>
                                        <p:cTn id="48" dur="2000"/>
                                        <p:tgtEl>
                                          <p:spTgt spid="29"/>
                                        </p:tgtEl>
                                      </p:cBhvr>
                                    </p:animEffect>
                                  </p:childTnLst>
                                </p:cTn>
                              </p:par>
                              <p:par>
                                <p:cTn id="49" presetID="1" presetClass="entr" presetSubtype="0" fill="hold" nodeType="withEffect">
                                  <p:stCondLst>
                                    <p:cond delay="0"/>
                                  </p:stCondLst>
                                  <p:childTnLst>
                                    <p:set>
                                      <p:cBhvr>
                                        <p:cTn id="50" dur="1" fill="hold">
                                          <p:stCondLst>
                                            <p:cond delay="0"/>
                                          </p:stCondLst>
                                        </p:cTn>
                                        <p:tgtEl>
                                          <p:spTgt spid="32">
                                            <p:txEl>
                                              <p:pRg st="0" end="0"/>
                                            </p:txEl>
                                          </p:spTgt>
                                        </p:tgtEl>
                                        <p:attrNameLst>
                                          <p:attrName>style.visibility</p:attrName>
                                        </p:attrNameLst>
                                      </p:cBhvr>
                                      <p:to>
                                        <p:strVal val="visible"/>
                                      </p:to>
                                    </p:se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2000"/>
                                        <p:tgtEl>
                                          <p:spTgt spid="17"/>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animBg="1"/>
      <p:bldP spid="23" grpId="0" animBg="1"/>
      <p:bldP spid="24" grpId="0"/>
      <p:bldP spid="25" grpId="0"/>
      <p:bldP spid="26" grpId="0"/>
      <p:bldP spid="27" grpId="0"/>
      <p:bldP spid="28" grpId="0" animBg="1"/>
      <p:bldP spid="29" grpId="0" animBg="1"/>
      <p:bldP spid="30" grpId="0" animBg="1"/>
      <p:bldP spid="31" grpId="0"/>
      <p:bldP spid="33" grpId="0" animBg="1"/>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smtClean="0">
                <a:latin typeface="+mn-lt"/>
              </a:rPr>
              <a:t>Diễn giải ngược tên miền</a:t>
            </a:r>
            <a:endParaRPr lang="vi-VN" b="1" dirty="0">
              <a:latin typeface="+mn-lt"/>
            </a:endParaRPr>
          </a:p>
        </p:txBody>
      </p:sp>
      <p:sp>
        <p:nvSpPr>
          <p:cNvPr id="3" name="Content Placeholder 2"/>
          <p:cNvSpPr>
            <a:spLocks noGrp="1"/>
          </p:cNvSpPr>
          <p:nvPr>
            <p:ph sz="quarter" idx="1"/>
          </p:nvPr>
        </p:nvSpPr>
        <p:spPr/>
        <p:txBody>
          <a:bodyPr>
            <a:normAutofit fontScale="92500" lnSpcReduction="10000"/>
          </a:bodyPr>
          <a:lstStyle/>
          <a:p>
            <a:pPr fontAlgn="auto">
              <a:spcAft>
                <a:spcPts val="0"/>
              </a:spcAft>
              <a:defRPr/>
            </a:pPr>
            <a:r>
              <a:rPr lang="vi-VN" sz="2400" dirty="0" smtClean="0"/>
              <a:t>Để có thể phân giải  một địa chỉ IP</a:t>
            </a:r>
            <a:r>
              <a:rPr lang="en-US" sz="2400" dirty="0" smtClean="0"/>
              <a:t> </a:t>
            </a:r>
            <a:r>
              <a:rPr lang="en-US" sz="2400" dirty="0" smtClean="0">
                <a:sym typeface="Wingdings" pitchFamily="2" charset="2"/>
              </a:rPr>
              <a:t></a:t>
            </a:r>
            <a:r>
              <a:rPr lang="vi-VN" sz="2400" dirty="0" smtClean="0"/>
              <a:t> </a:t>
            </a:r>
            <a:r>
              <a:rPr lang="en-US" sz="2400" dirty="0" smtClean="0"/>
              <a:t>Host</a:t>
            </a:r>
            <a:r>
              <a:rPr lang="vi-VN" sz="2400" dirty="0" smtClean="0"/>
              <a:t>, người ta bổ sung thêm một nhánh tên miền mà được lập chỉ mục theo địa chỉ IP, phần này có tên miền là </a:t>
            </a:r>
            <a:r>
              <a:rPr lang="vi-VN" sz="2400" b="1" dirty="0" smtClean="0"/>
              <a:t>in-addr.arpa</a:t>
            </a:r>
            <a:r>
              <a:rPr lang="en-US" sz="2400" b="1" dirty="0" smtClean="0"/>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nút</a:t>
            </a:r>
            <a:endParaRPr lang="en-US" dirty="0" smtClean="0">
              <a:latin typeface="Times New Roman" pitchFamily="18" charset="0"/>
              <a:cs typeface="Times New Roman" pitchFamily="18" charset="0"/>
            </a:endParaRPr>
          </a:p>
          <a:p>
            <a:pPr fontAlgn="auto">
              <a:spcAft>
                <a:spcPts val="0"/>
              </a:spcAft>
              <a:defRPr/>
            </a:pPr>
            <a:r>
              <a:rPr lang="vi-VN" sz="2400" dirty="0" smtClean="0"/>
              <a:t>Mỗi nút trong miền in-addr.arpa có một tên nhãn là chỉ số thập phân của địa chỉ IP. Ví dụ miền in-addr.arpa có thể có 256 subdomain, tương ứng với 256 giá trị </a:t>
            </a:r>
            <a:r>
              <a:rPr lang="en-US" sz="2400" dirty="0" smtClean="0"/>
              <a:t>(</a:t>
            </a:r>
            <a:r>
              <a:rPr lang="vi-VN" sz="2400" dirty="0" smtClean="0"/>
              <a:t>từ 0 đến 255</a:t>
            </a:r>
            <a:r>
              <a:rPr lang="en-US" sz="2400" dirty="0" smtClean="0"/>
              <a:t>)</a:t>
            </a:r>
            <a:r>
              <a:rPr lang="vi-VN" sz="2400" dirty="0" smtClean="0"/>
              <a:t> của byte đầu tiên trong địa chỉ IP. Trong mỗi subdomain lại có 256 subdomain con nữa ứng với byte thứ 2. Cứ như vậy và đến byte thứ tư có các bản ghi cho biết tên miền đầu đủ của các máy tính hoặc các mạng có địa chỉ IP tương ứng.</a:t>
            </a:r>
            <a:endParaRPr lang="en-US" sz="2400" dirty="0" smtClean="0"/>
          </a:p>
          <a:p>
            <a:pPr fontAlgn="auto">
              <a:spcAft>
                <a:spcPts val="0"/>
              </a:spcAft>
              <a:defRPr/>
            </a:pP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miền</a:t>
            </a:r>
            <a:r>
              <a:rPr lang="en-US" sz="2400" dirty="0" smtClean="0">
                <a:latin typeface="Times New Roman" pitchFamily="18" charset="0"/>
                <a:cs typeface="Times New Roman" pitchFamily="18" charset="0"/>
              </a:rPr>
              <a:t>  IP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nếu</a:t>
            </a:r>
            <a:r>
              <a:rPr lang="en-US" sz="2400" dirty="0" smtClean="0">
                <a:latin typeface="Times New Roman" pitchFamily="18" charset="0"/>
                <a:cs typeface="Times New Roman" pitchFamily="18" charset="0"/>
              </a:rPr>
              <a:t> IP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Einstein.matematicas.au.edu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149.176.12.7,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miền</a:t>
            </a:r>
            <a:r>
              <a:rPr lang="en-US" sz="2400" dirty="0" smtClean="0">
                <a:latin typeface="Times New Roman" pitchFamily="18" charset="0"/>
                <a:cs typeface="Times New Roman" pitchFamily="18" charset="0"/>
              </a:rPr>
              <a:t> in-</a:t>
            </a:r>
            <a:r>
              <a:rPr lang="en-US" sz="2400" dirty="0" err="1" smtClean="0">
                <a:latin typeface="Times New Roman" pitchFamily="18" charset="0"/>
                <a:cs typeface="Times New Roman" pitchFamily="18" charset="0"/>
              </a:rPr>
              <a:t>addr.arpa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p>
          <a:p>
            <a:pPr fontAlgn="auto">
              <a:spcAft>
                <a:spcPts val="0"/>
              </a:spcAft>
              <a:buFont typeface="Arial" pitchFamily="34" charset="0"/>
              <a:buNone/>
              <a:defRPr/>
            </a:pPr>
            <a:r>
              <a:rPr lang="en-US" sz="2400" dirty="0" smtClean="0">
                <a:latin typeface="Times New Roman" pitchFamily="18" charset="0"/>
                <a:cs typeface="Times New Roman" pitchFamily="18" charset="0"/>
              </a:rPr>
              <a:t>				7.12.176.149.in-addr.arpa</a:t>
            </a:r>
            <a:endParaRPr lang="en-US" sz="2400"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Ví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endParaRPr lang="en-US" b="1" dirty="0">
              <a:latin typeface="Times New Roman" pitchFamily="18" charset="0"/>
              <a:cs typeface="Times New Roman" pitchFamily="18" charset="0"/>
            </a:endParaRPr>
          </a:p>
        </p:txBody>
      </p:sp>
      <p:pic>
        <p:nvPicPr>
          <p:cNvPr id="4" name="Picture 2"/>
          <p:cNvPicPr>
            <a:picLocks noGrp="1" noChangeAspect="1" noChangeArrowheads="1"/>
          </p:cNvPicPr>
          <p:nvPr>
            <p:ph sz="quarter" idx="1"/>
          </p:nvPr>
        </p:nvPicPr>
        <p:blipFill>
          <a:blip r:embed="rId2" cstate="print">
            <a:lum bright="-30000" contrast="32000"/>
            <a:extLst>
              <a:ext uri="{28A0092B-C50C-407E-A947-70E740481C1C}">
                <a14:useLocalDpi xmlns:a14="http://schemas.microsoft.com/office/drawing/2010/main" val="0"/>
              </a:ext>
            </a:extLst>
          </a:blip>
          <a:srcRect/>
          <a:stretch>
            <a:fillRect/>
          </a:stretch>
        </p:blipFill>
        <p:spPr bwMode="auto">
          <a:xfrm>
            <a:off x="1643042" y="1428735"/>
            <a:ext cx="6715173" cy="513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Loại</a:t>
            </a:r>
            <a:r>
              <a:rPr lang="en-US" b="1" dirty="0" smtClean="0">
                <a:latin typeface="Times New Roman" pitchFamily="18" charset="0"/>
                <a:cs typeface="Times New Roman" pitchFamily="18" charset="0"/>
              </a:rPr>
              <a:t> Domain Name Server</a:t>
            </a:r>
            <a:endParaRPr lang="en-US" b="1" dirty="0"/>
          </a:p>
        </p:txBody>
      </p:sp>
      <p:sp>
        <p:nvSpPr>
          <p:cNvPr id="7" name="Content Placeholder 2"/>
          <p:cNvSpPr txBox="1">
            <a:spLocks/>
          </p:cNvSpPr>
          <p:nvPr/>
        </p:nvSpPr>
        <p:spPr>
          <a:xfrm>
            <a:off x="395536" y="1627584"/>
            <a:ext cx="8305800" cy="5257800"/>
          </a:xfrm>
          <a:prstGeom prst="rect">
            <a:avLst/>
          </a:prstGeom>
        </p:spPr>
        <p:txBody>
          <a:bodyPr vert="horz" rtlCol="0">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None/>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Có</a:t>
            </a: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ba</a:t>
            </a: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loại</a:t>
            </a: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DNS server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sau</a:t>
            </a: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None/>
              <a:tabLst/>
              <a:defRPr/>
            </a:pPr>
            <a:r>
              <a:rPr kumimoji="0" lang="vi-VN" sz="2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sz="2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	</a:t>
            </a:r>
            <a:r>
              <a:rPr kumimoji="0" lang="vi-VN" sz="2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Primary server</a:t>
            </a:r>
            <a:r>
              <a:rPr kumimoji="0" lang="en-US" sz="2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vi-VN"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917575"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vi-VN"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Nguồn xác thực thông tin chính thức cho các domain mà nó  được phép quản lý Thông tin về  tên miền do nó được phân cấp quản lý thì được lưu trữ tại đây và sau đó có thể được chuyển sang cho các secondary server. </a:t>
            </a:r>
          </a:p>
          <a:p>
            <a:pPr marL="917575"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vi-VN"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Các tên miền do primary server quản lý thì được tạo và sửa đổi tại primary server và sau đó được cập nhập  đến các secondary server. </a:t>
            </a:r>
            <a:endParaRPr kumimoji="0" lang="en-US" sz="2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rPr>
              <a:t>DNS </a:t>
            </a:r>
            <a:r>
              <a:rPr lang="en-US" b="1" dirty="0" err="1" smtClean="0">
                <a:latin typeface="Times New Roman" pitchFamily="18" charset="0"/>
              </a:rPr>
              <a:t>là</a:t>
            </a:r>
            <a:r>
              <a:rPr lang="en-US" b="1" dirty="0" smtClean="0">
                <a:latin typeface="Times New Roman" pitchFamily="18" charset="0"/>
              </a:rPr>
              <a:t> </a:t>
            </a:r>
            <a:r>
              <a:rPr lang="en-US" b="1" dirty="0" err="1" smtClean="0">
                <a:latin typeface="Times New Roman" pitchFamily="18" charset="0"/>
              </a:rPr>
              <a:t>gì</a:t>
            </a:r>
            <a:r>
              <a:rPr lang="en-US" b="1" dirty="0" smtClean="0">
                <a:latin typeface="Times New Roman" pitchFamily="18" charset="0"/>
              </a:rPr>
              <a:t>?</a:t>
            </a:r>
            <a:endParaRPr lang="en-US" b="1" dirty="0">
              <a:latin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gn="just"/>
            <a:r>
              <a:rPr lang="en-US" sz="2800" dirty="0" smtClean="0">
                <a:latin typeface="Arial" pitchFamily="34" charset="0"/>
                <a:cs typeface="Arial" pitchFamily="34" charset="0"/>
              </a:rPr>
              <a:t>Ý tưởng ban đầu: Arpanet </a:t>
            </a:r>
            <a:r>
              <a:rPr lang="en-US" sz="2800" dirty="0" err="1" smtClean="0">
                <a:latin typeface="Arial" pitchFamily="34" charset="0"/>
                <a:cs typeface="Arial" pitchFamily="34" charset="0"/>
              </a:rPr>
              <a:t>sử</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dụng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một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tập</a:t>
            </a:r>
            <a:r>
              <a:rPr lang="en-US" sz="2800" dirty="0" smtClean="0">
                <a:latin typeface="Arial" pitchFamily="34" charset="0"/>
                <a:cs typeface="Arial" pitchFamily="34" charset="0"/>
              </a:rPr>
              <a:t> tin </a:t>
            </a:r>
            <a:r>
              <a:rPr lang="en-US" sz="2800" dirty="0" err="1" smtClean="0">
                <a:latin typeface="Arial" pitchFamily="34" charset="0"/>
                <a:cs typeface="Arial" pitchFamily="34" charset="0"/>
              </a:rPr>
              <a:t>đơn</a:t>
            </a:r>
            <a:r>
              <a:rPr lang="en-US" sz="2800" dirty="0" smtClean="0">
                <a:latin typeface="Arial" pitchFamily="34" charset="0"/>
                <a:cs typeface="Arial" pitchFamily="34" charset="0"/>
              </a:rPr>
              <a:t> HOSTS </a:t>
            </a:r>
            <a:r>
              <a:rPr lang="en-US" sz="2800" dirty="0" err="1" smtClean="0">
                <a:latin typeface="Arial" pitchFamily="34" charset="0"/>
                <a:cs typeface="Arial" pitchFamily="34" charset="0"/>
              </a:rPr>
              <a:t>để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ánh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xạ</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máy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thành</a:t>
            </a:r>
            <a:r>
              <a:rPr lang="en-US" sz="2800" dirty="0" smtClean="0">
                <a:latin typeface="Arial" pitchFamily="34" charset="0"/>
                <a:cs typeface="Arial" pitchFamily="34" charset="0"/>
              </a:rPr>
              <a:t> IP.</a:t>
            </a:r>
          </a:p>
          <a:p>
            <a:pPr algn="just">
              <a:buNone/>
            </a:pPr>
            <a:endParaRPr lang="en-US" sz="2800" dirty="0" smtClean="0">
              <a:latin typeface="Arial" pitchFamily="34" charset="0"/>
              <a:cs typeface="Arial" pitchFamily="34" charset="0"/>
            </a:endParaRPr>
          </a:p>
          <a:p>
            <a:pPr algn="just"/>
            <a:r>
              <a:rPr lang="en-US" sz="2800" dirty="0" err="1" smtClean="0">
                <a:latin typeface="Arial" pitchFamily="34" charset="0"/>
                <a:cs typeface="Arial" pitchFamily="34" charset="0"/>
              </a:rPr>
              <a:t>Khi</a:t>
            </a:r>
            <a:r>
              <a:rPr lang="en-US" sz="2800" dirty="0" smtClean="0">
                <a:latin typeface="Arial" pitchFamily="34" charset="0"/>
                <a:cs typeface="Arial" pitchFamily="34" charset="0"/>
              </a:rPr>
              <a:t> qui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mạng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máy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tính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ngày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càng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lớn</a:t>
            </a:r>
            <a:r>
              <a:rPr lang="en-US" sz="2800" dirty="0" smtClean="0">
                <a:latin typeface="Arial" pitchFamily="34" charset="0"/>
                <a:cs typeface="Arial" pitchFamily="34" charset="0"/>
              </a:rPr>
              <a:t>, file HOSTS </a:t>
            </a:r>
            <a:r>
              <a:rPr lang="en-US" sz="2800" dirty="0" err="1" smtClean="0">
                <a:latin typeface="Arial" pitchFamily="34" charset="0"/>
                <a:cs typeface="Arial" pitchFamily="34" charset="0"/>
              </a:rPr>
              <a:t>nảy</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sinh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các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điểm</a:t>
            </a:r>
            <a:r>
              <a:rPr lang="en-US" sz="2800" dirty="0" smtClean="0">
                <a:latin typeface="Arial" pitchFamily="34" charset="0"/>
                <a:cs typeface="Arial" pitchFamily="34" charset="0"/>
              </a:rPr>
              <a:t>:</a:t>
            </a:r>
          </a:p>
          <a:p>
            <a:pPr algn="just">
              <a:buNone/>
            </a:pPr>
            <a:endParaRPr lang="en-US" sz="2800" dirty="0" smtClean="0">
              <a:latin typeface="Arial" pitchFamily="34" charset="0"/>
              <a:cs typeface="Arial" pitchFamily="34" charset="0"/>
            </a:endParaRPr>
          </a:p>
          <a:p>
            <a:pPr lvl="1" algn="just">
              <a:buFont typeface="Wingdings" pitchFamily="2" charset="2"/>
              <a:buChar char="§"/>
            </a:pPr>
            <a:r>
              <a:rPr lang="en-US" i="1" dirty="0" err="1" smtClean="0">
                <a:latin typeface="Arial" pitchFamily="34" charset="0"/>
                <a:cs typeface="Arial" pitchFamily="34" charset="0"/>
              </a:rPr>
              <a:t>Quả</a:t>
            </a:r>
            <a:r>
              <a:rPr lang="en-US" i="1" dirty="0" smtClean="0">
                <a:latin typeface="Arial" pitchFamily="34" charset="0"/>
                <a:cs typeface="Arial" pitchFamily="34" charset="0"/>
              </a:rPr>
              <a:t> </a:t>
            </a:r>
            <a:r>
              <a:rPr lang="en-US" i="1" dirty="0" err="1" smtClean="0">
                <a:latin typeface="Arial" pitchFamily="34" charset="0"/>
                <a:cs typeface="Arial" pitchFamily="34" charset="0"/>
              </a:rPr>
              <a:t>tải</a:t>
            </a:r>
            <a:r>
              <a:rPr lang="en-US" i="1" dirty="0" smtClean="0">
                <a:latin typeface="Arial" pitchFamily="34" charset="0"/>
                <a:cs typeface="Arial" pitchFamily="34" charset="0"/>
              </a:rPr>
              <a:t> </a:t>
            </a:r>
            <a:r>
              <a:rPr lang="en-US" i="1" dirty="0" err="1" smtClean="0">
                <a:latin typeface="Arial" pitchFamily="34" charset="0"/>
                <a:cs typeface="Arial" pitchFamily="34" charset="0"/>
              </a:rPr>
              <a:t>mạng</a:t>
            </a:r>
            <a:r>
              <a:rPr lang="en-US" i="1" dirty="0" smtClean="0">
                <a:latin typeface="Arial" pitchFamily="34" charset="0"/>
                <a:cs typeface="Arial" pitchFamily="34" charset="0"/>
              </a:rPr>
              <a:t> </a:t>
            </a:r>
            <a:r>
              <a:rPr lang="en-US" i="1" dirty="0" err="1" smtClean="0">
                <a:latin typeface="Arial" pitchFamily="34" charset="0"/>
                <a:cs typeface="Arial" pitchFamily="34" charset="0"/>
              </a:rPr>
              <a:t>và</a:t>
            </a:r>
            <a:r>
              <a:rPr lang="en-US" i="1" dirty="0" smtClean="0">
                <a:latin typeface="Arial" pitchFamily="34" charset="0"/>
                <a:cs typeface="Arial" pitchFamily="34" charset="0"/>
              </a:rPr>
              <a:t> </a:t>
            </a:r>
            <a:r>
              <a:rPr lang="en-US" i="1" dirty="0" err="1" smtClean="0">
                <a:latin typeface="Arial" pitchFamily="34" charset="0"/>
                <a:cs typeface="Arial" pitchFamily="34" charset="0"/>
              </a:rPr>
              <a:t>máy</a:t>
            </a:r>
            <a:r>
              <a:rPr lang="en-US" i="1" dirty="0" smtClean="0">
                <a:latin typeface="Arial" pitchFamily="34" charset="0"/>
                <a:cs typeface="Arial" pitchFamily="34" charset="0"/>
              </a:rPr>
              <a:t> </a:t>
            </a:r>
            <a:r>
              <a:rPr lang="en-US" i="1" dirty="0" err="1" smtClean="0">
                <a:latin typeface="Arial" pitchFamily="34" charset="0"/>
                <a:cs typeface="Arial" pitchFamily="34" charset="0"/>
              </a:rPr>
              <a:t>chủ</a:t>
            </a:r>
            <a:r>
              <a:rPr lang="en-US" i="1" dirty="0" smtClean="0">
                <a:latin typeface="Arial" pitchFamily="34" charset="0"/>
                <a:cs typeface="Arial" pitchFamily="34" charset="0"/>
              </a:rPr>
              <a:t>.</a:t>
            </a:r>
          </a:p>
          <a:p>
            <a:pPr lvl="1" algn="just">
              <a:buFont typeface="Wingdings" pitchFamily="2" charset="2"/>
              <a:buChar char="§"/>
            </a:pPr>
            <a:endParaRPr lang="en-US" i="1" dirty="0" smtClean="0">
              <a:latin typeface="Arial" pitchFamily="34" charset="0"/>
              <a:cs typeface="Arial" pitchFamily="34" charset="0"/>
            </a:endParaRPr>
          </a:p>
          <a:p>
            <a:pPr lvl="1" algn="just">
              <a:buFont typeface="Wingdings" pitchFamily="2" charset="2"/>
              <a:buChar char="§"/>
            </a:pPr>
            <a:r>
              <a:rPr lang="en-US" i="1" dirty="0" err="1" smtClean="0">
                <a:latin typeface="Arial" pitchFamily="34" charset="0"/>
                <a:cs typeface="Arial" pitchFamily="34" charset="0"/>
              </a:rPr>
              <a:t>Xung</a:t>
            </a:r>
            <a:r>
              <a:rPr lang="en-US" i="1" dirty="0" smtClean="0">
                <a:latin typeface="Arial" pitchFamily="34" charset="0"/>
                <a:cs typeface="Arial" pitchFamily="34" charset="0"/>
              </a:rPr>
              <a:t> </a:t>
            </a:r>
            <a:r>
              <a:rPr lang="en-US" i="1" dirty="0" err="1" smtClean="0">
                <a:latin typeface="Arial" pitchFamily="34" charset="0"/>
                <a:cs typeface="Arial" pitchFamily="34" charset="0"/>
              </a:rPr>
              <a:t>đột</a:t>
            </a:r>
            <a:r>
              <a:rPr lang="en-US" i="1" dirty="0" smtClean="0">
                <a:latin typeface="Arial" pitchFamily="34" charset="0"/>
                <a:cs typeface="Arial" pitchFamily="34" charset="0"/>
              </a:rPr>
              <a:t> </a:t>
            </a:r>
            <a:r>
              <a:rPr lang="en-US" i="1" dirty="0" err="1" smtClean="0">
                <a:latin typeface="Arial" pitchFamily="34" charset="0"/>
                <a:cs typeface="Arial" pitchFamily="34" charset="0"/>
              </a:rPr>
              <a:t>tên</a:t>
            </a:r>
            <a:r>
              <a:rPr lang="en-US" i="1" dirty="0" smtClean="0">
                <a:latin typeface="Arial" pitchFamily="34" charset="0"/>
                <a:cs typeface="Arial" pitchFamily="34" charset="0"/>
              </a:rPr>
              <a:t> </a:t>
            </a:r>
            <a:r>
              <a:rPr lang="en-US" i="1" dirty="0" err="1" smtClean="0">
                <a:latin typeface="Arial" pitchFamily="34" charset="0"/>
                <a:cs typeface="Arial" pitchFamily="34" charset="0"/>
              </a:rPr>
              <a:t>miền</a:t>
            </a:r>
            <a:r>
              <a:rPr lang="en-US" i="1" dirty="0" smtClean="0">
                <a:latin typeface="Arial" pitchFamily="34" charset="0"/>
                <a:cs typeface="Arial" pitchFamily="34" charset="0"/>
              </a:rPr>
              <a:t>.</a:t>
            </a:r>
          </a:p>
          <a:p>
            <a:pPr lvl="1" algn="just">
              <a:buFont typeface="Wingdings" pitchFamily="2" charset="2"/>
              <a:buChar char="§"/>
            </a:pPr>
            <a:endParaRPr lang="en-US" i="1" dirty="0" smtClean="0">
              <a:latin typeface="Arial" pitchFamily="34" charset="0"/>
              <a:cs typeface="Arial" pitchFamily="34" charset="0"/>
            </a:endParaRPr>
          </a:p>
          <a:p>
            <a:pPr lvl="1" algn="just">
              <a:buFont typeface="Wingdings" pitchFamily="2" charset="2"/>
              <a:buChar char="§"/>
            </a:pPr>
            <a:r>
              <a:rPr lang="en-US" i="1" dirty="0" err="1" smtClean="0">
                <a:latin typeface="Arial" pitchFamily="34" charset="0"/>
                <a:cs typeface="Arial" pitchFamily="34" charset="0"/>
              </a:rPr>
              <a:t>Không</a:t>
            </a:r>
            <a:r>
              <a:rPr lang="en-US" i="1" dirty="0" smtClean="0">
                <a:latin typeface="Arial" pitchFamily="34" charset="0"/>
                <a:cs typeface="Arial" pitchFamily="34" charset="0"/>
              </a:rPr>
              <a:t> </a:t>
            </a:r>
            <a:r>
              <a:rPr lang="en-US" i="1" dirty="0" err="1" smtClean="0">
                <a:latin typeface="Arial" pitchFamily="34" charset="0"/>
                <a:cs typeface="Arial" pitchFamily="34" charset="0"/>
              </a:rPr>
              <a:t>đảm</a:t>
            </a:r>
            <a:r>
              <a:rPr lang="en-US" i="1" dirty="0" smtClean="0">
                <a:latin typeface="Arial" pitchFamily="34" charset="0"/>
                <a:cs typeface="Arial" pitchFamily="34" charset="0"/>
              </a:rPr>
              <a:t> </a:t>
            </a:r>
            <a:r>
              <a:rPr lang="en-US" i="1" dirty="0" err="1" smtClean="0">
                <a:latin typeface="Arial" pitchFamily="34" charset="0"/>
                <a:cs typeface="Arial" pitchFamily="34" charset="0"/>
              </a:rPr>
              <a:t>bảo</a:t>
            </a:r>
            <a:r>
              <a:rPr lang="en-US" i="1" dirty="0" smtClean="0">
                <a:latin typeface="Arial" pitchFamily="34" charset="0"/>
                <a:cs typeface="Arial" pitchFamily="34" charset="0"/>
              </a:rPr>
              <a:t> </a:t>
            </a:r>
            <a:r>
              <a:rPr lang="en-US" i="1" dirty="0" err="1" smtClean="0">
                <a:latin typeface="Arial" pitchFamily="34" charset="0"/>
                <a:cs typeface="Arial" pitchFamily="34" charset="0"/>
              </a:rPr>
              <a:t>sự</a:t>
            </a:r>
            <a:r>
              <a:rPr lang="en-US" i="1" dirty="0" smtClean="0">
                <a:latin typeface="Arial" pitchFamily="34" charset="0"/>
                <a:cs typeface="Arial" pitchFamily="34" charset="0"/>
              </a:rPr>
              <a:t> </a:t>
            </a:r>
            <a:r>
              <a:rPr lang="en-US" i="1" dirty="0" err="1" smtClean="0">
                <a:latin typeface="Arial" pitchFamily="34" charset="0"/>
                <a:cs typeface="Arial" pitchFamily="34" charset="0"/>
              </a:rPr>
              <a:t>toàn</a:t>
            </a:r>
            <a:r>
              <a:rPr lang="en-US" i="1" dirty="0" smtClean="0">
                <a:latin typeface="Arial" pitchFamily="34" charset="0"/>
                <a:cs typeface="Arial" pitchFamily="34" charset="0"/>
              </a:rPr>
              <a:t> </a:t>
            </a:r>
            <a:r>
              <a:rPr lang="en-US" i="1" dirty="0" err="1" smtClean="0">
                <a:latin typeface="Arial" pitchFamily="34" charset="0"/>
                <a:cs typeface="Arial" pitchFamily="34" charset="0"/>
              </a:rPr>
              <a:t>vẹn</a:t>
            </a:r>
            <a:r>
              <a:rPr lang="en-US" i="1" dirty="0" smtClean="0">
                <a:latin typeface="Arial" pitchFamily="34" charset="0"/>
                <a:cs typeface="Arial" pitchFamily="34" charset="0"/>
              </a:rPr>
              <a:t>.</a:t>
            </a:r>
          </a:p>
          <a:p>
            <a:pPr lvl="1" algn="just">
              <a:buFont typeface="Wingdings" pitchFamily="2" charset="2"/>
              <a:buChar char="§"/>
            </a:pPr>
            <a:endParaRPr lang="en-US" dirty="0" smtClean="0">
              <a:solidFill>
                <a:srgbClr val="00B0F0"/>
              </a:solidFill>
              <a:latin typeface="Arial" pitchFamily="34" charset="0"/>
              <a:cs typeface="Arial" pitchFamily="34" charset="0"/>
            </a:endParaRPr>
          </a:p>
          <a:p>
            <a:pPr lvl="1" algn="just">
              <a:buNone/>
            </a:pPr>
            <a:endParaRPr lang="en-US" dirty="0" smtClean="0">
              <a:latin typeface="Arial" pitchFamily="34" charset="0"/>
              <a:cs typeface="Arial" pitchFamily="34" charset="0"/>
            </a:endParaRPr>
          </a:p>
          <a:p>
            <a:pPr lvl="1" algn="ctr">
              <a:buNone/>
            </a:pPr>
            <a:r>
              <a:rPr lang="en-US" sz="2900" dirty="0" smtClean="0">
                <a:latin typeface="Arial" pitchFamily="34" charset="0"/>
                <a:cs typeface="Arial" pitchFamily="34" charset="0"/>
                <a:sym typeface="Wingdings" pitchFamily="2" charset="2"/>
              </a:rPr>
              <a:t> </a:t>
            </a:r>
            <a:r>
              <a:rPr lang="en-US" sz="2900" dirty="0" smtClean="0">
                <a:solidFill>
                  <a:srgbClr val="FF0000"/>
                </a:solidFill>
                <a:latin typeface="Arial" pitchFamily="34" charset="0"/>
                <a:cs typeface="Arial" pitchFamily="34" charset="0"/>
                <a:sym typeface="Wingdings" pitchFamily="2" charset="2"/>
              </a:rPr>
              <a:t>Ra </a:t>
            </a:r>
            <a:r>
              <a:rPr lang="en-US" sz="2900" dirty="0" err="1" smtClean="0">
                <a:solidFill>
                  <a:srgbClr val="FF0000"/>
                </a:solidFill>
                <a:latin typeface="Arial" pitchFamily="34" charset="0"/>
                <a:cs typeface="Arial" pitchFamily="34" charset="0"/>
                <a:sym typeface="Wingdings" pitchFamily="2" charset="2"/>
              </a:rPr>
              <a:t>đời</a:t>
            </a:r>
            <a:r>
              <a:rPr lang="en-US" sz="2900" dirty="0" smtClean="0">
                <a:solidFill>
                  <a:srgbClr val="FF0000"/>
                </a:solidFill>
                <a:latin typeface="Arial" pitchFamily="34" charset="0"/>
                <a:cs typeface="Arial" pitchFamily="34" charset="0"/>
                <a:sym typeface="Wingdings" pitchFamily="2" charset="2"/>
              </a:rPr>
              <a:t> </a:t>
            </a:r>
            <a:r>
              <a:rPr lang="en-US" sz="2900" dirty="0" err="1" smtClean="0">
                <a:solidFill>
                  <a:srgbClr val="FF0000"/>
                </a:solidFill>
                <a:latin typeface="Arial" pitchFamily="34" charset="0"/>
                <a:cs typeface="Arial" pitchFamily="34" charset="0"/>
                <a:sym typeface="Wingdings" pitchFamily="2" charset="2"/>
              </a:rPr>
              <a:t>dịch</a:t>
            </a:r>
            <a:r>
              <a:rPr lang="en-US" sz="2900" dirty="0" smtClean="0">
                <a:solidFill>
                  <a:srgbClr val="FF0000"/>
                </a:solidFill>
                <a:latin typeface="Arial" pitchFamily="34" charset="0"/>
                <a:cs typeface="Arial" pitchFamily="34" charset="0"/>
                <a:sym typeface="Wingdings" pitchFamily="2" charset="2"/>
              </a:rPr>
              <a:t> </a:t>
            </a:r>
            <a:r>
              <a:rPr lang="en-US" sz="2900" dirty="0" err="1" smtClean="0">
                <a:solidFill>
                  <a:srgbClr val="FF0000"/>
                </a:solidFill>
                <a:latin typeface="Arial" pitchFamily="34" charset="0"/>
                <a:cs typeface="Arial" pitchFamily="34" charset="0"/>
                <a:sym typeface="Wingdings" pitchFamily="2" charset="2"/>
              </a:rPr>
              <a:t>vụ</a:t>
            </a:r>
            <a:r>
              <a:rPr lang="en-US" sz="2900" dirty="0" smtClean="0">
                <a:solidFill>
                  <a:srgbClr val="FF0000"/>
                </a:solidFill>
                <a:latin typeface="Arial" pitchFamily="34" charset="0"/>
                <a:cs typeface="Arial" pitchFamily="34" charset="0"/>
                <a:sym typeface="Wingdings" pitchFamily="2" charset="2"/>
              </a:rPr>
              <a:t> DNS (Domain Name Service)</a:t>
            </a:r>
            <a:endParaRPr lang="en-US" sz="2900" dirty="0" smtClean="0">
              <a:solidFill>
                <a:srgbClr val="FF0000"/>
              </a:solidFill>
              <a:latin typeface="Arial" pitchFamily="34" charset="0"/>
              <a:cs typeface="Arial" pitchFamily="34" charset="0"/>
            </a:endParaRPr>
          </a:p>
          <a:p>
            <a:endParaRPr lang="en-US" dirty="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Loại</a:t>
            </a:r>
            <a:r>
              <a:rPr lang="en-US" b="1" dirty="0" smtClean="0">
                <a:latin typeface="Times New Roman" pitchFamily="18" charset="0"/>
                <a:cs typeface="Times New Roman" pitchFamily="18" charset="0"/>
              </a:rPr>
              <a:t> Domain Name Server (</a:t>
            </a:r>
            <a:r>
              <a:rPr lang="en-US" b="1" dirty="0" err="1" smtClean="0">
                <a:latin typeface="Times New Roman" pitchFamily="18" charset="0"/>
                <a:cs typeface="Times New Roman" pitchFamily="18" charset="0"/>
              </a:rPr>
              <a:t>tt</a:t>
            </a:r>
            <a:r>
              <a:rPr lang="en-US" b="1" dirty="0" smtClean="0">
                <a:latin typeface="Times New Roman" pitchFamily="18" charset="0"/>
                <a:cs typeface="Times New Roman" pitchFamily="18" charset="0"/>
              </a:rPr>
              <a:t>)</a:t>
            </a:r>
            <a:endParaRPr lang="en-US" b="1" dirty="0"/>
          </a:p>
        </p:txBody>
      </p:sp>
      <p:sp>
        <p:nvSpPr>
          <p:cNvPr id="3" name="Content Placeholder 2"/>
          <p:cNvSpPr>
            <a:spLocks noGrp="1"/>
          </p:cNvSpPr>
          <p:nvPr>
            <p:ph sz="quarter" idx="1"/>
          </p:nvPr>
        </p:nvSpPr>
        <p:spPr/>
        <p:txBody>
          <a:bodyPr>
            <a:normAutofit fontScale="92500" lnSpcReduction="10000"/>
          </a:bodyPr>
          <a:lstStyle/>
          <a:p>
            <a:pPr fontAlgn="auto">
              <a:spcAft>
                <a:spcPts val="0"/>
              </a:spcAft>
              <a:buNone/>
              <a:defRPr/>
            </a:pPr>
            <a:r>
              <a:rPr lang="en-US" sz="2800" i="1" dirty="0" smtClean="0">
                <a:latin typeface="Times New Roman" pitchFamily="18" charset="0"/>
                <a:cs typeface="Times New Roman" pitchFamily="18" charset="0"/>
              </a:rPr>
              <a:t>b.	   Secondary server</a:t>
            </a:r>
          </a:p>
          <a:p>
            <a:pPr fontAlgn="auto">
              <a:spcAft>
                <a:spcPts val="0"/>
              </a:spcAft>
              <a:defRPr/>
            </a:pPr>
            <a:r>
              <a:rPr lang="en-US" sz="2800" dirty="0" err="1" smtClean="0"/>
              <a:t>Là</a:t>
            </a:r>
            <a:r>
              <a:rPr lang="en-US" sz="2800" dirty="0" smtClean="0"/>
              <a:t> </a:t>
            </a:r>
            <a:r>
              <a:rPr lang="vi-VN" sz="2800" dirty="0" smtClean="0"/>
              <a:t>1 máy chủ </a:t>
            </a:r>
            <a:r>
              <a:rPr lang="en-US" sz="2800" dirty="0" smtClean="0"/>
              <a:t>DNS </a:t>
            </a:r>
            <a:r>
              <a:rPr lang="vi-VN" sz="2800" dirty="0" smtClean="0"/>
              <a:t>dự phòng (hay còn gọi là Slave). </a:t>
            </a:r>
            <a:endParaRPr lang="en-US" sz="2800" dirty="0" smtClean="0"/>
          </a:p>
          <a:p>
            <a:pPr fontAlgn="auto">
              <a:spcAft>
                <a:spcPts val="0"/>
              </a:spcAft>
              <a:defRPr/>
            </a:pPr>
            <a:r>
              <a:rPr lang="vi-VN" sz="2800" dirty="0" smtClean="0"/>
              <a:t>Secondary server được phép quản lý domain nhưng dữ liệu về domain không phải tạo tại secondary server  mà nó được lấy về từ primary server. </a:t>
            </a:r>
            <a:endParaRPr lang="en-US" sz="2800" dirty="0" smtClean="0"/>
          </a:p>
          <a:p>
            <a:pPr fontAlgn="auto">
              <a:spcAft>
                <a:spcPts val="0"/>
              </a:spcAft>
              <a:defRPr/>
            </a:pPr>
            <a:r>
              <a:rPr lang="vi-VN" sz="2800" dirty="0" smtClean="0"/>
              <a:t>Secondary server có thể cung cấp hoạt  động  ở chế  độ không có tải trên mạng. Khi lượng truy vấn zone tăng cao tại primary server nó sẽ chuyển bớt tải sang secondary server hoặc khi primary server bị sự cố thì secondary sẽ hoạt động thay thế cho đến khi primary server hoạt động trở lại </a:t>
            </a:r>
            <a:endParaRPr lang="en-US" sz="2800"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Loại</a:t>
            </a:r>
            <a:r>
              <a:rPr lang="en-US" b="1" dirty="0" smtClean="0">
                <a:latin typeface="Times New Roman" pitchFamily="18" charset="0"/>
                <a:cs typeface="Times New Roman" pitchFamily="18" charset="0"/>
              </a:rPr>
              <a:t> Server DNS</a:t>
            </a:r>
            <a:endParaRPr lang="vi-VN" dirty="0"/>
          </a:p>
        </p:txBody>
      </p:sp>
      <p:pic>
        <p:nvPicPr>
          <p:cNvPr id="4098" name="Picture 2"/>
          <p:cNvPicPr>
            <a:picLocks noGrp="1" noChangeAspect="1" noChangeArrowheads="1"/>
          </p:cNvPicPr>
          <p:nvPr>
            <p:ph sz="quarter" idx="1"/>
          </p:nvPr>
        </p:nvPicPr>
        <p:blipFill>
          <a:blip r:embed="rId2" cstate="print"/>
          <a:stretch>
            <a:fillRect/>
          </a:stretch>
        </p:blipFill>
        <p:spPr bwMode="auto">
          <a:xfrm>
            <a:off x="1175464" y="1447800"/>
            <a:ext cx="7250272" cy="4572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Loại</a:t>
            </a:r>
            <a:r>
              <a:rPr lang="en-US" b="1" dirty="0" smtClean="0">
                <a:latin typeface="Times New Roman" pitchFamily="18" charset="0"/>
                <a:cs typeface="Times New Roman" pitchFamily="18" charset="0"/>
              </a:rPr>
              <a:t> Domain Name Server (</a:t>
            </a:r>
            <a:r>
              <a:rPr lang="en-US" b="1" dirty="0" err="1" smtClean="0">
                <a:latin typeface="Times New Roman" pitchFamily="18" charset="0"/>
                <a:cs typeface="Times New Roman" pitchFamily="18" charset="0"/>
              </a:rPr>
              <a:t>tt</a:t>
            </a:r>
            <a:r>
              <a:rPr lang="en-US" b="1" dirty="0" smtClean="0">
                <a:latin typeface="Times New Roman" pitchFamily="18" charset="0"/>
                <a:cs typeface="Times New Roman" pitchFamily="18" charset="0"/>
              </a:rPr>
              <a:t>)</a:t>
            </a:r>
            <a:endParaRPr lang="en-US" b="1" dirty="0"/>
          </a:p>
        </p:txBody>
      </p:sp>
      <p:sp>
        <p:nvSpPr>
          <p:cNvPr id="3" name="Content Placeholder 2"/>
          <p:cNvSpPr>
            <a:spLocks noGrp="1"/>
          </p:cNvSpPr>
          <p:nvPr>
            <p:ph sz="quarter" idx="1"/>
          </p:nvPr>
        </p:nvSpPr>
        <p:spPr/>
        <p:txBody>
          <a:bodyPr>
            <a:normAutofit/>
          </a:bodyPr>
          <a:lstStyle/>
          <a:p>
            <a:pPr>
              <a:buNone/>
            </a:pPr>
            <a:r>
              <a:rPr lang="en-US" i="1" dirty="0" smtClean="0">
                <a:latin typeface="Times New Roman" pitchFamily="18" charset="0"/>
                <a:cs typeface="Times New Roman" pitchFamily="18" charset="0"/>
              </a:rPr>
              <a:t>c.    Caching Name Server</a:t>
            </a:r>
          </a:p>
          <a:p>
            <a:endParaRPr lang="en-US"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Caching Name Server không có bất kỳ tập tin CSDL nào. </a:t>
            </a:r>
            <a:endParaRPr lang="en-US"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Làm tăng tốc độ phân giải bằng cách sử dụng cache.</a:t>
            </a:r>
            <a:endParaRPr lang="en-US"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Giảm bớt gánh nặng phân giải tên máy cho các Name Server.</a:t>
            </a:r>
            <a:endParaRPr lang="en-US" sz="2400" dirty="0" smtClean="0">
              <a:latin typeface="Times New Roman" pitchFamily="18" charset="0"/>
              <a:cs typeface="Times New Roman" pitchFamily="18" charset="0"/>
            </a:endParaRPr>
          </a:p>
          <a:p>
            <a:r>
              <a:rPr lang="vi-VN" sz="2400" dirty="0" smtClean="0">
                <a:latin typeface="Times New Roman" pitchFamily="18" charset="0"/>
                <a:cs typeface="Times New Roman" pitchFamily="18" charset="0"/>
              </a:rPr>
              <a:t> Giảm việc lưu thông trên những mạng lớn.</a:t>
            </a:r>
            <a:endParaRPr lang="en-US" sz="2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sp>
        <p:nvSpPr>
          <p:cNvPr id="4" name="AutoShape 116"/>
          <p:cNvSpPr>
            <a:spLocks noChangeArrowheads="1"/>
          </p:cNvSpPr>
          <p:nvPr/>
        </p:nvSpPr>
        <p:spPr bwMode="auto">
          <a:xfrm>
            <a:off x="947738" y="5487988"/>
            <a:ext cx="7099300" cy="606425"/>
          </a:xfrm>
          <a:prstGeom prst="roundRect">
            <a:avLst>
              <a:gd name="adj" fmla="val 41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r>
              <a:rPr lang="en-US" b="1" i="1">
                <a:solidFill>
                  <a:prstClr val="black"/>
                </a:solidFill>
              </a:rPr>
              <a:t>Caching</a:t>
            </a:r>
            <a:r>
              <a:rPr lang="en-US" b="1">
                <a:solidFill>
                  <a:prstClr val="black"/>
                </a:solidFill>
              </a:rPr>
              <a:t> is the process of temporarily storing recently accessed information in a special memory subsystem for quicker access</a:t>
            </a:r>
          </a:p>
        </p:txBody>
      </p:sp>
      <p:sp>
        <p:nvSpPr>
          <p:cNvPr id="5" name="Oval 143"/>
          <p:cNvSpPr>
            <a:spLocks noChangeArrowheads="1"/>
          </p:cNvSpPr>
          <p:nvPr/>
        </p:nvSpPr>
        <p:spPr bwMode="auto">
          <a:xfrm>
            <a:off x="1725613" y="3144838"/>
            <a:ext cx="2617787" cy="158750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b="1">
              <a:solidFill>
                <a:prstClr val="black"/>
              </a:solidFill>
              <a:latin typeface="Arial" charset="0"/>
            </a:endParaRPr>
          </a:p>
        </p:txBody>
      </p:sp>
      <p:sp>
        <p:nvSpPr>
          <p:cNvPr id="6" name="AutoShape 144"/>
          <p:cNvSpPr>
            <a:spLocks noChangeArrowheads="1"/>
          </p:cNvSpPr>
          <p:nvPr/>
        </p:nvSpPr>
        <p:spPr bwMode="auto">
          <a:xfrm>
            <a:off x="1335088" y="2568575"/>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b="1">
                <a:solidFill>
                  <a:prstClr val="black"/>
                </a:solidFill>
              </a:rPr>
              <a:t>Where’s Client A?</a:t>
            </a:r>
          </a:p>
        </p:txBody>
      </p:sp>
      <p:sp>
        <p:nvSpPr>
          <p:cNvPr id="7" name="Oval 145"/>
          <p:cNvSpPr>
            <a:spLocks noChangeArrowheads="1"/>
          </p:cNvSpPr>
          <p:nvPr/>
        </p:nvSpPr>
        <p:spPr bwMode="auto">
          <a:xfrm>
            <a:off x="5629275" y="4252913"/>
            <a:ext cx="2101850" cy="114935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b="1">
              <a:solidFill>
                <a:prstClr val="black"/>
              </a:solidFill>
              <a:latin typeface="Arial" charset="0"/>
            </a:endParaRPr>
          </a:p>
        </p:txBody>
      </p:sp>
      <p:pic>
        <p:nvPicPr>
          <p:cNvPr id="8" name="Picture 146" descr="Internet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5850" y="1349375"/>
            <a:ext cx="1531938"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rc 147"/>
          <p:cNvSpPr>
            <a:spLocks/>
          </p:cNvSpPr>
          <p:nvPr/>
        </p:nvSpPr>
        <p:spPr bwMode="auto">
          <a:xfrm>
            <a:off x="5595938" y="3813175"/>
            <a:ext cx="1284287" cy="947738"/>
          </a:xfrm>
          <a:custGeom>
            <a:avLst/>
            <a:gdLst>
              <a:gd name="T0" fmla="*/ 1284287 w 15563"/>
              <a:gd name="T1" fmla="*/ 734335 h 19332"/>
              <a:gd name="T2" fmla="*/ 795015 w 15563"/>
              <a:gd name="T3" fmla="*/ 947738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pic>
        <p:nvPicPr>
          <p:cNvPr id="10" name="Picture 148" descr="Server01"/>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514975" y="1916113"/>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9" descr="Server01"/>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959600" y="2635250"/>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0" descr="Server01"/>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888163" y="4208463"/>
            <a:ext cx="88423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1" descr="Server01"/>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511550" y="2632075"/>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2" descr="Computer_DesktopComputerSansKeyboard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3400" y="4460875"/>
            <a:ext cx="7826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3" descr="Computer_DesktopComputerSansKeyboard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4450" y="4422775"/>
            <a:ext cx="7604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4" descr="Computer_DesktopComputerSansKeyboard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4963" y="3616325"/>
            <a:ext cx="760412"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155"/>
          <p:cNvSpPr>
            <a:spLocks noChangeArrowheads="1"/>
          </p:cNvSpPr>
          <p:nvPr/>
        </p:nvSpPr>
        <p:spPr bwMode="auto">
          <a:xfrm>
            <a:off x="1060450" y="4503738"/>
            <a:ext cx="812800" cy="2825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Client1</a:t>
            </a:r>
          </a:p>
        </p:txBody>
      </p:sp>
      <p:sp>
        <p:nvSpPr>
          <p:cNvPr id="18" name="AutoShape 156"/>
          <p:cNvSpPr>
            <a:spLocks noChangeArrowheads="1"/>
          </p:cNvSpPr>
          <p:nvPr/>
        </p:nvSpPr>
        <p:spPr bwMode="auto">
          <a:xfrm>
            <a:off x="1704975" y="5005388"/>
            <a:ext cx="812800" cy="2825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Client2</a:t>
            </a:r>
          </a:p>
        </p:txBody>
      </p:sp>
      <p:sp>
        <p:nvSpPr>
          <p:cNvPr id="19" name="AutoShape 157"/>
          <p:cNvSpPr>
            <a:spLocks noChangeArrowheads="1"/>
          </p:cNvSpPr>
          <p:nvPr/>
        </p:nvSpPr>
        <p:spPr bwMode="auto">
          <a:xfrm>
            <a:off x="5233988" y="4127500"/>
            <a:ext cx="812800" cy="2825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b="1">
                <a:solidFill>
                  <a:prstClr val="black"/>
                </a:solidFill>
              </a:rPr>
              <a:t>ClientA</a:t>
            </a:r>
          </a:p>
        </p:txBody>
      </p:sp>
      <p:sp>
        <p:nvSpPr>
          <p:cNvPr id="20" name="Arc 158"/>
          <p:cNvSpPr>
            <a:spLocks/>
          </p:cNvSpPr>
          <p:nvPr/>
        </p:nvSpPr>
        <p:spPr bwMode="auto">
          <a:xfrm>
            <a:off x="4533900" y="2909888"/>
            <a:ext cx="1133475" cy="882650"/>
          </a:xfrm>
          <a:custGeom>
            <a:avLst/>
            <a:gdLst>
              <a:gd name="T0" fmla="*/ 0 w 15285"/>
              <a:gd name="T1" fmla="*/ 243219 h 21600"/>
              <a:gd name="T2" fmla="*/ 1133475 w 15285"/>
              <a:gd name="T3" fmla="*/ 163 h 21600"/>
              <a:gd name="T4" fmla="*/ 1104109 w 15285"/>
              <a:gd name="T5" fmla="*/ 882650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sp>
        <p:nvSpPr>
          <p:cNvPr id="21" name="Arc 159"/>
          <p:cNvSpPr>
            <a:spLocks/>
          </p:cNvSpPr>
          <p:nvPr/>
        </p:nvSpPr>
        <p:spPr bwMode="auto">
          <a:xfrm>
            <a:off x="5621338" y="3697288"/>
            <a:ext cx="1782762" cy="479425"/>
          </a:xfrm>
          <a:custGeom>
            <a:avLst/>
            <a:gdLst>
              <a:gd name="T0" fmla="*/ 1773931 w 21600"/>
              <a:gd name="T1" fmla="*/ 0 h 9780"/>
              <a:gd name="T2" fmla="*/ 1667873 w 21600"/>
              <a:gd name="T3" fmla="*/ 479425 h 9780"/>
              <a:gd name="T4" fmla="*/ 0 w 21600"/>
              <a:gd name="T5" fmla="*/ 105444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sp>
        <p:nvSpPr>
          <p:cNvPr id="22" name="Arc 160"/>
          <p:cNvSpPr>
            <a:spLocks/>
          </p:cNvSpPr>
          <p:nvPr/>
        </p:nvSpPr>
        <p:spPr bwMode="auto">
          <a:xfrm>
            <a:off x="5595938" y="2819400"/>
            <a:ext cx="1331912" cy="982663"/>
          </a:xfrm>
          <a:custGeom>
            <a:avLst/>
            <a:gdLst>
              <a:gd name="T0" fmla="*/ 656383 w 16140"/>
              <a:gd name="T1" fmla="*/ 0 h 20082"/>
              <a:gd name="T2" fmla="*/ 1331912 w 16140"/>
              <a:gd name="T3" fmla="*/ 280237 h 20082"/>
              <a:gd name="T4" fmla="*/ 0 w 16140"/>
              <a:gd name="T5" fmla="*/ 982663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sp>
        <p:nvSpPr>
          <p:cNvPr id="23" name="Arc 161"/>
          <p:cNvSpPr>
            <a:spLocks/>
          </p:cNvSpPr>
          <p:nvPr/>
        </p:nvSpPr>
        <p:spPr bwMode="auto">
          <a:xfrm>
            <a:off x="4475163" y="2746375"/>
            <a:ext cx="1122362" cy="1055688"/>
          </a:xfrm>
          <a:custGeom>
            <a:avLst/>
            <a:gdLst>
              <a:gd name="T0" fmla="*/ 0 w 13606"/>
              <a:gd name="T1" fmla="*/ 233601 h 21543"/>
              <a:gd name="T2" fmla="*/ 992770 w 13606"/>
              <a:gd name="T3" fmla="*/ 0 h 21543"/>
              <a:gd name="T4" fmla="*/ 1122362 w 13606"/>
              <a:gd name="T5" fmla="*/ 1055688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sp>
        <p:nvSpPr>
          <p:cNvPr id="24" name="Arc 162"/>
          <p:cNvSpPr>
            <a:spLocks/>
          </p:cNvSpPr>
          <p:nvPr/>
        </p:nvSpPr>
        <p:spPr bwMode="auto">
          <a:xfrm>
            <a:off x="5637213" y="2954338"/>
            <a:ext cx="1247775" cy="838200"/>
          </a:xfrm>
          <a:custGeom>
            <a:avLst/>
            <a:gdLst>
              <a:gd name="T0" fmla="*/ 497924 w 16830"/>
              <a:gd name="T1" fmla="*/ 0 h 20529"/>
              <a:gd name="T2" fmla="*/ 1247775 w 16830"/>
              <a:gd name="T3" fmla="*/ 285402 h 20529"/>
              <a:gd name="T4" fmla="*/ 0 w 16830"/>
              <a:gd name="T5" fmla="*/ 838200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sp>
        <p:nvSpPr>
          <p:cNvPr id="25" name="Arc 163"/>
          <p:cNvSpPr>
            <a:spLocks/>
          </p:cNvSpPr>
          <p:nvPr/>
        </p:nvSpPr>
        <p:spPr bwMode="auto">
          <a:xfrm>
            <a:off x="5648325" y="3627438"/>
            <a:ext cx="1601788" cy="620712"/>
          </a:xfrm>
          <a:custGeom>
            <a:avLst/>
            <a:gdLst>
              <a:gd name="T0" fmla="*/ 1567898 w 21600"/>
              <a:gd name="T1" fmla="*/ 0 h 15183"/>
              <a:gd name="T2" fmla="*/ 1388735 w 21600"/>
              <a:gd name="T3" fmla="*/ 620712 h 15183"/>
              <a:gd name="T4" fmla="*/ 0 w 21600"/>
              <a:gd name="T5" fmla="*/ 180699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sp>
        <p:nvSpPr>
          <p:cNvPr id="26" name="Arc 164"/>
          <p:cNvSpPr>
            <a:spLocks/>
          </p:cNvSpPr>
          <p:nvPr/>
        </p:nvSpPr>
        <p:spPr bwMode="auto">
          <a:xfrm>
            <a:off x="5648325" y="3794125"/>
            <a:ext cx="1189038" cy="773113"/>
          </a:xfrm>
          <a:custGeom>
            <a:avLst/>
            <a:gdLst>
              <a:gd name="T0" fmla="*/ 1189038 w 16040"/>
              <a:gd name="T1" fmla="*/ 591363 h 18912"/>
              <a:gd name="T2" fmla="*/ 773542 w 16040"/>
              <a:gd name="T3" fmla="*/ 773113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en-US">
              <a:solidFill>
                <a:prstClr val="black"/>
              </a:solidFill>
            </a:endParaRPr>
          </a:p>
        </p:txBody>
      </p:sp>
      <p:sp>
        <p:nvSpPr>
          <p:cNvPr id="27" name="AutoShape 165"/>
          <p:cNvSpPr>
            <a:spLocks noChangeArrowheads="1"/>
          </p:cNvSpPr>
          <p:nvPr/>
        </p:nvSpPr>
        <p:spPr bwMode="auto">
          <a:xfrm>
            <a:off x="1335088" y="2568575"/>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b="1">
                <a:solidFill>
                  <a:prstClr val="black"/>
                </a:solidFill>
              </a:rPr>
              <a:t>ClientA is at 192.168.8.44</a:t>
            </a:r>
          </a:p>
        </p:txBody>
      </p:sp>
      <p:sp>
        <p:nvSpPr>
          <p:cNvPr id="28" name="AutoShape 166"/>
          <p:cNvSpPr>
            <a:spLocks noChangeArrowheads="1"/>
          </p:cNvSpPr>
          <p:nvPr/>
        </p:nvSpPr>
        <p:spPr bwMode="auto">
          <a:xfrm>
            <a:off x="3522663" y="4719638"/>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b="1">
                <a:solidFill>
                  <a:prstClr val="black"/>
                </a:solidFill>
              </a:rPr>
              <a:t>Where’s Client A?</a:t>
            </a:r>
          </a:p>
        </p:txBody>
      </p:sp>
      <p:sp>
        <p:nvSpPr>
          <p:cNvPr id="29" name="AutoShape 167"/>
          <p:cNvSpPr>
            <a:spLocks noChangeArrowheads="1"/>
          </p:cNvSpPr>
          <p:nvPr/>
        </p:nvSpPr>
        <p:spPr bwMode="auto">
          <a:xfrm>
            <a:off x="3522663" y="4718050"/>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b="1">
                <a:solidFill>
                  <a:prstClr val="black"/>
                </a:solidFill>
              </a:rPr>
              <a:t>ClientA is at 192.168.8.44</a:t>
            </a:r>
          </a:p>
        </p:txBody>
      </p:sp>
      <p:sp>
        <p:nvSpPr>
          <p:cNvPr id="30" name="Line 168"/>
          <p:cNvSpPr>
            <a:spLocks noChangeShapeType="1"/>
          </p:cNvSpPr>
          <p:nvPr/>
        </p:nvSpPr>
        <p:spPr bwMode="auto">
          <a:xfrm flipV="1">
            <a:off x="2422525" y="3338513"/>
            <a:ext cx="971550" cy="4778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31" name="Line 169"/>
          <p:cNvSpPr>
            <a:spLocks noChangeShapeType="1"/>
          </p:cNvSpPr>
          <p:nvPr/>
        </p:nvSpPr>
        <p:spPr bwMode="auto">
          <a:xfrm flipH="1">
            <a:off x="2433638" y="3502025"/>
            <a:ext cx="998537" cy="493713"/>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32" name="Line 170"/>
          <p:cNvSpPr>
            <a:spLocks noChangeShapeType="1"/>
          </p:cNvSpPr>
          <p:nvPr/>
        </p:nvSpPr>
        <p:spPr bwMode="auto">
          <a:xfrm flipH="1">
            <a:off x="3278188" y="3760788"/>
            <a:ext cx="490537" cy="6381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33" name="Line 171"/>
          <p:cNvSpPr>
            <a:spLocks noChangeShapeType="1"/>
          </p:cNvSpPr>
          <p:nvPr/>
        </p:nvSpPr>
        <p:spPr bwMode="auto">
          <a:xfrm flipV="1">
            <a:off x="3049588" y="3629025"/>
            <a:ext cx="593725" cy="7397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graphicFrame>
        <p:nvGraphicFramePr>
          <p:cNvPr id="34" name="Group 201"/>
          <p:cNvGraphicFramePr>
            <a:graphicFrameLocks noGrp="1"/>
          </p:cNvGraphicFramePr>
          <p:nvPr/>
        </p:nvGraphicFramePr>
        <p:xfrm>
          <a:off x="990600" y="1287463"/>
          <a:ext cx="4411663" cy="1084262"/>
        </p:xfrm>
        <a:graphic>
          <a:graphicData uri="http://schemas.openxmlformats.org/drawingml/2006/table">
            <a:tbl>
              <a:tblPr/>
              <a:tblGrid>
                <a:gridCol w="1944688"/>
                <a:gridCol w="1292225"/>
                <a:gridCol w="1174750"/>
              </a:tblGrid>
              <a:tr h="352528">
                <a:tc gridSpan="3">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Caching Table</a:t>
                      </a:r>
                    </a:p>
                  </a:txBody>
                  <a:tcPr marT="45733" marB="4573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hMerge="1">
                  <a:txBody>
                    <a:bodyPr/>
                    <a:lstStyle/>
                    <a:p>
                      <a:endParaRPr lang="en-US"/>
                    </a:p>
                  </a:txBody>
                  <a:tcPr/>
                </a:tc>
                <a:tc hMerge="1">
                  <a:txBody>
                    <a:bodyPr/>
                    <a:lstStyle/>
                    <a:p>
                      <a:endParaRPr lang="en-US"/>
                    </a:p>
                  </a:txBody>
                  <a:tcPr/>
                </a:tc>
              </a:tr>
              <a:tr h="365867">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Host Name</a:t>
                      </a:r>
                    </a:p>
                  </a:txBody>
                  <a:tcPr marT="45733" marB="4573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IP Address</a:t>
                      </a:r>
                    </a:p>
                  </a:txBody>
                  <a:tcPr marT="45733" marB="4573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TTL</a:t>
                      </a:r>
                    </a:p>
                  </a:txBody>
                  <a:tcPr marT="45733" marB="4573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36586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clientA.contoso.msft.</a:t>
                      </a:r>
                    </a:p>
                  </a:txBody>
                  <a:tcPr marT="45733" marB="4573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Narrow" pitchFamily="34" charset="0"/>
                        </a:rPr>
                        <a:t>192.168.8.44</a:t>
                      </a:r>
                    </a:p>
                  </a:txBody>
                  <a:tcPr marT="45733" marB="4573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Narrow" pitchFamily="34" charset="0"/>
                        </a:rPr>
                        <a:t>28 seconds</a:t>
                      </a:r>
                    </a:p>
                  </a:txBody>
                  <a:tcPr marT="45733" marB="4573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grpSp>
        <p:nvGrpSpPr>
          <p:cNvPr id="35" name="Group 191"/>
          <p:cNvGrpSpPr>
            <a:grpSpLocks/>
          </p:cNvGrpSpPr>
          <p:nvPr/>
        </p:nvGrpSpPr>
        <p:grpSpPr bwMode="auto">
          <a:xfrm>
            <a:off x="609600" y="6051550"/>
            <a:ext cx="914400" cy="425450"/>
            <a:chOff x="384" y="3024"/>
            <a:chExt cx="720" cy="336"/>
          </a:xfrm>
        </p:grpSpPr>
        <p:sp>
          <p:nvSpPr>
            <p:cNvPr id="36" name="Oval 19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solidFill>
                  <a:prstClr val="black"/>
                </a:solidFill>
              </a:endParaRPr>
            </a:p>
          </p:txBody>
        </p:sp>
        <p:grpSp>
          <p:nvGrpSpPr>
            <p:cNvPr id="37" name="Group 193"/>
            <p:cNvGrpSpPr>
              <a:grpSpLocks/>
            </p:cNvGrpSpPr>
            <p:nvPr/>
          </p:nvGrpSpPr>
          <p:grpSpPr bwMode="auto">
            <a:xfrm>
              <a:off x="480" y="3096"/>
              <a:ext cx="240" cy="192"/>
              <a:chOff x="480" y="3096"/>
              <a:chExt cx="240" cy="192"/>
            </a:xfrm>
          </p:grpSpPr>
          <p:sp>
            <p:nvSpPr>
              <p:cNvPr id="38" name="Oval 19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39" name="Freeform 19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solidFill>
                    <a:prstClr val="black"/>
                  </a:solidFill>
                </a:endParaRPr>
              </a:p>
            </p:txBody>
          </p:sp>
        </p:grpSp>
      </p:grpSp>
      <p:grpSp>
        <p:nvGrpSpPr>
          <p:cNvPr id="40" name="Group 196"/>
          <p:cNvGrpSpPr>
            <a:grpSpLocks/>
          </p:cNvGrpSpPr>
          <p:nvPr/>
        </p:nvGrpSpPr>
        <p:grpSpPr bwMode="auto">
          <a:xfrm>
            <a:off x="1096963" y="6142038"/>
            <a:ext cx="304800" cy="244475"/>
            <a:chOff x="768" y="3096"/>
            <a:chExt cx="240" cy="192"/>
          </a:xfrm>
        </p:grpSpPr>
        <p:sp>
          <p:nvSpPr>
            <p:cNvPr id="41" name="Oval 19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42" name="Rectangle 19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solidFill>
                  <a:prstClr val="black"/>
                </a:solidFill>
              </a:endParaRPr>
            </a:p>
          </p:txBody>
        </p:sp>
      </p:grpSp>
      <p:sp>
        <p:nvSpPr>
          <p:cNvPr id="43" name="Title 1"/>
          <p:cNvSpPr txBox="1">
            <a:spLocks/>
          </p:cNvSpPr>
          <p:nvPr/>
        </p:nvSpPr>
        <p:spPr>
          <a:xfrm>
            <a:off x="0" y="122238"/>
            <a:ext cx="9144000" cy="715962"/>
          </a:xfrm>
          <a:prstGeom prst="rect">
            <a:avLst/>
          </a:prstGeom>
        </p:spPr>
        <p:txBody>
          <a:bodyPr anchor="ctr">
            <a:normAutofit/>
          </a:bodyPr>
          <a:lstStyle/>
          <a:p>
            <a:pPr algn="ctr">
              <a:spcBef>
                <a:spcPct val="0"/>
              </a:spcBef>
              <a:defRPr/>
            </a:pPr>
            <a:r>
              <a:rPr lang="en-US" sz="3600" dirty="0" err="1">
                <a:solidFill>
                  <a:prstClr val="black"/>
                </a:solidFill>
                <a:latin typeface="Times New Roman" pitchFamily="18" charset="0"/>
                <a:cs typeface="Times New Roman" pitchFamily="18" charset="0"/>
              </a:rPr>
              <a:t>Quy</a:t>
            </a:r>
            <a:r>
              <a:rPr lang="en-US" sz="3600" dirty="0">
                <a:solidFill>
                  <a:prstClr val="black"/>
                </a:solidFill>
                <a:latin typeface="Times New Roman" pitchFamily="18" charset="0"/>
                <a:cs typeface="Times New Roman" pitchFamily="18" charset="0"/>
              </a:rPr>
              <a:t> </a:t>
            </a:r>
            <a:r>
              <a:rPr lang="en-US" sz="3600" dirty="0" err="1">
                <a:solidFill>
                  <a:prstClr val="black"/>
                </a:solidFill>
                <a:latin typeface="Times New Roman" pitchFamily="18" charset="0"/>
                <a:cs typeface="Times New Roman" pitchFamily="18" charset="0"/>
              </a:rPr>
              <a:t>trình</a:t>
            </a:r>
            <a:r>
              <a:rPr lang="en-US" sz="3600" dirty="0">
                <a:solidFill>
                  <a:prstClr val="black"/>
                </a:solidFill>
                <a:latin typeface="Times New Roman" pitchFamily="18" charset="0"/>
                <a:cs typeface="Times New Roman" pitchFamily="18" charset="0"/>
              </a:rPr>
              <a:t> </a:t>
            </a:r>
            <a:r>
              <a:rPr lang="en-US" sz="3600" dirty="0" err="1">
                <a:solidFill>
                  <a:prstClr val="black"/>
                </a:solidFill>
                <a:latin typeface="Times New Roman" pitchFamily="18" charset="0"/>
                <a:cs typeface="Times New Roman" pitchFamily="18" charset="0"/>
              </a:rPr>
              <a:t>truy</a:t>
            </a:r>
            <a:r>
              <a:rPr lang="en-US" sz="3600" dirty="0">
                <a:solidFill>
                  <a:prstClr val="black"/>
                </a:solidFill>
                <a:latin typeface="Times New Roman" pitchFamily="18" charset="0"/>
                <a:cs typeface="Times New Roman" pitchFamily="18" charset="0"/>
              </a:rPr>
              <a:t> </a:t>
            </a:r>
            <a:r>
              <a:rPr lang="en-US" sz="3600" dirty="0" err="1">
                <a:solidFill>
                  <a:prstClr val="black"/>
                </a:solidFill>
                <a:latin typeface="Times New Roman" pitchFamily="18" charset="0"/>
                <a:cs typeface="Times New Roman" pitchFamily="18" charset="0"/>
              </a:rPr>
              <a:t>vấn</a:t>
            </a:r>
            <a:r>
              <a:rPr lang="en-US" sz="3600" dirty="0">
                <a:solidFill>
                  <a:prstClr val="black"/>
                </a:solidFill>
                <a:latin typeface="Times New Roman" pitchFamily="18" charset="0"/>
                <a:cs typeface="Times New Roman" pitchFamily="18" charset="0"/>
              </a:rPr>
              <a:t> </a:t>
            </a:r>
            <a:r>
              <a:rPr lang="en-US" sz="3600" dirty="0" err="1">
                <a:solidFill>
                  <a:prstClr val="black"/>
                </a:solidFill>
                <a:latin typeface="Times New Roman" pitchFamily="18" charset="0"/>
                <a:cs typeface="Times New Roman" pitchFamily="18" charset="0"/>
              </a:rPr>
              <a:t>và</a:t>
            </a:r>
            <a:r>
              <a:rPr lang="en-US" sz="3600" dirty="0">
                <a:solidFill>
                  <a:prstClr val="black"/>
                </a:solidFill>
                <a:latin typeface="Times New Roman" pitchFamily="18" charset="0"/>
                <a:cs typeface="Times New Roman" pitchFamily="18" charset="0"/>
              </a:rPr>
              <a:t> cache </a:t>
            </a:r>
            <a:r>
              <a:rPr lang="en-US" sz="3600" dirty="0" err="1">
                <a:solidFill>
                  <a:prstClr val="black"/>
                </a:solidFill>
                <a:latin typeface="Times New Roman" pitchFamily="18" charset="0"/>
                <a:cs typeface="Times New Roman" pitchFamily="18" charset="0"/>
              </a:rPr>
              <a:t>lại</a:t>
            </a:r>
            <a:r>
              <a:rPr lang="en-US" sz="3600" dirty="0">
                <a:solidFill>
                  <a:prstClr val="black"/>
                </a:solidFill>
                <a:latin typeface="Times New Roman" pitchFamily="18" charset="0"/>
                <a:cs typeface="Times New Roman" pitchFamily="18" charset="0"/>
              </a:rPr>
              <a:t> </a:t>
            </a:r>
            <a:r>
              <a:rPr lang="en-US" sz="3600" dirty="0" err="1">
                <a:solidFill>
                  <a:prstClr val="black"/>
                </a:solidFill>
                <a:latin typeface="Times New Roman" pitchFamily="18" charset="0"/>
                <a:cs typeface="Times New Roman" pitchFamily="18" charset="0"/>
              </a:rPr>
              <a:t>trên</a:t>
            </a:r>
            <a:r>
              <a:rPr lang="en-US" sz="3600" dirty="0">
                <a:solidFill>
                  <a:prstClr val="black"/>
                </a:solidFill>
                <a:latin typeface="Times New Roman" pitchFamily="18" charset="0"/>
                <a:cs typeface="Times New Roman" pitchFamily="18" charset="0"/>
              </a:rPr>
              <a:t> </a:t>
            </a:r>
            <a:r>
              <a:rPr lang="en-US" sz="3600" dirty="0" err="1">
                <a:solidFill>
                  <a:prstClr val="black"/>
                </a:solidFill>
                <a:latin typeface="Times New Roman" pitchFamily="18" charset="0"/>
                <a:cs typeface="Times New Roman" pitchFamily="18" charset="0"/>
              </a:rPr>
              <a:t>máy</a:t>
            </a:r>
            <a:r>
              <a:rPr lang="en-US" sz="3600" dirty="0">
                <a:solidFill>
                  <a:prstClr val="black"/>
                </a:solidFill>
                <a:latin typeface="Times New Roman" pitchFamily="18" charset="0"/>
                <a:cs typeface="Times New Roman" pitchFamily="18" charset="0"/>
              </a:rPr>
              <a:t> </a:t>
            </a:r>
            <a:r>
              <a:rPr lang="en-US" sz="3600" dirty="0" err="1">
                <a:solidFill>
                  <a:prstClr val="black"/>
                </a:solidFill>
                <a:latin typeface="Times New Roman" pitchFamily="18" charset="0"/>
                <a:cs typeface="Times New Roman" pitchFamily="18" charset="0"/>
              </a:rPr>
              <a:t>tính</a:t>
            </a:r>
            <a:endParaRPr lang="en-US" sz="3600" dirty="0">
              <a:solidFill>
                <a:prstClr val="black"/>
              </a:solidFill>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right)">
                                      <p:cBhvr>
                                        <p:cTn id="43" dur="500"/>
                                        <p:tgtEl>
                                          <p:spTgt spid="20"/>
                                        </p:tgtEl>
                                      </p:cBhvr>
                                    </p:animEffect>
                                  </p:childTnLst>
                                </p:cTn>
                              </p:par>
                            </p:childTnLst>
                          </p:cTn>
                        </p:par>
                        <p:par>
                          <p:cTn id="44" fill="hold">
                            <p:stCondLst>
                              <p:cond delay="5000"/>
                            </p:stCondLst>
                            <p:childTnLst>
                              <p:par>
                                <p:cTn id="45" presetID="9" presetClass="entr" presetSubtype="0"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dissolve">
                                      <p:cBhvr>
                                        <p:cTn id="47" dur="500"/>
                                        <p:tgtEl>
                                          <p:spTgt spid="34"/>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right)">
                                      <p:cBhvr>
                                        <p:cTn id="51" dur="500"/>
                                        <p:tgtEl>
                                          <p:spTgt spid="31"/>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499"/>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8"/>
                                        </p:tgtEl>
                                        <p:attrNameLst>
                                          <p:attrName>style.visibility</p:attrName>
                                        </p:attrNameLst>
                                      </p:cBhvr>
                                      <p:to>
                                        <p:strVal val="visible"/>
                                      </p:to>
                                    </p:se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down)">
                                      <p:cBhvr>
                                        <p:cTn id="62" dur="500"/>
                                        <p:tgtEl>
                                          <p:spTgt spid="33"/>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up)">
                                      <p:cBhvr>
                                        <p:cTn id="66" dur="500"/>
                                        <p:tgtEl>
                                          <p:spTgt spid="32"/>
                                        </p:tgtEl>
                                      </p:cBhvr>
                                    </p:animEffect>
                                  </p:childTnLst>
                                </p:cTn>
                              </p:par>
                            </p:childTnLst>
                          </p:cTn>
                        </p:par>
                        <p:par>
                          <p:cTn id="67" fill="hold">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29"/>
                                        </p:tgtEl>
                                        <p:attrNameLst>
                                          <p:attrName>style.visibility</p:attrName>
                                        </p:attrNameLst>
                                      </p:cBhvr>
                                      <p:to>
                                        <p:strVal val="visible"/>
                                      </p:to>
                                    </p:set>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9" grpId="0" animBg="1"/>
      <p:bldP spid="20" grpId="0" animBg="1"/>
      <p:bldP spid="21" grpId="0" animBg="1"/>
      <p:bldP spid="22" grpId="0" animBg="1"/>
      <p:bldP spid="23" grpId="0" animBg="1"/>
      <p:bldP spid="24" grpId="0" animBg="1"/>
      <p:bldP spid="25" grpId="0" animBg="1"/>
      <p:bldP spid="26" grpId="0" animBg="1"/>
      <p:bldP spid="27" grpId="0" animBg="1" autoUpdateAnimBg="0"/>
      <p:bldP spid="28" grpId="0" animBg="1" autoUpdateAnimBg="0"/>
      <p:bldP spid="29" grpId="0" animBg="1" autoUpdateAnimBg="0"/>
      <p:bldP spid="30" grpId="0" animBg="1"/>
      <p:bldP spid="31" grpId="0" animBg="1"/>
      <p:bldP spid="32"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65" name="Group 169"/>
          <p:cNvGraphicFramePr>
            <a:graphicFrameLocks noGrp="1"/>
          </p:cNvGraphicFramePr>
          <p:nvPr/>
        </p:nvGraphicFramePr>
        <p:xfrm>
          <a:off x="1428728" y="2000240"/>
          <a:ext cx="6557962" cy="2792700"/>
        </p:xfrm>
        <a:graphic>
          <a:graphicData uri="http://schemas.openxmlformats.org/drawingml/2006/table">
            <a:tbl>
              <a:tblPr/>
              <a:tblGrid>
                <a:gridCol w="1695450"/>
                <a:gridCol w="4862512"/>
              </a:tblGrid>
              <a:tr h="32456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700" b="1" i="0" u="none" strike="noStrike" cap="none" normalizeH="0" baseline="0" dirty="0" smtClean="0">
                          <a:ln>
                            <a:noFill/>
                          </a:ln>
                          <a:solidFill>
                            <a:schemeClr val="tx1"/>
                          </a:solidFill>
                          <a:effectLst/>
                          <a:latin typeface="Arial Narrow" pitchFamily="34" charset="0"/>
                        </a:rPr>
                        <a:t>Record type</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Description</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r>
              <a:tr h="3504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A</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Narrow" pitchFamily="34" charset="0"/>
                        </a:rPr>
                        <a:t>Resolves a host name to an IP address</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650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PTR</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Narrow" pitchFamily="34" charset="0"/>
                        </a:rPr>
                        <a:t>Resolves an IP address to a host name</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50464">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700" b="1" i="0" u="none" strike="noStrike" cap="none" normalizeH="0" baseline="0" dirty="0" smtClean="0">
                          <a:ln>
                            <a:noFill/>
                          </a:ln>
                          <a:solidFill>
                            <a:schemeClr val="tx1"/>
                          </a:solidFill>
                          <a:effectLst/>
                          <a:latin typeface="Arial Narrow" pitchFamily="34" charset="0"/>
                        </a:rPr>
                        <a:t>SOA</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Narrow" pitchFamily="34" charset="0"/>
                        </a:rPr>
                        <a:t>The first record in any zone file </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504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SRV</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Narrow" pitchFamily="34" charset="0"/>
                        </a:rPr>
                        <a:t>Resolves names of servers providing services</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504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NS</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Narrow" pitchFamily="34" charset="0"/>
                        </a:rPr>
                        <a:t>Identifies the DNS server for each zone</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504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MX</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The mail server</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504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CNAME</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Narrow" pitchFamily="34" charset="0"/>
                        </a:rPr>
                        <a:t>Resolves from a host name to a host name</a:t>
                      </a:r>
                    </a:p>
                  </a:txBody>
                  <a:tcPr marT="45713" marB="45713"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1711" name="Title 1"/>
          <p:cNvSpPr>
            <a:spLocks noGrp="1"/>
          </p:cNvSpPr>
          <p:nvPr>
            <p:ph type="title"/>
          </p:nvPr>
        </p:nvSpPr>
        <p:spPr>
          <a:xfrm>
            <a:off x="457200" y="381000"/>
            <a:ext cx="8229600" cy="1143000"/>
          </a:xfrm>
        </p:spPr>
        <p:txBody>
          <a:bodyPr/>
          <a:lstStyle/>
          <a:p>
            <a:pPr algn="ctr"/>
            <a:r>
              <a:rPr lang="en-US" sz="4800" dirty="0" smtClean="0">
                <a:latin typeface="Times New Roman" pitchFamily="18" charset="0"/>
                <a:cs typeface="Times New Roman" pitchFamily="18" charset="0"/>
              </a:rPr>
              <a:t>Record Types</a:t>
            </a:r>
          </a:p>
        </p:txBody>
      </p:sp>
    </p:spTree>
    <p:extLst>
      <p:ext uri="{BB962C8B-B14F-4D97-AF65-F5344CB8AC3E}">
        <p14:creationId xmlns:p14="http://schemas.microsoft.com/office/powerpoint/2010/main" val="913318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23465"/>
                                        </p:tgtEl>
                                        <p:attrNameLst>
                                          <p:attrName>style.visibility</p:attrName>
                                        </p:attrNameLst>
                                      </p:cBhvr>
                                      <p:to>
                                        <p:strVal val="visible"/>
                                      </p:to>
                                    </p:set>
                                    <p:animEffect transition="in" filter="dissolve">
                                      <p:cBhvr>
                                        <p:cTn id="7" dur="500"/>
                                        <p:tgtEl>
                                          <p:spTgt spid="823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571472" y="506760"/>
            <a:ext cx="8229600" cy="762000"/>
          </a:xfrm>
        </p:spPr>
        <p:txBody>
          <a:bodyPr/>
          <a:lstStyle/>
          <a:p>
            <a:pPr algn="l"/>
            <a:r>
              <a:rPr lang="en-US" sz="3600" dirty="0" smtClean="0">
                <a:latin typeface="Times New Roman" pitchFamily="18" charset="0"/>
                <a:cs typeface="Times New Roman" pitchFamily="18" charset="0"/>
              </a:rPr>
              <a:t>a. </a:t>
            </a:r>
            <a:r>
              <a:rPr lang="vi-VN" sz="3600" dirty="0" smtClean="0">
                <a:cs typeface="Times New Roman" pitchFamily="18" charset="0"/>
              </a:rPr>
              <a:t> SOA (Start of Authority)</a:t>
            </a:r>
            <a:endParaRPr lang="en-US" sz="3600" dirty="0" smtClean="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214414" y="1714488"/>
          <a:ext cx="7162800" cy="4824151"/>
        </p:xfrm>
        <a:graphic>
          <a:graphicData uri="http://schemas.openxmlformats.org/drawingml/2006/table">
            <a:tbl>
              <a:tblPr firstRow="1" bandRow="1">
                <a:tableStyleId>{5C22544A-7EE6-4342-B048-85BDC9FD1C3A}</a:tableStyleId>
              </a:tblPr>
              <a:tblGrid>
                <a:gridCol w="3581400"/>
                <a:gridCol w="3581400"/>
              </a:tblGrid>
              <a:tr h="541309">
                <a:tc>
                  <a:txBody>
                    <a:bodyPr/>
                    <a:lstStyle/>
                    <a:p>
                      <a:pPr algn="ctr"/>
                      <a:r>
                        <a:rPr lang="vi-VN" sz="1600" b="1" kern="1200" dirty="0" smtClean="0">
                          <a:solidFill>
                            <a:schemeClr val="lt1"/>
                          </a:solidFill>
                          <a:latin typeface="+mn-lt"/>
                          <a:ea typeface="+mn-ea"/>
                          <a:cs typeface="+mn-cs"/>
                        </a:rPr>
                        <a:t>Cú pháp của 1 record SOA :</a:t>
                      </a:r>
                      <a:endParaRPr lang="en-US" sz="1600" b="1" kern="1200" dirty="0" smtClean="0">
                        <a:solidFill>
                          <a:schemeClr val="lt1"/>
                        </a:solidFill>
                        <a:latin typeface="+mn-lt"/>
                        <a:ea typeface="+mn-ea"/>
                        <a:cs typeface="+mn-cs"/>
                      </a:endParaRPr>
                    </a:p>
                  </a:txBody>
                  <a:tcPr marT="45717" marB="45717"/>
                </a:tc>
                <a:tc>
                  <a:txBody>
                    <a:bodyPr/>
                    <a:lstStyle/>
                    <a:p>
                      <a:r>
                        <a:rPr lang="vi-VN" sz="1600" b="1" kern="1200" dirty="0" smtClean="0">
                          <a:solidFill>
                            <a:schemeClr val="lt1"/>
                          </a:solidFill>
                          <a:latin typeface="+mn-lt"/>
                          <a:ea typeface="+mn-ea"/>
                          <a:cs typeface="+mn-cs"/>
                        </a:rPr>
                        <a:t>Ví dụ :</a:t>
                      </a:r>
                      <a:br>
                        <a:rPr lang="vi-VN" sz="1600" b="1" kern="1200" dirty="0" smtClean="0">
                          <a:solidFill>
                            <a:schemeClr val="lt1"/>
                          </a:solidFill>
                          <a:latin typeface="+mn-lt"/>
                          <a:ea typeface="+mn-ea"/>
                          <a:cs typeface="+mn-cs"/>
                        </a:rPr>
                      </a:br>
                      <a:endParaRPr lang="en-US" sz="1600" dirty="0">
                        <a:latin typeface="+mn-lt"/>
                      </a:endParaRPr>
                    </a:p>
                  </a:txBody>
                  <a:tcPr marT="45717" marB="45717"/>
                </a:tc>
              </a:tr>
              <a:tr h="4245037">
                <a:tc>
                  <a:txBody>
                    <a:bodyPr/>
                    <a:lstStyle/>
                    <a:p>
                      <a:r>
                        <a:rPr lang="vi-VN" sz="2200" kern="1200" dirty="0" smtClean="0">
                          <a:solidFill>
                            <a:schemeClr val="dk1"/>
                          </a:solidFill>
                          <a:latin typeface="+mn-lt"/>
                          <a:ea typeface="+mn-ea"/>
                          <a:cs typeface="+mn-cs"/>
                        </a:rPr>
                        <a:t>[tên-miền] IN SOA [tên-DNS-Server] [địa-chỉ-email] (</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endParaRPr lang="en-US" sz="1000" kern="1200" dirty="0" smtClean="0">
                        <a:solidFill>
                          <a:schemeClr val="dk1"/>
                        </a:solidFill>
                        <a:latin typeface="+mn-lt"/>
                        <a:ea typeface="+mn-ea"/>
                        <a:cs typeface="+mn-cs"/>
                      </a:endParaRPr>
                    </a:p>
                    <a:p>
                      <a:endParaRPr lang="en-US" sz="1000" kern="1200" dirty="0" smtClean="0">
                        <a:solidFill>
                          <a:schemeClr val="dk1"/>
                        </a:solidFill>
                        <a:latin typeface="+mn-lt"/>
                        <a:ea typeface="+mn-ea"/>
                        <a:cs typeface="+mn-cs"/>
                      </a:endParaRPr>
                    </a:p>
                    <a:p>
                      <a:r>
                        <a:rPr lang="vi-VN" sz="2200" kern="1200" dirty="0" smtClean="0">
                          <a:solidFill>
                            <a:schemeClr val="dk1"/>
                          </a:solidFill>
                          <a:latin typeface="+mn-lt"/>
                          <a:ea typeface="+mn-ea"/>
                          <a:cs typeface="+mn-cs"/>
                        </a:rPr>
                        <a:t>Serial number;</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Refresh number;</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Retry number;</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Exp</a:t>
                      </a:r>
                      <a:r>
                        <a:rPr lang="en-US" sz="2200" kern="1200" dirty="0" err="1" smtClean="0">
                          <a:solidFill>
                            <a:schemeClr val="dk1"/>
                          </a:solidFill>
                          <a:latin typeface="+mn-lt"/>
                          <a:ea typeface="+mn-ea"/>
                          <a:cs typeface="+mn-cs"/>
                        </a:rPr>
                        <a:t>i</a:t>
                      </a:r>
                      <a:r>
                        <a:rPr lang="vi-VN" sz="2200" kern="1200" dirty="0" smtClean="0">
                          <a:solidFill>
                            <a:schemeClr val="dk1"/>
                          </a:solidFill>
                          <a:latin typeface="+mn-lt"/>
                          <a:ea typeface="+mn-ea"/>
                          <a:cs typeface="+mn-cs"/>
                        </a:rPr>
                        <a:t>r</a:t>
                      </a:r>
                      <a:r>
                        <a:rPr lang="en-US" sz="2200" kern="1200" dirty="0" smtClean="0">
                          <a:solidFill>
                            <a:schemeClr val="dk1"/>
                          </a:solidFill>
                          <a:latin typeface="+mn-lt"/>
                          <a:ea typeface="+mn-ea"/>
                          <a:cs typeface="+mn-cs"/>
                        </a:rPr>
                        <a:t>e</a:t>
                      </a:r>
                      <a:r>
                        <a:rPr lang="vi-VN" sz="2200" kern="1200" dirty="0" smtClean="0">
                          <a:solidFill>
                            <a:schemeClr val="dk1"/>
                          </a:solidFill>
                          <a:latin typeface="+mn-lt"/>
                          <a:ea typeface="+mn-ea"/>
                          <a:cs typeface="+mn-cs"/>
                        </a:rPr>
                        <a:t> number;</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Time-to-line number)</a:t>
                      </a:r>
                      <a:br>
                        <a:rPr lang="vi-VN" sz="2200" kern="1200" dirty="0" smtClean="0">
                          <a:solidFill>
                            <a:schemeClr val="dk1"/>
                          </a:solidFill>
                          <a:latin typeface="+mn-lt"/>
                          <a:ea typeface="+mn-ea"/>
                          <a:cs typeface="+mn-cs"/>
                        </a:rPr>
                      </a:br>
                      <a:endParaRPr lang="en-US" sz="2200" dirty="0">
                        <a:latin typeface="+mn-lt"/>
                      </a:endParaRPr>
                    </a:p>
                  </a:txBody>
                  <a:tcPr marT="45717" marB="45717"/>
                </a:tc>
                <a:tc>
                  <a:txBody>
                    <a:bodyPr/>
                    <a:lstStyle/>
                    <a:p>
                      <a:r>
                        <a:rPr lang="vi-VN" sz="2200" kern="1200" dirty="0" smtClean="0">
                          <a:solidFill>
                            <a:schemeClr val="dk1"/>
                          </a:solidFill>
                          <a:latin typeface="+mn-lt"/>
                          <a:ea typeface="+mn-ea"/>
                          <a:cs typeface="+mn-cs"/>
                        </a:rPr>
                        <a:t>vnnetpro.com. IN SOA server1.vnnetpro.com. sangnt.vnnetpro.com. (</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1 ; serial</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10800 ; refresh after 3 hours</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3600 ; retry after 1 hours</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604800 ; expire after 1 week</a:t>
                      </a:r>
                      <a:br>
                        <a:rPr lang="vi-VN" sz="2200" kern="1200" dirty="0" smtClean="0">
                          <a:solidFill>
                            <a:schemeClr val="dk1"/>
                          </a:solidFill>
                          <a:latin typeface="+mn-lt"/>
                          <a:ea typeface="+mn-ea"/>
                          <a:cs typeface="+mn-cs"/>
                        </a:rPr>
                      </a:br>
                      <a:r>
                        <a:rPr lang="vi-VN" sz="1000" kern="1200" dirty="0" smtClean="0">
                          <a:solidFill>
                            <a:schemeClr val="dk1"/>
                          </a:solidFill>
                          <a:latin typeface="+mn-lt"/>
                          <a:ea typeface="+mn-ea"/>
                          <a:cs typeface="+mn-cs"/>
                        </a:rPr>
                        <a:t/>
                      </a:r>
                      <a:br>
                        <a:rPr lang="vi-VN" sz="1000" kern="1200" dirty="0" smtClean="0">
                          <a:solidFill>
                            <a:schemeClr val="dk1"/>
                          </a:solidFill>
                          <a:latin typeface="+mn-lt"/>
                          <a:ea typeface="+mn-ea"/>
                          <a:cs typeface="+mn-cs"/>
                        </a:rPr>
                      </a:br>
                      <a:r>
                        <a:rPr lang="vi-VN" sz="2200" kern="1200" dirty="0" smtClean="0">
                          <a:solidFill>
                            <a:schemeClr val="dk1"/>
                          </a:solidFill>
                          <a:latin typeface="+mn-lt"/>
                          <a:ea typeface="+mn-ea"/>
                          <a:cs typeface="+mn-cs"/>
                        </a:rPr>
                        <a:t>86400 ) ; minimum TTL of 1 day</a:t>
                      </a:r>
                      <a:endParaRPr lang="en-US" sz="2200" dirty="0">
                        <a:latin typeface="+mn-lt"/>
                      </a:endParaRPr>
                    </a:p>
                  </a:txBody>
                  <a:tcPr marT="45717" marB="45717"/>
                </a:tc>
              </a:tr>
            </a:tbl>
          </a:graphicData>
        </a:graphic>
      </p:graphicFrame>
    </p:spTree>
    <p:extLst>
      <p:ext uri="{BB962C8B-B14F-4D97-AF65-F5344CB8AC3E}">
        <p14:creationId xmlns:p14="http://schemas.microsoft.com/office/powerpoint/2010/main" val="706078840"/>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675"/>
            <a:ext cx="8229600" cy="639763"/>
          </a:xfrm>
        </p:spPr>
        <p:txBody>
          <a:bodyPr rtlCol="0">
            <a:normAutofit fontScale="90000"/>
          </a:bodyPr>
          <a:lstStyle/>
          <a:p>
            <a:pPr fontAlgn="auto">
              <a:spcAft>
                <a:spcPts val="0"/>
              </a:spcAft>
              <a:defRPr/>
            </a:pPr>
            <a:r>
              <a:rPr lang="vi-VN" dirty="0" smtClean="0"/>
              <a:t>Giải thích ý nghĩa ví dụ trên :</a:t>
            </a:r>
            <a:endParaRPr lang="en-US" dirty="0"/>
          </a:p>
        </p:txBody>
      </p:sp>
      <p:sp>
        <p:nvSpPr>
          <p:cNvPr id="3" name="Content Placeholder 2"/>
          <p:cNvSpPr>
            <a:spLocks noGrp="1"/>
          </p:cNvSpPr>
          <p:nvPr>
            <p:ph idx="1"/>
          </p:nvPr>
        </p:nvSpPr>
        <p:spPr>
          <a:xfrm>
            <a:off x="914400" y="609600"/>
            <a:ext cx="7239000" cy="6096000"/>
          </a:xfrm>
        </p:spPr>
        <p:txBody>
          <a:bodyPr rtlCol="0">
            <a:normAutofit fontScale="92500" lnSpcReduction="10000"/>
          </a:bodyPr>
          <a:lstStyle/>
          <a:p>
            <a:pPr fontAlgn="auto">
              <a:spcAft>
                <a:spcPts val="0"/>
              </a:spcAft>
              <a:buFont typeface="Arial" pitchFamily="34" charset="0"/>
              <a:buNone/>
              <a:defRPr/>
            </a:pPr>
            <a:r>
              <a:rPr lang="vi-VN" dirty="0" smtClean="0">
                <a:latin typeface="+mj-lt"/>
              </a:rPr>
              <a:t/>
            </a:r>
            <a:br>
              <a:rPr lang="vi-VN" dirty="0" smtClean="0">
                <a:latin typeface="+mj-lt"/>
              </a:rPr>
            </a:br>
            <a:r>
              <a:rPr lang="vi-VN" dirty="0" smtClean="0">
                <a:latin typeface="+mj-lt"/>
              </a:rPr>
              <a:t>- Tên Domain : vnnetpro.com. phải ở vị trí cột đầu tiên và kết thúc bằng dấu chấm (.).</a:t>
            </a:r>
            <a:br>
              <a:rPr lang="vi-VN" dirty="0" smtClean="0">
                <a:latin typeface="+mj-lt"/>
              </a:rPr>
            </a:br>
            <a:r>
              <a:rPr lang="vi-VN" dirty="0" smtClean="0">
                <a:latin typeface="+mj-lt"/>
              </a:rPr>
              <a:t/>
            </a:r>
            <a:br>
              <a:rPr lang="vi-VN" dirty="0" smtClean="0">
                <a:latin typeface="+mj-lt"/>
              </a:rPr>
            </a:br>
            <a:r>
              <a:rPr lang="vi-VN" dirty="0" smtClean="0">
                <a:latin typeface="+mj-lt"/>
              </a:rPr>
              <a:t>- IN là Internet</a:t>
            </a:r>
            <a:br>
              <a:rPr lang="vi-VN" dirty="0" smtClean="0">
                <a:latin typeface="+mj-lt"/>
              </a:rPr>
            </a:br>
            <a:r>
              <a:rPr lang="vi-VN" dirty="0" smtClean="0">
                <a:latin typeface="+mj-lt"/>
              </a:rPr>
              <a:t/>
            </a:r>
            <a:br>
              <a:rPr lang="vi-VN" dirty="0" smtClean="0">
                <a:latin typeface="+mj-lt"/>
              </a:rPr>
            </a:br>
            <a:r>
              <a:rPr lang="vi-VN" dirty="0" smtClean="0">
                <a:latin typeface="+mj-lt"/>
              </a:rPr>
              <a:t>- server1.vnnetpro.com là tên FQDN của Primary Name Server của dữ liệu này.</a:t>
            </a:r>
            <a:br>
              <a:rPr lang="vi-VN" dirty="0" smtClean="0">
                <a:latin typeface="+mj-lt"/>
              </a:rPr>
            </a:br>
            <a:r>
              <a:rPr lang="vi-VN" dirty="0" smtClean="0">
                <a:latin typeface="+mj-lt"/>
              </a:rPr>
              <a:t/>
            </a:r>
            <a:br>
              <a:rPr lang="vi-VN" dirty="0" smtClean="0">
                <a:latin typeface="+mj-lt"/>
              </a:rPr>
            </a:br>
            <a:r>
              <a:rPr lang="vi-VN" dirty="0" smtClean="0">
                <a:latin typeface="+mj-lt"/>
              </a:rPr>
              <a:t>- sangnt.vnnetpro.com là địa chỉ email của người phụ trách dữ liệu này. Lưu ý là địa chỉ email thay thế dấu @ bằng dấu chấm sau root.</a:t>
            </a:r>
            <a:br>
              <a:rPr lang="vi-VN" dirty="0" smtClean="0">
                <a:latin typeface="+mj-lt"/>
              </a:rPr>
            </a:br>
            <a:r>
              <a:rPr lang="vi-VN" dirty="0" smtClean="0">
                <a:latin typeface="+mj-lt"/>
              </a:rPr>
              <a:t/>
            </a:r>
            <a:br>
              <a:rPr lang="vi-VN" dirty="0" smtClean="0">
                <a:latin typeface="+mj-lt"/>
              </a:rPr>
            </a:br>
            <a:r>
              <a:rPr lang="vi-VN" dirty="0" smtClean="0">
                <a:latin typeface="+mj-lt"/>
              </a:rPr>
              <a:t>- Dấu ( ) cho phép ta mở rộng ra viết thành nhiều dòng, tất cả các tham số trong dấu ( ) được dùng cho các Secondary Name Server.</a:t>
            </a:r>
            <a:br>
              <a:rPr lang="vi-VN" dirty="0" smtClean="0">
                <a:latin typeface="+mj-lt"/>
              </a:rPr>
            </a:br>
            <a:endParaRPr lang="en-US" dirty="0">
              <a:latin typeface="+mj-lt"/>
            </a:endParaRPr>
          </a:p>
        </p:txBody>
      </p:sp>
    </p:spTree>
    <p:extLst>
      <p:ext uri="{BB962C8B-B14F-4D97-AF65-F5344CB8AC3E}">
        <p14:creationId xmlns:p14="http://schemas.microsoft.com/office/powerpoint/2010/main" val="67441992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0" y="304800"/>
            <a:ext cx="9144000" cy="792163"/>
          </a:xfrm>
        </p:spPr>
        <p:txBody>
          <a:bodyPr>
            <a:normAutofit/>
          </a:bodyPr>
          <a:lstStyle/>
          <a:p>
            <a:r>
              <a:rPr lang="en-US" sz="4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Ý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SOA Record</a:t>
            </a:r>
            <a:endParaRPr lang="en-US" sz="4000"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990600" y="1219200"/>
            <a:ext cx="7162800" cy="6172200"/>
          </a:xfrm>
        </p:spPr>
        <p:txBody>
          <a:bodyPr rtlCol="0">
            <a:normAutofit fontScale="85000" lnSpcReduction="10000"/>
          </a:bodyPr>
          <a:lstStyle/>
          <a:p>
            <a:pPr fontAlgn="auto">
              <a:spcAft>
                <a:spcPts val="0"/>
              </a:spcAft>
              <a:buFont typeface="Arial" pitchFamily="34" charset="0"/>
              <a:buNone/>
              <a:defRPr/>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Serial : áp dụng cho mọi dữ liệu trong zone và là 1 số nguyên. Trong ví dụ, giá trị này là 1 nhưng thông thường người ta sẽ sử dụng theo định dạng thời gian như 2007092001. Định dạng này theo kiểu yyyymmddnn, trong đó nn là số lần sửa đổi dữ liệu zone trong ngày. Bất kể theo định dạng nào thì luôn luôn phải tăng số này lên mỗi lần sửa đổi dữ liệu zone. Khi Secondary Name Server liên lạc với Primary Name Server thì trước tiên nó sẽ hỏi số serial này. Nếu số serial của máy Secondary nhỏ hơn số serial của máy Primary tức là dữ liệu trên Secondary đã cũ và sau đó máy Secondary sẽ sao chép dữ liệu mới từ máy Primary thay cho dữ liệu đang có.</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Refresh : chỉ ra khoản thời gian máy Secondary kiểm tra dữ liệu zone trên máy Primary để cập nhật nếu cần. Trong ví dụ trên thì cứ mổi 3 giờ máy chủ Secondary sẽ liên lạc với máy chủ Primary để cập nhật nếu có. Giá trị này thay đổi theo tần suất thay đổi dữ liệu trong zone.</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a:r>
            <a:br>
              <a:rPr lang="vi-VN"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2438292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0" y="71422"/>
            <a:ext cx="7772400" cy="1143000"/>
          </a:xfrm>
        </p:spPr>
        <p:txBody>
          <a:bodyPr/>
          <a:lstStyle/>
          <a:p>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SOA Record (</a:t>
            </a:r>
            <a:r>
              <a:rPr lang="en-US" dirty="0" err="1" smtClean="0">
                <a:latin typeface="Times New Roman" pitchFamily="18" charset="0"/>
                <a:cs typeface="Times New Roman" pitchFamily="18" charset="0"/>
              </a:rPr>
              <a:t>tt</a:t>
            </a:r>
            <a:r>
              <a:rPr lang="en-US" dirty="0" smtClean="0">
                <a:latin typeface="Times New Roman" pitchFamily="18" charset="0"/>
                <a:cs typeface="Times New Roman" pitchFamily="18" charset="0"/>
              </a:rPr>
              <a:t>)</a:t>
            </a:r>
            <a:endParaRPr lang="en-US" dirty="0"/>
          </a:p>
        </p:txBody>
      </p:sp>
      <p:sp>
        <p:nvSpPr>
          <p:cNvPr id="4" name="Content Placeholder 2"/>
          <p:cNvSpPr txBox="1">
            <a:spLocks/>
          </p:cNvSpPr>
          <p:nvPr/>
        </p:nvSpPr>
        <p:spPr>
          <a:xfrm>
            <a:off x="642910" y="1560537"/>
            <a:ext cx="7239000" cy="5440363"/>
          </a:xfrm>
          <a:prstGeom prst="rect">
            <a:avLst/>
          </a:prstGeom>
        </p:spPr>
        <p:txBody>
          <a:bodyPr vert="horz" rtlCol="0">
            <a:normAutofit fontScale="85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None/>
              <a:tabLst/>
              <a:defRPr/>
            </a:pPr>
            <a:r>
              <a:rPr kumimoji="0" lang="en-US"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Retry : nếu máy Secondary không kết nối được với máy Primary theo thời hạn mô tả trong refresh (ví dụ trường hợp máy Primary shutdown máy vào lúc đó) thì máy Secondary sẽ tìm cách kết nối lại với máy Primary theo chu kỳ thời gian được xác định trong retry. Thông thường giá trị này nhỏ hơn giá trị refresh</a:t>
            </a:r>
            <a:b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br>
            <a: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r>
            <a:b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br>
            <a: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Expire : nếu sau khoản thời gian này mà máy Secondary không cập nhật được thông tin mới trên máy Primay thì giá trị của zone này trên máy Secondary sẽ bị hết hạn. Nếu bị expire thì Secondary sẽ không trả lời bất cứ 1 truy vấn nào về zone này. Giá trị expire này phải lớn hơn giá trị refresh và giá trị retry.</a:t>
            </a:r>
            <a:b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br>
            <a: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r>
            <a:b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br>
            <a:r>
              <a:rPr kumimoji="0" lang="vi-VN"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TTL : giá trị này áp dụng cho mọi record trong zone và được đính kèm trong thông tin trả lời 1 truy vấn. Mục đích của nó là chỉ ra thời gian mà các máy DNS Server  trả lời thông tin. Giúp giảm lưu lượng truy vấn DNS trên mạng.</a:t>
            </a:r>
            <a:endParaRPr kumimoji="0" lang="en-US" sz="26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731838" y="-122238"/>
            <a:ext cx="8229600" cy="1143001"/>
          </a:xfrm>
        </p:spPr>
        <p:txBody>
          <a:bodyPr/>
          <a:lstStyle/>
          <a:p>
            <a:pPr algn="l"/>
            <a:r>
              <a:rPr lang="en-US" dirty="0" smtClean="0">
                <a:latin typeface="Times New Roman" pitchFamily="18" charset="0"/>
                <a:cs typeface="Times New Roman" pitchFamily="18" charset="0"/>
              </a:rPr>
              <a:t>b.	 NS (Name Server)</a:t>
            </a:r>
          </a:p>
        </p:txBody>
      </p:sp>
      <p:sp>
        <p:nvSpPr>
          <p:cNvPr id="3" name="Content Placeholder 2"/>
          <p:cNvSpPr>
            <a:spLocks noGrp="1"/>
          </p:cNvSpPr>
          <p:nvPr>
            <p:ph idx="1"/>
          </p:nvPr>
        </p:nvSpPr>
        <p:spPr>
          <a:xfrm>
            <a:off x="571472" y="990600"/>
            <a:ext cx="7848600" cy="5867400"/>
          </a:xfrm>
        </p:spPr>
        <p:txBody>
          <a:bodyPr rtlCol="0">
            <a:normAutofit lnSpcReduction="10000"/>
          </a:bodyPr>
          <a:lstStyle/>
          <a:p>
            <a:pPr fontAlgn="auto">
              <a:spcAft>
                <a:spcPts val="0"/>
              </a:spcAft>
              <a:buFont typeface="Arial" pitchFamily="34" charset="0"/>
              <a:buNone/>
              <a:defRPr/>
            </a:pPr>
            <a:r>
              <a:rPr lang="en-US" dirty="0" smtClean="0">
                <a:latin typeface="Times New Roman" pitchFamily="18" charset="0"/>
                <a:cs typeface="Times New Roman" pitchFamily="18" charset="0"/>
              </a:rPr>
              <a:t>	Record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zone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NS (Name Server) record.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Name Server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zone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1 NS record.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Cú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  [domain-name] IN NS [DNS-Server-Name]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 Record NS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vnnetpro.com. IN NS dnsserver1.vnnetpro.com.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vnnetpro.com. IN NS dnsserver2.vnnetpro.com.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rằng</a:t>
            </a:r>
            <a:r>
              <a:rPr lang="en-US" dirty="0" smtClean="0">
                <a:latin typeface="Times New Roman" pitchFamily="18" charset="0"/>
                <a:cs typeface="Times New Roman" pitchFamily="18" charset="0"/>
              </a:rPr>
              <a:t> Domain vnnetpro.com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p>
          <a:p>
            <a:pPr fontAlgn="auto">
              <a:spcAft>
                <a:spcPts val="0"/>
              </a:spcAft>
              <a:buFont typeface="Arial" pitchFamily="34" charset="0"/>
              <a:buNone/>
              <a:defRPr/>
            </a:pPr>
            <a:r>
              <a:rPr lang="en-US" dirty="0" smtClean="0">
                <a:latin typeface="Times New Roman" pitchFamily="18" charset="0"/>
                <a:cs typeface="Times New Roman" pitchFamily="18" charset="0"/>
              </a:rPr>
              <a:t>	Name Server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dnsserver1.vnnetpro.com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dnsserver2.vnnetpro.com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3170661"/>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Vai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trò</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DNS</a:t>
            </a:r>
            <a:endParaRPr lang="vi-VN" b="1" dirty="0">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tretch>
            <a:fillRect/>
          </a:stretch>
        </p:blipFill>
        <p:spPr bwMode="auto">
          <a:xfrm>
            <a:off x="1002890" y="1447800"/>
            <a:ext cx="7595419" cy="4572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4288" y="-90488"/>
            <a:ext cx="9144000" cy="1143001"/>
          </a:xfrm>
        </p:spPr>
        <p:txBody>
          <a:bodyPr/>
          <a:lstStyle/>
          <a:p>
            <a:r>
              <a:rPr lang="en-US" sz="3500" smtClean="0">
                <a:latin typeface="Times New Roman" pitchFamily="18" charset="0"/>
                <a:cs typeface="Times New Roman" pitchFamily="18" charset="0"/>
              </a:rPr>
              <a:t>C.  </a:t>
            </a:r>
            <a:r>
              <a:rPr lang="vi-VN" sz="3500" smtClean="0">
                <a:cs typeface="Times New Roman" pitchFamily="18" charset="0"/>
              </a:rPr>
              <a:t>A (Address) và CNAME (Canonical Name)</a:t>
            </a:r>
            <a:endParaRPr lang="en-US" sz="3500" smtClean="0">
              <a:latin typeface="Times New Roman" pitchFamily="18" charset="0"/>
              <a:cs typeface="Times New Roman" pitchFamily="18" charset="0"/>
            </a:endParaRPr>
          </a:p>
        </p:txBody>
      </p:sp>
      <p:sp>
        <p:nvSpPr>
          <p:cNvPr id="78850" name="Content Placeholder 2"/>
          <p:cNvSpPr>
            <a:spLocks noGrp="1"/>
          </p:cNvSpPr>
          <p:nvPr>
            <p:ph idx="1"/>
          </p:nvPr>
        </p:nvSpPr>
        <p:spPr>
          <a:xfrm>
            <a:off x="514376" y="1062062"/>
            <a:ext cx="7772400" cy="5867400"/>
          </a:xfrm>
        </p:spPr>
        <p:txBody>
          <a:bodyPr/>
          <a:lstStyle/>
          <a:p>
            <a:pPr>
              <a:buFont typeface="Arial" pitchFamily="34" charset="0"/>
              <a:buNone/>
            </a:pP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Record A (Address) ánh xạ tên máy (hostname) vào địa chỉ IP. </a:t>
            </a:r>
            <a:endParaRPr lang="en-US" sz="2500" dirty="0" smtClean="0">
              <a:latin typeface="Times New Roman" pitchFamily="18" charset="0"/>
              <a:cs typeface="Times New Roman" pitchFamily="18" charset="0"/>
            </a:endParaRPr>
          </a:p>
          <a:p>
            <a:pPr>
              <a:buFont typeface="Arial" pitchFamily="34" charset="0"/>
              <a:buNone/>
            </a:pP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Record CNAME (Canonical Name) tạo tên bí danh alias trỏ vào 1 tên canonical. Tên canonical là tên host trong record A hoặc lại trỏ vào 1 tên canonical khác.</a:t>
            </a:r>
            <a:br>
              <a:rPr lang="vi-VN" sz="2500" dirty="0" smtClean="0">
                <a:latin typeface="Times New Roman" pitchFamily="18" charset="0"/>
                <a:cs typeface="Times New Roman" pitchFamily="18" charset="0"/>
              </a:rPr>
            </a:br>
            <a:endParaRPr lang="en-US" sz="2500" dirty="0" smtClean="0">
              <a:latin typeface="Times New Roman" pitchFamily="18" charset="0"/>
              <a:cs typeface="Times New Roman" pitchFamily="18" charset="0"/>
            </a:endParaRPr>
          </a:p>
          <a:p>
            <a:pPr>
              <a:buFont typeface="Arial" pitchFamily="34" charset="0"/>
              <a:buNone/>
            </a:pP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Cú pháp : [tên-máy-tính] IN A [địa-chỉ-IP]</a:t>
            </a:r>
            <a:br>
              <a:rPr lang="vi-VN" sz="2500" dirty="0" smtClean="0">
                <a:latin typeface="Times New Roman" pitchFamily="18" charset="0"/>
                <a:cs typeface="Times New Roman" pitchFamily="18" charset="0"/>
              </a:rPr>
            </a:br>
            <a:r>
              <a:rPr lang="vi-VN" sz="2500" dirty="0" smtClean="0">
                <a:latin typeface="Times New Roman" pitchFamily="18" charset="0"/>
                <a:cs typeface="Times New Roman" pitchFamily="18" charset="0"/>
              </a:rPr>
              <a:t>Ví dụ : record A trong tập tin db.vnnetpro</a:t>
            </a:r>
            <a:br>
              <a:rPr lang="vi-VN"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server1.vnnetpro.com. IN A 172.29.14.1</a:t>
            </a:r>
            <a:br>
              <a:rPr lang="vi-VN"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dns.vnnetpro.com. IN A 172.29.14.4</a:t>
            </a:r>
            <a:br>
              <a:rPr lang="vi-VN" sz="2500" dirty="0" smtClean="0">
                <a:latin typeface="Times New Roman" pitchFamily="18" charset="0"/>
                <a:cs typeface="Times New Roman" pitchFamily="18" charset="0"/>
              </a:rPr>
            </a:br>
            <a:r>
              <a:rPr lang="vi-VN" sz="2500" dirty="0" smtClean="0">
                <a:latin typeface="Times New Roman" pitchFamily="18" charset="0"/>
                <a:cs typeface="Times New Roman" pitchFamily="18" charset="0"/>
              </a:rPr>
              <a:t>//Multi-homed hosts</a:t>
            </a:r>
            <a:br>
              <a:rPr lang="vi-VN" sz="2500" dirty="0" smtClean="0">
                <a:latin typeface="Times New Roman" pitchFamily="18" charset="0"/>
                <a:cs typeface="Times New Roman" pitchFamily="18" charset="0"/>
              </a:rPr>
            </a:br>
            <a:r>
              <a:rPr lang="vi-VN" sz="2500" dirty="0" smtClean="0">
                <a:latin typeface="Times New Roman" pitchFamily="18" charset="0"/>
                <a:cs typeface="Times New Roman" pitchFamily="18" charset="0"/>
              </a:rPr>
              <a:t>server.vnnetpro.com. IN A 172.29.14.1</a:t>
            </a:r>
            <a:br>
              <a:rPr lang="vi-VN" sz="2500" dirty="0" smtClean="0">
                <a:latin typeface="Times New Roman" pitchFamily="18" charset="0"/>
                <a:cs typeface="Times New Roman" pitchFamily="18" charset="0"/>
              </a:rPr>
            </a:br>
            <a:r>
              <a:rPr lang="vi-VN" sz="2500" dirty="0" smtClean="0">
                <a:latin typeface="Times New Roman" pitchFamily="18" charset="0"/>
                <a:cs typeface="Times New Roman" pitchFamily="18" charset="0"/>
              </a:rPr>
              <a:t>server.vnnetpro.com. IN A 192.253.253.1</a:t>
            </a: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1651313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85724" y="334963"/>
            <a:ext cx="4343400" cy="1143000"/>
          </a:xfrm>
        </p:spPr>
        <p:txBody>
          <a:bodyPr/>
          <a:lstStyle/>
          <a:p>
            <a:pPr algn="l"/>
            <a:r>
              <a:rPr lang="en-US" dirty="0" smtClean="0">
                <a:latin typeface="Times New Roman" pitchFamily="18" charset="0"/>
                <a:cs typeface="Times New Roman" pitchFamily="18" charset="0"/>
              </a:rPr>
              <a:t>D.	</a:t>
            </a:r>
            <a:r>
              <a:rPr lang="vi-VN" dirty="0" smtClean="0">
                <a:cs typeface="Times New Roman" pitchFamily="18" charset="0"/>
              </a:rPr>
              <a:t> AAAA</a:t>
            </a:r>
            <a:endParaRPr lang="en-US" dirty="0" smtClean="0">
              <a:latin typeface="Times New Roman" pitchFamily="18" charset="0"/>
              <a:cs typeface="Times New Roman" pitchFamily="18" charset="0"/>
            </a:endParaRPr>
          </a:p>
        </p:txBody>
      </p:sp>
      <p:sp>
        <p:nvSpPr>
          <p:cNvPr id="79874" name="Content Placeholder 2"/>
          <p:cNvSpPr>
            <a:spLocks noGrp="1"/>
          </p:cNvSpPr>
          <p:nvPr>
            <p:ph idx="1"/>
          </p:nvPr>
        </p:nvSpPr>
        <p:spPr>
          <a:xfrm>
            <a:off x="609600" y="1514475"/>
            <a:ext cx="8077200" cy="4525963"/>
          </a:xfrm>
        </p:spPr>
        <p:txBody>
          <a:bodyPr/>
          <a:lstStyle/>
          <a:p>
            <a:pPr>
              <a:buFont typeface="Arial" pitchFamily="34" charse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Ánh xạ tên máy (hostname) vào địa chỉ IP version 6</a:t>
            </a:r>
            <a:br>
              <a:rPr lang="vi-VN"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
            </a:r>
            <a:br>
              <a:rPr lang="vi-VN" sz="2000" dirty="0" smtClean="0">
                <a:latin typeface="Times New Roman" pitchFamily="18" charset="0"/>
                <a:cs typeface="Times New Roman" pitchFamily="18" charset="0"/>
              </a:rPr>
            </a:br>
            <a:r>
              <a:rPr lang="vi-VN" dirty="0" smtClean="0">
                <a:latin typeface="Times New Roman" pitchFamily="18" charset="0"/>
                <a:cs typeface="Times New Roman" pitchFamily="18" charset="0"/>
              </a:rPr>
              <a:t>Cú pháp : </a:t>
            </a:r>
            <a:endParaRPr lang="en-US" dirty="0" smtClean="0">
              <a:latin typeface="Times New Roman" pitchFamily="18" charset="0"/>
              <a:cs typeface="Times New Roman" pitchFamily="18" charset="0"/>
            </a:endParaRPr>
          </a:p>
          <a:p>
            <a:pPr>
              <a:buFont typeface="Arial" pitchFamily="34" charse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[tên-máy-tính] IN AAAA [địa-chỉ-IPv6]</a:t>
            </a:r>
            <a:br>
              <a:rPr lang="vi-VN"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
            </a:r>
            <a:br>
              <a:rPr lang="vi-VN" sz="2000" dirty="0" smtClean="0">
                <a:latin typeface="Times New Roman" pitchFamily="18" charset="0"/>
                <a:cs typeface="Times New Roman" pitchFamily="18" charset="0"/>
              </a:rPr>
            </a:br>
            <a:r>
              <a:rPr lang="vi-VN" dirty="0" smtClean="0">
                <a:latin typeface="Times New Roman" pitchFamily="18" charset="0"/>
                <a:cs typeface="Times New Roman" pitchFamily="18" charset="0"/>
              </a:rPr>
              <a:t>Ví dụ : </a:t>
            </a:r>
            <a:endParaRPr lang="en-US" dirty="0" smtClean="0">
              <a:latin typeface="Times New Roman" pitchFamily="18" charset="0"/>
              <a:cs typeface="Times New Roman" pitchFamily="18" charset="0"/>
            </a:endParaRPr>
          </a:p>
          <a:p>
            <a:pPr>
              <a:buFont typeface="Arial" pitchFamily="34" charset="0"/>
              <a:buNone/>
            </a:pPr>
            <a:r>
              <a:rPr lang="en-US"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Server IN AAAA 1243:123:456:7892:3:456ab</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636536"/>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14290"/>
            <a:ext cx="8229600" cy="639763"/>
          </a:xfrm>
        </p:spPr>
        <p:txBody>
          <a:bodyPr rtlCol="0">
            <a:normAutofit fontScale="90000"/>
          </a:bodyPr>
          <a:lstStyle/>
          <a:p>
            <a:pPr algn="l" fontAlgn="auto">
              <a:spcAft>
                <a:spcPts val="0"/>
              </a:spcAft>
              <a:defRPr/>
            </a:pPr>
            <a:r>
              <a:rPr lang="en-US" dirty="0" smtClean="0">
                <a:latin typeface="Times New Roman" pitchFamily="18" charset="0"/>
                <a:cs typeface="Times New Roman" pitchFamily="18" charset="0"/>
              </a:rPr>
              <a:t>E.	</a:t>
            </a:r>
            <a:r>
              <a:rPr lang="vi-VN" dirty="0" smtClean="0">
                <a:cs typeface="Times New Roman" pitchFamily="18" charset="0"/>
              </a:rPr>
              <a:t> SRV</a:t>
            </a:r>
            <a:endParaRPr lang="en-US" dirty="0">
              <a:latin typeface="Times New Roman" pitchFamily="18" charset="0"/>
              <a:cs typeface="Times New Roman" pitchFamily="18" charset="0"/>
            </a:endParaRPr>
          </a:p>
        </p:txBody>
      </p:sp>
      <p:sp>
        <p:nvSpPr>
          <p:cNvPr id="80898" name="Content Placeholder 2"/>
          <p:cNvSpPr>
            <a:spLocks noGrp="1"/>
          </p:cNvSpPr>
          <p:nvPr>
            <p:ph idx="1"/>
          </p:nvPr>
        </p:nvSpPr>
        <p:spPr>
          <a:xfrm>
            <a:off x="685800" y="685800"/>
            <a:ext cx="7467600" cy="5029200"/>
          </a:xfrm>
        </p:spPr>
        <p:txBody>
          <a:bodyPr>
            <a:normAutofit fontScale="92500"/>
          </a:bodyPr>
          <a:lstStyle/>
          <a:p>
            <a:pPr>
              <a:buFont typeface="Arial" pitchFamily="34" charset="0"/>
              <a:buNone/>
            </a:pPr>
            <a:r>
              <a:rPr lang="en-US" sz="2200" smtClean="0">
                <a:latin typeface="Times New Roman" pitchFamily="18" charset="0"/>
                <a:cs typeface="Times New Roman" pitchFamily="18" charset="0"/>
              </a:rPr>
              <a:t>	</a:t>
            </a:r>
            <a:r>
              <a:rPr lang="vi-VN" sz="2200" smtClean="0">
                <a:latin typeface="Times New Roman" pitchFamily="18" charset="0"/>
                <a:cs typeface="Times New Roman" pitchFamily="18" charset="0"/>
              </a:rPr>
              <a:t>Cung cấp cơ chế định vị dịch vụ, Active Directory sử dụng resource record này để xác định Domain Controller, Global Catalog Servers, Lightweight Directory Access Protocol (LDAP) Server</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Các thành phần trong SRV :</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Tên dịch vụ service</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Giao thức sử dụng</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Tên Domain (Domain Name)</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TTL và class</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Priority</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Weight (hỗ trợ Load Balancing)</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Port của dịch vụ</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 target chỉ định FQDN cho host hỗ trợ dịch vụ.</a:t>
            </a:r>
            <a:br>
              <a:rPr lang="vi-VN" sz="2200" smtClean="0">
                <a:latin typeface="Times New Roman" pitchFamily="18" charset="0"/>
                <a:cs typeface="Times New Roman" pitchFamily="18" charset="0"/>
              </a:rPr>
            </a:br>
            <a:r>
              <a:rPr lang="vi-VN" sz="2200" smtClean="0">
                <a:latin typeface="Times New Roman" pitchFamily="18" charset="0"/>
                <a:cs typeface="Times New Roman" pitchFamily="18" charset="0"/>
              </a:rPr>
              <a:t>Ví dụ :</a:t>
            </a:r>
            <a:endParaRPr lang="en-US" sz="2200" smtClean="0">
              <a:latin typeface="Times New Roman" pitchFamily="18" charset="0"/>
              <a:cs typeface="Times New Roman" pitchFamily="18" charset="0"/>
            </a:endParaRPr>
          </a:p>
          <a:p>
            <a:pPr>
              <a:buFont typeface="Arial" pitchFamily="34" charset="0"/>
              <a:buNone/>
            </a:pPr>
            <a:r>
              <a:rPr lang="en-US" sz="2200" smtClean="0">
                <a:latin typeface="Times New Roman" pitchFamily="18" charset="0"/>
                <a:cs typeface="Times New Roman" pitchFamily="18" charset="0"/>
              </a:rPr>
              <a:t>	</a:t>
            </a:r>
            <a:r>
              <a:rPr lang="vi-VN" sz="2200" smtClean="0">
                <a:latin typeface="Times New Roman" pitchFamily="18" charset="0"/>
                <a:cs typeface="Times New Roman" pitchFamily="18" charset="0"/>
              </a:rPr>
              <a:t> _</a:t>
            </a:r>
            <a:r>
              <a:rPr lang="vi-VN" sz="1800" smtClean="0">
                <a:latin typeface="Times New Roman" pitchFamily="18" charset="0"/>
                <a:cs typeface="Times New Roman" pitchFamily="18" charset="0"/>
              </a:rPr>
              <a:t>ftp._tcp.somecompany.com. IN SRV 0 0 21 ftpsvr1.somecompany.com</a:t>
            </a:r>
            <a:br>
              <a:rPr lang="vi-VN" sz="1800" smtClean="0">
                <a:latin typeface="Times New Roman" pitchFamily="18" charset="0"/>
                <a:cs typeface="Times New Roman" pitchFamily="18" charset="0"/>
              </a:rPr>
            </a:br>
            <a:r>
              <a:rPr lang="vi-VN" sz="1800" smtClean="0">
                <a:latin typeface="Times New Roman" pitchFamily="18" charset="0"/>
                <a:cs typeface="Times New Roman" pitchFamily="18" charset="0"/>
              </a:rPr>
              <a:t>_ftp._tcp.somecompany.com. IN SRV 10 0 21 ftpsvr1.somecompany.com</a:t>
            </a:r>
            <a:br>
              <a:rPr lang="vi-VN" sz="1800" smtClean="0">
                <a:latin typeface="Times New Roman" pitchFamily="18" charset="0"/>
                <a:cs typeface="Times New Roman" pitchFamily="18" charset="0"/>
              </a:rPr>
            </a:br>
            <a:endParaRPr lang="en-US" sz="2200" smtClean="0">
              <a:latin typeface="Times New Roman" pitchFamily="18" charset="0"/>
              <a:cs typeface="Times New Roman" pitchFamily="18" charset="0"/>
            </a:endParaRPr>
          </a:p>
        </p:txBody>
      </p:sp>
    </p:spTree>
    <p:extLst>
      <p:ext uri="{BB962C8B-B14F-4D97-AF65-F5344CB8AC3E}">
        <p14:creationId xmlns:p14="http://schemas.microsoft.com/office/powerpoint/2010/main" val="365749179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14290"/>
            <a:ext cx="8229600" cy="563563"/>
          </a:xfrm>
        </p:spPr>
        <p:txBody>
          <a:bodyPr rtlCol="0">
            <a:normAutofit fontScale="90000"/>
          </a:bodyPr>
          <a:lstStyle/>
          <a:p>
            <a:pPr algn="l" fontAlgn="auto">
              <a:spcAft>
                <a:spcPts val="0"/>
              </a:spcAft>
              <a:defRPr/>
            </a:pPr>
            <a:r>
              <a:rPr lang="vi-VN" dirty="0" smtClean="0"/>
              <a:t> </a:t>
            </a:r>
            <a:r>
              <a:rPr lang="en-US" dirty="0" smtClean="0"/>
              <a:t>F.	</a:t>
            </a:r>
            <a:r>
              <a:rPr lang="vi-VN" dirty="0" smtClean="0"/>
              <a:t>MX (Mail Exchange)</a:t>
            </a:r>
            <a:endParaRPr lang="en-US" dirty="0"/>
          </a:p>
        </p:txBody>
      </p:sp>
      <p:sp>
        <p:nvSpPr>
          <p:cNvPr id="3" name="Content Placeholder 2"/>
          <p:cNvSpPr>
            <a:spLocks noGrp="1"/>
          </p:cNvSpPr>
          <p:nvPr>
            <p:ph idx="1"/>
          </p:nvPr>
        </p:nvSpPr>
        <p:spPr>
          <a:xfrm>
            <a:off x="609600" y="792163"/>
            <a:ext cx="7467600" cy="6172200"/>
          </a:xfrm>
        </p:spPr>
        <p:txBody>
          <a:bodyPr rtlCol="0">
            <a:noAutofit/>
          </a:bodyPr>
          <a:lstStyle/>
          <a:p>
            <a:pPr algn="just" fontAlgn="auto">
              <a:spcAft>
                <a:spcPts val="0"/>
              </a:spcAft>
              <a:defRPr/>
            </a:pPr>
            <a:r>
              <a:rPr lang="vi-VN" sz="2200" dirty="0" smtClean="0">
                <a:latin typeface="+mj-lt"/>
              </a:rPr>
              <a:t>DNS dùng record MX trong việc chuyển mail lên mạng Internet. Ban đầu chức năng chuyển mail dựa trên 2 record : record MD (Mail Destination) và record MF (Mail Forwarder) records. MD chỉ ra đích cuối cùng của 1 thông điệp mail có tên domain cụ thể. MF chỉ ra máy chủ trung gian sẽ chuyển tiếp mail đến được máy chủ đích cuối cùng. Tuy nhiên việc tổ chức này hoạt động không tốt Do đó, chúng được tích hợp lại thành 1 record là MX. Khi nhận được mail, trình chyển mail (mailer) sẽ dựa vào record MX để định đường đi của mail. Record MX sẽ chỉ ra 1 Mail Exchanger cho 1 miền – Mail Exchanger là 1 Server (chuyển mail đến mailbox local hay làm gateway chuyển sang 1 giao thức chuyển mail khác như UUCP) hoặc chuyển tiếp mail đến 1 Mail Exchanger khác (Mail Server trung gian) gần với mình nhất để đến với Server chủ cuối cùng dùng giao thức SMTP.</a:t>
            </a:r>
            <a:endParaRPr lang="en-US" sz="2200" dirty="0" smtClean="0">
              <a:latin typeface="+mj-lt"/>
            </a:endParaRPr>
          </a:p>
        </p:txBody>
      </p:sp>
    </p:spTree>
    <p:extLst>
      <p:ext uri="{BB962C8B-B14F-4D97-AF65-F5344CB8AC3E}">
        <p14:creationId xmlns:p14="http://schemas.microsoft.com/office/powerpoint/2010/main" val="3338567382"/>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13" y="1036638"/>
            <a:ext cx="7696200" cy="5364162"/>
          </a:xfrm>
        </p:spPr>
        <p:txBody>
          <a:bodyPr rtlCol="0">
            <a:normAutofit fontScale="92500" lnSpcReduction="20000"/>
          </a:bodyPr>
          <a:lstStyle/>
          <a:p>
            <a:pPr fontAlgn="auto">
              <a:spcAft>
                <a:spcPts val="0"/>
              </a:spcAft>
              <a:defRPr/>
            </a:pPr>
            <a:r>
              <a:rPr lang="vi-VN" dirty="0" smtClean="0">
                <a:latin typeface="+mj-lt"/>
              </a:rPr>
              <a:t>Để tránh việc gửi mail bị lặp lại, record MX có thêm 1 giá trị bổ sung ngoài tên Domain của Mail Exchanger là 1 số thứ tự tham chiếu. Đây là 1 giá trị nguyên không dấu 16-bit (o-65535) chỉ ra thứ tự ưu tiên của các Mail Exchanger.</a:t>
            </a:r>
            <a:br>
              <a:rPr lang="vi-VN" dirty="0" smtClean="0">
                <a:latin typeface="+mj-lt"/>
              </a:rPr>
            </a:br>
            <a:r>
              <a:rPr lang="vi-VN" dirty="0" smtClean="0">
                <a:latin typeface="+mj-lt"/>
              </a:rPr>
              <a:t>Cú pháp : [domain-name] IN MX [priority] [mail-host]</a:t>
            </a:r>
            <a:endParaRPr lang="en-US" dirty="0" smtClean="0">
              <a:latin typeface="+mj-lt"/>
            </a:endParaRPr>
          </a:p>
          <a:p>
            <a:pPr fontAlgn="auto">
              <a:spcAft>
                <a:spcPts val="0"/>
              </a:spcAft>
              <a:defRPr/>
            </a:pPr>
            <a:r>
              <a:rPr lang="vi-VN" dirty="0" smtClean="0">
                <a:latin typeface="+mj-lt"/>
              </a:rPr>
              <a:t>Ví dụ : vnnetpro.com. IN MX 10 mailserver.vnnetpro.com.</a:t>
            </a:r>
            <a:br>
              <a:rPr lang="vi-VN" dirty="0" smtClean="0">
                <a:latin typeface="+mj-lt"/>
              </a:rPr>
            </a:br>
            <a:r>
              <a:rPr lang="vi-VN" dirty="0" smtClean="0">
                <a:latin typeface="+mj-lt"/>
              </a:rPr>
              <a:t>Chỉ ra máy chủ mailserver.vnnetpro.com là 1 Mail Exchanger cho Domain vnnetpro.com với độ ưu tiên là 10.</a:t>
            </a:r>
            <a:endParaRPr lang="en-US" dirty="0" smtClean="0">
              <a:latin typeface="+mj-lt"/>
            </a:endParaRPr>
          </a:p>
          <a:p>
            <a:pPr fontAlgn="auto">
              <a:spcAft>
                <a:spcPts val="0"/>
              </a:spcAft>
              <a:defRPr/>
            </a:pPr>
            <a:r>
              <a:rPr lang="vi-VN" dirty="0" smtClean="0">
                <a:latin typeface="+mj-lt"/>
              </a:rPr>
              <a:t>Chú ý : các giá trị này chỉ có ý nghĩa so sánh với nhau. Ví dụ khai báo 2 record MX :</a:t>
            </a:r>
            <a:br>
              <a:rPr lang="vi-VN" dirty="0" smtClean="0">
                <a:latin typeface="+mj-lt"/>
              </a:rPr>
            </a:br>
            <a:r>
              <a:rPr lang="vi-VN" dirty="0" smtClean="0">
                <a:latin typeface="+mj-lt"/>
              </a:rPr>
              <a:t>vnnetpro.com. IN MX 1 listo.vnnetpro.com.</a:t>
            </a:r>
            <a:br>
              <a:rPr lang="vi-VN" dirty="0" smtClean="0">
                <a:latin typeface="+mj-lt"/>
              </a:rPr>
            </a:br>
            <a:r>
              <a:rPr lang="vi-VN" dirty="0" smtClean="0">
                <a:latin typeface="+mj-lt"/>
              </a:rPr>
              <a:t>vnnetpro.com. IN MX 1 hep.vnnetpro.com.</a:t>
            </a:r>
            <a:endParaRPr lang="en-US" dirty="0" smtClean="0">
              <a:latin typeface="+mj-lt"/>
            </a:endParaRPr>
          </a:p>
          <a:p>
            <a:pPr fontAlgn="auto">
              <a:spcAft>
                <a:spcPts val="0"/>
              </a:spcAft>
              <a:buFont typeface="Arial" pitchFamily="34" charset="0"/>
              <a:buNone/>
              <a:defRPr/>
            </a:pPr>
            <a:endParaRPr lang="en-US" dirty="0" smtClean="0">
              <a:latin typeface="+mj-lt"/>
            </a:endParaRPr>
          </a:p>
          <a:p>
            <a:pPr fontAlgn="auto">
              <a:spcAft>
                <a:spcPts val="0"/>
              </a:spcAft>
              <a:buFont typeface="Arial" pitchFamily="34" charset="0"/>
              <a:buNone/>
              <a:defRPr/>
            </a:pPr>
            <a:endParaRPr lang="en-US" dirty="0">
              <a:latin typeface="+mj-lt"/>
            </a:endParaRPr>
          </a:p>
        </p:txBody>
      </p:sp>
    </p:spTree>
    <p:extLst>
      <p:ext uri="{BB962C8B-B14F-4D97-AF65-F5344CB8AC3E}">
        <p14:creationId xmlns:p14="http://schemas.microsoft.com/office/powerpoint/2010/main" val="133471382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350" y="914400"/>
            <a:ext cx="7543800" cy="5562600"/>
          </a:xfrm>
        </p:spPr>
        <p:txBody>
          <a:bodyPr rtlCol="0">
            <a:normAutofit fontScale="92500" lnSpcReduction="10000"/>
          </a:bodyPr>
          <a:lstStyle/>
          <a:p>
            <a:pPr algn="just" fontAlgn="auto">
              <a:spcAft>
                <a:spcPts val="0"/>
              </a:spcAft>
              <a:defRPr/>
            </a:pPr>
            <a:r>
              <a:rPr lang="vi-VN" dirty="0" smtClean="0">
                <a:latin typeface="+mj-lt"/>
              </a:rPr>
              <a:t>Trình chuyển mail (mailer) sẽ thử phân phát thư đến Mail Exchager có độ ưu tiên nhỏ nhất trước. Nếu không chuyển mail được thì Mail Exchanger với độ ưu tiên kế sẽ được chọn. Trong trường hợp có nhiều Mail Exchanger có cùng độ ưu tiên thì Mailer sẽ chọn ngẫu nhiên giữa chúng.</a:t>
            </a:r>
            <a:endParaRPr lang="en-US" dirty="0" smtClean="0">
              <a:latin typeface="+mj-lt"/>
            </a:endParaRPr>
          </a:p>
          <a:p>
            <a:pPr algn="just" fontAlgn="auto">
              <a:spcAft>
                <a:spcPts val="0"/>
              </a:spcAft>
              <a:defRPr/>
            </a:pPr>
            <a:r>
              <a:rPr lang="vi-VN" dirty="0" smtClean="0">
                <a:latin typeface="+mj-lt"/>
              </a:rPr>
              <a:t>Chú ý : chỉ tạo MX record khi chúng ta muốn nhận email từ bên ngoài Internet gửi vào Mail Exchanger của hệ thống. Khi có email đến thì nó sẽ hỏi xem DNS Server là Mail Server của hệ thống này có địa chỉ IP là gì? Lúc này DNS Server sẽ trả lời câu hỏi này bằng cách tìm thông tin trong MX record. Lúc đó DNS Server sẽ forward đến Mail Server. Các User trong local sẽ lên Mail Server lấy mail về bằng cơ chế</a:t>
            </a:r>
            <a:r>
              <a:rPr lang="en-US" dirty="0" smtClean="0">
                <a:latin typeface="+mj-lt"/>
              </a:rPr>
              <a:t> </a:t>
            </a:r>
            <a:r>
              <a:rPr lang="vi-VN" dirty="0" smtClean="0">
                <a:latin typeface="+mj-lt"/>
              </a:rPr>
              <a:t>POP3.</a:t>
            </a:r>
            <a:br>
              <a:rPr lang="vi-VN" dirty="0" smtClean="0">
                <a:latin typeface="+mj-lt"/>
              </a:rPr>
            </a:br>
            <a:endParaRPr lang="en-US" dirty="0">
              <a:latin typeface="+mj-lt"/>
            </a:endParaRPr>
          </a:p>
        </p:txBody>
      </p:sp>
    </p:spTree>
    <p:extLst>
      <p:ext uri="{BB962C8B-B14F-4D97-AF65-F5344CB8AC3E}">
        <p14:creationId xmlns:p14="http://schemas.microsoft.com/office/powerpoint/2010/main" val="2209256026"/>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287338" y="93663"/>
            <a:ext cx="8229600" cy="762000"/>
          </a:xfrm>
        </p:spPr>
        <p:txBody>
          <a:bodyPr/>
          <a:lstStyle/>
          <a:p>
            <a:pPr algn="l"/>
            <a:r>
              <a:rPr lang="en-US" smtClean="0">
                <a:latin typeface="Times New Roman" pitchFamily="18" charset="0"/>
                <a:cs typeface="Times New Roman" pitchFamily="18" charset="0"/>
              </a:rPr>
              <a:t>g.	PTR (Pointer)</a:t>
            </a:r>
          </a:p>
        </p:txBody>
      </p:sp>
      <p:sp>
        <p:nvSpPr>
          <p:cNvPr id="3" name="Content Placeholder 2"/>
          <p:cNvSpPr>
            <a:spLocks noGrp="1"/>
          </p:cNvSpPr>
          <p:nvPr>
            <p:ph idx="1"/>
          </p:nvPr>
        </p:nvSpPr>
        <p:spPr>
          <a:xfrm>
            <a:off x="914400" y="914400"/>
            <a:ext cx="7467600" cy="4754563"/>
          </a:xfrm>
        </p:spPr>
        <p:txBody>
          <a:bodyPr rtlCol="0">
            <a:normAutofit/>
          </a:bodyPr>
          <a:lstStyle/>
          <a:p>
            <a:pPr fontAlgn="auto">
              <a:spcAft>
                <a:spcPts val="0"/>
              </a:spcAft>
              <a:defRPr/>
            </a:pPr>
            <a:r>
              <a:rPr lang="en-US" dirty="0" smtClean="0">
                <a:latin typeface="Times New Roman" pitchFamily="18" charset="0"/>
                <a:cs typeface="Times New Roman" pitchFamily="18" charset="0"/>
              </a:rPr>
              <a:t>Record PTR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IP</a:t>
            </a:r>
            <a:r>
              <a:rPr lang="en-US" dirty="0" err="1" smtClean="0">
                <a:latin typeface="Times New Roman" pitchFamily="18" charset="0"/>
                <a:cs typeface="Times New Roman" pitchFamily="18" charset="0"/>
                <a:sym typeface="Wingdings" pitchFamily="2" charset="2"/>
              </a:rPr>
              <a:t>hostname</a:t>
            </a:r>
            <a:endParaRPr lang="en-US" dirty="0" smtClean="0">
              <a:latin typeface="Times New Roman" pitchFamily="18" charset="0"/>
              <a:cs typeface="Times New Roman" pitchFamily="18" charset="0"/>
              <a:sym typeface="Wingdings" pitchFamily="2" charset="2"/>
            </a:endParaRPr>
          </a:p>
          <a:p>
            <a:pPr fontAlgn="auto">
              <a:spcAft>
                <a:spcPts val="0"/>
              </a:spcAft>
              <a:defRPr/>
            </a:pPr>
            <a:r>
              <a:rPr lang="en-US" dirty="0" err="1" smtClean="0">
                <a:latin typeface="Times New Roman" pitchFamily="18" charset="0"/>
                <a:cs typeface="Times New Roman" pitchFamily="18" charset="0"/>
                <a:sym typeface="Wingdings" pitchFamily="2" charset="2"/>
              </a:rPr>
              <a:t>Cú</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pháp</a:t>
            </a:r>
            <a:r>
              <a:rPr lang="en-US"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[host-ID.{</a:t>
            </a:r>
            <a:r>
              <a:rPr lang="en-US" sz="2800" dirty="0" err="1" smtClean="0">
                <a:latin typeface="Times New Roman" pitchFamily="18" charset="0"/>
                <a:cs typeface="Times New Roman" pitchFamily="18" charset="0"/>
                <a:sym typeface="Wingdings" pitchFamily="2" charset="2"/>
              </a:rPr>
              <a:t>Reserve_Lookup_Zone</a:t>
            </a:r>
            <a:r>
              <a:rPr lang="en-US" sz="2800" dirty="0" smtClean="0">
                <a:latin typeface="Times New Roman" pitchFamily="18" charset="0"/>
                <a:cs typeface="Times New Roman" pitchFamily="18" charset="0"/>
                <a:sym typeface="Wingdings" pitchFamily="2" charset="2"/>
              </a:rPr>
              <a:t>} IN PTR [hostname]</a:t>
            </a:r>
          </a:p>
          <a:p>
            <a:pPr fontAlgn="auto">
              <a:spcAft>
                <a:spcPts val="0"/>
              </a:spcAft>
              <a:defRPr/>
            </a:pPr>
            <a:r>
              <a:rPr lang="en-US" dirty="0" err="1" smtClean="0">
                <a:latin typeface="Times New Roman" pitchFamily="18" charset="0"/>
                <a:cs typeface="Times New Roman" pitchFamily="18" charset="0"/>
                <a:sym typeface="Wingdings" pitchFamily="2" charset="2"/>
              </a:rPr>
              <a:t>Ví</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dụ</a:t>
            </a:r>
            <a:r>
              <a:rPr lang="en-US"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dirty="0" err="1" smtClean="0">
                <a:latin typeface="Times New Roman" pitchFamily="18" charset="0"/>
                <a:cs typeface="Times New Roman" pitchFamily="18" charset="0"/>
                <a:sym typeface="Wingdings" pitchFamily="2" charset="2"/>
              </a:rPr>
              <a:t>Các</a:t>
            </a:r>
            <a:r>
              <a:rPr lang="en-US" dirty="0" smtClean="0">
                <a:latin typeface="Times New Roman" pitchFamily="18" charset="0"/>
                <a:cs typeface="Times New Roman" pitchFamily="18" charset="0"/>
                <a:sym typeface="Wingdings" pitchFamily="2" charset="2"/>
              </a:rPr>
              <a:t> record PTR  </a:t>
            </a:r>
            <a:r>
              <a:rPr lang="en-US" dirty="0" err="1" smtClean="0">
                <a:latin typeface="Times New Roman" pitchFamily="18" charset="0"/>
                <a:cs typeface="Times New Roman" pitchFamily="18" charset="0"/>
                <a:sym typeface="Wingdings" pitchFamily="2" charset="2"/>
              </a:rPr>
              <a:t>cho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các</a:t>
            </a:r>
            <a:r>
              <a:rPr lang="en-US" dirty="0" smtClean="0">
                <a:latin typeface="Times New Roman" pitchFamily="18" charset="0"/>
                <a:cs typeface="Times New Roman" pitchFamily="18" charset="0"/>
                <a:sym typeface="Wingdings" pitchFamily="2" charset="2"/>
              </a:rPr>
              <a:t> host </a:t>
            </a:r>
            <a:r>
              <a:rPr lang="en-US" dirty="0" err="1" smtClean="0">
                <a:latin typeface="Times New Roman" pitchFamily="18" charset="0"/>
                <a:cs typeface="Times New Roman" pitchFamily="18" charset="0"/>
                <a:sym typeface="Wingdings" pitchFamily="2" charset="2"/>
              </a:rPr>
              <a:t>trong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mạng</a:t>
            </a:r>
            <a:r>
              <a:rPr lang="en-US" dirty="0" smtClean="0">
                <a:latin typeface="Times New Roman" pitchFamily="18" charset="0"/>
                <a:cs typeface="Times New Roman" pitchFamily="18" charset="0"/>
                <a:sym typeface="Wingdings" pitchFamily="2" charset="2"/>
              </a:rPr>
              <a:t> 172.29.14.0</a:t>
            </a:r>
          </a:p>
          <a:p>
            <a:pPr fontAlgn="auto">
              <a:spcAft>
                <a:spcPts val="0"/>
              </a:spcAft>
              <a:buFont typeface="Arial" pitchFamily="34" charset="0"/>
              <a:buNone/>
              <a:defRPr/>
            </a:pPr>
            <a:r>
              <a:rPr lang="en-US" dirty="0" smtClean="0">
                <a:latin typeface="Times New Roman" pitchFamily="18" charset="0"/>
                <a:cs typeface="Times New Roman" pitchFamily="18" charset="0"/>
                <a:sym typeface="Wingdings" pitchFamily="2" charset="2"/>
              </a:rPr>
              <a:t>	1.14.29.172.in-addr.arpa IN PTR server.t3h.com</a:t>
            </a:r>
          </a:p>
          <a:p>
            <a:pPr fontAlgn="auto">
              <a:spcAft>
                <a:spcPts val="0"/>
              </a:spcAft>
              <a:buFont typeface="Arial" pitchFamily="34" charset="0"/>
              <a:buNone/>
              <a:defRPr/>
            </a:pPr>
            <a:r>
              <a:rPr lang="en-US" dirty="0" err="1" smtClean="0">
                <a:latin typeface="Times New Roman" pitchFamily="18" charset="0"/>
                <a:cs typeface="Times New Roman" pitchFamily="18" charset="0"/>
                <a:sym typeface="Wingdings" pitchFamily="2" charset="2"/>
              </a:rPr>
              <a:t>Trong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đó</a:t>
            </a:r>
            <a:r>
              <a:rPr lang="en-US" dirty="0" smtClean="0">
                <a:latin typeface="Times New Roman" pitchFamily="18" charset="0"/>
                <a:cs typeface="Times New Roman" pitchFamily="18" charset="0"/>
                <a:sym typeface="Wingdings" pitchFamily="2" charset="2"/>
              </a:rPr>
              <a:t>: 14.29.172.in-addr.arpa </a:t>
            </a:r>
            <a:r>
              <a:rPr lang="en-US" dirty="0" err="1" smtClean="0">
                <a:latin typeface="Times New Roman" pitchFamily="18" charset="0"/>
                <a:cs typeface="Times New Roman" pitchFamily="18" charset="0"/>
                <a:sym typeface="Wingdings" pitchFamily="2" charset="2"/>
              </a:rPr>
              <a:t>là</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tên</a:t>
            </a:r>
            <a:r>
              <a:rPr lang="en-US" dirty="0" smtClean="0">
                <a:latin typeface="Times New Roman" pitchFamily="18" charset="0"/>
                <a:cs typeface="Times New Roman" pitchFamily="18" charset="0"/>
                <a:sym typeface="Wingdings" pitchFamily="2" charset="2"/>
              </a:rPr>
              <a:t> zone </a:t>
            </a:r>
            <a:r>
              <a:rPr lang="en-US" dirty="0" err="1" smtClean="0">
                <a:latin typeface="Times New Roman" pitchFamily="18" charset="0"/>
                <a:cs typeface="Times New Roman" pitchFamily="18" charset="0"/>
                <a:sym typeface="Wingdings" pitchFamily="2" charset="2"/>
              </a:rPr>
              <a:t>nghịch</a:t>
            </a:r>
            <a:r>
              <a:rPr lang="en-US" dirty="0" smtClean="0">
                <a:latin typeface="Times New Roman" pitchFamily="18" charset="0"/>
                <a:cs typeface="Times New Roman" pitchFamily="18" charset="0"/>
                <a:sym typeface="Wingdings" pitchFamily="2" charset="2"/>
              </a:rPr>
              <a:t> </a:t>
            </a:r>
            <a:r>
              <a:rPr lang="en-US" smtClean="0">
                <a:latin typeface="Times New Roman" pitchFamily="18" charset="0"/>
                <a:cs typeface="Times New Roman" pitchFamily="18" charset="0"/>
                <a:sym typeface="Wingdings" pitchFamily="2" charset="2"/>
              </a:rPr>
              <a:t>và </a:t>
            </a:r>
            <a:r>
              <a:rPr lang="en-US" dirty="0" err="1" smtClean="0">
                <a:latin typeface="Times New Roman" pitchFamily="18" charset="0"/>
                <a:cs typeface="Times New Roman" pitchFamily="18" charset="0"/>
                <a:sym typeface="Wingdings" pitchFamily="2" charset="2"/>
              </a:rPr>
              <a:t>là</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hostIP</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của</a:t>
            </a:r>
            <a:r>
              <a:rPr lang="en-US" dirty="0" smtClean="0">
                <a:latin typeface="Times New Roman" pitchFamily="18" charset="0"/>
                <a:cs typeface="Times New Roman" pitchFamily="18" charset="0"/>
                <a:sym typeface="Wingdings" pitchFamily="2" charset="2"/>
              </a:rPr>
              <a:t> Name server.</a:t>
            </a:r>
          </a:p>
          <a:p>
            <a:pPr fontAlgn="auto">
              <a:spcAft>
                <a:spcPts val="0"/>
              </a:spcAft>
              <a:buFont typeface="Arial" pitchFamily="34" charset="0"/>
              <a:buNone/>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253385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smtClean="0">
                <a:latin typeface="Times New Roman" pitchFamily="18" charset="0"/>
                <a:cs typeface="Times New Roman" pitchFamily="18" charset="0"/>
              </a:rPr>
              <a:t>Vai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trò</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DNS</a:t>
            </a:r>
            <a:endParaRPr lang="vi-V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endParaRPr lang="en-US" dirty="0" smtClean="0">
              <a:latin typeface="Times New Roman" pitchFamily="18" charset="0"/>
              <a:cs typeface="Times New Roman" pitchFamily="18" charset="0"/>
            </a:endParaRPr>
          </a:p>
          <a:p>
            <a:pPr algn="just"/>
            <a:r>
              <a:rPr lang="vi-VN" dirty="0" smtClean="0">
                <a:latin typeface="Times New Roman" pitchFamily="18" charset="0"/>
                <a:cs typeface="Times New Roman" pitchFamily="18" charset="0"/>
              </a:rPr>
              <a:t>Phân giải tên miền thành IP</a:t>
            </a:r>
          </a:p>
          <a:p>
            <a:pPr algn="just"/>
            <a:r>
              <a:rPr lang="en-US" dirty="0" smtClean="0">
                <a:latin typeface="Times New Roman" pitchFamily="18" charset="0"/>
                <a:cs typeface="Times New Roman" pitchFamily="18" charset="0"/>
              </a:rPr>
              <a:t>DNS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tán</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Client-Server</a:t>
            </a:r>
          </a:p>
          <a:p>
            <a:pPr algn="just"/>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tầng</a:t>
            </a:r>
            <a:r>
              <a:rPr lang="en-US" dirty="0" smtClean="0">
                <a:latin typeface="Times New Roman" pitchFamily="18" charset="0"/>
                <a:cs typeface="Times New Roman" pitchFamily="18" charset="0"/>
              </a:rPr>
              <a:t> Application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mô hình/ bộ giao thức</a:t>
            </a:r>
            <a:r>
              <a:rPr lang="en-US" dirty="0" smtClean="0">
                <a:latin typeface="Times New Roman" pitchFamily="18" charset="0"/>
                <a:cs typeface="Times New Roman" pitchFamily="18" charset="0"/>
              </a:rPr>
              <a:t> TCP/IP.</a:t>
            </a:r>
          </a:p>
          <a:p>
            <a:pPr algn="just"/>
            <a:r>
              <a:rPr lang="en-US" dirty="0" smtClean="0">
                <a:latin typeface="Times New Roman" pitchFamily="18" charset="0"/>
                <a:cs typeface="Times New Roman" pitchFamily="18" charset="0"/>
              </a:rPr>
              <a:t>DNS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Unix/Linux.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Domain Namespace</a:t>
            </a:r>
            <a:endParaRPr lang="en-US" b="1" dirty="0">
              <a:latin typeface="Times New Roman" pitchFamily="18" charset="0"/>
              <a:cs typeface="Times New Roman" pitchFamily="18" charset="0"/>
            </a:endParaRPr>
          </a:p>
        </p:txBody>
      </p:sp>
      <p:pic>
        <p:nvPicPr>
          <p:cNvPr id="4" name="Picture 2"/>
          <p:cNvPicPr>
            <a:picLocks noGrp="1" noChangeAspect="1" noChangeArrowheads="1"/>
          </p:cNvPicPr>
          <p:nvPr>
            <p:ph sz="quarter" idx="1"/>
          </p:nvPr>
        </p:nvPicPr>
        <p:blipFill>
          <a:blip r:embed="rId2" cstate="print"/>
          <a:stretch>
            <a:fillRect/>
          </a:stretch>
        </p:blipFill>
        <p:spPr bwMode="auto">
          <a:xfrm>
            <a:off x="1175147" y="1447800"/>
            <a:ext cx="7250906" cy="4572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Domain Name</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nút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đa</a:t>
            </a:r>
            <a:r>
              <a:rPr lang="en-US" dirty="0" smtClean="0">
                <a:latin typeface="Times New Roman" pitchFamily="18" charset="0"/>
                <a:cs typeface="Times New Roman" pitchFamily="18" charset="0"/>
              </a:rPr>
              <a:t> 63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a:t>
            </a:r>
          </a:p>
          <a:p>
            <a:pPr algn="just"/>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 (domain name)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nút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nút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chấm</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Domain name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a:t>
            </a:r>
          </a:p>
          <a:p>
            <a:pPr algn="just"/>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(Fully Qualified Domain Name – FQDN)</a:t>
            </a:r>
          </a:p>
          <a:p>
            <a:pPr algn="just"/>
            <a:endParaRPr lang="en-US" dirty="0">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Domain</a:t>
            </a:r>
            <a:endParaRPr lang="en-US" b="1" dirty="0">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781175" y="1952625"/>
            <a:ext cx="6038850" cy="35623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7772400" cy="1143000"/>
          </a:xfrm>
        </p:spPr>
        <p:txBody>
          <a:bodyPr>
            <a:normAutofit/>
          </a:bodyPr>
          <a:lstStyle/>
          <a:p>
            <a:pPr lvl="0" algn="ctr"/>
            <a:r>
              <a:rPr lang="en-US" b="1" dirty="0" err="1" smtClean="0">
                <a:latin typeface="Times New Roman" pitchFamily="18" charset="0"/>
                <a:cs typeface="Times New Roman" pitchFamily="18" charset="0"/>
              </a:rPr>
              <a:t>Sơ</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Đồ</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DNS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228756" y="1965348"/>
            <a:ext cx="7772400" cy="4572000"/>
          </a:xfrm>
        </p:spPr>
        <p:txBody>
          <a:bodyPr/>
          <a:lstStyle/>
          <a:p>
            <a:endParaRPr lang="en-US" dirty="0"/>
          </a:p>
        </p:txBody>
      </p:sp>
      <p:sp>
        <p:nvSpPr>
          <p:cNvPr id="4" name="Rectangle 33"/>
          <p:cNvSpPr>
            <a:spLocks noChangeArrowheads="1"/>
          </p:cNvSpPr>
          <p:nvPr/>
        </p:nvSpPr>
        <p:spPr bwMode="auto">
          <a:xfrm>
            <a:off x="1155731" y="4229123"/>
            <a:ext cx="7345363" cy="2486025"/>
          </a:xfrm>
          <a:prstGeom prst="rect">
            <a:avLst/>
          </a:prstGeom>
          <a:gradFill rotWithShape="1">
            <a:gsLst>
              <a:gs pos="0">
                <a:srgbClr val="ADE2A1">
                  <a:alpha val="70000"/>
                </a:srgbClr>
              </a:gs>
              <a:gs pos="100000">
                <a:srgbClr val="FFFFFF"/>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5" name="Rectangle 32"/>
          <p:cNvSpPr>
            <a:spLocks noChangeArrowheads="1"/>
          </p:cNvSpPr>
          <p:nvPr/>
        </p:nvSpPr>
        <p:spPr bwMode="auto">
          <a:xfrm>
            <a:off x="1147794" y="3262336"/>
            <a:ext cx="7345362" cy="923925"/>
          </a:xfrm>
          <a:prstGeom prst="rect">
            <a:avLst/>
          </a:prstGeom>
          <a:solidFill>
            <a:schemeClr val="accent2">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6" name="Rectangle 31"/>
          <p:cNvSpPr>
            <a:spLocks noChangeArrowheads="1"/>
          </p:cNvSpPr>
          <p:nvPr/>
        </p:nvSpPr>
        <p:spPr bwMode="auto">
          <a:xfrm>
            <a:off x="1149381" y="2306661"/>
            <a:ext cx="7345363" cy="914400"/>
          </a:xfrm>
          <a:prstGeom prst="rect">
            <a:avLst/>
          </a:prstGeom>
          <a:solidFill>
            <a:srgbClr val="ADE2A1">
              <a:alpha val="7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7" name="Rectangle 30"/>
          <p:cNvSpPr>
            <a:spLocks noChangeArrowheads="1"/>
          </p:cNvSpPr>
          <p:nvPr/>
        </p:nvSpPr>
        <p:spPr bwMode="auto">
          <a:xfrm>
            <a:off x="1155731" y="1701823"/>
            <a:ext cx="7345363" cy="563563"/>
          </a:xfrm>
          <a:prstGeom prst="rect">
            <a:avLst/>
          </a:prstGeom>
          <a:solidFill>
            <a:schemeClr val="accent2">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endParaRPr>
          </a:p>
        </p:txBody>
      </p:sp>
      <p:sp>
        <p:nvSpPr>
          <p:cNvPr id="8" name="AutoShape 22"/>
          <p:cNvSpPr>
            <a:spLocks noChangeArrowheads="1"/>
          </p:cNvSpPr>
          <p:nvPr/>
        </p:nvSpPr>
        <p:spPr bwMode="auto">
          <a:xfrm>
            <a:off x="1263681" y="1820886"/>
            <a:ext cx="2051050" cy="376237"/>
          </a:xfrm>
          <a:prstGeom prst="roundRect">
            <a:avLst>
              <a:gd name="adj" fmla="val 4167"/>
            </a:avLst>
          </a:prstGeom>
          <a:noFill/>
          <a:ln w="9525">
            <a:noFill/>
            <a:round/>
            <a:headEnd/>
            <a:tailEnd/>
          </a:ln>
          <a:effectLst/>
        </p:spPr>
        <p:txBody>
          <a:bodyPr anchor="ctr">
            <a:spAutoFit/>
          </a:bodyPr>
          <a:lstStyle/>
          <a:p>
            <a:pPr>
              <a:defRPr/>
            </a:pPr>
            <a:r>
              <a:rPr lang="en-US" b="1">
                <a:solidFill>
                  <a:prstClr val="black"/>
                </a:solidFill>
                <a:effectLst>
                  <a:outerShdw blurRad="38100" dist="38100" dir="2700000" algn="tl">
                    <a:srgbClr val="C0C0C0"/>
                  </a:outerShdw>
                </a:effectLst>
              </a:rPr>
              <a:t>Root Domain</a:t>
            </a:r>
          </a:p>
        </p:txBody>
      </p:sp>
      <p:sp>
        <p:nvSpPr>
          <p:cNvPr id="9" name="AutoShape 24"/>
          <p:cNvSpPr>
            <a:spLocks noChangeArrowheads="1"/>
          </p:cNvSpPr>
          <p:nvPr/>
        </p:nvSpPr>
        <p:spPr bwMode="auto">
          <a:xfrm>
            <a:off x="1263681" y="4468836"/>
            <a:ext cx="2051050" cy="376237"/>
          </a:xfrm>
          <a:prstGeom prst="roundRect">
            <a:avLst>
              <a:gd name="adj" fmla="val 4167"/>
            </a:avLst>
          </a:prstGeom>
          <a:noFill/>
          <a:ln w="9525">
            <a:noFill/>
            <a:round/>
            <a:headEnd/>
            <a:tailEnd/>
          </a:ln>
          <a:effectLst/>
        </p:spPr>
        <p:txBody>
          <a:bodyPr anchor="ctr">
            <a:spAutoFit/>
          </a:bodyPr>
          <a:lstStyle/>
          <a:p>
            <a:pPr>
              <a:defRPr/>
            </a:pPr>
            <a:r>
              <a:rPr lang="en-US" b="1">
                <a:solidFill>
                  <a:prstClr val="black"/>
                </a:solidFill>
                <a:effectLst>
                  <a:outerShdw blurRad="38100" dist="38100" dir="2700000" algn="tl">
                    <a:srgbClr val="C0C0C0"/>
                  </a:outerShdw>
                </a:effectLst>
              </a:rPr>
              <a:t>Subdomains</a:t>
            </a:r>
          </a:p>
        </p:txBody>
      </p:sp>
      <p:sp>
        <p:nvSpPr>
          <p:cNvPr id="10" name="AutoShape 25"/>
          <p:cNvSpPr>
            <a:spLocks noChangeArrowheads="1"/>
          </p:cNvSpPr>
          <p:nvPr/>
        </p:nvSpPr>
        <p:spPr bwMode="auto">
          <a:xfrm>
            <a:off x="1263681" y="3568723"/>
            <a:ext cx="2297113" cy="376238"/>
          </a:xfrm>
          <a:prstGeom prst="roundRect">
            <a:avLst>
              <a:gd name="adj" fmla="val 4167"/>
            </a:avLst>
          </a:prstGeom>
          <a:noFill/>
          <a:ln w="9525">
            <a:noFill/>
            <a:round/>
            <a:headEnd/>
            <a:tailEnd/>
          </a:ln>
          <a:effectLst/>
        </p:spPr>
        <p:txBody>
          <a:bodyPr anchor="ctr">
            <a:spAutoFit/>
          </a:bodyPr>
          <a:lstStyle/>
          <a:p>
            <a:pPr>
              <a:defRPr/>
            </a:pPr>
            <a:r>
              <a:rPr lang="en-US" b="1">
                <a:solidFill>
                  <a:prstClr val="black"/>
                </a:solidFill>
                <a:effectLst>
                  <a:outerShdw blurRad="38100" dist="38100" dir="2700000" algn="tl">
                    <a:srgbClr val="C0C0C0"/>
                  </a:outerShdw>
                </a:effectLst>
              </a:rPr>
              <a:t>Second-Level Domain</a:t>
            </a:r>
          </a:p>
        </p:txBody>
      </p:sp>
      <p:sp>
        <p:nvSpPr>
          <p:cNvPr id="11" name="AutoShape 26"/>
          <p:cNvSpPr>
            <a:spLocks noChangeArrowheads="1"/>
          </p:cNvSpPr>
          <p:nvPr/>
        </p:nvSpPr>
        <p:spPr bwMode="auto">
          <a:xfrm>
            <a:off x="1263681" y="2597173"/>
            <a:ext cx="2051050" cy="376238"/>
          </a:xfrm>
          <a:prstGeom prst="roundRect">
            <a:avLst>
              <a:gd name="adj" fmla="val 4167"/>
            </a:avLst>
          </a:prstGeom>
          <a:noFill/>
          <a:ln w="9525">
            <a:noFill/>
            <a:round/>
            <a:headEnd/>
            <a:tailEnd/>
          </a:ln>
          <a:effectLst/>
        </p:spPr>
        <p:txBody>
          <a:bodyPr anchor="ctr">
            <a:spAutoFit/>
          </a:bodyPr>
          <a:lstStyle/>
          <a:p>
            <a:pPr>
              <a:defRPr/>
            </a:pPr>
            <a:r>
              <a:rPr lang="en-US" b="1" dirty="0">
                <a:solidFill>
                  <a:prstClr val="black"/>
                </a:solidFill>
                <a:effectLst>
                  <a:outerShdw blurRad="38100" dist="38100" dir="2700000" algn="tl">
                    <a:srgbClr val="C0C0C0"/>
                  </a:outerShdw>
                </a:effectLst>
              </a:rPr>
              <a:t>Top-Level Domain</a:t>
            </a:r>
          </a:p>
        </p:txBody>
      </p:sp>
      <p:sp>
        <p:nvSpPr>
          <p:cNvPr id="12" name="AutoShape 27"/>
          <p:cNvSpPr>
            <a:spLocks noChangeArrowheads="1"/>
          </p:cNvSpPr>
          <p:nvPr/>
        </p:nvSpPr>
        <p:spPr bwMode="auto">
          <a:xfrm>
            <a:off x="1468469" y="5740423"/>
            <a:ext cx="3478212" cy="66675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p>
            <a:pPr>
              <a:defRPr/>
            </a:pPr>
            <a:r>
              <a:rPr lang="en-US" b="1" dirty="0">
                <a:solidFill>
                  <a:prstClr val="black"/>
                </a:solidFill>
              </a:rPr>
              <a:t>	      FQDN:</a:t>
            </a:r>
          </a:p>
          <a:p>
            <a:pPr>
              <a:defRPr/>
            </a:pPr>
            <a:r>
              <a:rPr lang="en-US" b="1" dirty="0">
                <a:solidFill>
                  <a:prstClr val="black"/>
                </a:solidFill>
              </a:rPr>
              <a:t>          svr1.csc.south.edu.vn</a:t>
            </a:r>
          </a:p>
        </p:txBody>
      </p:sp>
      <p:sp>
        <p:nvSpPr>
          <p:cNvPr id="13" name="Oval 34"/>
          <p:cNvSpPr>
            <a:spLocks noChangeArrowheads="1"/>
          </p:cNvSpPr>
          <p:nvPr/>
        </p:nvSpPr>
        <p:spPr bwMode="auto">
          <a:xfrm>
            <a:off x="6021419" y="1889148"/>
            <a:ext cx="234950" cy="203200"/>
          </a:xfrm>
          <a:prstGeom prst="ellipse">
            <a:avLst/>
          </a:prstGeom>
          <a:solidFill>
            <a:schemeClr val="tx1"/>
          </a:solidFill>
          <a:ln w="9525" algn="ctr">
            <a:solidFill>
              <a:schemeClr val="tx1"/>
            </a:solidFill>
            <a:round/>
            <a:headEnd/>
            <a:tailEnd/>
          </a:ln>
        </p:spPr>
        <p:txBody>
          <a:bodyPr wrap="none" anchor="ctr"/>
          <a:lstStyle/>
          <a:p>
            <a:pPr fontAlgn="base">
              <a:spcBef>
                <a:spcPct val="0"/>
              </a:spcBef>
              <a:spcAft>
                <a:spcPct val="0"/>
              </a:spcAft>
            </a:pPr>
            <a:endParaRPr lang="en-US">
              <a:solidFill>
                <a:prstClr val="black"/>
              </a:solidFill>
            </a:endParaRPr>
          </a:p>
        </p:txBody>
      </p:sp>
      <p:sp>
        <p:nvSpPr>
          <p:cNvPr id="14" name="Line 35"/>
          <p:cNvSpPr>
            <a:spLocks noChangeShapeType="1"/>
          </p:cNvSpPr>
          <p:nvPr/>
        </p:nvSpPr>
        <p:spPr bwMode="auto">
          <a:xfrm>
            <a:off x="6138894" y="2081236"/>
            <a:ext cx="0" cy="3295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15" name="Oval 16"/>
          <p:cNvSpPr>
            <a:spLocks noChangeArrowheads="1"/>
          </p:cNvSpPr>
          <p:nvPr/>
        </p:nvSpPr>
        <p:spPr bwMode="auto">
          <a:xfrm>
            <a:off x="5500719" y="4295798"/>
            <a:ext cx="1217612" cy="800100"/>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a:solidFill>
                  <a:prstClr val="black"/>
                </a:solidFill>
              </a:rPr>
              <a:t>south</a:t>
            </a:r>
          </a:p>
        </p:txBody>
      </p:sp>
      <p:sp>
        <p:nvSpPr>
          <p:cNvPr id="16" name="Oval 18"/>
          <p:cNvSpPr>
            <a:spLocks noChangeArrowheads="1"/>
          </p:cNvSpPr>
          <p:nvPr/>
        </p:nvSpPr>
        <p:spPr bwMode="auto">
          <a:xfrm>
            <a:off x="5495956" y="3327423"/>
            <a:ext cx="1217613" cy="800100"/>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dirty="0">
                <a:solidFill>
                  <a:prstClr val="black"/>
                </a:solidFill>
              </a:rPr>
              <a:t>   </a:t>
            </a:r>
            <a:r>
              <a:rPr lang="en-US" b="1" dirty="0" err="1">
                <a:solidFill>
                  <a:prstClr val="black"/>
                </a:solidFill>
              </a:rPr>
              <a:t>edu</a:t>
            </a:r>
            <a:endParaRPr lang="en-US" b="1" dirty="0">
              <a:solidFill>
                <a:prstClr val="black"/>
              </a:solidFill>
            </a:endParaRPr>
          </a:p>
        </p:txBody>
      </p:sp>
      <p:sp>
        <p:nvSpPr>
          <p:cNvPr id="17" name="Oval 20"/>
          <p:cNvSpPr>
            <a:spLocks noChangeArrowheads="1"/>
          </p:cNvSpPr>
          <p:nvPr/>
        </p:nvSpPr>
        <p:spPr bwMode="auto">
          <a:xfrm>
            <a:off x="5530881" y="2344761"/>
            <a:ext cx="1217613" cy="800100"/>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dirty="0">
                <a:solidFill>
                  <a:prstClr val="black"/>
                </a:solidFill>
              </a:rPr>
              <a:t>   </a:t>
            </a:r>
            <a:r>
              <a:rPr lang="en-US" b="1" dirty="0" err="1">
                <a:solidFill>
                  <a:prstClr val="black"/>
                </a:solidFill>
              </a:rPr>
              <a:t>vn</a:t>
            </a:r>
            <a:endParaRPr lang="en-US" b="1" dirty="0">
              <a:solidFill>
                <a:prstClr val="black"/>
              </a:solidFill>
            </a:endParaRPr>
          </a:p>
        </p:txBody>
      </p:sp>
      <p:sp>
        <p:nvSpPr>
          <p:cNvPr id="18" name="Oval 14"/>
          <p:cNvSpPr>
            <a:spLocks noChangeArrowheads="1"/>
          </p:cNvSpPr>
          <p:nvPr/>
        </p:nvSpPr>
        <p:spPr bwMode="auto">
          <a:xfrm>
            <a:off x="5226081" y="5384823"/>
            <a:ext cx="1827213" cy="1184275"/>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dirty="0">
                <a:solidFill>
                  <a:prstClr val="black"/>
                </a:solidFill>
              </a:rPr>
              <a:t>   </a:t>
            </a:r>
            <a:r>
              <a:rPr lang="en-US" b="1" dirty="0" err="1">
                <a:solidFill>
                  <a:prstClr val="black"/>
                </a:solidFill>
              </a:rPr>
              <a:t>csc</a:t>
            </a:r>
            <a:endParaRPr lang="en-US" b="1" dirty="0">
              <a:solidFill>
                <a:prstClr val="black"/>
              </a:solidFill>
            </a:endParaRPr>
          </a:p>
        </p:txBody>
      </p:sp>
      <p:pic>
        <p:nvPicPr>
          <p:cNvPr id="19" name="Picture 28" descr="Computer_DesktopComputerSansKeyboard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444" y="5602311"/>
            <a:ext cx="61277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36"/>
          <p:cNvSpPr>
            <a:spLocks noChangeShapeType="1"/>
          </p:cNvSpPr>
          <p:nvPr/>
        </p:nvSpPr>
        <p:spPr bwMode="auto">
          <a:xfrm flipH="1">
            <a:off x="4959381" y="2012973"/>
            <a:ext cx="1146175" cy="434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21" name="Line 37"/>
          <p:cNvSpPr>
            <a:spLocks noChangeShapeType="1"/>
          </p:cNvSpPr>
          <p:nvPr/>
        </p:nvSpPr>
        <p:spPr bwMode="auto">
          <a:xfrm>
            <a:off x="6178581" y="2012973"/>
            <a:ext cx="1041400" cy="473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22" name="Line 38"/>
          <p:cNvSpPr>
            <a:spLocks noChangeShapeType="1"/>
          </p:cNvSpPr>
          <p:nvPr/>
        </p:nvSpPr>
        <p:spPr bwMode="auto">
          <a:xfrm flipH="1">
            <a:off x="5016531" y="4041798"/>
            <a:ext cx="725488" cy="392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23" name="Line 39"/>
          <p:cNvSpPr>
            <a:spLocks noChangeShapeType="1"/>
          </p:cNvSpPr>
          <p:nvPr/>
        </p:nvSpPr>
        <p:spPr bwMode="auto">
          <a:xfrm>
            <a:off x="6540531" y="4041798"/>
            <a:ext cx="654050" cy="392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pPr fontAlgn="base">
              <a:spcBef>
                <a:spcPct val="0"/>
              </a:spcBef>
              <a:spcAft>
                <a:spcPct val="0"/>
              </a:spcAft>
            </a:pPr>
            <a:endParaRPr lang="en-US">
              <a:solidFill>
                <a:prstClr val="black"/>
              </a:solidFill>
              <a:latin typeface="Arial" pitchFamily="34" charset="0"/>
            </a:endParaRPr>
          </a:p>
        </p:txBody>
      </p:sp>
      <p:sp>
        <p:nvSpPr>
          <p:cNvPr id="24" name="Oval 15"/>
          <p:cNvSpPr>
            <a:spLocks noChangeArrowheads="1"/>
          </p:cNvSpPr>
          <p:nvPr/>
        </p:nvSpPr>
        <p:spPr bwMode="auto">
          <a:xfrm>
            <a:off x="4006881" y="4295798"/>
            <a:ext cx="1217613" cy="800100"/>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a:solidFill>
                  <a:prstClr val="black"/>
                </a:solidFill>
              </a:rPr>
              <a:t>west</a:t>
            </a:r>
          </a:p>
        </p:txBody>
      </p:sp>
      <p:sp>
        <p:nvSpPr>
          <p:cNvPr id="25" name="Oval 17"/>
          <p:cNvSpPr>
            <a:spLocks noChangeArrowheads="1"/>
          </p:cNvSpPr>
          <p:nvPr/>
        </p:nvSpPr>
        <p:spPr bwMode="auto">
          <a:xfrm>
            <a:off x="6996144" y="4295798"/>
            <a:ext cx="1217612" cy="800100"/>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a:solidFill>
                  <a:prstClr val="black"/>
                </a:solidFill>
              </a:rPr>
              <a:t>east</a:t>
            </a:r>
          </a:p>
        </p:txBody>
      </p:sp>
      <p:sp>
        <p:nvSpPr>
          <p:cNvPr id="26" name="Oval 19"/>
          <p:cNvSpPr>
            <a:spLocks noChangeArrowheads="1"/>
          </p:cNvSpPr>
          <p:nvPr/>
        </p:nvSpPr>
        <p:spPr bwMode="auto">
          <a:xfrm>
            <a:off x="6996144" y="2352698"/>
            <a:ext cx="1217612" cy="800100"/>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dirty="0">
                <a:solidFill>
                  <a:prstClr val="black"/>
                </a:solidFill>
              </a:rPr>
              <a:t>    org</a:t>
            </a:r>
          </a:p>
        </p:txBody>
      </p:sp>
      <p:sp>
        <p:nvSpPr>
          <p:cNvPr id="27" name="Oval 21"/>
          <p:cNvSpPr>
            <a:spLocks noChangeArrowheads="1"/>
          </p:cNvSpPr>
          <p:nvPr/>
        </p:nvSpPr>
        <p:spPr bwMode="auto">
          <a:xfrm>
            <a:off x="4006881" y="2351111"/>
            <a:ext cx="1217613" cy="800100"/>
          </a:xfrm>
          <a:prstGeom prst="ellipse">
            <a:avLst/>
          </a:prstGeom>
          <a:gradFill rotWithShape="1">
            <a:gsLst>
              <a:gs pos="0">
                <a:srgbClr val="FFFFFF"/>
              </a:gs>
              <a:gs pos="100000">
                <a:srgbClr val="E4E4BF"/>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b="1">
                <a:solidFill>
                  <a:prstClr val="black"/>
                </a:solidFill>
              </a:rPr>
              <a:t>net</a:t>
            </a:r>
          </a:p>
        </p:txBody>
      </p:sp>
      <p:sp>
        <p:nvSpPr>
          <p:cNvPr id="28" name="AutoShape 29"/>
          <p:cNvSpPr>
            <a:spLocks noChangeArrowheads="1"/>
          </p:cNvSpPr>
          <p:nvPr/>
        </p:nvSpPr>
        <p:spPr bwMode="auto">
          <a:xfrm>
            <a:off x="6904069" y="5818211"/>
            <a:ext cx="1346200" cy="40957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b="1" dirty="0">
                <a:solidFill>
                  <a:prstClr val="black"/>
                </a:solidFill>
              </a:rPr>
              <a:t>Host: svr1</a:t>
            </a:r>
          </a:p>
        </p:txBody>
      </p:sp>
      <p:sp>
        <p:nvSpPr>
          <p:cNvPr id="29" name="Title 27"/>
          <p:cNvSpPr txBox="1">
            <a:spLocks/>
          </p:cNvSpPr>
          <p:nvPr/>
        </p:nvSpPr>
        <p:spPr>
          <a:xfrm>
            <a:off x="771556" y="911248"/>
            <a:ext cx="82296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Máy</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Chủ</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Miền</a:t>
            </a:r>
            <a:r>
              <a:rPr lang="en-US" b="1" dirty="0" smtClean="0">
                <a:latin typeface="Times New Roman" pitchFamily="18" charset="0"/>
                <a:cs typeface="Times New Roman" pitchFamily="18" charset="0"/>
              </a:rPr>
              <a:t> Root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fontAlgn="auto">
              <a:spcAft>
                <a:spcPts val="0"/>
              </a:spcAft>
              <a:buFont typeface="Arial" pitchFamily="34" charset="0"/>
              <a:buNone/>
              <a:defRPr/>
            </a:pPr>
            <a:r>
              <a:rPr lang="vi-VN" sz="2800" b="1" dirty="0" smtClean="0"/>
              <a:t>Tên các máy chủ Root Name </a:t>
            </a:r>
            <a:r>
              <a:rPr lang="en-US" sz="2800" b="1" dirty="0" smtClean="0"/>
              <a:t>		</a:t>
            </a:r>
            <a:r>
              <a:rPr lang="vi-VN" sz="2800" b="1" dirty="0" smtClean="0"/>
              <a:t>Địa chỉ IP</a:t>
            </a:r>
            <a:endParaRPr lang="vi-VN" sz="2800" dirty="0" smtClean="0"/>
          </a:p>
          <a:p>
            <a:pPr fontAlgn="auto">
              <a:spcAft>
                <a:spcPts val="0"/>
              </a:spcAft>
              <a:defRPr/>
            </a:pPr>
            <a:r>
              <a:rPr lang="vi-VN" sz="2800" dirty="0" smtClean="0"/>
              <a:t>H.ROOT-SERVERS.NET</a:t>
            </a:r>
            <a:r>
              <a:rPr lang="en-US" sz="2800" dirty="0" smtClean="0"/>
              <a:t>			</a:t>
            </a:r>
            <a:r>
              <a:rPr lang="vi-VN" sz="2800" dirty="0" smtClean="0"/>
              <a:t>128.63.2.53 </a:t>
            </a:r>
          </a:p>
          <a:p>
            <a:pPr fontAlgn="auto">
              <a:spcAft>
                <a:spcPts val="0"/>
              </a:spcAft>
              <a:defRPr/>
            </a:pPr>
            <a:r>
              <a:rPr lang="vi-VN" sz="2800" dirty="0" smtClean="0"/>
              <a:t>B.ROOT-SERVERS.NET</a:t>
            </a:r>
            <a:r>
              <a:rPr lang="en-US" sz="2800" dirty="0" smtClean="0"/>
              <a:t>			</a:t>
            </a:r>
            <a:r>
              <a:rPr lang="vi-VN" sz="2800" dirty="0" smtClean="0"/>
              <a:t>128.9.0.107 </a:t>
            </a:r>
          </a:p>
          <a:p>
            <a:pPr fontAlgn="auto">
              <a:spcAft>
                <a:spcPts val="0"/>
              </a:spcAft>
              <a:defRPr/>
            </a:pPr>
            <a:r>
              <a:rPr lang="vi-VN" sz="2800" dirty="0" smtClean="0"/>
              <a:t>C.ROOT-SERVERS.NE</a:t>
            </a:r>
            <a:r>
              <a:rPr lang="en-US" sz="2800" dirty="0" smtClean="0">
                <a:latin typeface="Times New Roman" pitchFamily="18" charset="0"/>
                <a:cs typeface="Times New Roman" pitchFamily="18" charset="0"/>
              </a:rPr>
              <a:t>T</a:t>
            </a:r>
            <a:r>
              <a:rPr lang="en-US" sz="2800" dirty="0" smtClean="0"/>
              <a:t>			</a:t>
            </a:r>
            <a:r>
              <a:rPr lang="vi-VN" sz="2800" dirty="0" smtClean="0"/>
              <a:t>192.33.4.12 </a:t>
            </a:r>
          </a:p>
          <a:p>
            <a:pPr fontAlgn="auto">
              <a:spcAft>
                <a:spcPts val="0"/>
              </a:spcAft>
              <a:defRPr/>
            </a:pPr>
            <a:r>
              <a:rPr lang="vi-VN" sz="2800" dirty="0" smtClean="0"/>
              <a:t>D.ROOT-SERVERS.NET</a:t>
            </a:r>
            <a:r>
              <a:rPr lang="en-US" sz="2800" dirty="0" smtClean="0"/>
              <a:t>			</a:t>
            </a:r>
            <a:r>
              <a:rPr lang="vi-VN" sz="2800" dirty="0" smtClean="0"/>
              <a:t>128.8.10.90 </a:t>
            </a:r>
          </a:p>
          <a:p>
            <a:pPr fontAlgn="auto">
              <a:spcAft>
                <a:spcPts val="0"/>
              </a:spcAft>
              <a:defRPr/>
            </a:pPr>
            <a:r>
              <a:rPr lang="vi-VN" sz="2800" dirty="0" smtClean="0"/>
              <a:t>E.ROOT-SERVERS.NET</a:t>
            </a:r>
            <a:r>
              <a:rPr lang="en-US" sz="2800" dirty="0" smtClean="0"/>
              <a:t>			</a:t>
            </a:r>
            <a:r>
              <a:rPr lang="vi-VN" sz="2800" dirty="0" smtClean="0"/>
              <a:t>192.203.230.10 </a:t>
            </a:r>
          </a:p>
          <a:p>
            <a:pPr fontAlgn="auto">
              <a:spcAft>
                <a:spcPts val="0"/>
              </a:spcAft>
              <a:defRPr/>
            </a:pPr>
            <a:r>
              <a:rPr lang="vi-VN" sz="2800" dirty="0" smtClean="0"/>
              <a:t>I.ROOT-SERVERS.NET</a:t>
            </a:r>
            <a:r>
              <a:rPr lang="en-US" sz="2800" dirty="0" smtClean="0"/>
              <a:t>			</a:t>
            </a:r>
            <a:r>
              <a:rPr lang="vi-VN" sz="2800" dirty="0" smtClean="0"/>
              <a:t>192.36.148.17 </a:t>
            </a:r>
          </a:p>
          <a:p>
            <a:pPr fontAlgn="auto">
              <a:spcAft>
                <a:spcPts val="0"/>
              </a:spcAft>
              <a:defRPr/>
            </a:pPr>
            <a:r>
              <a:rPr lang="vi-VN" sz="2800" dirty="0" smtClean="0"/>
              <a:t>F.ROOT-SERVERS.NET</a:t>
            </a:r>
            <a:r>
              <a:rPr lang="en-US" sz="2800" dirty="0" smtClean="0"/>
              <a:t>			</a:t>
            </a:r>
            <a:r>
              <a:rPr lang="vi-VN" sz="2800" dirty="0" smtClean="0"/>
              <a:t>192.5.5.241 </a:t>
            </a:r>
          </a:p>
          <a:p>
            <a:pPr fontAlgn="auto">
              <a:spcAft>
                <a:spcPts val="0"/>
              </a:spcAft>
              <a:defRPr/>
            </a:pPr>
            <a:r>
              <a:rPr lang="vi-VN" sz="2800" dirty="0" smtClean="0"/>
              <a:t>F.ROOT-SERVERS.NET</a:t>
            </a:r>
            <a:r>
              <a:rPr lang="en-US" sz="2800" dirty="0" smtClean="0"/>
              <a:t>			</a:t>
            </a:r>
            <a:r>
              <a:rPr lang="vi-VN" sz="2800" dirty="0" smtClean="0"/>
              <a:t>39.13.229.241 </a:t>
            </a:r>
          </a:p>
          <a:p>
            <a:pPr fontAlgn="auto">
              <a:spcAft>
                <a:spcPts val="0"/>
              </a:spcAft>
              <a:defRPr/>
            </a:pPr>
            <a:r>
              <a:rPr lang="vi-VN" sz="2800" dirty="0" smtClean="0"/>
              <a:t>G.ROOT-SERVERS.NET</a:t>
            </a:r>
            <a:r>
              <a:rPr lang="en-US" sz="2800" dirty="0" smtClean="0"/>
              <a:t>			</a:t>
            </a:r>
            <a:r>
              <a:rPr lang="vi-VN" sz="2800" dirty="0" smtClean="0"/>
              <a:t>192.112.88.4 </a:t>
            </a:r>
          </a:p>
          <a:p>
            <a:pPr fontAlgn="auto">
              <a:spcAft>
                <a:spcPts val="0"/>
              </a:spcAft>
              <a:defRPr/>
            </a:pPr>
            <a:r>
              <a:rPr lang="vi-VN" sz="2800" dirty="0" smtClean="0"/>
              <a:t>A.ROOT-SERVERS.NET</a:t>
            </a:r>
            <a:r>
              <a:rPr lang="en-US" sz="2800" dirty="0" smtClean="0"/>
              <a:t>			</a:t>
            </a:r>
            <a:r>
              <a:rPr lang="vi-VN" sz="2800" dirty="0" smtClean="0"/>
              <a:t>198.41.0.4 </a:t>
            </a:r>
          </a:p>
          <a:p>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1029</TotalTime>
  <Words>1686</Words>
  <Application>Microsoft Macintosh PowerPoint</Application>
  <PresentationFormat>On-screen Show (4:3)</PresentationFormat>
  <Paragraphs>223</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DOMAIN NAME SYSTEM</vt:lpstr>
      <vt:lpstr>DNS là gì?</vt:lpstr>
      <vt:lpstr>Vai trò của DNS</vt:lpstr>
      <vt:lpstr>Vai trò của DNS</vt:lpstr>
      <vt:lpstr>Domain Namespace</vt:lpstr>
      <vt:lpstr>Domain Name</vt:lpstr>
      <vt:lpstr>Domain</vt:lpstr>
      <vt:lpstr>Sơ Đồ Tổ Chức DNS</vt:lpstr>
      <vt:lpstr>Máy Chủ Tên Miền Root</vt:lpstr>
      <vt:lpstr>Các Top-Level Domain</vt:lpstr>
      <vt:lpstr>Ủy Quyền</vt:lpstr>
      <vt:lpstr>Nameserver và Zone</vt:lpstr>
      <vt:lpstr>Cơ Chế Phân Giải Tên Miền</vt:lpstr>
      <vt:lpstr>Phân Giải Tên Miền Thành IP</vt:lpstr>
      <vt:lpstr>PowerPoint Presentation</vt:lpstr>
      <vt:lpstr>Truy Vấn Lặp Lại</vt:lpstr>
      <vt:lpstr>Diễn giải ngược tên miền</vt:lpstr>
      <vt:lpstr>Ví Dụ</vt:lpstr>
      <vt:lpstr> Phân Loại Domain Name Server</vt:lpstr>
      <vt:lpstr>Phân Loại Domain Name Server (tt)</vt:lpstr>
      <vt:lpstr>Các Loại Server DNS</vt:lpstr>
      <vt:lpstr>Phân Loại Domain Name Server (tt)</vt:lpstr>
      <vt:lpstr>PowerPoint Presentation</vt:lpstr>
      <vt:lpstr>Record Types</vt:lpstr>
      <vt:lpstr>a.  SOA (Start of Authority)</vt:lpstr>
      <vt:lpstr>Giải thích ý nghĩa ví dụ trên :</vt:lpstr>
      <vt:lpstr>   Ý Nghĩa Thông Số SOA Record</vt:lpstr>
      <vt:lpstr> Ý Nghĩa Thông Số SOA Record (tt)</vt:lpstr>
      <vt:lpstr>b.  NS (Name Server)</vt:lpstr>
      <vt:lpstr>C.  A (Address) và CNAME (Canonical Name)</vt:lpstr>
      <vt:lpstr>D.  AAAA</vt:lpstr>
      <vt:lpstr>E.  SRV</vt:lpstr>
      <vt:lpstr> F. MX (Mail Exchange)</vt:lpstr>
      <vt:lpstr>PowerPoint Presentation</vt:lpstr>
      <vt:lpstr>PowerPoint Presentation</vt:lpstr>
      <vt:lpstr>g. PTR (Pointer)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Dịch vụ tên miền</dc:title>
  <dc:creator>trunghq</dc:creator>
  <cp:lastModifiedBy>HOANG HAI TRAN</cp:lastModifiedBy>
  <cp:revision>146</cp:revision>
  <dcterms:created xsi:type="dcterms:W3CDTF">2009-11-23T12:24:02Z</dcterms:created>
  <dcterms:modified xsi:type="dcterms:W3CDTF">2013-02-26T01:55:43Z</dcterms:modified>
</cp:coreProperties>
</file>