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4646"/>
  </p:normalViewPr>
  <p:slideViewPr>
    <p:cSldViewPr snapToGrid="0" snapToObjects="1">
      <p:cViewPr varScale="1">
        <p:scale>
          <a:sx n="89" d="100"/>
          <a:sy n="89" d="100"/>
        </p:scale>
        <p:origin x="880"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FCF5A-EA79-452C-A52C-1A2668C2E7DF}" type="datetime1">
              <a:rPr lang="en-US" smtClean="0"/>
              <a:pPr/>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FD9D02-426E-46C9-9EE9-0DE1EF8B2838}" type="datetime1">
              <a:rPr lang="en-US" smtClean="0"/>
              <a:pPr/>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1FAA6B6-10E5-4810-BC9F-DA72D8452E73}" type="datetime1">
              <a:rPr lang="en-US" smtClean="0"/>
              <a:pPr/>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11/15/18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CDBF60-6CC3-4B74-A60D-3486985E4346}" type="datetime1">
              <a:rPr lang="en-US" smtClean="0"/>
              <a:pPr/>
              <a:t>11/15/18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11/15/18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11/15/18</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457200" y="2675467"/>
            <a:ext cx="8460289"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Arial"/>
          <a:ea typeface="+mj-ea"/>
          <a:cs typeface="Arial"/>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Arial"/>
          <a:ea typeface="+mn-ea"/>
          <a:cs typeface="Arial"/>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Arial"/>
          <a:ea typeface="+mn-ea"/>
          <a:cs typeface="Arial"/>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Arial"/>
          <a:ea typeface="+mn-ea"/>
          <a:cs typeface="Arial"/>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Arial"/>
          <a:ea typeface="+mn-ea"/>
          <a:cs typeface="Arial"/>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Arial"/>
          <a:ea typeface="+mn-ea"/>
          <a:cs typeface="Arial"/>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Các phiên bản SNMP</a:t>
            </a:r>
          </a:p>
        </p:txBody>
      </p:sp>
      <p:sp>
        <p:nvSpPr>
          <p:cNvPr id="3" name="Subtitle 2"/>
          <p:cNvSpPr>
            <a:spLocks noGrp="1"/>
          </p:cNvSpPr>
          <p:nvPr>
            <p:ph type="subTitle" idx="1"/>
          </p:nvPr>
        </p:nvSpPr>
        <p:spPr/>
        <p:txBody>
          <a:bodyPr/>
          <a:lstStyle/>
          <a:p>
            <a:r>
              <a:rPr lang="en-US"/>
              <a:t>Trần Hoàng Hải, Ph.D</a:t>
            </a:r>
          </a:p>
        </p:txBody>
      </p:sp>
    </p:spTree>
    <p:extLst>
      <p:ext uri="{BB962C8B-B14F-4D97-AF65-F5344CB8AC3E}">
        <p14:creationId xmlns:p14="http://schemas.microsoft.com/office/powerpoint/2010/main" val="354751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537428"/>
          </a:xfrm>
        </p:spPr>
        <p:txBody>
          <a:bodyPr>
            <a:normAutofit/>
          </a:bodyPr>
          <a:lstStyle/>
          <a:p>
            <a:r>
              <a:rPr lang="en-US" b="1"/>
              <a:t>Bản tin SNMPv1:</a:t>
            </a:r>
            <a:endParaRPr lang="hr-HR"/>
          </a:p>
        </p:txBody>
      </p:sp>
      <p:sp>
        <p:nvSpPr>
          <p:cNvPr id="3" name="Title 2"/>
          <p:cNvSpPr>
            <a:spLocks noGrp="1"/>
          </p:cNvSpPr>
          <p:nvPr>
            <p:ph type="title"/>
          </p:nvPr>
        </p:nvSpPr>
        <p:spPr/>
        <p:txBody>
          <a:bodyPr/>
          <a:lstStyle/>
          <a:p>
            <a:r>
              <a:rPr lang="en-US"/>
              <a:t>Tóm tắt SNMPv1</a:t>
            </a:r>
          </a:p>
        </p:txBody>
      </p:sp>
      <p:pic>
        <p:nvPicPr>
          <p:cNvPr id="5" name="Picture 4"/>
          <p:cNvPicPr>
            <a:picLocks noChangeAspect="1"/>
          </p:cNvPicPr>
          <p:nvPr/>
        </p:nvPicPr>
        <p:blipFill>
          <a:blip r:embed="rId2"/>
          <a:stretch>
            <a:fillRect/>
          </a:stretch>
        </p:blipFill>
        <p:spPr>
          <a:xfrm>
            <a:off x="350880" y="3197595"/>
            <a:ext cx="8619777" cy="3645105"/>
          </a:xfrm>
          <a:prstGeom prst="rect">
            <a:avLst/>
          </a:prstGeom>
        </p:spPr>
      </p:pic>
    </p:spTree>
    <p:extLst>
      <p:ext uri="{BB962C8B-B14F-4D97-AF65-F5344CB8AC3E}">
        <p14:creationId xmlns:p14="http://schemas.microsoft.com/office/powerpoint/2010/main" val="402263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537428"/>
          </a:xfrm>
        </p:spPr>
        <p:txBody>
          <a:bodyPr>
            <a:normAutofit/>
          </a:bodyPr>
          <a:lstStyle/>
          <a:p>
            <a:r>
              <a:rPr lang="en-US" b="1"/>
              <a:t>Bản tin SNMPv1 - TRAP:</a:t>
            </a:r>
            <a:endParaRPr lang="hr-HR"/>
          </a:p>
        </p:txBody>
      </p:sp>
      <p:sp>
        <p:nvSpPr>
          <p:cNvPr id="3" name="Title 2"/>
          <p:cNvSpPr>
            <a:spLocks noGrp="1"/>
          </p:cNvSpPr>
          <p:nvPr>
            <p:ph type="title"/>
          </p:nvPr>
        </p:nvSpPr>
        <p:spPr/>
        <p:txBody>
          <a:bodyPr/>
          <a:lstStyle/>
          <a:p>
            <a:r>
              <a:rPr lang="en-US"/>
              <a:t>Tóm tắt SNMPv1</a:t>
            </a:r>
          </a:p>
        </p:txBody>
      </p:sp>
      <p:pic>
        <p:nvPicPr>
          <p:cNvPr id="4" name="Picture 3"/>
          <p:cNvPicPr>
            <a:picLocks noChangeAspect="1"/>
          </p:cNvPicPr>
          <p:nvPr/>
        </p:nvPicPr>
        <p:blipFill>
          <a:blip r:embed="rId2"/>
          <a:stretch>
            <a:fillRect/>
          </a:stretch>
        </p:blipFill>
        <p:spPr>
          <a:xfrm>
            <a:off x="-3" y="3260036"/>
            <a:ext cx="9144000" cy="3581400"/>
          </a:xfrm>
          <a:prstGeom prst="rect">
            <a:avLst/>
          </a:prstGeom>
        </p:spPr>
      </p:pic>
    </p:spTree>
    <p:extLst>
      <p:ext uri="{BB962C8B-B14F-4D97-AF65-F5344CB8AC3E}">
        <p14:creationId xmlns:p14="http://schemas.microsoft.com/office/powerpoint/2010/main" val="322033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Khác biệt của SNMPv2c so với SNMPv1 là :</a:t>
            </a:r>
          </a:p>
          <a:p>
            <a:pPr lvl="1">
              <a:buFont typeface="Wingdings" charset="2"/>
              <a:buChar char="ü"/>
            </a:pPr>
            <a:r>
              <a:rPr lang="en-US"/>
              <a:t>Có nhiều phương thức hơn so với SNMPv1.</a:t>
            </a:r>
          </a:p>
          <a:p>
            <a:pPr lvl="1">
              <a:buFont typeface="Wingdings" charset="2"/>
              <a:buChar char="ü"/>
            </a:pPr>
            <a:r>
              <a:rPr lang="en-US"/>
              <a:t>Cấu trúc bản tin Trap PDU khác so với SNMPv1. </a:t>
            </a:r>
          </a:p>
          <a:p>
            <a:pPr lvl="1">
              <a:buFont typeface="Wingdings" charset="2"/>
              <a:buChar char="ü"/>
            </a:pPr>
            <a:r>
              <a:rPr lang="en-US"/>
              <a:t>Có thêm bản tin Bulk PDU với cấu trúc riêng.</a:t>
            </a:r>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294152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3995114"/>
          </a:xfrm>
        </p:spPr>
        <p:txBody>
          <a:bodyPr>
            <a:normAutofit fontScale="85000" lnSpcReduction="20000"/>
          </a:bodyPr>
          <a:lstStyle/>
          <a:p>
            <a:r>
              <a:rPr lang="en-US" b="1"/>
              <a:t>Các phương thức của SNMPv2c có 8 phương thức gồm </a:t>
            </a:r>
            <a:r>
              <a:rPr lang="en-US"/>
              <a:t>GetRequest, GetNextRequest, Response, SetRequest, GetBulkRequest, InformRequest, Trap và Report. </a:t>
            </a:r>
          </a:p>
          <a:p>
            <a:r>
              <a:rPr lang="en-US" b="1"/>
              <a:t>Như vậy so với SNMPv1 thì v2c có thêm các phương thức GetBulk, Inform và Report</a:t>
            </a:r>
            <a:r>
              <a:rPr lang="en-US"/>
              <a:t>.</a:t>
            </a:r>
          </a:p>
          <a:p>
            <a:pPr lvl="1">
              <a:buFont typeface="Wingdings" charset="2"/>
              <a:buChar char="ü"/>
            </a:pPr>
            <a:r>
              <a:rPr lang="en-US" b="1"/>
              <a:t>GetRequest</a:t>
            </a:r>
            <a:r>
              <a:rPr lang="en-US"/>
              <a:t> : manager gửi GetRequest cho agent để lấy thông tin.</a:t>
            </a:r>
          </a:p>
          <a:p>
            <a:pPr lvl="1">
              <a:buFont typeface="Wingdings" charset="2"/>
              <a:buChar char="ü"/>
            </a:pPr>
            <a:r>
              <a:rPr lang="en-US" b="1"/>
              <a:t>GetNextRequest</a:t>
            </a:r>
            <a:r>
              <a:rPr lang="en-US"/>
              <a:t> : manager gửi GetNextRequest cho agent để lấy thông tin của object nằm sau object được chỉ ra trong bản tin GetNext.</a:t>
            </a:r>
          </a:p>
          <a:p>
            <a:pPr lvl="1">
              <a:buFont typeface="Wingdings" charset="2"/>
              <a:buChar char="ü"/>
            </a:pPr>
            <a:r>
              <a:rPr lang="en-US" b="1"/>
              <a:t>SetRequest</a:t>
            </a:r>
            <a:r>
              <a:rPr lang="en-US"/>
              <a:t> : manager gửi SetRequest cho agent để thiết lập giá trị cho một object nào đó.</a:t>
            </a:r>
          </a:p>
          <a:p>
            <a:pPr lvl="1">
              <a:buFont typeface="Wingdings" charset="2"/>
              <a:buChar char="ü"/>
            </a:pPr>
            <a:r>
              <a:rPr lang="en-US" b="1"/>
              <a:t>GetBulkRequest </a:t>
            </a:r>
            <a:r>
              <a:rPr lang="en-US"/>
              <a:t>: phương thức này dùng để lấy một loạt nhiều object chỉ trong 1 bản tin GetBulk. Các bản tin Get/GetNext vẫn có thể lấy cùng lúc nhiều object bằng cách đưa tất cả chúng vào danh sách variable-bindings trong bản tin request, nhưng GetBulk có thể lấy nhiều object mà chỉ cần chỉ ra 1 object trong variable-bindings.</a:t>
            </a:r>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48236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3995114"/>
          </a:xfrm>
        </p:spPr>
        <p:txBody>
          <a:bodyPr>
            <a:normAutofit fontScale="77500" lnSpcReduction="20000"/>
          </a:bodyPr>
          <a:lstStyle/>
          <a:p>
            <a:r>
              <a:rPr lang="en-US" b="1"/>
              <a:t>Các phương thức của SNMPv2c có 8 phương thức gồm </a:t>
            </a:r>
            <a:r>
              <a:rPr lang="en-US"/>
              <a:t>GetRequest, GetNextRequest, Response, SetRequest, GetBulkRequest, InformRequest, Trap và Report. </a:t>
            </a:r>
          </a:p>
          <a:p>
            <a:r>
              <a:rPr lang="en-US" b="1"/>
              <a:t>Như vậy so với SNMPv1 thì v2c có thêm các phương thức GetBulk, Inform và Report</a:t>
            </a:r>
            <a:r>
              <a:rPr lang="en-US"/>
              <a:t>.</a:t>
            </a:r>
          </a:p>
          <a:p>
            <a:pPr lvl="1">
              <a:buFont typeface="Wingdings" charset="2"/>
              <a:buChar char="ü"/>
            </a:pPr>
            <a:r>
              <a:rPr lang="en-US" b="1"/>
              <a:t>Response</a:t>
            </a:r>
            <a:r>
              <a:rPr lang="en-US"/>
              <a:t> : agent gửi Response cho manager để thông báo kết quả của request mà nó nhận trước đó, Response là bản tin trả lời cho các Get/GetNext/GetBulk/Set/Inform request.</a:t>
            </a:r>
          </a:p>
          <a:p>
            <a:pPr lvl="1">
              <a:buFont typeface="Wingdings" charset="2"/>
              <a:buChar char="ü"/>
            </a:pPr>
            <a:r>
              <a:rPr lang="en-US" b="1"/>
              <a:t>Trap</a:t>
            </a:r>
            <a:r>
              <a:rPr lang="en-US"/>
              <a:t> : agent gửi Trap cho manager để thông báo về một sự kiện đang xảy ra tại agent.</a:t>
            </a:r>
          </a:p>
          <a:p>
            <a:pPr lvl="1">
              <a:buFont typeface="Wingdings" charset="2"/>
              <a:buChar char="ü"/>
            </a:pPr>
            <a:r>
              <a:rPr lang="en-US" b="1"/>
              <a:t>InformRequest</a:t>
            </a:r>
            <a:r>
              <a:rPr lang="en-US"/>
              <a:t> : có tác dụng tương tự như trap, nhưng khi manager nhận được InformRequest thì nó sẽ gửi lại Response để xác nhận đã nhận được thông báo, còn Trap thì không có cơ chế xác nhận.</a:t>
            </a:r>
          </a:p>
          <a:p>
            <a:pPr lvl="1">
              <a:buFont typeface="Wingdings" charset="2"/>
              <a:buChar char="ü"/>
            </a:pPr>
            <a:r>
              <a:rPr lang="en-US" b="1"/>
              <a:t>Report</a:t>
            </a:r>
            <a:r>
              <a:rPr lang="en-US"/>
              <a:t> : bản tin Report không được định nghĩa trong RFC3416, các hệ thống có sử dụng Report phải tự định nghĩa chúng, tuy nhiên bản tin Report vẫn có cấu trúc giống như các bản tin khác..</a:t>
            </a:r>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29044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3995114"/>
          </a:xfrm>
        </p:spPr>
        <p:txBody>
          <a:bodyPr>
            <a:normAutofit/>
          </a:bodyPr>
          <a:lstStyle/>
          <a:p>
            <a:r>
              <a:rPr lang="en-US" b="1"/>
              <a:t>Lưu ý</a:t>
            </a:r>
            <a:r>
              <a:rPr lang="en-US"/>
              <a:t>: </a:t>
            </a:r>
            <a:r>
              <a:rPr lang="fr-FR"/>
              <a:t>Agent lắng nghe request ở cổng UDP 161 còn manager nhận trap &amp; inform ở cổng UDP 162.</a:t>
            </a:r>
            <a:endParaRPr lang="en-US"/>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0267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820640"/>
          </a:xfrm>
        </p:spPr>
        <p:txBody>
          <a:bodyPr>
            <a:normAutofit/>
          </a:bodyPr>
          <a:lstStyle/>
          <a:p>
            <a:r>
              <a:rPr lang="vi-VN"/>
              <a:t>Hoạt động SNMPv2</a:t>
            </a:r>
            <a:r>
              <a:rPr lang="fr-FR"/>
              <a:t>c:</a:t>
            </a:r>
            <a:endParaRPr lang="en-US"/>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856526" y="3276994"/>
            <a:ext cx="7594600" cy="3594100"/>
          </a:xfrm>
          <a:prstGeom prst="rect">
            <a:avLst/>
          </a:prstGeom>
        </p:spPr>
      </p:pic>
    </p:spTree>
    <p:extLst>
      <p:ext uri="{BB962C8B-B14F-4D97-AF65-F5344CB8AC3E}">
        <p14:creationId xmlns:p14="http://schemas.microsoft.com/office/powerpoint/2010/main" val="66486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820640"/>
          </a:xfrm>
        </p:spPr>
        <p:txBody>
          <a:bodyPr>
            <a:normAutofit lnSpcReduction="10000"/>
          </a:bodyPr>
          <a:lstStyle/>
          <a:p>
            <a:r>
              <a:rPr lang="vi-VN"/>
              <a:t>Cấu trúc bản tin SNMPv2</a:t>
            </a:r>
            <a:r>
              <a:rPr lang="fr-FR"/>
              <a:t>c: </a:t>
            </a:r>
            <a:r>
              <a:rPr lang="en-US"/>
              <a:t>cấu trúc PDU của SNMPv2c không thay đổi gì so với PDU của SNMPv1</a:t>
            </a:r>
          </a:p>
        </p:txBody>
      </p:sp>
      <p:sp>
        <p:nvSpPr>
          <p:cNvPr id="3" name="Title 2"/>
          <p:cNvSpPr>
            <a:spLocks noGrp="1"/>
          </p:cNvSpPr>
          <p:nvPr>
            <p:ph type="title"/>
          </p:nvPr>
        </p:nvSpPr>
        <p:spPr/>
        <p:txBody>
          <a:bodyPr/>
          <a:lstStyle/>
          <a:p>
            <a:r>
              <a:rPr lang="en-US">
                <a:latin typeface="Arial"/>
                <a:cs typeface="Arial"/>
              </a:rPr>
              <a:t>SNMPv2c</a:t>
            </a:r>
          </a:p>
        </p:txBody>
      </p:sp>
      <p:pic>
        <p:nvPicPr>
          <p:cNvPr id="5" name="Picture 4"/>
          <p:cNvPicPr>
            <a:picLocks noChangeAspect="1"/>
          </p:cNvPicPr>
          <p:nvPr/>
        </p:nvPicPr>
        <p:blipFill>
          <a:blip r:embed="rId2"/>
          <a:stretch>
            <a:fillRect/>
          </a:stretch>
        </p:blipFill>
        <p:spPr>
          <a:xfrm>
            <a:off x="66140" y="3496276"/>
            <a:ext cx="9070808" cy="3078943"/>
          </a:xfrm>
          <a:prstGeom prst="rect">
            <a:avLst/>
          </a:prstGeom>
        </p:spPr>
      </p:pic>
    </p:spTree>
    <p:extLst>
      <p:ext uri="{BB962C8B-B14F-4D97-AF65-F5344CB8AC3E}">
        <p14:creationId xmlns:p14="http://schemas.microsoft.com/office/powerpoint/2010/main" val="22033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4860307" cy="3938574"/>
          </a:xfrm>
        </p:spPr>
        <p:txBody>
          <a:bodyPr>
            <a:normAutofit/>
          </a:bodyPr>
          <a:lstStyle/>
          <a:p>
            <a:r>
              <a:rPr lang="vi-VN" b="1"/>
              <a:t>Cấu trúc </a:t>
            </a:r>
            <a:r>
              <a:rPr lang="en-US" b="1"/>
              <a:t>BULK PDU</a:t>
            </a:r>
            <a:r>
              <a:rPr lang="en-US"/>
              <a:t>: </a:t>
            </a:r>
            <a:r>
              <a:rPr lang="en-US" b="1"/>
              <a:t>GetBulkRequest</a:t>
            </a:r>
            <a:r>
              <a:rPr lang="en-US"/>
              <a:t> có thể lấy về nhiều object mà chỉ cần chỉ ra một vài object trong bản tin gửi đi.</a:t>
            </a:r>
          </a:p>
          <a:p>
            <a:pPr>
              <a:buFont typeface="Symbol" charset="2"/>
              <a:buChar char=""/>
            </a:pPr>
            <a:r>
              <a:rPr lang="en-US"/>
              <a:t>Nguyên lý của nó là khai báo số lượng object tính từ object được chỉ ra trong request mà agent phải lần lượt trả về thông tin,</a:t>
            </a:r>
          </a:p>
          <a:p>
            <a:pPr>
              <a:buFont typeface="Symbol" charset="2"/>
              <a:buChar char=""/>
            </a:pPr>
            <a:endParaRPr lang="en-US"/>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5425924" y="3010782"/>
            <a:ext cx="3708400" cy="3225800"/>
          </a:xfrm>
          <a:prstGeom prst="rect">
            <a:avLst/>
          </a:prstGeom>
        </p:spPr>
      </p:pic>
    </p:spTree>
    <p:extLst>
      <p:ext uri="{BB962C8B-B14F-4D97-AF65-F5344CB8AC3E}">
        <p14:creationId xmlns:p14="http://schemas.microsoft.com/office/powerpoint/2010/main" val="3176911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4182534"/>
          </a:xfrm>
        </p:spPr>
        <p:txBody>
          <a:bodyPr>
            <a:normAutofit/>
          </a:bodyPr>
          <a:lstStyle/>
          <a:p>
            <a:r>
              <a:rPr lang="en-US"/>
              <a:t>Các trường của bản tin GetBulkRequest:</a:t>
            </a:r>
          </a:p>
          <a:p>
            <a:pPr lvl="1">
              <a:buFont typeface="Wingdings" charset="2"/>
              <a:buChar char="ü"/>
            </a:pPr>
            <a:r>
              <a:rPr lang="ro-RO" b="1"/>
              <a:t>Request-id </a:t>
            </a:r>
            <a:r>
              <a:rPr lang="ro-RO"/>
              <a:t>: tương tự như cấu trúc của PDU.</a:t>
            </a:r>
          </a:p>
          <a:p>
            <a:pPr lvl="1">
              <a:buFont typeface="Wingdings" charset="2"/>
              <a:buChar char="ü"/>
            </a:pPr>
            <a:r>
              <a:rPr lang="ro-RO" b="1"/>
              <a:t>non-repeaters </a:t>
            </a:r>
            <a:r>
              <a:rPr lang="ro-RO"/>
              <a:t>: số lượng item đầu tiên trong variable- bindings của GetBulk smà agent phải trả lời bằng item nằm kế tiếp trong mib, mỗi item trong request thì sẽ có một item trong response.</a:t>
            </a:r>
          </a:p>
          <a:p>
            <a:pPr lvl="1">
              <a:buFont typeface="Wingdings" charset="2"/>
              <a:buChar char="ü"/>
            </a:pPr>
            <a:r>
              <a:rPr lang="ro-RO" b="1"/>
              <a:t>max-repetitions </a:t>
            </a:r>
            <a:r>
              <a:rPr lang="ro-RO"/>
              <a:t>: các item còn lại trong variable-bindings sẽ được agent trả lời bằng max-repetitions item nằm kế tiếp chúng trong mib, mỗi item còn lại trong request này sẽ có max-repetitions item tương ứng trong response.</a:t>
            </a:r>
            <a:endParaRPr lang="en-US"/>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347711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Giới thiệu</a:t>
            </a:r>
          </a:p>
          <a:p>
            <a:r>
              <a:rPr lang="en-US"/>
              <a:t>SNMPv1</a:t>
            </a:r>
          </a:p>
          <a:p>
            <a:r>
              <a:rPr lang="en-US"/>
              <a:t>SNMPv2</a:t>
            </a:r>
          </a:p>
        </p:txBody>
      </p:sp>
      <p:sp>
        <p:nvSpPr>
          <p:cNvPr id="3" name="Title 2"/>
          <p:cNvSpPr>
            <a:spLocks noGrp="1"/>
          </p:cNvSpPr>
          <p:nvPr>
            <p:ph type="title"/>
          </p:nvPr>
        </p:nvSpPr>
        <p:spPr/>
        <p:txBody>
          <a:bodyPr/>
          <a:lstStyle/>
          <a:p>
            <a:r>
              <a:rPr lang="en-US"/>
              <a:t>Nội dung</a:t>
            </a:r>
          </a:p>
        </p:txBody>
      </p:sp>
    </p:spTree>
    <p:extLst>
      <p:ext uri="{BB962C8B-B14F-4D97-AF65-F5344CB8AC3E}">
        <p14:creationId xmlns:p14="http://schemas.microsoft.com/office/powerpoint/2010/main" val="3437021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933600"/>
          </a:xfrm>
        </p:spPr>
        <p:txBody>
          <a:bodyPr>
            <a:normAutofit fontScale="92500" lnSpcReduction="20000"/>
          </a:bodyPr>
          <a:lstStyle/>
          <a:p>
            <a:pPr algn="just"/>
            <a:r>
              <a:rPr lang="en-US"/>
              <a:t>Ví dụ gửi bản tin GetBulkRequest để lấy tên của thiết bị, mô tả &amp; tình trạng hoạt động của 3 interface đầu tiên, dùng iReasoning Mib Browser:</a:t>
            </a:r>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1858621" y="3609066"/>
            <a:ext cx="5667539" cy="3276304"/>
          </a:xfrm>
          <a:prstGeom prst="rect">
            <a:avLst/>
          </a:prstGeom>
        </p:spPr>
      </p:pic>
    </p:spTree>
    <p:extLst>
      <p:ext uri="{BB962C8B-B14F-4D97-AF65-F5344CB8AC3E}">
        <p14:creationId xmlns:p14="http://schemas.microsoft.com/office/powerpoint/2010/main" val="319495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933600"/>
          </a:xfrm>
        </p:spPr>
        <p:txBody>
          <a:bodyPr>
            <a:normAutofit fontScale="92500" lnSpcReduction="20000"/>
          </a:bodyPr>
          <a:lstStyle/>
          <a:p>
            <a:pPr algn="just"/>
            <a:r>
              <a:rPr lang="ro-RO"/>
              <a:t>Phần mềm sẽ gửi bản tin có non-repeaters = 1, max-repetitions = 3, variable-bindings có 3 item là sysContact, ifDescr, ifOperStatus như hình sau</a:t>
            </a:r>
            <a:r>
              <a:rPr lang="en-US"/>
              <a:t>:</a:t>
            </a:r>
          </a:p>
        </p:txBody>
      </p:sp>
      <p:sp>
        <p:nvSpPr>
          <p:cNvPr id="3" name="Title 2"/>
          <p:cNvSpPr>
            <a:spLocks noGrp="1"/>
          </p:cNvSpPr>
          <p:nvPr>
            <p:ph type="title"/>
          </p:nvPr>
        </p:nvSpPr>
        <p:spPr/>
        <p:txBody>
          <a:bodyPr/>
          <a:lstStyle/>
          <a:p>
            <a:r>
              <a:rPr lang="en-US">
                <a:latin typeface="Arial"/>
                <a:cs typeface="Arial"/>
              </a:rPr>
              <a:t>SNMPv2c</a:t>
            </a:r>
          </a:p>
        </p:txBody>
      </p:sp>
      <p:pic>
        <p:nvPicPr>
          <p:cNvPr id="5" name="Picture 4"/>
          <p:cNvPicPr>
            <a:picLocks noChangeAspect="1"/>
          </p:cNvPicPr>
          <p:nvPr/>
        </p:nvPicPr>
        <p:blipFill>
          <a:blip r:embed="rId2"/>
          <a:stretch>
            <a:fillRect/>
          </a:stretch>
        </p:blipFill>
        <p:spPr>
          <a:xfrm>
            <a:off x="261093" y="3609066"/>
            <a:ext cx="8578982" cy="3248934"/>
          </a:xfrm>
          <a:prstGeom prst="rect">
            <a:avLst/>
          </a:prstGeom>
        </p:spPr>
      </p:pic>
    </p:spTree>
    <p:extLst>
      <p:ext uri="{BB962C8B-B14F-4D97-AF65-F5344CB8AC3E}">
        <p14:creationId xmlns:p14="http://schemas.microsoft.com/office/powerpoint/2010/main" val="961937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524934"/>
          </a:xfrm>
        </p:spPr>
        <p:txBody>
          <a:bodyPr>
            <a:normAutofit fontScale="70000" lnSpcReduction="20000"/>
          </a:bodyPr>
          <a:lstStyle/>
          <a:p>
            <a:pPr algn="just"/>
            <a:r>
              <a:rPr lang="ro-RO"/>
              <a:t>Agent sẽ trả lời bằng bản tin Response có danh sách variable-bindings gồm 1 item sysName.0 và 3 cặp ifDescr + ifOperStatus</a:t>
            </a:r>
            <a:r>
              <a:rPr lang="en-US"/>
              <a:t>:</a:t>
            </a:r>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850900" y="3200400"/>
            <a:ext cx="7429500" cy="3657600"/>
          </a:xfrm>
          <a:prstGeom prst="rect">
            <a:avLst/>
          </a:prstGeom>
        </p:spPr>
      </p:pic>
    </p:spTree>
    <p:extLst>
      <p:ext uri="{BB962C8B-B14F-4D97-AF65-F5344CB8AC3E}">
        <p14:creationId xmlns:p14="http://schemas.microsoft.com/office/powerpoint/2010/main" val="37855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3861126"/>
          </a:xfrm>
        </p:spPr>
        <p:txBody>
          <a:bodyPr>
            <a:normAutofit/>
          </a:bodyPr>
          <a:lstStyle/>
          <a:p>
            <a:pPr algn="just"/>
            <a:r>
              <a:rPr lang="ro-RO"/>
              <a:t>Do bản tin request có non-repeaters = 1 nên agent sẽ trả lời (không lặp lại) cho 1 item đầu tiên trong GetBulkRequest là sysContact </a:t>
            </a:r>
            <a:r>
              <a:rPr lang="ro-RO" b="1"/>
              <a:t>vì nằm sau sysContact là sysName</a:t>
            </a:r>
            <a:r>
              <a:rPr lang="ro-RO"/>
              <a:t> nên item response đầu tiên là sysName.0.</a:t>
            </a:r>
          </a:p>
          <a:p>
            <a:pPr algn="just">
              <a:buFont typeface="Symbol" charset="2"/>
              <a:buChar char=""/>
            </a:pPr>
            <a:r>
              <a:rPr lang="ro-RO" b="1"/>
              <a:t>Do bản tin request có max-repetitions = 3 nên agent sẽ trả lời lặp lại 3 lần </a:t>
            </a:r>
            <a:r>
              <a:rPr lang="ro-RO"/>
              <a:t>cho các item còn lại trong GetBulkRequest là ifDescr và ifOperStatus. </a:t>
            </a:r>
          </a:p>
          <a:p>
            <a:pPr algn="just">
              <a:buFont typeface="Symbol" charset="2"/>
              <a:buChar char=""/>
            </a:pPr>
            <a:r>
              <a:rPr lang="ro-RO"/>
              <a:t>Vì vậy các item còn lại trong response sẽ lần lượt là 3 cặp ifDescr &amp; ifOperStatus.</a:t>
            </a:r>
            <a:endParaRPr lang="en-US"/>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276751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3861126"/>
          </a:xfrm>
        </p:spPr>
        <p:txBody>
          <a:bodyPr>
            <a:normAutofit/>
          </a:bodyPr>
          <a:lstStyle/>
          <a:p>
            <a:pPr algn="just"/>
            <a:r>
              <a:rPr lang="fr-FR"/>
              <a:t>SNMPv2 Trap PDU và InformRequest PDU:</a:t>
            </a:r>
          </a:p>
          <a:p>
            <a:pPr lvl="1" algn="just">
              <a:buFont typeface="Wingdings" charset="2"/>
              <a:buChar char="ü"/>
            </a:pPr>
            <a:r>
              <a:rPr lang="hr-HR" b="1"/>
              <a:t>Bản tin Trap và Inform có cùng cấu trúc PDU </a:t>
            </a:r>
            <a:r>
              <a:rPr lang="hr-HR"/>
              <a:t>như các bản tin khác. </a:t>
            </a:r>
          </a:p>
          <a:p>
            <a:pPr lvl="1" algn="just">
              <a:buFont typeface="Wingdings" charset="2"/>
              <a:buChar char="ü"/>
            </a:pPr>
            <a:r>
              <a:rPr lang="hr-HR"/>
              <a:t>Trong SNMPv2, các bản tin này khi gửi đi thì 2 item đầu tiên trong variable-bindings phải là sysUpTime.0 và snmpTrapOID.0, sau đó mới đến các item liên quan đến sự kiện. </a:t>
            </a:r>
          </a:p>
          <a:p>
            <a:pPr lvl="1" algn="just">
              <a:buFont typeface="Wingdings" charset="2"/>
              <a:buChar char="ü"/>
            </a:pPr>
            <a:r>
              <a:rPr lang="hr-HR"/>
              <a:t>Trong khi </a:t>
            </a:r>
            <a:r>
              <a:rPr lang="hr-HR" b="1"/>
              <a:t>SNMPv1 Trap chỉ chứa các item liên quan đến sự kiện.</a:t>
            </a:r>
            <a:endParaRPr lang="en-US" b="1"/>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01373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561851"/>
          </a:xfrm>
        </p:spPr>
        <p:txBody>
          <a:bodyPr>
            <a:normAutofit/>
          </a:bodyPr>
          <a:lstStyle/>
          <a:p>
            <a:pPr algn="just"/>
            <a:r>
              <a:rPr lang="fr-FR"/>
              <a:t>SNMPv2 Trap PDU và InformRequest PDU:</a:t>
            </a:r>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0" y="3423197"/>
            <a:ext cx="9144000" cy="3145232"/>
          </a:xfrm>
          <a:prstGeom prst="rect">
            <a:avLst/>
          </a:prstGeom>
        </p:spPr>
      </p:pic>
    </p:spTree>
    <p:extLst>
      <p:ext uri="{BB962C8B-B14F-4D97-AF65-F5344CB8AC3E}">
        <p14:creationId xmlns:p14="http://schemas.microsoft.com/office/powerpoint/2010/main" val="249243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Các phiên bản SNMP khác nhau những gì ?</a:t>
            </a:r>
          </a:p>
          <a:p>
            <a:pPr lvl="1"/>
            <a:r>
              <a:rPr lang="en-US"/>
              <a:t>Khác nhau ở </a:t>
            </a:r>
            <a:r>
              <a:rPr lang="en-US" b="1"/>
              <a:t>phương thức hoạt động (operation) </a:t>
            </a:r>
            <a:r>
              <a:rPr lang="en-US"/>
              <a:t>: SNMPv1 có 5 phương thức, tuy nhiên các version khác sau này được bổ sung thêm một số phương thức mới.</a:t>
            </a:r>
          </a:p>
          <a:p>
            <a:pPr lvl="1">
              <a:buFont typeface="Symbol" charset="2"/>
              <a:buChar char=""/>
            </a:pPr>
            <a:r>
              <a:rPr lang="en-US"/>
              <a:t>Khác nhau ở </a:t>
            </a:r>
            <a:r>
              <a:rPr lang="en-US" b="1"/>
              <a:t>cấu trúc bản tin SNMP (message format)</a:t>
            </a:r>
            <a:r>
              <a:rPr lang="en-US"/>
              <a:t> : các phiên bản khác nhau sẽ khác nhau ở cấu trúc các bản tin.</a:t>
            </a:r>
          </a:p>
        </p:txBody>
      </p:sp>
      <p:sp>
        <p:nvSpPr>
          <p:cNvPr id="3" name="Title 2"/>
          <p:cNvSpPr>
            <a:spLocks noGrp="1"/>
          </p:cNvSpPr>
          <p:nvPr>
            <p:ph type="title"/>
          </p:nvPr>
        </p:nvSpPr>
        <p:spPr/>
        <p:txBody>
          <a:bodyPr/>
          <a:lstStyle/>
          <a:p>
            <a:r>
              <a:rPr lang="en-US"/>
              <a:t>Giới thiệu</a:t>
            </a:r>
          </a:p>
        </p:txBody>
      </p:sp>
    </p:spTree>
    <p:extLst>
      <p:ext uri="{BB962C8B-B14F-4D97-AF65-F5344CB8AC3E}">
        <p14:creationId xmlns:p14="http://schemas.microsoft.com/office/powerpoint/2010/main" val="314017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3888018"/>
          </a:xfrm>
        </p:spPr>
        <p:txBody>
          <a:bodyPr>
            <a:normAutofit lnSpcReduction="10000"/>
          </a:bodyPr>
          <a:lstStyle/>
          <a:p>
            <a:r>
              <a:rPr lang="en-US" b="1"/>
              <a:t>Có những phiên bản SNMP nào ?</a:t>
            </a:r>
          </a:p>
          <a:p>
            <a:pPr lvl="1">
              <a:buFont typeface="Wingdings" charset="2"/>
              <a:buChar char="ü"/>
            </a:pPr>
            <a:r>
              <a:rPr lang="en-US"/>
              <a:t>SNMPv1 : phiên bản đầu tiên của SNMP, có 5 phương thức Get, GetNext, Set, Response, Trap.</a:t>
            </a:r>
          </a:p>
          <a:p>
            <a:pPr lvl="1" algn="just">
              <a:buFont typeface="Wingdings" charset="2"/>
              <a:buChar char="ü"/>
            </a:pPr>
            <a:r>
              <a:rPr lang="en-US"/>
              <a:t>SNMPv2c : SNMP version 2 chia thành 2 phiên bản khác nhau ở cơ chế bảo mật, trong đó phiên bản vẫn sử dụng cơ chế bảo mật dựa vào community string như ở SNMPv1 gọi là Community-based SNMPv2 hay SNMPv2c. </a:t>
            </a:r>
          </a:p>
          <a:p>
            <a:pPr lvl="1" algn="just">
              <a:buFont typeface="Wingdings" charset="2"/>
              <a:buChar char="ü"/>
            </a:pPr>
            <a:r>
              <a:rPr lang="en-US"/>
              <a:t>Một số tài liệu đã ghi chú không đúng rằng “SNMPv2c bổ sung thêm cơ chế community string so với SNMPv1”, thực sự SNMPv2c và SNMPv1 </a:t>
            </a:r>
            <a:r>
              <a:rPr lang="en-US" b="1"/>
              <a:t>đều có cơ chế xác thực đơn giản bằng community giống nhau</a:t>
            </a:r>
            <a:r>
              <a:rPr lang="en-US"/>
              <a:t>.</a:t>
            </a:r>
          </a:p>
        </p:txBody>
      </p:sp>
      <p:sp>
        <p:nvSpPr>
          <p:cNvPr id="3" name="Title 2"/>
          <p:cNvSpPr>
            <a:spLocks noGrp="1"/>
          </p:cNvSpPr>
          <p:nvPr>
            <p:ph type="title"/>
          </p:nvPr>
        </p:nvSpPr>
        <p:spPr/>
        <p:txBody>
          <a:bodyPr/>
          <a:lstStyle/>
          <a:p>
            <a:r>
              <a:rPr lang="en-US"/>
              <a:t>Giới thiệu</a:t>
            </a:r>
          </a:p>
        </p:txBody>
      </p:sp>
    </p:spTree>
    <p:extLst>
      <p:ext uri="{BB962C8B-B14F-4D97-AF65-F5344CB8AC3E}">
        <p14:creationId xmlns:p14="http://schemas.microsoft.com/office/powerpoint/2010/main" val="376460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3888018"/>
          </a:xfrm>
        </p:spPr>
        <p:txBody>
          <a:bodyPr>
            <a:normAutofit/>
          </a:bodyPr>
          <a:lstStyle/>
          <a:p>
            <a:r>
              <a:rPr lang="en-US" b="1"/>
              <a:t>Có những phiên bản SNMP nào ?</a:t>
            </a:r>
          </a:p>
          <a:p>
            <a:pPr lvl="1">
              <a:buFont typeface="Wingdings" charset="2"/>
              <a:buChar char="ü"/>
            </a:pPr>
            <a:r>
              <a:rPr lang="hr-HR"/>
              <a:t>SNMPv2u : đây là phiên bản SNMPv2 sử dụng cơ chế bảo mật có chứng thực bằng </a:t>
            </a:r>
            <a:r>
              <a:rPr lang="hr-HR" b="1"/>
              <a:t>hàm băm </a:t>
            </a:r>
            <a:r>
              <a:rPr lang="hr-HR"/>
              <a:t>và </a:t>
            </a:r>
            <a:r>
              <a:rPr lang="hr-HR" b="1"/>
              <a:t>mã hóa đối xứng dữ liệu</a:t>
            </a:r>
            <a:r>
              <a:rPr lang="hr-HR"/>
              <a:t>, gọi là User-based SNMPv2 hay SNMPv2u. </a:t>
            </a:r>
          </a:p>
          <a:p>
            <a:pPr lvl="1">
              <a:buFont typeface="Wingdings" charset="2"/>
              <a:buChar char="ü"/>
            </a:pPr>
            <a:r>
              <a:rPr lang="hr-HR"/>
              <a:t>Sau này phiên bản SNMPv3 ra đời đã thay thế hoàn toàn SNMPv2u và người ta không còn ưu tiên dùng SNMPv2u nữa.</a:t>
            </a:r>
          </a:p>
          <a:p>
            <a:pPr lvl="1" algn="just">
              <a:buFont typeface="Wingdings" charset="2"/>
              <a:buChar char="ü"/>
            </a:pPr>
            <a:r>
              <a:rPr lang="hr-HR"/>
              <a:t>Trong thực tế rất khó tìm thấy một thiết bị còn hỗ trợ SNMPv2u.</a:t>
            </a:r>
          </a:p>
        </p:txBody>
      </p:sp>
      <p:sp>
        <p:nvSpPr>
          <p:cNvPr id="3" name="Title 2"/>
          <p:cNvSpPr>
            <a:spLocks noGrp="1"/>
          </p:cNvSpPr>
          <p:nvPr>
            <p:ph type="title"/>
          </p:nvPr>
        </p:nvSpPr>
        <p:spPr/>
        <p:txBody>
          <a:bodyPr/>
          <a:lstStyle/>
          <a:p>
            <a:r>
              <a:rPr lang="en-US"/>
              <a:t>Giới thiệu</a:t>
            </a:r>
          </a:p>
        </p:txBody>
      </p:sp>
    </p:spTree>
    <p:extLst>
      <p:ext uri="{BB962C8B-B14F-4D97-AF65-F5344CB8AC3E}">
        <p14:creationId xmlns:p14="http://schemas.microsoft.com/office/powerpoint/2010/main" val="428258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3888018"/>
          </a:xfrm>
        </p:spPr>
        <p:txBody>
          <a:bodyPr>
            <a:normAutofit fontScale="92500" lnSpcReduction="10000"/>
          </a:bodyPr>
          <a:lstStyle/>
          <a:p>
            <a:r>
              <a:rPr lang="en-US" b="1"/>
              <a:t>Tại sao học các phiên bản SNMP?</a:t>
            </a:r>
          </a:p>
          <a:p>
            <a:pPr lvl="1">
              <a:buFont typeface="Wingdings" charset="2"/>
              <a:buChar char="ü"/>
            </a:pPr>
            <a:r>
              <a:rPr lang="en-US"/>
              <a:t>Nếu công việc chỉ là ứng dụng được một phần mềm SNMP để quản lý các thiết bị trong công ty thì chỉ cần biết 2 việc : </a:t>
            </a:r>
            <a:r>
              <a:rPr lang="en-US" b="1"/>
              <a:t>thiết bị nào của bạn hỗ trợ các version SNMP nào</a:t>
            </a:r>
            <a:r>
              <a:rPr lang="en-US"/>
              <a:t>; và </a:t>
            </a:r>
            <a:r>
              <a:rPr lang="en-US" b="1"/>
              <a:t>phần mềm SNMP manager mà bạn sở hữu có hỗ trợ version SNMP tương ứng</a:t>
            </a:r>
            <a:r>
              <a:rPr lang="en-US"/>
              <a:t> hay không. </a:t>
            </a:r>
          </a:p>
          <a:p>
            <a:pPr lvl="1">
              <a:buFont typeface="Wingdings" charset="2"/>
              <a:buChar char="ü"/>
            </a:pPr>
            <a:r>
              <a:rPr lang="en-US"/>
              <a:t>Nếu cần có kỹ năng giải quyết ở mức debug các vấn đề liên quan đến tương thích version của SNMP, chẳng hạn một phần mềm nào đó không thể quản lý một thiết bị, thì </a:t>
            </a:r>
            <a:r>
              <a:rPr lang="en-US" b="1"/>
              <a:t>cần tìm hiểu sự khác nhau giữa các version.</a:t>
            </a:r>
          </a:p>
          <a:p>
            <a:pPr lvl="1">
              <a:buFont typeface="Wingdings" charset="2"/>
              <a:buChar char="ü"/>
            </a:pPr>
            <a:r>
              <a:rPr lang="en-US" b="1"/>
              <a:t>Nếu lập trình ứng dụng SNMP </a:t>
            </a:r>
            <a:r>
              <a:rPr lang="en-US"/>
              <a:t>thì việc hiểu rõ các version khác nhau là yêu cầu bắt buộc, phần mềm của bạn cần có khả năng tương thích các thiết bị hỗ trợ version khác nhau.</a:t>
            </a:r>
            <a:endParaRPr lang="hr-HR"/>
          </a:p>
        </p:txBody>
      </p:sp>
      <p:sp>
        <p:nvSpPr>
          <p:cNvPr id="3" name="Title 2"/>
          <p:cNvSpPr>
            <a:spLocks noGrp="1"/>
          </p:cNvSpPr>
          <p:nvPr>
            <p:ph type="title"/>
          </p:nvPr>
        </p:nvSpPr>
        <p:spPr/>
        <p:txBody>
          <a:bodyPr/>
          <a:lstStyle/>
          <a:p>
            <a:r>
              <a:rPr lang="en-US"/>
              <a:t>Giới thiệu</a:t>
            </a:r>
          </a:p>
        </p:txBody>
      </p:sp>
    </p:spTree>
    <p:extLst>
      <p:ext uri="{BB962C8B-B14F-4D97-AF65-F5344CB8AC3E}">
        <p14:creationId xmlns:p14="http://schemas.microsoft.com/office/powerpoint/2010/main" val="3668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3888018"/>
          </a:xfrm>
        </p:spPr>
        <p:txBody>
          <a:bodyPr>
            <a:normAutofit/>
          </a:bodyPr>
          <a:lstStyle/>
          <a:p>
            <a:r>
              <a:rPr lang="en-US" b="1"/>
              <a:t>Tóm tắt SNMPv1: </a:t>
            </a:r>
            <a:r>
              <a:rPr lang="en-US"/>
              <a:t>các phương thức của SNMPv1</a:t>
            </a:r>
          </a:p>
          <a:p>
            <a:pPr lvl="1">
              <a:buFont typeface="Wingdings" charset="2"/>
              <a:buChar char="ü"/>
            </a:pPr>
            <a:r>
              <a:rPr lang="en-US" b="1"/>
              <a:t>GetRequest : </a:t>
            </a:r>
            <a:r>
              <a:rPr lang="en-US"/>
              <a:t>lấy thông tin của object có OID trong bản tin.</a:t>
            </a:r>
          </a:p>
          <a:p>
            <a:pPr lvl="1">
              <a:buFont typeface="Wingdings" charset="2"/>
              <a:buChar char="ü"/>
            </a:pPr>
            <a:r>
              <a:rPr lang="en-US" b="1"/>
              <a:t>GetNextRequest</a:t>
            </a:r>
            <a:r>
              <a:rPr lang="en-US"/>
              <a:t> : lấy thông tin của object nằm kế tiếp object có OID trong bản tin. + SetRequest : thiết lập giá trị cho object có OID trong bản tin.</a:t>
            </a:r>
          </a:p>
          <a:p>
            <a:pPr lvl="1">
              <a:buFont typeface="Wingdings" charset="2"/>
              <a:buChar char="ü"/>
            </a:pPr>
            <a:r>
              <a:rPr lang="en-US" b="1"/>
              <a:t>GetResponse</a:t>
            </a:r>
            <a:r>
              <a:rPr lang="en-US"/>
              <a:t> : trả về thông tin kết quả sau khi Get hoặc Set.</a:t>
            </a:r>
          </a:p>
          <a:p>
            <a:pPr lvl="1">
              <a:buFont typeface="Wingdings" charset="2"/>
              <a:buChar char="ü"/>
            </a:pPr>
            <a:r>
              <a:rPr lang="en-US" b="1"/>
              <a:t>Trap</a:t>
            </a:r>
            <a:r>
              <a:rPr lang="en-US"/>
              <a:t> : thông báo có sự kiện xảy ra tại agent.</a:t>
            </a:r>
          </a:p>
          <a:p>
            <a:pPr lvl="1">
              <a:buFont typeface="Wingdings" charset="2"/>
              <a:buChar char="ü"/>
            </a:pPr>
            <a:r>
              <a:rPr lang="en-US" b="1"/>
              <a:t>Agent lắng nghe request ở cổng UDP 161 còn manager nhận trap ở cổng UDP 162</a:t>
            </a:r>
            <a:r>
              <a:rPr lang="en-US"/>
              <a:t>.</a:t>
            </a:r>
            <a:endParaRPr lang="hr-HR"/>
          </a:p>
        </p:txBody>
      </p:sp>
      <p:sp>
        <p:nvSpPr>
          <p:cNvPr id="3" name="Title 2"/>
          <p:cNvSpPr>
            <a:spLocks noGrp="1"/>
          </p:cNvSpPr>
          <p:nvPr>
            <p:ph type="title"/>
          </p:nvPr>
        </p:nvSpPr>
        <p:spPr/>
        <p:txBody>
          <a:bodyPr/>
          <a:lstStyle/>
          <a:p>
            <a:r>
              <a:rPr lang="en-US"/>
              <a:t>Tóm tắt SNMPv1</a:t>
            </a:r>
          </a:p>
        </p:txBody>
      </p:sp>
    </p:spTree>
    <p:extLst>
      <p:ext uri="{BB962C8B-B14F-4D97-AF65-F5344CB8AC3E}">
        <p14:creationId xmlns:p14="http://schemas.microsoft.com/office/powerpoint/2010/main" val="422729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537428"/>
          </a:xfrm>
        </p:spPr>
        <p:txBody>
          <a:bodyPr>
            <a:normAutofit/>
          </a:bodyPr>
          <a:lstStyle/>
          <a:p>
            <a:r>
              <a:rPr lang="en-US" b="1"/>
              <a:t>Bản tin SNMPv1:</a:t>
            </a:r>
            <a:endParaRPr lang="hr-HR"/>
          </a:p>
        </p:txBody>
      </p:sp>
      <p:sp>
        <p:nvSpPr>
          <p:cNvPr id="3" name="Title 2"/>
          <p:cNvSpPr>
            <a:spLocks noGrp="1"/>
          </p:cNvSpPr>
          <p:nvPr>
            <p:ph type="title"/>
          </p:nvPr>
        </p:nvSpPr>
        <p:spPr/>
        <p:txBody>
          <a:bodyPr/>
          <a:lstStyle/>
          <a:p>
            <a:r>
              <a:rPr lang="en-US"/>
              <a:t>Tóm tắt SNMPv1</a:t>
            </a:r>
          </a:p>
        </p:txBody>
      </p:sp>
      <p:pic>
        <p:nvPicPr>
          <p:cNvPr id="4" name="Picture 3"/>
          <p:cNvPicPr>
            <a:picLocks noChangeAspect="1"/>
          </p:cNvPicPr>
          <p:nvPr/>
        </p:nvPicPr>
        <p:blipFill>
          <a:blip r:embed="rId2"/>
          <a:stretch>
            <a:fillRect/>
          </a:stretch>
        </p:blipFill>
        <p:spPr>
          <a:xfrm>
            <a:off x="688526" y="3212894"/>
            <a:ext cx="8193024" cy="3645105"/>
          </a:xfrm>
          <a:prstGeom prst="rect">
            <a:avLst/>
          </a:prstGeom>
        </p:spPr>
      </p:pic>
    </p:spTree>
    <p:extLst>
      <p:ext uri="{BB962C8B-B14F-4D97-AF65-F5344CB8AC3E}">
        <p14:creationId xmlns:p14="http://schemas.microsoft.com/office/powerpoint/2010/main" val="82396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539531" cy="4056312"/>
          </a:xfrm>
        </p:spPr>
        <p:txBody>
          <a:bodyPr>
            <a:normAutofit fontScale="70000" lnSpcReduction="20000"/>
          </a:bodyPr>
          <a:lstStyle/>
          <a:p>
            <a:r>
              <a:rPr lang="en-US" b="1"/>
              <a:t>Bản tin SNMPv1: </a:t>
            </a:r>
            <a:r>
              <a:rPr lang="en-US"/>
              <a:t>Trong hình trên là cấu trúc một bản tin SNMP với PDU là GetRequest. Bao gồm các thông tin :</a:t>
            </a:r>
          </a:p>
          <a:p>
            <a:pPr marL="0" indent="0">
              <a:buNone/>
            </a:pPr>
            <a:r>
              <a:rPr lang="en-US"/>
              <a:t>+ version là v1, số 0 trong ngoặc là giá trị của trường version, nếu giá trị này là 0 nghĩa là version1. </a:t>
            </a:r>
          </a:p>
          <a:p>
            <a:pPr marL="0" indent="0">
              <a:buNone/>
            </a:pPr>
            <a:r>
              <a:rPr lang="en-US"/>
              <a:t>+ community là “public”.</a:t>
            </a:r>
          </a:p>
          <a:p>
            <a:pPr marL="0" indent="0">
              <a:buNone/>
            </a:pPr>
            <a:r>
              <a:rPr lang="en-US"/>
              <a:t>+ request-id = 2142061952.</a:t>
            </a:r>
          </a:p>
          <a:p>
            <a:pPr marL="0" indent="0">
              <a:buNone/>
            </a:pPr>
            <a:r>
              <a:rPr lang="en-US"/>
              <a:t>+ error-status = 0, nghĩa là không có lỗi. Trong bản tin GetResponse thì error-status mới được dùng. + error-index = 0.</a:t>
            </a:r>
          </a:p>
          <a:p>
            <a:pPr marL="0" indent="0">
              <a:buNone/>
            </a:pPr>
            <a:r>
              <a:rPr lang="en-US"/>
              <a:t>+ phần variable-bindings bao gồm 1 item, mỗi item là 1 cặp objectid-value.</a:t>
            </a:r>
          </a:p>
          <a:p>
            <a:pPr marL="0" indent="0">
              <a:buNone/>
            </a:pPr>
            <a:r>
              <a:rPr lang="en-US"/>
              <a:t>+ </a:t>
            </a:r>
            <a:r>
              <a:rPr lang="en-US" b="1"/>
              <a:t>objectid là .1.3.6.1.2.1.1.3.0</a:t>
            </a:r>
            <a:r>
              <a:rPr lang="en-US"/>
              <a:t>, theo mib-2 thì đó là sysUpTime.0</a:t>
            </a:r>
          </a:p>
          <a:p>
            <a:pPr marL="0" indent="0">
              <a:buNone/>
            </a:pPr>
            <a:r>
              <a:rPr lang="en-US"/>
              <a:t>+ </a:t>
            </a:r>
            <a:r>
              <a:rPr lang="en-US" b="1"/>
              <a:t>Scalar instance index = 0</a:t>
            </a:r>
            <a:r>
              <a:rPr lang="en-US"/>
              <a:t>, đây là chỉ số index của sysUptime. Do một thiết bị chỉ có một khái niệm sysUptime nên index là 0 (sysUptime.0). Nếu bạn request ifDescr chẳng hạn thì mỗi interface sẽ có một description khác nhau và sẽ có index khác nhau.</a:t>
            </a:r>
          </a:p>
          <a:p>
            <a:pPr marL="0" indent="0">
              <a:buNone/>
            </a:pPr>
            <a:r>
              <a:rPr lang="en-US"/>
              <a:t>+ </a:t>
            </a:r>
            <a:r>
              <a:rPr lang="en-US" b="1"/>
              <a:t>value = unSpecified</a:t>
            </a:r>
            <a:r>
              <a:rPr lang="en-US"/>
              <a:t>. Do bản tin là GetRequest nên value sẽ không mang giá trị, giá trị sẽ được ghi vào và trả về trong bản tin GetResponse.</a:t>
            </a:r>
            <a:endParaRPr lang="hr-HR"/>
          </a:p>
        </p:txBody>
      </p:sp>
      <p:sp>
        <p:nvSpPr>
          <p:cNvPr id="3" name="Title 2"/>
          <p:cNvSpPr>
            <a:spLocks noGrp="1"/>
          </p:cNvSpPr>
          <p:nvPr>
            <p:ph type="title"/>
          </p:nvPr>
        </p:nvSpPr>
        <p:spPr/>
        <p:txBody>
          <a:bodyPr/>
          <a:lstStyle/>
          <a:p>
            <a:r>
              <a:rPr lang="en-US"/>
              <a:t>Tóm tắt SNMPv1</a:t>
            </a:r>
          </a:p>
        </p:txBody>
      </p:sp>
    </p:spTree>
    <p:extLst>
      <p:ext uri="{BB962C8B-B14F-4D97-AF65-F5344CB8AC3E}">
        <p14:creationId xmlns:p14="http://schemas.microsoft.com/office/powerpoint/2010/main" val="2050143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60</TotalTime>
  <Words>2000</Words>
  <Application>Microsoft Macintosh PowerPoint</Application>
  <PresentationFormat>On-screen Show (4:3)</PresentationFormat>
  <Paragraphs>98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Candara</vt:lpstr>
      <vt:lpstr>Symbol</vt:lpstr>
      <vt:lpstr>Wingdings</vt:lpstr>
      <vt:lpstr>Waveform</vt:lpstr>
      <vt:lpstr>Các phiên bản SNMP</vt:lpstr>
      <vt:lpstr>Nội dung</vt:lpstr>
      <vt:lpstr>Giới thiệu</vt:lpstr>
      <vt:lpstr>Giới thiệu</vt:lpstr>
      <vt:lpstr>Giới thiệu</vt:lpstr>
      <vt:lpstr>Giới thiệu</vt:lpstr>
      <vt:lpstr>Tóm tắt SNMPv1</vt:lpstr>
      <vt:lpstr>Tóm tắt SNMPv1</vt:lpstr>
      <vt:lpstr>Tóm tắt SNMPv1</vt:lpstr>
      <vt:lpstr>Tóm tắt SNMPv1</vt:lpstr>
      <vt:lpstr>Tóm tắt SNMPv1</vt:lpstr>
      <vt:lpstr>SNMPv2c</vt:lpstr>
      <vt:lpstr>SNMPv2c</vt:lpstr>
      <vt:lpstr>SNMPv2c</vt:lpstr>
      <vt:lpstr>SNMPv2c</vt:lpstr>
      <vt:lpstr>SNMPv2c</vt:lpstr>
      <vt:lpstr>SNMPv2c</vt:lpstr>
      <vt:lpstr>SNMPv2c</vt:lpstr>
      <vt:lpstr>SNMPv2c</vt:lpstr>
      <vt:lpstr>SNMPv2c</vt:lpstr>
      <vt:lpstr>SNMPv2c</vt:lpstr>
      <vt:lpstr>SNMPv2c</vt:lpstr>
      <vt:lpstr>SNMPv2c</vt:lpstr>
      <vt:lpstr>SNMPv2c</vt:lpstr>
      <vt:lpstr>SNMPv2c</vt:lpstr>
    </vt:vector>
  </TitlesOfParts>
  <Company>HUST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phiên bản SNMP</dc:title>
  <dc:creator>hust9</dc:creator>
  <cp:lastModifiedBy>Tran Hoang Hai</cp:lastModifiedBy>
  <cp:revision>31</cp:revision>
  <dcterms:created xsi:type="dcterms:W3CDTF">2014-03-10T09:45:29Z</dcterms:created>
  <dcterms:modified xsi:type="dcterms:W3CDTF">2018-11-15T08:35:39Z</dcterms:modified>
</cp:coreProperties>
</file>