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Override7.xml" ContentType="application/vnd.openxmlformats-officedocument.themeOverr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6.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9900"/>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780" y="-4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DDFC197-8E85-493D-A1B3-53E57E3DC84C}" type="datetimeFigureOut">
              <a:rPr lang="en-US" smtClean="0"/>
              <a:pPr/>
              <a:t>9/27/2020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54AB651-D9FA-450E-AD17-EF0531754EC8}"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8554332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FC197-8E85-493D-A1B3-53E57E3DC84C}" type="datetimeFigureOut">
              <a:rPr lang="en-US" smtClean="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AB651-D9FA-450E-AD17-EF0531754EC8}" type="slidenum">
              <a:rPr lang="en-US" smtClean="0"/>
              <a:pPr/>
              <a:t>‹#›</a:t>
            </a:fld>
            <a:endParaRPr lang="en-US" dirty="0"/>
          </a:p>
        </p:txBody>
      </p:sp>
    </p:spTree>
    <p:extLst>
      <p:ext uri="{BB962C8B-B14F-4D97-AF65-F5344CB8AC3E}">
        <p14:creationId xmlns:p14="http://schemas.microsoft.com/office/powerpoint/2010/main" xmlns="" val="402994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FC197-8E85-493D-A1B3-53E57E3DC84C}" type="datetimeFigureOut">
              <a:rPr lang="en-US" smtClean="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AB651-D9FA-450E-AD17-EF0531754EC8}" type="slidenum">
              <a:rPr lang="en-US" smtClean="0"/>
              <a:pPr/>
              <a:t>‹#›</a:t>
            </a:fld>
            <a:endParaRPr lang="en-US" dirty="0"/>
          </a:p>
        </p:txBody>
      </p:sp>
    </p:spTree>
    <p:extLst>
      <p:ext uri="{BB962C8B-B14F-4D97-AF65-F5344CB8AC3E}">
        <p14:creationId xmlns:p14="http://schemas.microsoft.com/office/powerpoint/2010/main" xmlns="" val="88005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FC197-8E85-493D-A1B3-53E57E3DC84C}" type="datetimeFigureOut">
              <a:rPr lang="en-US" smtClean="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4AB651-D9FA-450E-AD17-EF0531754EC8}" type="slidenum">
              <a:rPr lang="en-US" smtClean="0"/>
              <a:pPr/>
              <a:t>‹#›</a:t>
            </a:fld>
            <a:endParaRPr lang="en-US" dirty="0"/>
          </a:p>
        </p:txBody>
      </p:sp>
    </p:spTree>
    <p:extLst>
      <p:ext uri="{BB962C8B-B14F-4D97-AF65-F5344CB8AC3E}">
        <p14:creationId xmlns:p14="http://schemas.microsoft.com/office/powerpoint/2010/main" xmlns="" val="253486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DDFC197-8E85-493D-A1B3-53E57E3DC84C}" type="datetimeFigureOut">
              <a:rPr lang="en-US" smtClean="0"/>
              <a:pPr/>
              <a:t>9/27/2020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54AB651-D9FA-450E-AD17-EF0531754EC8}" type="slidenum">
              <a:rPr lang="en-US" smtClean="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29402335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DFC197-8E85-493D-A1B3-53E57E3DC84C}" type="datetimeFigureOut">
              <a:rPr lang="en-US" smtClean="0"/>
              <a:pPr/>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4AB651-D9FA-450E-AD17-EF0531754EC8}" type="slidenum">
              <a:rPr lang="en-US" smtClean="0"/>
              <a:pPr/>
              <a:t>‹#›</a:t>
            </a:fld>
            <a:endParaRPr lang="en-US" dirty="0"/>
          </a:p>
        </p:txBody>
      </p:sp>
    </p:spTree>
    <p:extLst>
      <p:ext uri="{BB962C8B-B14F-4D97-AF65-F5344CB8AC3E}">
        <p14:creationId xmlns:p14="http://schemas.microsoft.com/office/powerpoint/2010/main" xmlns="" val="165303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FC197-8E85-493D-A1B3-53E57E3DC84C}" type="datetimeFigureOut">
              <a:rPr lang="en-US" smtClean="0"/>
              <a:pPr/>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4AB651-D9FA-450E-AD17-EF0531754EC8}" type="slidenum">
              <a:rPr lang="en-US" smtClean="0"/>
              <a:pPr/>
              <a:t>‹#›</a:t>
            </a:fld>
            <a:endParaRPr lang="en-US" dirty="0"/>
          </a:p>
        </p:txBody>
      </p:sp>
    </p:spTree>
    <p:extLst>
      <p:ext uri="{BB962C8B-B14F-4D97-AF65-F5344CB8AC3E}">
        <p14:creationId xmlns:p14="http://schemas.microsoft.com/office/powerpoint/2010/main" xmlns="" val="362203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DFC197-8E85-493D-A1B3-53E57E3DC84C}" type="datetimeFigureOut">
              <a:rPr lang="en-US" smtClean="0"/>
              <a:pPr/>
              <a:t>9/27/2020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4AB651-D9FA-450E-AD17-EF0531754EC8}" type="slidenum">
              <a:rPr lang="en-US" smtClean="0"/>
              <a:pPr/>
              <a:t>‹#›</a:t>
            </a:fld>
            <a:endParaRPr lang="en-US" dirty="0"/>
          </a:p>
        </p:txBody>
      </p:sp>
    </p:spTree>
    <p:extLst>
      <p:ext uri="{BB962C8B-B14F-4D97-AF65-F5344CB8AC3E}">
        <p14:creationId xmlns:p14="http://schemas.microsoft.com/office/powerpoint/2010/main" xmlns="" val="386904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FC197-8E85-493D-A1B3-53E57E3DC84C}" type="datetimeFigureOut">
              <a:rPr lang="en-US" smtClean="0"/>
              <a:pPr/>
              <a:t>9/27/2020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4AB651-D9FA-450E-AD17-EF0531754EC8}" type="slidenum">
              <a:rPr lang="en-US" smtClean="0"/>
              <a:pPr/>
              <a:t>‹#›</a:t>
            </a:fld>
            <a:endParaRPr lang="en-US" dirty="0"/>
          </a:p>
        </p:txBody>
      </p:sp>
    </p:spTree>
    <p:extLst>
      <p:ext uri="{BB962C8B-B14F-4D97-AF65-F5344CB8AC3E}">
        <p14:creationId xmlns:p14="http://schemas.microsoft.com/office/powerpoint/2010/main" xmlns="" val="7575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FC197-8E85-493D-A1B3-53E57E3DC84C}" type="datetimeFigureOut">
              <a:rPr lang="en-US" smtClean="0"/>
              <a:pPr/>
              <a:t>9/27/2020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4AB651-D9FA-450E-AD17-EF0531754EC8}" type="slidenum">
              <a:rPr lang="en-US" smtClean="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89934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FC197-8E85-493D-A1B3-53E57E3DC84C}" type="datetimeFigureOut">
              <a:rPr lang="en-US" smtClean="0"/>
              <a:pPr/>
              <a:t>9/27/2020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4AB651-D9FA-450E-AD17-EF0531754EC8}" type="slidenum">
              <a:rPr lang="en-US" smtClean="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21742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DDFC197-8E85-493D-A1B3-53E57E3DC84C}" type="datetimeFigureOut">
              <a:rPr lang="en-US" smtClean="0"/>
              <a:pPr/>
              <a:t>9/27/2020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54AB651-D9FA-450E-AD17-EF0531754EC8}" type="slidenum">
              <a:rPr lang="en-US" smtClean="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667069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okercoder100/SlashHack" TargetMode="Externa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69324" y="2447212"/>
            <a:ext cx="8361229" cy="944914"/>
          </a:xfrm>
        </p:spPr>
        <p:txBody>
          <a:bodyPr/>
          <a:lstStyle/>
          <a:p>
            <a:r>
              <a:rPr lang="en-US" dirty="0" smtClean="0"/>
              <a:t>Edu Hub</a:t>
            </a:r>
            <a:endParaRPr lang="en-US" dirty="0"/>
          </a:p>
        </p:txBody>
      </p:sp>
      <p:sp>
        <p:nvSpPr>
          <p:cNvPr id="3" name="Subtitle 2"/>
          <p:cNvSpPr>
            <a:spLocks noGrp="1"/>
          </p:cNvSpPr>
          <p:nvPr>
            <p:ph type="subTitle" idx="1"/>
          </p:nvPr>
        </p:nvSpPr>
        <p:spPr>
          <a:xfrm>
            <a:off x="4060726" y="3392126"/>
            <a:ext cx="4503175" cy="629263"/>
          </a:xfrm>
        </p:spPr>
        <p:txBody>
          <a:bodyPr/>
          <a:lstStyle/>
          <a:p>
            <a:r>
              <a:rPr lang="en-US" dirty="0" smtClean="0"/>
              <a:t>An interactive students community </a:t>
            </a:r>
            <a:endParaRPr lang="en-US" dirty="0"/>
          </a:p>
        </p:txBody>
      </p:sp>
    </p:spTree>
    <p:extLst>
      <p:ext uri="{BB962C8B-B14F-4D97-AF65-F5344CB8AC3E}">
        <p14:creationId xmlns:p14="http://schemas.microsoft.com/office/powerpoint/2010/main" xmlns="" val="1521242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7043" y="0"/>
            <a:ext cx="2990537" cy="434715"/>
          </a:xfrm>
        </p:spPr>
        <p:txBody>
          <a:bodyPr>
            <a:normAutofit fontScale="90000"/>
          </a:bodyPr>
          <a:lstStyle/>
          <a:p>
            <a:r>
              <a:rPr lang="en-IN" dirty="0" smtClean="0"/>
              <a:t>Screen shots</a:t>
            </a:r>
            <a:endParaRPr lang="en-IN" dirty="0"/>
          </a:p>
        </p:txBody>
      </p:sp>
      <p:pic>
        <p:nvPicPr>
          <p:cNvPr id="1026" name="Picture 2"/>
          <p:cNvPicPr>
            <a:picLocks noChangeAspect="1" noChangeArrowheads="1"/>
          </p:cNvPicPr>
          <p:nvPr/>
        </p:nvPicPr>
        <p:blipFill>
          <a:blip r:embed="rId3" cstate="print"/>
          <a:srcRect/>
          <a:stretch>
            <a:fillRect/>
          </a:stretch>
        </p:blipFill>
        <p:spPr bwMode="auto">
          <a:xfrm>
            <a:off x="2250398" y="862246"/>
            <a:ext cx="5737459" cy="4938947"/>
          </a:xfrm>
          <a:prstGeom prst="rect">
            <a:avLst/>
          </a:prstGeom>
          <a:noFill/>
          <a:ln w="38100">
            <a:solidFill>
              <a:schemeClr val="accent3">
                <a:lumMod val="60000"/>
                <a:lumOff val="40000"/>
              </a:schemeClr>
            </a:solidFill>
            <a:prstDash val="sysDash"/>
            <a:miter lim="800000"/>
            <a:headEnd/>
            <a:tailEnd/>
          </a:ln>
        </p:spPr>
      </p:pic>
      <p:sp>
        <p:nvSpPr>
          <p:cNvPr id="5" name="Title 1"/>
          <p:cNvSpPr txBox="1">
            <a:spLocks/>
          </p:cNvSpPr>
          <p:nvPr/>
        </p:nvSpPr>
        <p:spPr>
          <a:xfrm>
            <a:off x="6250894" y="5818674"/>
            <a:ext cx="1753849" cy="447214"/>
          </a:xfrm>
          <a:prstGeom prst="rect">
            <a:avLst/>
          </a:prstGeom>
          <a:solidFill>
            <a:schemeClr val="accent2">
              <a:lumMod val="40000"/>
              <a:lumOff val="60000"/>
            </a:schemeClr>
          </a:solidFill>
          <a:ln>
            <a:prstDash val="dash"/>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67500" lnSpcReduction="20000"/>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2"/>
                </a:solidFill>
                <a:effectLst/>
                <a:uLnTx/>
                <a:uFillTx/>
                <a:latin typeface="+mj-lt"/>
                <a:ea typeface="+mj-ea"/>
                <a:cs typeface="+mj-cs"/>
              </a:rPr>
              <a:t>Flask</a:t>
            </a:r>
            <a:r>
              <a:rPr kumimoji="0" lang="en-IN" sz="4400" b="0" i="0" u="none" strike="noStrike" kern="1200" cap="none" spc="0" normalizeH="0" noProof="0" dirty="0" smtClean="0">
                <a:ln>
                  <a:noFill/>
                </a:ln>
                <a:solidFill>
                  <a:schemeClr val="tx2"/>
                </a:solidFill>
                <a:effectLst/>
                <a:uLnTx/>
                <a:uFillTx/>
                <a:latin typeface="+mj-lt"/>
                <a:ea typeface="+mj-ea"/>
                <a:cs typeface="+mj-cs"/>
              </a:rPr>
              <a:t> App</a:t>
            </a:r>
            <a:endParaRPr kumimoji="0" lang="en-IN"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7043" y="0"/>
            <a:ext cx="2990537" cy="434715"/>
          </a:xfrm>
        </p:spPr>
        <p:txBody>
          <a:bodyPr>
            <a:normAutofit fontScale="90000"/>
          </a:bodyPr>
          <a:lstStyle/>
          <a:p>
            <a:r>
              <a:rPr lang="en-IN" dirty="0" smtClean="0"/>
              <a:t>Screen shots</a:t>
            </a:r>
            <a:endParaRPr lang="en-IN" dirty="0"/>
          </a:p>
        </p:txBody>
      </p:sp>
      <p:sp>
        <p:nvSpPr>
          <p:cNvPr id="5" name="Title 1"/>
          <p:cNvSpPr txBox="1">
            <a:spLocks/>
          </p:cNvSpPr>
          <p:nvPr/>
        </p:nvSpPr>
        <p:spPr>
          <a:xfrm>
            <a:off x="2941637" y="5542902"/>
            <a:ext cx="1753849" cy="447214"/>
          </a:xfrm>
          <a:prstGeom prst="rect">
            <a:avLst/>
          </a:prstGeom>
          <a:solidFill>
            <a:schemeClr val="accent2">
              <a:lumMod val="40000"/>
              <a:lumOff val="60000"/>
            </a:schemeClr>
          </a:solidFill>
          <a:ln>
            <a:prstDash val="dash"/>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52500" lnSpcReduction="20000"/>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2"/>
                </a:solidFill>
                <a:effectLst/>
                <a:uLnTx/>
                <a:uFillTx/>
                <a:latin typeface="+mj-lt"/>
                <a:ea typeface="+mj-ea"/>
                <a:cs typeface="+mj-cs"/>
              </a:rPr>
              <a:t>Login screen</a:t>
            </a:r>
            <a:endParaRPr kumimoji="0" lang="en-IN"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984250" y="667655"/>
            <a:ext cx="4146221" cy="4846411"/>
          </a:xfrm>
          <a:prstGeom prst="rect">
            <a:avLst/>
          </a:prstGeom>
          <a:noFill/>
          <a:ln w="38100">
            <a:solidFill>
              <a:schemeClr val="accent3">
                <a:lumMod val="60000"/>
                <a:lumOff val="40000"/>
              </a:schemeClr>
            </a:solidFill>
            <a:prstDash val="sysDash"/>
            <a:miter lim="800000"/>
            <a:headEnd/>
            <a:tailEnd/>
          </a:ln>
        </p:spPr>
      </p:pic>
      <p:grpSp>
        <p:nvGrpSpPr>
          <p:cNvPr id="14" name="Group 13"/>
          <p:cNvGrpSpPr/>
          <p:nvPr/>
        </p:nvGrpSpPr>
        <p:grpSpPr>
          <a:xfrm>
            <a:off x="7190922" y="551543"/>
            <a:ext cx="4391478" cy="5437968"/>
            <a:chOff x="7190922" y="551543"/>
            <a:chExt cx="4391478" cy="5437968"/>
          </a:xfrm>
        </p:grpSpPr>
        <p:pic>
          <p:nvPicPr>
            <p:cNvPr id="15" name="Picture 3"/>
            <p:cNvPicPr>
              <a:picLocks noChangeAspect="1" noChangeArrowheads="1"/>
            </p:cNvPicPr>
            <p:nvPr/>
          </p:nvPicPr>
          <p:blipFill>
            <a:blip r:embed="rId4" cstate="print"/>
            <a:srcRect/>
            <a:stretch>
              <a:fillRect/>
            </a:stretch>
          </p:blipFill>
          <p:spPr bwMode="auto">
            <a:xfrm>
              <a:off x="7198973" y="551543"/>
              <a:ext cx="4383427" cy="3715657"/>
            </a:xfrm>
            <a:prstGeom prst="rect">
              <a:avLst/>
            </a:prstGeom>
            <a:ln>
              <a:noFill/>
              <a:prstDash val="dash"/>
              <a:headEnd/>
              <a:tailEnd/>
            </a:ln>
          </p:spPr>
          <p:style>
            <a:lnRef idx="2">
              <a:schemeClr val="accent2"/>
            </a:lnRef>
            <a:fillRef idx="1">
              <a:schemeClr val="lt1"/>
            </a:fillRef>
            <a:effectRef idx="0">
              <a:schemeClr val="accent2"/>
            </a:effectRef>
            <a:fontRef idx="minor">
              <a:schemeClr val="dk1"/>
            </a:fontRef>
          </p:style>
        </p:pic>
        <p:pic>
          <p:nvPicPr>
            <p:cNvPr id="16" name="Picture 4"/>
            <p:cNvPicPr>
              <a:picLocks noChangeAspect="1" noChangeArrowheads="1"/>
            </p:cNvPicPr>
            <p:nvPr/>
          </p:nvPicPr>
          <p:blipFill>
            <a:blip r:embed="rId5" cstate="print"/>
            <a:srcRect/>
            <a:stretch>
              <a:fillRect/>
            </a:stretch>
          </p:blipFill>
          <p:spPr bwMode="auto">
            <a:xfrm>
              <a:off x="7190922" y="4253593"/>
              <a:ext cx="4384800" cy="1735918"/>
            </a:xfrm>
            <a:prstGeom prst="rect">
              <a:avLst/>
            </a:prstGeom>
            <a:ln>
              <a:noFill/>
              <a:prstDash val="dash"/>
              <a:headEnd/>
              <a:tailEnd/>
            </a:ln>
          </p:spPr>
          <p:style>
            <a:lnRef idx="2">
              <a:schemeClr val="accent2"/>
            </a:lnRef>
            <a:fillRef idx="1">
              <a:schemeClr val="lt1"/>
            </a:fillRef>
            <a:effectRef idx="0">
              <a:schemeClr val="accent2"/>
            </a:effectRef>
            <a:fontRef idx="minor">
              <a:schemeClr val="dk1"/>
            </a:fontRef>
          </p:style>
        </p:pic>
      </p:grpSp>
      <p:sp>
        <p:nvSpPr>
          <p:cNvPr id="17" name="Title 1"/>
          <p:cNvSpPr txBox="1">
            <a:spLocks/>
          </p:cNvSpPr>
          <p:nvPr/>
        </p:nvSpPr>
        <p:spPr>
          <a:xfrm>
            <a:off x="9857692" y="6014616"/>
            <a:ext cx="1753849" cy="447214"/>
          </a:xfrm>
          <a:prstGeom prst="rect">
            <a:avLst/>
          </a:prstGeom>
          <a:solidFill>
            <a:schemeClr val="accent2">
              <a:lumMod val="40000"/>
              <a:lumOff val="60000"/>
            </a:schemeClr>
          </a:solidFill>
          <a:ln>
            <a:solidFill>
              <a:schemeClr val="tx2">
                <a:lumMod val="50000"/>
              </a:schemeClr>
            </a:solidFill>
            <a:prstDash val="dash"/>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45000" lnSpcReduction="20000"/>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2"/>
                </a:solidFill>
                <a:effectLst/>
                <a:uLnTx/>
                <a:uFillTx/>
                <a:latin typeface="+mj-lt"/>
                <a:ea typeface="+mj-ea"/>
                <a:cs typeface="+mj-cs"/>
              </a:rPr>
              <a:t>Home</a:t>
            </a:r>
            <a:r>
              <a:rPr kumimoji="0" lang="en-IN" sz="4400" b="0" i="0" u="none" strike="noStrike" kern="1200" cap="none" spc="0" normalizeH="0" noProof="0" dirty="0" smtClean="0">
                <a:ln>
                  <a:noFill/>
                </a:ln>
                <a:solidFill>
                  <a:schemeClr val="tx2"/>
                </a:solidFill>
                <a:effectLst/>
                <a:uLnTx/>
                <a:uFillTx/>
                <a:latin typeface="+mj-lt"/>
                <a:ea typeface="+mj-ea"/>
                <a:cs typeface="+mj-cs"/>
              </a:rPr>
              <a:t> </a:t>
            </a:r>
            <a:r>
              <a:rPr lang="en-IN" sz="4400" dirty="0" smtClean="0">
                <a:solidFill>
                  <a:schemeClr val="tx2"/>
                </a:solidFill>
                <a:latin typeface="+mj-lt"/>
                <a:ea typeface="+mj-ea"/>
                <a:cs typeface="+mj-cs"/>
              </a:rPr>
              <a:t>S</a:t>
            </a:r>
            <a:r>
              <a:rPr kumimoji="0" lang="en-IN" sz="4400" b="0" i="0" u="none" strike="noStrike" kern="1200" cap="none" spc="0" normalizeH="0" baseline="0" noProof="0" dirty="0" err="1" smtClean="0">
                <a:ln>
                  <a:noFill/>
                </a:ln>
                <a:solidFill>
                  <a:schemeClr val="tx2"/>
                </a:solidFill>
                <a:effectLst/>
                <a:uLnTx/>
                <a:uFillTx/>
                <a:latin typeface="+mj-lt"/>
                <a:ea typeface="+mj-ea"/>
                <a:cs typeface="+mj-cs"/>
              </a:rPr>
              <a:t>creen</a:t>
            </a:r>
            <a:endParaRPr kumimoji="0" lang="en-IN"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23" name="Rectangle 22"/>
          <p:cNvSpPr/>
          <p:nvPr/>
        </p:nvSpPr>
        <p:spPr>
          <a:xfrm>
            <a:off x="7126515" y="478971"/>
            <a:ext cx="4484914" cy="5558972"/>
          </a:xfrm>
          <a:prstGeom prst="rect">
            <a:avLst/>
          </a:prstGeom>
          <a:noFill/>
          <a:ln w="28575">
            <a:solidFill>
              <a:schemeClr val="bg2">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7043" y="0"/>
            <a:ext cx="2990537" cy="434715"/>
          </a:xfrm>
        </p:spPr>
        <p:txBody>
          <a:bodyPr>
            <a:normAutofit fontScale="90000"/>
          </a:bodyPr>
          <a:lstStyle/>
          <a:p>
            <a:r>
              <a:rPr lang="en-IN" dirty="0" smtClean="0"/>
              <a:t>Screen shots</a:t>
            </a:r>
            <a:endParaRPr lang="en-IN" dirty="0"/>
          </a:p>
        </p:txBody>
      </p:sp>
      <p:sp>
        <p:nvSpPr>
          <p:cNvPr id="17" name="Title 1"/>
          <p:cNvSpPr txBox="1">
            <a:spLocks/>
          </p:cNvSpPr>
          <p:nvPr/>
        </p:nvSpPr>
        <p:spPr>
          <a:xfrm>
            <a:off x="4429349" y="5680787"/>
            <a:ext cx="1753849" cy="447214"/>
          </a:xfrm>
          <a:prstGeom prst="rect">
            <a:avLst/>
          </a:prstGeom>
          <a:solidFill>
            <a:srgbClr val="92D050"/>
          </a:solidFill>
          <a:ln w="28575">
            <a:solidFill>
              <a:srgbClr val="008000"/>
            </a:solidFill>
            <a:prstDash val="dash"/>
            <a:miter lim="800000"/>
            <a:headEnd/>
            <a:tailEnd/>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45000" lnSpcReduction="20000"/>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008000"/>
                </a:solidFill>
                <a:effectLst/>
                <a:uLnTx/>
                <a:uFillTx/>
                <a:latin typeface="+mj-lt"/>
                <a:ea typeface="+mj-ea"/>
                <a:cs typeface="+mj-cs"/>
              </a:rPr>
              <a:t>Forum</a:t>
            </a:r>
            <a:r>
              <a:rPr kumimoji="0" lang="en-IN" sz="4400" b="0" i="0" u="none" strike="noStrike" kern="1200" cap="none" spc="0" normalizeH="0" noProof="0" dirty="0" smtClean="0">
                <a:ln>
                  <a:noFill/>
                </a:ln>
                <a:solidFill>
                  <a:srgbClr val="008000"/>
                </a:solidFill>
                <a:effectLst/>
                <a:uLnTx/>
                <a:uFillTx/>
                <a:latin typeface="+mj-lt"/>
                <a:ea typeface="+mj-ea"/>
                <a:cs typeface="+mj-cs"/>
              </a:rPr>
              <a:t> </a:t>
            </a:r>
            <a:r>
              <a:rPr lang="en-IN" sz="4400" dirty="0" smtClean="0">
                <a:solidFill>
                  <a:srgbClr val="008000"/>
                </a:solidFill>
                <a:latin typeface="+mj-lt"/>
                <a:ea typeface="+mj-ea"/>
                <a:cs typeface="+mj-cs"/>
              </a:rPr>
              <a:t>S</a:t>
            </a:r>
            <a:r>
              <a:rPr kumimoji="0" lang="en-IN" sz="4400" b="0" i="0" u="none" strike="noStrike" kern="1200" cap="none" spc="0" normalizeH="0" baseline="0" noProof="0" dirty="0" err="1" smtClean="0">
                <a:ln>
                  <a:noFill/>
                </a:ln>
                <a:solidFill>
                  <a:srgbClr val="008000"/>
                </a:solidFill>
                <a:effectLst/>
                <a:uLnTx/>
                <a:uFillTx/>
                <a:latin typeface="+mj-lt"/>
                <a:ea typeface="+mj-ea"/>
                <a:cs typeface="+mj-cs"/>
              </a:rPr>
              <a:t>creen</a:t>
            </a:r>
            <a:endParaRPr kumimoji="0" lang="en-IN" sz="4400" b="0" i="0" u="none" strike="noStrike" kern="1200" cap="none" spc="0" normalizeH="0" baseline="0" noProof="0" dirty="0">
              <a:ln>
                <a:noFill/>
              </a:ln>
              <a:solidFill>
                <a:srgbClr val="008000"/>
              </a:solidFill>
              <a:effectLst/>
              <a:uLnTx/>
              <a:uFillTx/>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1030514" y="683080"/>
            <a:ext cx="5138057" cy="4975044"/>
          </a:xfrm>
          <a:prstGeom prst="rect">
            <a:avLst/>
          </a:prstGeom>
          <a:noFill/>
          <a:ln w="28575">
            <a:solidFill>
              <a:srgbClr val="008000"/>
            </a:solidFill>
            <a:prstDash val="dash"/>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6618515" y="769258"/>
            <a:ext cx="4862286" cy="5028082"/>
          </a:xfrm>
          <a:prstGeom prst="rect">
            <a:avLst/>
          </a:prstGeom>
          <a:noFill/>
          <a:ln w="28575">
            <a:solidFill>
              <a:srgbClr val="008000"/>
            </a:solidFill>
            <a:prstDash val="dash"/>
            <a:miter lim="800000"/>
            <a:headEnd/>
            <a:tailEnd/>
          </a:ln>
        </p:spPr>
      </p:pic>
      <p:sp>
        <p:nvSpPr>
          <p:cNvPr id="11" name="Title 1"/>
          <p:cNvSpPr txBox="1">
            <a:spLocks/>
          </p:cNvSpPr>
          <p:nvPr/>
        </p:nvSpPr>
        <p:spPr>
          <a:xfrm>
            <a:off x="6700832" y="5804159"/>
            <a:ext cx="2283509" cy="447214"/>
          </a:xfrm>
          <a:prstGeom prst="rect">
            <a:avLst/>
          </a:prstGeom>
          <a:solidFill>
            <a:srgbClr val="92D050"/>
          </a:solidFill>
          <a:ln w="28575">
            <a:solidFill>
              <a:srgbClr val="008000"/>
            </a:solidFill>
            <a:prstDash val="dash"/>
            <a:miter lim="800000"/>
            <a:headEnd/>
            <a:tailEnd/>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Autofit/>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b="0" i="0" u="none" strike="noStrike" kern="1200" cap="none" spc="0" normalizeH="0" baseline="0" noProof="0" dirty="0" smtClean="0">
                <a:ln>
                  <a:noFill/>
                </a:ln>
                <a:solidFill>
                  <a:srgbClr val="008000"/>
                </a:solidFill>
                <a:effectLst/>
                <a:uLnTx/>
                <a:uFillTx/>
                <a:latin typeface="+mj-lt"/>
                <a:ea typeface="+mj-ea"/>
                <a:cs typeface="+mj-cs"/>
              </a:rPr>
              <a:t>Forum</a:t>
            </a:r>
            <a:r>
              <a:rPr kumimoji="0" lang="en-IN" b="0" i="0" u="none" strike="noStrike" kern="1200" cap="none" spc="0" normalizeH="0" noProof="0" dirty="0" smtClean="0">
                <a:ln>
                  <a:noFill/>
                </a:ln>
                <a:solidFill>
                  <a:srgbClr val="008000"/>
                </a:solidFill>
                <a:effectLst/>
                <a:uLnTx/>
                <a:uFillTx/>
                <a:latin typeface="+mj-lt"/>
                <a:ea typeface="+mj-ea"/>
                <a:cs typeface="+mj-cs"/>
              </a:rPr>
              <a:t> answer </a:t>
            </a:r>
            <a:r>
              <a:rPr lang="en-IN" dirty="0" smtClean="0">
                <a:solidFill>
                  <a:srgbClr val="008000"/>
                </a:solidFill>
                <a:latin typeface="+mj-lt"/>
                <a:ea typeface="+mj-ea"/>
                <a:cs typeface="+mj-cs"/>
              </a:rPr>
              <a:t>S</a:t>
            </a:r>
            <a:r>
              <a:rPr kumimoji="0" lang="en-IN" b="0" i="0" u="none" strike="noStrike" kern="1200" cap="none" spc="0" normalizeH="0" baseline="0" noProof="0" dirty="0" err="1" smtClean="0">
                <a:ln>
                  <a:noFill/>
                </a:ln>
                <a:solidFill>
                  <a:srgbClr val="008000"/>
                </a:solidFill>
                <a:effectLst/>
                <a:uLnTx/>
                <a:uFillTx/>
                <a:latin typeface="+mj-lt"/>
                <a:ea typeface="+mj-ea"/>
                <a:cs typeface="+mj-cs"/>
              </a:rPr>
              <a:t>creen</a:t>
            </a:r>
            <a:endParaRPr kumimoji="0" lang="en-IN" b="0" i="0" u="none" strike="noStrike" kern="1200" cap="none" spc="0" normalizeH="0" baseline="0" noProof="0" dirty="0">
              <a:ln>
                <a:noFill/>
              </a:ln>
              <a:solidFill>
                <a:srgbClr val="008000"/>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 name="Title 1"/>
          <p:cNvSpPr txBox="1">
            <a:spLocks/>
          </p:cNvSpPr>
          <p:nvPr/>
        </p:nvSpPr>
        <p:spPr>
          <a:xfrm>
            <a:off x="4908322" y="6058160"/>
            <a:ext cx="1332823" cy="284585"/>
          </a:xfrm>
          <a:prstGeom prst="rect">
            <a:avLst/>
          </a:prstGeom>
          <a:solidFill>
            <a:srgbClr val="FFFF66"/>
          </a:solidFill>
          <a:ln w="28575">
            <a:solidFill>
              <a:srgbClr val="FF9900"/>
            </a:solidFill>
            <a:prstDash val="dash"/>
            <a:miter lim="800000"/>
            <a:headEnd/>
            <a:tailEnd/>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37500" lnSpcReduction="20000"/>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Blog Screen</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735776" y="362858"/>
            <a:ext cx="5708569" cy="5689600"/>
          </a:xfrm>
          <a:prstGeom prst="rect">
            <a:avLst/>
          </a:prstGeom>
          <a:noFill/>
          <a:ln w="28575">
            <a:solidFill>
              <a:srgbClr val="FF9900"/>
            </a:solidFill>
            <a:prstDash val="dash"/>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642553" y="324532"/>
            <a:ext cx="5549447" cy="6001884"/>
          </a:xfrm>
          <a:prstGeom prst="rect">
            <a:avLst/>
          </a:prstGeom>
          <a:noFill/>
          <a:ln w="28575">
            <a:solidFill>
              <a:srgbClr val="FF0000"/>
            </a:solidFill>
            <a:prstDash val="dash"/>
            <a:miter lim="800000"/>
            <a:headEnd/>
            <a:tailEnd/>
          </a:ln>
        </p:spPr>
      </p:pic>
      <p:sp>
        <p:nvSpPr>
          <p:cNvPr id="12" name="Title 1"/>
          <p:cNvSpPr txBox="1">
            <a:spLocks/>
          </p:cNvSpPr>
          <p:nvPr/>
        </p:nvSpPr>
        <p:spPr>
          <a:xfrm>
            <a:off x="6657292" y="6326675"/>
            <a:ext cx="1332823" cy="284585"/>
          </a:xfrm>
          <a:prstGeom prst="rect">
            <a:avLst/>
          </a:prstGeom>
          <a:solidFill>
            <a:srgbClr val="FFFF66"/>
          </a:solidFill>
          <a:ln w="28575">
            <a:solidFill>
              <a:srgbClr val="FF0000"/>
            </a:solidFill>
            <a:prstDash val="dash"/>
            <a:miter lim="800000"/>
            <a:headEnd/>
            <a:tailEnd/>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37500" lnSpcReduction="20000"/>
          </a:body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FF0000"/>
                </a:solidFill>
                <a:effectLst/>
                <a:uLnTx/>
                <a:uFillTx/>
                <a:latin typeface="+mj-lt"/>
                <a:ea typeface="+mj-ea"/>
                <a:cs typeface="+mj-cs"/>
              </a:rPr>
              <a:t>Blog Screen</a:t>
            </a:r>
            <a:endParaRPr kumimoji="0" lang="en-IN" sz="44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010228"/>
            <a:ext cx="9601200" cy="3969658"/>
          </a:xfrm>
        </p:spPr>
        <p:txBody>
          <a:bodyPr>
            <a:normAutofit fontScale="92500" lnSpcReduction="10000"/>
          </a:bodyPr>
          <a:lstStyle/>
          <a:p>
            <a:pPr>
              <a:buNone/>
            </a:pPr>
            <a:r>
              <a:rPr lang="en-IN" dirty="0" smtClean="0"/>
              <a:t>We are working on improving and adding more features in our idea. Find the project updates in the following </a:t>
            </a:r>
            <a:r>
              <a:rPr lang="en-IN" dirty="0" err="1" smtClean="0"/>
              <a:t>github</a:t>
            </a:r>
            <a:r>
              <a:rPr lang="en-IN" dirty="0" smtClean="0"/>
              <a:t> repo.</a:t>
            </a:r>
          </a:p>
          <a:p>
            <a:r>
              <a:rPr lang="en-IN" dirty="0" smtClean="0"/>
              <a:t>Git Hub Link</a:t>
            </a:r>
            <a:r>
              <a:rPr lang="en-IN" dirty="0" smtClean="0"/>
              <a:t>: </a:t>
            </a:r>
            <a:endParaRPr lang="en-IN" dirty="0" smtClean="0"/>
          </a:p>
          <a:p>
            <a:pPr>
              <a:buNone/>
            </a:pPr>
            <a:r>
              <a:rPr lang="en-IN" dirty="0" smtClean="0"/>
              <a:t>	</a:t>
            </a:r>
            <a:r>
              <a:rPr lang="en-IN" dirty="0" smtClean="0">
                <a:hlinkClick r:id="rId3"/>
              </a:rPr>
              <a:t>https</a:t>
            </a:r>
            <a:r>
              <a:rPr lang="en-IN" dirty="0" smtClean="0">
                <a:hlinkClick r:id="rId3"/>
              </a:rPr>
              <a:t>://</a:t>
            </a:r>
            <a:r>
              <a:rPr lang="en-IN" dirty="0" smtClean="0">
                <a:hlinkClick r:id="rId3"/>
              </a:rPr>
              <a:t>github.com/jokercoder100/SlashHack</a:t>
            </a: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lgn="r">
              <a:buNone/>
            </a:pPr>
            <a:r>
              <a:rPr lang="en-IN" sz="2800" b="1" dirty="0" smtClean="0"/>
              <a:t>THANK YOU_</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475940"/>
            <a:ext cx="9601200" cy="897194"/>
          </a:xfrm>
        </p:spPr>
        <p:txBody>
          <a:bodyPr/>
          <a:lstStyle/>
          <a:p>
            <a:pPr algn="ctr"/>
            <a:r>
              <a:rPr lang="en-US" dirty="0" smtClean="0"/>
              <a:t>Team</a:t>
            </a:r>
            <a:endParaRPr lang="en-US" dirty="0"/>
          </a:p>
        </p:txBody>
      </p:sp>
      <p:sp>
        <p:nvSpPr>
          <p:cNvPr id="8194" name="AutoShape 2" descr="https://web.whatsapp.com/pp?e=https%3A%2F%2Fpps.whatsapp.net%2Fv%2Ft61.24694-24%2F65809126_492346444645425_210269517069156352_n.jpg%3Foh%3Dfaf501e6c77d5b7a7c727928f7bf4837%26oe%3D5F5E3EB9&amp;t=l&amp;u=919886324858%40c.us&amp;i=1567405225&amp;n=pzigsPv1MV8rpfPJMjLknjMpBPFJhcy0%2BpBnN56c6xE%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https://web.whatsapp.com/pp?e=https%3A%2F%2Fpps.whatsapp.net%2Fv%2Ft61.24694-24%2F65809126_492346444645425_210269517069156352_n.jpg%3Foh%3Dfaf501e6c77d5b7a7c727928f7bf4837%26oe%3D5F5E3EB9&amp;t=l&amp;u=919886324858%40c.us&amp;i=1567405225&amp;n=pzigsPv1MV8rpfPJMjLknjMpBPFJhcy0%2BpBnN56c6xE%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8" name="AutoShape 6" descr="https://web.whatsapp.com/pp?e=https%3A%2F%2Fpps.whatsapp.net%2Fv%2Ft61.24694-24%2F65809126_492346444645425_210269517069156352_n.jpg%3Foh%3Dfaf501e6c77d5b7a7c727928f7bf4837%26oe%3D5F5E3EB9&amp;t=l&amp;u=919886324858%40c.us&amp;i=1567405225&amp;n=pzigsPv1MV8rpfPJMjLknjMpBPFJhcy0%2BpBnN56c6xE%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200" name="AutoShape 8" descr="https://web.whatsapp.com/pp?e=https%3A%2F%2Fpps.whatsapp.net%2Fv%2Ft61.24694-24%2F65809126_492346444645425_210269517069156352_n.jpg%3Foh%3Dfaf501e6c77d5b7a7c727928f7bf4837%26oe%3D5F5E3EB9&amp;t=l&amp;u=919886324858%40c.us&amp;i=1567405225&amp;n=pzigsPv1MV8rpfPJMjLknjMpBPFJhcy0%2BpBnN56c6xE%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202" name="AutoShape 10" descr="https://web.whatsapp.com/pp?e=https%3A%2F%2Fpps.whatsapp.net%2Fv%2Ft61.24694-24%2F65809126_492346444645425_210269517069156352_n.jpg%3Foh%3Dfaf501e6c77d5b7a7c727928f7bf4837%26oe%3D5F5E3EB9&amp;t=l&amp;u=919886324858%40c.us&amp;i=1567405225&amp;n=pzigsPv1MV8rpfPJMjLknjMpBPFJhcy0%2BpBnN56c6xE%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0" name="Picture 9" descr="WhatsApp Image 2020-05-20 at 7.49.29 PM.jpeg"/>
          <p:cNvPicPr>
            <a:picLocks noChangeAspect="1"/>
          </p:cNvPicPr>
          <p:nvPr/>
        </p:nvPicPr>
        <p:blipFill>
          <a:blip r:embed="rId2" cstate="print"/>
          <a:stretch>
            <a:fillRect/>
          </a:stretch>
        </p:blipFill>
        <p:spPr>
          <a:xfrm>
            <a:off x="8963619" y="3757034"/>
            <a:ext cx="2164080" cy="21640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WhatsApp Image 2020-06-11 at 3.21.38 PM.jpeg"/>
          <p:cNvPicPr>
            <a:picLocks noChangeAspect="1"/>
          </p:cNvPicPr>
          <p:nvPr/>
        </p:nvPicPr>
        <p:blipFill>
          <a:blip r:embed="rId3" cstate="print"/>
          <a:stretch>
            <a:fillRect/>
          </a:stretch>
        </p:blipFill>
        <p:spPr>
          <a:xfrm rot="20532898">
            <a:off x="1515227" y="3452234"/>
            <a:ext cx="2064673" cy="22137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WhatsApp Image 2020-06-11 at 3.21.38 PM.jpeg"/>
          <p:cNvPicPr>
            <a:picLocks noChangeAspect="1"/>
          </p:cNvPicPr>
          <p:nvPr/>
        </p:nvPicPr>
        <p:blipFill>
          <a:blip r:embed="rId4" cstate="print"/>
          <a:stretch>
            <a:fillRect/>
          </a:stretch>
        </p:blipFill>
        <p:spPr>
          <a:xfrm>
            <a:off x="5340216" y="2075208"/>
            <a:ext cx="2064673" cy="206467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4" name="Straight Connector 13"/>
          <p:cNvCxnSpPr>
            <a:stCxn id="11" idx="6"/>
            <a:endCxn id="12" idx="2"/>
          </p:cNvCxnSpPr>
          <p:nvPr/>
        </p:nvCxnSpPr>
        <p:spPr>
          <a:xfrm flipV="1">
            <a:off x="3530564" y="3107545"/>
            <a:ext cx="1809652" cy="1136222"/>
          </a:xfrm>
          <a:prstGeom prst="line">
            <a:avLst/>
          </a:prstGeom>
          <a:ln w="381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6"/>
            <a:endCxn id="10" idx="1"/>
          </p:cNvCxnSpPr>
          <p:nvPr/>
        </p:nvCxnSpPr>
        <p:spPr>
          <a:xfrm>
            <a:off x="7404889" y="3107545"/>
            <a:ext cx="1875652" cy="966411"/>
          </a:xfrm>
          <a:prstGeom prst="line">
            <a:avLst/>
          </a:prstGeom>
          <a:ln w="381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5"/>
            <a:endCxn id="10" idx="2"/>
          </p:cNvCxnSpPr>
          <p:nvPr/>
        </p:nvCxnSpPr>
        <p:spPr>
          <a:xfrm flipV="1">
            <a:off x="3481712" y="4839074"/>
            <a:ext cx="5481907" cy="242311"/>
          </a:xfrm>
          <a:prstGeom prst="line">
            <a:avLst/>
          </a:prstGeom>
          <a:ln w="381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3175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8871"/>
          </a:xfrm>
        </p:spPr>
        <p:txBody>
          <a:bodyPr/>
          <a:lstStyle/>
          <a:p>
            <a:r>
              <a:rPr lang="en-US" dirty="0" smtClean="0"/>
              <a:t>Use Case:</a:t>
            </a:r>
            <a:endParaRPr lang="en-US" dirty="0"/>
          </a:p>
        </p:txBody>
      </p:sp>
      <p:sp>
        <p:nvSpPr>
          <p:cNvPr id="3" name="Content Placeholder 2"/>
          <p:cNvSpPr>
            <a:spLocks noGrp="1"/>
          </p:cNvSpPr>
          <p:nvPr>
            <p:ph idx="1"/>
          </p:nvPr>
        </p:nvSpPr>
        <p:spPr>
          <a:xfrm>
            <a:off x="1371600" y="1710813"/>
            <a:ext cx="9601200" cy="4156587"/>
          </a:xfrm>
        </p:spPr>
        <p:txBody>
          <a:bodyPr>
            <a:normAutofit lnSpcReduction="10000"/>
          </a:bodyPr>
          <a:lstStyle/>
          <a:p>
            <a:r>
              <a:rPr lang="en-US" sz="2800" b="1" dirty="0" smtClean="0"/>
              <a:t>Creating a students community to aid each other:</a:t>
            </a:r>
            <a:endParaRPr lang="en-US" sz="2800" dirty="0"/>
          </a:p>
          <a:p>
            <a:pPr marL="0" indent="0">
              <a:buNone/>
            </a:pPr>
            <a:r>
              <a:rPr lang="en-US" sz="2800" dirty="0" smtClean="0"/>
              <a:t>Since the virtualization of education has boosted up students have lost good experience of discussion among the peers.</a:t>
            </a:r>
          </a:p>
          <a:p>
            <a:pPr marL="0" indent="0">
              <a:buNone/>
            </a:pPr>
            <a:r>
              <a:rPr lang="en-US" sz="2800" dirty="0" smtClean="0"/>
              <a:t>We take this as an opportunity to bring back the culture in educational institutes by providing a proper channel to have interactions.</a:t>
            </a:r>
          </a:p>
          <a:p>
            <a:pPr marL="0" indent="0">
              <a:buNone/>
            </a:pPr>
            <a:r>
              <a:rPr lang="en-US" sz="2800" dirty="0" smtClean="0"/>
              <a:t>We believe this would bring back various behaviors like kindness, competitiveness, and improve their confidence through effective communication.</a:t>
            </a:r>
            <a:endParaRPr lang="en-US" sz="2800" dirty="0"/>
          </a:p>
        </p:txBody>
      </p:sp>
    </p:spTree>
    <p:extLst>
      <p:ext uri="{BB962C8B-B14F-4D97-AF65-F5344CB8AC3E}">
        <p14:creationId xmlns:p14="http://schemas.microsoft.com/office/powerpoint/2010/main" xmlns="" val="1915728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7" name="TextBox 46"/>
          <p:cNvSpPr txBox="1"/>
          <p:nvPr/>
        </p:nvSpPr>
        <p:spPr>
          <a:xfrm rot="16200000">
            <a:off x="319957" y="767856"/>
            <a:ext cx="1352968" cy="400110"/>
          </a:xfrm>
          <a:prstGeom prst="rect">
            <a:avLst/>
          </a:prstGeom>
          <a:solidFill>
            <a:schemeClr val="tx2">
              <a:lumMod val="20000"/>
              <a:lumOff val="80000"/>
            </a:schemeClr>
          </a:solidFill>
          <a:ln w="19050">
            <a:solidFill>
              <a:schemeClr val="tx2">
                <a:lumMod val="50000"/>
              </a:schemeClr>
            </a:solidFill>
            <a:prstDash val="dash"/>
          </a:ln>
        </p:spPr>
        <p:txBody>
          <a:bodyPr wrap="square" rtlCol="0">
            <a:spAutoFit/>
          </a:bodyPr>
          <a:lstStyle/>
          <a:p>
            <a:r>
              <a:rPr lang="en-US" sz="2000" dirty="0" smtClean="0">
                <a:solidFill>
                  <a:schemeClr val="accent1">
                    <a:lumMod val="50000"/>
                  </a:schemeClr>
                </a:solidFill>
              </a:rPr>
              <a:t>Ecosystem</a:t>
            </a:r>
            <a:r>
              <a:rPr lang="en-US" dirty="0" smtClean="0"/>
              <a:t> </a:t>
            </a:r>
            <a:endParaRPr lang="en-US" dirty="0"/>
          </a:p>
        </p:txBody>
      </p:sp>
      <p:sp useBgFill="1">
        <p:nvSpPr>
          <p:cNvPr id="46" name="Rectangle 45"/>
          <p:cNvSpPr/>
          <p:nvPr/>
        </p:nvSpPr>
        <p:spPr>
          <a:xfrm>
            <a:off x="1104490" y="103025"/>
            <a:ext cx="10658905" cy="6640589"/>
          </a:xfrm>
          <a:prstGeom prst="rect">
            <a:avLst/>
          </a:prstGeom>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4961812" y="2127834"/>
            <a:ext cx="2348484" cy="2258568"/>
          </a:xfrm>
          <a:prstGeom prst="ellipse">
            <a:avLst/>
          </a:prstGeom>
          <a:pattFill prst="pct40">
            <a:fgClr>
              <a:schemeClr val="tx2">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EDU HUB</a:t>
            </a:r>
          </a:p>
        </p:txBody>
      </p:sp>
      <p:sp>
        <p:nvSpPr>
          <p:cNvPr id="5" name="Oval 4"/>
          <p:cNvSpPr/>
          <p:nvPr/>
        </p:nvSpPr>
        <p:spPr>
          <a:xfrm>
            <a:off x="1422138" y="813816"/>
            <a:ext cx="1600200" cy="1417320"/>
          </a:xfrm>
          <a:prstGeom prst="ellipse">
            <a:avLst/>
          </a:prstGeom>
          <a:pattFill prst="pct40">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50000"/>
                  </a:schemeClr>
                </a:solidFill>
              </a:rPr>
              <a:t>Students</a:t>
            </a:r>
            <a:endParaRPr lang="en-US" b="1" dirty="0">
              <a:solidFill>
                <a:schemeClr val="accent1">
                  <a:lumMod val="50000"/>
                </a:schemeClr>
              </a:solidFill>
            </a:endParaRPr>
          </a:p>
        </p:txBody>
      </p:sp>
      <p:sp>
        <p:nvSpPr>
          <p:cNvPr id="6" name="Oval 5"/>
          <p:cNvSpPr/>
          <p:nvPr/>
        </p:nvSpPr>
        <p:spPr>
          <a:xfrm>
            <a:off x="1787898" y="3939393"/>
            <a:ext cx="1687068" cy="1508760"/>
          </a:xfrm>
          <a:prstGeom prst="ellipse">
            <a:avLst/>
          </a:prstGeom>
          <a:pattFill prst="pct40">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Doubts forum</a:t>
            </a:r>
          </a:p>
        </p:txBody>
      </p:sp>
      <p:sp>
        <p:nvSpPr>
          <p:cNvPr id="7" name="Oval 6"/>
          <p:cNvSpPr/>
          <p:nvPr/>
        </p:nvSpPr>
        <p:spPr>
          <a:xfrm>
            <a:off x="5713575" y="348354"/>
            <a:ext cx="1264920" cy="1072896"/>
          </a:xfrm>
          <a:prstGeom prst="ellipse">
            <a:avLst/>
          </a:prstGeom>
          <a:pattFill prst="pct40">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Blogs</a:t>
            </a:r>
          </a:p>
        </p:txBody>
      </p:sp>
      <p:sp>
        <p:nvSpPr>
          <p:cNvPr id="8" name="Oval 7"/>
          <p:cNvSpPr/>
          <p:nvPr/>
        </p:nvSpPr>
        <p:spPr>
          <a:xfrm>
            <a:off x="9249771" y="404500"/>
            <a:ext cx="1566672" cy="1402080"/>
          </a:xfrm>
          <a:prstGeom prst="ellipse">
            <a:avLst/>
          </a:prstGeom>
          <a:pattFill prst="pct40">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Teachers</a:t>
            </a:r>
          </a:p>
        </p:txBody>
      </p:sp>
      <p:sp>
        <p:nvSpPr>
          <p:cNvPr id="9" name="Oval 8"/>
          <p:cNvSpPr/>
          <p:nvPr/>
        </p:nvSpPr>
        <p:spPr>
          <a:xfrm>
            <a:off x="9379598" y="2353156"/>
            <a:ext cx="2134031" cy="1901166"/>
          </a:xfrm>
          <a:prstGeom prst="ellipse">
            <a:avLst/>
          </a:prstGeom>
          <a:pattFill prst="pct40">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Competitions</a:t>
            </a:r>
          </a:p>
        </p:txBody>
      </p:sp>
      <p:sp>
        <p:nvSpPr>
          <p:cNvPr id="10" name="Oval 9"/>
          <p:cNvSpPr/>
          <p:nvPr/>
        </p:nvSpPr>
        <p:spPr>
          <a:xfrm>
            <a:off x="8528171" y="4722240"/>
            <a:ext cx="2719091" cy="1540764"/>
          </a:xfrm>
          <a:prstGeom prst="ellipse">
            <a:avLst/>
          </a:prstGeom>
          <a:pattFill prst="pct40">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Intra/Inter-school events</a:t>
            </a:r>
          </a:p>
        </p:txBody>
      </p:sp>
      <p:cxnSp>
        <p:nvCxnSpPr>
          <p:cNvPr id="12" name="Straight Connector 11"/>
          <p:cNvCxnSpPr>
            <a:stCxn id="7" idx="4"/>
            <a:endCxn id="4" idx="0"/>
          </p:cNvCxnSpPr>
          <p:nvPr/>
        </p:nvCxnSpPr>
        <p:spPr>
          <a:xfrm flipH="1">
            <a:off x="6136054" y="1421250"/>
            <a:ext cx="209981" cy="7065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4" idx="2"/>
          </p:cNvCxnSpPr>
          <p:nvPr/>
        </p:nvCxnSpPr>
        <p:spPr>
          <a:xfrm>
            <a:off x="2787994" y="2023574"/>
            <a:ext cx="2173818" cy="12335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4" idx="3"/>
          </p:cNvCxnSpPr>
          <p:nvPr/>
        </p:nvCxnSpPr>
        <p:spPr>
          <a:xfrm flipV="1">
            <a:off x="3474966" y="4055642"/>
            <a:ext cx="1830774" cy="6381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5"/>
            <a:endCxn id="10" idx="1"/>
          </p:cNvCxnSpPr>
          <p:nvPr/>
        </p:nvCxnSpPr>
        <p:spPr>
          <a:xfrm>
            <a:off x="6966368" y="4055642"/>
            <a:ext cx="1960005" cy="8922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7"/>
            <a:endCxn id="8" idx="2"/>
          </p:cNvCxnSpPr>
          <p:nvPr/>
        </p:nvCxnSpPr>
        <p:spPr>
          <a:xfrm flipV="1">
            <a:off x="6966368" y="1105540"/>
            <a:ext cx="2283403" cy="13530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9" idx="2"/>
          </p:cNvCxnSpPr>
          <p:nvPr/>
        </p:nvCxnSpPr>
        <p:spPr>
          <a:xfrm>
            <a:off x="7310296" y="3257118"/>
            <a:ext cx="2069302" cy="4662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5748201" y="5070957"/>
            <a:ext cx="2133082" cy="1386302"/>
          </a:xfrm>
          <a:prstGeom prst="ellipse">
            <a:avLst/>
          </a:prstGeom>
          <a:pattFill prst="pct40">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Performance Metrics</a:t>
            </a:r>
          </a:p>
        </p:txBody>
      </p:sp>
      <p:cxnSp>
        <p:nvCxnSpPr>
          <p:cNvPr id="68" name="Straight Connector 67"/>
          <p:cNvCxnSpPr>
            <a:stCxn id="67" idx="0"/>
            <a:endCxn id="4" idx="4"/>
          </p:cNvCxnSpPr>
          <p:nvPr/>
        </p:nvCxnSpPr>
        <p:spPr>
          <a:xfrm flipH="1" flipV="1">
            <a:off x="6136054" y="4386402"/>
            <a:ext cx="678688" cy="68455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94356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245968"/>
            <a:ext cx="9601200" cy="798871"/>
          </a:xfrm>
        </p:spPr>
        <p:txBody>
          <a:bodyPr/>
          <a:lstStyle/>
          <a:p>
            <a:r>
              <a:rPr lang="en-US" dirty="0" smtClean="0"/>
              <a:t>Solutioning</a:t>
            </a:r>
            <a:endParaRPr lang="en-US" dirty="0"/>
          </a:p>
        </p:txBody>
      </p:sp>
      <p:sp>
        <p:nvSpPr>
          <p:cNvPr id="3" name="Content Placeholder 2"/>
          <p:cNvSpPr>
            <a:spLocks noGrp="1"/>
          </p:cNvSpPr>
          <p:nvPr>
            <p:ph idx="1"/>
          </p:nvPr>
        </p:nvSpPr>
        <p:spPr>
          <a:xfrm>
            <a:off x="1371600" y="994364"/>
            <a:ext cx="10358284" cy="5573579"/>
          </a:xfrm>
        </p:spPr>
        <p:txBody>
          <a:bodyPr>
            <a:normAutofit lnSpcReduction="10000"/>
          </a:bodyPr>
          <a:lstStyle/>
          <a:p>
            <a:r>
              <a:rPr lang="en-US" b="1" dirty="0" smtClean="0"/>
              <a:t>Easy to use webapp:</a:t>
            </a:r>
          </a:p>
          <a:p>
            <a:pPr marL="0" indent="0">
              <a:buNone/>
            </a:pPr>
            <a:r>
              <a:rPr lang="en-US" dirty="0" smtClean="0"/>
              <a:t>	We aim in providing an simple web interface for the students to hover upon. The user gets authenticated with his/her school id and a custom password. The admins/teachers are provided with governance and validation functionalities.</a:t>
            </a:r>
          </a:p>
          <a:p>
            <a:r>
              <a:rPr lang="en-US" b="1" dirty="0" smtClean="0"/>
              <a:t>Questions forum:</a:t>
            </a:r>
          </a:p>
          <a:p>
            <a:pPr marL="0" indent="0">
              <a:buNone/>
            </a:pPr>
            <a:r>
              <a:rPr lang="en-US" dirty="0"/>
              <a:t>	W</a:t>
            </a:r>
            <a:r>
              <a:rPr lang="en-US" dirty="0" smtClean="0"/>
              <a:t>e provide students an environment to ask and answer doubts among each other anonymously. To encourage this helping behavior among them we are introducing point system where student gets a point to every accepted correct answer he provides. This also brings a competitiveness among them to provide maximum answers.</a:t>
            </a:r>
          </a:p>
          <a:p>
            <a:r>
              <a:rPr lang="en-US" b="1" dirty="0" smtClean="0"/>
              <a:t>Performance metrics:</a:t>
            </a:r>
          </a:p>
          <a:p>
            <a:pPr marL="0" indent="0">
              <a:buNone/>
            </a:pPr>
            <a:r>
              <a:rPr lang="en-US" dirty="0" smtClean="0"/>
              <a:t>	Introducing the performance measuring portal of the students for their own retrospection. A tabular and graphical representation of the leaderboard of an event or contribution of students can be seen.</a:t>
            </a:r>
          </a:p>
          <a:p>
            <a:r>
              <a:rPr lang="en-US" b="1" dirty="0" smtClean="0"/>
              <a:t>Blogs:</a:t>
            </a:r>
          </a:p>
          <a:p>
            <a:pPr marL="0" indent="0">
              <a:buNone/>
            </a:pPr>
            <a:r>
              <a:rPr lang="en-US" dirty="0"/>
              <a:t>	</a:t>
            </a:r>
            <a:r>
              <a:rPr lang="en-US" dirty="0" smtClean="0"/>
              <a:t>Students can write blogs and other content to showcase an idea or schools can publish any content series/newsletter on the same. This would also bring the parental community closer to the school organization</a:t>
            </a:r>
          </a:p>
        </p:txBody>
      </p:sp>
    </p:spTree>
    <p:extLst>
      <p:ext uri="{BB962C8B-B14F-4D97-AF65-F5344CB8AC3E}">
        <p14:creationId xmlns:p14="http://schemas.microsoft.com/office/powerpoint/2010/main" xmlns="" val="616625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599" y="220613"/>
            <a:ext cx="9601200" cy="857864"/>
          </a:xfrm>
        </p:spPr>
        <p:txBody>
          <a:bodyPr>
            <a:normAutofit/>
          </a:bodyPr>
          <a:lstStyle/>
          <a:p>
            <a:r>
              <a:rPr lang="en-US" dirty="0" smtClean="0"/>
              <a:t>Schema diagram</a:t>
            </a:r>
            <a:endParaRPr lang="en-US" dirty="0"/>
          </a:p>
        </p:txBody>
      </p:sp>
      <p:sp>
        <p:nvSpPr>
          <p:cNvPr id="4" name="Rounded Rectangle 3"/>
          <p:cNvSpPr/>
          <p:nvPr/>
        </p:nvSpPr>
        <p:spPr>
          <a:xfrm>
            <a:off x="1371599" y="1838938"/>
            <a:ext cx="1641985" cy="18877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50000"/>
                  </a:schemeClr>
                </a:solidFill>
              </a:rPr>
              <a:t>Student</a:t>
            </a:r>
          </a:p>
          <a:p>
            <a:r>
              <a:rPr lang="en-US" dirty="0" smtClean="0">
                <a:solidFill>
                  <a:schemeClr val="accent1">
                    <a:lumMod val="50000"/>
                  </a:schemeClr>
                </a:solidFill>
              </a:rPr>
              <a:t>-&gt;Id</a:t>
            </a:r>
          </a:p>
          <a:p>
            <a:r>
              <a:rPr lang="en-US" dirty="0" smtClean="0">
                <a:solidFill>
                  <a:schemeClr val="accent1">
                    <a:lumMod val="50000"/>
                  </a:schemeClr>
                </a:solidFill>
              </a:rPr>
              <a:t>-&gt;Name</a:t>
            </a:r>
          </a:p>
          <a:p>
            <a:r>
              <a:rPr lang="en-US" dirty="0" smtClean="0">
                <a:solidFill>
                  <a:schemeClr val="accent1">
                    <a:lumMod val="50000"/>
                  </a:schemeClr>
                </a:solidFill>
              </a:rPr>
              <a:t>-&gt;School</a:t>
            </a:r>
          </a:p>
          <a:p>
            <a:r>
              <a:rPr lang="en-US" dirty="0" smtClean="0">
                <a:solidFill>
                  <a:schemeClr val="accent1">
                    <a:lumMod val="50000"/>
                  </a:schemeClr>
                </a:solidFill>
              </a:rPr>
              <a:t>-&gt;Standard</a:t>
            </a:r>
          </a:p>
          <a:p>
            <a:r>
              <a:rPr lang="en-US" dirty="0" smtClean="0">
                <a:solidFill>
                  <a:schemeClr val="accent1">
                    <a:lumMod val="50000"/>
                  </a:schemeClr>
                </a:solidFill>
              </a:rPr>
              <a:t>-&gt;Parent_Id</a:t>
            </a:r>
          </a:p>
        </p:txBody>
      </p:sp>
      <p:sp>
        <p:nvSpPr>
          <p:cNvPr id="5" name="Rounded Rectangle 4"/>
          <p:cNvSpPr/>
          <p:nvPr/>
        </p:nvSpPr>
        <p:spPr>
          <a:xfrm>
            <a:off x="1371599" y="4912441"/>
            <a:ext cx="1641986" cy="132243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50000"/>
                  </a:schemeClr>
                </a:solidFill>
              </a:rPr>
              <a:t>Parents</a:t>
            </a:r>
          </a:p>
          <a:p>
            <a:r>
              <a:rPr lang="en-US" dirty="0" smtClean="0">
                <a:solidFill>
                  <a:schemeClr val="accent1">
                    <a:lumMod val="50000"/>
                  </a:schemeClr>
                </a:solidFill>
              </a:rPr>
              <a:t>-&gt;Id</a:t>
            </a:r>
          </a:p>
          <a:p>
            <a:r>
              <a:rPr lang="en-US" dirty="0" smtClean="0">
                <a:solidFill>
                  <a:schemeClr val="accent1">
                    <a:lumMod val="50000"/>
                  </a:schemeClr>
                </a:solidFill>
              </a:rPr>
              <a:t>-&gt;Stud_Id</a:t>
            </a:r>
          </a:p>
          <a:p>
            <a:r>
              <a:rPr lang="en-US" dirty="0" smtClean="0">
                <a:solidFill>
                  <a:schemeClr val="accent1">
                    <a:lumMod val="50000"/>
                  </a:schemeClr>
                </a:solidFill>
              </a:rPr>
              <a:t>-&gt;Name</a:t>
            </a:r>
          </a:p>
        </p:txBody>
      </p:sp>
      <p:sp>
        <p:nvSpPr>
          <p:cNvPr id="6" name="Rounded Rectangle 5"/>
          <p:cNvSpPr/>
          <p:nvPr/>
        </p:nvSpPr>
        <p:spPr>
          <a:xfrm>
            <a:off x="5238135" y="1310149"/>
            <a:ext cx="1868129" cy="215480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50000"/>
                  </a:schemeClr>
                </a:solidFill>
              </a:rPr>
              <a:t>Forum</a:t>
            </a:r>
          </a:p>
          <a:p>
            <a:r>
              <a:rPr lang="en-US" dirty="0" smtClean="0">
                <a:solidFill>
                  <a:schemeClr val="accent1">
                    <a:lumMod val="50000"/>
                  </a:schemeClr>
                </a:solidFill>
              </a:rPr>
              <a:t>-&gt;</a:t>
            </a:r>
            <a:r>
              <a:rPr lang="en-US" dirty="0">
                <a:solidFill>
                  <a:schemeClr val="accent1">
                    <a:lumMod val="50000"/>
                  </a:schemeClr>
                </a:solidFill>
              </a:rPr>
              <a:t>U</a:t>
            </a:r>
            <a:r>
              <a:rPr lang="en-US" dirty="0" smtClean="0">
                <a:solidFill>
                  <a:schemeClr val="accent1">
                    <a:lumMod val="50000"/>
                  </a:schemeClr>
                </a:solidFill>
              </a:rPr>
              <a:t>ser_ask_id</a:t>
            </a:r>
          </a:p>
          <a:p>
            <a:r>
              <a:rPr lang="en-US" dirty="0" smtClean="0">
                <a:solidFill>
                  <a:schemeClr val="accent1">
                    <a:lumMod val="50000"/>
                  </a:schemeClr>
                </a:solidFill>
              </a:rPr>
              <a:t>-&gt;Question_id</a:t>
            </a:r>
          </a:p>
          <a:p>
            <a:r>
              <a:rPr lang="en-US" dirty="0" smtClean="0">
                <a:solidFill>
                  <a:schemeClr val="accent1">
                    <a:lumMod val="50000"/>
                  </a:schemeClr>
                </a:solidFill>
              </a:rPr>
              <a:t>-&gt;Questions</a:t>
            </a:r>
          </a:p>
          <a:p>
            <a:r>
              <a:rPr lang="en-US" dirty="0" smtClean="0">
                <a:solidFill>
                  <a:schemeClr val="accent1">
                    <a:lumMod val="50000"/>
                  </a:schemeClr>
                </a:solidFill>
              </a:rPr>
              <a:t>-&gt;Answers</a:t>
            </a:r>
          </a:p>
          <a:p>
            <a:r>
              <a:rPr lang="en-US" dirty="0" smtClean="0">
                <a:solidFill>
                  <a:schemeClr val="accent1">
                    <a:lumMod val="50000"/>
                  </a:schemeClr>
                </a:solidFill>
              </a:rPr>
              <a:t>-&gt;Answer_id</a:t>
            </a:r>
          </a:p>
          <a:p>
            <a:r>
              <a:rPr lang="en-US" dirty="0" smtClean="0">
                <a:solidFill>
                  <a:schemeClr val="accent1">
                    <a:lumMod val="50000"/>
                  </a:schemeClr>
                </a:solidFill>
              </a:rPr>
              <a:t>-&gt;</a:t>
            </a:r>
            <a:r>
              <a:rPr lang="en-US" dirty="0">
                <a:solidFill>
                  <a:schemeClr val="accent1">
                    <a:lumMod val="50000"/>
                  </a:schemeClr>
                </a:solidFill>
              </a:rPr>
              <a:t>U</a:t>
            </a:r>
            <a:r>
              <a:rPr lang="en-US" dirty="0" smtClean="0">
                <a:solidFill>
                  <a:schemeClr val="accent1">
                    <a:lumMod val="50000"/>
                  </a:schemeClr>
                </a:solidFill>
              </a:rPr>
              <a:t>ser_ans_id</a:t>
            </a:r>
          </a:p>
        </p:txBody>
      </p:sp>
      <p:sp>
        <p:nvSpPr>
          <p:cNvPr id="7" name="Rounded Rectangle 6"/>
          <p:cNvSpPr/>
          <p:nvPr/>
        </p:nvSpPr>
        <p:spPr>
          <a:xfrm>
            <a:off x="5723605" y="4888936"/>
            <a:ext cx="1597742" cy="11012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50000"/>
                  </a:schemeClr>
                </a:solidFill>
              </a:rPr>
              <a:t>Blogs</a:t>
            </a:r>
          </a:p>
          <a:p>
            <a:r>
              <a:rPr lang="en-US" dirty="0" smtClean="0">
                <a:solidFill>
                  <a:schemeClr val="accent1">
                    <a:lumMod val="50000"/>
                  </a:schemeClr>
                </a:solidFill>
              </a:rPr>
              <a:t>-&gt;</a:t>
            </a:r>
            <a:r>
              <a:rPr lang="en-US" dirty="0">
                <a:solidFill>
                  <a:schemeClr val="accent1">
                    <a:lumMod val="50000"/>
                  </a:schemeClr>
                </a:solidFill>
              </a:rPr>
              <a:t>P</a:t>
            </a:r>
            <a:r>
              <a:rPr lang="en-US" dirty="0" smtClean="0">
                <a:solidFill>
                  <a:schemeClr val="accent1">
                    <a:lumMod val="50000"/>
                  </a:schemeClr>
                </a:solidFill>
              </a:rPr>
              <a:t>ost_id</a:t>
            </a:r>
          </a:p>
          <a:p>
            <a:r>
              <a:rPr lang="en-US" dirty="0" smtClean="0">
                <a:solidFill>
                  <a:schemeClr val="accent1">
                    <a:lumMod val="50000"/>
                  </a:schemeClr>
                </a:solidFill>
              </a:rPr>
              <a:t>-&gt;</a:t>
            </a:r>
            <a:r>
              <a:rPr lang="en-US" dirty="0">
                <a:solidFill>
                  <a:schemeClr val="accent1">
                    <a:lumMod val="50000"/>
                  </a:schemeClr>
                </a:solidFill>
              </a:rPr>
              <a:t>A</a:t>
            </a:r>
            <a:r>
              <a:rPr lang="en-US" dirty="0" smtClean="0">
                <a:solidFill>
                  <a:schemeClr val="accent1">
                    <a:lumMod val="50000"/>
                  </a:schemeClr>
                </a:solidFill>
              </a:rPr>
              <a:t>uthor_id</a:t>
            </a:r>
            <a:endParaRPr lang="en-US" dirty="0">
              <a:solidFill>
                <a:schemeClr val="accent1">
                  <a:lumMod val="50000"/>
                </a:schemeClr>
              </a:solidFill>
            </a:endParaRPr>
          </a:p>
        </p:txBody>
      </p:sp>
      <p:sp>
        <p:nvSpPr>
          <p:cNvPr id="8" name="Rounded Rectangle 7"/>
          <p:cNvSpPr/>
          <p:nvPr/>
        </p:nvSpPr>
        <p:spPr>
          <a:xfrm>
            <a:off x="9854381" y="4128935"/>
            <a:ext cx="1597742" cy="151170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C</a:t>
            </a:r>
            <a:r>
              <a:rPr lang="en-US" b="1" dirty="0" smtClean="0">
                <a:solidFill>
                  <a:schemeClr val="accent1">
                    <a:lumMod val="50000"/>
                  </a:schemeClr>
                </a:solidFill>
              </a:rPr>
              <a:t>ompetition</a:t>
            </a:r>
          </a:p>
          <a:p>
            <a:r>
              <a:rPr lang="en-US" dirty="0" smtClean="0">
                <a:solidFill>
                  <a:schemeClr val="accent1">
                    <a:lumMod val="50000"/>
                  </a:schemeClr>
                </a:solidFill>
              </a:rPr>
              <a:t>-&gt;Event</a:t>
            </a:r>
          </a:p>
          <a:p>
            <a:r>
              <a:rPr lang="en-US" dirty="0" smtClean="0">
                <a:solidFill>
                  <a:schemeClr val="accent1">
                    <a:lumMod val="50000"/>
                  </a:schemeClr>
                </a:solidFill>
              </a:rPr>
              <a:t>-&gt;</a:t>
            </a:r>
            <a:r>
              <a:rPr lang="en-US" dirty="0">
                <a:solidFill>
                  <a:schemeClr val="accent1">
                    <a:lumMod val="50000"/>
                  </a:schemeClr>
                </a:solidFill>
              </a:rPr>
              <a:t>E</a:t>
            </a:r>
            <a:r>
              <a:rPr lang="en-US" dirty="0" smtClean="0">
                <a:solidFill>
                  <a:schemeClr val="accent1">
                    <a:lumMod val="50000"/>
                  </a:schemeClr>
                </a:solidFill>
              </a:rPr>
              <a:t>vent_id</a:t>
            </a:r>
          </a:p>
          <a:p>
            <a:r>
              <a:rPr lang="en-US" dirty="0" smtClean="0">
                <a:solidFill>
                  <a:schemeClr val="accent1">
                    <a:lumMod val="50000"/>
                  </a:schemeClr>
                </a:solidFill>
              </a:rPr>
              <a:t>-&gt;</a:t>
            </a:r>
            <a:r>
              <a:rPr lang="en-US" dirty="0">
                <a:solidFill>
                  <a:schemeClr val="accent1">
                    <a:lumMod val="50000"/>
                  </a:schemeClr>
                </a:solidFill>
              </a:rPr>
              <a:t>U</a:t>
            </a:r>
            <a:r>
              <a:rPr lang="en-US" dirty="0" smtClean="0">
                <a:solidFill>
                  <a:schemeClr val="accent1">
                    <a:lumMod val="50000"/>
                  </a:schemeClr>
                </a:solidFill>
              </a:rPr>
              <a:t>ser_id</a:t>
            </a:r>
          </a:p>
          <a:p>
            <a:r>
              <a:rPr lang="en-US" dirty="0" smtClean="0">
                <a:solidFill>
                  <a:schemeClr val="accent1">
                    <a:lumMod val="50000"/>
                  </a:schemeClr>
                </a:solidFill>
              </a:rPr>
              <a:t>-&gt;Score</a:t>
            </a:r>
            <a:endParaRPr lang="en-US" dirty="0">
              <a:solidFill>
                <a:schemeClr val="accent1">
                  <a:lumMod val="50000"/>
                </a:schemeClr>
              </a:solidFill>
            </a:endParaRPr>
          </a:p>
        </p:txBody>
      </p:sp>
      <p:sp>
        <p:nvSpPr>
          <p:cNvPr id="9" name="Rounded Rectangle 8"/>
          <p:cNvSpPr/>
          <p:nvPr/>
        </p:nvSpPr>
        <p:spPr>
          <a:xfrm>
            <a:off x="8969478" y="1848464"/>
            <a:ext cx="1597742" cy="12585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50000"/>
                  </a:schemeClr>
                </a:solidFill>
              </a:rPr>
              <a:t>Score</a:t>
            </a:r>
          </a:p>
          <a:p>
            <a:r>
              <a:rPr lang="en-US" dirty="0" smtClean="0">
                <a:solidFill>
                  <a:schemeClr val="accent1">
                    <a:lumMod val="50000"/>
                  </a:schemeClr>
                </a:solidFill>
              </a:rPr>
              <a:t>-&gt;</a:t>
            </a:r>
            <a:r>
              <a:rPr lang="en-US" dirty="0">
                <a:solidFill>
                  <a:schemeClr val="accent1">
                    <a:lumMod val="50000"/>
                  </a:schemeClr>
                </a:solidFill>
              </a:rPr>
              <a:t>U</a:t>
            </a:r>
            <a:r>
              <a:rPr lang="en-US" dirty="0" smtClean="0">
                <a:solidFill>
                  <a:schemeClr val="accent1">
                    <a:lumMod val="50000"/>
                  </a:schemeClr>
                </a:solidFill>
              </a:rPr>
              <a:t>ser_id</a:t>
            </a:r>
          </a:p>
          <a:p>
            <a:r>
              <a:rPr lang="en-US" dirty="0" smtClean="0">
                <a:solidFill>
                  <a:schemeClr val="accent1">
                    <a:lumMod val="50000"/>
                  </a:schemeClr>
                </a:solidFill>
              </a:rPr>
              <a:t>-&gt;Score</a:t>
            </a:r>
          </a:p>
          <a:p>
            <a:r>
              <a:rPr lang="en-US" dirty="0" smtClean="0">
                <a:solidFill>
                  <a:schemeClr val="accent1">
                    <a:lumMod val="50000"/>
                  </a:schemeClr>
                </a:solidFill>
              </a:rPr>
              <a:t>-&gt;Timestamp</a:t>
            </a:r>
            <a:endParaRPr lang="en-US" dirty="0">
              <a:solidFill>
                <a:schemeClr val="accent1">
                  <a:lumMod val="50000"/>
                </a:schemeClr>
              </a:solidFill>
            </a:endParaRPr>
          </a:p>
        </p:txBody>
      </p:sp>
      <p:cxnSp>
        <p:nvCxnSpPr>
          <p:cNvPr id="11" name="Straight Arrow Connector 10"/>
          <p:cNvCxnSpPr>
            <a:stCxn id="84" idx="3"/>
            <a:endCxn id="117" idx="1"/>
          </p:cNvCxnSpPr>
          <p:nvPr/>
        </p:nvCxnSpPr>
        <p:spPr>
          <a:xfrm flipV="1">
            <a:off x="2851356" y="1871664"/>
            <a:ext cx="2462976" cy="514195"/>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4" idx="3"/>
            <a:endCxn id="114" idx="1"/>
          </p:cNvCxnSpPr>
          <p:nvPr/>
        </p:nvCxnSpPr>
        <p:spPr>
          <a:xfrm>
            <a:off x="2851356" y="2385859"/>
            <a:ext cx="2931241" cy="3080262"/>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8" idx="1"/>
            <a:endCxn id="135" idx="1"/>
          </p:cNvCxnSpPr>
          <p:nvPr/>
        </p:nvCxnSpPr>
        <p:spPr>
          <a:xfrm rot="10800000" flipH="1" flipV="1">
            <a:off x="9055512" y="2373571"/>
            <a:ext cx="857853" cy="2808026"/>
          </a:xfrm>
          <a:prstGeom prst="bentConnector3">
            <a:avLst>
              <a:gd name="adj1" fmla="val -26648"/>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1" idx="3"/>
            <a:endCxn id="114" idx="1"/>
          </p:cNvCxnSpPr>
          <p:nvPr/>
        </p:nvCxnSpPr>
        <p:spPr>
          <a:xfrm>
            <a:off x="2920184" y="5441236"/>
            <a:ext cx="2862413" cy="24885"/>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31" idx="1"/>
            <a:endCxn id="136" idx="1"/>
          </p:cNvCxnSpPr>
          <p:nvPr/>
        </p:nvCxnSpPr>
        <p:spPr>
          <a:xfrm rot="10800000" flipH="1" flipV="1">
            <a:off x="9053043" y="2635046"/>
            <a:ext cx="899657" cy="2820316"/>
          </a:xfrm>
          <a:prstGeom prst="bentConnector3">
            <a:avLst>
              <a:gd name="adj1" fmla="val -2541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10"/>
          <p:cNvCxnSpPr>
            <a:stCxn id="84" idx="3"/>
            <a:endCxn id="118" idx="1"/>
          </p:cNvCxnSpPr>
          <p:nvPr/>
        </p:nvCxnSpPr>
        <p:spPr>
          <a:xfrm>
            <a:off x="2851356" y="2385859"/>
            <a:ext cx="2546554" cy="846349"/>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118" idx="3"/>
            <a:endCxn id="128" idx="1"/>
          </p:cNvCxnSpPr>
          <p:nvPr/>
        </p:nvCxnSpPr>
        <p:spPr>
          <a:xfrm flipV="1">
            <a:off x="6853082" y="2373571"/>
            <a:ext cx="2202431" cy="858637"/>
          </a:xfrm>
          <a:prstGeom prst="bent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100" idx="1"/>
            <a:endCxn id="110" idx="1"/>
          </p:cNvCxnSpPr>
          <p:nvPr/>
        </p:nvCxnSpPr>
        <p:spPr>
          <a:xfrm rot="10800000" flipV="1">
            <a:off x="1445340" y="3485923"/>
            <a:ext cx="63909" cy="2248870"/>
          </a:xfrm>
          <a:prstGeom prst="bentConnector3">
            <a:avLst>
              <a:gd name="adj1" fmla="val 457696"/>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484673" y="2274324"/>
            <a:ext cx="1366683" cy="223070"/>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1509248" y="3343743"/>
            <a:ext cx="1273281" cy="284360"/>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1445339" y="5597633"/>
            <a:ext cx="1460097" cy="274320"/>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1" name="Rectangle 110"/>
          <p:cNvSpPr/>
          <p:nvPr/>
        </p:nvSpPr>
        <p:spPr>
          <a:xfrm>
            <a:off x="1460087" y="5317413"/>
            <a:ext cx="1460097" cy="247646"/>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5782597" y="5342298"/>
            <a:ext cx="1460097" cy="247646"/>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a:off x="5314332" y="1740624"/>
            <a:ext cx="1696068" cy="262079"/>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a:off x="5397910" y="3114385"/>
            <a:ext cx="1455172" cy="235645"/>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9055513" y="2249748"/>
            <a:ext cx="1460097" cy="247646"/>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p:cNvSpPr/>
          <p:nvPr/>
        </p:nvSpPr>
        <p:spPr>
          <a:xfrm>
            <a:off x="9053044" y="2511223"/>
            <a:ext cx="1460097" cy="247646"/>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a:off x="9913366" y="5057774"/>
            <a:ext cx="1460097" cy="247646"/>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a:off x="9952701" y="5326001"/>
            <a:ext cx="1420761" cy="258722"/>
          </a:xfrm>
          <a:prstGeom prst="rect">
            <a:avLst/>
          </a:prstGeom>
          <a:no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582887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8368"/>
          </a:xfrm>
        </p:spPr>
        <p:txBody>
          <a:bodyPr/>
          <a:lstStyle/>
          <a:p>
            <a:r>
              <a:rPr lang="en-US" dirty="0" smtClean="0"/>
              <a:t>User Interface</a:t>
            </a:r>
            <a:endParaRPr lang="en-US" dirty="0"/>
          </a:p>
        </p:txBody>
      </p:sp>
      <p:sp>
        <p:nvSpPr>
          <p:cNvPr id="4" name="Rectangle 3"/>
          <p:cNvSpPr/>
          <p:nvPr/>
        </p:nvSpPr>
        <p:spPr>
          <a:xfrm>
            <a:off x="1533832" y="1809135"/>
            <a:ext cx="3618271" cy="4503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408902" y="3081791"/>
            <a:ext cx="1868129" cy="461665"/>
          </a:xfrm>
          <a:prstGeom prst="rect">
            <a:avLst/>
          </a:prstGeom>
          <a:noFill/>
        </p:spPr>
        <p:txBody>
          <a:bodyPr wrap="square" rtlCol="0">
            <a:spAutoFit/>
          </a:bodyPr>
          <a:lstStyle/>
          <a:p>
            <a:pPr algn="ctr"/>
            <a:r>
              <a:rPr lang="en-US" sz="2400" dirty="0" smtClean="0"/>
              <a:t>LOGIN</a:t>
            </a:r>
            <a:endParaRPr lang="en-US" sz="2400" dirty="0"/>
          </a:p>
        </p:txBody>
      </p:sp>
      <p:sp>
        <p:nvSpPr>
          <p:cNvPr id="7" name="Rectangle 6"/>
          <p:cNvSpPr/>
          <p:nvPr/>
        </p:nvSpPr>
        <p:spPr>
          <a:xfrm>
            <a:off x="3333135" y="3618272"/>
            <a:ext cx="943896" cy="36933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936955" y="3618272"/>
            <a:ext cx="1641988" cy="369332"/>
          </a:xfrm>
          <a:prstGeom prst="rect">
            <a:avLst/>
          </a:prstGeom>
          <a:noFill/>
        </p:spPr>
        <p:txBody>
          <a:bodyPr wrap="square" rtlCol="0">
            <a:spAutoFit/>
          </a:bodyPr>
          <a:lstStyle/>
          <a:p>
            <a:pPr algn="ctr"/>
            <a:r>
              <a:rPr lang="en-US" dirty="0" smtClean="0"/>
              <a:t>Username</a:t>
            </a:r>
            <a:endParaRPr lang="en-US" dirty="0"/>
          </a:p>
        </p:txBody>
      </p:sp>
      <p:sp>
        <p:nvSpPr>
          <p:cNvPr id="9" name="Rectangle 8"/>
          <p:cNvSpPr/>
          <p:nvPr/>
        </p:nvSpPr>
        <p:spPr>
          <a:xfrm>
            <a:off x="3333135" y="4137235"/>
            <a:ext cx="943896" cy="36933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936955" y="4137235"/>
            <a:ext cx="1641988" cy="369332"/>
          </a:xfrm>
          <a:prstGeom prst="rect">
            <a:avLst/>
          </a:prstGeom>
          <a:noFill/>
        </p:spPr>
        <p:txBody>
          <a:bodyPr wrap="square" rtlCol="0">
            <a:spAutoFit/>
          </a:bodyPr>
          <a:lstStyle/>
          <a:p>
            <a:pPr algn="ctr"/>
            <a:r>
              <a:rPr lang="en-US" dirty="0" smtClean="0"/>
              <a:t>Password</a:t>
            </a:r>
            <a:endParaRPr lang="en-US" dirty="0"/>
          </a:p>
        </p:txBody>
      </p:sp>
      <p:sp>
        <p:nvSpPr>
          <p:cNvPr id="11" name="Rectangle 10"/>
          <p:cNvSpPr/>
          <p:nvPr/>
        </p:nvSpPr>
        <p:spPr>
          <a:xfrm>
            <a:off x="6710516" y="1809134"/>
            <a:ext cx="3888658" cy="4503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xmlns="" val="2354074083"/>
              </p:ext>
            </p:extLst>
          </p:nvPr>
        </p:nvGraphicFramePr>
        <p:xfrm>
          <a:off x="6710516" y="2631418"/>
          <a:ext cx="3888657" cy="450373"/>
        </p:xfrm>
        <a:graphic>
          <a:graphicData uri="http://schemas.openxmlformats.org/drawingml/2006/table">
            <a:tbl>
              <a:tblPr firstRow="1" bandRow="1">
                <a:tableStyleId>{5C22544A-7EE6-4342-B048-85BDC9FD1C3A}</a:tableStyleId>
              </a:tblPr>
              <a:tblGrid>
                <a:gridCol w="1296219">
                  <a:extLst>
                    <a:ext uri="{9D8B030D-6E8A-4147-A177-3AD203B41FA5}">
                      <a16:colId xmlns:a16="http://schemas.microsoft.com/office/drawing/2014/main" xmlns="" val="1572746489"/>
                    </a:ext>
                  </a:extLst>
                </a:gridCol>
                <a:gridCol w="1107768">
                  <a:extLst>
                    <a:ext uri="{9D8B030D-6E8A-4147-A177-3AD203B41FA5}">
                      <a16:colId xmlns:a16="http://schemas.microsoft.com/office/drawing/2014/main" xmlns="" val="2786031875"/>
                    </a:ext>
                  </a:extLst>
                </a:gridCol>
                <a:gridCol w="1484670">
                  <a:extLst>
                    <a:ext uri="{9D8B030D-6E8A-4147-A177-3AD203B41FA5}">
                      <a16:colId xmlns:a16="http://schemas.microsoft.com/office/drawing/2014/main" xmlns="" val="588321914"/>
                    </a:ext>
                  </a:extLst>
                </a:gridCol>
              </a:tblGrid>
              <a:tr h="450373">
                <a:tc>
                  <a:txBody>
                    <a:bodyPr/>
                    <a:lstStyle/>
                    <a:p>
                      <a:pPr algn="ctr"/>
                      <a:r>
                        <a:rPr lang="en-US" dirty="0" smtClean="0">
                          <a:solidFill>
                            <a:schemeClr val="accent1">
                              <a:lumMod val="50000"/>
                            </a:schemeClr>
                          </a:solidFill>
                        </a:rPr>
                        <a:t>Forum</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dirty="0" smtClean="0">
                          <a:solidFill>
                            <a:schemeClr val="accent1">
                              <a:lumMod val="50000"/>
                            </a:schemeClr>
                          </a:solidFill>
                        </a:rPr>
                        <a:t>Blogs</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dirty="0" smtClean="0">
                          <a:solidFill>
                            <a:schemeClr val="accent1">
                              <a:lumMod val="50000"/>
                            </a:schemeClr>
                          </a:solidFill>
                        </a:rPr>
                        <a:t>Leaderboard</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2983448938"/>
                  </a:ext>
                </a:extLst>
              </a:tr>
            </a:tbl>
          </a:graphicData>
        </a:graphic>
      </p:graphicFrame>
      <p:sp>
        <p:nvSpPr>
          <p:cNvPr id="15" name="Flowchart: Alternate Process 14"/>
          <p:cNvSpPr/>
          <p:nvPr/>
        </p:nvSpPr>
        <p:spPr>
          <a:xfrm>
            <a:off x="6921910" y="3543456"/>
            <a:ext cx="1160207" cy="888295"/>
          </a:xfrm>
          <a:prstGeom prst="flowChartAlternate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Profile</a:t>
            </a:r>
            <a:r>
              <a:rPr lang="en-US" dirty="0" smtClean="0"/>
              <a:t> </a:t>
            </a:r>
            <a:endParaRPr lang="en-US" dirty="0"/>
          </a:p>
        </p:txBody>
      </p:sp>
      <p:sp>
        <p:nvSpPr>
          <p:cNvPr id="16" name="Flowchart: Alternate Process 15"/>
          <p:cNvSpPr/>
          <p:nvPr/>
        </p:nvSpPr>
        <p:spPr>
          <a:xfrm>
            <a:off x="8750710" y="3539616"/>
            <a:ext cx="1543664" cy="2064773"/>
          </a:xfrm>
          <a:prstGeom prst="flowChartAlternate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Activities</a:t>
            </a:r>
            <a:endParaRPr lang="en-US" dirty="0">
              <a:solidFill>
                <a:schemeClr val="accent1">
                  <a:lumMod val="50000"/>
                </a:schemeClr>
              </a:solidFill>
            </a:endParaRPr>
          </a:p>
        </p:txBody>
      </p:sp>
      <p:sp>
        <p:nvSpPr>
          <p:cNvPr id="17" name="Rounded Rectangle 16"/>
          <p:cNvSpPr/>
          <p:nvPr/>
        </p:nvSpPr>
        <p:spPr>
          <a:xfrm>
            <a:off x="9173497" y="2074606"/>
            <a:ext cx="1307690" cy="35396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Hi xyz</a:t>
            </a:r>
            <a:endParaRPr lang="en-US" dirty="0">
              <a:solidFill>
                <a:schemeClr val="accent1">
                  <a:lumMod val="50000"/>
                </a:schemeClr>
              </a:solidFill>
            </a:endParaRPr>
          </a:p>
        </p:txBody>
      </p:sp>
      <p:sp>
        <p:nvSpPr>
          <p:cNvPr id="18" name="Rectangle 17"/>
          <p:cNvSpPr/>
          <p:nvPr/>
        </p:nvSpPr>
        <p:spPr>
          <a:xfrm>
            <a:off x="2256501" y="6312309"/>
            <a:ext cx="2172929" cy="304800"/>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Login</a:t>
            </a:r>
            <a:r>
              <a:rPr lang="en-US" dirty="0" smtClean="0"/>
              <a:t> </a:t>
            </a:r>
            <a:r>
              <a:rPr lang="en-US" dirty="0">
                <a:solidFill>
                  <a:schemeClr val="accent1">
                    <a:lumMod val="50000"/>
                  </a:schemeClr>
                </a:solidFill>
              </a:rPr>
              <a:t>Screen</a:t>
            </a:r>
          </a:p>
        </p:txBody>
      </p:sp>
      <p:sp>
        <p:nvSpPr>
          <p:cNvPr id="19" name="Notched Right Arrow 18"/>
          <p:cNvSpPr/>
          <p:nvPr/>
        </p:nvSpPr>
        <p:spPr>
          <a:xfrm>
            <a:off x="5166854" y="3987603"/>
            <a:ext cx="1543662" cy="503591"/>
          </a:xfrm>
          <a:prstGeom prst="notchedRightArrow">
            <a:avLst>
              <a:gd name="adj1" fmla="val 42190"/>
              <a:gd name="adj2" fmla="val 73429"/>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7713405" y="6312309"/>
            <a:ext cx="2172929" cy="304800"/>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Home</a:t>
            </a:r>
            <a:r>
              <a:rPr lang="en-US" dirty="0" smtClean="0"/>
              <a:t> </a:t>
            </a:r>
            <a:r>
              <a:rPr lang="en-US" dirty="0">
                <a:solidFill>
                  <a:schemeClr val="accent1">
                    <a:lumMod val="50000"/>
                  </a:schemeClr>
                </a:solidFill>
              </a:rPr>
              <a:t>screen</a:t>
            </a:r>
          </a:p>
        </p:txBody>
      </p:sp>
    </p:spTree>
    <p:extLst>
      <p:ext uri="{BB962C8B-B14F-4D97-AF65-F5344CB8AC3E}">
        <p14:creationId xmlns:p14="http://schemas.microsoft.com/office/powerpoint/2010/main" xmlns="" val="2702315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776752" y="98323"/>
            <a:ext cx="3618271" cy="4503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835744" y="216308"/>
            <a:ext cx="3500279" cy="400110"/>
          </a:xfrm>
          <a:prstGeom prst="rect">
            <a:avLst/>
          </a:prstGeom>
          <a:solidFill>
            <a:schemeClr val="accent1">
              <a:lumMod val="40000"/>
              <a:lumOff val="60000"/>
            </a:schemeClr>
          </a:solidFill>
          <a:ln w="38100">
            <a:solidFill>
              <a:schemeClr val="accent1">
                <a:lumMod val="50000"/>
              </a:schemeClr>
            </a:solidFill>
          </a:ln>
        </p:spPr>
        <p:txBody>
          <a:bodyPr wrap="square" rtlCol="0">
            <a:spAutoFit/>
          </a:bodyPr>
          <a:lstStyle/>
          <a:p>
            <a:r>
              <a:rPr lang="en-US" sz="2000" dirty="0" smtClean="0"/>
              <a:t>Forum</a:t>
            </a:r>
            <a:endParaRPr lang="en-US" sz="2000" dirty="0"/>
          </a:p>
        </p:txBody>
      </p:sp>
      <p:sp>
        <p:nvSpPr>
          <p:cNvPr id="11" name="Rectangle 10"/>
          <p:cNvSpPr/>
          <p:nvPr/>
        </p:nvSpPr>
        <p:spPr>
          <a:xfrm>
            <a:off x="8224680" y="39325"/>
            <a:ext cx="3888658" cy="4503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465007" y="4542503"/>
            <a:ext cx="2172929" cy="304800"/>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Forum</a:t>
            </a:r>
            <a:endParaRPr lang="en-US" dirty="0">
              <a:solidFill>
                <a:schemeClr val="accent1">
                  <a:lumMod val="50000"/>
                </a:schemeClr>
              </a:solidFill>
            </a:endParaRPr>
          </a:p>
        </p:txBody>
      </p:sp>
      <p:sp>
        <p:nvSpPr>
          <p:cNvPr id="20" name="Rectangle 19"/>
          <p:cNvSpPr/>
          <p:nvPr/>
        </p:nvSpPr>
        <p:spPr>
          <a:xfrm>
            <a:off x="9082544" y="4513003"/>
            <a:ext cx="2172929" cy="304800"/>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Blog</a:t>
            </a:r>
            <a:endParaRPr lang="en-US" dirty="0">
              <a:solidFill>
                <a:schemeClr val="accent1">
                  <a:lumMod val="50000"/>
                </a:schemeClr>
              </a:solidFill>
            </a:endParaRPr>
          </a:p>
        </p:txBody>
      </p:sp>
      <p:sp>
        <p:nvSpPr>
          <p:cNvPr id="5" name="Rounded Rectangle 4"/>
          <p:cNvSpPr/>
          <p:nvPr/>
        </p:nvSpPr>
        <p:spPr>
          <a:xfrm>
            <a:off x="894741" y="839546"/>
            <a:ext cx="1877955" cy="4091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1">
                    <a:lumMod val="50000"/>
                  </a:schemeClr>
                </a:solidFill>
              </a:rPr>
              <a:t>search</a:t>
            </a:r>
            <a:endParaRPr lang="en-US" dirty="0">
              <a:solidFill>
                <a:schemeClr val="accent1">
                  <a:lumMod val="50000"/>
                </a:schemeClr>
              </a:solidFill>
            </a:endParaRPr>
          </a:p>
        </p:txBody>
      </p:sp>
      <p:sp>
        <p:nvSpPr>
          <p:cNvPr id="14" name="Rounded Rectangle 13"/>
          <p:cNvSpPr/>
          <p:nvPr/>
        </p:nvSpPr>
        <p:spPr>
          <a:xfrm>
            <a:off x="973394" y="1809134"/>
            <a:ext cx="3156156" cy="25367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1174959" y="1966451"/>
            <a:ext cx="2767777" cy="42278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1">
                    <a:lumMod val="50000"/>
                  </a:schemeClr>
                </a:solidFill>
              </a:rPr>
              <a:t>Questions</a:t>
            </a:r>
            <a:endParaRPr lang="en-US" dirty="0">
              <a:solidFill>
                <a:schemeClr val="accent1">
                  <a:lumMod val="50000"/>
                </a:schemeClr>
              </a:solidFill>
            </a:endParaRPr>
          </a:p>
        </p:txBody>
      </p:sp>
      <p:cxnSp>
        <p:nvCxnSpPr>
          <p:cNvPr id="23" name="Straight Connector 22"/>
          <p:cNvCxnSpPr/>
          <p:nvPr/>
        </p:nvCxnSpPr>
        <p:spPr>
          <a:xfrm>
            <a:off x="1524000" y="2713703"/>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519084" y="2876268"/>
            <a:ext cx="1253613" cy="1933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14172" y="3106992"/>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523999" y="3283974"/>
            <a:ext cx="791503"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23999" y="3539616"/>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533831" y="3701848"/>
            <a:ext cx="1445343" cy="4913"/>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Isosceles Triangle 32"/>
          <p:cNvSpPr/>
          <p:nvPr/>
        </p:nvSpPr>
        <p:spPr>
          <a:xfrm rot="5400000">
            <a:off x="2355580" y="879571"/>
            <a:ext cx="417868" cy="330889"/>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2979174" y="834628"/>
            <a:ext cx="1356849" cy="4140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accent1">
                    <a:lumMod val="50000"/>
                  </a:schemeClr>
                </a:solidFill>
              </a:rPr>
              <a:t>My Questions</a:t>
            </a:r>
            <a:endParaRPr lang="en-US" sz="1400" dirty="0">
              <a:solidFill>
                <a:schemeClr val="accent1">
                  <a:lumMod val="50000"/>
                </a:schemeClr>
              </a:solidFill>
            </a:endParaRPr>
          </a:p>
        </p:txBody>
      </p:sp>
      <p:grpSp>
        <p:nvGrpSpPr>
          <p:cNvPr id="43" name="Group 42"/>
          <p:cNvGrpSpPr/>
          <p:nvPr/>
        </p:nvGrpSpPr>
        <p:grpSpPr>
          <a:xfrm>
            <a:off x="8590931" y="1288026"/>
            <a:ext cx="3156156" cy="2536724"/>
            <a:chOff x="8468034" y="1130702"/>
            <a:chExt cx="3156156" cy="2536724"/>
          </a:xfrm>
        </p:grpSpPr>
        <p:sp>
          <p:nvSpPr>
            <p:cNvPr id="35" name="Rounded Rectangle 34"/>
            <p:cNvSpPr/>
            <p:nvPr/>
          </p:nvSpPr>
          <p:spPr>
            <a:xfrm>
              <a:off x="8468034" y="1130702"/>
              <a:ext cx="3156156" cy="25367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8662224" y="1258523"/>
              <a:ext cx="2767777" cy="42278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1">
                      <a:lumMod val="50000"/>
                    </a:schemeClr>
                  </a:solidFill>
                </a:rPr>
                <a:t>Post Abc</a:t>
              </a:r>
              <a:endParaRPr lang="en-US" dirty="0">
                <a:solidFill>
                  <a:schemeClr val="accent1">
                    <a:lumMod val="50000"/>
                  </a:schemeClr>
                </a:solidFill>
              </a:endParaRPr>
            </a:p>
          </p:txBody>
        </p:sp>
        <p:cxnSp>
          <p:nvCxnSpPr>
            <p:cNvPr id="37" name="Straight Connector 36"/>
            <p:cNvCxnSpPr/>
            <p:nvPr/>
          </p:nvCxnSpPr>
          <p:spPr>
            <a:xfrm>
              <a:off x="9011265" y="2005775"/>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9006349" y="2168340"/>
              <a:ext cx="1253613" cy="1933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001437" y="2399064"/>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011264" y="2576046"/>
              <a:ext cx="791503"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011264" y="2831688"/>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021096" y="2993920"/>
              <a:ext cx="1445343" cy="4913"/>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8304550" y="101339"/>
            <a:ext cx="3717561" cy="400110"/>
          </a:xfrm>
          <a:prstGeom prst="rect">
            <a:avLst/>
          </a:prstGeom>
          <a:solidFill>
            <a:schemeClr val="accent1">
              <a:lumMod val="40000"/>
              <a:lumOff val="60000"/>
            </a:schemeClr>
          </a:solidFill>
          <a:ln w="38100">
            <a:solidFill>
              <a:schemeClr val="accent1">
                <a:lumMod val="50000"/>
              </a:schemeClr>
            </a:solidFill>
          </a:ln>
        </p:spPr>
        <p:txBody>
          <a:bodyPr wrap="square" rtlCol="0">
            <a:spAutoFit/>
          </a:bodyPr>
          <a:lstStyle/>
          <a:p>
            <a:r>
              <a:rPr lang="en-US" sz="2000" dirty="0" smtClean="0"/>
              <a:t>Blog Corner</a:t>
            </a:r>
            <a:endParaRPr lang="en-US" sz="2000" dirty="0"/>
          </a:p>
        </p:txBody>
      </p:sp>
      <p:graphicFrame>
        <p:nvGraphicFramePr>
          <p:cNvPr id="46" name="Table 45"/>
          <p:cNvGraphicFramePr>
            <a:graphicFrameLocks noGrp="1"/>
          </p:cNvGraphicFramePr>
          <p:nvPr>
            <p:extLst>
              <p:ext uri="{D42A27DB-BD31-4B8C-83A1-F6EECF244321}">
                <p14:modId xmlns:p14="http://schemas.microsoft.com/office/powerpoint/2010/main" xmlns="" val="595261404"/>
              </p:ext>
            </p:extLst>
          </p:nvPr>
        </p:nvGraphicFramePr>
        <p:xfrm>
          <a:off x="8224679" y="619433"/>
          <a:ext cx="3888657" cy="450373"/>
        </p:xfrm>
        <a:graphic>
          <a:graphicData uri="http://schemas.openxmlformats.org/drawingml/2006/table">
            <a:tbl>
              <a:tblPr firstRow="1" bandRow="1">
                <a:tableStyleId>{5C22544A-7EE6-4342-B048-85BDC9FD1C3A}</a:tableStyleId>
              </a:tblPr>
              <a:tblGrid>
                <a:gridCol w="1332276">
                  <a:extLst>
                    <a:ext uri="{9D8B030D-6E8A-4147-A177-3AD203B41FA5}">
                      <a16:colId xmlns:a16="http://schemas.microsoft.com/office/drawing/2014/main" xmlns="" val="1572746489"/>
                    </a:ext>
                  </a:extLst>
                </a:gridCol>
                <a:gridCol w="1189703">
                  <a:extLst>
                    <a:ext uri="{9D8B030D-6E8A-4147-A177-3AD203B41FA5}">
                      <a16:colId xmlns:a16="http://schemas.microsoft.com/office/drawing/2014/main" xmlns="" val="2786031875"/>
                    </a:ext>
                  </a:extLst>
                </a:gridCol>
                <a:gridCol w="1366678">
                  <a:extLst>
                    <a:ext uri="{9D8B030D-6E8A-4147-A177-3AD203B41FA5}">
                      <a16:colId xmlns:a16="http://schemas.microsoft.com/office/drawing/2014/main" xmlns="" val="588321914"/>
                    </a:ext>
                  </a:extLst>
                </a:gridCol>
              </a:tblGrid>
              <a:tr h="450373">
                <a:tc>
                  <a:txBody>
                    <a:bodyPr/>
                    <a:lstStyle/>
                    <a:p>
                      <a:pPr algn="ctr"/>
                      <a:r>
                        <a:rPr lang="en-US" dirty="0" smtClean="0">
                          <a:solidFill>
                            <a:schemeClr val="accent1">
                              <a:lumMod val="50000"/>
                            </a:schemeClr>
                          </a:solidFill>
                        </a:rPr>
                        <a:t>News letter</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dirty="0" smtClean="0">
                          <a:solidFill>
                            <a:schemeClr val="accent1">
                              <a:lumMod val="50000"/>
                            </a:schemeClr>
                          </a:solidFill>
                        </a:rPr>
                        <a:t>Tech</a:t>
                      </a:r>
                      <a:r>
                        <a:rPr lang="en-US" baseline="0" dirty="0" smtClean="0">
                          <a:solidFill>
                            <a:schemeClr val="accent1">
                              <a:lumMod val="50000"/>
                            </a:schemeClr>
                          </a:solidFill>
                        </a:rPr>
                        <a:t> news</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dirty="0" smtClean="0">
                          <a:solidFill>
                            <a:schemeClr val="accent1">
                              <a:lumMod val="50000"/>
                            </a:schemeClr>
                          </a:solidFill>
                        </a:rPr>
                        <a:t>Stud</a:t>
                      </a:r>
                      <a:r>
                        <a:rPr lang="en-US" baseline="0" dirty="0" smtClean="0">
                          <a:solidFill>
                            <a:schemeClr val="accent1">
                              <a:lumMod val="50000"/>
                            </a:schemeClr>
                          </a:solidFill>
                        </a:rPr>
                        <a:t> Corner</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2983448938"/>
                  </a:ext>
                </a:extLst>
              </a:tr>
            </a:tbl>
          </a:graphicData>
        </a:graphic>
      </p:graphicFrame>
      <p:sp>
        <p:nvSpPr>
          <p:cNvPr id="47" name="Rectangle 46"/>
          <p:cNvSpPr/>
          <p:nvPr/>
        </p:nvSpPr>
        <p:spPr>
          <a:xfrm>
            <a:off x="4485970" y="1922205"/>
            <a:ext cx="3618271" cy="4503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4544962" y="2040190"/>
            <a:ext cx="3500279" cy="400110"/>
          </a:xfrm>
          <a:prstGeom prst="rect">
            <a:avLst/>
          </a:prstGeom>
          <a:solidFill>
            <a:schemeClr val="accent1">
              <a:lumMod val="40000"/>
              <a:lumOff val="60000"/>
            </a:schemeClr>
          </a:solidFill>
          <a:ln w="38100">
            <a:solidFill>
              <a:schemeClr val="accent1">
                <a:lumMod val="50000"/>
              </a:schemeClr>
            </a:solidFill>
          </a:ln>
        </p:spPr>
        <p:txBody>
          <a:bodyPr wrap="square" rtlCol="0">
            <a:spAutoFit/>
          </a:bodyPr>
          <a:lstStyle/>
          <a:p>
            <a:r>
              <a:rPr lang="en-US" sz="2000" dirty="0" smtClean="0"/>
              <a:t>Leaderboard</a:t>
            </a:r>
            <a:endParaRPr lang="en-US" sz="2000" dirty="0"/>
          </a:p>
        </p:txBody>
      </p:sp>
      <p:sp>
        <p:nvSpPr>
          <p:cNvPr id="49" name="Rectangle 48"/>
          <p:cNvSpPr/>
          <p:nvPr/>
        </p:nvSpPr>
        <p:spPr>
          <a:xfrm>
            <a:off x="5174225" y="6366385"/>
            <a:ext cx="2172929" cy="304800"/>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Leaderboard</a:t>
            </a:r>
            <a:endParaRPr lang="en-US" dirty="0">
              <a:solidFill>
                <a:schemeClr val="accent1">
                  <a:lumMod val="50000"/>
                </a:schemeClr>
              </a:solidFill>
            </a:endParaRPr>
          </a:p>
        </p:txBody>
      </p:sp>
      <p:sp>
        <p:nvSpPr>
          <p:cNvPr id="50" name="Rounded Rectangle 49"/>
          <p:cNvSpPr/>
          <p:nvPr/>
        </p:nvSpPr>
        <p:spPr>
          <a:xfrm>
            <a:off x="4603959" y="2663428"/>
            <a:ext cx="1297851" cy="4091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1">
                    <a:lumMod val="50000"/>
                  </a:schemeClr>
                </a:solidFill>
              </a:rPr>
              <a:t>Abc event</a:t>
            </a:r>
            <a:endParaRPr lang="en-US" dirty="0">
              <a:solidFill>
                <a:schemeClr val="accent1">
                  <a:lumMod val="50000"/>
                </a:schemeClr>
              </a:solidFill>
            </a:endParaRPr>
          </a:p>
        </p:txBody>
      </p:sp>
      <p:sp>
        <p:nvSpPr>
          <p:cNvPr id="52" name="Rounded Rectangle 51"/>
          <p:cNvSpPr/>
          <p:nvPr/>
        </p:nvSpPr>
        <p:spPr>
          <a:xfrm>
            <a:off x="4579378" y="3721510"/>
            <a:ext cx="1614946" cy="42278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1">
                    <a:lumMod val="50000"/>
                  </a:schemeClr>
                </a:solidFill>
              </a:rPr>
              <a:t>Event</a:t>
            </a:r>
            <a:endParaRPr lang="en-US" dirty="0">
              <a:solidFill>
                <a:schemeClr val="accent1">
                  <a:lumMod val="50000"/>
                </a:schemeClr>
              </a:solidFill>
            </a:endParaRPr>
          </a:p>
        </p:txBody>
      </p:sp>
      <p:cxnSp>
        <p:nvCxnSpPr>
          <p:cNvPr id="53" name="Straight Connector 52"/>
          <p:cNvCxnSpPr/>
          <p:nvPr/>
        </p:nvCxnSpPr>
        <p:spPr>
          <a:xfrm>
            <a:off x="4653113" y="4424514"/>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648197" y="4587079"/>
            <a:ext cx="1253613" cy="1933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643285" y="4817803"/>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653112" y="4994785"/>
            <a:ext cx="791503" cy="1"/>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653112" y="5250427"/>
            <a:ext cx="16026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62944" y="5412659"/>
            <a:ext cx="1445343" cy="4913"/>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910904" y="2670325"/>
            <a:ext cx="1044666" cy="4140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accent1">
                    <a:lumMod val="50000"/>
                  </a:schemeClr>
                </a:solidFill>
              </a:rPr>
              <a:t>Ratings</a:t>
            </a:r>
            <a:endParaRPr lang="en-US" sz="1400" dirty="0">
              <a:solidFill>
                <a:schemeClr val="accent1">
                  <a:lumMod val="50000"/>
                </a:schemeClr>
              </a:solidFill>
            </a:endParaRPr>
          </a:p>
        </p:txBody>
      </p:sp>
      <p:pic>
        <p:nvPicPr>
          <p:cNvPr id="62" name="Picture 61"/>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ackgroundRemoval t="303" b="99394" l="9561" r="94057">
                        <a14:foregroundMark x1="47287" y1="60303" x2="47287" y2="60303"/>
                        <a14:foregroundMark x1="26873" y1="58182" x2="26873" y2="58182"/>
                        <a14:foregroundMark x1="11628" y1="31515" x2="11628" y2="31515"/>
                        <a14:foregroundMark x1="76227" y1="93030" x2="76227" y2="93030"/>
                        <a14:foregroundMark x1="73127" y1="99394" x2="73127" y2="99394"/>
                        <a14:foregroundMark x1="71835" y1="52424" x2="71835" y2="52424"/>
                      </a14:backgroundRemoval>
                    </a14:imgEffect>
                  </a14:imgLayer>
                </a14:imgProps>
              </a:ext>
            </a:extLst>
          </a:blip>
          <a:stretch>
            <a:fillRect/>
          </a:stretch>
        </p:blipFill>
        <p:spPr>
          <a:xfrm>
            <a:off x="6382677" y="3983414"/>
            <a:ext cx="1599574" cy="1363978"/>
          </a:xfrm>
          <a:prstGeom prst="rect">
            <a:avLst/>
          </a:prstGeom>
        </p:spPr>
      </p:pic>
    </p:spTree>
    <p:extLst>
      <p:ext uri="{BB962C8B-B14F-4D97-AF65-F5344CB8AC3E}">
        <p14:creationId xmlns:p14="http://schemas.microsoft.com/office/powerpoint/2010/main" xmlns="" val="36123930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36025"/>
            <a:ext cx="9601200" cy="5459647"/>
          </a:xfrm>
        </p:spPr>
        <p:txBody>
          <a:bodyPr>
            <a:normAutofit lnSpcReduction="10000"/>
          </a:bodyPr>
          <a:lstStyle/>
          <a:p>
            <a:pPr>
              <a:buNone/>
            </a:pPr>
            <a:r>
              <a:rPr lang="en-US" dirty="0" smtClean="0"/>
              <a:t>For the initial round we have created a basic prototype of our idea.</a:t>
            </a:r>
            <a:r>
              <a:rPr lang="en-US" dirty="0"/>
              <a:t> </a:t>
            </a:r>
            <a:r>
              <a:rPr lang="en-US" dirty="0" smtClean="0"/>
              <a:t>We have created a flask based web application to depict our perspective. Our webapp consists of </a:t>
            </a:r>
            <a:r>
              <a:rPr lang="en-US" dirty="0" smtClean="0"/>
              <a:t>four modules . </a:t>
            </a:r>
          </a:p>
          <a:p>
            <a:pPr>
              <a:buNone/>
            </a:pPr>
            <a:r>
              <a:rPr lang="en-US" dirty="0" smtClean="0"/>
              <a:t>A user Login for the governance of the individuals. This also creates a personalized profile and choices instead of a common school based website.</a:t>
            </a:r>
          </a:p>
          <a:p>
            <a:pPr>
              <a:buNone/>
            </a:pPr>
            <a:r>
              <a:rPr lang="en-US" dirty="0" smtClean="0"/>
              <a:t>A home screen module where the user can view his personal scores, standings and other metrics. He can also move to the other pages with the options present in the navigation bar on the top. Home screen also provides with the graphical representations of the users metrics.</a:t>
            </a:r>
          </a:p>
          <a:p>
            <a:pPr>
              <a:buNone/>
            </a:pPr>
            <a:r>
              <a:rPr lang="en-US" dirty="0" smtClean="0"/>
              <a:t>Forum Page in which the users can communicate by sharing their doubts and replies, and hence building a social bonding along with improving  helpful behavior.</a:t>
            </a:r>
          </a:p>
          <a:p>
            <a:pPr>
              <a:buNone/>
            </a:pPr>
            <a:r>
              <a:rPr lang="en-US" dirty="0" smtClean="0"/>
              <a:t>Blog corner, a place to post their personal thoughts and ideas. This is aimed in extroverted behavior of the students and encourages them to help in giving inputs to others ideas.</a:t>
            </a:r>
          </a:p>
          <a:p>
            <a:pPr>
              <a:buNone/>
            </a:pPr>
            <a:r>
              <a:rPr lang="en-US" dirty="0" err="1" smtClean="0"/>
              <a:t>Leaderboard</a:t>
            </a:r>
            <a:r>
              <a:rPr lang="en-US" dirty="0" smtClean="0"/>
              <a:t> page gives an insight on the scores of the students and their current ranking . This could be also used in inter and intra school level to increase the competitiveness in them.</a:t>
            </a:r>
          </a:p>
          <a:p>
            <a:pPr>
              <a:buNone/>
            </a:pPr>
            <a:endParaRPr lang="en-US" dirty="0" smtClean="0"/>
          </a:p>
        </p:txBody>
      </p:sp>
      <p:sp>
        <p:nvSpPr>
          <p:cNvPr id="4" name="Title 1"/>
          <p:cNvSpPr>
            <a:spLocks noGrp="1"/>
          </p:cNvSpPr>
          <p:nvPr>
            <p:ph type="title"/>
          </p:nvPr>
        </p:nvSpPr>
        <p:spPr>
          <a:xfrm>
            <a:off x="1371600" y="245968"/>
            <a:ext cx="9601200" cy="798871"/>
          </a:xfrm>
        </p:spPr>
        <p:txBody>
          <a:bodyPr/>
          <a:lstStyle/>
          <a:p>
            <a:r>
              <a:rPr lang="en-US" dirty="0" smtClean="0"/>
              <a:t>Solutioning</a:t>
            </a:r>
            <a:endParaRPr lang="en-US" dirty="0"/>
          </a:p>
        </p:txBody>
      </p:sp>
    </p:spTree>
    <p:extLst>
      <p:ext uri="{BB962C8B-B14F-4D97-AF65-F5344CB8AC3E}">
        <p14:creationId xmlns:p14="http://schemas.microsoft.com/office/powerpoint/2010/main" xmlns="" val="38713434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Cro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668</TotalTime>
  <Words>449</Words>
  <Application>Microsoft Office PowerPoint</Application>
  <PresentationFormat>Custom</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Crop</vt:lpstr>
      <vt:lpstr>Edu Hub</vt:lpstr>
      <vt:lpstr>Team</vt:lpstr>
      <vt:lpstr>Use Case:</vt:lpstr>
      <vt:lpstr>Slide 4</vt:lpstr>
      <vt:lpstr>Solutioning</vt:lpstr>
      <vt:lpstr>Schema diagram</vt:lpstr>
      <vt:lpstr>User Interface</vt:lpstr>
      <vt:lpstr>Slide 8</vt:lpstr>
      <vt:lpstr>Solutioning</vt:lpstr>
      <vt:lpstr>Screen shots</vt:lpstr>
      <vt:lpstr>Screen shots</vt:lpstr>
      <vt:lpstr>Screen shots</vt:lpstr>
      <vt:lpstr>Slide 13</vt:lpstr>
      <vt:lpstr>Slide 14</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Hub</dc:title>
  <dc:creator>Nayak, Saurabh R (Cognizant)</dc:creator>
  <cp:lastModifiedBy>USER</cp:lastModifiedBy>
  <cp:revision>47</cp:revision>
  <dcterms:created xsi:type="dcterms:W3CDTF">2020-09-09T09:43:10Z</dcterms:created>
  <dcterms:modified xsi:type="dcterms:W3CDTF">2020-09-27T11:04:33Z</dcterms:modified>
</cp:coreProperties>
</file>