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0" r:id="rId9"/>
    <p:sldId id="268" r:id="rId10"/>
    <p:sldId id="261" r:id="rId11"/>
    <p:sldId id="270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7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9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3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8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5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5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3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2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8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6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9BBF87-BBD6-4D6B-87A3-83424CC64EE5}" type="datetimeFigureOut">
              <a:rPr lang="en-IN" smtClean="0"/>
              <a:t>02-12-2015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E3F831-69CF-427B-8ED5-CF3717DEFEF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46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MULTI-AGENT PATH PLANNING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err="1" smtClean="0"/>
              <a:t>Anchita</a:t>
            </a:r>
            <a:r>
              <a:rPr lang="en-IN" dirty="0" smtClean="0"/>
              <a:t> </a:t>
            </a:r>
            <a:r>
              <a:rPr lang="en-IN" dirty="0" err="1" smtClean="0"/>
              <a:t>Goel</a:t>
            </a:r>
            <a:r>
              <a:rPr lang="en-IN" dirty="0" smtClean="0"/>
              <a:t>(2012019)</a:t>
            </a:r>
          </a:p>
          <a:p>
            <a:pPr algn="r"/>
            <a:r>
              <a:rPr lang="en-IN" dirty="0" err="1" smtClean="0"/>
              <a:t>Sarthak</a:t>
            </a:r>
            <a:r>
              <a:rPr lang="en-IN" dirty="0" smtClean="0"/>
              <a:t> Ahuja(2012088)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2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Demonstration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046" y="2012559"/>
            <a:ext cx="2842506" cy="2240474"/>
          </a:xfrm>
        </p:spPr>
      </p:pic>
      <p:sp>
        <p:nvSpPr>
          <p:cNvPr id="6" name="Rectangle 5"/>
          <p:cNvSpPr/>
          <p:nvPr/>
        </p:nvSpPr>
        <p:spPr>
          <a:xfrm>
            <a:off x="4054913" y="4253033"/>
            <a:ext cx="1017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/>
              <a:t>A snapshot from our implementation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390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For a warehouse scenario: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Best to have known combination of items in different isles.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Have at least a single length Channel free between adjacent Item Walls.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Spacing the Workstations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Having a circular distribution of targets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5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Deliverables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A </a:t>
            </a:r>
            <a:r>
              <a:rPr lang="en-IN" dirty="0"/>
              <a:t>working simulation of multiple butlers moving around in a warehouse following </a:t>
            </a:r>
            <a:r>
              <a:rPr lang="en-IN" dirty="0" smtClean="0"/>
              <a:t>the constraints </a:t>
            </a:r>
            <a:r>
              <a:rPr lang="en-IN" dirty="0"/>
              <a:t>laid by 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Provide </a:t>
            </a:r>
            <a:r>
              <a:rPr lang="en-IN" dirty="0"/>
              <a:t>customizable parameters to experiment and evaluate the </a:t>
            </a:r>
            <a:r>
              <a:rPr lang="en-IN" dirty="0" smtClean="0"/>
              <a:t>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Provide a detailed log which reports usage of memory and other resources and </a:t>
            </a:r>
            <a:r>
              <a:rPr lang="en-IN" dirty="0" smtClean="0"/>
              <a:t>states in </a:t>
            </a:r>
            <a:r>
              <a:rPr lang="en-IN" dirty="0"/>
              <a:t>each experimental setup.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An evaluation </a:t>
            </a:r>
            <a:r>
              <a:rPr lang="en-IN" dirty="0"/>
              <a:t>of cases where the algorithm fails to </a:t>
            </a:r>
            <a:r>
              <a:rPr lang="en-IN"/>
              <a:t>find </a:t>
            </a:r>
            <a:r>
              <a:rPr lang="en-IN" smtClean="0"/>
              <a:t>a </a:t>
            </a:r>
            <a:r>
              <a:rPr lang="en-IN" dirty="0"/>
              <a:t>solution at all.</a:t>
            </a:r>
            <a:endParaRPr lang="en-IN" dirty="0"/>
          </a:p>
        </p:txBody>
      </p:sp>
      <p:sp>
        <p:nvSpPr>
          <p:cNvPr id="4" name="5-Point Star 3"/>
          <p:cNvSpPr/>
          <p:nvPr/>
        </p:nvSpPr>
        <p:spPr>
          <a:xfrm>
            <a:off x="10895159" y="2404070"/>
            <a:ext cx="270179" cy="270179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5-Point Star 4"/>
          <p:cNvSpPr/>
          <p:nvPr/>
        </p:nvSpPr>
        <p:spPr>
          <a:xfrm>
            <a:off x="10895160" y="3065371"/>
            <a:ext cx="270179" cy="270179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5-Point Star 5"/>
          <p:cNvSpPr/>
          <p:nvPr/>
        </p:nvSpPr>
        <p:spPr>
          <a:xfrm>
            <a:off x="10895159" y="3729607"/>
            <a:ext cx="270179" cy="270179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5-Point Star 6"/>
          <p:cNvSpPr/>
          <p:nvPr/>
        </p:nvSpPr>
        <p:spPr>
          <a:xfrm>
            <a:off x="10895159" y="4393843"/>
            <a:ext cx="270179" cy="270179"/>
          </a:xfrm>
          <a:prstGeom prst="star5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Add Relaxations for certain cases: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 Target Isolation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Alternate Connectivity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Add a dynamic model to plan the path back to the workstation.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A Static Approach would be allow all the butlers to reach their goals and then run the algorithm again with the initial goals as the new source positions and vice versa.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 smtClean="0"/>
              <a:t>Can we do better?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287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POPULAR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</a:t>
            </a:r>
            <a:r>
              <a:rPr lang="en-IN" dirty="0"/>
              <a:t>Using RRT - Rapidly-exploring Random </a:t>
            </a:r>
            <a:r>
              <a:rPr lang="en-IN" dirty="0" smtClean="0"/>
              <a:t>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Vishnu R. </a:t>
            </a:r>
            <a:r>
              <a:rPr lang="en-IN" b="1" dirty="0" err="1"/>
              <a:t>Desaraju</a:t>
            </a:r>
            <a:r>
              <a:rPr lang="en-IN" b="1" dirty="0"/>
              <a:t> and Jonathan P. How</a:t>
            </a:r>
            <a:r>
              <a:rPr lang="en-IN" dirty="0"/>
              <a:t>, Decentralized Path Planning for Multi-Agent Teams in Complex Environments using Rapidly-exploring Random </a:t>
            </a:r>
            <a:r>
              <a:rPr lang="en-IN" dirty="0" smtClean="0"/>
              <a:t>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smtClean="0"/>
              <a:t>Grows RRT at instances of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WHCA* - Windowed Hierarchical Cooperative A*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 smtClean="0"/>
              <a:t>David Silver</a:t>
            </a:r>
            <a:r>
              <a:rPr lang="en-IN" dirty="0" smtClean="0"/>
              <a:t>, Cooperative Pathfinding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Reserves initial steps of an agent.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FAR - Flow Annotation </a:t>
            </a:r>
            <a:r>
              <a:rPr lang="en-IN" dirty="0" err="1" smtClean="0"/>
              <a:t>Replanning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 err="1"/>
              <a:t>Ko-Hsin</a:t>
            </a:r>
            <a:r>
              <a:rPr lang="en-IN" b="1" dirty="0"/>
              <a:t> Cindy Wang and </a:t>
            </a:r>
            <a:r>
              <a:rPr lang="en-IN" b="1" dirty="0" err="1"/>
              <a:t>Adi</a:t>
            </a:r>
            <a:r>
              <a:rPr lang="en-IN" b="1" dirty="0"/>
              <a:t> </a:t>
            </a:r>
            <a:r>
              <a:rPr lang="en-IN" b="1" dirty="0" err="1" smtClean="0"/>
              <a:t>Botea</a:t>
            </a:r>
            <a:endParaRPr lang="en-IN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Converts the scene into a flow network and runs A*. Later resolves deadlocks.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9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grid map warehouse</a:t>
            </a:r>
          </a:p>
          <a:p>
            <a:r>
              <a:rPr lang="en-IN" dirty="0" smtClean="0"/>
              <a:t>Many agents</a:t>
            </a:r>
          </a:p>
          <a:p>
            <a:r>
              <a:rPr lang="en-IN" dirty="0" smtClean="0"/>
              <a:t>Transport items to destined location</a:t>
            </a:r>
          </a:p>
          <a:p>
            <a:r>
              <a:rPr lang="en-IN" dirty="0" smtClean="0"/>
              <a:t>No colliding </a:t>
            </a:r>
          </a:p>
          <a:p>
            <a:endParaRPr lang="en-IN" dirty="0"/>
          </a:p>
        </p:txBody>
      </p:sp>
      <p:pic>
        <p:nvPicPr>
          <p:cNvPr id="1026" name="Picture 2" descr="http://ep.yimg.com/ay/yhst-77452660007630/robot-butler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98" y="905773"/>
            <a:ext cx="4090807" cy="409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2695" y="6488668"/>
            <a:ext cx="8445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/>
              <a:t>Source: http://ep.yimg.com/ay/yhst-77452660007630/robot-butler-4.gif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7184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pic>
        <p:nvPicPr>
          <p:cNvPr id="5" name="Picture 2" descr="https://localtvwtkr.files.wordpress.com/2014/12/s040414056-300.jpg?w=7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471" y="2242039"/>
            <a:ext cx="4316103" cy="24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90986" y="4669147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i="1" dirty="0" smtClean="0"/>
              <a:t>Warehouse Butlers</a:t>
            </a:r>
            <a:endParaRPr lang="en-IN" sz="18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686" y="5728012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i="1" dirty="0"/>
          </a:p>
        </p:txBody>
      </p:sp>
      <p:sp>
        <p:nvSpPr>
          <p:cNvPr id="8" name="Rectangle 7"/>
          <p:cNvSpPr/>
          <p:nvPr/>
        </p:nvSpPr>
        <p:spPr>
          <a:xfrm>
            <a:off x="422695" y="6488668"/>
            <a:ext cx="1017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/>
              <a:t>Source: http://wtkr.com/2014/12/01/amazon-deploys-army-of-robots-in-its-next-gen-warehouses/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354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 SO POPULAR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2702"/>
            <a:ext cx="9720073" cy="4316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i="1" dirty="0" smtClean="0"/>
              <a:t>Use Centralized A* </a:t>
            </a:r>
            <a:r>
              <a:rPr lang="en-IN" sz="2000" dirty="0" smtClean="0"/>
              <a:t>- </a:t>
            </a:r>
            <a:r>
              <a:rPr lang="en-IN" sz="2000" b="1" dirty="0" smtClean="0"/>
              <a:t>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i="1" dirty="0" smtClean="0"/>
              <a:t>Use Local Repair A*</a:t>
            </a:r>
            <a:endParaRPr lang="en-IN" sz="2000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Imagine what would happen if you asked everyone in your office to choose a new </a:t>
            </a:r>
            <a:r>
              <a:rPr lang="en-IN" sz="2000" dirty="0" smtClean="0"/>
              <a:t>desk? </a:t>
            </a:r>
            <a:r>
              <a:rPr lang="en-IN" sz="2000" b="1" dirty="0" smtClean="0"/>
              <a:t>BLINDFOLDED.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Each </a:t>
            </a:r>
            <a:r>
              <a:rPr lang="en-IN" sz="2000" dirty="0"/>
              <a:t>time they collide, they might </a:t>
            </a:r>
            <a:r>
              <a:rPr lang="en-IN" sz="2000" dirty="0" smtClean="0"/>
              <a:t>re-plan </a:t>
            </a:r>
            <a:r>
              <a:rPr lang="en-IN" sz="2000" dirty="0"/>
              <a:t>and select a new </a:t>
            </a:r>
            <a:r>
              <a:rPr lang="en-IN" sz="2000" dirty="0" smtClean="0"/>
              <a:t>route.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But </a:t>
            </a:r>
            <a:r>
              <a:rPr lang="en-IN" sz="2000" dirty="0"/>
              <a:t>this won’t prevent further collisions. </a:t>
            </a:r>
            <a:endParaRPr lang="en-IN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If </a:t>
            </a:r>
            <a:r>
              <a:rPr lang="en-IN" sz="2000" dirty="0"/>
              <a:t>your office is spacious and sparsely populated, then </a:t>
            </a:r>
            <a:r>
              <a:rPr lang="en-IN" sz="2000" b="1" dirty="0" smtClean="0"/>
              <a:t>OK</a:t>
            </a:r>
            <a:r>
              <a:rPr lang="en-IN" sz="2000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But the </a:t>
            </a:r>
            <a:r>
              <a:rPr lang="en-IN" sz="2000" dirty="0"/>
              <a:t>whole process can degenerate into a never-ending cycle of collisions and </a:t>
            </a:r>
            <a:r>
              <a:rPr lang="en-IN" sz="2000" dirty="0" err="1"/>
              <a:t>replanning</a:t>
            </a:r>
            <a:r>
              <a:rPr lang="en-IN" sz="2000" dirty="0"/>
              <a:t>. </a:t>
            </a:r>
            <a:endParaRPr lang="en-IN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This </a:t>
            </a:r>
            <a:r>
              <a:rPr lang="en-IN" sz="2000" dirty="0"/>
              <a:t>search ignores the presence of other units, or perhaps treats them as stationary obstacles. If a collision is imminent, the units involved will re-search and select a new path. </a:t>
            </a:r>
            <a:endParaRPr lang="en-IN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b="1" dirty="0" smtClean="0"/>
              <a:t>Cooperative </a:t>
            </a:r>
            <a:r>
              <a:rPr lang="en-IN" sz="2000" b="1" dirty="0"/>
              <a:t>pathfinding attempts to remove the </a:t>
            </a:r>
            <a:r>
              <a:rPr lang="en-IN" sz="2000" b="1" dirty="0" smtClean="0"/>
              <a:t>blindfolds.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i="1" dirty="0" smtClean="0"/>
              <a:t>A</a:t>
            </a:r>
            <a:r>
              <a:rPr lang="en-IN" sz="2000" i="1" dirty="0"/>
              <a:t>* search is still used, but in a way that takes account of other units’ movements.</a:t>
            </a:r>
          </a:p>
        </p:txBody>
      </p:sp>
    </p:spTree>
    <p:extLst>
      <p:ext uri="{BB962C8B-B14F-4D97-AF65-F5344CB8AC3E}">
        <p14:creationId xmlns:p14="http://schemas.microsoft.com/office/powerpoint/2010/main" val="3237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OF THE State of the Art </a:t>
            </a:r>
            <a:r>
              <a:rPr lang="en-IN" dirty="0" err="1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MAPP by </a:t>
            </a:r>
            <a:r>
              <a:rPr lang="en-IN" b="1" dirty="0" err="1"/>
              <a:t>Ko-Hsin</a:t>
            </a:r>
            <a:r>
              <a:rPr lang="en-IN" b="1" dirty="0"/>
              <a:t> Cindy Wang and </a:t>
            </a:r>
            <a:r>
              <a:rPr lang="en-IN" b="1" dirty="0" err="1"/>
              <a:t>Adi</a:t>
            </a:r>
            <a:r>
              <a:rPr lang="en-IN" b="1" dirty="0"/>
              <a:t> </a:t>
            </a:r>
            <a:r>
              <a:rPr lang="en-IN" b="1" dirty="0" err="1" smtClean="0"/>
              <a:t>Botea</a:t>
            </a:r>
            <a:endParaRPr lang="en-IN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Doesn’t guarantee optimality and completeness for all problems. Neither do the  others.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But - complete over SLIDABLE instances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7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ORIGIN OF THE 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MAPP </a:t>
            </a:r>
            <a:r>
              <a:rPr lang="en-IN" dirty="0"/>
              <a:t>keeps its running costs low by eliminating the need for </a:t>
            </a:r>
            <a:r>
              <a:rPr lang="en-IN" dirty="0" err="1" smtClean="0"/>
              <a:t>replanning</a:t>
            </a:r>
            <a:r>
              <a:rPr lang="en-IN" dirty="0" smtClean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Sliding Tile Problems – Need a blank to make a next move.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If blank is not there? Bring the blank there.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9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SLIDABLE instances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Satisfy three conditions</a:t>
            </a:r>
          </a:p>
          <a:p>
            <a:pPr lvl="1"/>
            <a:r>
              <a:rPr lang="en-IN" dirty="0" smtClean="0"/>
              <a:t>Initial Blank</a:t>
            </a:r>
          </a:p>
          <a:p>
            <a:pPr lvl="1"/>
            <a:r>
              <a:rPr lang="en-IN" dirty="0" smtClean="0"/>
              <a:t>Alternating Connectivity</a:t>
            </a:r>
          </a:p>
          <a:p>
            <a:pPr lvl="1"/>
            <a:r>
              <a:rPr lang="en-IN" dirty="0" smtClean="0"/>
              <a:t>Target Isolation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Use basic A* with Manhattan distance as heuristic for path finding</a:t>
            </a:r>
          </a:p>
          <a:p>
            <a:endParaRPr lang="en-IN" dirty="0" smtClean="0"/>
          </a:p>
          <a:p>
            <a:r>
              <a:rPr lang="en-IN" dirty="0" smtClean="0"/>
              <a:t>How do you move? Who goes first?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34" y="2286000"/>
            <a:ext cx="2594878" cy="13574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695" y="6488668"/>
            <a:ext cx="1017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/>
              <a:t>Source: </a:t>
            </a:r>
            <a:r>
              <a:rPr lang="en-IN" i="1" dirty="0" smtClean="0"/>
              <a:t>http://ijcai.org/papers09/Papers/IJCAI09-310.pdf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030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sequence of moves decided by the priorities of the butlers.</a:t>
            </a:r>
          </a:p>
          <a:p>
            <a:endParaRPr lang="en-IN" dirty="0"/>
          </a:p>
          <a:p>
            <a:r>
              <a:rPr lang="en-IN" dirty="0" smtClean="0"/>
              <a:t>Lower priority butler may have to move to make space for higher priority butler if in its way.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08" y="3650380"/>
            <a:ext cx="7792548" cy="2661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695" y="6488668"/>
            <a:ext cx="1017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/>
              <a:t>Source: </a:t>
            </a:r>
            <a:r>
              <a:rPr lang="en-IN" i="1" dirty="0" smtClean="0"/>
              <a:t>http://ijcai.org/papers09/Papers/IJCAI09-310.pdf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7869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sequence of moves decided by the priorities of the butlers.</a:t>
            </a:r>
          </a:p>
          <a:p>
            <a:endParaRPr lang="en-IN" dirty="0"/>
          </a:p>
          <a:p>
            <a:r>
              <a:rPr lang="en-IN" dirty="0" smtClean="0"/>
              <a:t>Lower priority butler may have to move to make space for higher priority butler if in its way.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08" y="3650380"/>
            <a:ext cx="7792548" cy="2661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695" y="6488668"/>
            <a:ext cx="1017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/>
              <a:t>Source: </a:t>
            </a:r>
            <a:r>
              <a:rPr lang="en-IN" i="1" dirty="0" smtClean="0"/>
              <a:t>http://ijcai.org/papers09/Papers/IJCAI09-310.pdf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6029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476</TotalTime>
  <Words>595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Tw Cen MT</vt:lpstr>
      <vt:lpstr>Tw Cen MT Condensed</vt:lpstr>
      <vt:lpstr>Wingdings</vt:lpstr>
      <vt:lpstr>Wingdings 3</vt:lpstr>
      <vt:lpstr>Integral</vt:lpstr>
      <vt:lpstr>MULTI-AGENT PATH PLANNING</vt:lpstr>
      <vt:lpstr>Problem Statement</vt:lpstr>
      <vt:lpstr>MOTIVATION</vt:lpstr>
      <vt:lpstr>NOT SO POPULAR APPROACHES</vt:lpstr>
      <vt:lpstr>ONE OF THE State of the Art AlgorithmS</vt:lpstr>
      <vt:lpstr>ORIGIN OF THE IDEA</vt:lpstr>
      <vt:lpstr>SLIDABLE instances</vt:lpstr>
      <vt:lpstr>MAPP</vt:lpstr>
      <vt:lpstr>ALGORITHM</vt:lpstr>
      <vt:lpstr>Demonstration</vt:lpstr>
      <vt:lpstr>CONCLUSION</vt:lpstr>
      <vt:lpstr>Deliverables</vt:lpstr>
      <vt:lpstr>FUTURE WORK</vt:lpstr>
      <vt:lpstr>POPULAR APPROACHES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PATH PLANNING</dc:title>
  <dc:creator>Sarthak Ahuja</dc:creator>
  <cp:lastModifiedBy>Sarthak Ahuja</cp:lastModifiedBy>
  <cp:revision>14</cp:revision>
  <dcterms:created xsi:type="dcterms:W3CDTF">2015-12-02T02:33:58Z</dcterms:created>
  <dcterms:modified xsi:type="dcterms:W3CDTF">2015-12-02T10:30:39Z</dcterms:modified>
</cp:coreProperties>
</file>