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392" autoAdjust="0"/>
  </p:normalViewPr>
  <p:slideViewPr>
    <p:cSldViewPr snapToGrid="0">
      <p:cViewPr varScale="1">
        <p:scale>
          <a:sx n="79" d="100"/>
          <a:sy n="79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13FBB-236D-4584-97D0-73E7BEF0C678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21B4D-FF15-4058-83D1-E5141349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11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currently a number of research work performed in the area of bridging the gap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Information Retrieval (IR) and Online Social Networks (OSN). This is mainly done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enhancing the IR process with information coming from social networks, a process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Social Information Retrieval (SIR)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21B4D-FF15-4058-83D1-E5141349CD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1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Tripartite: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tripartite structure of the graph can be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exploited later for an efﬁcient storage of the – sparse – adjacency matrix and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implementation of the weight-spreading iteration in the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FolkRank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algorithm.)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21B4D-FF15-4058-83D1-E5141349CD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58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 PageRank, we employ the random surfer model, a notion of importance for web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pages that is based on the idea that an idealized random web surfer normally follows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hyperlinks, but from time to time random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regulates speed of convergence, while the proportion between ß and γ controls the inﬂuence of the preference vector</a:t>
            </a:r>
            <a:endParaRPr lang="en-IN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jumps to a new webpage without following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link.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21B4D-FF15-4058-83D1-E5141349CD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2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979" y="2682815"/>
            <a:ext cx="10249167" cy="1516595"/>
          </a:xfrm>
        </p:spPr>
        <p:txBody>
          <a:bodyPr/>
          <a:lstStyle/>
          <a:p>
            <a:pPr algn="ctr"/>
            <a:r>
              <a:rPr lang="en-IN" dirty="0" smtClean="0"/>
              <a:t>NEWSS – Social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809219" cy="861420"/>
          </a:xfrm>
        </p:spPr>
        <p:txBody>
          <a:bodyPr/>
          <a:lstStyle/>
          <a:p>
            <a:pPr algn="r"/>
            <a:r>
              <a:rPr lang="en-IN" dirty="0" smtClean="0"/>
              <a:t>Sarthak Ahuja (2012088)</a:t>
            </a:r>
          </a:p>
          <a:p>
            <a:pPr algn="r"/>
            <a:r>
              <a:rPr lang="en-IN" dirty="0" smtClean="0"/>
              <a:t>Saumya </a:t>
            </a:r>
            <a:r>
              <a:rPr lang="en-IN" dirty="0" err="1" smtClean="0"/>
              <a:t>jain</a:t>
            </a:r>
            <a:r>
              <a:rPr lang="en-IN" dirty="0" smtClean="0"/>
              <a:t> (2012089)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0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Social Search and folksonomy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 </a:t>
            </a:r>
            <a:r>
              <a:rPr lang="en-US" i="1" dirty="0"/>
              <a:t>A</a:t>
            </a:r>
            <a:r>
              <a:rPr lang="en-US" i="1" dirty="0" smtClean="0"/>
              <a:t> behavior </a:t>
            </a:r>
            <a:r>
              <a:rPr lang="en-US" i="1" dirty="0"/>
              <a:t>of retrieving and searching on a social searching engine that mainly </a:t>
            </a:r>
            <a:r>
              <a:rPr lang="en-US" i="1" dirty="0" smtClean="0"/>
              <a:t>searches user-generated </a:t>
            </a:r>
            <a:r>
              <a:rPr lang="en-US" i="1" dirty="0"/>
              <a:t>content such as news, videos and images related search queries on social </a:t>
            </a:r>
            <a:r>
              <a:rPr lang="en-US" i="1" dirty="0" smtClean="0"/>
              <a:t>media</a:t>
            </a:r>
            <a:br>
              <a:rPr lang="en-US" i="1" dirty="0" smtClean="0"/>
            </a:br>
            <a:endParaRPr lang="en-US" i="1" dirty="0" smtClean="0"/>
          </a:p>
          <a:p>
            <a:r>
              <a:rPr lang="en-IN" i="1" dirty="0" smtClean="0"/>
              <a:t>Social Information Retrieval</a:t>
            </a:r>
            <a:br>
              <a:rPr lang="en-IN" i="1" dirty="0" smtClean="0"/>
            </a:br>
            <a:endParaRPr lang="en-IN" i="1" dirty="0" smtClean="0"/>
          </a:p>
          <a:p>
            <a:r>
              <a:rPr lang="en-US" dirty="0" smtClean="0"/>
              <a:t>Folksonomy: Social </a:t>
            </a:r>
            <a:r>
              <a:rPr lang="en-US" dirty="0"/>
              <a:t>resource sharing systems all use the same kind of lightweight </a:t>
            </a:r>
            <a:r>
              <a:rPr lang="en-US" dirty="0" smtClean="0"/>
              <a:t>knowledge representation</a:t>
            </a:r>
            <a:endParaRPr lang="en-US" i="1" dirty="0" smtClean="0"/>
          </a:p>
          <a:p>
            <a:r>
              <a:rPr lang="en-IN" i="1" dirty="0" smtClean="0"/>
              <a:t>Taxonomy + folks</a:t>
            </a:r>
          </a:p>
          <a:p>
            <a:r>
              <a:rPr lang="en-US" dirty="0" smtClean="0"/>
              <a:t>conceptual </a:t>
            </a:r>
            <a:r>
              <a:rPr lang="en-US" dirty="0"/>
              <a:t>structures created by the people.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4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Formal Model for Folksonomies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Tuple: (U, T, R, Y)</a:t>
            </a:r>
          </a:p>
          <a:p>
            <a:r>
              <a:rPr lang="en-IN" dirty="0" smtClean="0"/>
              <a:t>U: Users, described by IDs</a:t>
            </a:r>
          </a:p>
          <a:p>
            <a:r>
              <a:rPr lang="en-IN" dirty="0" smtClean="0"/>
              <a:t>T: Tags, arbitrary strings</a:t>
            </a:r>
          </a:p>
          <a:p>
            <a:r>
              <a:rPr lang="en-IN" dirty="0" smtClean="0"/>
              <a:t>R: Resources, depend on the type of system implemented</a:t>
            </a:r>
          </a:p>
          <a:p>
            <a:r>
              <a:rPr lang="en-IN" dirty="0" smtClean="0"/>
              <a:t>Y: ternary relation Y  </a:t>
            </a:r>
            <a:r>
              <a:rPr lang="en-US" dirty="0"/>
              <a:t>⊆ </a:t>
            </a:r>
            <a:r>
              <a:rPr lang="en-IN" dirty="0" smtClean="0"/>
              <a:t>U x T x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0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Adapted 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STEP 1: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V: disjoint union of tags, users, resources</a:t>
            </a:r>
          </a:p>
          <a:p>
            <a:r>
              <a:rPr lang="en-IN" dirty="0" smtClean="0"/>
              <a:t>E: Co-occurrences of these three sets</a:t>
            </a:r>
            <a:br>
              <a:rPr lang="en-IN" dirty="0" smtClean="0"/>
            </a:br>
            <a:r>
              <a:rPr lang="en-IN" dirty="0" smtClean="0"/>
              <a:t>(undirected, weighted edges)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476113" y="2300846"/>
            <a:ext cx="2830748" cy="153185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Hypergraph between sets of users, tags, </a:t>
            </a:r>
            <a:r>
              <a:rPr lang="en-IN" dirty="0" smtClean="0"/>
              <a:t>resources</a:t>
            </a:r>
          </a:p>
          <a:p>
            <a:endParaRPr lang="en-IN" dirty="0" smtClean="0"/>
          </a:p>
          <a:p>
            <a:pPr algn="ctr"/>
            <a:r>
              <a:rPr lang="en-IN" dirty="0"/>
              <a:t>F = (U, T, R, Y)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6938" y="2300847"/>
            <a:ext cx="2830748" cy="15318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undirected, weighted, </a:t>
            </a:r>
            <a:r>
              <a:rPr lang="en-IN" dirty="0" err="1"/>
              <a:t>tripaprtite</a:t>
            </a:r>
            <a:r>
              <a:rPr lang="en-IN" dirty="0"/>
              <a:t> </a:t>
            </a:r>
            <a:r>
              <a:rPr lang="en-IN" dirty="0" smtClean="0"/>
              <a:t>graph</a:t>
            </a:r>
          </a:p>
          <a:p>
            <a:endParaRPr lang="en-IN" dirty="0" smtClean="0"/>
          </a:p>
          <a:p>
            <a:r>
              <a:rPr lang="en-IN" dirty="0"/>
              <a:t>G = (V, E</a:t>
            </a:r>
            <a:r>
              <a:rPr lang="en-IN" dirty="0" smtClean="0"/>
              <a:t>)</a:t>
            </a:r>
            <a:endParaRPr lang="en-IN" dirty="0"/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5306861" y="3066772"/>
            <a:ext cx="1470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0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Adapted 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34858" cy="41954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STEP </a:t>
            </a:r>
            <a:r>
              <a:rPr lang="en-IN" dirty="0" smtClean="0"/>
              <a:t>2:</a:t>
            </a:r>
            <a:endParaRPr lang="en-IN" dirty="0"/>
          </a:p>
          <a:p>
            <a:r>
              <a:rPr lang="en-IN" dirty="0" smtClean="0"/>
              <a:t>Apply PageRank on this graph. Takes edge weights into account</a:t>
            </a:r>
          </a:p>
          <a:p>
            <a:r>
              <a:rPr lang="en-US" dirty="0"/>
              <a:t>B</a:t>
            </a:r>
            <a:r>
              <a:rPr lang="en-US" dirty="0" smtClean="0"/>
              <a:t>asic notion: a </a:t>
            </a:r>
            <a:r>
              <a:rPr lang="en-US" dirty="0"/>
              <a:t>resource which is tagged with important tags by important users becomes important </a:t>
            </a:r>
            <a:r>
              <a:rPr lang="en-US" dirty="0" smtClean="0"/>
              <a:t>itself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(symmetric </a:t>
            </a:r>
            <a:r>
              <a:rPr lang="en-US" dirty="0"/>
              <a:t>for tags and </a:t>
            </a:r>
            <a:r>
              <a:rPr lang="en-US" dirty="0" smtClean="0"/>
              <a:t>users)</a:t>
            </a:r>
            <a:endParaRPr lang="en-US" dirty="0"/>
          </a:p>
          <a:p>
            <a:r>
              <a:rPr lang="en-IN" dirty="0" smtClean="0"/>
              <a:t>Random surfer model</a:t>
            </a:r>
          </a:p>
          <a:p>
            <a:r>
              <a:rPr lang="en-US" dirty="0"/>
              <a:t>w ← aw + </a:t>
            </a:r>
            <a:r>
              <a:rPr lang="en-US" dirty="0" err="1"/>
              <a:t>ßAw</a:t>
            </a:r>
            <a:r>
              <a:rPr lang="en-US" dirty="0"/>
              <a:t> + </a:t>
            </a:r>
            <a:r>
              <a:rPr lang="el-GR" dirty="0"/>
              <a:t>γ</a:t>
            </a:r>
            <a:r>
              <a:rPr lang="en-US" dirty="0"/>
              <a:t>p </a:t>
            </a:r>
            <a:endParaRPr lang="en-US" dirty="0" smtClean="0"/>
          </a:p>
          <a:p>
            <a:pPr lvl="1"/>
            <a:r>
              <a:rPr lang="en-IN" dirty="0" smtClean="0"/>
              <a:t>A: row-stochastic version of G</a:t>
            </a:r>
          </a:p>
          <a:p>
            <a:pPr lvl="1"/>
            <a:r>
              <a:rPr lang="en-IN" dirty="0" smtClean="0"/>
              <a:t>p: preference vector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, ß, </a:t>
            </a:r>
            <a:r>
              <a:rPr lang="el-GR" dirty="0" smtClean="0"/>
              <a:t>γ</a:t>
            </a:r>
            <a:r>
              <a:rPr lang="en-IN" dirty="0"/>
              <a:t> </a:t>
            </a:r>
            <a:r>
              <a:rPr lang="en-US" dirty="0"/>
              <a:t>∈ [0, 1] </a:t>
            </a:r>
            <a:r>
              <a:rPr lang="en-US" dirty="0" smtClean="0"/>
              <a:t>with </a:t>
            </a:r>
            <a:r>
              <a:rPr lang="en-US" dirty="0"/>
              <a:t>a + ß + γ =</a:t>
            </a:r>
            <a:r>
              <a:rPr lang="en-US" dirty="0" smtClean="0"/>
              <a:t>1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 regulates speed of convergence</a:t>
            </a:r>
          </a:p>
          <a:p>
            <a:r>
              <a:rPr lang="en-US" dirty="0" smtClean="0"/>
              <a:t>proportion </a:t>
            </a:r>
            <a:r>
              <a:rPr lang="en-US" dirty="0"/>
              <a:t>between ß and γ controls </a:t>
            </a:r>
            <a:r>
              <a:rPr lang="en-US" dirty="0" smtClean="0"/>
              <a:t>the inﬂuence </a:t>
            </a:r>
            <a:r>
              <a:rPr lang="en-US" dirty="0"/>
              <a:t>of the preference vector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1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FolkRank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(Topic specific ranking)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Compare resulting ranking with and without preference vector</a:t>
            </a:r>
          </a:p>
          <a:p>
            <a:r>
              <a:rPr lang="en-IN" dirty="0" smtClean="0"/>
              <a:t>Preference vector used to determine the topic.</a:t>
            </a:r>
            <a:br>
              <a:rPr lang="en-IN" dirty="0" smtClean="0"/>
            </a:br>
            <a:r>
              <a:rPr lang="en-IN" dirty="0" smtClean="0"/>
              <a:t>Give high weight to tags/users/resources</a:t>
            </a:r>
          </a:p>
          <a:p>
            <a:r>
              <a:rPr lang="en-IN" dirty="0" smtClean="0"/>
              <a:t>Weight vector given by: w</a:t>
            </a:r>
            <a:r>
              <a:rPr lang="en-IN" baseline="-25000" dirty="0" smtClean="0"/>
              <a:t>1</a:t>
            </a:r>
            <a:r>
              <a:rPr lang="en-IN" dirty="0" smtClean="0"/>
              <a:t> – w</a:t>
            </a:r>
            <a:r>
              <a:rPr lang="en-IN" baseline="-25000" dirty="0" smtClean="0"/>
              <a:t>0</a:t>
            </a:r>
          </a:p>
          <a:p>
            <a:pPr lvl="1"/>
            <a:r>
              <a:rPr lang="en-US" dirty="0"/>
              <a:t>w ← aw + </a:t>
            </a:r>
            <a:r>
              <a:rPr lang="en-US" dirty="0" err="1"/>
              <a:t>ßAw</a:t>
            </a:r>
            <a:r>
              <a:rPr lang="en-US" dirty="0"/>
              <a:t> + </a:t>
            </a:r>
            <a:r>
              <a:rPr lang="el-GR" dirty="0"/>
              <a:t>γ</a:t>
            </a:r>
            <a:r>
              <a:rPr lang="en-US" dirty="0"/>
              <a:t>p </a:t>
            </a:r>
            <a:endParaRPr lang="en-IN" baseline="-25000" dirty="0" smtClean="0"/>
          </a:p>
          <a:p>
            <a:pPr lvl="1"/>
            <a:r>
              <a:rPr lang="en-IN" dirty="0" smtClean="0"/>
              <a:t>w</a:t>
            </a:r>
            <a:r>
              <a:rPr lang="en-IN" baseline="-25000" dirty="0" smtClean="0"/>
              <a:t>0 :  </a:t>
            </a:r>
            <a:r>
              <a:rPr lang="en-US" dirty="0"/>
              <a:t>ß =</a:t>
            </a:r>
            <a:r>
              <a:rPr lang="en-US" dirty="0" smtClean="0"/>
              <a:t>1</a:t>
            </a:r>
          </a:p>
          <a:p>
            <a:pPr lvl="1"/>
            <a:r>
              <a:rPr lang="en-IN" dirty="0" smtClean="0"/>
              <a:t>w</a:t>
            </a:r>
            <a:r>
              <a:rPr lang="en-IN" baseline="-25000" dirty="0" smtClean="0"/>
              <a:t>1</a:t>
            </a:r>
            <a:r>
              <a:rPr lang="en-IN" dirty="0" smtClean="0"/>
              <a:t>: </a:t>
            </a:r>
            <a:r>
              <a:rPr lang="en-US" dirty="0"/>
              <a:t>ß </a:t>
            </a:r>
            <a:r>
              <a:rPr lang="en-IN" dirty="0" smtClean="0"/>
              <a:t>&lt;1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5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Comparing </a:t>
            </a:r>
            <a:r>
              <a:rPr lang="en-IN" dirty="0" err="1" smtClean="0"/>
              <a:t>FolkRank</a:t>
            </a:r>
            <a:r>
              <a:rPr lang="en-IN" dirty="0" smtClean="0"/>
              <a:t> with Adapted 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i="1" dirty="0"/>
              <a:t>Information retrieval in folksonomies: Search and ranking, A </a:t>
            </a:r>
            <a:r>
              <a:rPr lang="en-US" i="1" dirty="0" err="1"/>
              <a:t>Hotho</a:t>
            </a:r>
            <a:r>
              <a:rPr lang="en-US" i="1" dirty="0"/>
              <a:t>, R </a:t>
            </a:r>
            <a:r>
              <a:rPr lang="en-US" i="1" dirty="0" err="1"/>
              <a:t>Jäschke</a:t>
            </a:r>
            <a:r>
              <a:rPr lang="en-US" i="1" dirty="0"/>
              <a:t>, G </a:t>
            </a:r>
            <a:r>
              <a:rPr lang="en-US" i="1" dirty="0" err="1"/>
              <a:t>Stumme</a:t>
            </a:r>
            <a:r>
              <a:rPr lang="en-US" i="1" dirty="0"/>
              <a:t> - 2006 – </a:t>
            </a:r>
            <a:r>
              <a:rPr lang="en-US" i="1" dirty="0" smtClean="0"/>
              <a:t>Springer</a:t>
            </a:r>
          </a:p>
          <a:p>
            <a:pPr>
              <a:lnSpc>
                <a:spcPct val="150000"/>
              </a:lnSpc>
            </a:pPr>
            <a:r>
              <a:rPr lang="en-US" dirty="0"/>
              <a:t>Social networks and information retrieval, how are they converging? Mohamed Reda </a:t>
            </a:r>
            <a:r>
              <a:rPr lang="en-US" dirty="0" err="1"/>
              <a:t>Bouadjenek</a:t>
            </a:r>
            <a:r>
              <a:rPr lang="en-US" dirty="0"/>
              <a:t> – 2016 – </a:t>
            </a:r>
            <a:r>
              <a:rPr lang="en-US" dirty="0" smtClean="0"/>
              <a:t>Elsevier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229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</TotalTime>
  <Words>413</Words>
  <Application>Microsoft Office PowerPoint</Application>
  <PresentationFormat>Widescreen</PresentationFormat>
  <Paragraphs>65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NEWSS – Social Search</vt:lpstr>
      <vt:lpstr>Social Search and folksonomy</vt:lpstr>
      <vt:lpstr>Formal Model for Folksonomies</vt:lpstr>
      <vt:lpstr>Adapted PageRank</vt:lpstr>
      <vt:lpstr>Adapted PageRank</vt:lpstr>
      <vt:lpstr>FolkRank (Topic specific ranking)</vt:lpstr>
      <vt:lpstr>Comparing FolkRank with Adapted PageRank</vt:lpstr>
      <vt:lpstr>References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NEWSS – Social Search</dc:title>
  <dc:creator>Saumya Jain</dc:creator>
  <cp:lastModifiedBy>Saumya Jain</cp:lastModifiedBy>
  <cp:revision>9</cp:revision>
  <dcterms:created xsi:type="dcterms:W3CDTF">2016-05-01T21:40:03Z</dcterms:created>
  <dcterms:modified xsi:type="dcterms:W3CDTF">2016-05-01T22:58:56Z</dcterms:modified>
</cp:coreProperties>
</file>