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87" r:id="rId2"/>
    <p:sldId id="355" r:id="rId3"/>
    <p:sldId id="347" r:id="rId4"/>
    <p:sldId id="346" r:id="rId5"/>
    <p:sldId id="348" r:id="rId6"/>
    <p:sldId id="350" r:id="rId7"/>
    <p:sldId id="357" r:id="rId8"/>
    <p:sldId id="358" r:id="rId9"/>
    <p:sldId id="359" r:id="rId10"/>
    <p:sldId id="360" r:id="rId11"/>
    <p:sldId id="349" r:id="rId12"/>
    <p:sldId id="361" r:id="rId13"/>
    <p:sldId id="363" r:id="rId14"/>
    <p:sldId id="365" r:id="rId15"/>
    <p:sldId id="366" r:id="rId16"/>
    <p:sldId id="367" r:id="rId17"/>
    <p:sldId id="368"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4649" autoAdjust="0"/>
  </p:normalViewPr>
  <p:slideViewPr>
    <p:cSldViewPr snapToGrid="0" snapToObjects="1">
      <p:cViewPr varScale="1">
        <p:scale>
          <a:sx n="77" d="100"/>
          <a:sy n="77" d="100"/>
        </p:scale>
        <p:origin x="18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4C26416-C6FC-4DE7-8963-4F7FFCFC6D7F}" type="datetimeFigureOut">
              <a:rPr lang="en-US"/>
              <a:pPr/>
              <a:t>7/31/2017</a:t>
            </a:fld>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CB5E353-BA1C-4C1C-9402-149C6AE7D968}" type="slidenum">
              <a:rPr lang="en-US"/>
              <a:pPr/>
              <a:t>‹#›</a:t>
            </a:fld>
            <a:endParaRPr lang="en-US"/>
          </a:p>
        </p:txBody>
      </p:sp>
    </p:spTree>
    <p:extLst>
      <p:ext uri="{BB962C8B-B14F-4D97-AF65-F5344CB8AC3E}">
        <p14:creationId xmlns:p14="http://schemas.microsoft.com/office/powerpoint/2010/main" val="34307168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5E353-BA1C-4C1C-9402-149C6AE7D968}" type="slidenum">
              <a:rPr lang="en-US" smtClean="0"/>
              <a:pPr/>
              <a:t>2</a:t>
            </a:fld>
            <a:endParaRPr lang="en-US"/>
          </a:p>
        </p:txBody>
      </p:sp>
    </p:spTree>
    <p:extLst>
      <p:ext uri="{BB962C8B-B14F-4D97-AF65-F5344CB8AC3E}">
        <p14:creationId xmlns:p14="http://schemas.microsoft.com/office/powerpoint/2010/main" val="24811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t>Since the recruitment process is divided into several stages, any delay incurred in one of these stages culminates into a delay in the overall recruitment process. To prevent such delays, there are industry benchmarks set for each company, but more often than not are failed to be met.</a:t>
            </a:r>
          </a:p>
          <a:p>
            <a:endParaRPr lang="en-US" dirty="0"/>
          </a:p>
        </p:txBody>
      </p:sp>
      <p:sp>
        <p:nvSpPr>
          <p:cNvPr id="4" name="Slide Number Placeholder 3"/>
          <p:cNvSpPr>
            <a:spLocks noGrp="1"/>
          </p:cNvSpPr>
          <p:nvPr>
            <p:ph type="sldNum" sz="quarter" idx="10"/>
          </p:nvPr>
        </p:nvSpPr>
        <p:spPr/>
        <p:txBody>
          <a:bodyPr/>
          <a:lstStyle/>
          <a:p>
            <a:fld id="{ACB5E353-BA1C-4C1C-9402-149C6AE7D968}" type="slidenum">
              <a:rPr lang="en-US" smtClean="0"/>
              <a:pPr/>
              <a:t>3</a:t>
            </a:fld>
            <a:endParaRPr lang="en-US"/>
          </a:p>
        </p:txBody>
      </p:sp>
    </p:spTree>
    <p:extLst>
      <p:ext uri="{BB962C8B-B14F-4D97-AF65-F5344CB8AC3E}">
        <p14:creationId xmlns:p14="http://schemas.microsoft.com/office/powerpoint/2010/main" val="2783088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38A38F4-FC54-40B5-B7B8-5D189289B961}" type="datetimeFigureOut">
              <a:rPr lang="en-US"/>
              <a:pPr>
                <a:defRPr/>
              </a:pPr>
              <a:t>7/31/2017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15E3E7-CB1C-4105-9DD3-7C098B0FB2D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4B24942-AA1D-4D44-A050-653343E4E84D}" type="datetimeFigureOut">
              <a:rPr lang="en-US"/>
              <a:pPr>
                <a:defRPr/>
              </a:pPr>
              <a:t>7/31/2017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6C192C-4240-4249-8F7E-59634CB114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C91F4D-9742-49B8-9C81-6BE32AE2BFAB}" type="datetimeFigureOut">
              <a:rPr lang="en-US"/>
              <a:pPr>
                <a:defRPr/>
              </a:pPr>
              <a:t>7/31/2017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CBFF50-701A-4914-9F87-92599505D6E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800"/>
            <a:ext cx="8229600" cy="797417"/>
          </a:xfrm>
        </p:spPr>
        <p:txBody>
          <a:bodyPr/>
          <a:lstStyle/>
          <a:p>
            <a:r>
              <a:rPr lang="en-US"/>
              <a:t>Click to edit Master title style</a:t>
            </a:r>
          </a:p>
        </p:txBody>
      </p:sp>
      <p:sp>
        <p:nvSpPr>
          <p:cNvPr id="3" name="Content Placeholder 2"/>
          <p:cNvSpPr>
            <a:spLocks noGrp="1"/>
          </p:cNvSpPr>
          <p:nvPr>
            <p:ph idx="1"/>
          </p:nvPr>
        </p:nvSpPr>
        <p:spPr>
          <a:xfrm>
            <a:off x="457200" y="822217"/>
            <a:ext cx="8229600" cy="5534133"/>
          </a:xfrm>
        </p:spPr>
        <p:txBody>
          <a:bodyPr/>
          <a:lstStyle>
            <a:lvl1pPr>
              <a:defRPr b="1">
                <a:solidFill>
                  <a:schemeClr val="accent1">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24B474F9-439D-4656-9C79-5EA96B760C53}" type="datetimeFigureOut">
              <a:rPr lang="en-US"/>
              <a:pPr>
                <a:defRPr/>
              </a:pPr>
              <a:t>7/31/2017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F62714-FAA6-4600-A28E-0DB8764E7F2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20006DC-5A9A-4480-9B21-D4947AF86369}" type="datetimeFigureOut">
              <a:rPr lang="en-US"/>
              <a:pPr>
                <a:defRPr/>
              </a:pPr>
              <a:t>7/31/2017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F9D14D-4DB3-4763-BD6D-3C3CE405B59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5D4CFD-6D1C-4EA7-A1AA-76A098C71DE0}" type="datetimeFigureOut">
              <a:rPr lang="en-US"/>
              <a:pPr>
                <a:defRPr/>
              </a:pPr>
              <a:t>7/31/2017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2EF9AF-D5A3-41BA-B306-0C70F4F8D69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1C26208-8477-42F6-9DA1-EF4472B4849B}" type="datetimeFigureOut">
              <a:rPr lang="en-US"/>
              <a:pPr>
                <a:defRPr/>
              </a:pPr>
              <a:t>7/31/2017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52B7716-CCDD-41A6-9083-F0F9691166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1822BC-051B-4A96-96DF-E009847F6D56}" type="datetimeFigureOut">
              <a:rPr lang="en-US"/>
              <a:pPr>
                <a:defRPr/>
              </a:pPr>
              <a:t>7/31/2017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3763A8F-6096-42E2-B72D-60476BF64C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A571C5-6A60-4236-B826-259C52D7CBB3}" type="datetimeFigureOut">
              <a:rPr lang="en-US"/>
              <a:pPr>
                <a:defRPr/>
              </a:pPr>
              <a:t>7/31/2017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FC24276-CFD3-4432-8795-25864BDBA0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EA6ADF6-0283-4BDC-A76F-4F6027FB5712}" type="datetimeFigureOut">
              <a:rPr lang="en-US"/>
              <a:pPr>
                <a:defRPr/>
              </a:pPr>
              <a:t>7/31/2017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F2E9388-1B88-4C13-8A6F-2A140440DC1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57E2938-B5B1-45A7-8C78-F512365A8D0E}" type="datetimeFigureOut">
              <a:rPr lang="en-US"/>
              <a:pPr>
                <a:defRPr/>
              </a:pPr>
              <a:t>7/31/2017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BA8FC9-25C3-4513-85E5-4CB68F28F7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F5FE1440-4810-4214-97A9-D383EB8CF79D}" type="datetimeFigureOut">
              <a:rPr lang="en-US"/>
              <a:pPr>
                <a:defRPr/>
              </a:pPr>
              <a:t>7/31/2017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51B189BF-E71C-4902-AD61-BB3BB01FFB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57225"/>
            <a:ext cx="7772400" cy="1470025"/>
          </a:xfrm>
        </p:spPr>
        <p:txBody>
          <a:bodyPr/>
          <a:lstStyle/>
          <a:p>
            <a:r>
              <a:rPr lang="en-US" sz="3600" dirty="0">
                <a:solidFill>
                  <a:schemeClr val="accent1">
                    <a:lumMod val="75000"/>
                  </a:schemeClr>
                </a:solidFill>
              </a:rPr>
              <a:t>Multi-Level Clustering Technique Leveraging Expert Insight </a:t>
            </a:r>
          </a:p>
        </p:txBody>
      </p:sp>
      <p:sp>
        <p:nvSpPr>
          <p:cNvPr id="7" name="Text Box 26">
            <a:extLst>
              <a:ext uri="{FF2B5EF4-FFF2-40B4-BE49-F238E27FC236}">
                <a16:creationId xmlns:a16="http://schemas.microsoft.com/office/drawing/2014/main" id="{CAEB3252-AF5F-401B-A214-1BDB2E065709}"/>
              </a:ext>
            </a:extLst>
          </p:cNvPr>
          <p:cNvSpPr txBox="1">
            <a:spLocks noChangeArrowheads="1"/>
          </p:cNvSpPr>
          <p:nvPr/>
        </p:nvSpPr>
        <p:spPr bwMode="auto">
          <a:xfrm>
            <a:off x="530574" y="4292598"/>
            <a:ext cx="10438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000" b="1" dirty="0" err="1"/>
              <a:t>Sarthak</a:t>
            </a:r>
            <a:r>
              <a:rPr lang="en-US" altLang="en-US" sz="1000" b="1" dirty="0"/>
              <a:t> Ahuja</a:t>
            </a:r>
          </a:p>
          <a:p>
            <a:pPr algn="ctr"/>
            <a:r>
              <a:rPr lang="en-US" altLang="en-US" sz="1000" b="1" dirty="0"/>
              <a:t>IBM Research</a:t>
            </a:r>
          </a:p>
        </p:txBody>
      </p:sp>
      <p:sp>
        <p:nvSpPr>
          <p:cNvPr id="9" name="Text Box 26">
            <a:extLst>
              <a:ext uri="{FF2B5EF4-FFF2-40B4-BE49-F238E27FC236}">
                <a16:creationId xmlns:a16="http://schemas.microsoft.com/office/drawing/2014/main" id="{892051B1-09A2-444D-9DC1-E60FF9CECAC2}"/>
              </a:ext>
            </a:extLst>
          </p:cNvPr>
          <p:cNvSpPr txBox="1">
            <a:spLocks noChangeArrowheads="1"/>
          </p:cNvSpPr>
          <p:nvPr/>
        </p:nvSpPr>
        <p:spPr bwMode="auto">
          <a:xfrm>
            <a:off x="3805393" y="5231548"/>
            <a:ext cx="1059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000" b="1" dirty="0"/>
              <a:t>Manu </a:t>
            </a:r>
            <a:r>
              <a:rPr lang="en-US" altLang="en-US" sz="1000" b="1" dirty="0" err="1"/>
              <a:t>Kuchhal</a:t>
            </a:r>
            <a:endParaRPr lang="en-US" altLang="en-US" sz="1000" b="1" dirty="0"/>
          </a:p>
          <a:p>
            <a:pPr algn="ctr"/>
            <a:r>
              <a:rPr lang="en-US" altLang="en-US" sz="1000" b="1" dirty="0"/>
              <a:t>IBM Research</a:t>
            </a:r>
          </a:p>
        </p:txBody>
      </p:sp>
      <p:sp>
        <p:nvSpPr>
          <p:cNvPr id="10" name="Text Box 26">
            <a:extLst>
              <a:ext uri="{FF2B5EF4-FFF2-40B4-BE49-F238E27FC236}">
                <a16:creationId xmlns:a16="http://schemas.microsoft.com/office/drawing/2014/main" id="{F8E40631-2F41-4DCB-B797-DE06ED6EE448}"/>
              </a:ext>
            </a:extLst>
          </p:cNvPr>
          <p:cNvSpPr txBox="1">
            <a:spLocks noChangeArrowheads="1"/>
          </p:cNvSpPr>
          <p:nvPr/>
        </p:nvSpPr>
        <p:spPr bwMode="auto">
          <a:xfrm>
            <a:off x="6880993" y="4322224"/>
            <a:ext cx="1237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000" b="1" dirty="0" err="1"/>
              <a:t>Ritwik</a:t>
            </a:r>
            <a:r>
              <a:rPr lang="en-US" altLang="en-US" sz="1000" b="1" dirty="0"/>
              <a:t> Chaudhuri</a:t>
            </a:r>
          </a:p>
          <a:p>
            <a:pPr algn="ctr"/>
            <a:r>
              <a:rPr lang="en-US" altLang="en-US" sz="1000" b="1" dirty="0"/>
              <a:t>IBM Research</a:t>
            </a:r>
          </a:p>
        </p:txBody>
      </p:sp>
      <p:sp>
        <p:nvSpPr>
          <p:cNvPr id="11" name="Text Box 26">
            <a:extLst>
              <a:ext uri="{FF2B5EF4-FFF2-40B4-BE49-F238E27FC236}">
                <a16:creationId xmlns:a16="http://schemas.microsoft.com/office/drawing/2014/main" id="{E88E775C-A2AB-4BF0-903E-495FE3F06840}"/>
              </a:ext>
            </a:extLst>
          </p:cNvPr>
          <p:cNvSpPr txBox="1">
            <a:spLocks noChangeArrowheads="1"/>
          </p:cNvSpPr>
          <p:nvPr/>
        </p:nvSpPr>
        <p:spPr bwMode="auto">
          <a:xfrm>
            <a:off x="6958853" y="6227225"/>
            <a:ext cx="13869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000" b="1" dirty="0" err="1"/>
              <a:t>Shudhanshu</a:t>
            </a:r>
            <a:r>
              <a:rPr lang="en-US" altLang="en-US" sz="1000" b="1" dirty="0"/>
              <a:t> Singh </a:t>
            </a:r>
          </a:p>
          <a:p>
            <a:pPr algn="ctr"/>
            <a:r>
              <a:rPr lang="en-US" altLang="en-US" sz="1000" b="1" dirty="0"/>
              <a:t>IBM Research</a:t>
            </a:r>
          </a:p>
        </p:txBody>
      </p:sp>
      <p:sp>
        <p:nvSpPr>
          <p:cNvPr id="12" name="Text Box 26">
            <a:extLst>
              <a:ext uri="{FF2B5EF4-FFF2-40B4-BE49-F238E27FC236}">
                <a16:creationId xmlns:a16="http://schemas.microsoft.com/office/drawing/2014/main" id="{F0735EE8-C167-4CC2-A2D4-15C85549C3E7}"/>
              </a:ext>
            </a:extLst>
          </p:cNvPr>
          <p:cNvSpPr txBox="1">
            <a:spLocks noChangeArrowheads="1"/>
          </p:cNvSpPr>
          <p:nvPr/>
        </p:nvSpPr>
        <p:spPr bwMode="auto">
          <a:xfrm>
            <a:off x="582654" y="6284452"/>
            <a:ext cx="1029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000" b="1" dirty="0" err="1"/>
              <a:t>Gyana</a:t>
            </a:r>
            <a:r>
              <a:rPr lang="en-US" altLang="en-US" sz="1000" b="1" dirty="0"/>
              <a:t> </a:t>
            </a:r>
            <a:r>
              <a:rPr lang="en-US" altLang="en-US" sz="1000" b="1" dirty="0" err="1"/>
              <a:t>Parija</a:t>
            </a:r>
            <a:endParaRPr lang="en-US" altLang="en-US" sz="1000" b="1" dirty="0"/>
          </a:p>
          <a:p>
            <a:pPr algn="ctr"/>
            <a:r>
              <a:rPr lang="en-US" altLang="en-US" sz="1000" b="1" dirty="0"/>
              <a:t>IBM Research</a:t>
            </a:r>
          </a:p>
        </p:txBody>
      </p:sp>
      <p:pic>
        <p:nvPicPr>
          <p:cNvPr id="13" name="Picture 12">
            <a:extLst>
              <a:ext uri="{FF2B5EF4-FFF2-40B4-BE49-F238E27FC236}">
                <a16:creationId xmlns:a16="http://schemas.microsoft.com/office/drawing/2014/main" id="{8DF386D2-33A4-44EB-9039-985FB4868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826" y="5196879"/>
            <a:ext cx="1091355" cy="1030346"/>
          </a:xfrm>
          <a:prstGeom prst="rect">
            <a:avLst/>
          </a:prstGeom>
        </p:spPr>
      </p:pic>
      <p:pic>
        <p:nvPicPr>
          <p:cNvPr id="14" name="Picture 13">
            <a:extLst>
              <a:ext uri="{FF2B5EF4-FFF2-40B4-BE49-F238E27FC236}">
                <a16:creationId xmlns:a16="http://schemas.microsoft.com/office/drawing/2014/main" id="{E2E85B6F-0AFA-4E78-A065-D08AD7446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990" y="3094263"/>
            <a:ext cx="1113299" cy="1128346"/>
          </a:xfrm>
          <a:prstGeom prst="rect">
            <a:avLst/>
          </a:prstGeom>
        </p:spPr>
      </p:pic>
      <p:pic>
        <p:nvPicPr>
          <p:cNvPr id="16" name="Picture 15">
            <a:extLst>
              <a:ext uri="{FF2B5EF4-FFF2-40B4-BE49-F238E27FC236}">
                <a16:creationId xmlns:a16="http://schemas.microsoft.com/office/drawing/2014/main" id="{C8F6B08B-8F90-4FE1-93DB-58670CA597F6}"/>
              </a:ext>
            </a:extLst>
          </p:cNvPr>
          <p:cNvPicPr>
            <a:picLocks noChangeAspect="1"/>
          </p:cNvPicPr>
          <p:nvPr/>
        </p:nvPicPr>
        <p:blipFill>
          <a:blip r:embed="rId4"/>
          <a:stretch>
            <a:fillRect/>
          </a:stretch>
        </p:blipFill>
        <p:spPr>
          <a:xfrm>
            <a:off x="541418" y="3094263"/>
            <a:ext cx="971146" cy="1128346"/>
          </a:xfrm>
          <a:prstGeom prst="rect">
            <a:avLst/>
          </a:prstGeom>
        </p:spPr>
      </p:pic>
      <p:pic>
        <p:nvPicPr>
          <p:cNvPr id="17" name="Picture 16">
            <a:extLst>
              <a:ext uri="{FF2B5EF4-FFF2-40B4-BE49-F238E27FC236}">
                <a16:creationId xmlns:a16="http://schemas.microsoft.com/office/drawing/2014/main" id="{FEAAFF4F-F4E0-4257-9BC4-CCAFF0E0CEC5}"/>
              </a:ext>
            </a:extLst>
          </p:cNvPr>
          <p:cNvPicPr>
            <a:picLocks noChangeAspect="1"/>
          </p:cNvPicPr>
          <p:nvPr/>
        </p:nvPicPr>
        <p:blipFill>
          <a:blip r:embed="rId5"/>
          <a:stretch>
            <a:fillRect/>
          </a:stretch>
        </p:blipFill>
        <p:spPr>
          <a:xfrm>
            <a:off x="582654" y="5247879"/>
            <a:ext cx="929910" cy="1036573"/>
          </a:xfrm>
          <a:prstGeom prst="rect">
            <a:avLst/>
          </a:prstGeom>
        </p:spPr>
      </p:pic>
      <p:pic>
        <p:nvPicPr>
          <p:cNvPr id="18" name="Picture 17">
            <a:extLst>
              <a:ext uri="{FF2B5EF4-FFF2-40B4-BE49-F238E27FC236}">
                <a16:creationId xmlns:a16="http://schemas.microsoft.com/office/drawing/2014/main" id="{9CFF2099-E397-4B7A-84CA-3A3130C6903E}"/>
              </a:ext>
            </a:extLst>
          </p:cNvPr>
          <p:cNvPicPr>
            <a:picLocks noChangeAspect="1"/>
          </p:cNvPicPr>
          <p:nvPr/>
        </p:nvPicPr>
        <p:blipFill>
          <a:blip r:embed="rId6"/>
          <a:stretch>
            <a:fillRect/>
          </a:stretch>
        </p:blipFill>
        <p:spPr>
          <a:xfrm>
            <a:off x="3753223" y="4120554"/>
            <a:ext cx="1095375" cy="1127325"/>
          </a:xfrm>
          <a:prstGeom prst="rect">
            <a:avLst/>
          </a:prstGeom>
        </p:spPr>
      </p:pic>
    </p:spTree>
    <p:extLst>
      <p:ext uri="{BB962C8B-B14F-4D97-AF65-F5344CB8AC3E}">
        <p14:creationId xmlns:p14="http://schemas.microsoft.com/office/powerpoint/2010/main" val="5149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37B9-1E04-415F-9B95-8379C4322BB7}"/>
              </a:ext>
            </a:extLst>
          </p:cNvPr>
          <p:cNvSpPr>
            <a:spLocks noGrp="1"/>
          </p:cNvSpPr>
          <p:nvPr>
            <p:ph type="title"/>
          </p:nvPr>
        </p:nvSpPr>
        <p:spPr>
          <a:xfrm>
            <a:off x="457200" y="225216"/>
            <a:ext cx="8229600" cy="797417"/>
          </a:xfrm>
        </p:spPr>
        <p:txBody>
          <a:bodyPr/>
          <a:lstStyle/>
          <a:p>
            <a:r>
              <a:rPr lang="en-US" sz="3600" dirty="0"/>
              <a:t>Clique Based Merging Approach</a:t>
            </a:r>
          </a:p>
        </p:txBody>
      </p:sp>
      <p:pic>
        <p:nvPicPr>
          <p:cNvPr id="3" name="Picture 2">
            <a:extLst>
              <a:ext uri="{FF2B5EF4-FFF2-40B4-BE49-F238E27FC236}">
                <a16:creationId xmlns:a16="http://schemas.microsoft.com/office/drawing/2014/main" id="{4215DB36-3DDE-4F98-970F-E29320261B5B}"/>
              </a:ext>
            </a:extLst>
          </p:cNvPr>
          <p:cNvPicPr>
            <a:picLocks noChangeAspect="1"/>
          </p:cNvPicPr>
          <p:nvPr/>
        </p:nvPicPr>
        <p:blipFill>
          <a:blip r:embed="rId2"/>
          <a:stretch>
            <a:fillRect/>
          </a:stretch>
        </p:blipFill>
        <p:spPr>
          <a:xfrm>
            <a:off x="738883" y="1352810"/>
            <a:ext cx="7947917" cy="4887969"/>
          </a:xfrm>
          <a:prstGeom prst="rect">
            <a:avLst/>
          </a:prstGeom>
        </p:spPr>
      </p:pic>
    </p:spTree>
    <p:extLst>
      <p:ext uri="{BB962C8B-B14F-4D97-AF65-F5344CB8AC3E}">
        <p14:creationId xmlns:p14="http://schemas.microsoft.com/office/powerpoint/2010/main" val="138422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2376-C6BF-4A27-A192-8C0D38F42C40}"/>
              </a:ext>
            </a:extLst>
          </p:cNvPr>
          <p:cNvSpPr>
            <a:spLocks noGrp="1"/>
          </p:cNvSpPr>
          <p:nvPr>
            <p:ph type="title"/>
          </p:nvPr>
        </p:nvSpPr>
        <p:spPr>
          <a:xfrm>
            <a:off x="0" y="385312"/>
            <a:ext cx="9144000" cy="689303"/>
          </a:xfrm>
        </p:spPr>
        <p:txBody>
          <a:bodyPr/>
          <a:lstStyle/>
          <a:p>
            <a:r>
              <a:rPr lang="en-US" sz="3600" dirty="0"/>
              <a:t>Merging of Clusters</a:t>
            </a:r>
          </a:p>
        </p:txBody>
      </p:sp>
      <p:sp>
        <p:nvSpPr>
          <p:cNvPr id="3" name="Content Placeholder 2">
            <a:extLst>
              <a:ext uri="{FF2B5EF4-FFF2-40B4-BE49-F238E27FC236}">
                <a16:creationId xmlns:a16="http://schemas.microsoft.com/office/drawing/2014/main" id="{B5F6A280-4C9F-49AC-81E6-B63168576B10}"/>
              </a:ext>
            </a:extLst>
          </p:cNvPr>
          <p:cNvSpPr>
            <a:spLocks noGrp="1"/>
          </p:cNvSpPr>
          <p:nvPr>
            <p:ph idx="1"/>
          </p:nvPr>
        </p:nvSpPr>
        <p:spPr>
          <a:xfrm>
            <a:off x="346165" y="1640910"/>
            <a:ext cx="8451669" cy="2755726"/>
          </a:xfrm>
        </p:spPr>
        <p:txBody>
          <a:bodyPr/>
          <a:lstStyle/>
          <a:p>
            <a:r>
              <a:rPr lang="en-US" sz="2800" b="0" dirty="0">
                <a:solidFill>
                  <a:schemeClr val="tx2">
                    <a:lumMod val="50000"/>
                  </a:schemeClr>
                </a:solidFill>
              </a:rPr>
              <a:t>Intra level merging:</a:t>
            </a:r>
          </a:p>
          <a:p>
            <a:pPr lvl="1"/>
            <a:r>
              <a:rPr lang="en-US" sz="2000" dirty="0">
                <a:solidFill>
                  <a:schemeClr val="tx2">
                    <a:lumMod val="50000"/>
                  </a:schemeClr>
                </a:solidFill>
              </a:rPr>
              <a:t>Merge second level clusters within the same first level cluster.</a:t>
            </a:r>
          </a:p>
          <a:p>
            <a:pPr lvl="1"/>
            <a:r>
              <a:rPr lang="en-US" sz="2000" dirty="0">
                <a:solidFill>
                  <a:schemeClr val="tx2">
                    <a:lumMod val="50000"/>
                  </a:schemeClr>
                </a:solidFill>
              </a:rPr>
              <a:t>Similarity scores are recomputed after each merge.</a:t>
            </a:r>
          </a:p>
          <a:p>
            <a:endParaRPr lang="en-US" sz="2800" dirty="0">
              <a:solidFill>
                <a:schemeClr val="tx2">
                  <a:lumMod val="50000"/>
                </a:schemeClr>
              </a:solidFill>
            </a:endParaRPr>
          </a:p>
          <a:p>
            <a:r>
              <a:rPr lang="en-US" sz="2800" b="0" dirty="0">
                <a:solidFill>
                  <a:schemeClr val="tx2">
                    <a:lumMod val="50000"/>
                  </a:schemeClr>
                </a:solidFill>
              </a:rPr>
              <a:t>Inter level merging:</a:t>
            </a:r>
          </a:p>
          <a:p>
            <a:pPr lvl="1"/>
            <a:r>
              <a:rPr lang="en-US" sz="2000" dirty="0">
                <a:solidFill>
                  <a:schemeClr val="tx2">
                    <a:lumMod val="50000"/>
                  </a:schemeClr>
                </a:solidFill>
              </a:rPr>
              <a:t>Merge second level clusters across different first level clusters. </a:t>
            </a:r>
          </a:p>
          <a:p>
            <a:pPr lvl="1"/>
            <a:r>
              <a:rPr lang="en-US" sz="2000" dirty="0">
                <a:solidFill>
                  <a:schemeClr val="tx2">
                    <a:lumMod val="50000"/>
                  </a:schemeClr>
                </a:solidFill>
              </a:rPr>
              <a:t>Similarity scores are recomputed after each merge.</a:t>
            </a:r>
            <a:br>
              <a:rPr lang="en-US" sz="2000" b="0" dirty="0">
                <a:solidFill>
                  <a:schemeClr val="tx2">
                    <a:lumMod val="50000"/>
                  </a:schemeClr>
                </a:solidFill>
              </a:rPr>
            </a:br>
            <a:endParaRPr lang="en-US" sz="2000" b="0" dirty="0">
              <a:solidFill>
                <a:schemeClr val="tx2">
                  <a:lumMod val="50000"/>
                </a:schemeClr>
              </a:solidFill>
            </a:endParaRPr>
          </a:p>
        </p:txBody>
      </p:sp>
    </p:spTree>
    <p:extLst>
      <p:ext uri="{BB962C8B-B14F-4D97-AF65-F5344CB8AC3E}">
        <p14:creationId xmlns:p14="http://schemas.microsoft.com/office/powerpoint/2010/main" val="309830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2376-C6BF-4A27-A192-8C0D38F42C40}"/>
              </a:ext>
            </a:extLst>
          </p:cNvPr>
          <p:cNvSpPr>
            <a:spLocks noGrp="1"/>
          </p:cNvSpPr>
          <p:nvPr>
            <p:ph type="title"/>
          </p:nvPr>
        </p:nvSpPr>
        <p:spPr>
          <a:xfrm>
            <a:off x="0" y="385312"/>
            <a:ext cx="9144000" cy="689303"/>
          </a:xfrm>
        </p:spPr>
        <p:txBody>
          <a:bodyPr/>
          <a:lstStyle/>
          <a:p>
            <a:r>
              <a:rPr lang="en-US" sz="3600" dirty="0"/>
              <a:t>Complexity and Reason For Leveraging Apache Spark</a:t>
            </a:r>
          </a:p>
        </p:txBody>
      </p:sp>
      <p:sp>
        <p:nvSpPr>
          <p:cNvPr id="3" name="Content Placeholder 2">
            <a:extLst>
              <a:ext uri="{FF2B5EF4-FFF2-40B4-BE49-F238E27FC236}">
                <a16:creationId xmlns:a16="http://schemas.microsoft.com/office/drawing/2014/main" id="{B5F6A280-4C9F-49AC-81E6-B63168576B10}"/>
              </a:ext>
            </a:extLst>
          </p:cNvPr>
          <p:cNvSpPr>
            <a:spLocks noGrp="1"/>
          </p:cNvSpPr>
          <p:nvPr>
            <p:ph idx="1"/>
          </p:nvPr>
        </p:nvSpPr>
        <p:spPr>
          <a:xfrm>
            <a:off x="346165" y="1640910"/>
            <a:ext cx="8451669" cy="4951300"/>
          </a:xfrm>
        </p:spPr>
        <p:txBody>
          <a:bodyPr/>
          <a:lstStyle/>
          <a:p>
            <a:r>
              <a:rPr lang="en-US" sz="2000" b="0" dirty="0">
                <a:solidFill>
                  <a:schemeClr val="tx2">
                    <a:lumMod val="50000"/>
                  </a:schemeClr>
                </a:solidFill>
              </a:rPr>
              <a:t>The complexity of the customized algorithm grows with the number of job families and also with the number of different jobs discipline and job positions.</a:t>
            </a:r>
            <a:endParaRPr lang="en-US" sz="2000" dirty="0">
              <a:solidFill>
                <a:schemeClr val="tx2">
                  <a:lumMod val="50000"/>
                </a:schemeClr>
              </a:solidFill>
            </a:endParaRPr>
          </a:p>
          <a:p>
            <a:r>
              <a:rPr lang="en-US" sz="2000" b="0" dirty="0">
                <a:solidFill>
                  <a:schemeClr val="tx2">
                    <a:lumMod val="50000"/>
                  </a:schemeClr>
                </a:solidFill>
              </a:rPr>
              <a:t>Essentially, if the number of different jobs are n, then the computation complexity of the customized algorithm is O(n</a:t>
            </a:r>
            <a:r>
              <a:rPr lang="en-US" sz="2000" b="0" baseline="30000" dirty="0">
                <a:solidFill>
                  <a:schemeClr val="tx2">
                    <a:lumMod val="50000"/>
                  </a:schemeClr>
                </a:solidFill>
              </a:rPr>
              <a:t>4</a:t>
            </a:r>
            <a:r>
              <a:rPr lang="en-US" sz="2000" b="0" dirty="0">
                <a:solidFill>
                  <a:schemeClr val="tx2">
                    <a:lumMod val="50000"/>
                  </a:schemeClr>
                </a:solidFill>
              </a:rPr>
              <a:t>).</a:t>
            </a:r>
          </a:p>
          <a:p>
            <a:r>
              <a:rPr lang="en-US" sz="2000" b="0" dirty="0">
                <a:solidFill>
                  <a:schemeClr val="tx2">
                    <a:lumMod val="50000"/>
                  </a:schemeClr>
                </a:solidFill>
              </a:rPr>
              <a:t>Hence for large enough n, which is usually the case, it is essential to parallelize the customized algorithm in an efficient manner to execute the clustering methodology in a reasonable time frame.</a:t>
            </a:r>
          </a:p>
          <a:p>
            <a:r>
              <a:rPr lang="en-US" sz="2000" b="0" dirty="0">
                <a:solidFill>
                  <a:schemeClr val="tx2">
                    <a:lumMod val="50000"/>
                  </a:schemeClr>
                </a:solidFill>
              </a:rPr>
              <a:t>The parallelization of the algorithm is done leveraging Spark capabilities. Spark essentially parallelizes the basic operations such as addition, subtraction, multiplication, division, counting, returning query results in an efficient inherent way when the data is stored in the form of a Resilient Distributed Datasets (RDDs).</a:t>
            </a:r>
          </a:p>
        </p:txBody>
      </p:sp>
    </p:spTree>
    <p:extLst>
      <p:ext uri="{BB962C8B-B14F-4D97-AF65-F5344CB8AC3E}">
        <p14:creationId xmlns:p14="http://schemas.microsoft.com/office/powerpoint/2010/main" val="400664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2376-C6BF-4A27-A192-8C0D38F42C40}"/>
              </a:ext>
            </a:extLst>
          </p:cNvPr>
          <p:cNvSpPr>
            <a:spLocks noGrp="1"/>
          </p:cNvSpPr>
          <p:nvPr>
            <p:ph type="title"/>
          </p:nvPr>
        </p:nvSpPr>
        <p:spPr>
          <a:xfrm>
            <a:off x="0" y="385312"/>
            <a:ext cx="9144000" cy="689303"/>
          </a:xfrm>
        </p:spPr>
        <p:txBody>
          <a:bodyPr/>
          <a:lstStyle/>
          <a:p>
            <a:r>
              <a:rPr lang="en-US" sz="3600" dirty="0"/>
              <a:t>Complexity and Reason For Leveraging Apache Spark</a:t>
            </a:r>
          </a:p>
        </p:txBody>
      </p:sp>
      <p:pic>
        <p:nvPicPr>
          <p:cNvPr id="6" name="Picture 5">
            <a:extLst>
              <a:ext uri="{FF2B5EF4-FFF2-40B4-BE49-F238E27FC236}">
                <a16:creationId xmlns:a16="http://schemas.microsoft.com/office/drawing/2014/main" id="{A9FF2BE0-4B93-44DB-BA8D-1141617A5E9F}"/>
              </a:ext>
            </a:extLst>
          </p:cNvPr>
          <p:cNvPicPr>
            <a:picLocks noChangeAspect="1"/>
          </p:cNvPicPr>
          <p:nvPr/>
        </p:nvPicPr>
        <p:blipFill>
          <a:blip r:embed="rId2"/>
          <a:stretch>
            <a:fillRect/>
          </a:stretch>
        </p:blipFill>
        <p:spPr>
          <a:xfrm>
            <a:off x="866775" y="1410483"/>
            <a:ext cx="7410450" cy="4838700"/>
          </a:xfrm>
          <a:prstGeom prst="rect">
            <a:avLst/>
          </a:prstGeom>
        </p:spPr>
      </p:pic>
    </p:spTree>
    <p:extLst>
      <p:ext uri="{BB962C8B-B14F-4D97-AF65-F5344CB8AC3E}">
        <p14:creationId xmlns:p14="http://schemas.microsoft.com/office/powerpoint/2010/main" val="132020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2376-C6BF-4A27-A192-8C0D38F42C40}"/>
              </a:ext>
            </a:extLst>
          </p:cNvPr>
          <p:cNvSpPr>
            <a:spLocks noGrp="1"/>
          </p:cNvSpPr>
          <p:nvPr>
            <p:ph type="title"/>
          </p:nvPr>
        </p:nvSpPr>
        <p:spPr>
          <a:xfrm>
            <a:off x="0" y="385312"/>
            <a:ext cx="9144000" cy="689303"/>
          </a:xfrm>
        </p:spPr>
        <p:txBody>
          <a:bodyPr/>
          <a:lstStyle/>
          <a:p>
            <a:r>
              <a:rPr lang="en-US" sz="3600" dirty="0"/>
              <a:t>Experiments</a:t>
            </a:r>
          </a:p>
        </p:txBody>
      </p:sp>
      <p:sp>
        <p:nvSpPr>
          <p:cNvPr id="3" name="Content Placeholder 2">
            <a:extLst>
              <a:ext uri="{FF2B5EF4-FFF2-40B4-BE49-F238E27FC236}">
                <a16:creationId xmlns:a16="http://schemas.microsoft.com/office/drawing/2014/main" id="{B5F6A280-4C9F-49AC-81E6-B63168576B10}"/>
              </a:ext>
            </a:extLst>
          </p:cNvPr>
          <p:cNvSpPr>
            <a:spLocks noGrp="1"/>
          </p:cNvSpPr>
          <p:nvPr>
            <p:ph idx="1"/>
          </p:nvPr>
        </p:nvSpPr>
        <p:spPr>
          <a:xfrm>
            <a:off x="346165" y="1640910"/>
            <a:ext cx="8451669" cy="1703539"/>
          </a:xfrm>
        </p:spPr>
        <p:txBody>
          <a:bodyPr/>
          <a:lstStyle/>
          <a:p>
            <a:r>
              <a:rPr lang="en-US" sz="2000" b="0" dirty="0">
                <a:solidFill>
                  <a:schemeClr val="tx2">
                    <a:lumMod val="50000"/>
                  </a:schemeClr>
                </a:solidFill>
              </a:rPr>
              <a:t>247000 data points – 16 first level clusters, 512 second level</a:t>
            </a:r>
          </a:p>
          <a:p>
            <a:r>
              <a:rPr lang="en-US" sz="2000" b="0" dirty="0">
                <a:solidFill>
                  <a:schemeClr val="tx2">
                    <a:lumMod val="50000"/>
                  </a:schemeClr>
                </a:solidFill>
              </a:rPr>
              <a:t>Sequential merging – 191 second level clusters after intra merging, 60 after inter</a:t>
            </a:r>
          </a:p>
          <a:p>
            <a:r>
              <a:rPr lang="en-US" sz="2000" b="0" dirty="0">
                <a:solidFill>
                  <a:schemeClr val="tx2">
                    <a:lumMod val="50000"/>
                  </a:schemeClr>
                </a:solidFill>
              </a:rPr>
              <a:t>Clique based merging – 190 second level clusters after intra, 60 after inter</a:t>
            </a:r>
          </a:p>
        </p:txBody>
      </p:sp>
      <p:pic>
        <p:nvPicPr>
          <p:cNvPr id="4" name="Picture 3">
            <a:extLst>
              <a:ext uri="{FF2B5EF4-FFF2-40B4-BE49-F238E27FC236}">
                <a16:creationId xmlns:a16="http://schemas.microsoft.com/office/drawing/2014/main" id="{DDE7314C-4094-4E50-8CA3-0429B3AFD7E0}"/>
              </a:ext>
            </a:extLst>
          </p:cNvPr>
          <p:cNvPicPr>
            <a:picLocks noChangeAspect="1"/>
          </p:cNvPicPr>
          <p:nvPr/>
        </p:nvPicPr>
        <p:blipFill>
          <a:blip r:embed="rId2"/>
          <a:stretch>
            <a:fillRect/>
          </a:stretch>
        </p:blipFill>
        <p:spPr>
          <a:xfrm>
            <a:off x="108171" y="3522437"/>
            <a:ext cx="4275939" cy="2349477"/>
          </a:xfrm>
          <a:prstGeom prst="rect">
            <a:avLst/>
          </a:prstGeom>
        </p:spPr>
      </p:pic>
      <p:pic>
        <p:nvPicPr>
          <p:cNvPr id="5" name="Picture 4">
            <a:extLst>
              <a:ext uri="{FF2B5EF4-FFF2-40B4-BE49-F238E27FC236}">
                <a16:creationId xmlns:a16="http://schemas.microsoft.com/office/drawing/2014/main" id="{BDB1D81B-E13D-4917-B273-C11E914E52D7}"/>
              </a:ext>
            </a:extLst>
          </p:cNvPr>
          <p:cNvPicPr>
            <a:picLocks noChangeAspect="1"/>
          </p:cNvPicPr>
          <p:nvPr/>
        </p:nvPicPr>
        <p:blipFill>
          <a:blip r:embed="rId3"/>
          <a:stretch>
            <a:fillRect/>
          </a:stretch>
        </p:blipFill>
        <p:spPr>
          <a:xfrm>
            <a:off x="4847572" y="3522437"/>
            <a:ext cx="4090596" cy="2192421"/>
          </a:xfrm>
          <a:prstGeom prst="rect">
            <a:avLst/>
          </a:prstGeom>
        </p:spPr>
      </p:pic>
    </p:spTree>
    <p:extLst>
      <p:ext uri="{BB962C8B-B14F-4D97-AF65-F5344CB8AC3E}">
        <p14:creationId xmlns:p14="http://schemas.microsoft.com/office/powerpoint/2010/main" val="77836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2376-C6BF-4A27-A192-8C0D38F42C40}"/>
              </a:ext>
            </a:extLst>
          </p:cNvPr>
          <p:cNvSpPr>
            <a:spLocks noGrp="1"/>
          </p:cNvSpPr>
          <p:nvPr>
            <p:ph type="title"/>
          </p:nvPr>
        </p:nvSpPr>
        <p:spPr>
          <a:xfrm>
            <a:off x="0" y="385312"/>
            <a:ext cx="9144000" cy="689303"/>
          </a:xfrm>
        </p:spPr>
        <p:txBody>
          <a:bodyPr/>
          <a:lstStyle/>
          <a:p>
            <a:r>
              <a:rPr lang="en-US" sz="3600" dirty="0"/>
              <a:t>Case Study – Recruitment Process Benchmarking</a:t>
            </a:r>
          </a:p>
        </p:txBody>
      </p:sp>
      <p:sp>
        <p:nvSpPr>
          <p:cNvPr id="3" name="Content Placeholder 2">
            <a:extLst>
              <a:ext uri="{FF2B5EF4-FFF2-40B4-BE49-F238E27FC236}">
                <a16:creationId xmlns:a16="http://schemas.microsoft.com/office/drawing/2014/main" id="{B5F6A280-4C9F-49AC-81E6-B63168576B10}"/>
              </a:ext>
            </a:extLst>
          </p:cNvPr>
          <p:cNvSpPr>
            <a:spLocks noGrp="1"/>
          </p:cNvSpPr>
          <p:nvPr>
            <p:ph idx="1"/>
          </p:nvPr>
        </p:nvSpPr>
        <p:spPr>
          <a:xfrm>
            <a:off x="346165" y="1640910"/>
            <a:ext cx="8451669" cy="4951300"/>
          </a:xfrm>
        </p:spPr>
        <p:txBody>
          <a:bodyPr/>
          <a:lstStyle/>
          <a:p>
            <a:r>
              <a:rPr lang="en-US" sz="2000" b="0" dirty="0">
                <a:solidFill>
                  <a:schemeClr val="tx2">
                    <a:lumMod val="50000"/>
                  </a:schemeClr>
                </a:solidFill>
              </a:rPr>
              <a:t>Number of days to close a requisition</a:t>
            </a:r>
          </a:p>
          <a:p>
            <a:r>
              <a:rPr lang="en-US" sz="2000" b="0" dirty="0">
                <a:solidFill>
                  <a:schemeClr val="tx2">
                    <a:lumMod val="50000"/>
                  </a:schemeClr>
                </a:solidFill>
              </a:rPr>
              <a:t>Number of days between approval of requisition to opening to the requisition</a:t>
            </a:r>
          </a:p>
          <a:p>
            <a:r>
              <a:rPr lang="en-US" sz="2000" b="0" dirty="0">
                <a:solidFill>
                  <a:schemeClr val="tx2">
                    <a:lumMod val="50000"/>
                  </a:schemeClr>
                </a:solidFill>
              </a:rPr>
              <a:t>Number of days between creation of requisition to approval of the requisition</a:t>
            </a:r>
          </a:p>
          <a:p>
            <a:r>
              <a:rPr lang="en-US" sz="2000" b="0" dirty="0">
                <a:solidFill>
                  <a:schemeClr val="tx2">
                    <a:lumMod val="50000"/>
                  </a:schemeClr>
                </a:solidFill>
              </a:rPr>
              <a:t>Proportion of applications received for a requisition to screened</a:t>
            </a:r>
          </a:p>
          <a:p>
            <a:r>
              <a:rPr lang="en-US" sz="2000" b="0" dirty="0">
                <a:solidFill>
                  <a:schemeClr val="tx2">
                    <a:lumMod val="50000"/>
                  </a:schemeClr>
                </a:solidFill>
              </a:rPr>
              <a:t>Proportion of candidates called for interview to screened</a:t>
            </a:r>
          </a:p>
          <a:p>
            <a:r>
              <a:rPr lang="en-US" sz="2000" b="0" dirty="0">
                <a:solidFill>
                  <a:schemeClr val="tx2">
                    <a:lumMod val="50000"/>
                  </a:schemeClr>
                </a:solidFill>
              </a:rPr>
              <a:t>Proportion of candidates rejected in the interview to number of candidates called for the interview</a:t>
            </a:r>
          </a:p>
          <a:p>
            <a:r>
              <a:rPr lang="en-US" sz="2000" b="0" dirty="0">
                <a:solidFill>
                  <a:schemeClr val="tx2">
                    <a:lumMod val="50000"/>
                  </a:schemeClr>
                </a:solidFill>
              </a:rPr>
              <a:t>Proportion of candidates rejected an offer to the number of candidates to which offers were extended.</a:t>
            </a:r>
            <a:endParaRPr lang="en-US" sz="1400" b="0" dirty="0">
              <a:solidFill>
                <a:schemeClr val="tx2">
                  <a:lumMod val="50000"/>
                </a:schemeClr>
              </a:solidFill>
            </a:endParaRPr>
          </a:p>
        </p:txBody>
      </p:sp>
    </p:spTree>
    <p:extLst>
      <p:ext uri="{BB962C8B-B14F-4D97-AF65-F5344CB8AC3E}">
        <p14:creationId xmlns:p14="http://schemas.microsoft.com/office/powerpoint/2010/main" val="107851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D0DAE8-F8A3-4781-BD5E-C7DBED67BE9A}"/>
              </a:ext>
            </a:extLst>
          </p:cNvPr>
          <p:cNvPicPr>
            <a:picLocks noChangeAspect="1"/>
          </p:cNvPicPr>
          <p:nvPr/>
        </p:nvPicPr>
        <p:blipFill>
          <a:blip r:embed="rId2"/>
          <a:stretch>
            <a:fillRect/>
          </a:stretch>
        </p:blipFill>
        <p:spPr>
          <a:xfrm>
            <a:off x="1138237" y="4440338"/>
            <a:ext cx="6867525" cy="2419350"/>
          </a:xfrm>
          <a:prstGeom prst="rect">
            <a:avLst/>
          </a:prstGeom>
        </p:spPr>
      </p:pic>
      <p:sp>
        <p:nvSpPr>
          <p:cNvPr id="2" name="Title 1">
            <a:extLst>
              <a:ext uri="{FF2B5EF4-FFF2-40B4-BE49-F238E27FC236}">
                <a16:creationId xmlns:a16="http://schemas.microsoft.com/office/drawing/2014/main" id="{CEA62376-C6BF-4A27-A192-8C0D38F42C40}"/>
              </a:ext>
            </a:extLst>
          </p:cNvPr>
          <p:cNvSpPr>
            <a:spLocks noGrp="1"/>
          </p:cNvSpPr>
          <p:nvPr>
            <p:ph type="title"/>
          </p:nvPr>
        </p:nvSpPr>
        <p:spPr>
          <a:xfrm>
            <a:off x="0" y="385312"/>
            <a:ext cx="9144000" cy="689303"/>
          </a:xfrm>
        </p:spPr>
        <p:txBody>
          <a:bodyPr/>
          <a:lstStyle/>
          <a:p>
            <a:r>
              <a:rPr lang="en-US" sz="3600" dirty="0"/>
              <a:t>Case Study – Recruitment Process Benchmarking</a:t>
            </a:r>
          </a:p>
        </p:txBody>
      </p:sp>
      <p:sp>
        <p:nvSpPr>
          <p:cNvPr id="3" name="Content Placeholder 2">
            <a:extLst>
              <a:ext uri="{FF2B5EF4-FFF2-40B4-BE49-F238E27FC236}">
                <a16:creationId xmlns:a16="http://schemas.microsoft.com/office/drawing/2014/main" id="{B5F6A280-4C9F-49AC-81E6-B63168576B10}"/>
              </a:ext>
            </a:extLst>
          </p:cNvPr>
          <p:cNvSpPr>
            <a:spLocks noGrp="1"/>
          </p:cNvSpPr>
          <p:nvPr>
            <p:ph idx="1"/>
          </p:nvPr>
        </p:nvSpPr>
        <p:spPr>
          <a:xfrm>
            <a:off x="346165" y="1315234"/>
            <a:ext cx="8451669" cy="1215024"/>
          </a:xfrm>
        </p:spPr>
        <p:txBody>
          <a:bodyPr/>
          <a:lstStyle/>
          <a:p>
            <a:r>
              <a:rPr lang="en-US" sz="2000" b="0" dirty="0">
                <a:solidFill>
                  <a:schemeClr val="tx2">
                    <a:lumMod val="50000"/>
                  </a:schemeClr>
                </a:solidFill>
              </a:rPr>
              <a:t>Cluster the jobs</a:t>
            </a:r>
          </a:p>
          <a:p>
            <a:r>
              <a:rPr lang="en-US" sz="2000" b="0" dirty="0">
                <a:solidFill>
                  <a:schemeClr val="tx2">
                    <a:lumMod val="50000"/>
                  </a:schemeClr>
                </a:solidFill>
              </a:rPr>
              <a:t>Establish benchmarks over last two years</a:t>
            </a:r>
          </a:p>
          <a:p>
            <a:r>
              <a:rPr lang="en-US" sz="2000" b="0" dirty="0">
                <a:solidFill>
                  <a:schemeClr val="tx2">
                    <a:lumMod val="50000"/>
                  </a:schemeClr>
                </a:solidFill>
              </a:rPr>
              <a:t>Identify bad clusters based on benchmark violation over last 3 months</a:t>
            </a:r>
            <a:endParaRPr lang="en-US" sz="1400" b="0" dirty="0">
              <a:solidFill>
                <a:schemeClr val="tx2">
                  <a:lumMod val="50000"/>
                </a:schemeClr>
              </a:solidFill>
            </a:endParaRPr>
          </a:p>
        </p:txBody>
      </p:sp>
      <p:pic>
        <p:nvPicPr>
          <p:cNvPr id="4" name="Picture 3">
            <a:extLst>
              <a:ext uri="{FF2B5EF4-FFF2-40B4-BE49-F238E27FC236}">
                <a16:creationId xmlns:a16="http://schemas.microsoft.com/office/drawing/2014/main" id="{4F17E7D3-A705-4C75-A246-B6C181ED32C9}"/>
              </a:ext>
            </a:extLst>
          </p:cNvPr>
          <p:cNvPicPr>
            <a:picLocks noChangeAspect="1"/>
          </p:cNvPicPr>
          <p:nvPr/>
        </p:nvPicPr>
        <p:blipFill>
          <a:blip r:embed="rId3"/>
          <a:stretch>
            <a:fillRect/>
          </a:stretch>
        </p:blipFill>
        <p:spPr>
          <a:xfrm>
            <a:off x="0" y="2404998"/>
            <a:ext cx="9144000" cy="2172331"/>
          </a:xfrm>
          <a:prstGeom prst="rect">
            <a:avLst/>
          </a:prstGeom>
        </p:spPr>
      </p:pic>
    </p:spTree>
    <p:extLst>
      <p:ext uri="{BB962C8B-B14F-4D97-AF65-F5344CB8AC3E}">
        <p14:creationId xmlns:p14="http://schemas.microsoft.com/office/powerpoint/2010/main" val="59197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2376-C6BF-4A27-A192-8C0D38F42C40}"/>
              </a:ext>
            </a:extLst>
          </p:cNvPr>
          <p:cNvSpPr>
            <a:spLocks noGrp="1"/>
          </p:cNvSpPr>
          <p:nvPr>
            <p:ph type="title"/>
          </p:nvPr>
        </p:nvSpPr>
        <p:spPr>
          <a:xfrm>
            <a:off x="0" y="385312"/>
            <a:ext cx="9144000" cy="689303"/>
          </a:xfrm>
        </p:spPr>
        <p:txBody>
          <a:bodyPr/>
          <a:lstStyle/>
          <a:p>
            <a:r>
              <a:rPr lang="en-US" sz="3600" dirty="0"/>
              <a:t>Conclusion</a:t>
            </a:r>
          </a:p>
        </p:txBody>
      </p:sp>
      <p:sp>
        <p:nvSpPr>
          <p:cNvPr id="3" name="Content Placeholder 2">
            <a:extLst>
              <a:ext uri="{FF2B5EF4-FFF2-40B4-BE49-F238E27FC236}">
                <a16:creationId xmlns:a16="http://schemas.microsoft.com/office/drawing/2014/main" id="{B5F6A280-4C9F-49AC-81E6-B63168576B10}"/>
              </a:ext>
            </a:extLst>
          </p:cNvPr>
          <p:cNvSpPr>
            <a:spLocks noGrp="1"/>
          </p:cNvSpPr>
          <p:nvPr>
            <p:ph idx="1"/>
          </p:nvPr>
        </p:nvSpPr>
        <p:spPr>
          <a:xfrm>
            <a:off x="346165" y="1640910"/>
            <a:ext cx="8451669" cy="4951300"/>
          </a:xfrm>
        </p:spPr>
        <p:txBody>
          <a:bodyPr/>
          <a:lstStyle/>
          <a:p>
            <a:r>
              <a:rPr lang="en-US" sz="2000" b="0" dirty="0">
                <a:solidFill>
                  <a:schemeClr val="tx2">
                    <a:lumMod val="50000"/>
                  </a:schemeClr>
                </a:solidFill>
              </a:rPr>
              <a:t>Multilevel Hierarchical clustering approach produces good results when SME input on feature importance hierarchy is available.</a:t>
            </a:r>
          </a:p>
          <a:p>
            <a:r>
              <a:rPr lang="en-US" sz="2000" b="0" dirty="0">
                <a:solidFill>
                  <a:schemeClr val="tx2">
                    <a:lumMod val="50000"/>
                  </a:schemeClr>
                </a:solidFill>
              </a:rPr>
              <a:t>The approach proposed here involves </a:t>
            </a:r>
          </a:p>
          <a:p>
            <a:pPr lvl="1"/>
            <a:r>
              <a:rPr lang="en-US" sz="1800" dirty="0">
                <a:solidFill>
                  <a:schemeClr val="tx2">
                    <a:lumMod val="50000"/>
                  </a:schemeClr>
                </a:solidFill>
              </a:rPr>
              <a:t>D</a:t>
            </a:r>
            <a:r>
              <a:rPr lang="en-US" sz="1800" b="0" dirty="0">
                <a:solidFill>
                  <a:schemeClr val="tx2">
                    <a:lumMod val="50000"/>
                  </a:schemeClr>
                </a:solidFill>
              </a:rPr>
              <a:t>ividing the data into multiple similarity groups based on attribute importance hierarchy</a:t>
            </a:r>
          </a:p>
          <a:p>
            <a:pPr lvl="1"/>
            <a:r>
              <a:rPr lang="en-US" sz="1800" dirty="0">
                <a:solidFill>
                  <a:schemeClr val="tx2">
                    <a:lumMod val="50000"/>
                  </a:schemeClr>
                </a:solidFill>
              </a:rPr>
              <a:t>Re Clustering the clusters formed based on other variables as directed by SMEs</a:t>
            </a:r>
          </a:p>
          <a:p>
            <a:r>
              <a:rPr lang="en-US" sz="2000" b="0" dirty="0">
                <a:solidFill>
                  <a:schemeClr val="tx2">
                    <a:lumMod val="50000"/>
                  </a:schemeClr>
                </a:solidFill>
              </a:rPr>
              <a:t>The clustering can be done either sequentially or with a clique based approach.</a:t>
            </a:r>
          </a:p>
          <a:p>
            <a:r>
              <a:rPr lang="en-US" sz="2000" b="0" dirty="0">
                <a:solidFill>
                  <a:schemeClr val="tx2">
                    <a:lumMod val="50000"/>
                  </a:schemeClr>
                </a:solidFill>
              </a:rPr>
              <a:t>Parallelization with spark speeds up the clique based approach, and provides a little benefit for the sequential approach.</a:t>
            </a:r>
          </a:p>
          <a:p>
            <a:r>
              <a:rPr lang="en-US" sz="2000" b="0" dirty="0">
                <a:solidFill>
                  <a:schemeClr val="tx2">
                    <a:lumMod val="50000"/>
                  </a:schemeClr>
                </a:solidFill>
              </a:rPr>
              <a:t>Benchmarks created at cluster level can help precisely point out what job requisitions are truly trailing in terms of recruitment process.</a:t>
            </a:r>
          </a:p>
        </p:txBody>
      </p:sp>
    </p:spTree>
    <p:extLst>
      <p:ext uri="{BB962C8B-B14F-4D97-AF65-F5344CB8AC3E}">
        <p14:creationId xmlns:p14="http://schemas.microsoft.com/office/powerpoint/2010/main" val="407459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
            <a:ext cx="8229600" cy="797417"/>
          </a:xfrm>
        </p:spPr>
        <p:txBody>
          <a:bodyPr/>
          <a:lstStyle/>
          <a:p>
            <a:r>
              <a:rPr lang="en-US" dirty="0"/>
              <a:t>Outline</a:t>
            </a:r>
          </a:p>
        </p:txBody>
      </p:sp>
      <p:sp>
        <p:nvSpPr>
          <p:cNvPr id="3" name="Content Placeholder 2"/>
          <p:cNvSpPr>
            <a:spLocks noGrp="1"/>
          </p:cNvSpPr>
          <p:nvPr>
            <p:ph idx="1"/>
          </p:nvPr>
        </p:nvSpPr>
        <p:spPr>
          <a:xfrm>
            <a:off x="457200" y="1628383"/>
            <a:ext cx="8229600" cy="5102025"/>
          </a:xfrm>
        </p:spPr>
        <p:txBody>
          <a:bodyPr>
            <a:normAutofit/>
          </a:bodyPr>
          <a:lstStyle/>
          <a:p>
            <a:r>
              <a:rPr lang="en-US" dirty="0"/>
              <a:t>Introduction</a:t>
            </a:r>
          </a:p>
          <a:p>
            <a:pPr lvl="1"/>
            <a:r>
              <a:rPr lang="en-US" dirty="0"/>
              <a:t>Business Context</a:t>
            </a:r>
          </a:p>
          <a:p>
            <a:r>
              <a:rPr lang="en-US" dirty="0"/>
              <a:t>Methodology</a:t>
            </a:r>
          </a:p>
          <a:p>
            <a:pPr lvl="1"/>
            <a:r>
              <a:rPr lang="en-US" dirty="0"/>
              <a:t>Multilevel clustering</a:t>
            </a:r>
          </a:p>
          <a:p>
            <a:pPr lvl="1"/>
            <a:r>
              <a:rPr lang="en-US" dirty="0"/>
              <a:t>Splitting and Merging of data</a:t>
            </a:r>
          </a:p>
          <a:p>
            <a:r>
              <a:rPr lang="en-US" dirty="0"/>
              <a:t>Case study for Recruitment Process Benchmarking</a:t>
            </a:r>
          </a:p>
          <a:p>
            <a:pPr marL="457200" lvl="1" indent="0">
              <a:buNone/>
            </a:pPr>
            <a:endParaRPr lang="en-US" dirty="0"/>
          </a:p>
        </p:txBody>
      </p:sp>
    </p:spTree>
    <p:extLst>
      <p:ext uri="{BB962C8B-B14F-4D97-AF65-F5344CB8AC3E}">
        <p14:creationId xmlns:p14="http://schemas.microsoft.com/office/powerpoint/2010/main" val="148284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0603-3A46-45D1-B52B-4655E066143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9DC2C22-6E01-4571-B4B9-D2FA1C5DFA58}"/>
              </a:ext>
            </a:extLst>
          </p:cNvPr>
          <p:cNvSpPr>
            <a:spLocks noGrp="1"/>
          </p:cNvSpPr>
          <p:nvPr>
            <p:ph idx="1"/>
          </p:nvPr>
        </p:nvSpPr>
        <p:spPr>
          <a:xfrm>
            <a:off x="457200" y="1215025"/>
            <a:ext cx="8229600" cy="5193005"/>
          </a:xfrm>
        </p:spPr>
        <p:txBody>
          <a:bodyPr/>
          <a:lstStyle/>
          <a:p>
            <a:r>
              <a:rPr lang="en-US" sz="2000" b="0" dirty="0">
                <a:solidFill>
                  <a:schemeClr val="tx2">
                    <a:lumMod val="50000"/>
                  </a:schemeClr>
                </a:solidFill>
              </a:rPr>
              <a:t>In industry and academia, </a:t>
            </a:r>
            <a:r>
              <a:rPr lang="en-US" sz="2000" b="0" i="1" dirty="0">
                <a:solidFill>
                  <a:schemeClr val="tx2">
                    <a:lumMod val="50000"/>
                  </a:schemeClr>
                </a:solidFill>
              </a:rPr>
              <a:t>recruitment</a:t>
            </a:r>
            <a:r>
              <a:rPr lang="en-US" sz="2000" b="0" dirty="0">
                <a:solidFill>
                  <a:schemeClr val="tx2">
                    <a:lumMod val="50000"/>
                  </a:schemeClr>
                </a:solidFill>
              </a:rPr>
              <a:t> of new candidates is often a prolonged process, which usually involves multiple steps - creating a job requisition, approving the requisition, collecting applications, manual screening of applications to select a smaller subset of applicants, interviewing applicants, and finally making a decision to form a list of candidates to whom the offers are extended.</a:t>
            </a:r>
          </a:p>
          <a:p>
            <a:r>
              <a:rPr lang="en-US" sz="2000" b="0" dirty="0">
                <a:solidFill>
                  <a:schemeClr val="tx2">
                    <a:lumMod val="50000"/>
                  </a:schemeClr>
                </a:solidFill>
              </a:rPr>
              <a:t>There are industry benchmarks for each of these stages, and organizations strive to meet those.</a:t>
            </a:r>
          </a:p>
          <a:p>
            <a:r>
              <a:rPr lang="en-US" sz="2000" b="0" dirty="0">
                <a:solidFill>
                  <a:schemeClr val="tx2">
                    <a:lumMod val="50000"/>
                  </a:schemeClr>
                </a:solidFill>
              </a:rPr>
              <a:t>An interesting feature about these benchmarks is that are they are </a:t>
            </a:r>
            <a:r>
              <a:rPr lang="en-US" sz="2000" i="1" dirty="0">
                <a:solidFill>
                  <a:schemeClr val="tx2">
                    <a:lumMod val="50000"/>
                  </a:schemeClr>
                </a:solidFill>
              </a:rPr>
              <a:t>uniform over all job families in the industry</a:t>
            </a:r>
            <a:r>
              <a:rPr lang="en-US" sz="2000" b="0" dirty="0">
                <a:solidFill>
                  <a:schemeClr val="tx2">
                    <a:lumMod val="50000"/>
                  </a:schemeClr>
                </a:solidFill>
              </a:rPr>
              <a:t> leading to cases where for some job positions, these benchmark thresholds are met comfortably while for some others, they turn out to be too aggressive.</a:t>
            </a:r>
          </a:p>
          <a:p>
            <a:r>
              <a:rPr lang="en-US" sz="2000" b="0" dirty="0">
                <a:solidFill>
                  <a:schemeClr val="tx2">
                    <a:lumMod val="50000"/>
                  </a:schemeClr>
                </a:solidFill>
              </a:rPr>
              <a:t>One benchmark threshold set over all jobs does not suffice, making it important to have different benchmarks for similar jobs within a particular industry. </a:t>
            </a:r>
            <a:r>
              <a:rPr lang="en-US" sz="2000" i="1" dirty="0">
                <a:solidFill>
                  <a:schemeClr val="tx2">
                    <a:lumMod val="50000"/>
                  </a:schemeClr>
                </a:solidFill>
              </a:rPr>
              <a:t>In order to set the described benchmarks, it is important to cluster similar jobs together.</a:t>
            </a:r>
          </a:p>
        </p:txBody>
      </p:sp>
    </p:spTree>
    <p:extLst>
      <p:ext uri="{BB962C8B-B14F-4D97-AF65-F5344CB8AC3E}">
        <p14:creationId xmlns:p14="http://schemas.microsoft.com/office/powerpoint/2010/main" val="320057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33CA-0693-46F9-9948-FFF4CDF892B4}"/>
              </a:ext>
            </a:extLst>
          </p:cNvPr>
          <p:cNvSpPr>
            <a:spLocks noGrp="1"/>
          </p:cNvSpPr>
          <p:nvPr>
            <p:ph type="title"/>
          </p:nvPr>
        </p:nvSpPr>
        <p:spPr>
          <a:xfrm>
            <a:off x="457199" y="24800"/>
            <a:ext cx="8573589" cy="797417"/>
          </a:xfrm>
        </p:spPr>
        <p:txBody>
          <a:bodyPr/>
          <a:lstStyle/>
          <a:p>
            <a:r>
              <a:rPr lang="en-US" dirty="0"/>
              <a:t>Motivation</a:t>
            </a:r>
          </a:p>
        </p:txBody>
      </p:sp>
      <p:sp>
        <p:nvSpPr>
          <p:cNvPr id="3" name="Content Placeholder 2">
            <a:extLst>
              <a:ext uri="{FF2B5EF4-FFF2-40B4-BE49-F238E27FC236}">
                <a16:creationId xmlns:a16="http://schemas.microsoft.com/office/drawing/2014/main" id="{EB11B55C-2DA0-4AE5-8951-B8ED19E7EDA7}"/>
              </a:ext>
            </a:extLst>
          </p:cNvPr>
          <p:cNvSpPr>
            <a:spLocks noGrp="1"/>
          </p:cNvSpPr>
          <p:nvPr>
            <p:ph idx="1"/>
          </p:nvPr>
        </p:nvSpPr>
        <p:spPr>
          <a:xfrm>
            <a:off x="457200" y="1377863"/>
            <a:ext cx="8229600" cy="4856561"/>
          </a:xfrm>
        </p:spPr>
        <p:txBody>
          <a:bodyPr/>
          <a:lstStyle/>
          <a:p>
            <a:r>
              <a:rPr lang="en-US" sz="2000" b="0" dirty="0">
                <a:solidFill>
                  <a:schemeClr val="tx2">
                    <a:lumMod val="50000"/>
                  </a:schemeClr>
                </a:solidFill>
              </a:rPr>
              <a:t>State of the art clustering algorithms operate well on numeric data but for textual data rely on conversion to numeric representation.</a:t>
            </a:r>
          </a:p>
          <a:p>
            <a:r>
              <a:rPr lang="en-US" sz="2000" b="0" dirty="0">
                <a:solidFill>
                  <a:schemeClr val="tx2">
                    <a:lumMod val="50000"/>
                  </a:schemeClr>
                </a:solidFill>
              </a:rPr>
              <a:t>This conversion is done by adopting approaches like TFIDF, Word2Vec, etc. and require large amount of contextual data to do the learning. Such contextual data </a:t>
            </a:r>
            <a:r>
              <a:rPr lang="en-US" sz="2000" i="1" dirty="0">
                <a:solidFill>
                  <a:schemeClr val="tx2">
                    <a:lumMod val="50000"/>
                  </a:schemeClr>
                </a:solidFill>
              </a:rPr>
              <a:t>may not be always available</a:t>
            </a:r>
            <a:r>
              <a:rPr lang="en-US" sz="2000" b="0" dirty="0">
                <a:solidFill>
                  <a:schemeClr val="tx2">
                    <a:lumMod val="50000"/>
                  </a:schemeClr>
                </a:solidFill>
              </a:rPr>
              <a:t> for a given domain.</a:t>
            </a:r>
          </a:p>
          <a:p>
            <a:r>
              <a:rPr lang="en-US" sz="2000" b="0" dirty="0">
                <a:solidFill>
                  <a:schemeClr val="tx2">
                    <a:lumMod val="50000"/>
                  </a:schemeClr>
                </a:solidFill>
              </a:rPr>
              <a:t>We propose a novel algorithm that incorporates Subject Matter Experts’ (SME) inputs in lieu of contextual data to be able to do effective clustering of a mix of textual and numeric data. </a:t>
            </a:r>
          </a:p>
          <a:p>
            <a:r>
              <a:rPr lang="en-US" sz="2000" b="0" dirty="0">
                <a:solidFill>
                  <a:schemeClr val="tx2">
                    <a:lumMod val="50000"/>
                  </a:schemeClr>
                </a:solidFill>
              </a:rPr>
              <a:t>We present the results from a </a:t>
            </a:r>
            <a:r>
              <a:rPr lang="en-US" sz="2000" dirty="0">
                <a:solidFill>
                  <a:schemeClr val="tx2">
                    <a:lumMod val="50000"/>
                  </a:schemeClr>
                </a:solidFill>
              </a:rPr>
              <a:t>Recruitment Process Benchmarking</a:t>
            </a:r>
            <a:r>
              <a:rPr lang="en-US" sz="2000" b="0" dirty="0">
                <a:solidFill>
                  <a:schemeClr val="tx2">
                    <a:lumMod val="50000"/>
                  </a:schemeClr>
                </a:solidFill>
              </a:rPr>
              <a:t> case study on data from multiple jobs. We applied the proposed technique to create suitable job categories for establishing benchmarks. This approach provides far more meaningful insights than traditional approach where benchmarks are calculated for all jobs put together.</a:t>
            </a:r>
          </a:p>
          <a:p>
            <a:r>
              <a:rPr lang="en-US" sz="2000" b="0" dirty="0">
                <a:solidFill>
                  <a:schemeClr val="tx2">
                    <a:lumMod val="50000"/>
                  </a:schemeClr>
                </a:solidFill>
              </a:rPr>
              <a:t>We leverage Apache Spark for the implementation of the clustering methodologies.</a:t>
            </a:r>
            <a:endParaRPr lang="en-US" sz="2000" dirty="0">
              <a:solidFill>
                <a:schemeClr val="tx2">
                  <a:lumMod val="50000"/>
                </a:schemeClr>
              </a:solidFill>
            </a:endParaRPr>
          </a:p>
        </p:txBody>
      </p:sp>
    </p:spTree>
    <p:extLst>
      <p:ext uri="{BB962C8B-B14F-4D97-AF65-F5344CB8AC3E}">
        <p14:creationId xmlns:p14="http://schemas.microsoft.com/office/powerpoint/2010/main" val="342370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96C9-E618-47D0-888E-4409D649EBA1}"/>
              </a:ext>
            </a:extLst>
          </p:cNvPr>
          <p:cNvSpPr>
            <a:spLocks noGrp="1"/>
          </p:cNvSpPr>
          <p:nvPr>
            <p:ph type="title"/>
          </p:nvPr>
        </p:nvSpPr>
        <p:spPr>
          <a:xfrm>
            <a:off x="60961" y="24800"/>
            <a:ext cx="9004662" cy="797417"/>
          </a:xfrm>
        </p:spPr>
        <p:txBody>
          <a:bodyPr/>
          <a:lstStyle/>
          <a:p>
            <a:r>
              <a:rPr lang="en-US" sz="4000" dirty="0"/>
              <a:t>Clustering Methodology – Flow Diagram</a:t>
            </a:r>
          </a:p>
        </p:txBody>
      </p:sp>
      <p:sp>
        <p:nvSpPr>
          <p:cNvPr id="3" name="Content Placeholder 2">
            <a:extLst>
              <a:ext uri="{FF2B5EF4-FFF2-40B4-BE49-F238E27FC236}">
                <a16:creationId xmlns:a16="http://schemas.microsoft.com/office/drawing/2014/main" id="{8C9C3179-6204-4EAA-90E8-461B789565AA}"/>
              </a:ext>
            </a:extLst>
          </p:cNvPr>
          <p:cNvSpPr>
            <a:spLocks noGrp="1"/>
          </p:cNvSpPr>
          <p:nvPr>
            <p:ph idx="1"/>
          </p:nvPr>
        </p:nvSpPr>
        <p:spPr>
          <a:xfrm>
            <a:off x="457200" y="1077238"/>
            <a:ext cx="8229600" cy="2229633"/>
          </a:xfrm>
        </p:spPr>
        <p:txBody>
          <a:bodyPr/>
          <a:lstStyle/>
          <a:p>
            <a:r>
              <a:rPr lang="en-US" sz="1800" b="0" dirty="0">
                <a:solidFill>
                  <a:schemeClr val="tx2">
                    <a:lumMod val="50000"/>
                  </a:schemeClr>
                </a:solidFill>
              </a:rPr>
              <a:t>Clustering jobs into similarity cluster is a non-trivial problem. In an industry, there could be jobs within a discipline which fall in different classes but also jobs from different disciplines which are similar to each other and hence should be analyzed together.</a:t>
            </a:r>
          </a:p>
          <a:p>
            <a:r>
              <a:rPr lang="en-US" sz="1800" b="0" dirty="0">
                <a:solidFill>
                  <a:schemeClr val="tx2">
                    <a:lumMod val="50000"/>
                  </a:schemeClr>
                </a:solidFill>
              </a:rPr>
              <a:t>A job is defined by several parameters such as job description, position title, career band level, bonus type, discipline, business group, salary range, geo etc.</a:t>
            </a:r>
            <a:endParaRPr lang="en-US" sz="1800" dirty="0">
              <a:solidFill>
                <a:schemeClr val="tx2">
                  <a:lumMod val="50000"/>
                </a:schemeClr>
              </a:solidFill>
            </a:endParaRPr>
          </a:p>
        </p:txBody>
      </p:sp>
      <p:pic>
        <p:nvPicPr>
          <p:cNvPr id="4" name="Picture 3">
            <a:extLst>
              <a:ext uri="{FF2B5EF4-FFF2-40B4-BE49-F238E27FC236}">
                <a16:creationId xmlns:a16="http://schemas.microsoft.com/office/drawing/2014/main" id="{1D258BFC-16C1-4246-83A0-D2BC2AABF256}"/>
              </a:ext>
            </a:extLst>
          </p:cNvPr>
          <p:cNvPicPr>
            <a:picLocks noChangeAspect="1"/>
          </p:cNvPicPr>
          <p:nvPr/>
        </p:nvPicPr>
        <p:blipFill>
          <a:blip r:embed="rId2"/>
          <a:stretch>
            <a:fillRect/>
          </a:stretch>
        </p:blipFill>
        <p:spPr>
          <a:xfrm>
            <a:off x="252545" y="3169922"/>
            <a:ext cx="5225143" cy="3177676"/>
          </a:xfrm>
          <a:prstGeom prst="rect">
            <a:avLst/>
          </a:prstGeom>
        </p:spPr>
      </p:pic>
      <p:sp>
        <p:nvSpPr>
          <p:cNvPr id="5" name="TextBox 4">
            <a:extLst>
              <a:ext uri="{FF2B5EF4-FFF2-40B4-BE49-F238E27FC236}">
                <a16:creationId xmlns:a16="http://schemas.microsoft.com/office/drawing/2014/main" id="{D848A3AE-40D4-4303-B7A6-2EB4DF882BCE}"/>
              </a:ext>
            </a:extLst>
          </p:cNvPr>
          <p:cNvSpPr txBox="1"/>
          <p:nvPr/>
        </p:nvSpPr>
        <p:spPr>
          <a:xfrm>
            <a:off x="5477688" y="3154187"/>
            <a:ext cx="3587935" cy="350865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SME suggested hierarchy for job clustering include discipline, position title, salary range, career band and bonus type in the descending order of importance. The use of bonus plan as an attribute remains optional as it is dependent on Career Band.</a:t>
            </a:r>
          </a:p>
          <a:p>
            <a:pPr marL="285750" indent="-285750">
              <a:buFont typeface="Arial" panose="020B0604020202020204" pitchFamily="34" charset="0"/>
              <a:buChar char="•"/>
            </a:pPr>
            <a:endParaRPr lang="en-US" sz="12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The novelty of our work is based on two fundamental and efficient customized clustering techniques which can be used to cluster jobs. We test our methodology on a real data set and carry out a qualitative analysis of the results obtained by seeking feedback from the SME.</a:t>
            </a:r>
          </a:p>
        </p:txBody>
      </p:sp>
    </p:spTree>
    <p:extLst>
      <p:ext uri="{BB962C8B-B14F-4D97-AF65-F5344CB8AC3E}">
        <p14:creationId xmlns:p14="http://schemas.microsoft.com/office/powerpoint/2010/main" val="37694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37B9-1E04-415F-9B95-8379C4322BB7}"/>
              </a:ext>
            </a:extLst>
          </p:cNvPr>
          <p:cNvSpPr>
            <a:spLocks noGrp="1"/>
          </p:cNvSpPr>
          <p:nvPr>
            <p:ph type="title"/>
          </p:nvPr>
        </p:nvSpPr>
        <p:spPr>
          <a:xfrm>
            <a:off x="457200" y="225216"/>
            <a:ext cx="8229600" cy="797417"/>
          </a:xfrm>
        </p:spPr>
        <p:txBody>
          <a:bodyPr/>
          <a:lstStyle/>
          <a:p>
            <a:r>
              <a:rPr lang="en-US" sz="3600" dirty="0"/>
              <a:t>Basic Methodology Used For Clustering</a:t>
            </a:r>
          </a:p>
        </p:txBody>
      </p:sp>
      <p:sp>
        <p:nvSpPr>
          <p:cNvPr id="3" name="Content Placeholder 2">
            <a:extLst>
              <a:ext uri="{FF2B5EF4-FFF2-40B4-BE49-F238E27FC236}">
                <a16:creationId xmlns:a16="http://schemas.microsoft.com/office/drawing/2014/main" id="{9A1744A5-7D72-41B1-B92D-C26B503E11B2}"/>
              </a:ext>
            </a:extLst>
          </p:cNvPr>
          <p:cNvSpPr>
            <a:spLocks noGrp="1"/>
          </p:cNvSpPr>
          <p:nvPr>
            <p:ph idx="1"/>
          </p:nvPr>
        </p:nvSpPr>
        <p:spPr>
          <a:xfrm>
            <a:off x="457200" y="1548726"/>
            <a:ext cx="8229600" cy="4814495"/>
          </a:xfrm>
        </p:spPr>
        <p:txBody>
          <a:bodyPr/>
          <a:lstStyle/>
          <a:p>
            <a:r>
              <a:rPr lang="en-US" sz="2000" b="0" dirty="0">
                <a:solidFill>
                  <a:schemeClr val="tx2">
                    <a:lumMod val="50000"/>
                  </a:schemeClr>
                </a:solidFill>
              </a:rPr>
              <a:t>Clustering with multiple qualitative and quantitative attributes</a:t>
            </a:r>
          </a:p>
          <a:p>
            <a:pPr lvl="1"/>
            <a:r>
              <a:rPr lang="en-US" sz="2000" dirty="0">
                <a:solidFill>
                  <a:schemeClr val="tx2">
                    <a:lumMod val="50000"/>
                  </a:schemeClr>
                </a:solidFill>
              </a:rPr>
              <a:t>“K” Level divisive clustering based on attribute importance order.</a:t>
            </a:r>
            <a:endParaRPr lang="en-US" sz="2000" b="0" dirty="0">
              <a:solidFill>
                <a:schemeClr val="tx2">
                  <a:lumMod val="50000"/>
                </a:schemeClr>
              </a:solidFill>
            </a:endParaRPr>
          </a:p>
          <a:p>
            <a:pPr lvl="1"/>
            <a:r>
              <a:rPr lang="en-US" sz="2000" dirty="0">
                <a:solidFill>
                  <a:schemeClr val="tx2">
                    <a:lumMod val="50000"/>
                  </a:schemeClr>
                </a:solidFill>
              </a:rPr>
              <a:t>Re merging of divisive clusters based on cluster distances</a:t>
            </a:r>
          </a:p>
          <a:p>
            <a:pPr lvl="2"/>
            <a:r>
              <a:rPr lang="en-US" sz="2000" dirty="0">
                <a:solidFill>
                  <a:schemeClr val="tx2">
                    <a:lumMod val="50000"/>
                  </a:schemeClr>
                </a:solidFill>
              </a:rPr>
              <a:t>Sequential merging</a:t>
            </a:r>
          </a:p>
          <a:p>
            <a:pPr lvl="2"/>
            <a:r>
              <a:rPr lang="en-US" sz="2000" dirty="0">
                <a:solidFill>
                  <a:schemeClr val="tx2">
                    <a:lumMod val="50000"/>
                  </a:schemeClr>
                </a:solidFill>
              </a:rPr>
              <a:t>Clique based merging</a:t>
            </a:r>
          </a:p>
          <a:p>
            <a:pPr marL="457200" lvl="1" indent="0">
              <a:buNone/>
            </a:pPr>
            <a:endParaRPr lang="en-US" sz="2000" dirty="0">
              <a:solidFill>
                <a:schemeClr val="tx2">
                  <a:lumMod val="50000"/>
                </a:schemeClr>
              </a:solidFill>
            </a:endParaRPr>
          </a:p>
          <a:p>
            <a:r>
              <a:rPr lang="en-US" sz="2000" b="0" dirty="0">
                <a:solidFill>
                  <a:schemeClr val="tx2">
                    <a:lumMod val="50000"/>
                  </a:schemeClr>
                </a:solidFill>
              </a:rPr>
              <a:t>The novelty of the proposed methods can be used in different domains of clustering problems where some sort of prior information on the similarity of the data instances is provided to supervise the clustering technique. </a:t>
            </a:r>
            <a:endParaRPr lang="en-US" sz="2000" dirty="0">
              <a:solidFill>
                <a:schemeClr val="tx2">
                  <a:lumMod val="50000"/>
                </a:schemeClr>
              </a:solidFill>
            </a:endParaRPr>
          </a:p>
        </p:txBody>
      </p:sp>
    </p:spTree>
    <p:extLst>
      <p:ext uri="{BB962C8B-B14F-4D97-AF65-F5344CB8AC3E}">
        <p14:creationId xmlns:p14="http://schemas.microsoft.com/office/powerpoint/2010/main" val="181475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37B9-1E04-415F-9B95-8379C4322BB7}"/>
              </a:ext>
            </a:extLst>
          </p:cNvPr>
          <p:cNvSpPr>
            <a:spLocks noGrp="1"/>
          </p:cNvSpPr>
          <p:nvPr>
            <p:ph type="title"/>
          </p:nvPr>
        </p:nvSpPr>
        <p:spPr>
          <a:xfrm>
            <a:off x="457200" y="225216"/>
            <a:ext cx="8229600" cy="797417"/>
          </a:xfrm>
        </p:spPr>
        <p:txBody>
          <a:bodyPr/>
          <a:lstStyle/>
          <a:p>
            <a:r>
              <a:rPr lang="en-US" sz="3600" dirty="0"/>
              <a:t>Similarity Among Qualitative 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1744A5-7D72-41B1-B92D-C26B503E11B2}"/>
                  </a:ext>
                </a:extLst>
              </p:cNvPr>
              <p:cNvSpPr>
                <a:spLocks noGrp="1"/>
              </p:cNvSpPr>
              <p:nvPr>
                <p:ph idx="1"/>
              </p:nvPr>
            </p:nvSpPr>
            <p:spPr>
              <a:xfrm>
                <a:off x="457200" y="1548727"/>
                <a:ext cx="8229600" cy="1983614"/>
              </a:xfrm>
            </p:spPr>
            <p:txBody>
              <a:bodyPr/>
              <a:lstStyle/>
              <a:p>
                <a:r>
                  <a:rPr lang="en-US" sz="2000" b="0" dirty="0">
                    <a:solidFill>
                      <a:schemeClr val="tx2">
                        <a:lumMod val="50000"/>
                      </a:schemeClr>
                    </a:solidFill>
                  </a:rPr>
                  <a:t>Divisive Clustering – “Discipline” and “Position Title”</a:t>
                </a:r>
              </a:p>
              <a:p>
                <a:r>
                  <a:rPr lang="en-US" sz="2000" b="0" dirty="0">
                    <a:solidFill>
                      <a:schemeClr val="tx2">
                        <a:lumMod val="50000"/>
                      </a:schemeClr>
                    </a:solidFill>
                  </a:rPr>
                  <a:t>Remove stop words, do stemming and lemmatization to get bag of words representation of each job.</a:t>
                </a:r>
              </a:p>
              <a:p>
                <a:r>
                  <a:rPr lang="en-US" sz="2000" b="0" dirty="0">
                    <a:solidFill>
                      <a:schemeClr val="tx2">
                        <a:lumMod val="50000"/>
                      </a:schemeClr>
                    </a:solidFill>
                  </a:rPr>
                  <a:t>Let the set of words in job </a:t>
                </a:r>
                <a:r>
                  <a:rPr lang="en-US" sz="2000" b="0" dirty="0" err="1">
                    <a:solidFill>
                      <a:schemeClr val="tx2">
                        <a:lumMod val="50000"/>
                      </a:schemeClr>
                    </a:solidFill>
                  </a:rPr>
                  <a:t>i</a:t>
                </a:r>
                <a:r>
                  <a:rPr lang="en-US" sz="2000" b="0" dirty="0">
                    <a:solidFill>
                      <a:schemeClr val="tx2">
                        <a:lumMod val="50000"/>
                      </a:schemeClr>
                    </a:solidFill>
                  </a:rPr>
                  <a:t> be </a:t>
                </a:r>
                <a14:m>
                  <m:oMath xmlns:m="http://schemas.openxmlformats.org/officeDocument/2006/math">
                    <m:sSup>
                      <m:sSupPr>
                        <m:ctrlPr>
                          <a:rPr lang="en-US" sz="2000" b="0" i="1" smtClean="0">
                            <a:solidFill>
                              <a:schemeClr val="tx2">
                                <a:lumMod val="50000"/>
                              </a:schemeClr>
                            </a:solidFill>
                            <a:latin typeface="Cambria Math" panose="02040503050406030204" pitchFamily="18" charset="0"/>
                          </a:rPr>
                        </m:ctrlPr>
                      </m:sSupPr>
                      <m:e>
                        <m:r>
                          <a:rPr lang="en-US" sz="2000" b="0" i="1" smtClean="0">
                            <a:solidFill>
                              <a:schemeClr val="tx2">
                                <a:lumMod val="50000"/>
                              </a:schemeClr>
                            </a:solidFill>
                            <a:latin typeface="Cambria Math" panose="02040503050406030204" pitchFamily="18" charset="0"/>
                          </a:rPr>
                          <m:t>𝑤</m:t>
                        </m:r>
                      </m:e>
                      <m:sup>
                        <m:r>
                          <a:rPr lang="en-US" sz="2000" b="0" i="1" smtClean="0">
                            <a:solidFill>
                              <a:schemeClr val="tx2">
                                <a:lumMod val="50000"/>
                              </a:schemeClr>
                            </a:solidFill>
                            <a:latin typeface="Cambria Math" panose="02040503050406030204" pitchFamily="18" charset="0"/>
                          </a:rPr>
                          <m:t>𝑖</m:t>
                        </m:r>
                      </m:sup>
                    </m:sSup>
                  </m:oMath>
                </a14:m>
                <a:endParaRPr lang="en-US" sz="2000" b="0" dirty="0">
                  <a:solidFill>
                    <a:schemeClr val="tx2">
                      <a:lumMod val="50000"/>
                    </a:schemeClr>
                  </a:solidFill>
                </a:endParaRPr>
              </a:p>
              <a:p>
                <a:r>
                  <a:rPr lang="en-US" sz="2000" b="0" dirty="0">
                    <a:solidFill>
                      <a:schemeClr val="tx2">
                        <a:lumMod val="50000"/>
                      </a:schemeClr>
                    </a:solidFill>
                  </a:rPr>
                  <a:t>Similarity score between two jobs is </a:t>
                </a:r>
              </a:p>
              <a:p>
                <a:endParaRPr lang="en-US" sz="2000" b="0" dirty="0">
                  <a:solidFill>
                    <a:schemeClr val="tx2">
                      <a:lumMod val="50000"/>
                    </a:schemeClr>
                  </a:solidFill>
                </a:endParaRPr>
              </a:p>
            </p:txBody>
          </p:sp>
        </mc:Choice>
        <mc:Fallback>
          <p:sp>
            <p:nvSpPr>
              <p:cNvPr id="3" name="Content Placeholder 2">
                <a:extLst>
                  <a:ext uri="{FF2B5EF4-FFF2-40B4-BE49-F238E27FC236}">
                    <a16:creationId xmlns:a16="http://schemas.microsoft.com/office/drawing/2014/main" id="{9A1744A5-7D72-41B1-B92D-C26B503E11B2}"/>
                  </a:ext>
                </a:extLst>
              </p:cNvPr>
              <p:cNvSpPr>
                <a:spLocks noGrp="1" noRot="1" noChangeAspect="1" noMove="1" noResize="1" noEditPoints="1" noAdjustHandles="1" noChangeArrowheads="1" noChangeShapeType="1" noTextEdit="1"/>
              </p:cNvSpPr>
              <p:nvPr>
                <p:ph idx="1"/>
              </p:nvPr>
            </p:nvSpPr>
            <p:spPr>
              <a:xfrm>
                <a:off x="457200" y="1548727"/>
                <a:ext cx="8229600" cy="1983614"/>
              </a:xfrm>
              <a:blipFill>
                <a:blip r:embed="rId2"/>
                <a:stretch>
                  <a:fillRect l="-667" t="-153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B95F088-2F88-4715-95EE-9CD225B455F7}"/>
              </a:ext>
            </a:extLst>
          </p:cNvPr>
          <p:cNvPicPr>
            <a:picLocks noChangeAspect="1"/>
          </p:cNvPicPr>
          <p:nvPr/>
        </p:nvPicPr>
        <p:blipFill>
          <a:blip r:embed="rId3"/>
          <a:stretch>
            <a:fillRect/>
          </a:stretch>
        </p:blipFill>
        <p:spPr>
          <a:xfrm>
            <a:off x="2126554" y="3494763"/>
            <a:ext cx="4412032" cy="875670"/>
          </a:xfrm>
          <a:prstGeom prst="rect">
            <a:avLst/>
          </a:prstGeom>
        </p:spPr>
      </p:pic>
      <p:sp>
        <p:nvSpPr>
          <p:cNvPr id="5" name="Content Placeholder 2">
            <a:extLst>
              <a:ext uri="{FF2B5EF4-FFF2-40B4-BE49-F238E27FC236}">
                <a16:creationId xmlns:a16="http://schemas.microsoft.com/office/drawing/2014/main" id="{BBDB28AF-9626-4997-9129-E00533F40C23}"/>
              </a:ext>
            </a:extLst>
          </p:cNvPr>
          <p:cNvSpPr txBox="1">
            <a:spLocks/>
          </p:cNvSpPr>
          <p:nvPr/>
        </p:nvSpPr>
        <p:spPr bwMode="auto">
          <a:xfrm>
            <a:off x="457200" y="4486570"/>
            <a:ext cx="5680553" cy="874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ct val="20000"/>
              </a:spcBef>
              <a:spcAft>
                <a:spcPct val="0"/>
              </a:spcAft>
              <a:buFont typeface="Arial" charset="0"/>
              <a:buChar char="•"/>
              <a:defRPr sz="3200" b="1" kern="1200">
                <a:solidFill>
                  <a:schemeClr val="accent1">
                    <a:lumMod val="75000"/>
                  </a:schemeClr>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0" dirty="0">
                <a:solidFill>
                  <a:schemeClr val="tx2">
                    <a:lumMod val="50000"/>
                  </a:schemeClr>
                </a:solidFill>
              </a:rPr>
              <a:t>In general we say that two jobs are close enough if the similarity between them is more than a certain threshold.</a:t>
            </a:r>
          </a:p>
        </p:txBody>
      </p:sp>
      <p:pic>
        <p:nvPicPr>
          <p:cNvPr id="6" name="Picture 5">
            <a:extLst>
              <a:ext uri="{FF2B5EF4-FFF2-40B4-BE49-F238E27FC236}">
                <a16:creationId xmlns:a16="http://schemas.microsoft.com/office/drawing/2014/main" id="{5B45D34C-EF07-4BC5-9874-AF03E104EED3}"/>
              </a:ext>
            </a:extLst>
          </p:cNvPr>
          <p:cNvPicPr>
            <a:picLocks noChangeAspect="1"/>
          </p:cNvPicPr>
          <p:nvPr/>
        </p:nvPicPr>
        <p:blipFill>
          <a:blip r:embed="rId4"/>
          <a:stretch>
            <a:fillRect/>
          </a:stretch>
        </p:blipFill>
        <p:spPr>
          <a:xfrm>
            <a:off x="1299836" y="5748183"/>
            <a:ext cx="3810783" cy="567186"/>
          </a:xfrm>
          <a:prstGeom prst="rect">
            <a:avLst/>
          </a:prstGeom>
        </p:spPr>
      </p:pic>
      <p:pic>
        <p:nvPicPr>
          <p:cNvPr id="7" name="Picture 6">
            <a:extLst>
              <a:ext uri="{FF2B5EF4-FFF2-40B4-BE49-F238E27FC236}">
                <a16:creationId xmlns:a16="http://schemas.microsoft.com/office/drawing/2014/main" id="{45045772-41D2-4415-A571-5D4D13BF8400}"/>
              </a:ext>
            </a:extLst>
          </p:cNvPr>
          <p:cNvPicPr>
            <a:picLocks noChangeAspect="1"/>
          </p:cNvPicPr>
          <p:nvPr/>
        </p:nvPicPr>
        <p:blipFill>
          <a:blip r:embed="rId5"/>
          <a:stretch>
            <a:fillRect/>
          </a:stretch>
        </p:blipFill>
        <p:spPr>
          <a:xfrm>
            <a:off x="5895975" y="4829470"/>
            <a:ext cx="2647950" cy="1485900"/>
          </a:xfrm>
          <a:prstGeom prst="rect">
            <a:avLst/>
          </a:prstGeom>
        </p:spPr>
      </p:pic>
    </p:spTree>
    <p:extLst>
      <p:ext uri="{BB962C8B-B14F-4D97-AF65-F5344CB8AC3E}">
        <p14:creationId xmlns:p14="http://schemas.microsoft.com/office/powerpoint/2010/main" val="46323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37B9-1E04-415F-9B95-8379C4322BB7}"/>
              </a:ext>
            </a:extLst>
          </p:cNvPr>
          <p:cNvSpPr>
            <a:spLocks noGrp="1"/>
          </p:cNvSpPr>
          <p:nvPr>
            <p:ph type="title"/>
          </p:nvPr>
        </p:nvSpPr>
        <p:spPr>
          <a:xfrm>
            <a:off x="457200" y="225216"/>
            <a:ext cx="8229600" cy="797417"/>
          </a:xfrm>
        </p:spPr>
        <p:txBody>
          <a:bodyPr/>
          <a:lstStyle/>
          <a:p>
            <a:r>
              <a:rPr lang="en-US" sz="3600" dirty="0"/>
              <a:t>Similarity Among Clusters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1744A5-7D72-41B1-B92D-C26B503E11B2}"/>
                  </a:ext>
                </a:extLst>
              </p:cNvPr>
              <p:cNvSpPr>
                <a:spLocks noGrp="1"/>
              </p:cNvSpPr>
              <p:nvPr>
                <p:ph idx="1"/>
              </p:nvPr>
            </p:nvSpPr>
            <p:spPr>
              <a:xfrm>
                <a:off x="457200" y="1548727"/>
                <a:ext cx="8229600" cy="2747700"/>
              </a:xfrm>
            </p:spPr>
            <p:txBody>
              <a:bodyPr/>
              <a:lstStyle/>
              <a:p>
                <a:r>
                  <a:rPr lang="en-US" sz="2000" b="0" dirty="0">
                    <a:solidFill>
                      <a:schemeClr val="tx2">
                        <a:lumMod val="50000"/>
                      </a:schemeClr>
                    </a:solidFill>
                  </a:rPr>
                  <a:t>Cluster Merging (based on Salary Range, low – high, and job level)</a:t>
                </a:r>
              </a:p>
              <a:p>
                <a:r>
                  <a:rPr lang="en-US" sz="2000" b="0" dirty="0">
                    <a:solidFill>
                      <a:schemeClr val="tx2">
                        <a:lumMod val="50000"/>
                      </a:schemeClr>
                    </a:solidFill>
                  </a:rPr>
                  <a:t>Distance between clusters A and B. Let</a:t>
                </a:r>
              </a:p>
              <a:p>
                <a:pPr lvl="1"/>
                <a14:m>
                  <m:oMath xmlns:m="http://schemas.openxmlformats.org/officeDocument/2006/math">
                    <m:sSub>
                      <m:sSubPr>
                        <m:ctrlPr>
                          <a:rPr lang="en-US" sz="1800" b="0" i="1" smtClean="0">
                            <a:solidFill>
                              <a:schemeClr val="tx2">
                                <a:lumMod val="50000"/>
                              </a:schemeClr>
                            </a:solidFill>
                            <a:latin typeface="Cambria Math" panose="02040503050406030204" pitchFamily="18" charset="0"/>
                          </a:rPr>
                        </m:ctrlPr>
                      </m:sSubPr>
                      <m:e>
                        <m:r>
                          <a:rPr lang="en-US" sz="1800" b="0" i="1" smtClean="0">
                            <a:solidFill>
                              <a:schemeClr val="tx2">
                                <a:lumMod val="50000"/>
                              </a:schemeClr>
                            </a:solidFill>
                            <a:latin typeface="Cambria Math" panose="02040503050406030204" pitchFamily="18" charset="0"/>
                          </a:rPr>
                          <m:t>𝑛</m:t>
                        </m:r>
                      </m:e>
                      <m:sub>
                        <m:r>
                          <a:rPr lang="en-US" sz="1800" b="0" i="1" smtClean="0">
                            <a:solidFill>
                              <a:schemeClr val="tx2">
                                <a:lumMod val="50000"/>
                              </a:schemeClr>
                            </a:solidFill>
                            <a:latin typeface="Cambria Math" panose="02040503050406030204" pitchFamily="18" charset="0"/>
                          </a:rPr>
                          <m:t>𝐴</m:t>
                        </m:r>
                      </m:sub>
                    </m:sSub>
                  </m:oMath>
                </a14:m>
                <a:r>
                  <a:rPr lang="en-US" sz="1800" b="0" dirty="0">
                    <a:solidFill>
                      <a:schemeClr val="tx2">
                        <a:lumMod val="50000"/>
                      </a:schemeClr>
                    </a:solidFill>
                  </a:rPr>
                  <a:t> and </a:t>
                </a:r>
                <a14:m>
                  <m:oMath xmlns:m="http://schemas.openxmlformats.org/officeDocument/2006/math">
                    <m:sSub>
                      <m:sSubPr>
                        <m:ctrlPr>
                          <a:rPr lang="en-US" sz="1800" i="1">
                            <a:solidFill>
                              <a:schemeClr val="tx2">
                                <a:lumMod val="50000"/>
                              </a:schemeClr>
                            </a:solidFill>
                            <a:latin typeface="Cambria Math" panose="02040503050406030204" pitchFamily="18" charset="0"/>
                          </a:rPr>
                        </m:ctrlPr>
                      </m:sSubPr>
                      <m:e>
                        <m:r>
                          <a:rPr lang="en-US" sz="1800" i="1">
                            <a:solidFill>
                              <a:schemeClr val="tx2">
                                <a:lumMod val="50000"/>
                              </a:schemeClr>
                            </a:solidFill>
                            <a:latin typeface="Cambria Math" panose="02040503050406030204" pitchFamily="18" charset="0"/>
                          </a:rPr>
                          <m:t>𝑛</m:t>
                        </m:r>
                      </m:e>
                      <m:sub>
                        <m:r>
                          <a:rPr lang="en-US" sz="1800" b="0" i="1" smtClean="0">
                            <a:solidFill>
                              <a:schemeClr val="tx2">
                                <a:lumMod val="50000"/>
                              </a:schemeClr>
                            </a:solidFill>
                            <a:latin typeface="Cambria Math" panose="02040503050406030204" pitchFamily="18" charset="0"/>
                          </a:rPr>
                          <m:t>𝐵</m:t>
                        </m:r>
                      </m:sub>
                    </m:sSub>
                  </m:oMath>
                </a14:m>
                <a:r>
                  <a:rPr lang="en-US" sz="1800" b="0" dirty="0">
                    <a:solidFill>
                      <a:schemeClr val="tx2">
                        <a:lumMod val="50000"/>
                      </a:schemeClr>
                    </a:solidFill>
                  </a:rPr>
                  <a:t> be the number of members in the clusters</a:t>
                </a:r>
              </a:p>
              <a:p>
                <a:pPr lvl="1"/>
                <a:r>
                  <a:rPr lang="en-US" sz="1800" dirty="0">
                    <a:solidFill>
                      <a:schemeClr val="tx2">
                        <a:lumMod val="50000"/>
                      </a:schemeClr>
                    </a:solidFill>
                  </a:rPr>
                  <a:t>low and high salary amounts for jobs in the clusters be </a:t>
                </a:r>
                <a14:m>
                  <m:oMath xmlns:m="http://schemas.openxmlformats.org/officeDocument/2006/math">
                    <m:sSubSup>
                      <m:sSubSupPr>
                        <m:ctrlPr>
                          <a:rPr lang="en-US" sz="1800" i="1" smtClean="0">
                            <a:solidFill>
                              <a:schemeClr val="tx2">
                                <a:lumMod val="50000"/>
                              </a:schemeClr>
                            </a:solidFill>
                            <a:latin typeface="Cambria Math" panose="02040503050406030204" pitchFamily="18" charset="0"/>
                          </a:rPr>
                        </m:ctrlPr>
                      </m:sSubSupPr>
                      <m:e>
                        <m:r>
                          <a:rPr lang="en-US" sz="1800" b="0" i="1" smtClean="0">
                            <a:solidFill>
                              <a:schemeClr val="tx2">
                                <a:lumMod val="50000"/>
                              </a:schemeClr>
                            </a:solidFill>
                            <a:latin typeface="Cambria Math" panose="02040503050406030204" pitchFamily="18" charset="0"/>
                          </a:rPr>
                          <m:t>𝑆</m:t>
                        </m:r>
                      </m:e>
                      <m:sub>
                        <m:r>
                          <a:rPr lang="en-US" sz="1800" b="0" i="1" smtClean="0">
                            <a:solidFill>
                              <a:schemeClr val="tx2">
                                <a:lumMod val="50000"/>
                              </a:schemeClr>
                            </a:solidFill>
                            <a:latin typeface="Cambria Math" panose="02040503050406030204" pitchFamily="18" charset="0"/>
                          </a:rPr>
                          <m:t>𝐿</m:t>
                        </m:r>
                      </m:sub>
                      <m:sup>
                        <m:r>
                          <a:rPr lang="en-US" sz="1800" b="0" i="1" smtClean="0">
                            <a:solidFill>
                              <a:schemeClr val="tx2">
                                <a:lumMod val="50000"/>
                              </a:schemeClr>
                            </a:solidFill>
                            <a:latin typeface="Cambria Math" panose="02040503050406030204" pitchFamily="18" charset="0"/>
                          </a:rPr>
                          <m:t>𝑖</m:t>
                        </m:r>
                      </m:sup>
                    </m:sSubSup>
                  </m:oMath>
                </a14:m>
                <a:r>
                  <a:rPr lang="en-US" sz="1800" b="0" dirty="0">
                    <a:solidFill>
                      <a:schemeClr val="tx2">
                        <a:lumMod val="50000"/>
                      </a:schemeClr>
                    </a:solidFill>
                  </a:rPr>
                  <a:t> and </a:t>
                </a:r>
                <a14:m>
                  <m:oMath xmlns:m="http://schemas.openxmlformats.org/officeDocument/2006/math">
                    <m:sSubSup>
                      <m:sSubSupPr>
                        <m:ctrlPr>
                          <a:rPr lang="en-US" sz="1800" i="1">
                            <a:solidFill>
                              <a:schemeClr val="tx2">
                                <a:lumMod val="50000"/>
                              </a:schemeClr>
                            </a:solidFill>
                            <a:latin typeface="Cambria Math" panose="02040503050406030204" pitchFamily="18" charset="0"/>
                          </a:rPr>
                        </m:ctrlPr>
                      </m:sSubSupPr>
                      <m:e>
                        <m:r>
                          <a:rPr lang="en-US" sz="1800" i="1">
                            <a:solidFill>
                              <a:schemeClr val="tx2">
                                <a:lumMod val="50000"/>
                              </a:schemeClr>
                            </a:solidFill>
                            <a:latin typeface="Cambria Math" panose="02040503050406030204" pitchFamily="18" charset="0"/>
                          </a:rPr>
                          <m:t>𝑆</m:t>
                        </m:r>
                      </m:e>
                      <m:sub>
                        <m:r>
                          <a:rPr lang="en-US" sz="1800" b="0" i="1" smtClean="0">
                            <a:solidFill>
                              <a:schemeClr val="tx2">
                                <a:lumMod val="50000"/>
                              </a:schemeClr>
                            </a:solidFill>
                            <a:latin typeface="Cambria Math" panose="02040503050406030204" pitchFamily="18" charset="0"/>
                          </a:rPr>
                          <m:t>𝐻</m:t>
                        </m:r>
                      </m:sub>
                      <m:sup>
                        <m:r>
                          <a:rPr lang="en-US" sz="1800" i="1">
                            <a:solidFill>
                              <a:schemeClr val="tx2">
                                <a:lumMod val="50000"/>
                              </a:schemeClr>
                            </a:solidFill>
                            <a:latin typeface="Cambria Math" panose="02040503050406030204" pitchFamily="18" charset="0"/>
                          </a:rPr>
                          <m:t>𝑖</m:t>
                        </m:r>
                      </m:sup>
                    </m:sSubSup>
                  </m:oMath>
                </a14:m>
                <a:r>
                  <a:rPr lang="en-US" sz="1800" b="0" dirty="0">
                    <a:solidFill>
                      <a:schemeClr val="tx2">
                        <a:lumMod val="50000"/>
                      </a:schemeClr>
                    </a:solidFill>
                  </a:rPr>
                  <a:t> for member </a:t>
                </a:r>
                <a:r>
                  <a:rPr lang="en-US" sz="1800" b="0" dirty="0" err="1">
                    <a:solidFill>
                      <a:schemeClr val="tx2">
                        <a:lumMod val="50000"/>
                      </a:schemeClr>
                    </a:solidFill>
                  </a:rPr>
                  <a:t>i</a:t>
                </a:r>
                <a:r>
                  <a:rPr lang="en-US" sz="1800" b="0" dirty="0">
                    <a:solidFill>
                      <a:schemeClr val="tx2">
                        <a:lumMod val="50000"/>
                      </a:schemeClr>
                    </a:solidFill>
                  </a:rPr>
                  <a:t> of a cluster.</a:t>
                </a:r>
              </a:p>
              <a:p>
                <a:pPr lvl="1"/>
                <a:r>
                  <a:rPr lang="en-US" sz="1800" dirty="0">
                    <a:solidFill>
                      <a:schemeClr val="tx2">
                        <a:lumMod val="50000"/>
                      </a:schemeClr>
                    </a:solidFill>
                  </a:rPr>
                  <a:t>There be K Job levels in the complete data, and distribution of the K job levels in cluster A be </a:t>
                </a:r>
                <a14:m>
                  <m:oMath xmlns:m="http://schemas.openxmlformats.org/officeDocument/2006/math">
                    <m:sSub>
                      <m:sSubPr>
                        <m:ctrlPr>
                          <a:rPr lang="en-US" sz="1800" i="1">
                            <a:solidFill>
                              <a:schemeClr val="tx2">
                                <a:lumMod val="50000"/>
                              </a:schemeClr>
                            </a:solidFill>
                            <a:latin typeface="Cambria Math" panose="02040503050406030204" pitchFamily="18" charset="0"/>
                          </a:rPr>
                        </m:ctrlPr>
                      </m:sSubPr>
                      <m:e>
                        <m:r>
                          <a:rPr lang="en-US" sz="1800" b="0" i="1" smtClean="0">
                            <a:solidFill>
                              <a:schemeClr val="tx2">
                                <a:lumMod val="50000"/>
                              </a:schemeClr>
                            </a:solidFill>
                            <a:latin typeface="Cambria Math" panose="02040503050406030204" pitchFamily="18" charset="0"/>
                          </a:rPr>
                          <m:t>𝑃</m:t>
                        </m:r>
                      </m:e>
                      <m:sub>
                        <m:r>
                          <a:rPr lang="en-US" sz="1800" b="0" i="1" smtClean="0">
                            <a:solidFill>
                              <a:schemeClr val="tx2">
                                <a:lumMod val="50000"/>
                              </a:schemeClr>
                            </a:solidFill>
                            <a:latin typeface="Cambria Math" panose="02040503050406030204" pitchFamily="18" charset="0"/>
                          </a:rPr>
                          <m:t>𝐴</m:t>
                        </m:r>
                      </m:sub>
                    </m:sSub>
                  </m:oMath>
                </a14:m>
                <a:endParaRPr lang="en-US" sz="1800" dirty="0">
                  <a:solidFill>
                    <a:schemeClr val="tx2">
                      <a:lumMod val="50000"/>
                    </a:schemeClr>
                  </a:solidFill>
                </a:endParaRPr>
              </a:p>
              <a:p>
                <a:pPr lvl="1"/>
                <a:r>
                  <a:rPr lang="en-US" sz="1800" dirty="0">
                    <a:solidFill>
                      <a:schemeClr val="tx2">
                        <a:lumMod val="50000"/>
                      </a:schemeClr>
                    </a:solidFill>
                  </a:rPr>
                  <a:t>Then the  distance </a:t>
                </a:r>
                <a14:m>
                  <m:oMath xmlns:m="http://schemas.openxmlformats.org/officeDocument/2006/math">
                    <m:sSub>
                      <m:sSubPr>
                        <m:ctrlPr>
                          <a:rPr lang="en-US" sz="1800" i="1">
                            <a:solidFill>
                              <a:schemeClr val="tx2">
                                <a:lumMod val="50000"/>
                              </a:schemeClr>
                            </a:solidFill>
                            <a:latin typeface="Cambria Math" panose="02040503050406030204" pitchFamily="18" charset="0"/>
                          </a:rPr>
                        </m:ctrlPr>
                      </m:sSubPr>
                      <m:e>
                        <m:r>
                          <a:rPr lang="en-US" sz="1800" b="0" i="1" smtClean="0">
                            <a:solidFill>
                              <a:schemeClr val="tx2">
                                <a:lumMod val="50000"/>
                              </a:schemeClr>
                            </a:solidFill>
                            <a:latin typeface="Cambria Math" panose="02040503050406030204" pitchFamily="18" charset="0"/>
                          </a:rPr>
                          <m:t>𝐷</m:t>
                        </m:r>
                      </m:e>
                      <m:sub>
                        <m:r>
                          <a:rPr lang="en-US" sz="1800" i="1">
                            <a:solidFill>
                              <a:schemeClr val="tx2">
                                <a:lumMod val="50000"/>
                              </a:schemeClr>
                            </a:solidFill>
                            <a:latin typeface="Cambria Math" panose="02040503050406030204" pitchFamily="18" charset="0"/>
                          </a:rPr>
                          <m:t>𝐴</m:t>
                        </m:r>
                        <m:r>
                          <a:rPr lang="en-US" sz="1800" b="0" i="1" smtClean="0">
                            <a:solidFill>
                              <a:schemeClr val="tx2">
                                <a:lumMod val="50000"/>
                              </a:schemeClr>
                            </a:solidFill>
                            <a:latin typeface="Cambria Math" panose="02040503050406030204" pitchFamily="18" charset="0"/>
                          </a:rPr>
                          <m:t>𝐵</m:t>
                        </m:r>
                      </m:sub>
                    </m:sSub>
                  </m:oMath>
                </a14:m>
                <a:r>
                  <a:rPr lang="en-US" sz="1800" b="0" dirty="0">
                    <a:solidFill>
                      <a:schemeClr val="tx2">
                        <a:lumMod val="50000"/>
                      </a:schemeClr>
                    </a:solidFill>
                  </a:rPr>
                  <a:t> is:</a:t>
                </a:r>
              </a:p>
              <a:p>
                <a:endParaRPr lang="en-US" sz="2000" b="0" dirty="0">
                  <a:solidFill>
                    <a:schemeClr val="tx2">
                      <a:lumMod val="50000"/>
                    </a:schemeClr>
                  </a:solidFill>
                </a:endParaRPr>
              </a:p>
            </p:txBody>
          </p:sp>
        </mc:Choice>
        <mc:Fallback>
          <p:sp>
            <p:nvSpPr>
              <p:cNvPr id="3" name="Content Placeholder 2">
                <a:extLst>
                  <a:ext uri="{FF2B5EF4-FFF2-40B4-BE49-F238E27FC236}">
                    <a16:creationId xmlns:a16="http://schemas.microsoft.com/office/drawing/2014/main" id="{9A1744A5-7D72-41B1-B92D-C26B503E11B2}"/>
                  </a:ext>
                </a:extLst>
              </p:cNvPr>
              <p:cNvSpPr>
                <a:spLocks noGrp="1" noRot="1" noChangeAspect="1" noMove="1" noResize="1" noEditPoints="1" noAdjustHandles="1" noChangeArrowheads="1" noChangeShapeType="1" noTextEdit="1"/>
              </p:cNvSpPr>
              <p:nvPr>
                <p:ph idx="1"/>
              </p:nvPr>
            </p:nvSpPr>
            <p:spPr>
              <a:xfrm>
                <a:off x="457200" y="1548727"/>
                <a:ext cx="8229600" cy="2747700"/>
              </a:xfrm>
              <a:blipFill>
                <a:blip r:embed="rId2"/>
                <a:stretch>
                  <a:fillRect l="-667" t="-1109" r="-44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9EA0B2D-3ACB-4C7C-816D-C085B9D226B3}"/>
              </a:ext>
            </a:extLst>
          </p:cNvPr>
          <p:cNvPicPr>
            <a:picLocks noChangeAspect="1"/>
          </p:cNvPicPr>
          <p:nvPr/>
        </p:nvPicPr>
        <p:blipFill>
          <a:blip r:embed="rId3"/>
          <a:stretch>
            <a:fillRect/>
          </a:stretch>
        </p:blipFill>
        <p:spPr>
          <a:xfrm>
            <a:off x="2492679" y="4308953"/>
            <a:ext cx="4204504" cy="2163553"/>
          </a:xfrm>
          <a:prstGeom prst="rect">
            <a:avLst/>
          </a:prstGeom>
        </p:spPr>
      </p:pic>
    </p:spTree>
    <p:extLst>
      <p:ext uri="{BB962C8B-B14F-4D97-AF65-F5344CB8AC3E}">
        <p14:creationId xmlns:p14="http://schemas.microsoft.com/office/powerpoint/2010/main" val="376384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37B9-1E04-415F-9B95-8379C4322BB7}"/>
              </a:ext>
            </a:extLst>
          </p:cNvPr>
          <p:cNvSpPr>
            <a:spLocks noGrp="1"/>
          </p:cNvSpPr>
          <p:nvPr>
            <p:ph type="title"/>
          </p:nvPr>
        </p:nvSpPr>
        <p:spPr>
          <a:xfrm>
            <a:off x="457200" y="225216"/>
            <a:ext cx="8229600" cy="797417"/>
          </a:xfrm>
        </p:spPr>
        <p:txBody>
          <a:bodyPr/>
          <a:lstStyle/>
          <a:p>
            <a:r>
              <a:rPr lang="en-US" sz="3600" dirty="0"/>
              <a:t>Sequential Merging Approach</a:t>
            </a:r>
          </a:p>
        </p:txBody>
      </p:sp>
      <p:pic>
        <p:nvPicPr>
          <p:cNvPr id="6" name="Picture 5">
            <a:extLst>
              <a:ext uri="{FF2B5EF4-FFF2-40B4-BE49-F238E27FC236}">
                <a16:creationId xmlns:a16="http://schemas.microsoft.com/office/drawing/2014/main" id="{5089EB63-495D-4390-8576-7EA435E16241}"/>
              </a:ext>
            </a:extLst>
          </p:cNvPr>
          <p:cNvPicPr>
            <a:picLocks noChangeAspect="1"/>
          </p:cNvPicPr>
          <p:nvPr/>
        </p:nvPicPr>
        <p:blipFill>
          <a:blip r:embed="rId2"/>
          <a:stretch>
            <a:fillRect/>
          </a:stretch>
        </p:blipFill>
        <p:spPr>
          <a:xfrm>
            <a:off x="1841326" y="1288982"/>
            <a:ext cx="5813903" cy="5016568"/>
          </a:xfrm>
          <a:prstGeom prst="rect">
            <a:avLst/>
          </a:prstGeom>
        </p:spPr>
      </p:pic>
    </p:spTree>
    <p:extLst>
      <p:ext uri="{BB962C8B-B14F-4D97-AF65-F5344CB8AC3E}">
        <p14:creationId xmlns:p14="http://schemas.microsoft.com/office/powerpoint/2010/main" val="392840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15324</TotalTime>
  <Words>1307</Words>
  <Application>Microsoft Office PowerPoint</Application>
  <PresentationFormat>On-screen Show (4:3)</PresentationFormat>
  <Paragraphs>99</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Office Theme</vt:lpstr>
      <vt:lpstr>Multi-Level Clustering Technique Leveraging Expert Insight </vt:lpstr>
      <vt:lpstr>Outline</vt:lpstr>
      <vt:lpstr>Motivation</vt:lpstr>
      <vt:lpstr>Motivation</vt:lpstr>
      <vt:lpstr>Clustering Methodology – Flow Diagram</vt:lpstr>
      <vt:lpstr>Basic Methodology Used For Clustering</vt:lpstr>
      <vt:lpstr>Similarity Among Qualitative Variables</vt:lpstr>
      <vt:lpstr>Similarity Among Clusters</vt:lpstr>
      <vt:lpstr>Sequential Merging Approach</vt:lpstr>
      <vt:lpstr>Clique Based Merging Approach</vt:lpstr>
      <vt:lpstr>Merging of Clusters</vt:lpstr>
      <vt:lpstr>Complexity and Reason For Leveraging Apache Spark</vt:lpstr>
      <vt:lpstr>Complexity and Reason For Leveraging Apache Spark</vt:lpstr>
      <vt:lpstr>Experiments</vt:lpstr>
      <vt:lpstr>Case Study – Recruitment Process Benchmarking</vt:lpstr>
      <vt:lpstr>Case Study – Recruitment Process Benchmarking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Invention</dc:title>
  <dc:creator>Eric Dias</dc:creator>
  <cp:lastModifiedBy>Sudhanshu Singh</cp:lastModifiedBy>
  <cp:revision>741</cp:revision>
  <dcterms:created xsi:type="dcterms:W3CDTF">2013-04-08T14:30:36Z</dcterms:created>
  <dcterms:modified xsi:type="dcterms:W3CDTF">2017-08-02T12:33:53Z</dcterms:modified>
</cp:coreProperties>
</file>