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58" r:id="rId3"/>
    <p:sldId id="262" r:id="rId4"/>
    <p:sldId id="263" r:id="rId5"/>
    <p:sldId id="269" r:id="rId6"/>
    <p:sldId id="267" r:id="rId7"/>
    <p:sldId id="260" r:id="rId8"/>
    <p:sldId id="261" r:id="rId9"/>
    <p:sldId id="266" r:id="rId10"/>
    <p:sldId id="270" r:id="rId11"/>
    <p:sldId id="264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D9C29-1DE6-4760-A022-D62F50ED192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229CB-C8E7-49E5-B1CD-FFA98EE9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6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18FD0-00C4-4B18-9A95-4A7110BFB0D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BA1D-6B3D-4989-8432-143E94A5C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A387D-BE7D-472E-BB77-D0BC7E99A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D00D0-1F14-4FC9-B44E-5A40C649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C3D5-260B-43CA-A1A7-CAAFF5ECD27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0A07F-6C85-4E7E-85FC-BA33C462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ED1C9-FA94-49F5-A2A5-C6CCD629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333-E3BC-484B-98A6-BF1EA287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3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D371-4DE2-49F0-84A3-6D95F1AC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282D6-D146-41F1-A3F3-B248FA117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998B6-6315-483E-8763-85277AAD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C3D5-260B-43CA-A1A7-CAAFF5ECD27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F5D6B-20B1-4D19-B973-B3C42C23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B4172-97E7-49A3-9446-FD2D682F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333-E3BC-484B-98A6-BF1EA287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5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66226-239E-44EA-96E3-1929F6520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FDD2D-A125-412B-83BA-0B34CEBC3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ADBDB-3242-477A-8C75-12AACAE0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C3D5-260B-43CA-A1A7-CAAFF5ECD27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58A1E-D74C-41BE-95E0-E9386AC3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029CD-2AD6-4BA1-AFA7-B452F5FD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333-E3BC-484B-98A6-BF1EA287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0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437E-320F-41D9-8A8A-6DA4BAAB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4DDB-AA5F-4261-8A14-C94605EAC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F2838-8337-46BD-AD42-06474CE6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C3D5-260B-43CA-A1A7-CAAFF5ECD27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B506-A5ED-41BA-BF0C-85F1D380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36E6-9132-463F-845D-C1D4692A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333-E3BC-484B-98A6-BF1EA287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6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C23B-00D2-4358-82E9-653B89B8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831A1-B4ED-49A4-97A4-C19346DFF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65A67-27C9-4A0A-9BC2-51C58A39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C3D5-260B-43CA-A1A7-CAAFF5ECD27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E4E3-8761-4E19-A874-8E0D43D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5F50-21A9-4487-B697-2626F986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333-E3BC-484B-98A6-BF1EA287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0457-5F3F-486C-89E1-03B0A58E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7851-367E-4E63-8995-A65535355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19C8B-5760-4ADF-AACA-B7829B829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11BFA-32FA-472F-A348-27569693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C3D5-260B-43CA-A1A7-CAAFF5ECD27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E8331-7FDA-4FE2-8AC9-239E2FD9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7462A-F80A-466D-A5BD-BF473940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333-E3BC-484B-98A6-BF1EA287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1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B8EA-CD19-4CB9-8575-25BE64C6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A45A5-0D39-4FA5-A940-C5564AD1A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4E190-83E1-4783-A5F4-E081F2E8E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987A4-7507-4864-AE3F-51FCA4C27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7DBD9-4AC9-4DD2-809B-ED02F5857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22AD5-A9B9-4130-9AB2-27EE5FE7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C3D5-260B-43CA-A1A7-CAAFF5ECD27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9DDBB-7E4D-4395-B342-850A8BB9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3AB43-C7D1-4D3A-97C5-3C814256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333-E3BC-484B-98A6-BF1EA287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71AB-4870-4796-B4AE-148F84BA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7E885-4570-4A15-980E-AE95EFA0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C3D5-260B-43CA-A1A7-CAAFF5ECD27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84B4D-A1F5-42FA-9942-F0817D3C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8A831-2C3F-4E25-94FC-04E6F387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333-E3BC-484B-98A6-BF1EA287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2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F7858-9959-4871-98E2-6A9F406F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C3D5-260B-43CA-A1A7-CAAFF5ECD27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AD24A-CCA2-4C27-AEA7-C0683CC7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BDECA-1903-46D7-8561-F9F8DB47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333-E3BC-484B-98A6-BF1EA287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2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FDF9-51F3-4D0B-A96F-FA87FC12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ED5F-1797-4EFC-856E-3467B7E1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3AB92-8016-477F-8426-316B62E87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890A1-5A0B-4F51-90FC-C202243D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C3D5-260B-43CA-A1A7-CAAFF5ECD27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DB856-AFB5-4C9D-9271-583A7712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B1842-5745-48BB-A9BE-6D950415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333-E3BC-484B-98A6-BF1EA287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1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730D-2EAF-490A-944F-9E949474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1C5FB-1074-48A8-BB32-68F5F97A8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E7E7F-9C47-4E34-90D2-9B6E8C62E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C8DF9-6CCD-436F-ACD2-4C4BC924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C3D5-260B-43CA-A1A7-CAAFF5ECD27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5374D-2227-4711-907E-29B8A4FF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39955-106A-4022-9B67-7EDFA393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333-E3BC-484B-98A6-BF1EA287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4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AF1B6-DD11-4907-A517-E1F82110F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EAA5-AFDE-4804-B87F-55A6EF13D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0B46F-702D-41D1-A719-F15F9E174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C3D5-260B-43CA-A1A7-CAAFF5ECD27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512B3-78FD-48A5-81C5-2FF9ACEE3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B5F1-9110-4E58-83D7-2974F1E29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7A333-E3BC-484B-98A6-BF1EA287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1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A37E81-588C-4F73-8AED-E700E4EC5D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41139" y="3132439"/>
            <a:ext cx="12157748" cy="720187"/>
          </a:xfrm>
          <a:prstGeom prst="rect">
            <a:avLst/>
          </a:prstGeom>
          <a:noFill/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2200" b="0" i="0" kern="1200">
                <a:solidFill>
                  <a:srgbClr val="003F69"/>
                </a:solidFill>
                <a:latin typeface="Helvetica Neue Regular" charset="0"/>
                <a:ea typeface="Helvetica Neue Regular" charset="0"/>
                <a:cs typeface="Helvetica Neue Regular" charset="0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Arial"/>
                <a:ea typeface="Helvetica Neue" charset="0"/>
                <a:cs typeface="Arial"/>
              </a:rPr>
              <a:t>#</a:t>
            </a:r>
            <a:r>
              <a:rPr lang="en-US" sz="2400" b="1" dirty="0" err="1">
                <a:solidFill>
                  <a:schemeClr val="bg1"/>
                </a:solidFill>
                <a:latin typeface="Arial"/>
                <a:ea typeface="Helvetica Neue" charset="0"/>
                <a:cs typeface="Arial"/>
              </a:rPr>
              <a:t>VisualHashtags</a:t>
            </a:r>
            <a:endParaRPr lang="en-US" sz="2400" b="1" dirty="0">
              <a:solidFill>
                <a:schemeClr val="bg1"/>
              </a:solidFill>
              <a:latin typeface="Arial"/>
              <a:ea typeface="Helvetica Neue" charset="0"/>
              <a:cs typeface="Arial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/>
                <a:ea typeface="Helvetica Neue" charset="0"/>
                <a:cs typeface="Arial"/>
              </a:rPr>
              <a:t>Visual Summarization of Social Media Events using Mid-Level Visual Elements</a:t>
            </a:r>
          </a:p>
          <a:p>
            <a:endParaRPr lang="en-US" sz="2400" dirty="0">
              <a:solidFill>
                <a:schemeClr val="bg1"/>
              </a:solidFill>
              <a:latin typeface="Arial"/>
              <a:ea typeface="Helvetica Neue" charset="0"/>
              <a:cs typeface="Arial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Arial"/>
                <a:ea typeface="Helvetica Neue" charset="0"/>
                <a:cs typeface="Arial"/>
              </a:rPr>
              <a:t>Sonal</a:t>
            </a:r>
            <a:r>
              <a:rPr lang="en-US" sz="1400" dirty="0">
                <a:solidFill>
                  <a:schemeClr val="bg1"/>
                </a:solidFill>
                <a:latin typeface="Arial"/>
                <a:ea typeface="Helvetica Neue" charset="0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ea typeface="Helvetica Neue" charset="0"/>
                <a:cs typeface="Arial"/>
              </a:rPr>
              <a:t>Goel</a:t>
            </a:r>
            <a:r>
              <a:rPr lang="en-US" sz="1400" dirty="0">
                <a:solidFill>
                  <a:schemeClr val="bg1"/>
                </a:solidFill>
                <a:latin typeface="Arial"/>
                <a:ea typeface="Helvetica Neue" charset="0"/>
                <a:cs typeface="Arial"/>
              </a:rPr>
              <a:t> (IIIT-Delhi), Sarthak Ahuja (IBM Research, India), A.V. </a:t>
            </a:r>
            <a:r>
              <a:rPr lang="en-US" sz="1400" dirty="0" err="1">
                <a:solidFill>
                  <a:schemeClr val="bg1"/>
                </a:solidFill>
                <a:latin typeface="Arial"/>
                <a:ea typeface="Helvetica Neue" charset="0"/>
                <a:cs typeface="Arial"/>
              </a:rPr>
              <a:t>Subramanyam</a:t>
            </a:r>
            <a:r>
              <a:rPr lang="en-US" sz="1400" dirty="0">
                <a:solidFill>
                  <a:schemeClr val="bg1"/>
                </a:solidFill>
                <a:latin typeface="Arial"/>
                <a:ea typeface="Helvetica Neue" charset="0"/>
                <a:cs typeface="Arial"/>
              </a:rPr>
              <a:t> (IIIT-Delhi), </a:t>
            </a:r>
            <a:r>
              <a:rPr lang="en-US" sz="1400" dirty="0" err="1">
                <a:solidFill>
                  <a:schemeClr val="bg1"/>
                </a:solidFill>
                <a:latin typeface="Arial"/>
                <a:ea typeface="Helvetica Neue" charset="0"/>
                <a:cs typeface="Arial"/>
              </a:rPr>
              <a:t>Ponnurangam</a:t>
            </a:r>
            <a:r>
              <a:rPr lang="en-US" sz="1400" dirty="0">
                <a:solidFill>
                  <a:schemeClr val="bg1"/>
                </a:solidFill>
                <a:latin typeface="Arial"/>
                <a:ea typeface="Helvetica Neue" charset="0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ea typeface="Helvetica Neue" charset="0"/>
                <a:cs typeface="Arial"/>
              </a:rPr>
              <a:t>Kumaraguru</a:t>
            </a:r>
            <a:r>
              <a:rPr lang="en-US" sz="1400" dirty="0">
                <a:solidFill>
                  <a:schemeClr val="bg1"/>
                </a:solidFill>
                <a:latin typeface="Arial"/>
                <a:ea typeface="Helvetica Neue" charset="0"/>
                <a:cs typeface="Arial"/>
              </a:rPr>
              <a:t> (IIIT-Delhi)</a:t>
            </a:r>
          </a:p>
        </p:txBody>
      </p:sp>
      <p:pic>
        <p:nvPicPr>
          <p:cNvPr id="14" name="Picture 13" descr="IBM_8bar_white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08" b="29984"/>
          <a:stretch/>
        </p:blipFill>
        <p:spPr>
          <a:xfrm>
            <a:off x="10793525" y="158721"/>
            <a:ext cx="1209738" cy="4718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1139" y="6137812"/>
            <a:ext cx="334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ACM Multimedia 2017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5D5EAF-4246-41E4-BFBA-C44514ECD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9" y="-57913"/>
            <a:ext cx="4525831" cy="90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071159-665F-48FF-AB6C-58111B30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Results – 3 (Pattern Mining)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65E0DE-88A2-47CC-AC6D-031E03B7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49" y="1486721"/>
            <a:ext cx="71342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3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17CC-24E9-4FEA-8B03-67DA0363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- Quantitative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4BFF5-AF16-4A1E-8D7D-B84C9FE9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9365"/>
            <a:ext cx="5129893" cy="2554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37C6DC-5632-40BD-A6D4-F8CF65534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84948"/>
            <a:ext cx="10733689" cy="1526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EC4A17-D774-4E84-8FCB-D5ED95CB0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825" y="1488114"/>
            <a:ext cx="4578570" cy="319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8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25C4-9A35-4598-BC30-3857BD60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- Qualitative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7E542-DBA7-41B2-A20C-CEF4BE1EC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8" y="3821244"/>
            <a:ext cx="11708524" cy="2557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ACCFE2-F902-4545-99C4-9B5A2F73A0E1}"/>
              </a:ext>
            </a:extLst>
          </p:cNvPr>
          <p:cNvSpPr txBox="1"/>
          <p:nvPr/>
        </p:nvSpPr>
        <p:spPr>
          <a:xfrm>
            <a:off x="388883" y="1350508"/>
            <a:ext cx="524466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User Study – 21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Given the set of patches below, choose the most appropriate event which it summarizes.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all the patches that can be distinctly linked with the event chosen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all the patches that are Meaningful ,i.e. covering a meaningful part of an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many of the below rows demonstrate strong correlation (containing similar elements like faces/buildings, </a:t>
            </a:r>
            <a:r>
              <a:rPr lang="en-US" sz="1600" dirty="0" err="1"/>
              <a:t>etc</a:t>
            </a:r>
            <a:r>
              <a:rPr lang="en-US" sz="1600" dirty="0"/>
              <a:t>) among their elements?</a:t>
            </a:r>
          </a:p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ABDE6-84AB-4E20-9ED2-1F82C35E13CF}"/>
              </a:ext>
            </a:extLst>
          </p:cNvPr>
          <p:cNvSpPr txBox="1"/>
          <p:nvPr/>
        </p:nvSpPr>
        <p:spPr>
          <a:xfrm>
            <a:off x="6370583" y="1350508"/>
            <a:ext cx="54325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Metrics</a:t>
            </a:r>
          </a:p>
          <a:p>
            <a:r>
              <a:rPr lang="en-US" sz="1600" dirty="0"/>
              <a:t>(1) </a:t>
            </a:r>
            <a:r>
              <a:rPr lang="en-US" sz="1600" b="1" dirty="0"/>
              <a:t>Precision (</a:t>
            </a:r>
            <a:r>
              <a:rPr lang="en-US" sz="1600" b="1" dirty="0" err="1"/>
              <a:t>Pr@N</a:t>
            </a:r>
            <a:r>
              <a:rPr lang="en-US" sz="1600" b="1" dirty="0"/>
              <a:t>): </a:t>
            </a:r>
            <a:r>
              <a:rPr lang="en-US" sz="1600" dirty="0"/>
              <a:t>percentage of patches among the top N that are relevant/meaningful to the corresponding event, averaged</a:t>
            </a:r>
          </a:p>
          <a:p>
            <a:r>
              <a:rPr lang="en-US" sz="1600" dirty="0"/>
              <a:t>among all events. </a:t>
            </a:r>
          </a:p>
          <a:p>
            <a:r>
              <a:rPr lang="en-US" sz="1600" dirty="0"/>
              <a:t>(2) </a:t>
            </a:r>
            <a:r>
              <a:rPr lang="en-US" sz="1600" b="1" dirty="0"/>
              <a:t>Success (S@N@D): </a:t>
            </a:r>
            <a:r>
              <a:rPr lang="en-US" sz="1600" dirty="0"/>
              <a:t>percentage of responses, where there exist at least D relevant/meaningful patches amongst the top N. </a:t>
            </a:r>
          </a:p>
          <a:p>
            <a:r>
              <a:rPr lang="en-US" sz="1600" dirty="0"/>
              <a:t>(3) </a:t>
            </a:r>
            <a:r>
              <a:rPr lang="en-US" sz="1600" b="1" dirty="0"/>
              <a:t>Mean Reciprocal Rank (MRR): </a:t>
            </a:r>
            <a:r>
              <a:rPr lang="en-US" sz="1600" dirty="0"/>
              <a:t>Computed as 1/r, where r is the rank of the first relevant/meaningful patch returned, averaged over all events.</a:t>
            </a:r>
          </a:p>
          <a:p>
            <a:r>
              <a:rPr lang="en-US" sz="16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5930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00A3-9867-4F0F-ADC5-ADFB89BC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1EC99-9010-4F96-9F90-05395C03D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Currently, our approach is centered around events that contain images with relative stylistic coherence and uniqueness, and thus #</a:t>
            </a:r>
            <a:r>
              <a:rPr lang="en-US" dirty="0" err="1"/>
              <a:t>VisualHashtags</a:t>
            </a:r>
            <a:r>
              <a:rPr lang="en-US" dirty="0"/>
              <a:t> generated also focus on concrete entities. </a:t>
            </a:r>
          </a:p>
          <a:p>
            <a:r>
              <a:rPr lang="en-US" dirty="0"/>
              <a:t>As future work, the technique can be modified to summarize more abstract phenomenon like violence, summer, etc. </a:t>
            </a:r>
          </a:p>
          <a:p>
            <a:r>
              <a:rPr lang="en-US" dirty="0"/>
              <a:t>Mid-level patches obtained as a summary of a particular viral event, can be further generalized to pave way for finding higher-level image features that can cover the essence of an event. </a:t>
            </a:r>
          </a:p>
          <a:p>
            <a:r>
              <a:rPr lang="en-US" dirty="0"/>
              <a:t>While the current approach needs to be re-run to generate #</a:t>
            </a:r>
            <a:r>
              <a:rPr lang="en-US" dirty="0" err="1"/>
              <a:t>VisualHashtags</a:t>
            </a:r>
            <a:r>
              <a:rPr lang="en-US" dirty="0"/>
              <a:t> at different time instances, dynamic re-summarization would be an interesting direction to explore, making it a more real-time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2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3EB56B-51C4-4669-8B9A-E90E953A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D27F7-AC0E-4312-A6A0-92AA0D02473C}"/>
              </a:ext>
            </a:extLst>
          </p:cNvPr>
          <p:cNvSpPr txBox="1"/>
          <p:nvPr/>
        </p:nvSpPr>
        <p:spPr>
          <a:xfrm>
            <a:off x="557049" y="1417724"/>
            <a:ext cx="53865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data generated on social media sites grows at an increasing rate with more than</a:t>
            </a:r>
            <a:r>
              <a:rPr lang="en-US" sz="1600" b="1" dirty="0"/>
              <a:t> 36% of tweets containing images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We aim to discover </a:t>
            </a:r>
            <a:r>
              <a:rPr lang="en-US" sz="1600" b="1" dirty="0"/>
              <a:t>#</a:t>
            </a:r>
            <a:r>
              <a:rPr lang="en-US" sz="1600" b="1" dirty="0" err="1"/>
              <a:t>VisualHashtags</a:t>
            </a:r>
            <a:r>
              <a:rPr lang="en-US" sz="1600" dirty="0"/>
              <a:t>, i.e., meaningful patches that can become the visual analog of a regular text hashtag that Twitter generates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These the entities which are both </a:t>
            </a:r>
            <a:r>
              <a:rPr lang="en-US" sz="1600" b="1" dirty="0"/>
              <a:t>representative and discriminative </a:t>
            </a:r>
            <a:r>
              <a:rPr lang="en-US" sz="1600" dirty="0"/>
              <a:t>to the target dataset besides being human-readable and hence more informative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Our core novelty –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 novel pipeline to summarize images from social media events instead of the conventional method of only identifying key-images to represent the event.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Our approach includes a multi-stage filtering process which when coupled with the basic methodology to discover mid-level visual elements leads to an improvement in coverage over existing methods.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5B89A37-B7E0-430F-8E6B-3E0E26BC5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759" y="1417724"/>
            <a:ext cx="5410199" cy="503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1FBE-3B21-41CB-84BD-F899924A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Prior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EDC80-D3AB-4F50-9B5F-304330D5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80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Work on Social Media Image Dataset Summarization</a:t>
            </a:r>
          </a:p>
          <a:p>
            <a:pPr lvl="1"/>
            <a:r>
              <a:rPr lang="en-US" dirty="0" err="1"/>
              <a:t>Schinas</a:t>
            </a:r>
            <a:r>
              <a:rPr lang="en-US" dirty="0"/>
              <a:t> et al. use both tweets and images to summarize an event. My reveal topics from a set of tweets as highly connected messages in a graph, whose nodes encode messages and whose edges encode their similarities. Finally, the images that best represent the topic are selected based on their relevance and diversity. </a:t>
            </a:r>
          </a:p>
          <a:p>
            <a:pPr lvl="1"/>
            <a:r>
              <a:rPr lang="en-US" dirty="0" err="1"/>
              <a:t>Cavalin</a:t>
            </a:r>
            <a:r>
              <a:rPr lang="en-US" dirty="0"/>
              <a:t> et al. propose a social media imagery analytics system that processes and organize the images in more manageable way by removing duplicate, near-duplicate images and clustering images having similar content</a:t>
            </a:r>
          </a:p>
          <a:p>
            <a:r>
              <a:rPr lang="en-US" dirty="0"/>
              <a:t>Work on Image Dataset Summarization at Patch Level</a:t>
            </a:r>
          </a:p>
          <a:p>
            <a:pPr lvl="1"/>
            <a:r>
              <a:rPr lang="en-US" b="1" dirty="0" err="1"/>
              <a:t>Doersch</a:t>
            </a:r>
            <a:r>
              <a:rPr lang="en-US" b="1" dirty="0"/>
              <a:t> et al. </a:t>
            </a:r>
            <a:r>
              <a:rPr lang="en-US" dirty="0"/>
              <a:t>collect data from Google Street View of different cities, and aim to automatically and the visual patches like windows, balconies, and street signs, that are most distinctive for a certain geo-spatial area. </a:t>
            </a:r>
          </a:p>
          <a:p>
            <a:pPr lvl="1"/>
            <a:r>
              <a:rPr lang="en-US" dirty="0" err="1"/>
              <a:t>Rematas</a:t>
            </a:r>
            <a:r>
              <a:rPr lang="en-US" dirty="0"/>
              <a:t> et al. propose data-mining approach for exploring image collections by interesting patterns that use discriminative patches and further show the results on Pascal VOC and Microsoft COCO datasets.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0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006A-ABC3-47F9-BDD7-8B60D8B7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Methodology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126646D-5A78-42DE-9F3C-344936002501}"/>
              </a:ext>
            </a:extLst>
          </p:cNvPr>
          <p:cNvSpPr/>
          <p:nvPr/>
        </p:nvSpPr>
        <p:spPr>
          <a:xfrm rot="5400000">
            <a:off x="4172607" y="3789816"/>
            <a:ext cx="294289" cy="173111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44C6D07-3E30-4765-8789-3E225362B0E3}"/>
              </a:ext>
            </a:extLst>
          </p:cNvPr>
          <p:cNvSpPr/>
          <p:nvPr/>
        </p:nvSpPr>
        <p:spPr>
          <a:xfrm rot="5400000">
            <a:off x="10547134" y="3740973"/>
            <a:ext cx="294289" cy="173111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B8BAD-A55D-4F4C-8292-5B4D4CE4BCA7}"/>
              </a:ext>
            </a:extLst>
          </p:cNvPr>
          <p:cNvSpPr txBox="1"/>
          <p:nvPr/>
        </p:nvSpPr>
        <p:spPr>
          <a:xfrm>
            <a:off x="4172607" y="4918841"/>
            <a:ext cx="255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CEA9E-4C29-4CD8-AF98-6721338F2461}"/>
              </a:ext>
            </a:extLst>
          </p:cNvPr>
          <p:cNvSpPr txBox="1"/>
          <p:nvPr/>
        </p:nvSpPr>
        <p:spPr>
          <a:xfrm>
            <a:off x="10553936" y="4918841"/>
            <a:ext cx="255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D3301-81A7-41BA-BDD0-1F95E0D2AC5A}"/>
              </a:ext>
            </a:extLst>
          </p:cNvPr>
          <p:cNvSpPr txBox="1"/>
          <p:nvPr/>
        </p:nvSpPr>
        <p:spPr>
          <a:xfrm>
            <a:off x="2249214" y="5404497"/>
            <a:ext cx="8124497" cy="1334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A46885-8437-4109-8841-A7F9E3533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690688"/>
            <a:ext cx="117062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B49A-4793-4001-ABF9-7A8C66A4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Algorithm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FAB02-C3C0-4442-8C12-F9FB861E5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75" y="1374227"/>
            <a:ext cx="5724525" cy="518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CE465C-1218-4B75-B0B5-1B2198CDD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629" y="2574213"/>
            <a:ext cx="2790825" cy="847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229E35-0E92-4140-A103-5B0918AE4C19}"/>
              </a:ext>
            </a:extLst>
          </p:cNvPr>
          <p:cNvSpPr txBox="1"/>
          <p:nvPr/>
        </p:nvSpPr>
        <p:spPr>
          <a:xfrm>
            <a:off x="6957849" y="3666686"/>
            <a:ext cx="47953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err="1"/>
              <a:t>score</a:t>
            </a:r>
            <a:r>
              <a:rPr lang="en-US" sz="1600" b="1" baseline="-25000" dirty="0" err="1"/>
              <a:t>i</a:t>
            </a:r>
            <a:r>
              <a:rPr lang="en-US" sz="1600" b="1" baseline="-25000" dirty="0"/>
              <a:t> </a:t>
            </a:r>
            <a:r>
              <a:rPr lang="en-US" sz="1600" dirty="0"/>
              <a:t>is the score of the detector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n </a:t>
            </a:r>
            <a:r>
              <a:rPr lang="en-US" sz="1600" dirty="0"/>
              <a:t>is the number of nearest neighbors,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c </a:t>
            </a:r>
            <a:r>
              <a:rPr lang="en-US" sz="1600" dirty="0"/>
              <a:t>is the class of the nearest neighbor (1 for negative, 0 for positive),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err="1"/>
              <a:t>S</a:t>
            </a:r>
            <a:r>
              <a:rPr lang="en-US" sz="1600" b="1" baseline="-25000" dirty="0" err="1"/>
              <a:t>j</a:t>
            </a:r>
            <a:r>
              <a:rPr lang="en-US" sz="1600" baseline="-25000" dirty="0"/>
              <a:t> </a:t>
            </a:r>
            <a:r>
              <a:rPr lang="en-US" sz="1600" dirty="0"/>
              <a:t>is the frequency (number of duplicates) of the image to which the patch belongs.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815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C250-2E15-4C3A-A920-E4B67BAD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46D2F-7084-4AD1-A9AF-E85B61931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43" y="2122065"/>
            <a:ext cx="5152110" cy="29728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7D07F7-0B9A-48DA-886D-A6FEC31046F4}"/>
              </a:ext>
            </a:extLst>
          </p:cNvPr>
          <p:cNvSpPr/>
          <p:nvPr/>
        </p:nvSpPr>
        <p:spPr>
          <a:xfrm>
            <a:off x="5675586" y="21210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data generated on social media sites grows at an increasing rate with more than</a:t>
            </a:r>
            <a:r>
              <a:rPr lang="en-US" b="1" dirty="0"/>
              <a:t> 36% of tweets containing images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We aim to discover </a:t>
            </a:r>
            <a:r>
              <a:rPr lang="en-US" b="1" dirty="0"/>
              <a:t>#</a:t>
            </a:r>
            <a:r>
              <a:rPr lang="en-US" b="1" dirty="0" err="1"/>
              <a:t>VisualHashtags</a:t>
            </a:r>
            <a:r>
              <a:rPr lang="en-US" dirty="0"/>
              <a:t>, i.e., meaningful patches that can become the visual analog of a regular text hashtag that Twitter generates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These the entities which are both </a:t>
            </a:r>
            <a:r>
              <a:rPr lang="en-US" b="1" dirty="0"/>
              <a:t>representative and discriminative </a:t>
            </a:r>
            <a:r>
              <a:rPr lang="en-US" dirty="0"/>
              <a:t>to the target dataset besides being human-readable and hence more informative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6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4CDBCAC-EC0A-400D-9688-291DAABE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Results – 1 (Sports)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C7B7FBC-6DF5-4A23-8007-F60CD3BE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65" y="1566042"/>
            <a:ext cx="9866290" cy="438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154175A-59FE-47A3-AA7B-6D766BEC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Results – 2 (Politics)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2F4EDA-14FF-4346-B4C6-041305619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76" y="1690688"/>
            <a:ext cx="9863104" cy="437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6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071159-665F-48FF-AB6C-58111B30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Results – 3 (Temporal Analysis)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BEBB8-5573-4AE1-9914-D4BA85EA9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635" y="1690688"/>
            <a:ext cx="6237128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1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798</Words>
  <Application>Microsoft Office PowerPoint</Application>
  <PresentationFormat>Widescreen</PresentationFormat>
  <Paragraphs>59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Wingdings</vt:lpstr>
      <vt:lpstr>Office Theme</vt:lpstr>
      <vt:lpstr>PowerPoint Presentation</vt:lpstr>
      <vt:lpstr>Introduction</vt:lpstr>
      <vt:lpstr>Prior Art</vt:lpstr>
      <vt:lpstr>Methodology</vt:lpstr>
      <vt:lpstr>Algorithm</vt:lpstr>
      <vt:lpstr>Dataset</vt:lpstr>
      <vt:lpstr>Results – 1 (Sports)</vt:lpstr>
      <vt:lpstr>Results – 2 (Politics)</vt:lpstr>
      <vt:lpstr>Results – 3 (Temporal Analysis)</vt:lpstr>
      <vt:lpstr>Results – 3 (Pattern Mining)</vt:lpstr>
      <vt:lpstr>Evaluation - Quantitative</vt:lpstr>
      <vt:lpstr>Evaluation - Qualitative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</dc:creator>
  <cp:lastModifiedBy>sarthak</cp:lastModifiedBy>
  <cp:revision>15</cp:revision>
  <dcterms:created xsi:type="dcterms:W3CDTF">2017-09-19T22:24:08Z</dcterms:created>
  <dcterms:modified xsi:type="dcterms:W3CDTF">2017-09-20T09:58:45Z</dcterms:modified>
</cp:coreProperties>
</file>