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59" r:id="rId7"/>
    <p:sldId id="261" r:id="rId8"/>
    <p:sldId id="260" r:id="rId9"/>
    <p:sldId id="263" r:id="rId10"/>
    <p:sldId id="264" r:id="rId11"/>
    <p:sldId id="265"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99"/>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2400" b="1" i="0" u="none" strike="noStrike" kern="1200" baseline="0">
                <a:solidFill>
                  <a:schemeClr val="tx1">
                    <a:lumMod val="75000"/>
                    <a:lumOff val="25000"/>
                  </a:schemeClr>
                </a:solidFill>
                <a:latin typeface="+mn-lt"/>
                <a:ea typeface="+mn-ea"/>
                <a:cs typeface="+mn-cs"/>
              </a:defRPr>
            </a:pPr>
            <a:r>
              <a:rPr lang="en-US" altLang="zh-CN" sz="2400"/>
              <a:t>Most contracts fall within the $10,000 - $1,000,000 range</a:t>
            </a:r>
            <a:endParaRPr lang="en-US" altLang="zh-CN" sz="2400"/>
          </a:p>
        </c:rich>
      </c:tx>
      <c:layout>
        <c:manualLayout>
          <c:xMode val="edge"/>
          <c:yMode val="edge"/>
          <c:x val="0.0125440235852799"/>
          <c:y val="0.00437764482708303"/>
        </c:manualLayout>
      </c:layout>
      <c:overlay val="0"/>
      <c:spPr>
        <a:noFill/>
        <a:ln>
          <a:noFill/>
        </a:ln>
        <a:effectLst/>
      </c:spPr>
    </c:title>
    <c:autoTitleDeleted val="0"/>
    <c:plotArea>
      <c:layout>
        <c:manualLayout>
          <c:layoutTarget val="inner"/>
          <c:xMode val="edge"/>
          <c:yMode val="edge"/>
          <c:x val="0.137967076038673"/>
          <c:y val="0.219404630650496"/>
          <c:w val="0.730990331852626"/>
          <c:h val="0.628445424476295"/>
        </c:manualLayout>
      </c:layout>
      <c:barChart>
        <c:barDir val="col"/>
        <c:grouping val="clustered"/>
        <c:varyColors val="0"/>
        <c:ser>
          <c:idx val="0"/>
          <c:order val="0"/>
          <c:tx>
            <c:strRef>
              <c:f>Sheet1!$B$1</c:f>
              <c:strCache>
                <c:ptCount val="1"/>
                <c:pt idx="0">
                  <c:v>Non-Indegenous Business</c:v>
                </c:pt>
              </c:strCache>
            </c:strRef>
          </c:tx>
          <c:spPr>
            <a:solidFill>
              <a:schemeClr val="accent1"/>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Less than $10,000</c:v>
                </c:pt>
                <c:pt idx="1">
                  <c:v>$10,000 - $25,000</c:v>
                </c:pt>
                <c:pt idx="2">
                  <c:v>$25,000 - $100,000</c:v>
                </c:pt>
                <c:pt idx="3">
                  <c:v>$100,000 - $1000,000</c:v>
                </c:pt>
                <c:pt idx="4">
                  <c:v>$1000,000 - $5000,000</c:v>
                </c:pt>
                <c:pt idx="5">
                  <c:v>More than $5,000,000</c:v>
                </c:pt>
              </c:strCache>
            </c:strRef>
          </c:cat>
          <c:val>
            <c:numRef>
              <c:f>Sheet1!$B$2:$B$7</c:f>
              <c:numCache>
                <c:formatCode>General</c:formatCode>
                <c:ptCount val="6"/>
                <c:pt idx="0">
                  <c:v>7</c:v>
                </c:pt>
                <c:pt idx="1">
                  <c:v>840</c:v>
                </c:pt>
                <c:pt idx="2">
                  <c:v>815</c:v>
                </c:pt>
                <c:pt idx="3">
                  <c:v>743</c:v>
                </c:pt>
                <c:pt idx="4">
                  <c:v>68</c:v>
                </c:pt>
                <c:pt idx="5">
                  <c:v>33</c:v>
                </c:pt>
              </c:numCache>
            </c:numRef>
          </c:val>
        </c:ser>
        <c:ser>
          <c:idx val="1"/>
          <c:order val="1"/>
          <c:tx>
            <c:strRef>
              <c:f>Sheet1!$C$1</c:f>
              <c:strCache>
                <c:ptCount val="1"/>
                <c:pt idx="0">
                  <c:v>Indegenous Business</c:v>
                </c:pt>
              </c:strCache>
            </c:strRef>
          </c:tx>
          <c:spPr>
            <a:solidFill>
              <a:schemeClr val="accent2"/>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Less than $10,000</c:v>
                </c:pt>
                <c:pt idx="1">
                  <c:v>$10,000 - $25,000</c:v>
                </c:pt>
                <c:pt idx="2">
                  <c:v>$25,000 - $100,000</c:v>
                </c:pt>
                <c:pt idx="3">
                  <c:v>$100,000 - $1000,000</c:v>
                </c:pt>
                <c:pt idx="4">
                  <c:v>$1000,000 - $5000,000</c:v>
                </c:pt>
                <c:pt idx="5">
                  <c:v>More than $5,000,000</c:v>
                </c:pt>
              </c:strCache>
            </c:strRef>
          </c:cat>
          <c:val>
            <c:numRef>
              <c:f>Sheet1!$C$2:$C$7</c:f>
              <c:numCache>
                <c:formatCode>General</c:formatCode>
                <c:ptCount val="6"/>
                <c:pt idx="0">
                  <c:v>4</c:v>
                </c:pt>
                <c:pt idx="1">
                  <c:v>461</c:v>
                </c:pt>
                <c:pt idx="2">
                  <c:v>468</c:v>
                </c:pt>
                <c:pt idx="3">
                  <c:v>352</c:v>
                </c:pt>
                <c:pt idx="4">
                  <c:v>37</c:v>
                </c:pt>
                <c:pt idx="5">
                  <c:v>6</c:v>
                </c:pt>
              </c:numCache>
            </c:numRef>
          </c:val>
        </c:ser>
        <c:dLbls>
          <c:showLegendKey val="0"/>
          <c:showVal val="1"/>
          <c:showCatName val="0"/>
          <c:showSerName val="0"/>
          <c:showPercent val="0"/>
          <c:showBubbleSize val="0"/>
        </c:dLbls>
        <c:gapWidth val="216"/>
        <c:overlap val="-32"/>
        <c:axId val="147411794"/>
        <c:axId val="241879964"/>
      </c:barChart>
      <c:catAx>
        <c:axId val="14741179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1879964"/>
        <c:crosses val="autoZero"/>
        <c:auto val="1"/>
        <c:lblAlgn val="ctr"/>
        <c:lblOffset val="100"/>
        <c:noMultiLvlLbl val="0"/>
      </c:catAx>
      <c:valAx>
        <c:axId val="241879964"/>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Contract number</a:t>
                </a:r>
                <a:endParaRPr lang="en-US" altLang="zh-CN"/>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741179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r>
              <a:t>C</a:t>
            </a:r>
            <a:r>
              <a:rPr lang="en-US" altLang="zh-CN"/>
              <a:t>ontracts Amount</a:t>
            </a:r>
            <a:endParaRPr lang="en-US" altLang="zh-CN"/>
          </a:p>
        </c:rich>
      </c:tx>
      <c:layout>
        <c:manualLayout>
          <c:xMode val="edge"/>
          <c:yMode val="edge"/>
          <c:x val="0.164051620090985"/>
          <c:y val="0.00481077613855035"/>
        </c:manualLayout>
      </c:layout>
      <c:overlay val="0"/>
      <c:spPr>
        <a:noFill/>
        <a:ln>
          <a:noFill/>
        </a:ln>
        <a:effectLst/>
      </c:spPr>
    </c:title>
    <c:autoTitleDeleted val="0"/>
    <c:plotArea>
      <c:layout/>
      <c:pieChart>
        <c:varyColors val="1"/>
        <c:ser>
          <c:idx val="0"/>
          <c:order val="0"/>
          <c:tx>
            <c:strRef>
              <c:f>Sheet1!$B$1</c:f>
              <c:strCache>
                <c:ptCount val="1"/>
                <c:pt idx="0">
                  <c:v>Series 1</c:v>
                </c:pt>
              </c:strCache>
            </c:strRef>
          </c:tx>
          <c:spPr/>
          <c:explosion val="3"/>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1"/>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1"/>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1"/>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1"/>
              <c:showBubbleSize val="0"/>
              <c:extLst>
                <c:ext xmlns:c15="http://schemas.microsoft.com/office/drawing/2012/chart" uri="{CE6537A1-D6FC-4f65-9D91-7224C49458BB}"/>
              </c:extLst>
            </c:dLbl>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Technology</c:v>
                </c:pt>
                <c:pt idx="1">
                  <c:v>Services</c:v>
                </c:pt>
                <c:pt idx="2">
                  <c:v>Goods</c:v>
                </c:pt>
                <c:pt idx="3">
                  <c:v>Construction</c:v>
                </c:pt>
                <c:pt idx="4">
                  <c:v>Other</c:v>
                </c:pt>
              </c:strCache>
            </c:strRef>
          </c:cat>
          <c:val>
            <c:numRef>
              <c:f>Sheet1!$B$2:$B$6</c:f>
              <c:numCache>
                <c:formatCode>General</c:formatCode>
                <c:ptCount val="5"/>
                <c:pt idx="0">
                  <c:v>0.190923317683881</c:v>
                </c:pt>
                <c:pt idx="1">
                  <c:v>0.045905059989567</c:v>
                </c:pt>
                <c:pt idx="2">
                  <c:v>0.310641627543036</c:v>
                </c:pt>
                <c:pt idx="3">
                  <c:v>0.028169014084507</c:v>
                </c:pt>
                <c:pt idx="4">
                  <c:v>0.424360980699009</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r>
              <a:t>C</a:t>
            </a:r>
            <a:r>
              <a:rPr lang="en-US" altLang="zh-CN"/>
              <a:t>ontracts Value</a:t>
            </a:r>
            <a:endParaRPr lang="en-US" altLang="zh-CN"/>
          </a:p>
        </c:rich>
      </c:tx>
      <c:layout>
        <c:manualLayout>
          <c:xMode val="edge"/>
          <c:yMode val="edge"/>
          <c:x val="0.164051620090985"/>
          <c:y val="0.00481077613855035"/>
        </c:manualLayout>
      </c:layout>
      <c:overlay val="0"/>
      <c:spPr>
        <a:noFill/>
        <a:ln>
          <a:noFill/>
        </a:ln>
        <a:effectLst/>
      </c:spPr>
    </c:title>
    <c:autoTitleDeleted val="0"/>
    <c:plotArea>
      <c:layout/>
      <c:pieChart>
        <c:varyColors val="1"/>
        <c:ser>
          <c:idx val="0"/>
          <c:order val="0"/>
          <c:tx>
            <c:strRef>
              <c:f>Sheet1!$B$1</c:f>
              <c:strCache>
                <c:ptCount val="1"/>
                <c:pt idx="0">
                  <c:v>Series 1</c:v>
                </c:pt>
              </c:strCache>
            </c:strRef>
          </c:tx>
          <c:spPr/>
          <c:explosion val="3"/>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4"/>
              <c:layout/>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numFmt formatCode="General" sourceLinked="1"/>
            <c:spPr>
              <a:noFill/>
              <a:ln>
                <a:noFill/>
              </a:ln>
              <a:effectLst/>
            </c:spPr>
            <c:txPr>
              <a:bodyPr rot="0" spcFirstLastPara="0" vertOverflow="ellipsis" vert="horz" wrap="square" lIns="38100" tIns="19050" rIns="38100" bIns="19050" anchor="ctr" anchorCtr="1"/>
              <a:lstStyle/>
              <a:p>
                <a:pPr>
                  <a:defRPr lang="zh-CN"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Technology</c:v>
                </c:pt>
                <c:pt idx="1">
                  <c:v>Services</c:v>
                </c:pt>
                <c:pt idx="2">
                  <c:v>Goods</c:v>
                </c:pt>
                <c:pt idx="3">
                  <c:v>Construction</c:v>
                </c:pt>
                <c:pt idx="4">
                  <c:v>Other</c:v>
                </c:pt>
              </c:strCache>
            </c:strRef>
          </c:cat>
          <c:val>
            <c:numRef>
              <c:f>Sheet1!$B$2:$B$6</c:f>
              <c:numCache>
                <c:formatCode>General</c:formatCode>
                <c:ptCount val="5"/>
                <c:pt idx="0">
                  <c:v>0.463693291516446</c:v>
                </c:pt>
                <c:pt idx="1">
                  <c:v>0.0188398350126166</c:v>
                </c:pt>
                <c:pt idx="2">
                  <c:v>0.162583962752484</c:v>
                </c:pt>
                <c:pt idx="3">
                  <c:v>0.0293674157831397</c:v>
                </c:pt>
                <c:pt idx="4">
                  <c:v>0.325515494935314</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dk1">
                  <a:lumMod val="75000"/>
                  <a:lumOff val="25000"/>
                </a:schemeClr>
              </a:solidFill>
              <a:latin typeface="+mn-lt"/>
              <a:ea typeface="+mn-ea"/>
              <a:cs typeface="+mn-cs"/>
            </a:defRPr>
          </a:pPr>
        </a:p>
      </c:txPr>
    </c:title>
    <c:autoTitleDeleted val="0"/>
    <c:plotArea>
      <c:layout/>
      <c:barChart>
        <c:barDir val="bar"/>
        <c:grouping val="clustered"/>
        <c:varyColors val="0"/>
        <c:ser>
          <c:idx val="0"/>
          <c:order val="0"/>
          <c:tx>
            <c:strRef>
              <c:f>Sheet1!$B$1</c:f>
              <c:strCache>
                <c:ptCount val="1"/>
                <c:pt idx="0">
                  <c:v>Sum of contract_value</c:v>
                </c:pt>
              </c:strCache>
            </c:strRef>
          </c:tx>
          <c:spPr>
            <a:gradFill>
              <a:gsLst>
                <a:gs pos="100000">
                  <a:schemeClr val="accent1"/>
                </a:gs>
                <a:gs pos="0">
                  <a:schemeClr val="accent1">
                    <a:hueOff val="-1670000"/>
                  </a:schemeClr>
                </a:gs>
              </a:gsLst>
              <a:lin ang="10800000" scaled="0"/>
            </a:gradFill>
            <a:ln>
              <a:gradFill>
                <a:gsLst>
                  <a:gs pos="100000">
                    <a:schemeClr val="accent1">
                      <a:lumMod val="75000"/>
                    </a:schemeClr>
                  </a:gs>
                  <a:gs pos="0">
                    <a:schemeClr val="accent1">
                      <a:lumMod val="75000"/>
                      <a:hueOff val="-1670000"/>
                    </a:schemeClr>
                  </a:gs>
                </a:gsLst>
                <a:lin ang="10800000" scaled="0"/>
              </a:gradFill>
            </a:ln>
            <a:effectLst/>
          </c:spPr>
          <c:invertIfNegative val="0"/>
          <c:dLbls>
            <c:delete val="1"/>
          </c:dLbls>
          <c:cat>
            <c:strRef>
              <c:f>Sheet1!$A$2:$A$21</c:f>
              <c:strCache>
                <c:ptCount val="20"/>
                <c:pt idx="0">
                  <c:v>IBM CANADA LTD.</c:v>
                </c:pt>
                <c:pt idx="1">
                  <c:v>THE BELL TELEPHONE COMPANY OF</c:v>
                </c:pt>
                <c:pt idx="2">
                  <c:v>Kyndryl Canada Limited</c:v>
                </c:pt>
                <c:pt idx="3">
                  <c:v>VMWARE INC</c:v>
                </c:pt>
                <c:pt idx="4">
                  <c:v>ROGERS COMMUNICATIONS PARTNERSHIP</c:v>
                </c:pt>
                <c:pt idx="5">
                  <c:v>MICROSOFT CANADA INC.</c:v>
                </c:pt>
                <c:pt idx="6">
                  <c:v>2Keys Corporation</c:v>
                </c:pt>
                <c:pt idx="7">
                  <c:v>BMC SOFTWARE CANADA INC</c:v>
                </c:pt>
                <c:pt idx="8">
                  <c:v>VERITAAQ TECHNOLOGY HOUSE INC.</c:v>
                </c:pt>
                <c:pt idx="9">
                  <c:v>INMARSAT SOLUTIONS (CANADA) INC./</c:v>
                </c:pt>
                <c:pt idx="10">
                  <c:v>CA,INC.</c:v>
                </c:pt>
                <c:pt idx="11">
                  <c:v>ORACLE CANADA ULC</c:v>
                </c:pt>
                <c:pt idx="12">
                  <c:v>TELESAT CANADA</c:v>
                </c:pt>
                <c:pt idx="13">
                  <c:v>ADIRONDACK INFORMATION</c:v>
                </c:pt>
                <c:pt idx="14">
                  <c:v>TEKSYSTEMS CANADA INC.</c:v>
                </c:pt>
                <c:pt idx="15">
                  <c:v>INSA CORP.</c:v>
                </c:pt>
                <c:pt idx="16">
                  <c:v>CGI INFORMATION SYSTEMS AND</c:v>
                </c:pt>
                <c:pt idx="17">
                  <c:v>TPG TECHNOLOGY CONSULTING LTD.</c:v>
                </c:pt>
                <c:pt idx="18">
                  <c:v>UNISYS CANADA INC</c:v>
                </c:pt>
                <c:pt idx="19">
                  <c:v>T E S CONTRACT SERVICES INC.</c:v>
                </c:pt>
              </c:strCache>
            </c:strRef>
          </c:cat>
          <c:val>
            <c:numRef>
              <c:f>Sheet1!$B$2:$B$21</c:f>
              <c:numCache>
                <c:formatCode>General</c:formatCode>
                <c:ptCount val="20"/>
                <c:pt idx="0">
                  <c:v>698202737.82</c:v>
                </c:pt>
                <c:pt idx="1">
                  <c:v>271805509.12</c:v>
                </c:pt>
                <c:pt idx="2">
                  <c:v>199313307.86</c:v>
                </c:pt>
                <c:pt idx="3">
                  <c:v>182693864.7</c:v>
                </c:pt>
                <c:pt idx="4">
                  <c:v>163796217.5</c:v>
                </c:pt>
                <c:pt idx="5">
                  <c:v>152630337.28</c:v>
                </c:pt>
                <c:pt idx="6">
                  <c:v>130940931</c:v>
                </c:pt>
                <c:pt idx="7">
                  <c:v>128642616.41</c:v>
                </c:pt>
                <c:pt idx="8">
                  <c:v>106510424.2</c:v>
                </c:pt>
                <c:pt idx="9">
                  <c:v>96557806</c:v>
                </c:pt>
                <c:pt idx="10">
                  <c:v>94061140</c:v>
                </c:pt>
                <c:pt idx="11">
                  <c:v>89269443.7</c:v>
                </c:pt>
                <c:pt idx="12">
                  <c:v>88772488.4</c:v>
                </c:pt>
                <c:pt idx="13">
                  <c:v>87236869</c:v>
                </c:pt>
                <c:pt idx="14">
                  <c:v>73479687.6</c:v>
                </c:pt>
                <c:pt idx="15">
                  <c:v>65812714.94</c:v>
                </c:pt>
                <c:pt idx="16">
                  <c:v>65221879</c:v>
                </c:pt>
                <c:pt idx="17">
                  <c:v>63594738.75</c:v>
                </c:pt>
                <c:pt idx="18">
                  <c:v>63269475.3</c:v>
                </c:pt>
                <c:pt idx="19">
                  <c:v>55736837.5</c:v>
                </c:pt>
              </c:numCache>
            </c:numRef>
          </c:val>
        </c:ser>
        <c:dLbls>
          <c:showLegendKey val="0"/>
          <c:showVal val="0"/>
          <c:showCatName val="0"/>
          <c:showSerName val="0"/>
          <c:showPercent val="0"/>
          <c:showBubbleSize val="0"/>
        </c:dLbls>
        <c:gapWidth val="140"/>
        <c:overlap val="-40"/>
        <c:axId val="771849369"/>
        <c:axId val="232124439"/>
      </c:barChart>
      <c:catAx>
        <c:axId val="771849369"/>
        <c:scaling>
          <c:orientation val="minMax"/>
        </c:scaling>
        <c:delete val="0"/>
        <c:axPos val="l"/>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232124439"/>
        <c:crosses val="autoZero"/>
        <c:auto val="1"/>
        <c:lblAlgn val="ctr"/>
        <c:lblOffset val="100"/>
        <c:noMultiLvlLbl val="0"/>
      </c:catAx>
      <c:valAx>
        <c:axId val="232124439"/>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77184936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cs:styleClr val="auto"/>
    </cs:fontRef>
    <cs:defRPr sz="1000" b="1" i="0" u="none" strike="noStrike" kern="1200" spc="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8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cs:styleClr val="auto"/>
    </cs:fontRef>
    <cs:defRPr sz="1000" b="1" i="0" u="none" strike="noStrike" kern="1200" spc="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124">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10800000" scaled="0"/>
      </a:gradFill>
      <a:ln>
        <a:gradFill>
          <a:gsLst>
            <a:gs pos="100000">
              <a:schemeClr val="phClr">
                <a:lumMod val="75000"/>
              </a:schemeClr>
            </a:gs>
            <a:gs pos="0">
              <a:schemeClr val="phClr">
                <a:lumMod val="75000"/>
                <a:hueOff val="-1670000"/>
              </a:schemeClr>
            </a:gs>
          </a:gsLst>
          <a:lin ang="1080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chart" Target="../charts/chart3.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4675" y="535940"/>
            <a:ext cx="9144000" cy="869315"/>
          </a:xfrm>
        </p:spPr>
        <p:txBody>
          <a:bodyPr/>
          <a:lstStyle/>
          <a:p>
            <a:r>
              <a:rPr lang="zh-CN" altLang="en-US" sz="3600" dirty="0">
                <a:effectLst/>
              </a:rPr>
              <a:t>Key Objectives of Contract Data Analysis</a:t>
            </a:r>
            <a:endParaRPr lang="zh-CN" altLang="en-US" sz="3600" dirty="0">
              <a:effectLst/>
            </a:endParaRPr>
          </a:p>
        </p:txBody>
      </p:sp>
      <p:sp>
        <p:nvSpPr>
          <p:cNvPr id="5" name="副标题 4"/>
          <p:cNvSpPr>
            <a:spLocks noGrp="1"/>
          </p:cNvSpPr>
          <p:nvPr>
            <p:ph type="subTitle" idx="1"/>
          </p:nvPr>
        </p:nvSpPr>
        <p:spPr>
          <a:xfrm>
            <a:off x="574675" y="1838325"/>
            <a:ext cx="10093325" cy="3306445"/>
          </a:xfrm>
        </p:spPr>
        <p:txBody>
          <a:bodyPr>
            <a:normAutofit/>
          </a:bodyPr>
          <a:lstStyle/>
          <a:p>
            <a:pPr algn="l"/>
            <a:r>
              <a:rPr lang="en-US" altLang="zh-CN" dirty="0">
                <a:latin typeface="+mn-lt"/>
              </a:rPr>
              <a:t>1. </a:t>
            </a:r>
            <a:r>
              <a:rPr lang="zh-CN" altLang="en-US" dirty="0">
                <a:latin typeface="+mn-lt"/>
              </a:rPr>
              <a:t>Proportion of the number and amount of contracts</a:t>
            </a:r>
            <a:endParaRPr lang="zh-CN" altLang="en-US" dirty="0">
              <a:latin typeface="+mn-lt"/>
            </a:endParaRPr>
          </a:p>
          <a:p>
            <a:pPr algn="l"/>
            <a:r>
              <a:rPr lang="en-US" altLang="zh-CN" dirty="0">
                <a:latin typeface="+mn-lt"/>
              </a:rPr>
              <a:t>2. </a:t>
            </a:r>
            <a:r>
              <a:rPr lang="zh-CN" altLang="en-US" dirty="0">
                <a:latin typeface="+mn-lt"/>
              </a:rPr>
              <a:t>Main categories of delivered content and high-frequency subcategories (focus on tech)</a:t>
            </a:r>
            <a:endParaRPr lang="zh-CN" altLang="en-US" dirty="0">
              <a:latin typeface="+mn-lt"/>
            </a:endParaRPr>
          </a:p>
          <a:p>
            <a:pPr algn="l"/>
            <a:r>
              <a:rPr lang="en-US" altLang="zh-CN" dirty="0">
                <a:latin typeface="+mn-lt"/>
              </a:rPr>
              <a:t>3. </a:t>
            </a:r>
            <a:r>
              <a:rPr lang="zh-CN" altLang="en-US" dirty="0">
                <a:latin typeface="+mn-lt"/>
              </a:rPr>
              <a:t>Details of non-IB contracts in the quota: delivered content, award criteria</a:t>
            </a:r>
            <a:endParaRPr lang="zh-CN" altLang="en-US" dirty="0">
              <a:latin typeface="+mn-lt"/>
            </a:endParaRPr>
          </a:p>
          <a:p>
            <a:pPr algn="l"/>
            <a:r>
              <a:rPr lang="en-US" altLang="zh-CN" dirty="0">
                <a:latin typeface="+mn-lt"/>
              </a:rPr>
              <a:t>4. </a:t>
            </a:r>
            <a:r>
              <a:rPr lang="zh-CN" altLang="en-US" dirty="0">
                <a:latin typeface="+mn-lt"/>
              </a:rPr>
              <a:t>In the Google Doc, the top 20 tech companies are listed. </a:t>
            </a:r>
            <a:endParaRPr lang="zh-CN" altLang="en-US" dirty="0">
              <a:latin typeface="+mn-lt"/>
            </a:endParaRPr>
          </a:p>
          <a:p>
            <a:pPr algn="l"/>
            <a:r>
              <a:rPr lang="zh-CN" altLang="en-US" dirty="0">
                <a:latin typeface="+mn-lt"/>
              </a:rPr>
              <a:t>Using a similar approach, search contracts by keywords to see if these major companies have occupied the quota by winning contracts.</a:t>
            </a:r>
            <a:endParaRPr lang="zh-CN" altLang="en-US"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 of Our Dataset</a:t>
            </a:r>
            <a:endParaRPr lang="en-US"/>
          </a:p>
        </p:txBody>
      </p:sp>
      <p:sp>
        <p:nvSpPr>
          <p:cNvPr id="3" name="Content Placeholder 2"/>
          <p:cNvSpPr>
            <a:spLocks noGrp="1"/>
          </p:cNvSpPr>
          <p:nvPr>
            <p:ph idx="1"/>
          </p:nvPr>
        </p:nvSpPr>
        <p:spPr>
          <a:xfrm>
            <a:off x="647700" y="1825625"/>
            <a:ext cx="9208135" cy="4307205"/>
          </a:xfrm>
        </p:spPr>
        <p:txBody>
          <a:bodyPr>
            <a:normAutofit fontScale="80000"/>
          </a:bodyPr>
          <a:p>
            <a:pPr marL="0" indent="0">
              <a:buNone/>
            </a:pPr>
            <a:r>
              <a:rPr lang="en-US"/>
              <a:t>Government Contracts (2023)</a:t>
            </a:r>
            <a:endParaRPr lang="en-US"/>
          </a:p>
          <a:p>
            <a:r>
              <a:rPr lang="en-US"/>
              <a:t>Total Entries: 81,000</a:t>
            </a:r>
            <a:endParaRPr lang="en-US"/>
          </a:p>
          <a:p>
            <a:r>
              <a:rPr lang="en-US"/>
              <a:t>Features: 48</a:t>
            </a:r>
            <a:endParaRPr lang="en-US"/>
          </a:p>
          <a:p>
            <a:endParaRPr lang="en-US"/>
          </a:p>
          <a:p>
            <a:pPr marL="0" indent="0">
              <a:buNone/>
            </a:pPr>
            <a:r>
              <a:rPr lang="en-US"/>
              <a:t>Indigenous Business Directory - Company Profiles</a:t>
            </a:r>
            <a:endParaRPr lang="en-US"/>
          </a:p>
          <a:p>
            <a:r>
              <a:rPr lang="en-US"/>
              <a:t>Total Entries: 2,960</a:t>
            </a:r>
            <a:endParaRPr lang="en-US"/>
          </a:p>
          <a:p>
            <a:r>
              <a:rPr lang="en-US"/>
              <a:t>Features: 20</a:t>
            </a:r>
            <a:endParaRPr lang="en-US"/>
          </a:p>
          <a:p>
            <a:r>
              <a:rPr lang="en-US"/>
              <a:t>Tech Companies List</a:t>
            </a:r>
            <a:endParaRPr lang="en-US"/>
          </a:p>
          <a:p>
            <a:endParaRPr lang="en-US"/>
          </a:p>
          <a:p>
            <a:pPr marL="0" indent="0">
              <a:buNone/>
            </a:pPr>
            <a:r>
              <a:rPr lang="en-US"/>
              <a:t>Includes 20 Major Tech Companies  </a:t>
            </a:r>
            <a:endParaRPr lang="en-US"/>
          </a:p>
          <a:p>
            <a:pPr marL="0" indent="0">
              <a:buNone/>
            </a:pP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Challenges and Action Plan</a:t>
            </a:r>
            <a:endParaRPr lang="en-US"/>
          </a:p>
        </p:txBody>
      </p:sp>
      <p:sp>
        <p:nvSpPr>
          <p:cNvPr id="4" name="Text Box 3"/>
          <p:cNvSpPr txBox="1"/>
          <p:nvPr>
            <p:custDataLst>
              <p:tags r:id="rId1"/>
            </p:custDataLst>
          </p:nvPr>
        </p:nvSpPr>
        <p:spPr>
          <a:xfrm>
            <a:off x="473710" y="1584325"/>
            <a:ext cx="10689590" cy="4780915"/>
          </a:xfrm>
          <a:prstGeom prst="rect">
            <a:avLst/>
          </a:prstGeom>
          <a:noFill/>
        </p:spPr>
        <p:txBody>
          <a:bodyPr wrap="square" rtlCol="0">
            <a:noAutofit/>
          </a:bodyPr>
          <a:p>
            <a:pPr indent="0">
              <a:buFont typeface="Arial" panose="020B0604020202090204" pitchFamily="34" charset="0"/>
              <a:buNone/>
            </a:pPr>
            <a:r>
              <a:t>Challenges We Faced:</a:t>
            </a:r>
          </a:p>
          <a:p>
            <a:pPr marL="285750" indent="-285750">
              <a:buFont typeface="Arial" panose="020B0604020202090204" pitchFamily="34" charset="0"/>
              <a:buChar char="•"/>
            </a:pPr>
            <a:r>
              <a:t>Large Volume of Data: The dataset is vast, making processing and analysis difficult.</a:t>
            </a:r>
          </a:p>
          <a:p>
            <a:pPr marL="285750" indent="-285750">
              <a:buFont typeface="Arial" panose="020B0604020202090204" pitchFamily="34" charset="0"/>
              <a:buChar char="•"/>
            </a:pPr>
            <a:r>
              <a:t>Incomplete Information: Some entries lack key details or contain irrelevant information.</a:t>
            </a:r>
          </a:p>
          <a:p>
            <a:pPr marL="285750" indent="-285750">
              <a:buFont typeface="Arial" panose="020B0604020202090204" pitchFamily="34" charset="0"/>
              <a:buChar char="•"/>
            </a:pPr>
            <a:r>
              <a:t>Detailed Classification: Hard to distinguish finer details in categories, requiring more analysis.</a:t>
            </a:r>
          </a:p>
          <a:p>
            <a:pPr marL="285750" indent="-285750" algn="l">
              <a:buClrTx/>
              <a:buSzTx/>
              <a:buFont typeface="Arial" panose="020B0604020202090204" pitchFamily="34" charset="0"/>
              <a:buChar char="•"/>
            </a:pPr>
            <a:r>
              <a:t>Feature Relationships: Identifying meaningful connections between features to support ITC’s goals.</a:t>
            </a:r>
          </a:p>
          <a:p>
            <a:pPr indent="0" algn="l">
              <a:buClrTx/>
              <a:buSzTx/>
              <a:buFont typeface="Arial" panose="020B0604020202090204" pitchFamily="34" charset="0"/>
              <a:buNone/>
            </a:pPr>
          </a:p>
          <a:p>
            <a:pPr indent="0" algn="l">
              <a:buClrTx/>
              <a:buSzTx/>
              <a:buFont typeface="Arial" panose="020B0604020202090204" pitchFamily="34" charset="0"/>
              <a:buNone/>
            </a:pPr>
          </a:p>
          <a:p>
            <a:pPr indent="0">
              <a:buFont typeface="Wingdings" panose="05000000000000000000" charset="0"/>
              <a:buNone/>
            </a:pPr>
            <a:r>
              <a:t>Steps to Take:</a:t>
            </a:r>
          </a:p>
          <a:p>
            <a:pPr marL="285750" indent="-285750">
              <a:buFont typeface="Wingdings" panose="05000000000000000000" charset="0"/>
              <a:buChar char=""/>
            </a:pPr>
            <a:r>
              <a:t>Select Key Features: Identify and match relevant features in the dataset for deeper analysis.</a:t>
            </a:r>
          </a:p>
          <a:p>
            <a:pPr marL="285750" indent="-285750">
              <a:buFont typeface="Wingdings" panose="05000000000000000000" charset="0"/>
              <a:buChar char=""/>
            </a:pPr>
            <a:r>
              <a:t>Data Cleaning: Remove irrelevant entries and filter for contracts with values over 1,000.</a:t>
            </a:r>
          </a:p>
          <a:p>
            <a:pPr marL="285750" indent="-285750">
              <a:buFont typeface="Wingdings" panose="05000000000000000000" charset="0"/>
              <a:buChar char=""/>
            </a:pPr>
            <a:r>
              <a:t>Data Processing: Classify contract details into more specific categories.</a:t>
            </a:r>
          </a:p>
          <a:p>
            <a:pPr marL="285750" indent="-285750">
              <a:buFont typeface="Wingdings" panose="05000000000000000000" charset="0"/>
              <a:buChar char=""/>
            </a:pPr>
            <a:r>
              <a:t>Data Analysis: Perform statistical and comparative analysis to gain actionable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419100" y="1393825"/>
          <a:ext cx="10972800" cy="1326515"/>
        </p:xfrm>
        <a:graphic>
          <a:graphicData uri="http://schemas.openxmlformats.org/drawingml/2006/table">
            <a:tbl>
              <a:tblPr/>
              <a:tblGrid>
                <a:gridCol w="4270375"/>
                <a:gridCol w="1517650"/>
                <a:gridCol w="1828800"/>
                <a:gridCol w="1828800"/>
                <a:gridCol w="1527175"/>
              </a:tblGrid>
              <a:tr h="243205">
                <a:tc>
                  <a:txBody>
                    <a:bodyPr/>
                    <a:p>
                      <a:pPr marL="12700" indent="0" algn="l" fontAlgn="ctr"/>
                      <a:r>
                        <a:rPr lang="en-US" altLang="zh-CN" sz="1000" b="0" i="0">
                          <a:solidFill>
                            <a:srgbClr val="000000"/>
                          </a:solidFill>
                          <a:latin typeface="Calibri"/>
                          <a:ea typeface="Calibri"/>
                        </a:rPr>
                        <a:t>gov provide contract</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Contracts number</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Contrcts number %</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Contracts Value</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Contracts Value %</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8465">
                <a:tc>
                  <a:txBody>
                    <a:bodyPr/>
                    <a:p>
                      <a:pPr marL="12700" indent="0" algn="l" fontAlgn="ctr"/>
                      <a:br>
                        <a:rPr lang="en-US" altLang="zh-CN" sz="1000" b="0" i="0">
                          <a:solidFill>
                            <a:srgbClr val="000000"/>
                          </a:solidFill>
                          <a:latin typeface="Calibri"/>
                          <a:ea typeface="Calibri"/>
                        </a:rPr>
                      </a:br>
                      <a:r>
                        <a:rPr lang="en-US" altLang="zh-CN" sz="1000" b="0" i="0">
                          <a:solidFill>
                            <a:srgbClr val="000000"/>
                          </a:solidFill>
                          <a:latin typeface="Calibri"/>
                          <a:ea typeface="Calibri"/>
                        </a:rPr>
                        <a:t>PSIB</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3834</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4.77%</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1173814048</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2.96%</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21640">
                <a:tc>
                  <a:txBody>
                    <a:bodyPr/>
                    <a:p>
                      <a:pPr marL="12700" indent="0" algn="l" fontAlgn="ctr"/>
                      <a:r>
                        <a:rPr lang="en-US" altLang="zh-CN" sz="1000" b="0" i="0">
                          <a:solidFill>
                            <a:srgbClr val="000000"/>
                          </a:solidFill>
                          <a:latin typeface="Calibri"/>
                          <a:ea typeface="Calibri"/>
                        </a:rPr>
                        <a:t>Non - PSIB</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76465</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95.23%</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38530514574</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97.04%</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243205">
                <a:tc>
                  <a:txBody>
                    <a:bodyPr/>
                    <a:p>
                      <a:pPr marL="12700" indent="0" algn="l" fontAlgn="ctr"/>
                      <a:r>
                        <a:rPr lang="en-US" altLang="zh-CN" sz="1000" b="0" i="0">
                          <a:solidFill>
                            <a:srgbClr val="000000"/>
                          </a:solidFill>
                          <a:latin typeface="Calibri"/>
                          <a:ea typeface="Calibri"/>
                        </a:rPr>
                        <a:t>Grand Total</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80299</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100%</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39704328622</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12700" indent="0" algn="l" fontAlgn="ctr"/>
                      <a:r>
                        <a:rPr lang="en-US" altLang="zh-CN" sz="1000" b="0" i="0">
                          <a:solidFill>
                            <a:srgbClr val="000000"/>
                          </a:solidFill>
                          <a:latin typeface="Calibri"/>
                          <a:ea typeface="Calibri"/>
                        </a:rPr>
                        <a:t>100%</a:t>
                      </a:r>
                      <a:endParaRPr lang="en-US" altLang="zh-CN" sz="1000" b="0" i="0">
                        <a:solidFill>
                          <a:srgbClr val="000000"/>
                        </a:solidFill>
                        <a:latin typeface="Calibri"/>
                        <a:ea typeface="Calibri"/>
                      </a:endParaRPr>
                    </a:p>
                  </a:txBody>
                  <a:tcPr marL="13017" marR="13017" marT="1301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
        <p:nvSpPr>
          <p:cNvPr id="5" name="Text Box 4"/>
          <p:cNvSpPr txBox="1"/>
          <p:nvPr/>
        </p:nvSpPr>
        <p:spPr>
          <a:xfrm>
            <a:off x="419100" y="485775"/>
            <a:ext cx="11102340" cy="645160"/>
          </a:xfrm>
          <a:prstGeom prst="rect">
            <a:avLst/>
          </a:prstGeom>
          <a:noFill/>
        </p:spPr>
        <p:txBody>
          <a:bodyPr wrap="square" rtlCol="0" anchor="t">
            <a:spAutoFit/>
          </a:bodyPr>
          <a:p>
            <a:r>
              <a:rPr lang="en-US"/>
              <a:t>The Procurement Strategy for Indigenous Business (PSIB) is a Canadian government program designed to support economic growth for Indigenous-owned businesses by helping them secure government contracts.</a:t>
            </a:r>
            <a:endParaRPr lang="en-US"/>
          </a:p>
        </p:txBody>
      </p:sp>
      <p:sp>
        <p:nvSpPr>
          <p:cNvPr id="6" name="Text Box 5"/>
          <p:cNvSpPr txBox="1"/>
          <p:nvPr/>
        </p:nvSpPr>
        <p:spPr>
          <a:xfrm>
            <a:off x="419100" y="2819400"/>
            <a:ext cx="10972800" cy="583565"/>
          </a:xfrm>
          <a:prstGeom prst="rect">
            <a:avLst/>
          </a:prstGeom>
          <a:noFill/>
        </p:spPr>
        <p:txBody>
          <a:bodyPr wrap="square" rtlCol="0">
            <a:spAutoFit/>
          </a:bodyPr>
          <a:p>
            <a:pPr indent="0">
              <a:buFont typeface="Arial" panose="020B0604020202090204" pitchFamily="34" charset="0"/>
              <a:buNone/>
            </a:pPr>
            <a:r>
              <a:rPr lang="en-US" sz="2800"/>
              <a:t>PSIB</a:t>
            </a:r>
            <a:r>
              <a:rPr lang="en-US"/>
              <a:t> </a:t>
            </a:r>
            <a:r>
              <a:rPr lang="zh-CN" altLang="en-US"/>
              <a:t>：</a:t>
            </a:r>
            <a:r>
              <a:rPr lang="en-US" altLang="zh-CN"/>
              <a:t>                </a:t>
            </a:r>
            <a:r>
              <a:rPr lang="en-US" altLang="zh-CN" sz="2400" dirty="0">
                <a:sym typeface="+mn-ea"/>
              </a:rPr>
              <a:t>Indigenous business </a:t>
            </a:r>
            <a:r>
              <a:rPr lang="en-US" altLang="zh-CN" dirty="0">
                <a:sym typeface="+mn-ea"/>
              </a:rPr>
              <a:t> </a:t>
            </a:r>
            <a:r>
              <a:rPr lang="en-US" altLang="zh-CN" sz="3200" dirty="0">
                <a:sym typeface="+mn-ea"/>
              </a:rPr>
              <a:t>VS</a:t>
            </a:r>
            <a:r>
              <a:rPr lang="en-US" altLang="zh-CN" sz="2400" dirty="0">
                <a:sym typeface="+mn-ea"/>
              </a:rPr>
              <a:t> non- </a:t>
            </a:r>
            <a:r>
              <a:rPr lang="zh-CN" altLang="en-US" sz="2400" dirty="0">
                <a:sym typeface="+mn-ea"/>
              </a:rPr>
              <a:t>I</a:t>
            </a:r>
            <a:r>
              <a:rPr lang="en-US" altLang="zh-CN" sz="2400" dirty="0">
                <a:sym typeface="+mn-ea"/>
              </a:rPr>
              <a:t>ndigenous business</a:t>
            </a:r>
            <a:endParaRPr lang="en-US" altLang="zh-CN" sz="2400" dirty="0">
              <a:sym typeface="+mn-ea"/>
            </a:endParaRPr>
          </a:p>
        </p:txBody>
      </p:sp>
      <p:sp>
        <p:nvSpPr>
          <p:cNvPr id="7" name="Text Box 6"/>
          <p:cNvSpPr txBox="1"/>
          <p:nvPr/>
        </p:nvSpPr>
        <p:spPr>
          <a:xfrm>
            <a:off x="1115695" y="3496310"/>
            <a:ext cx="8131175" cy="368300"/>
          </a:xfrm>
          <a:prstGeom prst="rect">
            <a:avLst/>
          </a:prstGeom>
          <a:noFill/>
        </p:spPr>
        <p:txBody>
          <a:bodyPr wrap="square" rtlCol="0">
            <a:spAutoFit/>
          </a:bodyPr>
          <a:p>
            <a:pPr algn="l">
              <a:buClrTx/>
              <a:buSzTx/>
              <a:buFontTx/>
            </a:pPr>
            <a:r>
              <a:rPr lang="en-US"/>
              <a:t>Contracts Number % :       34.64%                                   65.36%</a:t>
            </a:r>
            <a:endParaRPr lang="en-US"/>
          </a:p>
        </p:txBody>
      </p:sp>
      <p:sp>
        <p:nvSpPr>
          <p:cNvPr id="8" name="Text Box 7"/>
          <p:cNvSpPr txBox="1"/>
          <p:nvPr/>
        </p:nvSpPr>
        <p:spPr>
          <a:xfrm>
            <a:off x="1217295" y="3931920"/>
            <a:ext cx="8658225" cy="368300"/>
          </a:xfrm>
          <a:prstGeom prst="rect">
            <a:avLst/>
          </a:prstGeom>
          <a:noFill/>
        </p:spPr>
        <p:txBody>
          <a:bodyPr wrap="square" rtlCol="0">
            <a:spAutoFit/>
          </a:bodyPr>
          <a:p>
            <a:r>
              <a:rPr lang="en-US"/>
              <a:t>Contracts Value %:           23.13%                                    76.81%</a:t>
            </a:r>
            <a:endParaRPr lang="en-US"/>
          </a:p>
        </p:txBody>
      </p:sp>
      <p:sp>
        <p:nvSpPr>
          <p:cNvPr id="11" name="Text Box 10"/>
          <p:cNvSpPr txBox="1"/>
          <p:nvPr/>
        </p:nvSpPr>
        <p:spPr>
          <a:xfrm>
            <a:off x="505460" y="4447540"/>
            <a:ext cx="10254615" cy="368300"/>
          </a:xfrm>
          <a:prstGeom prst="rect">
            <a:avLst/>
          </a:prstGeom>
          <a:noFill/>
        </p:spPr>
        <p:txBody>
          <a:bodyPr wrap="square" rtlCol="0">
            <a:spAutoFit/>
          </a:bodyPr>
          <a:p>
            <a:pPr marL="285750" indent="-285750">
              <a:buFont typeface="Wingdings" panose="05000000000000000000" charset="0"/>
              <a:buChar char=""/>
            </a:pPr>
            <a:r>
              <a:rPr lang="en-US"/>
              <a:t>Conclusion: Indigenous businesses receive smaller-value contracts within PSIB.</a:t>
            </a:r>
            <a:endParaRPr lang="en-US"/>
          </a:p>
        </p:txBody>
      </p:sp>
      <p:sp>
        <p:nvSpPr>
          <p:cNvPr id="12" name="Text Box 11"/>
          <p:cNvSpPr txBox="1"/>
          <p:nvPr>
            <p:custDataLst>
              <p:tags r:id="rId2"/>
            </p:custDataLst>
          </p:nvPr>
        </p:nvSpPr>
        <p:spPr>
          <a:xfrm>
            <a:off x="505460" y="4927600"/>
            <a:ext cx="10972800" cy="583565"/>
          </a:xfrm>
          <a:prstGeom prst="rect">
            <a:avLst/>
          </a:prstGeom>
          <a:noFill/>
        </p:spPr>
        <p:txBody>
          <a:bodyPr wrap="square" rtlCol="0">
            <a:spAutoFit/>
          </a:bodyPr>
          <a:p>
            <a:r>
              <a:rPr lang="en-US" sz="2800"/>
              <a:t>NON-PSIB</a:t>
            </a:r>
            <a:r>
              <a:rPr lang="en-US"/>
              <a:t> </a:t>
            </a:r>
            <a:r>
              <a:rPr lang="zh-CN" altLang="en-US"/>
              <a:t>：</a:t>
            </a:r>
            <a:r>
              <a:rPr lang="en-US" altLang="zh-CN"/>
              <a:t>       </a:t>
            </a:r>
            <a:r>
              <a:rPr lang="en-US" altLang="zh-CN" sz="2400" dirty="0"/>
              <a:t> </a:t>
            </a:r>
            <a:r>
              <a:rPr lang="en-US" altLang="zh-CN" sz="2400" dirty="0">
                <a:sym typeface="+mn-ea"/>
              </a:rPr>
              <a:t>Indigenous business </a:t>
            </a:r>
            <a:r>
              <a:rPr lang="en-US" altLang="zh-CN" dirty="0">
                <a:sym typeface="+mn-ea"/>
              </a:rPr>
              <a:t>  </a:t>
            </a:r>
            <a:r>
              <a:rPr lang="en-US" altLang="zh-CN" sz="3200" dirty="0">
                <a:sym typeface="+mn-ea"/>
              </a:rPr>
              <a:t>VS</a:t>
            </a:r>
            <a:r>
              <a:rPr lang="en-US" altLang="zh-CN" sz="2400" dirty="0">
                <a:sym typeface="+mn-ea"/>
              </a:rPr>
              <a:t>  non- </a:t>
            </a:r>
            <a:r>
              <a:rPr lang="zh-CN" altLang="en-US" sz="2400" dirty="0">
                <a:sym typeface="+mn-ea"/>
              </a:rPr>
              <a:t>I</a:t>
            </a:r>
            <a:r>
              <a:rPr lang="en-US" altLang="zh-CN" sz="2400" dirty="0">
                <a:sym typeface="+mn-ea"/>
              </a:rPr>
              <a:t>ndigenous business</a:t>
            </a:r>
            <a:endParaRPr lang="en-US" altLang="zh-CN" sz="2400" dirty="0">
              <a:sym typeface="+mn-ea"/>
            </a:endParaRPr>
          </a:p>
        </p:txBody>
      </p:sp>
      <p:sp>
        <p:nvSpPr>
          <p:cNvPr id="13" name="Text Box 12"/>
          <p:cNvSpPr txBox="1"/>
          <p:nvPr/>
        </p:nvSpPr>
        <p:spPr>
          <a:xfrm>
            <a:off x="1115695" y="5511165"/>
            <a:ext cx="8894445" cy="368300"/>
          </a:xfrm>
          <a:prstGeom prst="rect">
            <a:avLst/>
          </a:prstGeom>
          <a:noFill/>
        </p:spPr>
        <p:txBody>
          <a:bodyPr wrap="square" rtlCol="0" anchor="t">
            <a:spAutoFit/>
          </a:bodyPr>
          <a:p>
            <a:pPr algn="l">
              <a:buClrTx/>
              <a:buSzTx/>
              <a:buFontTx/>
            </a:pPr>
            <a:r>
              <a:rPr lang="en-US">
                <a:sym typeface="+mn-ea"/>
              </a:rPr>
              <a:t>Contracts Number % :       0.59%                                   99.41%</a:t>
            </a:r>
            <a:endParaRPr lang="en-US">
              <a:sym typeface="+mn-ea"/>
            </a:endParaRPr>
          </a:p>
        </p:txBody>
      </p:sp>
      <p:sp>
        <p:nvSpPr>
          <p:cNvPr id="14" name="Text Box 13"/>
          <p:cNvSpPr txBox="1"/>
          <p:nvPr>
            <p:custDataLst>
              <p:tags r:id="rId3"/>
            </p:custDataLst>
          </p:nvPr>
        </p:nvSpPr>
        <p:spPr>
          <a:xfrm>
            <a:off x="1217295" y="5960110"/>
            <a:ext cx="8658225" cy="368300"/>
          </a:xfrm>
          <a:prstGeom prst="rect">
            <a:avLst/>
          </a:prstGeom>
          <a:noFill/>
        </p:spPr>
        <p:txBody>
          <a:bodyPr wrap="square" rtlCol="0">
            <a:spAutoFit/>
          </a:bodyPr>
          <a:p>
            <a:r>
              <a:rPr lang="en-US"/>
              <a:t>Contracts Value %:           0.39%                                    99.61%</a:t>
            </a:r>
            <a:endParaRPr lang="en-US"/>
          </a:p>
        </p:txBody>
      </p:sp>
      <p:sp>
        <p:nvSpPr>
          <p:cNvPr id="15" name="Text Box 14"/>
          <p:cNvSpPr txBox="1"/>
          <p:nvPr>
            <p:custDataLst>
              <p:tags r:id="rId4"/>
            </p:custDataLst>
          </p:nvPr>
        </p:nvSpPr>
        <p:spPr>
          <a:xfrm>
            <a:off x="505460" y="6408420"/>
            <a:ext cx="11328400" cy="368300"/>
          </a:xfrm>
          <a:prstGeom prst="rect">
            <a:avLst/>
          </a:prstGeom>
          <a:noFill/>
        </p:spPr>
        <p:txBody>
          <a:bodyPr wrap="square" rtlCol="0">
            <a:spAutoFit/>
          </a:bodyPr>
          <a:p>
            <a:pPr marL="285750" indent="-285750">
              <a:buFont typeface="Wingdings" panose="05000000000000000000" charset="0"/>
              <a:buChar char=""/>
            </a:pPr>
            <a:r>
              <a:rPr lang="en-US"/>
              <a:t>Conclusion: Non-Indigenous companies dominate in both number and value of contracts outside PSIB.</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3200">
                <a:sym typeface="+mn-ea"/>
              </a:rPr>
              <a:t>Divide Data by Contract Value</a:t>
            </a:r>
            <a:br>
              <a:rPr lang="en-US" sz="3200">
                <a:sym typeface="+mn-ea"/>
              </a:rPr>
            </a:br>
            <a:r>
              <a:rPr lang="en-US" sz="2000">
                <a:sym typeface="+mn-ea"/>
              </a:rPr>
              <a:t>- Focus on Procurement Strategy for Indigenous Business (PSIB)</a:t>
            </a:r>
            <a:endParaRPr lang="en-US" sz="2000">
              <a:sym typeface="+mn-ea"/>
            </a:endParaRPr>
          </a:p>
        </p:txBody>
      </p:sp>
      <p:graphicFrame>
        <p:nvGraphicFramePr>
          <p:cNvPr id="4" name="Chart 3"/>
          <p:cNvGraphicFramePr/>
          <p:nvPr/>
        </p:nvGraphicFramePr>
        <p:xfrm>
          <a:off x="647700" y="1793240"/>
          <a:ext cx="10515600" cy="47040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a:t>Divide Data by Group</a:t>
            </a:r>
            <a:br>
              <a:rPr lang="en-US" sz="3200"/>
            </a:br>
            <a:r>
              <a:rPr lang="en-US" sz="2000"/>
              <a:t>- Focus on </a:t>
            </a:r>
            <a:r>
              <a:rPr lang="en-US" sz="2000">
                <a:sym typeface="+mn-ea"/>
              </a:rPr>
              <a:t>Procurement Strategy for Indigenous Business (PSIB)</a:t>
            </a:r>
            <a:endParaRPr lang="en-US" sz="2000">
              <a:sym typeface="+mn-ea"/>
            </a:endParaRPr>
          </a:p>
        </p:txBody>
      </p:sp>
      <p:sp>
        <p:nvSpPr>
          <p:cNvPr id="3" name="Content Placeholder 2"/>
          <p:cNvSpPr>
            <a:spLocks noGrp="1"/>
          </p:cNvSpPr>
          <p:nvPr>
            <p:ph idx="1"/>
          </p:nvPr>
        </p:nvSpPr>
        <p:spPr>
          <a:xfrm>
            <a:off x="635" y="5856605"/>
            <a:ext cx="12190730" cy="906145"/>
          </a:xfrm>
          <a:solidFill>
            <a:schemeClr val="bg1">
              <a:lumMod val="85000"/>
            </a:schemeClr>
          </a:solidFill>
        </p:spPr>
        <p:txBody>
          <a:bodyPr>
            <a:noAutofit/>
          </a:bodyPr>
          <a:p>
            <a:pPr marL="0" indent="0">
              <a:buNone/>
            </a:pPr>
            <a:r>
              <a:rPr lang="en-US" sz="1600"/>
              <a:t>Insight:  The data indicates that while a variety of categories receive government contracts, technology-focused contracts hold the most value. This could suggest a strong governmental investment in technology-related procurement, particularly under the PSIB initiative.</a:t>
            </a:r>
            <a:endParaRPr lang="en-US" sz="1600"/>
          </a:p>
        </p:txBody>
      </p:sp>
      <p:graphicFrame>
        <p:nvGraphicFramePr>
          <p:cNvPr id="4" name="Chart 3"/>
          <p:cNvGraphicFramePr/>
          <p:nvPr/>
        </p:nvGraphicFramePr>
        <p:xfrm>
          <a:off x="90805" y="1720215"/>
          <a:ext cx="6558280" cy="410591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custDataLst>
              <p:tags r:id="rId3"/>
            </p:custDataLst>
          </p:nvPr>
        </p:nvGraphicFramePr>
        <p:xfrm>
          <a:off x="6536690" y="1720215"/>
          <a:ext cx="5406390" cy="4000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1470" y="145415"/>
            <a:ext cx="10515600" cy="1325563"/>
          </a:xfrm>
        </p:spPr>
        <p:txBody>
          <a:bodyPr>
            <a:noAutofit/>
          </a:bodyPr>
          <a:p>
            <a:r>
              <a:rPr lang="en-US" sz="2800">
                <a:sym typeface="+mn-ea"/>
              </a:rPr>
              <a:t>Divide Data by Group - Focus on Tech Area</a:t>
            </a:r>
            <a:endParaRPr lang="en-US" sz="2800">
              <a:sym typeface="+mn-ea"/>
            </a:endParaRPr>
          </a:p>
        </p:txBody>
      </p:sp>
      <p:sp>
        <p:nvSpPr>
          <p:cNvPr id="3" name="Content Placeholder 2"/>
          <p:cNvSpPr>
            <a:spLocks noGrp="1"/>
          </p:cNvSpPr>
          <p:nvPr>
            <p:ph idx="1"/>
          </p:nvPr>
        </p:nvSpPr>
        <p:spPr>
          <a:xfrm>
            <a:off x="331470" y="1068070"/>
            <a:ext cx="5764530" cy="499110"/>
          </a:xfrm>
        </p:spPr>
        <p:txBody>
          <a:bodyPr/>
          <a:p>
            <a:r>
              <a:rPr lang="en-US" sz="2000"/>
              <a:t>Top 20 Non-Indigenous Business Companies</a:t>
            </a:r>
            <a:endParaRPr lang="en-US" sz="2000"/>
          </a:p>
        </p:txBody>
      </p:sp>
      <p:graphicFrame>
        <p:nvGraphicFramePr>
          <p:cNvPr id="4" name="Chart 3"/>
          <p:cNvGraphicFramePr/>
          <p:nvPr/>
        </p:nvGraphicFramePr>
        <p:xfrm>
          <a:off x="0" y="1471295"/>
          <a:ext cx="9057640" cy="4351655"/>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 Box 5"/>
          <p:cNvSpPr txBox="1"/>
          <p:nvPr/>
        </p:nvSpPr>
        <p:spPr>
          <a:xfrm>
            <a:off x="9057640" y="1384935"/>
            <a:ext cx="2984500" cy="4647565"/>
          </a:xfrm>
          <a:prstGeom prst="rect">
            <a:avLst/>
          </a:prstGeom>
          <a:noFill/>
        </p:spPr>
        <p:txBody>
          <a:bodyPr wrap="square" rtlCol="0">
            <a:noAutofit/>
          </a:bodyPr>
          <a:p>
            <a:r>
              <a:rPr lang="en-US" sz="1400" b="1">
                <a:solidFill>
                  <a:schemeClr val="accent1"/>
                </a:solidFill>
              </a:rPr>
              <a:t>1. Microsoft Canada</a:t>
            </a:r>
            <a:endParaRPr lang="en-US" sz="1400" b="1">
              <a:solidFill>
                <a:schemeClr val="accent1"/>
              </a:solidFill>
            </a:endParaRPr>
          </a:p>
          <a:p>
            <a:r>
              <a:rPr lang="en-US" sz="1400"/>
              <a:t>2. Google Canada</a:t>
            </a:r>
            <a:endParaRPr lang="en-US" sz="1400"/>
          </a:p>
          <a:p>
            <a:r>
              <a:rPr lang="en-US" sz="1400"/>
              <a:t>3. TELUS</a:t>
            </a:r>
            <a:endParaRPr lang="en-US" sz="1400"/>
          </a:p>
          <a:p>
            <a:r>
              <a:rPr lang="en-US" sz="1400"/>
              <a:t>4. </a:t>
            </a:r>
            <a:r>
              <a:rPr lang="en-US" sz="1400" b="1">
                <a:solidFill>
                  <a:schemeClr val="accent1"/>
                </a:solidFill>
              </a:rPr>
              <a:t>IBM Canada</a:t>
            </a:r>
            <a:endParaRPr lang="en-US" sz="1400" b="1">
              <a:solidFill>
                <a:schemeClr val="accent1"/>
              </a:solidFill>
            </a:endParaRPr>
          </a:p>
          <a:p>
            <a:r>
              <a:rPr lang="en-US" sz="1400"/>
              <a:t>5. Cisco Canada</a:t>
            </a:r>
            <a:endParaRPr lang="en-US" sz="1400"/>
          </a:p>
          <a:p>
            <a:r>
              <a:rPr lang="en-US" sz="1400"/>
              <a:t>6. Accenture</a:t>
            </a:r>
            <a:endParaRPr lang="en-US" sz="1400"/>
          </a:p>
          <a:p>
            <a:r>
              <a:rPr lang="en-US" sz="1400"/>
              <a:t>7. Shopify</a:t>
            </a:r>
            <a:endParaRPr lang="en-US" sz="1400"/>
          </a:p>
          <a:p>
            <a:r>
              <a:rPr lang="en-US" sz="1400"/>
              <a:t>8. SAP Canada</a:t>
            </a:r>
            <a:endParaRPr lang="en-US" sz="1400"/>
          </a:p>
          <a:p>
            <a:r>
              <a:rPr lang="en-US" sz="1400"/>
              <a:t>9. Amazon Web Services (AWS)</a:t>
            </a:r>
            <a:endParaRPr lang="en-US" sz="1400"/>
          </a:p>
          <a:p>
            <a:r>
              <a:rPr lang="en-US" sz="1400"/>
              <a:t>10. Salesforce</a:t>
            </a:r>
            <a:endParaRPr lang="en-US" sz="1400"/>
          </a:p>
          <a:p>
            <a:r>
              <a:rPr lang="en-US" sz="1400"/>
              <a:t>11. Rogers Communications</a:t>
            </a:r>
            <a:endParaRPr lang="en-US" sz="1400"/>
          </a:p>
          <a:p>
            <a:r>
              <a:rPr lang="en-US" sz="1400" b="1">
                <a:solidFill>
                  <a:schemeClr val="accent1"/>
                </a:solidFill>
              </a:rPr>
              <a:t>12. Bell Canada</a:t>
            </a:r>
            <a:endParaRPr lang="en-US" sz="1400" b="1">
              <a:solidFill>
                <a:schemeClr val="accent1"/>
              </a:solidFill>
            </a:endParaRPr>
          </a:p>
          <a:p>
            <a:r>
              <a:rPr lang="en-US" sz="1400"/>
              <a:t>13. Apple Canada</a:t>
            </a:r>
            <a:endParaRPr lang="en-US" sz="1400"/>
          </a:p>
          <a:p>
            <a:r>
              <a:rPr lang="en-US" sz="1400"/>
              <a:t>14. Deloitte Canada</a:t>
            </a:r>
            <a:endParaRPr lang="en-US" sz="1400"/>
          </a:p>
          <a:p>
            <a:r>
              <a:rPr lang="en-US" sz="1400"/>
              <a:t>15. PwC Canada</a:t>
            </a:r>
            <a:endParaRPr lang="en-US" sz="1400"/>
          </a:p>
          <a:p>
            <a:r>
              <a:rPr lang="en-US" sz="1400"/>
              <a:t>16. KPMG Canada</a:t>
            </a:r>
            <a:endParaRPr lang="en-US" sz="1400"/>
          </a:p>
          <a:p>
            <a:r>
              <a:rPr lang="en-US" sz="1400"/>
              <a:t>17. CGI Group</a:t>
            </a:r>
            <a:endParaRPr lang="en-US" sz="1400"/>
          </a:p>
          <a:p>
            <a:r>
              <a:rPr lang="en-US" sz="1400"/>
              <a:t>18. Intel Canada</a:t>
            </a:r>
            <a:endParaRPr lang="en-US" sz="1400"/>
          </a:p>
          <a:p>
            <a:r>
              <a:rPr lang="en-US" sz="1400"/>
              <a:t>19. Facebook (Meta)</a:t>
            </a:r>
            <a:endParaRPr lang="en-US" sz="1400"/>
          </a:p>
          <a:p>
            <a:r>
              <a:rPr lang="en-US" sz="1400"/>
              <a:t>20. Hewlett Packard Enterprise (HPE)</a:t>
            </a:r>
            <a:endParaRPr lang="en-US" sz="1400"/>
          </a:p>
        </p:txBody>
      </p:sp>
      <p:sp>
        <p:nvSpPr>
          <p:cNvPr id="7" name="Text Box 6"/>
          <p:cNvSpPr txBox="1"/>
          <p:nvPr/>
        </p:nvSpPr>
        <p:spPr>
          <a:xfrm>
            <a:off x="74930" y="6032500"/>
            <a:ext cx="12042140" cy="713105"/>
          </a:xfrm>
          <a:prstGeom prst="rect">
            <a:avLst/>
          </a:prstGeom>
          <a:solidFill>
            <a:schemeClr val="bg1">
              <a:lumMod val="85000"/>
            </a:schemeClr>
          </a:solidFill>
        </p:spPr>
        <p:txBody>
          <a:bodyPr wrap="square" rtlCol="0">
            <a:noAutofit/>
          </a:bodyPr>
          <a:p>
            <a:r>
              <a:rPr lang="en-US" sz="1400"/>
              <a:t>Based on the contract value data, we plan to select three companies from this list for an in-depth analysis of their contribution to Indigenous communities.  These companies will be chosen based on their contract amounts and their influence in promoting reconciliation through their procurement strategies.</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custDataLst>
              <p:tags r:id="rId1"/>
            </p:custDataLst>
          </p:nvPr>
        </p:nvGraphicFramePr>
        <p:xfrm>
          <a:off x="390525" y="1548130"/>
          <a:ext cx="11045825" cy="4054475"/>
        </p:xfrm>
        <a:graphic>
          <a:graphicData uri="http://schemas.openxmlformats.org/drawingml/2006/table">
            <a:tbl>
              <a:tblPr firstRow="1" bandRow="1">
                <a:tableStyleId>{5C22544A-7EE6-4342-B048-85BDC9FD1C3A}</a:tableStyleId>
              </a:tblPr>
              <a:tblGrid>
                <a:gridCol w="1852295"/>
                <a:gridCol w="3670935"/>
                <a:gridCol w="2760980"/>
                <a:gridCol w="2761615"/>
              </a:tblGrid>
              <a:tr h="991870">
                <a:tc>
                  <a:txBody>
                    <a:bodyPr/>
                    <a:p>
                      <a:pPr marL="12700" algn="ctr" fontAlgn="ctr">
                        <a:buClrTx/>
                        <a:buSzTx/>
                        <a:buFontTx/>
                        <a:buNone/>
                      </a:pPr>
                      <a:r>
                        <a:rPr lang="en-US" altLang="zh-CN" sz="1600">
                          <a:solidFill>
                            <a:srgbClr val="000000"/>
                          </a:solidFill>
                          <a:latin typeface="Calibri"/>
                          <a:ea typeface="Calibri"/>
                          <a:sym typeface="+mn-ea"/>
                        </a:rPr>
                        <a:t>award_criteria</a:t>
                      </a:r>
                      <a:endParaRPr lang="en-US" altLang="zh-CN" sz="1600">
                        <a:solidFill>
                          <a:srgbClr val="000000"/>
                        </a:solidFill>
                        <a:latin typeface="Calibri"/>
                        <a:ea typeface="Calibri"/>
                      </a:endParaRPr>
                    </a:p>
                    <a:p>
                      <a:pPr algn="ctr">
                        <a:buNone/>
                      </a:pPr>
                      <a:endParaRPr lang="en-US"/>
                    </a:p>
                  </a:txBody>
                  <a:tcPr/>
                </a:tc>
                <a:tc>
                  <a:txBody>
                    <a:bodyPr/>
                    <a:p>
                      <a:pPr marL="12700" indent="0" algn="ctr" fontAlgn="ctr"/>
                      <a:r>
                        <a:rPr lang="en-US" altLang="zh-CN" sz="1600" b="1" i="0">
                          <a:solidFill>
                            <a:srgbClr val="000000"/>
                          </a:solidFill>
                          <a:latin typeface="Calibri"/>
                          <a:ea typeface="Calibri"/>
                        </a:rPr>
                        <a:t>Microsoft Canada</a:t>
                      </a:r>
                      <a:endParaRPr lang="en-US" altLang="zh-CN" sz="1600" b="1" i="0">
                        <a:solidFill>
                          <a:srgbClr val="000000"/>
                        </a:solidFill>
                        <a:latin typeface="Calibri"/>
                        <a:ea typeface="Calibri"/>
                      </a:endParaRPr>
                    </a:p>
                  </a:txBody>
                  <a:tcPr marL="13017" marR="13017" marT="13017" anchor="ctr" anchorCtr="0"/>
                </a:tc>
                <a:tc>
                  <a:txBody>
                    <a:bodyPr/>
                    <a:p>
                      <a:pPr marL="12700" indent="0" algn="ctr" fontAlgn="ctr"/>
                      <a:r>
                        <a:rPr lang="en-US" altLang="zh-CN" sz="1600" b="1" i="0">
                          <a:solidFill>
                            <a:srgbClr val="000000"/>
                          </a:solidFill>
                          <a:latin typeface="Calibri"/>
                          <a:ea typeface="Calibri"/>
                        </a:rPr>
                        <a:t>IBM Canada</a:t>
                      </a:r>
                      <a:endParaRPr lang="en-US" altLang="zh-CN" sz="1600" b="1" i="0">
                        <a:solidFill>
                          <a:srgbClr val="000000"/>
                        </a:solidFill>
                        <a:latin typeface="Calibri"/>
                        <a:ea typeface="Calibri"/>
                      </a:endParaRPr>
                    </a:p>
                  </a:txBody>
                  <a:tcPr marL="13017" marR="13017" marT="13017" anchor="ctr" anchorCtr="0"/>
                </a:tc>
                <a:tc>
                  <a:txBody>
                    <a:bodyPr/>
                    <a:p>
                      <a:pPr marL="12700" indent="0" algn="ctr" fontAlgn="ctr"/>
                      <a:r>
                        <a:rPr lang="en-US" altLang="zh-CN" sz="1600" b="1" i="0">
                          <a:solidFill>
                            <a:srgbClr val="000000"/>
                          </a:solidFill>
                          <a:latin typeface="Calibri"/>
                          <a:ea typeface="Calibri"/>
                        </a:rPr>
                        <a:t>Bell Canada</a:t>
                      </a:r>
                      <a:endParaRPr lang="en-US" altLang="zh-CN" sz="1600" b="1" i="0">
                        <a:solidFill>
                          <a:srgbClr val="000000"/>
                        </a:solidFill>
                        <a:latin typeface="Calibri"/>
                        <a:ea typeface="Calibri"/>
                      </a:endParaRPr>
                    </a:p>
                  </a:txBody>
                  <a:tcPr marL="13017" marR="13017" marT="13017" anchor="ctr" anchorCtr="0"/>
                </a:tc>
              </a:tr>
              <a:tr h="688340">
                <a:tc>
                  <a:txBody>
                    <a:bodyPr/>
                    <a:p>
                      <a:pPr algn="ctr">
                        <a:buNone/>
                      </a:pPr>
                      <a:r>
                        <a:rPr lang="en-US" sz="1800">
                          <a:sym typeface="+mn-ea"/>
                        </a:rPr>
                        <a:t>Not applicable</a:t>
                      </a:r>
                      <a:endParaRPr lang="en-US"/>
                    </a:p>
                  </a:txBody>
                  <a:tcPr/>
                </a:tc>
                <a:tc>
                  <a:txBody>
                    <a:bodyPr/>
                    <a:p>
                      <a:pPr algn="ctr">
                        <a:buNone/>
                      </a:pPr>
                      <a:r>
                        <a:rPr lang="en-US" altLang="zh-CN"/>
                        <a:t>88%</a:t>
                      </a:r>
                      <a:endParaRPr lang="en-US" altLang="zh-CN"/>
                    </a:p>
                    <a:p>
                      <a:pPr algn="ctr">
                        <a:buNone/>
                      </a:pPr>
                      <a:r>
                        <a:rPr lang="en-US" altLang="zh-CN"/>
                        <a:t> </a:t>
                      </a:r>
                      <a:endParaRPr lang="en-US" altLang="zh-CN"/>
                    </a:p>
                  </a:txBody>
                  <a:tcPr/>
                </a:tc>
                <a:tc>
                  <a:txBody>
                    <a:bodyPr/>
                    <a:p>
                      <a:pPr algn="ctr">
                        <a:buNone/>
                      </a:pPr>
                      <a:r>
                        <a:rPr lang="en-US" altLang="zh-CN" sz="1800">
                          <a:sym typeface="+mn-ea"/>
                        </a:rPr>
                        <a:t>78% </a:t>
                      </a:r>
                      <a:endParaRPr lang="en-US" altLang="zh-CN" sz="1800">
                        <a:sym typeface="+mn-ea"/>
                      </a:endParaRPr>
                    </a:p>
                    <a:p>
                      <a:pPr algn="ctr">
                        <a:buNone/>
                      </a:pPr>
                      <a:endParaRPr lang="en-US" altLang="zh-CN" sz="1800"/>
                    </a:p>
                    <a:p>
                      <a:pPr algn="ctr">
                        <a:buNone/>
                      </a:pPr>
                      <a:endParaRPr lang="en-US"/>
                    </a:p>
                  </a:txBody>
                  <a:tcPr/>
                </a:tc>
                <a:tc>
                  <a:txBody>
                    <a:bodyPr/>
                    <a:p>
                      <a:pPr algn="ctr">
                        <a:buNone/>
                      </a:pPr>
                      <a:r>
                        <a:rPr lang="en-US"/>
                        <a:t>37%</a:t>
                      </a:r>
                      <a:endParaRPr lang="en-US"/>
                    </a:p>
                  </a:txBody>
                  <a:tcPr/>
                </a:tc>
              </a:tr>
              <a:tr h="598170">
                <a:tc>
                  <a:txBody>
                    <a:bodyPr/>
                    <a:p>
                      <a:pPr algn="ctr">
                        <a:buNone/>
                      </a:pPr>
                      <a:r>
                        <a:rPr lang="en-US" altLang="zh-CN" sz="1800">
                          <a:sym typeface="+mn-ea"/>
                        </a:rPr>
                        <a:t>Technical Merit</a:t>
                      </a:r>
                      <a:endParaRPr lang="en-US"/>
                    </a:p>
                  </a:txBody>
                  <a:tcPr/>
                </a:tc>
                <a:tc>
                  <a:txBody>
                    <a:bodyPr/>
                    <a:p>
                      <a:pPr algn="ctr">
                        <a:buNone/>
                      </a:pPr>
                      <a:r>
                        <a:rPr lang="en-US" altLang="zh-CN" sz="1800">
                          <a:sym typeface="+mn-ea"/>
                        </a:rPr>
                        <a:t>6 %</a:t>
                      </a:r>
                      <a:endParaRPr lang="en-US" altLang="zh-CN" sz="1800"/>
                    </a:p>
                    <a:p>
                      <a:pPr algn="ctr">
                        <a:buNone/>
                      </a:pPr>
                      <a:endParaRPr lang="en-US"/>
                    </a:p>
                  </a:txBody>
                  <a:tcPr/>
                </a:tc>
                <a:tc>
                  <a:txBody>
                    <a:bodyPr/>
                    <a:p>
                      <a:pPr algn="ctr">
                        <a:buNone/>
                      </a:pPr>
                      <a:r>
                        <a:rPr lang="en-US"/>
                        <a:t>19%</a:t>
                      </a:r>
                      <a:endParaRPr lang="en-US"/>
                    </a:p>
                  </a:txBody>
                  <a:tcPr/>
                </a:tc>
                <a:tc>
                  <a:txBody>
                    <a:bodyPr/>
                    <a:p>
                      <a:pPr algn="ctr">
                        <a:buNone/>
                      </a:pPr>
                      <a:r>
                        <a:rPr lang="en-US"/>
                        <a:t>8%</a:t>
                      </a:r>
                      <a:endParaRPr lang="en-US"/>
                    </a:p>
                  </a:txBody>
                  <a:tcPr/>
                </a:tc>
              </a:tr>
              <a:tr h="678180">
                <a:tc>
                  <a:txBody>
                    <a:bodyPr/>
                    <a:p>
                      <a:pPr algn="ctr">
                        <a:buNone/>
                      </a:pPr>
                      <a:r>
                        <a:rPr lang="en-US" altLang="zh-CN" sz="1800">
                          <a:sym typeface="+mn-ea"/>
                        </a:rPr>
                        <a:t>Variations or combinations</a:t>
                      </a:r>
                      <a:endParaRPr lang="en-US"/>
                    </a:p>
                  </a:txBody>
                  <a:tcPr/>
                </a:tc>
                <a:tc>
                  <a:txBody>
                    <a:bodyPr/>
                    <a:p>
                      <a:pPr algn="ctr">
                        <a:buNone/>
                      </a:pPr>
                      <a:r>
                        <a:rPr lang="en-US" altLang="zh-CN" sz="1800">
                          <a:sym typeface="+mn-ea"/>
                        </a:rPr>
                        <a:t>5%</a:t>
                      </a:r>
                      <a:endParaRPr lang="en-US" altLang="zh-CN" sz="1800"/>
                    </a:p>
                    <a:p>
                      <a:pPr algn="ctr">
                        <a:buNone/>
                      </a:pP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r>
              <a:tr h="829945">
                <a:tc>
                  <a:txBody>
                    <a:bodyPr/>
                    <a:p>
                      <a:pPr algn="ctr">
                        <a:buNone/>
                      </a:pPr>
                      <a:r>
                        <a:rPr lang="en-US" altLang="zh-CN" sz="1800">
                          <a:sym typeface="+mn-ea"/>
                        </a:rPr>
                        <a:t>Lowest Price</a:t>
                      </a:r>
                      <a:endParaRPr lang="en-US"/>
                    </a:p>
                  </a:txBody>
                  <a:tcPr/>
                </a:tc>
                <a:tc>
                  <a:txBody>
                    <a:bodyPr/>
                    <a:p>
                      <a:pPr algn="ctr">
                        <a:buNone/>
                      </a:pPr>
                      <a:r>
                        <a:rPr lang="en-US" altLang="zh-CN" sz="1800">
                          <a:sym typeface="+mn-ea"/>
                        </a:rPr>
                        <a:t>1%</a:t>
                      </a:r>
                      <a:endParaRPr lang="en-US"/>
                    </a:p>
                  </a:txBody>
                  <a:tcPr/>
                </a:tc>
                <a:tc>
                  <a:txBody>
                    <a:bodyPr/>
                    <a:p>
                      <a:pPr algn="ctr">
                        <a:buNone/>
                      </a:pPr>
                      <a:r>
                        <a:rPr lang="en-US"/>
                        <a:t>4%</a:t>
                      </a:r>
                      <a:endParaRPr lang="en-US"/>
                    </a:p>
                  </a:txBody>
                  <a:tcPr/>
                </a:tc>
                <a:tc>
                  <a:txBody>
                    <a:bodyPr/>
                    <a:p>
                      <a:pPr algn="ctr">
                        <a:buNone/>
                      </a:pPr>
                      <a:r>
                        <a:rPr lang="en-US"/>
                        <a:t>56%</a:t>
                      </a:r>
                      <a:endParaRPr lang="en-US"/>
                    </a:p>
                  </a:txBody>
                  <a:tcPr/>
                </a:tc>
              </a:tr>
            </a:tbl>
          </a:graphicData>
        </a:graphic>
      </p:graphicFrame>
      <p:sp>
        <p:nvSpPr>
          <p:cNvPr id="8" name="Text Box 7"/>
          <p:cNvSpPr txBox="1"/>
          <p:nvPr/>
        </p:nvSpPr>
        <p:spPr>
          <a:xfrm>
            <a:off x="390525" y="5795645"/>
            <a:ext cx="11125200" cy="922020"/>
          </a:xfrm>
          <a:prstGeom prst="rect">
            <a:avLst/>
          </a:prstGeom>
          <a:noFill/>
        </p:spPr>
        <p:txBody>
          <a:bodyPr wrap="square" rtlCol="0">
            <a:spAutoFit/>
          </a:bodyPr>
          <a:p>
            <a:r>
              <a:rPr lang="en-US"/>
              <a:t>The award criteria indicate that while Microsoft and IBM focus more on unspecified criteria, Bell Canada emphasizes competitive pricing. This insight could reveal each company's procurement strategy and priorities when securing contracts.</a:t>
            </a:r>
            <a:endParaRPr lang="en-US"/>
          </a:p>
        </p:txBody>
      </p:sp>
      <p:sp>
        <p:nvSpPr>
          <p:cNvPr id="9" name="Text Box 8"/>
          <p:cNvSpPr txBox="1"/>
          <p:nvPr>
            <p:custDataLst>
              <p:tags r:id="rId2"/>
            </p:custDataLst>
          </p:nvPr>
        </p:nvSpPr>
        <p:spPr>
          <a:xfrm>
            <a:off x="390525" y="433070"/>
            <a:ext cx="10941685" cy="922020"/>
          </a:xfrm>
          <a:prstGeom prst="rect">
            <a:avLst/>
          </a:prstGeom>
          <a:noFill/>
        </p:spPr>
        <p:txBody>
          <a:bodyPr wrap="square" rtlCol="0">
            <a:noAutofit/>
          </a:bodyPr>
          <a:p>
            <a:r>
              <a:rPr lang="en-US" sz="2800"/>
              <a:t>Analysis for Selected Tech Companies</a:t>
            </a:r>
            <a:endParaRPr lang="en-US" sz="2800"/>
          </a:p>
          <a:p>
            <a:endParaRPr lang="en-US" altLang="zh-CN" sz="2800">
              <a:solidFill>
                <a:srgbClr val="000000"/>
              </a:solidFill>
              <a:latin typeface="Calibri"/>
              <a:ea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323215" y="1243330"/>
          <a:ext cx="11113135" cy="4102735"/>
        </p:xfrm>
        <a:graphic>
          <a:graphicData uri="http://schemas.openxmlformats.org/drawingml/2006/table">
            <a:tbl>
              <a:tblPr firstRow="1" bandRow="1">
                <a:tableStyleId>{5C22544A-7EE6-4342-B048-85BDC9FD1C3A}</a:tableStyleId>
              </a:tblPr>
              <a:tblGrid>
                <a:gridCol w="2168525"/>
                <a:gridCol w="3422015"/>
                <a:gridCol w="2760980"/>
                <a:gridCol w="2761615"/>
              </a:tblGrid>
              <a:tr h="1308100">
                <a:tc>
                  <a:txBody>
                    <a:bodyPr/>
                    <a:p>
                      <a:pPr algn="ctr">
                        <a:buNone/>
                      </a:pPr>
                      <a:r>
                        <a:rPr lang="en-US" sz="1800">
                          <a:sym typeface="+mn-ea"/>
                        </a:rPr>
                        <a:t>procedure</a:t>
                      </a:r>
                      <a:endParaRPr lang="en-US" sz="1800">
                        <a:sym typeface="+mn-ea"/>
                      </a:endParaRPr>
                    </a:p>
                  </a:txBody>
                  <a:tcPr/>
                </a:tc>
                <a:tc>
                  <a:txBody>
                    <a:bodyPr/>
                    <a:p>
                      <a:pPr marL="12700" indent="0" algn="ctr" fontAlgn="ctr"/>
                      <a:r>
                        <a:rPr lang="en-US" altLang="zh-CN" sz="1600" b="1" i="0">
                          <a:solidFill>
                            <a:srgbClr val="000000"/>
                          </a:solidFill>
                          <a:latin typeface="Calibri"/>
                          <a:ea typeface="Calibri"/>
                        </a:rPr>
                        <a:t>Microsoft Canada</a:t>
                      </a:r>
                      <a:endParaRPr lang="en-US" altLang="zh-CN" sz="1600" b="1" i="0">
                        <a:solidFill>
                          <a:srgbClr val="000000"/>
                        </a:solidFill>
                        <a:latin typeface="Calibri"/>
                        <a:ea typeface="Calibri"/>
                      </a:endParaRPr>
                    </a:p>
                  </a:txBody>
                  <a:tcPr marL="13017" marR="13017" marT="13017" anchor="ctr" anchorCtr="0"/>
                </a:tc>
                <a:tc>
                  <a:txBody>
                    <a:bodyPr/>
                    <a:p>
                      <a:pPr marL="12700" indent="0" algn="ctr" fontAlgn="ctr"/>
                      <a:r>
                        <a:rPr lang="en-US" altLang="zh-CN" sz="1600" b="1" i="0">
                          <a:solidFill>
                            <a:srgbClr val="000000"/>
                          </a:solidFill>
                          <a:latin typeface="Calibri"/>
                          <a:ea typeface="Calibri"/>
                        </a:rPr>
                        <a:t>IBM Canada</a:t>
                      </a:r>
                      <a:endParaRPr lang="en-US" altLang="zh-CN" sz="1600" b="1" i="0">
                        <a:solidFill>
                          <a:srgbClr val="000000"/>
                        </a:solidFill>
                        <a:latin typeface="Calibri"/>
                        <a:ea typeface="Calibri"/>
                      </a:endParaRPr>
                    </a:p>
                  </a:txBody>
                  <a:tcPr marL="13017" marR="13017" marT="13017" anchor="ctr" anchorCtr="0"/>
                </a:tc>
                <a:tc>
                  <a:txBody>
                    <a:bodyPr/>
                    <a:p>
                      <a:pPr marL="12700" indent="0" algn="ctr" fontAlgn="ctr"/>
                      <a:r>
                        <a:rPr lang="en-US" altLang="zh-CN" sz="1600" b="1" i="0">
                          <a:solidFill>
                            <a:srgbClr val="000000"/>
                          </a:solidFill>
                          <a:latin typeface="Calibri"/>
                          <a:ea typeface="Calibri"/>
                        </a:rPr>
                        <a:t>Bell Canada</a:t>
                      </a:r>
                      <a:endParaRPr lang="en-US" altLang="zh-CN" sz="1600" b="1" i="0">
                        <a:solidFill>
                          <a:srgbClr val="000000"/>
                        </a:solidFill>
                        <a:latin typeface="Calibri"/>
                        <a:ea typeface="Calibri"/>
                      </a:endParaRPr>
                    </a:p>
                  </a:txBody>
                  <a:tcPr marL="13017" marR="13017" marT="13017" anchor="ctr" anchorCtr="0"/>
                </a:tc>
              </a:tr>
              <a:tr h="688340">
                <a:tc>
                  <a:txBody>
                    <a:bodyPr/>
                    <a:p>
                      <a:pPr algn="ctr">
                        <a:buClrTx/>
                        <a:buSzTx/>
                        <a:buFontTx/>
                      </a:pPr>
                      <a:r>
                        <a:rPr lang="en-US" altLang="zh-CN" sz="1800" i="0"/>
                        <a:t>Competitive – Open Bidding</a:t>
                      </a:r>
                      <a:endParaRPr lang="en-US" altLang="zh-CN" sz="1800" i="0"/>
                    </a:p>
                  </a:txBody>
                  <a:tcPr marL="13017" marR="13017" marT="13017" anchor="ctr" anchorCtr="0"/>
                </a:tc>
                <a:tc>
                  <a:txBody>
                    <a:bodyPr/>
                    <a:p>
                      <a:pPr marL="12700" indent="0" algn="ctr" fontAlgn="ctr"/>
                      <a:r>
                        <a:rPr lang="en-US" altLang="zh-CN" sz="1600" b="0" i="0">
                          <a:solidFill>
                            <a:srgbClr val="000000"/>
                          </a:solidFill>
                          <a:latin typeface="Calibri"/>
                          <a:ea typeface="Calibri"/>
                        </a:rPr>
                        <a:t>21%</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17%</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12%</a:t>
                      </a:r>
                      <a:endParaRPr lang="en-US" altLang="zh-CN" sz="1600" b="0" i="0">
                        <a:solidFill>
                          <a:srgbClr val="000000"/>
                        </a:solidFill>
                        <a:latin typeface="Calibri"/>
                        <a:ea typeface="Calibri"/>
                      </a:endParaRPr>
                    </a:p>
                  </a:txBody>
                  <a:tcPr marL="13017" marR="13017" marT="13017" anchor="ctr" anchorCtr="0"/>
                </a:tc>
              </a:tr>
              <a:tr h="598170">
                <a:tc>
                  <a:txBody>
                    <a:bodyPr/>
                    <a:p>
                      <a:pPr algn="ctr">
                        <a:buClrTx/>
                        <a:buSzTx/>
                        <a:buFontTx/>
                      </a:pPr>
                      <a:r>
                        <a:rPr lang="en-US" altLang="zh-CN" sz="1800" b="0" i="0"/>
                        <a:t>Competitive – Selective Tendering</a:t>
                      </a:r>
                      <a:endParaRPr lang="en-US" altLang="zh-CN" sz="1800" b="0" i="0"/>
                    </a:p>
                  </a:txBody>
                  <a:tcPr marL="13017" marR="13017" marT="13017" anchor="ctr" anchorCtr="0"/>
                </a:tc>
                <a:tc>
                  <a:txBody>
                    <a:bodyPr/>
                    <a:p>
                      <a:pPr marL="12700" indent="0" algn="ctr" fontAlgn="ctr"/>
                      <a:r>
                        <a:rPr lang="en-US" altLang="zh-CN" sz="1600" b="0" i="0">
                          <a:solidFill>
                            <a:srgbClr val="000000"/>
                          </a:solidFill>
                          <a:latin typeface="Calibri"/>
                          <a:ea typeface="Calibri"/>
                        </a:rPr>
                        <a:t>9%</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29%</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4%</a:t>
                      </a:r>
                      <a:endParaRPr lang="en-US" altLang="zh-CN" sz="1600" b="0" i="0">
                        <a:solidFill>
                          <a:srgbClr val="000000"/>
                        </a:solidFill>
                        <a:latin typeface="Calibri"/>
                        <a:ea typeface="Calibri"/>
                      </a:endParaRPr>
                    </a:p>
                  </a:txBody>
                  <a:tcPr marL="13017" marR="13017" marT="13017" anchor="ctr" anchorCtr="0"/>
                </a:tc>
              </a:tr>
              <a:tr h="678180">
                <a:tc>
                  <a:txBody>
                    <a:bodyPr/>
                    <a:p>
                      <a:pPr algn="ctr">
                        <a:buClrTx/>
                        <a:buSzTx/>
                        <a:buFontTx/>
                      </a:pPr>
                      <a:r>
                        <a:rPr lang="en-US" altLang="zh-CN" sz="1800" i="0"/>
                        <a:t>Competitive – Traditional</a:t>
                      </a:r>
                      <a:endParaRPr lang="en-US" altLang="zh-CN" sz="1800" i="0"/>
                    </a:p>
                  </a:txBody>
                  <a:tcPr marL="13017" marR="13017" marT="13017" anchor="ctr" anchorCtr="0"/>
                </a:tc>
                <a:tc>
                  <a:txBody>
                    <a:bodyPr/>
                    <a:p>
                      <a:pPr marL="12700" indent="0" algn="ctr" fontAlgn="ctr"/>
                      <a:r>
                        <a:rPr lang="en-US" altLang="zh-CN" sz="1600" b="0" i="0">
                          <a:solidFill>
                            <a:srgbClr val="000000"/>
                          </a:solidFill>
                          <a:latin typeface="Calibri"/>
                          <a:ea typeface="Calibri"/>
                        </a:rPr>
                        <a:t>26%</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16%</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67%</a:t>
                      </a:r>
                      <a:endParaRPr lang="en-US" altLang="zh-CN" sz="1600" b="0" i="0">
                        <a:solidFill>
                          <a:srgbClr val="000000"/>
                        </a:solidFill>
                        <a:latin typeface="Calibri"/>
                        <a:ea typeface="Calibri"/>
                      </a:endParaRPr>
                    </a:p>
                  </a:txBody>
                  <a:tcPr marL="13017" marR="13017" marT="13017" anchor="ctr" anchorCtr="0"/>
                </a:tc>
              </a:tr>
              <a:tr h="829945">
                <a:tc>
                  <a:txBody>
                    <a:bodyPr/>
                    <a:p>
                      <a:pPr algn="ctr">
                        <a:buClrTx/>
                        <a:buSzTx/>
                        <a:buFontTx/>
                      </a:pPr>
                      <a:r>
                        <a:rPr lang="en-US" altLang="zh-CN" sz="1800" b="0" i="0"/>
                        <a:t>Non-Competitive</a:t>
                      </a:r>
                      <a:endParaRPr lang="en-US" altLang="zh-CN" sz="1800" b="0" i="0"/>
                    </a:p>
                  </a:txBody>
                  <a:tcPr marL="13017" marR="13017" marT="13017" anchor="ctr" anchorCtr="0"/>
                </a:tc>
                <a:tc>
                  <a:txBody>
                    <a:bodyPr/>
                    <a:p>
                      <a:pPr marL="12700" indent="0" algn="ctr" fontAlgn="ctr"/>
                      <a:r>
                        <a:rPr lang="en-US" altLang="zh-CN" sz="1600" b="0" i="0">
                          <a:solidFill>
                            <a:srgbClr val="000000"/>
                          </a:solidFill>
                          <a:latin typeface="Calibri"/>
                          <a:ea typeface="Calibri"/>
                        </a:rPr>
                        <a:t>44%</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38%</a:t>
                      </a:r>
                      <a:endParaRPr lang="en-US" altLang="zh-CN" sz="1600" b="0" i="0">
                        <a:solidFill>
                          <a:srgbClr val="000000"/>
                        </a:solidFill>
                        <a:latin typeface="Calibri"/>
                        <a:ea typeface="Calibri"/>
                      </a:endParaRPr>
                    </a:p>
                  </a:txBody>
                  <a:tcPr marL="13017" marR="13017" marT="13017" anchor="ctr" anchorCtr="0"/>
                </a:tc>
                <a:tc>
                  <a:txBody>
                    <a:bodyPr/>
                    <a:p>
                      <a:pPr marL="12700" indent="0" algn="ctr" fontAlgn="ctr"/>
                      <a:r>
                        <a:rPr lang="en-US" altLang="zh-CN" sz="1600" b="0" i="0">
                          <a:solidFill>
                            <a:srgbClr val="000000"/>
                          </a:solidFill>
                          <a:latin typeface="Calibri"/>
                          <a:ea typeface="Calibri"/>
                        </a:rPr>
                        <a:t>17%</a:t>
                      </a:r>
                      <a:endParaRPr lang="en-US" altLang="zh-CN" sz="1600" b="0" i="0">
                        <a:solidFill>
                          <a:srgbClr val="000000"/>
                        </a:solidFill>
                        <a:latin typeface="Calibri"/>
                        <a:ea typeface="Calibri"/>
                      </a:endParaRPr>
                    </a:p>
                  </a:txBody>
                  <a:tcPr marL="13017" marR="13017" marT="13017" anchor="ctr" anchorCtr="0"/>
                </a:tc>
              </a:tr>
            </a:tbl>
          </a:graphicData>
        </a:graphic>
      </p:graphicFrame>
      <p:sp>
        <p:nvSpPr>
          <p:cNvPr id="7" name="Text Box 6"/>
          <p:cNvSpPr txBox="1"/>
          <p:nvPr/>
        </p:nvSpPr>
        <p:spPr>
          <a:xfrm>
            <a:off x="323215" y="5490210"/>
            <a:ext cx="10911205" cy="1198880"/>
          </a:xfrm>
          <a:prstGeom prst="rect">
            <a:avLst/>
          </a:prstGeom>
          <a:noFill/>
        </p:spPr>
        <p:txBody>
          <a:bodyPr wrap="square" rtlCol="0">
            <a:spAutoFit/>
          </a:bodyPr>
          <a:p>
            <a:r>
              <a:rPr lang="en-US"/>
              <a:t>The table suggests that Bell Canada leans more towards traditional competitive procurement, while Microsoft Canada balances between non-competitive and competitive processes. IBM Canada, on the other hand, prefers selective tendering in its competitive strategies. This diversity in procurement methods reflects each company’s strategic approach to securing government contracts.</a:t>
            </a:r>
            <a:endParaRPr lang="en-US"/>
          </a:p>
        </p:txBody>
      </p:sp>
      <p:sp>
        <p:nvSpPr>
          <p:cNvPr id="9" name="Text Box 8"/>
          <p:cNvSpPr txBox="1"/>
          <p:nvPr>
            <p:custDataLst>
              <p:tags r:id="rId1"/>
            </p:custDataLst>
          </p:nvPr>
        </p:nvSpPr>
        <p:spPr>
          <a:xfrm>
            <a:off x="390525" y="433070"/>
            <a:ext cx="10941685" cy="922020"/>
          </a:xfrm>
          <a:prstGeom prst="rect">
            <a:avLst/>
          </a:prstGeom>
          <a:noFill/>
        </p:spPr>
        <p:txBody>
          <a:bodyPr wrap="square" rtlCol="0">
            <a:noAutofit/>
          </a:bodyPr>
          <a:p>
            <a:r>
              <a:rPr lang="en-US" sz="2800"/>
              <a:t>Analysis for Selected Tech Companies</a:t>
            </a:r>
            <a:endParaRPr lang="en-US" sz="2800"/>
          </a:p>
          <a:p>
            <a:endParaRPr lang="en-US" altLang="zh-CN" sz="2800">
              <a:solidFill>
                <a:srgbClr val="000000"/>
              </a:solidFill>
              <a:latin typeface="Calibri"/>
              <a:ea typeface="Calibri"/>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864*104"/>
  <p:tag name="TABLE_ENDDRAG_RECT" val="33*182*864*104"/>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TABLE_ENDDRAG_ORIGIN_RECT" val="869*415"/>
  <p:tag name="TABLE_ENDDRAG_RECT" val="39*38*869*415"/>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4623</Words>
  <Application>WPS Spreadsheets</Application>
  <PresentationFormat>宽屏</PresentationFormat>
  <Paragraphs>225</Paragraphs>
  <Slides>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宋体</vt:lpstr>
      <vt:lpstr>Wingdings</vt:lpstr>
      <vt:lpstr>Wingdings</vt:lpstr>
      <vt:lpstr>Calibri</vt:lpstr>
      <vt:lpstr>Helvetica Neue</vt:lpstr>
      <vt:lpstr>微软雅黑</vt:lpstr>
      <vt:lpstr>汉仪旗黑</vt:lpstr>
      <vt:lpstr>宋体</vt:lpstr>
      <vt:lpstr>Arial Unicode MS</vt:lpstr>
      <vt:lpstr>汉仪书宋二KW</vt:lpstr>
      <vt:lpstr>Calibri</vt:lpstr>
      <vt:lpstr>微软雅黑 Light</vt:lpstr>
      <vt:lpstr>汉仪中黑KW</vt:lpstr>
      <vt:lpstr>Agency FB</vt:lpstr>
      <vt:lpstr>苹方-简</vt:lpstr>
      <vt:lpstr>WPS</vt:lpstr>
      <vt:lpstr>Key Objectives of Contract Data Analysis</vt:lpstr>
      <vt:lpstr>Whole View about our dataset </vt:lpstr>
      <vt:lpstr>PowerPoint 演示文稿</vt:lpstr>
      <vt:lpstr>PowerPoint 演示文稿</vt:lpstr>
      <vt:lpstr>Divide Data by comtracts value  - Focus on Procurement Strategy for Indigenous Business (PSIB)</vt:lpstr>
      <vt:lpstr>Divid Data by Group  - Focus on Procurement Strategy for Indigenous Business (PSIB)</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minion</cp:lastModifiedBy>
  <cp:revision>15</cp:revision>
  <dcterms:created xsi:type="dcterms:W3CDTF">2024-09-30T02:15:18Z</dcterms:created>
  <dcterms:modified xsi:type="dcterms:W3CDTF">2024-09-30T02:15:18Z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1033-6.10.1.8873</vt:lpwstr>
  </property>
  <property fmtid="{D5CDD505-2E9C-101B-9397-08002B2CF9AE}" pid="3" name="ICV">
    <vt:lpwstr>63960A64F6DAE22933A9F966CEE5D644_41</vt:lpwstr>
  </property>
</Properties>
</file>