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15" r:id="rId2"/>
    <p:sldId id="612" r:id="rId3"/>
    <p:sldId id="745" r:id="rId4"/>
    <p:sldId id="738" r:id="rId5"/>
    <p:sldId id="739" r:id="rId6"/>
    <p:sldId id="740" r:id="rId7"/>
    <p:sldId id="746" r:id="rId8"/>
    <p:sldId id="737" r:id="rId9"/>
    <p:sldId id="614" r:id="rId10"/>
    <p:sldId id="747" r:id="rId11"/>
    <p:sldId id="742" r:id="rId12"/>
    <p:sldId id="748" r:id="rId13"/>
    <p:sldId id="744" r:id="rId14"/>
    <p:sldId id="618" r:id="rId15"/>
    <p:sldId id="749" r:id="rId16"/>
    <p:sldId id="743" r:id="rId17"/>
    <p:sldId id="750" r:id="rId18"/>
    <p:sldId id="751" r:id="rId19"/>
    <p:sldId id="752" r:id="rId20"/>
    <p:sldId id="753" r:id="rId21"/>
    <p:sldId id="754" r:id="rId22"/>
    <p:sldId id="755" r:id="rId23"/>
    <p:sldId id="620" r:id="rId24"/>
    <p:sldId id="756" r:id="rId25"/>
    <p:sldId id="757" r:id="rId26"/>
    <p:sldId id="758" r:id="rId27"/>
    <p:sldId id="736" r:id="rId28"/>
    <p:sldId id="759" r:id="rId29"/>
  </p:sldIdLst>
  <p:sldSz cx="9144000" cy="5715000" type="screen16x10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323" autoAdjust="0"/>
    <p:restoredTop sz="79304" autoAdjust="0"/>
  </p:normalViewPr>
  <p:slideViewPr>
    <p:cSldViewPr>
      <p:cViewPr>
        <p:scale>
          <a:sx n="77" d="100"/>
          <a:sy n="77" d="100"/>
        </p:scale>
        <p:origin x="-282" y="276"/>
      </p:cViewPr>
      <p:guideLst>
        <p:guide orient="horz" pos="1800"/>
        <p:guide pos="2736"/>
      </p:guideLst>
    </p:cSldViewPr>
  </p:slideViewPr>
  <p:outlineViewPr>
    <p:cViewPr>
      <p:scale>
        <a:sx n="33" d="100"/>
        <a:sy n="33" d="100"/>
      </p:scale>
      <p:origin x="0" y="1339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'1.0' encoding='UTF-8' standalone='yes'?>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5.xml"/><Relationship Id="rId3" Type="http://schemas.openxmlformats.org/officeDocument/2006/relationships/slide" Target="slides/slide3.xml"/><Relationship Id="rId7" Type="http://schemas.openxmlformats.org/officeDocument/2006/relationships/slide" Target="slides/slide14.xml"/><Relationship Id="rId12" Type="http://schemas.openxmlformats.org/officeDocument/2006/relationships/slide" Target="slides/slide2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11" Type="http://schemas.openxmlformats.org/officeDocument/2006/relationships/slide" Target="slides/slide23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0" Type="http://schemas.openxmlformats.org/officeDocument/2006/relationships/slide" Target="slides/slide17.xml"/><Relationship Id="rId4" Type="http://schemas.openxmlformats.org/officeDocument/2006/relationships/slide" Target="slides/slide8.xml"/><Relationship Id="rId9" Type="http://schemas.openxmlformats.org/officeDocument/2006/relationships/slide" Target="slides/slide16.xml"/><Relationship Id="rId14" Type="http://schemas.openxmlformats.org/officeDocument/2006/relationships/slide" Target="slides/slide26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20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notes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2163" y="728663"/>
            <a:ext cx="57340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54094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82638" y="722313"/>
            <a:ext cx="575468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63715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041464" y="1129308"/>
            <a:ext cx="7406640" cy="1226820"/>
          </a:xfrm>
        </p:spPr>
        <p:txBody>
          <a:bodyPr anchor="b">
            <a:normAutofit/>
          </a:bodyPr>
          <a:lstStyle>
            <a:lvl1pPr algn="l">
              <a:defRPr sz="44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041464" y="2419975"/>
            <a:ext cx="7406640" cy="1460500"/>
          </a:xfrm>
        </p:spPr>
        <p:txBody>
          <a:bodyPr tIns="0">
            <a:normAutofit/>
          </a:bodyPr>
          <a:lstStyle>
            <a:lvl1pPr marL="27432" indent="0" algn="l">
              <a:buNone/>
              <a:defRPr sz="3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21433" y="1178169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120847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1043608" y="2353444"/>
            <a:ext cx="7380000" cy="7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in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120000"/>
            <a:ext cx="8250120" cy="800000"/>
          </a:xfrm>
        </p:spPr>
        <p:txBody>
          <a:bodyPr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1057793"/>
            <a:ext cx="4248000" cy="45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56" y="1057793"/>
            <a:ext cx="4248000" cy="45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80082" y="5339955"/>
            <a:ext cx="2350681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216000" y="210000"/>
            <a:ext cx="8640000" cy="840000"/>
          </a:xfr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80078" y="5339955"/>
            <a:ext cx="2350681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216000" y="210000"/>
            <a:ext cx="8640000" cy="840000"/>
          </a:xfr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90344" y="49188"/>
            <a:ext cx="7498080" cy="800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62764" y="937290"/>
            <a:ext cx="8917735" cy="4678936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5254625"/>
            <a:ext cx="457200" cy="396876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496" y="51958"/>
            <a:ext cx="756000" cy="680000"/>
            <a:chOff x="35497" y="51958"/>
            <a:chExt cx="540031" cy="680000"/>
          </a:xfrm>
        </p:grpSpPr>
        <p:sp>
          <p:nvSpPr>
            <p:cNvPr id="2" name="燕尾形 1"/>
            <p:cNvSpPr/>
            <p:nvPr/>
          </p:nvSpPr>
          <p:spPr>
            <a:xfrm>
              <a:off x="35497" y="51958"/>
              <a:ext cx="300705" cy="680000"/>
            </a:xfrm>
            <a:prstGeom prst="chevron">
              <a:avLst/>
            </a:prstGeom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softEdge rad="63500"/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51520" y="51958"/>
              <a:ext cx="216000" cy="680000"/>
            </a:xfrm>
            <a:prstGeom prst="chevron">
              <a:avLst>
                <a:gd name="adj" fmla="val 65875"/>
              </a:avLst>
            </a:prstGeom>
            <a:solidFill>
              <a:srgbClr val="FFC000"/>
            </a:solidFill>
            <a:ln w="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95528" y="51958"/>
              <a:ext cx="180000" cy="680000"/>
            </a:xfrm>
            <a:prstGeom prst="chevron">
              <a:avLst>
                <a:gd name="adj" fmla="val 70946"/>
              </a:avLst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107505" y="56833"/>
            <a:ext cx="121277" cy="5488823"/>
            <a:chOff x="48" y="102"/>
            <a:chExt cx="96" cy="412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8" y="1105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8" y="1250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8" y="1393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48" y="1538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48" y="1683"/>
              <a:ext cx="96" cy="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8" y="1826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48" y="1971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48" y="2115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48" y="2259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48" y="2403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48" y="2548"/>
              <a:ext cx="96" cy="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8" y="2692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48" y="2836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48" y="2980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48" y="3124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48" y="3269"/>
              <a:ext cx="96" cy="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48" y="3412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48" y="3557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8" y="3702"/>
              <a:ext cx="96" cy="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48" y="3845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48" y="3990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8" y="4133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48" y="102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8" y="246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48" y="391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48" y="535"/>
              <a:ext cx="96" cy="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48" y="679"/>
              <a:ext cx="96" cy="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48" y="823"/>
              <a:ext cx="96" cy="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48" y="968"/>
              <a:ext cx="96" cy="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汉仪水滴体简" pitchFamily="49" charset="-122"/>
          <a:ea typeface="汉仪水滴体简" pitchFamily="49" charset="-122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SzPct val="80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华文细黑" pitchFamily="2" charset="-122"/>
          <a:cs typeface="+mn-cs"/>
        </a:defRPr>
      </a:lvl1pPr>
      <a:lvl2pPr marL="640080" indent="-237744" algn="l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Font typeface="Verdana"/>
        <a:buChar char="◦"/>
        <a:defRPr kumimoji="0" sz="2400" kern="1200" baseline="0">
          <a:solidFill>
            <a:schemeClr val="tx1"/>
          </a:solidFill>
          <a:latin typeface="Times New Roman" pitchFamily="18" charset="0"/>
          <a:ea typeface="华文细黑" pitchFamily="2" charset="-122"/>
          <a:cs typeface="+mn-cs"/>
        </a:defRPr>
      </a:lvl2pPr>
      <a:lvl3pPr marL="886968" indent="-228600" algn="l" rtl="0" eaLnBrk="1" latinLnBrk="0" hangingPunct="1">
        <a:lnSpc>
          <a:spcPct val="130000"/>
        </a:lnSpc>
        <a:spcBef>
          <a:spcPts val="0"/>
        </a:spcBef>
        <a:buClr>
          <a:schemeClr val="accent2"/>
        </a:buClr>
        <a:buFont typeface="Wingdings 2"/>
        <a:buChar char=""/>
        <a:defRPr kumimoji="0" sz="2000" kern="1200" baseline="0">
          <a:solidFill>
            <a:schemeClr val="tx1"/>
          </a:solidFill>
          <a:latin typeface="Times New Roman" pitchFamily="18" charset="0"/>
          <a:ea typeface="华文细黑" pitchFamily="2" charset="-122"/>
          <a:cs typeface="+mn-cs"/>
        </a:defRPr>
      </a:lvl3pPr>
      <a:lvl4pPr marL="1097280" indent="-173736" algn="l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Font typeface="Wingdings 2"/>
        <a:buChar char=""/>
        <a:defRPr kumimoji="0" sz="1800" kern="1200" baseline="0">
          <a:solidFill>
            <a:schemeClr val="tx1"/>
          </a:solidFill>
          <a:latin typeface="Times New Roman" pitchFamily="18" charset="0"/>
          <a:ea typeface="华文细黑" pitchFamily="2" charset="-122"/>
          <a:cs typeface="+mn-cs"/>
        </a:defRPr>
      </a:lvl4pPr>
      <a:lvl5pPr marL="1298448" indent="-182880" algn="l" rtl="0" eaLnBrk="1" latinLnBrk="0" hangingPunct="1">
        <a:lnSpc>
          <a:spcPct val="130000"/>
        </a:lnSpc>
        <a:spcBef>
          <a:spcPts val="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Times New Roman" pitchFamily="18" charset="0"/>
          <a:ea typeface="华文细黑" pitchFamily="2" charset="-122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4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聚类分析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任意两个足够靠近（互相之间的距离在</a:t>
            </a:r>
            <a:r>
              <a:rPr lang="en-US" altLang="zh-CN" dirty="0" err="1">
                <a:cs typeface="Times New Roman" panose="02020603050405020304" pitchFamily="18" charset="0"/>
              </a:rPr>
              <a:t>Eps</a:t>
            </a:r>
            <a:r>
              <a:rPr lang="zh-CN" altLang="en-US" dirty="0">
                <a:cs typeface="Times New Roman" panose="02020603050405020304" pitchFamily="18" charset="0"/>
              </a:rPr>
              <a:t>之内）的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核心点</a:t>
            </a:r>
            <a:r>
              <a:rPr lang="zh-CN" altLang="en-US" dirty="0">
                <a:cs typeface="Times New Roman" panose="02020603050405020304" pitchFamily="18" charset="0"/>
              </a:rPr>
              <a:t>将放在同一个簇中。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任何与核心点足够靠近的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边界点</a:t>
            </a:r>
            <a:r>
              <a:rPr lang="zh-CN" altLang="en-US" dirty="0">
                <a:cs typeface="Times New Roman" panose="02020603050405020304" pitchFamily="18" charset="0"/>
              </a:rPr>
              <a:t>也放到该核心点的簇中。（如果一个边界点靠近不同簇的核心点，要解决平局问题）。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噪声点</a:t>
            </a:r>
            <a:r>
              <a:rPr lang="zh-CN" altLang="en-US" dirty="0">
                <a:cs typeface="Times New Roman" panose="02020603050405020304" pitchFamily="18" charset="0"/>
              </a:rPr>
              <a:t>被丢弃。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6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形成簇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73" y="1714500"/>
            <a:ext cx="8649227" cy="358139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3276600" y="571500"/>
            <a:ext cx="5562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如果两个核心点的距离在</a:t>
            </a:r>
            <a:r>
              <a:rPr lang="en-US" altLang="zh-CN" sz="2400" b="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Eps</a:t>
            </a:r>
            <a:r>
              <a:rPr lang="zh-CN" altLang="zh-CN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之内，则可以将其用一条边进行相连，这样的两个核心点被称为是</a:t>
            </a:r>
            <a:r>
              <a:rPr lang="zh-CN" altLang="zh-CN" sz="2600" b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密度相连的</a:t>
            </a:r>
            <a:endParaRPr lang="zh-CN" altLang="en-US" sz="2600" b="0" dirty="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3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形成簇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73" y="1714500"/>
            <a:ext cx="8649227" cy="358139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76600" y="559594"/>
            <a:ext cx="5652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如果两个核心点，通过密度相连的核心点可以相互连接，则称这两个核心点是</a:t>
            </a:r>
            <a:r>
              <a:rPr lang="zh-CN" altLang="zh-CN" sz="2600" b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密度连通的</a:t>
            </a:r>
            <a:endParaRPr lang="zh-CN" altLang="en-US" sz="2600" b="0" dirty="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5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DBSCAN</a:t>
            </a:r>
            <a:r>
              <a:rPr lang="zh-CN" altLang="en-US" smtClean="0"/>
              <a:t>算法：选择 </a:t>
            </a:r>
            <a:r>
              <a:rPr lang="en-US" altLang="zh-CN" smtClean="0"/>
              <a:t>Eps</a:t>
            </a:r>
            <a:r>
              <a:rPr lang="zh-CN" altLang="en-US" smtClean="0"/>
              <a:t>和</a:t>
            </a:r>
            <a:r>
              <a:rPr lang="en-US" altLang="zh-CN" smtClean="0"/>
              <a:t>MinPts</a:t>
            </a:r>
            <a:endParaRPr lang="en-US" altLang="zh-CN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 dirty="0" smtClean="0"/>
              <a:t>基本方法是观察点到它的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个最近邻的距离</a:t>
            </a:r>
            <a:r>
              <a:rPr lang="en-US" altLang="zh-CN" dirty="0" smtClean="0"/>
              <a:t>(</a:t>
            </a:r>
            <a:r>
              <a:rPr lang="zh-CN" altLang="en-US" dirty="0" smtClean="0"/>
              <a:t>称为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的特性。</a:t>
            </a:r>
          </a:p>
          <a:p>
            <a:pPr lvl="1">
              <a:spcBef>
                <a:spcPts val="400"/>
              </a:spcBef>
            </a:pPr>
            <a:r>
              <a:rPr lang="zh-CN" altLang="en-US" dirty="0" smtClean="0"/>
              <a:t>计算所有点的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zh-CN" altLang="en-US" dirty="0" smtClean="0"/>
              <a:t>距离，以递增次序将它们排序，然后绘制排序后的值，则预期会</a:t>
            </a:r>
            <a:r>
              <a:rPr lang="zh-CN" altLang="en-US" dirty="0" smtClean="0"/>
              <a:t>看到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zh-CN" altLang="en-US" dirty="0" smtClean="0"/>
              <a:t>距离的急剧变化，对应于合适的</a:t>
            </a:r>
            <a:r>
              <a:rPr lang="en-US" altLang="zh-CN" dirty="0" err="1" smtClean="0"/>
              <a:t>Eps</a:t>
            </a:r>
            <a:r>
              <a:rPr lang="zh-CN" altLang="en-US" dirty="0" smtClean="0"/>
              <a:t>值。</a:t>
            </a:r>
          </a:p>
          <a:p>
            <a:pPr lvl="1">
              <a:spcBef>
                <a:spcPts val="400"/>
              </a:spcBef>
            </a:pPr>
            <a:r>
              <a:rPr lang="zh-CN" altLang="en-US" dirty="0" smtClean="0"/>
              <a:t>如果选取该距离为</a:t>
            </a:r>
            <a:r>
              <a:rPr lang="en-US" altLang="zh-CN" dirty="0" err="1" smtClean="0"/>
              <a:t>Eps</a:t>
            </a:r>
            <a:r>
              <a:rPr lang="zh-CN" altLang="en-US" dirty="0" smtClean="0"/>
              <a:t>参数，而取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的值为</a:t>
            </a:r>
            <a:r>
              <a:rPr lang="en-US" altLang="zh-CN" dirty="0" err="1" smtClean="0"/>
              <a:t>MinPts</a:t>
            </a:r>
            <a:r>
              <a:rPr lang="zh-CN" altLang="en-US" dirty="0" smtClean="0"/>
              <a:t>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2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DBSCAN</a:t>
            </a:r>
            <a:r>
              <a:rPr lang="zh-CN" altLang="en-US" smtClean="0"/>
              <a:t>算法：选择 </a:t>
            </a:r>
            <a:r>
              <a:rPr lang="en-US" altLang="zh-CN" smtClean="0"/>
              <a:t>Eps</a:t>
            </a:r>
            <a:r>
              <a:rPr lang="zh-CN" altLang="en-US" smtClean="0"/>
              <a:t>和</a:t>
            </a:r>
            <a:r>
              <a:rPr lang="en-US" altLang="zh-CN" smtClean="0"/>
              <a:t>MinPts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zh-CN" dirty="0" smtClean="0">
                <a:latin typeface="宋体"/>
                <a:ea typeface="宋体"/>
              </a:rPr>
              <a:t>【</a:t>
            </a:r>
            <a:r>
              <a:rPr lang="zh-CN" altLang="en-US" dirty="0" smtClean="0">
                <a:latin typeface="宋体"/>
                <a:ea typeface="宋体"/>
              </a:rPr>
              <a:t>例</a:t>
            </a:r>
            <a:r>
              <a:rPr lang="en-US" altLang="zh-CN" dirty="0" smtClean="0">
                <a:latin typeface="宋体"/>
                <a:ea typeface="宋体"/>
              </a:rPr>
              <a:t>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5900"/>
            <a:ext cx="261688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4766" y="1485900"/>
            <a:ext cx="5539138" cy="3392277"/>
          </a:xfrm>
          <a:prstGeom prst="rect">
            <a:avLst/>
          </a:prstGeom>
          <a:noFill/>
        </p:spPr>
      </p:pic>
      <p:sp>
        <p:nvSpPr>
          <p:cNvPr id="7" name="线形标注 1(无边框) 6"/>
          <p:cNvSpPr/>
          <p:nvPr/>
        </p:nvSpPr>
        <p:spPr>
          <a:xfrm>
            <a:off x="6934200" y="3255300"/>
            <a:ext cx="1044000" cy="288000"/>
          </a:xfrm>
          <a:prstGeom prst="callout1">
            <a:avLst>
              <a:gd name="adj1" fmla="val 47083"/>
              <a:gd name="adj2" fmla="val -1666"/>
              <a:gd name="adj3" fmla="val 99348"/>
              <a:gd name="adj4" fmla="val -38005"/>
            </a:avLst>
          </a:prstGeom>
          <a:noFill/>
          <a:ln w="19050">
            <a:solidFill>
              <a:srgbClr val="C00000"/>
            </a:solidFill>
            <a:headEnd type="none" w="med" len="med"/>
            <a:tailEnd type="arrow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zh-CN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dist</a:t>
            </a:r>
            <a:r>
              <a:rPr lang="en-US" altLang="zh-CN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=9</a:t>
            </a:r>
            <a:endParaRPr lang="zh-CN" altLang="en-US" sz="20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86066" y="5069370"/>
            <a:ext cx="1332000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Eps</a:t>
            </a:r>
            <a:r>
              <a:rPr lang="en-US" altLang="zh-CN" sz="24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= ?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828400" y="5088300"/>
            <a:ext cx="1944000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MinPts</a:t>
            </a:r>
            <a:r>
              <a:rPr lang="en-US" altLang="zh-CN" sz="24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= ?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DBSCAN</a:t>
            </a:r>
            <a:r>
              <a:rPr lang="zh-CN" altLang="en-US" smtClean="0"/>
              <a:t>算法：选择 </a:t>
            </a:r>
            <a:r>
              <a:rPr lang="en-US" altLang="zh-CN" smtClean="0"/>
              <a:t>Eps</a:t>
            </a:r>
            <a:r>
              <a:rPr lang="zh-CN" altLang="en-US" smtClean="0"/>
              <a:t>和</a:t>
            </a:r>
            <a:r>
              <a:rPr lang="en-US" altLang="zh-CN" smtClean="0"/>
              <a:t>MinPts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zh-CN" dirty="0" smtClean="0">
                <a:latin typeface="宋体"/>
                <a:ea typeface="宋体"/>
              </a:rPr>
              <a:t>【</a:t>
            </a:r>
            <a:r>
              <a:rPr lang="zh-CN" altLang="en-US" dirty="0" smtClean="0">
                <a:latin typeface="宋体"/>
                <a:ea typeface="宋体"/>
              </a:rPr>
              <a:t>例</a:t>
            </a:r>
            <a:r>
              <a:rPr lang="en-US" altLang="zh-CN" dirty="0" smtClean="0">
                <a:latin typeface="宋体"/>
                <a:ea typeface="宋体"/>
              </a:rPr>
              <a:t>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5900"/>
            <a:ext cx="261688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4765" y="1485900"/>
            <a:ext cx="5550999" cy="3392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28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算法：选择 </a:t>
            </a:r>
            <a:r>
              <a:rPr lang="en-US" altLang="zh-CN" dirty="0" smtClean="0"/>
              <a:t>Eps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MinPts</a:t>
            </a:r>
            <a:endParaRPr lang="en-US" altLang="zh-CN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spcBef>
                <a:spcPts val="400"/>
              </a:spcBef>
              <a:buNone/>
            </a:pPr>
            <a:r>
              <a:rPr lang="en-US" altLang="zh-CN" dirty="0">
                <a:latin typeface="宋体"/>
                <a:ea typeface="宋体"/>
              </a:rPr>
              <a:t>【</a:t>
            </a:r>
            <a:r>
              <a:rPr lang="zh-CN" altLang="en-US" dirty="0">
                <a:latin typeface="宋体"/>
                <a:ea typeface="宋体"/>
              </a:rPr>
              <a:t>例</a:t>
            </a:r>
            <a:r>
              <a:rPr lang="en-US" altLang="zh-CN" dirty="0" smtClean="0">
                <a:latin typeface="宋体"/>
                <a:ea typeface="宋体"/>
              </a:rPr>
              <a:t>】</a:t>
            </a:r>
            <a:endParaRPr lang="zh-CN" altLang="en-US" dirty="0"/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t="3125" r="4716"/>
          <a:stretch/>
        </p:blipFill>
        <p:spPr bwMode="auto">
          <a:xfrm>
            <a:off x="4891088" y="1357312"/>
            <a:ext cx="4100512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1143001"/>
            <a:ext cx="4872038" cy="304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01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算法：选择 </a:t>
            </a:r>
            <a:r>
              <a:rPr lang="en-US" altLang="zh-CN" dirty="0" smtClean="0"/>
              <a:t>Eps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MinPts</a:t>
            </a:r>
            <a:endParaRPr lang="en-US" altLang="zh-CN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spcBef>
                <a:spcPts val="400"/>
              </a:spcBef>
              <a:buNone/>
            </a:pPr>
            <a:r>
              <a:rPr lang="en-US" altLang="zh-CN" dirty="0">
                <a:latin typeface="宋体"/>
                <a:ea typeface="宋体"/>
              </a:rPr>
              <a:t>【</a:t>
            </a:r>
            <a:r>
              <a:rPr lang="zh-CN" altLang="en-US" dirty="0">
                <a:latin typeface="宋体"/>
                <a:ea typeface="宋体"/>
              </a:rPr>
              <a:t>例</a:t>
            </a:r>
            <a:r>
              <a:rPr lang="en-US" altLang="zh-CN" dirty="0" smtClean="0">
                <a:latin typeface="宋体"/>
                <a:ea typeface="宋体"/>
              </a:rPr>
              <a:t>】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1143001"/>
            <a:ext cx="4872038" cy="304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45881" y="3885168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核心点</a:t>
            </a:r>
            <a:r>
              <a:rPr lang="en-US" altLang="zh-CN" sz="1800" dirty="0" smtClean="0"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1800" dirty="0" smtClean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边界点</a:t>
            </a:r>
            <a:r>
              <a:rPr lang="en-US" altLang="zh-CN" sz="1800" dirty="0"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18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噪声点</a:t>
            </a:r>
            <a:endParaRPr lang="en-US" altLang="zh-CN" sz="18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1143001"/>
            <a:ext cx="4872038" cy="304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43200" y="4457700"/>
            <a:ext cx="32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Eps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10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    </a:t>
            </a:r>
            <a:r>
              <a:rPr lang="en-US" altLang="zh-CN" sz="20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MinPts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94407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】Excel</a:t>
            </a:r>
            <a:r>
              <a:rPr lang="zh-CN" altLang="en-US" dirty="0" smtClean="0"/>
              <a:t>计算聚类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04005"/>
              </p:ext>
            </p:extLst>
          </p:nvPr>
        </p:nvGraphicFramePr>
        <p:xfrm>
          <a:off x="152400" y="965019"/>
          <a:ext cx="1378346" cy="394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20" r:id="rId3" imgW="1485967" imgH="3952943" progId="Excel.Sheet.12">
                  <p:embed/>
                </p:oleObj>
              </mc:Choice>
              <mc:Fallback>
                <p:oleObj r:id="rId3" imgW="1485967" imgH="3952943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65019"/>
                        <a:ext cx="1378346" cy="3949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952499"/>
            <a:ext cx="4191000" cy="2708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38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】Excel</a:t>
            </a:r>
            <a:r>
              <a:rPr lang="zh-CN" altLang="en-US" dirty="0" smtClean="0"/>
              <a:t>计算聚类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6" y="1092900"/>
            <a:ext cx="8886541" cy="30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0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649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具有足够密度的区域划分为簇，并在具有噪声点的空间数据中发现任意形状的簇，它将簇定义为以一定密度相连的点的最大</a:t>
            </a:r>
            <a:r>
              <a:rPr lang="zh-CN" altLang="en-US" dirty="0" smtClean="0"/>
              <a:t>集合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 rot="19958119">
            <a:off x="4013079" y="4049936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简单</a:t>
            </a:r>
            <a:endParaRPr lang="en-US" altLang="zh-CN" sz="24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rot="19958119">
            <a:off x="2946279" y="4278536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有效</a:t>
            </a:r>
            <a:endParaRPr lang="en-US" altLang="zh-CN" sz="24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34001" y="2114226"/>
            <a:ext cx="3530900" cy="3482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/>
          <p:cNvSpPr/>
          <p:nvPr/>
        </p:nvSpPr>
        <p:spPr>
          <a:xfrm>
            <a:off x="4355980" y="1905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Density-Based Spatial Clustering of Application with Noise</a:t>
            </a:r>
          </a:p>
        </p:txBody>
      </p:sp>
      <p:sp>
        <p:nvSpPr>
          <p:cNvPr id="4" name="椭圆 3"/>
          <p:cNvSpPr/>
          <p:nvPr/>
        </p:nvSpPr>
        <p:spPr>
          <a:xfrm rot="18529369">
            <a:off x="7031606" y="3174699"/>
            <a:ext cx="574503" cy="195782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965300">
            <a:off x="5839714" y="2662865"/>
            <a:ext cx="574503" cy="152762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8816418">
            <a:off x="6176145" y="3981677"/>
            <a:ext cx="574503" cy="1584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8816418">
            <a:off x="7449165" y="2604274"/>
            <a:ext cx="1120913" cy="1489101"/>
          </a:xfrm>
          <a:custGeom>
            <a:avLst/>
            <a:gdLst>
              <a:gd name="connsiteX0" fmla="*/ 0 w 862750"/>
              <a:gd name="connsiteY0" fmla="*/ 744148 h 1488296"/>
              <a:gd name="connsiteX1" fmla="*/ 431375 w 862750"/>
              <a:gd name="connsiteY1" fmla="*/ 0 h 1488296"/>
              <a:gd name="connsiteX2" fmla="*/ 862750 w 862750"/>
              <a:gd name="connsiteY2" fmla="*/ 744148 h 1488296"/>
              <a:gd name="connsiteX3" fmla="*/ 431375 w 862750"/>
              <a:gd name="connsiteY3" fmla="*/ 1488296 h 1488296"/>
              <a:gd name="connsiteX4" fmla="*/ 0 w 862750"/>
              <a:gd name="connsiteY4" fmla="*/ 744148 h 1488296"/>
              <a:gd name="connsiteX0" fmla="*/ 0 w 1055454"/>
              <a:gd name="connsiteY0" fmla="*/ 746303 h 1494721"/>
              <a:gd name="connsiteX1" fmla="*/ 431375 w 1055454"/>
              <a:gd name="connsiteY1" fmla="*/ 2155 h 1494721"/>
              <a:gd name="connsiteX2" fmla="*/ 1055454 w 1055454"/>
              <a:gd name="connsiteY2" fmla="*/ 948613 h 1494721"/>
              <a:gd name="connsiteX3" fmla="*/ 431375 w 1055454"/>
              <a:gd name="connsiteY3" fmla="*/ 1490451 h 1494721"/>
              <a:gd name="connsiteX4" fmla="*/ 0 w 1055454"/>
              <a:gd name="connsiteY4" fmla="*/ 746303 h 1494721"/>
              <a:gd name="connsiteX0" fmla="*/ 0 w 1067273"/>
              <a:gd name="connsiteY0" fmla="*/ 746671 h 1492858"/>
              <a:gd name="connsiteX1" fmla="*/ 431375 w 1067273"/>
              <a:gd name="connsiteY1" fmla="*/ 2523 h 1492858"/>
              <a:gd name="connsiteX2" fmla="*/ 769935 w 1067273"/>
              <a:gd name="connsiteY2" fmla="*/ 519758 h 1492858"/>
              <a:gd name="connsiteX3" fmla="*/ 1055454 w 1067273"/>
              <a:gd name="connsiteY3" fmla="*/ 948981 h 1492858"/>
              <a:gd name="connsiteX4" fmla="*/ 431375 w 1067273"/>
              <a:gd name="connsiteY4" fmla="*/ 1490819 h 1492858"/>
              <a:gd name="connsiteX5" fmla="*/ 0 w 1067273"/>
              <a:gd name="connsiteY5" fmla="*/ 746671 h 1492858"/>
              <a:gd name="connsiteX0" fmla="*/ 0 w 1055454"/>
              <a:gd name="connsiteY0" fmla="*/ 746671 h 1496810"/>
              <a:gd name="connsiteX1" fmla="*/ 431375 w 1055454"/>
              <a:gd name="connsiteY1" fmla="*/ 2523 h 1496810"/>
              <a:gd name="connsiteX2" fmla="*/ 769935 w 1055454"/>
              <a:gd name="connsiteY2" fmla="*/ 519758 h 1496810"/>
              <a:gd name="connsiteX3" fmla="*/ 1055454 w 1055454"/>
              <a:gd name="connsiteY3" fmla="*/ 948981 h 1496810"/>
              <a:gd name="connsiteX4" fmla="*/ 558457 w 1055454"/>
              <a:gd name="connsiteY4" fmla="*/ 1089521 h 1496810"/>
              <a:gd name="connsiteX5" fmla="*/ 431375 w 1055454"/>
              <a:gd name="connsiteY5" fmla="*/ 1490819 h 1496810"/>
              <a:gd name="connsiteX6" fmla="*/ 0 w 1055454"/>
              <a:gd name="connsiteY6" fmla="*/ 746671 h 1496810"/>
              <a:gd name="connsiteX0" fmla="*/ 6110 w 1061564"/>
              <a:gd name="connsiteY0" fmla="*/ 746671 h 1642389"/>
              <a:gd name="connsiteX1" fmla="*/ 437485 w 1061564"/>
              <a:gd name="connsiteY1" fmla="*/ 2523 h 1642389"/>
              <a:gd name="connsiteX2" fmla="*/ 776045 w 1061564"/>
              <a:gd name="connsiteY2" fmla="*/ 519758 h 1642389"/>
              <a:gd name="connsiteX3" fmla="*/ 1061564 w 1061564"/>
              <a:gd name="connsiteY3" fmla="*/ 948981 h 1642389"/>
              <a:gd name="connsiteX4" fmla="*/ 564567 w 1061564"/>
              <a:gd name="connsiteY4" fmla="*/ 1089521 h 1642389"/>
              <a:gd name="connsiteX5" fmla="*/ 209334 w 1061564"/>
              <a:gd name="connsiteY5" fmla="*/ 1637979 h 1642389"/>
              <a:gd name="connsiteX6" fmla="*/ 6110 w 1061564"/>
              <a:gd name="connsiteY6" fmla="*/ 746671 h 1642389"/>
              <a:gd name="connsiteX0" fmla="*/ 5941 w 1067534"/>
              <a:gd name="connsiteY0" fmla="*/ 627867 h 1643587"/>
              <a:gd name="connsiteX1" fmla="*/ 443455 w 1067534"/>
              <a:gd name="connsiteY1" fmla="*/ 645 h 1643587"/>
              <a:gd name="connsiteX2" fmla="*/ 782015 w 1067534"/>
              <a:gd name="connsiteY2" fmla="*/ 517880 h 1643587"/>
              <a:gd name="connsiteX3" fmla="*/ 1067534 w 1067534"/>
              <a:gd name="connsiteY3" fmla="*/ 947103 h 1643587"/>
              <a:gd name="connsiteX4" fmla="*/ 570537 w 1067534"/>
              <a:gd name="connsiteY4" fmla="*/ 1087643 h 1643587"/>
              <a:gd name="connsiteX5" fmla="*/ 215304 w 1067534"/>
              <a:gd name="connsiteY5" fmla="*/ 1636101 h 1643587"/>
              <a:gd name="connsiteX6" fmla="*/ 5941 w 1067534"/>
              <a:gd name="connsiteY6" fmla="*/ 627867 h 1643587"/>
              <a:gd name="connsiteX0" fmla="*/ 5941 w 1067534"/>
              <a:gd name="connsiteY0" fmla="*/ 627223 h 1642943"/>
              <a:gd name="connsiteX1" fmla="*/ 443455 w 1067534"/>
              <a:gd name="connsiteY1" fmla="*/ 1 h 1642943"/>
              <a:gd name="connsiteX2" fmla="*/ 628055 w 1067534"/>
              <a:gd name="connsiteY2" fmla="*/ 631087 h 1642943"/>
              <a:gd name="connsiteX3" fmla="*/ 1067534 w 1067534"/>
              <a:gd name="connsiteY3" fmla="*/ 946459 h 1642943"/>
              <a:gd name="connsiteX4" fmla="*/ 570537 w 1067534"/>
              <a:gd name="connsiteY4" fmla="*/ 1086999 h 1642943"/>
              <a:gd name="connsiteX5" fmla="*/ 215304 w 1067534"/>
              <a:gd name="connsiteY5" fmla="*/ 1635457 h 1642943"/>
              <a:gd name="connsiteX6" fmla="*/ 5941 w 1067534"/>
              <a:gd name="connsiteY6" fmla="*/ 627223 h 1642943"/>
              <a:gd name="connsiteX0" fmla="*/ 5407 w 1067000"/>
              <a:gd name="connsiteY0" fmla="*/ 627223 h 1639016"/>
              <a:gd name="connsiteX1" fmla="*/ 442921 w 1067000"/>
              <a:gd name="connsiteY1" fmla="*/ 1 h 1639016"/>
              <a:gd name="connsiteX2" fmla="*/ 627521 w 1067000"/>
              <a:gd name="connsiteY2" fmla="*/ 631087 h 1639016"/>
              <a:gd name="connsiteX3" fmla="*/ 1067000 w 1067000"/>
              <a:gd name="connsiteY3" fmla="*/ 946459 h 1639016"/>
              <a:gd name="connsiteX4" fmla="*/ 455336 w 1067000"/>
              <a:gd name="connsiteY4" fmla="*/ 966617 h 1639016"/>
              <a:gd name="connsiteX5" fmla="*/ 214770 w 1067000"/>
              <a:gd name="connsiteY5" fmla="*/ 1635457 h 1639016"/>
              <a:gd name="connsiteX6" fmla="*/ 5407 w 1067000"/>
              <a:gd name="connsiteY6" fmla="*/ 627223 h 1639016"/>
              <a:gd name="connsiteX0" fmla="*/ 5606 w 1067199"/>
              <a:gd name="connsiteY0" fmla="*/ 627223 h 1635636"/>
              <a:gd name="connsiteX1" fmla="*/ 443120 w 1067199"/>
              <a:gd name="connsiteY1" fmla="*/ 1 h 1635636"/>
              <a:gd name="connsiteX2" fmla="*/ 627720 w 1067199"/>
              <a:gd name="connsiteY2" fmla="*/ 631087 h 1635636"/>
              <a:gd name="connsiteX3" fmla="*/ 1067199 w 1067199"/>
              <a:gd name="connsiteY3" fmla="*/ 946459 h 1635636"/>
              <a:gd name="connsiteX4" fmla="*/ 455535 w 1067199"/>
              <a:gd name="connsiteY4" fmla="*/ 966617 h 1635636"/>
              <a:gd name="connsiteX5" fmla="*/ 214969 w 1067199"/>
              <a:gd name="connsiteY5" fmla="*/ 1635457 h 1635636"/>
              <a:gd name="connsiteX6" fmla="*/ 196541 w 1067199"/>
              <a:gd name="connsiteY6" fmla="*/ 894871 h 1635636"/>
              <a:gd name="connsiteX7" fmla="*/ 5606 w 1067199"/>
              <a:gd name="connsiteY7" fmla="*/ 627223 h 1635636"/>
              <a:gd name="connsiteX0" fmla="*/ 5860 w 1057630"/>
              <a:gd name="connsiteY0" fmla="*/ 568849 h 1635820"/>
              <a:gd name="connsiteX1" fmla="*/ 433551 w 1057630"/>
              <a:gd name="connsiteY1" fmla="*/ 185 h 1635820"/>
              <a:gd name="connsiteX2" fmla="*/ 618151 w 1057630"/>
              <a:gd name="connsiteY2" fmla="*/ 631271 h 1635820"/>
              <a:gd name="connsiteX3" fmla="*/ 1057630 w 1057630"/>
              <a:gd name="connsiteY3" fmla="*/ 946643 h 1635820"/>
              <a:gd name="connsiteX4" fmla="*/ 445966 w 1057630"/>
              <a:gd name="connsiteY4" fmla="*/ 966801 h 1635820"/>
              <a:gd name="connsiteX5" fmla="*/ 205400 w 1057630"/>
              <a:gd name="connsiteY5" fmla="*/ 1635641 h 1635820"/>
              <a:gd name="connsiteX6" fmla="*/ 186972 w 1057630"/>
              <a:gd name="connsiteY6" fmla="*/ 895055 h 1635820"/>
              <a:gd name="connsiteX7" fmla="*/ 5860 w 1057630"/>
              <a:gd name="connsiteY7" fmla="*/ 568849 h 1635820"/>
              <a:gd name="connsiteX0" fmla="*/ 294 w 1052064"/>
              <a:gd name="connsiteY0" fmla="*/ 574805 h 1641776"/>
              <a:gd name="connsiteX1" fmla="*/ 228867 w 1052064"/>
              <a:gd name="connsiteY1" fmla="*/ 330993 h 1641776"/>
              <a:gd name="connsiteX2" fmla="*/ 427985 w 1052064"/>
              <a:gd name="connsiteY2" fmla="*/ 6141 h 1641776"/>
              <a:gd name="connsiteX3" fmla="*/ 612585 w 1052064"/>
              <a:gd name="connsiteY3" fmla="*/ 637227 h 1641776"/>
              <a:gd name="connsiteX4" fmla="*/ 1052064 w 1052064"/>
              <a:gd name="connsiteY4" fmla="*/ 952599 h 1641776"/>
              <a:gd name="connsiteX5" fmla="*/ 440400 w 1052064"/>
              <a:gd name="connsiteY5" fmla="*/ 972757 h 1641776"/>
              <a:gd name="connsiteX6" fmla="*/ 199834 w 1052064"/>
              <a:gd name="connsiteY6" fmla="*/ 1641597 h 1641776"/>
              <a:gd name="connsiteX7" fmla="*/ 181406 w 1052064"/>
              <a:gd name="connsiteY7" fmla="*/ 901011 h 1641776"/>
              <a:gd name="connsiteX8" fmla="*/ 294 w 1052064"/>
              <a:gd name="connsiteY8" fmla="*/ 574805 h 1641776"/>
              <a:gd name="connsiteX0" fmla="*/ 294 w 1052064"/>
              <a:gd name="connsiteY0" fmla="*/ 574805 h 1489101"/>
              <a:gd name="connsiteX1" fmla="*/ 228867 w 1052064"/>
              <a:gd name="connsiteY1" fmla="*/ 330993 h 1489101"/>
              <a:gd name="connsiteX2" fmla="*/ 427985 w 1052064"/>
              <a:gd name="connsiteY2" fmla="*/ 6141 h 1489101"/>
              <a:gd name="connsiteX3" fmla="*/ 612585 w 1052064"/>
              <a:gd name="connsiteY3" fmla="*/ 637227 h 1489101"/>
              <a:gd name="connsiteX4" fmla="*/ 1052064 w 1052064"/>
              <a:gd name="connsiteY4" fmla="*/ 952599 h 1489101"/>
              <a:gd name="connsiteX5" fmla="*/ 440400 w 1052064"/>
              <a:gd name="connsiteY5" fmla="*/ 972757 h 1489101"/>
              <a:gd name="connsiteX6" fmla="*/ 136351 w 1052064"/>
              <a:gd name="connsiteY6" fmla="*/ 1488861 h 1489101"/>
              <a:gd name="connsiteX7" fmla="*/ 181406 w 1052064"/>
              <a:gd name="connsiteY7" fmla="*/ 901011 h 1489101"/>
              <a:gd name="connsiteX8" fmla="*/ 294 w 1052064"/>
              <a:gd name="connsiteY8" fmla="*/ 574805 h 148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2064" h="1489101">
                <a:moveTo>
                  <a:pt x="294" y="574805"/>
                </a:moveTo>
                <a:cubicBezTo>
                  <a:pt x="8204" y="479802"/>
                  <a:pt x="157585" y="425770"/>
                  <a:pt x="228867" y="330993"/>
                </a:cubicBezTo>
                <a:cubicBezTo>
                  <a:pt x="300149" y="236216"/>
                  <a:pt x="364032" y="-44898"/>
                  <a:pt x="427985" y="6141"/>
                </a:cubicBezTo>
                <a:cubicBezTo>
                  <a:pt x="491938" y="57180"/>
                  <a:pt x="508572" y="479484"/>
                  <a:pt x="612585" y="637227"/>
                </a:cubicBezTo>
                <a:cubicBezTo>
                  <a:pt x="716598" y="794970"/>
                  <a:pt x="1052273" y="820855"/>
                  <a:pt x="1052064" y="952599"/>
                </a:cubicBezTo>
                <a:cubicBezTo>
                  <a:pt x="1051855" y="1084343"/>
                  <a:pt x="544413" y="882451"/>
                  <a:pt x="440400" y="972757"/>
                </a:cubicBezTo>
                <a:cubicBezTo>
                  <a:pt x="336387" y="1063063"/>
                  <a:pt x="179517" y="1500819"/>
                  <a:pt x="136351" y="1488861"/>
                </a:cubicBezTo>
                <a:cubicBezTo>
                  <a:pt x="93185" y="1476903"/>
                  <a:pt x="216300" y="1069050"/>
                  <a:pt x="181406" y="901011"/>
                </a:cubicBezTo>
                <a:cubicBezTo>
                  <a:pt x="146512" y="732972"/>
                  <a:pt x="-7616" y="669808"/>
                  <a:pt x="294" y="574805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529369">
            <a:off x="6781092" y="2149593"/>
            <a:ext cx="540000" cy="648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288" y="2920723"/>
            <a:ext cx="3792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基于</a:t>
            </a:r>
            <a:r>
              <a:rPr lang="zh-CN" altLang="en-US" sz="24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密度</a:t>
            </a:r>
            <a:r>
              <a:rPr lang="zh-CN" altLang="en-US" sz="24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4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空间</a:t>
            </a:r>
            <a:r>
              <a:rPr lang="zh-CN" altLang="en-US" sz="24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聚类</a:t>
            </a:r>
            <a:r>
              <a:rPr lang="zh-CN" altLang="en-US" sz="24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方法</a:t>
            </a:r>
            <a:endParaRPr lang="en-US" altLang="zh-CN" sz="24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755" y="3393937"/>
            <a:ext cx="2803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具有噪声点</a:t>
            </a:r>
            <a:r>
              <a:rPr lang="zh-CN" altLang="en-US" sz="24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的数据</a:t>
            </a:r>
            <a:endParaRPr lang="en-US" altLang="zh-CN" sz="24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76400" y="1562100"/>
            <a:ext cx="13716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95400" y="2628900"/>
            <a:ext cx="7200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 uiExpand="1" build="p"/>
      <p:bldP spid="2" grpId="0"/>
      <p:bldP spid="5" grpId="0"/>
      <p:bldP spid="3" grpId="0"/>
      <p:bldP spid="3" grpId="1"/>
      <p:bldP spid="4" grpId="0" animBg="1"/>
      <p:bldP spid="9" grpId="0" animBg="1"/>
      <p:bldP spid="10" grpId="0" animBg="1"/>
      <p:bldP spid="11" grpId="0" animBg="1"/>
      <p:bldP spid="12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】Excel</a:t>
            </a:r>
            <a:r>
              <a:rPr lang="zh-CN" altLang="en-US" dirty="0" smtClean="0"/>
              <a:t>计算聚类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3" y="1257300"/>
            <a:ext cx="4704975" cy="2736000"/>
          </a:xfrm>
          <a:prstGeom prst="rect">
            <a:avLst/>
          </a:prstGeom>
          <a:noFill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629" y="2781300"/>
            <a:ext cx="4852047" cy="273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9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】Excel</a:t>
            </a:r>
            <a:r>
              <a:rPr lang="zh-CN" altLang="en-US" dirty="0" smtClean="0"/>
              <a:t>计算聚类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zh-CN" dirty="0" err="1"/>
              <a:t>Eps</a:t>
            </a:r>
            <a:r>
              <a:rPr lang="en-US" altLang="zh-CN" dirty="0"/>
              <a:t>=2.4</a:t>
            </a:r>
            <a:r>
              <a:rPr lang="zh-CN" altLang="en-US" dirty="0"/>
              <a:t>，</a:t>
            </a:r>
            <a:r>
              <a:rPr lang="en-US" altLang="zh-CN" dirty="0" err="1"/>
              <a:t>minPts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49754"/>
              </p:ext>
            </p:extLst>
          </p:nvPr>
        </p:nvGraphicFramePr>
        <p:xfrm>
          <a:off x="472800" y="1714500"/>
          <a:ext cx="2880000" cy="378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43" r:id="rId3" imgW="3438576" imgH="4124257" progId="Excel.Sheet.12">
                  <p:embed/>
                </p:oleObj>
              </mc:Choice>
              <mc:Fallback>
                <p:oleObj r:id="rId3" imgW="3438576" imgH="4124257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00" y="1714500"/>
                        <a:ext cx="2880000" cy="3787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1714500"/>
            <a:ext cx="4960546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00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】Excel</a:t>
            </a:r>
            <a:r>
              <a:rPr lang="zh-CN" altLang="en-US" dirty="0" smtClean="0"/>
              <a:t>计算聚类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zh-CN" dirty="0" err="1" smtClean="0"/>
              <a:t>Eps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olidFill>
                  <a:srgbClr val="C00000"/>
                </a:solidFill>
              </a:rPr>
              <a:t>2.75</a:t>
            </a:r>
            <a:r>
              <a:rPr lang="zh-CN" altLang="en-US" dirty="0" smtClean="0"/>
              <a:t>，</a:t>
            </a:r>
            <a:r>
              <a:rPr lang="en-US" altLang="zh-CN" dirty="0" err="1"/>
              <a:t>minPts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720370"/>
              </p:ext>
            </p:extLst>
          </p:nvPr>
        </p:nvGraphicFramePr>
        <p:xfrm>
          <a:off x="472800" y="1714500"/>
          <a:ext cx="2880000" cy="378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16" r:id="rId3" imgW="3695633" imgH="3952943" progId="Excel.Sheet.12">
                  <p:embed/>
                </p:oleObj>
              </mc:Choice>
              <mc:Fallback>
                <p:oleObj r:id="rId3" imgW="3695633" imgH="3952943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00" y="1714500"/>
                        <a:ext cx="2880000" cy="378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1878581"/>
            <a:ext cx="4960800" cy="318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26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DBSCAN</a:t>
            </a:r>
            <a:r>
              <a:rPr lang="zh-CN" altLang="en-US" dirty="0" smtClean="0"/>
              <a:t>算法特点</a:t>
            </a:r>
            <a:endParaRPr lang="zh-CN" altLang="en-US" dirty="0"/>
          </a:p>
        </p:txBody>
      </p:sp>
      <p:sp>
        <p:nvSpPr>
          <p:cNvPr id="168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对噪声数据</a:t>
            </a:r>
            <a:r>
              <a:rPr lang="zh-CN" altLang="en-US" dirty="0"/>
              <a:t>不</a:t>
            </a:r>
            <a:r>
              <a:rPr lang="zh-CN" altLang="en-US" dirty="0" smtClean="0"/>
              <a:t>敏感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处理任意</a:t>
            </a:r>
            <a:r>
              <a:rPr lang="zh-CN" altLang="en-US" dirty="0" smtClean="0"/>
              <a:t>形状的簇</a:t>
            </a:r>
            <a:endParaRPr lang="en-US" altLang="zh-CN" dirty="0" smtClean="0"/>
          </a:p>
          <a:p>
            <a:r>
              <a:rPr lang="zh-CN" altLang="en-US" dirty="0"/>
              <a:t>能够处理</a:t>
            </a:r>
            <a:r>
              <a:rPr lang="zh-CN" altLang="en-US" dirty="0" smtClean="0"/>
              <a:t>任意</a:t>
            </a:r>
            <a:r>
              <a:rPr lang="zh-CN" altLang="en-US" dirty="0"/>
              <a:t>大小的簇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发现使用</a:t>
            </a:r>
            <a:r>
              <a:rPr lang="en-US" altLang="zh-CN" dirty="0" err="1"/>
              <a:t>Kmeans</a:t>
            </a:r>
            <a:r>
              <a:rPr lang="zh-CN" altLang="en-US" dirty="0"/>
              <a:t>算法不能</a:t>
            </a:r>
            <a:r>
              <a:rPr lang="zh-CN" altLang="en-US" dirty="0"/>
              <a:t>发现</a:t>
            </a:r>
            <a:r>
              <a:rPr lang="zh-CN" altLang="en-US" dirty="0" smtClean="0"/>
              <a:t>的簇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DBSCAN</a:t>
            </a:r>
            <a:r>
              <a:rPr lang="zh-CN" altLang="en-US" dirty="0" smtClean="0"/>
              <a:t>算法特点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变密度的簇</a:t>
            </a:r>
          </a:p>
        </p:txBody>
      </p:sp>
      <p:pic>
        <p:nvPicPr>
          <p:cNvPr id="5" name="Picture 5" descr="fish_cluster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3048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23465"/>
              </p:ext>
            </p:extLst>
          </p:nvPr>
        </p:nvGraphicFramePr>
        <p:xfrm>
          <a:off x="4827588" y="952500"/>
          <a:ext cx="3363913" cy="190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40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952500"/>
                        <a:ext cx="3363913" cy="1906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52244" y="2936031"/>
            <a:ext cx="2514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MinPts</a:t>
            </a:r>
            <a:r>
              <a:rPr lang="en-US" altLang="zh-CN" sz="1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=4, </a:t>
            </a:r>
            <a:r>
              <a:rPr lang="en-US" altLang="zh-CN" sz="1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Eps</a:t>
            </a:r>
            <a:r>
              <a:rPr lang="en-US" altLang="zh-CN" sz="1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=9.75</a:t>
            </a:r>
            <a:r>
              <a:rPr lang="en-US" altLang="zh-CN" sz="16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27360"/>
              </p:ext>
            </p:extLst>
          </p:nvPr>
        </p:nvGraphicFramePr>
        <p:xfrm>
          <a:off x="4827587" y="3422827"/>
          <a:ext cx="33639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41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7" y="3422827"/>
                        <a:ext cx="3363913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52244" y="5334000"/>
            <a:ext cx="2514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(MinPts=4, Eps=9.92)</a:t>
            </a:r>
          </a:p>
        </p:txBody>
      </p:sp>
    </p:spTree>
    <p:extLst>
      <p:ext uri="{BB962C8B-B14F-4D97-AF65-F5344CB8AC3E}">
        <p14:creationId xmlns:p14="http://schemas.microsoft.com/office/powerpoint/2010/main" val="182200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DBSCAN</a:t>
            </a:r>
            <a:r>
              <a:rPr lang="zh-CN" altLang="en-US" dirty="0" smtClean="0"/>
              <a:t>算法特点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变密度的</a:t>
            </a:r>
            <a:r>
              <a:rPr lang="zh-CN" altLang="en-US" dirty="0" smtClean="0"/>
              <a:t>簇</a:t>
            </a:r>
            <a:endParaRPr lang="en-US" altLang="zh-CN" dirty="0" smtClean="0"/>
          </a:p>
          <a:p>
            <a:pPr lvl="1"/>
            <a:r>
              <a:rPr lang="zh-CN" altLang="en-US" dirty="0"/>
              <a:t>如果簇的密度变化很大，</a:t>
            </a:r>
            <a:r>
              <a:rPr lang="en-US" altLang="zh-CN" dirty="0"/>
              <a:t>DBSCAN</a:t>
            </a:r>
            <a:r>
              <a:rPr lang="zh-CN" altLang="en-US" dirty="0"/>
              <a:t>可能会有问题。</a:t>
            </a:r>
          </a:p>
        </p:txBody>
      </p:sp>
      <p:sp>
        <p:nvSpPr>
          <p:cNvPr id="3" name="矩形 2"/>
          <p:cNvSpPr/>
          <p:nvPr/>
        </p:nvSpPr>
        <p:spPr>
          <a:xfrm>
            <a:off x="991800" y="2124300"/>
            <a:ext cx="1980000" cy="1800000"/>
          </a:xfrm>
          <a:prstGeom prst="rect">
            <a:avLst/>
          </a:prstGeom>
          <a:pattFill prst="pct25">
            <a:fgClr>
              <a:srgbClr val="0070C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73000" y="2124300"/>
            <a:ext cx="1980000" cy="1800000"/>
          </a:xfrm>
          <a:prstGeom prst="rect">
            <a:avLst/>
          </a:prstGeom>
          <a:pattFill prst="pct10">
            <a:fgClr>
              <a:srgbClr val="0070C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423000" y="2484300"/>
            <a:ext cx="1080000" cy="10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Cluster 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1800" y="2484300"/>
            <a:ext cx="1080000" cy="1080000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Cluster 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68600" y="2017688"/>
            <a:ext cx="3723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簇和噪声区域的密度由它们的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明暗度</a:t>
            </a:r>
            <a:r>
              <a:rPr lang="zh-CN" altLang="en-US" sz="18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表示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，簇</a:t>
            </a:r>
            <a:r>
              <a:rPr lang="en-US" altLang="zh-CN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A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密度较高，</a:t>
            </a:r>
            <a:r>
              <a:rPr lang="zh-CN" altLang="en-US" sz="18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簇</a:t>
            </a:r>
            <a:r>
              <a:rPr lang="en-US" altLang="zh-CN" sz="18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A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周围密度较低，且与簇</a:t>
            </a:r>
            <a:r>
              <a:rPr lang="en-US" altLang="zh-CN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的</a:t>
            </a:r>
            <a:r>
              <a:rPr lang="zh-CN" altLang="en-US" sz="18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密度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相同，簇</a:t>
            </a:r>
            <a:r>
              <a:rPr lang="en-US" altLang="zh-CN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18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周围密度最低。</a:t>
            </a:r>
            <a:endParaRPr lang="en-US" altLang="zh-CN" sz="1800" b="0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1800" y="4000500"/>
            <a:ext cx="799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</a:t>
            </a:r>
            <a:r>
              <a:rPr lang="en-US" altLang="zh-CN" sz="2400" b="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Eps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域值足够低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，可以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发现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簇</a:t>
            </a:r>
            <a:r>
              <a:rPr lang="en-US" altLang="zh-CN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则</a:t>
            </a:r>
            <a:r>
              <a:rPr lang="en-US" altLang="zh-CN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及其周围点将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变成单个簇。</a:t>
            </a:r>
          </a:p>
        </p:txBody>
      </p:sp>
      <p:sp>
        <p:nvSpPr>
          <p:cNvPr id="14" name="矩形 13"/>
          <p:cNvSpPr/>
          <p:nvPr/>
        </p:nvSpPr>
        <p:spPr>
          <a:xfrm>
            <a:off x="990600" y="4838700"/>
            <a:ext cx="799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</a:t>
            </a:r>
            <a:r>
              <a:rPr lang="en-US" altLang="zh-CN" sz="2400" b="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Eps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域值足够高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，可以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发现</a:t>
            </a:r>
            <a:r>
              <a:rPr lang="en-US" altLang="zh-CN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及其周围的点则标记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为噪声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sz="2400" b="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及其周围的</a:t>
            </a:r>
            <a:r>
              <a:rPr lang="zh-CN" altLang="en-US" sz="2400" b="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点也将标记为噪声。</a:t>
            </a:r>
            <a:endParaRPr lang="en-US" altLang="zh-CN" sz="2400" b="0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10" grpId="0" animBg="1"/>
      <p:bldP spid="4" grpId="0" animBg="1"/>
      <p:bldP spid="12" grpId="0" animBg="1"/>
      <p:bldP spid="11" grpId="0"/>
      <p:bldP spid="11" grpId="1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DBSCAN</a:t>
            </a:r>
            <a:r>
              <a:rPr lang="zh-CN" altLang="en-US" dirty="0" smtClean="0"/>
              <a:t>算法特点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变密度的</a:t>
            </a:r>
            <a:r>
              <a:rPr lang="zh-CN" altLang="en-US" dirty="0" smtClean="0"/>
              <a:t>簇</a:t>
            </a:r>
            <a:endParaRPr lang="en-US" altLang="zh-CN" dirty="0" smtClean="0"/>
          </a:p>
          <a:p>
            <a:r>
              <a:rPr lang="zh-CN" altLang="en-US" dirty="0"/>
              <a:t>对于高维数据，较难定义数据的密度 ，算法应用也会 </a:t>
            </a:r>
            <a:r>
              <a:rPr lang="zh-CN" altLang="en-US" dirty="0" smtClean="0"/>
              <a:t>有问题</a:t>
            </a:r>
            <a:endParaRPr lang="en-US" altLang="zh-CN" dirty="0" smtClean="0"/>
          </a:p>
          <a:p>
            <a:r>
              <a:rPr lang="zh-CN" altLang="en-US" dirty="0" smtClean="0"/>
              <a:t>开销较大</a:t>
            </a:r>
            <a:endParaRPr lang="en-US" altLang="zh-CN" dirty="0" smtClean="0"/>
          </a:p>
          <a:p>
            <a:pPr lvl="1"/>
            <a:r>
              <a:rPr lang="en-US" altLang="zh-CN" dirty="0"/>
              <a:t>DBSCAN</a:t>
            </a:r>
            <a:r>
              <a:rPr lang="zh-CN" altLang="en-US" dirty="0"/>
              <a:t>算法需要访问数据集中所有的样本，有些样本还可能需要多次访问（如确定边界点时），因此算法的时间复杂度主要取决于空间查询（即获取某个样本点的</a:t>
            </a:r>
            <a:r>
              <a:rPr lang="en-US" altLang="zh-CN" dirty="0" err="1"/>
              <a:t>Eps</a:t>
            </a:r>
            <a:r>
              <a:rPr lang="zh-CN" altLang="en-US" dirty="0"/>
              <a:t>邻域）时的运算次数。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43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DBSCAN</a:t>
            </a:r>
            <a:r>
              <a:rPr lang="zh-CN" altLang="en-US" dirty="0" smtClean="0"/>
              <a:t>算法复杂度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ctr"/>
                <a:r>
                  <a:rPr lang="zh-CN" altLang="zh-CN" sz="2400" dirty="0" smtClean="0"/>
                  <a:t>对于</a:t>
                </a:r>
                <a:r>
                  <a:rPr lang="zh-CN" altLang="zh-CN" sz="2400" dirty="0"/>
                  <a:t>包含有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个数据元素的数据集，算法的时间复杂度</a:t>
                </a:r>
                <a:r>
                  <a:rPr lang="zh-CN" altLang="zh-CN" sz="2400" dirty="0" smtClean="0"/>
                  <a:t>为</a:t>
                </a:r>
                <a:r>
                  <a:rPr lang="en-US" altLang="zh-CN" sz="2400" i="1" dirty="0" smtClean="0"/>
                  <a:t>O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i="1" dirty="0" smtClean="0"/>
                  <a:t>n</a:t>
                </a:r>
                <a:r>
                  <a:rPr lang="en-US" altLang="zh-CN" sz="2400" baseline="30000" dirty="0" smtClean="0"/>
                  <a:t>2</a:t>
                </a:r>
                <a:r>
                  <a:rPr lang="en-US" altLang="zh-CN" sz="2400" dirty="0" smtClean="0"/>
                  <a:t>)</a:t>
                </a:r>
              </a:p>
              <a:p>
                <a:pPr fontAlgn="ctr"/>
                <a:r>
                  <a:rPr lang="zh-CN" altLang="zh-CN" sz="2400" dirty="0" smtClean="0"/>
                  <a:t>为了</a:t>
                </a:r>
                <a:r>
                  <a:rPr lang="zh-CN" altLang="zh-CN" sz="2400" dirty="0"/>
                  <a:t>避免重复计算样本点的邻近度，通常会生成一个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阶的邻近度</a:t>
                </a:r>
                <a:r>
                  <a:rPr lang="zh-CN" altLang="zh-CN" sz="2400" dirty="0" smtClean="0"/>
                  <a:t>矩阵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:r>
                  <a:rPr lang="zh-CN" altLang="zh-CN" sz="2400" dirty="0"/>
                  <a:t>其空间复杂度</a:t>
                </a:r>
                <a:r>
                  <a:rPr lang="zh-CN" altLang="zh-CN" sz="2400" dirty="0" smtClean="0"/>
                  <a:t>为</a:t>
                </a:r>
                <a:r>
                  <a:rPr lang="en-US" altLang="zh-CN" sz="2400" i="1" dirty="0"/>
                  <a:t>O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n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 smtClean="0"/>
                  <a:t>)</a:t>
                </a:r>
                <a:r>
                  <a:rPr lang="zh-CN" altLang="zh-CN" sz="2400" dirty="0" smtClean="0"/>
                  <a:t>。</a:t>
                </a:r>
                <a:endParaRPr lang="zh-CN" altLang="zh-CN" sz="2400" dirty="0"/>
              </a:p>
              <a:p>
                <a:pPr fontAlgn="ctr"/>
                <a:r>
                  <a:rPr lang="zh-CN" altLang="zh-CN" sz="2400" dirty="0"/>
                  <a:t>如果用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-</a:t>
                </a:r>
                <a:r>
                  <a:rPr lang="en-US" altLang="zh-CN" sz="2400" i="1" dirty="0"/>
                  <a:t>D</a:t>
                </a:r>
                <a:r>
                  <a:rPr lang="zh-CN" altLang="zh-CN" sz="2400" dirty="0"/>
                  <a:t>树结构来组织数据集中的样本点并进行最近点查找，复杂度可降</a:t>
                </a:r>
                <a:r>
                  <a:rPr lang="zh-CN" altLang="zh-CN" sz="2400" dirty="0" smtClean="0"/>
                  <a:t>为</a:t>
                </a:r>
                <a:r>
                  <a:rPr lang="en-US" altLang="zh-CN" sz="2400" i="1" dirty="0" smtClean="0"/>
                  <a:t>O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i="1" dirty="0" smtClean="0"/>
                  <a:t>nlog</a:t>
                </a:r>
                <a14:m>
                  <m:oMath xmlns:m="http://schemas.openxmlformats.org/officeDocument/2006/math">
                    <m:r>
                      <a:rPr lang="en-US" altLang="zh-CN" sz="2400" i="1" baseline="-25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CN" sz="2400" i="1" dirty="0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zh-CN" sz="2400" dirty="0" smtClean="0"/>
                  <a:t>。</a:t>
                </a:r>
                <a:endParaRPr lang="zh-CN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11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是基于空间密度的聚类算法</a:t>
            </a:r>
            <a:endParaRPr lang="en-US" altLang="zh-CN" dirty="0" smtClean="0"/>
          </a:p>
          <a:p>
            <a:r>
              <a:rPr lang="zh-CN" altLang="en-US" dirty="0" smtClean="0"/>
              <a:t>核心参数为</a:t>
            </a:r>
            <a:r>
              <a:rPr lang="en-US" altLang="zh-CN" dirty="0" err="1" smtClean="0"/>
              <a:t>Eps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MinPts</a:t>
            </a:r>
            <a:endParaRPr lang="en-US" altLang="zh-CN" dirty="0" smtClean="0"/>
          </a:p>
          <a:p>
            <a:r>
              <a:rPr lang="zh-CN" altLang="en-US" dirty="0" smtClean="0"/>
              <a:t>对噪声、形状、大小不敏感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4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649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密度足够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单位区域内数据点个数不小于给定阈值</a:t>
            </a:r>
            <a:endParaRPr lang="en-US" altLang="zh-CN" dirty="0" smtClean="0"/>
          </a:p>
          <a:p>
            <a:r>
              <a:rPr lang="zh-CN" altLang="en-US" dirty="0" smtClean="0"/>
              <a:t>相连</a:t>
            </a:r>
            <a:endParaRPr lang="en-US" altLang="zh-CN" dirty="0"/>
          </a:p>
          <a:p>
            <a:pPr lvl="1"/>
            <a:r>
              <a:rPr lang="zh-CN" altLang="en-US" dirty="0" smtClean="0"/>
              <a:t>这些“密度足够”的区域是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连通的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34001" y="2114226"/>
            <a:ext cx="3530900" cy="3482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椭圆 11"/>
          <p:cNvSpPr/>
          <p:nvPr/>
        </p:nvSpPr>
        <p:spPr>
          <a:xfrm rot="18529369">
            <a:off x="7545443" y="3011542"/>
            <a:ext cx="252000" cy="252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0"/>
          <p:cNvSpPr/>
          <p:nvPr/>
        </p:nvSpPr>
        <p:spPr>
          <a:xfrm rot="18816418">
            <a:off x="7449165" y="2604274"/>
            <a:ext cx="1120913" cy="1489101"/>
          </a:xfrm>
          <a:custGeom>
            <a:avLst/>
            <a:gdLst>
              <a:gd name="connsiteX0" fmla="*/ 0 w 862750"/>
              <a:gd name="connsiteY0" fmla="*/ 744148 h 1488296"/>
              <a:gd name="connsiteX1" fmla="*/ 431375 w 862750"/>
              <a:gd name="connsiteY1" fmla="*/ 0 h 1488296"/>
              <a:gd name="connsiteX2" fmla="*/ 862750 w 862750"/>
              <a:gd name="connsiteY2" fmla="*/ 744148 h 1488296"/>
              <a:gd name="connsiteX3" fmla="*/ 431375 w 862750"/>
              <a:gd name="connsiteY3" fmla="*/ 1488296 h 1488296"/>
              <a:gd name="connsiteX4" fmla="*/ 0 w 862750"/>
              <a:gd name="connsiteY4" fmla="*/ 744148 h 1488296"/>
              <a:gd name="connsiteX0" fmla="*/ 0 w 1055454"/>
              <a:gd name="connsiteY0" fmla="*/ 746303 h 1494721"/>
              <a:gd name="connsiteX1" fmla="*/ 431375 w 1055454"/>
              <a:gd name="connsiteY1" fmla="*/ 2155 h 1494721"/>
              <a:gd name="connsiteX2" fmla="*/ 1055454 w 1055454"/>
              <a:gd name="connsiteY2" fmla="*/ 948613 h 1494721"/>
              <a:gd name="connsiteX3" fmla="*/ 431375 w 1055454"/>
              <a:gd name="connsiteY3" fmla="*/ 1490451 h 1494721"/>
              <a:gd name="connsiteX4" fmla="*/ 0 w 1055454"/>
              <a:gd name="connsiteY4" fmla="*/ 746303 h 1494721"/>
              <a:gd name="connsiteX0" fmla="*/ 0 w 1067273"/>
              <a:gd name="connsiteY0" fmla="*/ 746671 h 1492858"/>
              <a:gd name="connsiteX1" fmla="*/ 431375 w 1067273"/>
              <a:gd name="connsiteY1" fmla="*/ 2523 h 1492858"/>
              <a:gd name="connsiteX2" fmla="*/ 769935 w 1067273"/>
              <a:gd name="connsiteY2" fmla="*/ 519758 h 1492858"/>
              <a:gd name="connsiteX3" fmla="*/ 1055454 w 1067273"/>
              <a:gd name="connsiteY3" fmla="*/ 948981 h 1492858"/>
              <a:gd name="connsiteX4" fmla="*/ 431375 w 1067273"/>
              <a:gd name="connsiteY4" fmla="*/ 1490819 h 1492858"/>
              <a:gd name="connsiteX5" fmla="*/ 0 w 1067273"/>
              <a:gd name="connsiteY5" fmla="*/ 746671 h 1492858"/>
              <a:gd name="connsiteX0" fmla="*/ 0 w 1055454"/>
              <a:gd name="connsiteY0" fmla="*/ 746671 h 1496810"/>
              <a:gd name="connsiteX1" fmla="*/ 431375 w 1055454"/>
              <a:gd name="connsiteY1" fmla="*/ 2523 h 1496810"/>
              <a:gd name="connsiteX2" fmla="*/ 769935 w 1055454"/>
              <a:gd name="connsiteY2" fmla="*/ 519758 h 1496810"/>
              <a:gd name="connsiteX3" fmla="*/ 1055454 w 1055454"/>
              <a:gd name="connsiteY3" fmla="*/ 948981 h 1496810"/>
              <a:gd name="connsiteX4" fmla="*/ 558457 w 1055454"/>
              <a:gd name="connsiteY4" fmla="*/ 1089521 h 1496810"/>
              <a:gd name="connsiteX5" fmla="*/ 431375 w 1055454"/>
              <a:gd name="connsiteY5" fmla="*/ 1490819 h 1496810"/>
              <a:gd name="connsiteX6" fmla="*/ 0 w 1055454"/>
              <a:gd name="connsiteY6" fmla="*/ 746671 h 1496810"/>
              <a:gd name="connsiteX0" fmla="*/ 6110 w 1061564"/>
              <a:gd name="connsiteY0" fmla="*/ 746671 h 1642389"/>
              <a:gd name="connsiteX1" fmla="*/ 437485 w 1061564"/>
              <a:gd name="connsiteY1" fmla="*/ 2523 h 1642389"/>
              <a:gd name="connsiteX2" fmla="*/ 776045 w 1061564"/>
              <a:gd name="connsiteY2" fmla="*/ 519758 h 1642389"/>
              <a:gd name="connsiteX3" fmla="*/ 1061564 w 1061564"/>
              <a:gd name="connsiteY3" fmla="*/ 948981 h 1642389"/>
              <a:gd name="connsiteX4" fmla="*/ 564567 w 1061564"/>
              <a:gd name="connsiteY4" fmla="*/ 1089521 h 1642389"/>
              <a:gd name="connsiteX5" fmla="*/ 209334 w 1061564"/>
              <a:gd name="connsiteY5" fmla="*/ 1637979 h 1642389"/>
              <a:gd name="connsiteX6" fmla="*/ 6110 w 1061564"/>
              <a:gd name="connsiteY6" fmla="*/ 746671 h 1642389"/>
              <a:gd name="connsiteX0" fmla="*/ 5941 w 1067534"/>
              <a:gd name="connsiteY0" fmla="*/ 627867 h 1643587"/>
              <a:gd name="connsiteX1" fmla="*/ 443455 w 1067534"/>
              <a:gd name="connsiteY1" fmla="*/ 645 h 1643587"/>
              <a:gd name="connsiteX2" fmla="*/ 782015 w 1067534"/>
              <a:gd name="connsiteY2" fmla="*/ 517880 h 1643587"/>
              <a:gd name="connsiteX3" fmla="*/ 1067534 w 1067534"/>
              <a:gd name="connsiteY3" fmla="*/ 947103 h 1643587"/>
              <a:gd name="connsiteX4" fmla="*/ 570537 w 1067534"/>
              <a:gd name="connsiteY4" fmla="*/ 1087643 h 1643587"/>
              <a:gd name="connsiteX5" fmla="*/ 215304 w 1067534"/>
              <a:gd name="connsiteY5" fmla="*/ 1636101 h 1643587"/>
              <a:gd name="connsiteX6" fmla="*/ 5941 w 1067534"/>
              <a:gd name="connsiteY6" fmla="*/ 627867 h 1643587"/>
              <a:gd name="connsiteX0" fmla="*/ 5941 w 1067534"/>
              <a:gd name="connsiteY0" fmla="*/ 627223 h 1642943"/>
              <a:gd name="connsiteX1" fmla="*/ 443455 w 1067534"/>
              <a:gd name="connsiteY1" fmla="*/ 1 h 1642943"/>
              <a:gd name="connsiteX2" fmla="*/ 628055 w 1067534"/>
              <a:gd name="connsiteY2" fmla="*/ 631087 h 1642943"/>
              <a:gd name="connsiteX3" fmla="*/ 1067534 w 1067534"/>
              <a:gd name="connsiteY3" fmla="*/ 946459 h 1642943"/>
              <a:gd name="connsiteX4" fmla="*/ 570537 w 1067534"/>
              <a:gd name="connsiteY4" fmla="*/ 1086999 h 1642943"/>
              <a:gd name="connsiteX5" fmla="*/ 215304 w 1067534"/>
              <a:gd name="connsiteY5" fmla="*/ 1635457 h 1642943"/>
              <a:gd name="connsiteX6" fmla="*/ 5941 w 1067534"/>
              <a:gd name="connsiteY6" fmla="*/ 627223 h 1642943"/>
              <a:gd name="connsiteX0" fmla="*/ 5407 w 1067000"/>
              <a:gd name="connsiteY0" fmla="*/ 627223 h 1639016"/>
              <a:gd name="connsiteX1" fmla="*/ 442921 w 1067000"/>
              <a:gd name="connsiteY1" fmla="*/ 1 h 1639016"/>
              <a:gd name="connsiteX2" fmla="*/ 627521 w 1067000"/>
              <a:gd name="connsiteY2" fmla="*/ 631087 h 1639016"/>
              <a:gd name="connsiteX3" fmla="*/ 1067000 w 1067000"/>
              <a:gd name="connsiteY3" fmla="*/ 946459 h 1639016"/>
              <a:gd name="connsiteX4" fmla="*/ 455336 w 1067000"/>
              <a:gd name="connsiteY4" fmla="*/ 966617 h 1639016"/>
              <a:gd name="connsiteX5" fmla="*/ 214770 w 1067000"/>
              <a:gd name="connsiteY5" fmla="*/ 1635457 h 1639016"/>
              <a:gd name="connsiteX6" fmla="*/ 5407 w 1067000"/>
              <a:gd name="connsiteY6" fmla="*/ 627223 h 1639016"/>
              <a:gd name="connsiteX0" fmla="*/ 5606 w 1067199"/>
              <a:gd name="connsiteY0" fmla="*/ 627223 h 1635636"/>
              <a:gd name="connsiteX1" fmla="*/ 443120 w 1067199"/>
              <a:gd name="connsiteY1" fmla="*/ 1 h 1635636"/>
              <a:gd name="connsiteX2" fmla="*/ 627720 w 1067199"/>
              <a:gd name="connsiteY2" fmla="*/ 631087 h 1635636"/>
              <a:gd name="connsiteX3" fmla="*/ 1067199 w 1067199"/>
              <a:gd name="connsiteY3" fmla="*/ 946459 h 1635636"/>
              <a:gd name="connsiteX4" fmla="*/ 455535 w 1067199"/>
              <a:gd name="connsiteY4" fmla="*/ 966617 h 1635636"/>
              <a:gd name="connsiteX5" fmla="*/ 214969 w 1067199"/>
              <a:gd name="connsiteY5" fmla="*/ 1635457 h 1635636"/>
              <a:gd name="connsiteX6" fmla="*/ 196541 w 1067199"/>
              <a:gd name="connsiteY6" fmla="*/ 894871 h 1635636"/>
              <a:gd name="connsiteX7" fmla="*/ 5606 w 1067199"/>
              <a:gd name="connsiteY7" fmla="*/ 627223 h 1635636"/>
              <a:gd name="connsiteX0" fmla="*/ 5860 w 1057630"/>
              <a:gd name="connsiteY0" fmla="*/ 568849 h 1635820"/>
              <a:gd name="connsiteX1" fmla="*/ 433551 w 1057630"/>
              <a:gd name="connsiteY1" fmla="*/ 185 h 1635820"/>
              <a:gd name="connsiteX2" fmla="*/ 618151 w 1057630"/>
              <a:gd name="connsiteY2" fmla="*/ 631271 h 1635820"/>
              <a:gd name="connsiteX3" fmla="*/ 1057630 w 1057630"/>
              <a:gd name="connsiteY3" fmla="*/ 946643 h 1635820"/>
              <a:gd name="connsiteX4" fmla="*/ 445966 w 1057630"/>
              <a:gd name="connsiteY4" fmla="*/ 966801 h 1635820"/>
              <a:gd name="connsiteX5" fmla="*/ 205400 w 1057630"/>
              <a:gd name="connsiteY5" fmla="*/ 1635641 h 1635820"/>
              <a:gd name="connsiteX6" fmla="*/ 186972 w 1057630"/>
              <a:gd name="connsiteY6" fmla="*/ 895055 h 1635820"/>
              <a:gd name="connsiteX7" fmla="*/ 5860 w 1057630"/>
              <a:gd name="connsiteY7" fmla="*/ 568849 h 1635820"/>
              <a:gd name="connsiteX0" fmla="*/ 294 w 1052064"/>
              <a:gd name="connsiteY0" fmla="*/ 574805 h 1641776"/>
              <a:gd name="connsiteX1" fmla="*/ 228867 w 1052064"/>
              <a:gd name="connsiteY1" fmla="*/ 330993 h 1641776"/>
              <a:gd name="connsiteX2" fmla="*/ 427985 w 1052064"/>
              <a:gd name="connsiteY2" fmla="*/ 6141 h 1641776"/>
              <a:gd name="connsiteX3" fmla="*/ 612585 w 1052064"/>
              <a:gd name="connsiteY3" fmla="*/ 637227 h 1641776"/>
              <a:gd name="connsiteX4" fmla="*/ 1052064 w 1052064"/>
              <a:gd name="connsiteY4" fmla="*/ 952599 h 1641776"/>
              <a:gd name="connsiteX5" fmla="*/ 440400 w 1052064"/>
              <a:gd name="connsiteY5" fmla="*/ 972757 h 1641776"/>
              <a:gd name="connsiteX6" fmla="*/ 199834 w 1052064"/>
              <a:gd name="connsiteY6" fmla="*/ 1641597 h 1641776"/>
              <a:gd name="connsiteX7" fmla="*/ 181406 w 1052064"/>
              <a:gd name="connsiteY7" fmla="*/ 901011 h 1641776"/>
              <a:gd name="connsiteX8" fmla="*/ 294 w 1052064"/>
              <a:gd name="connsiteY8" fmla="*/ 574805 h 1641776"/>
              <a:gd name="connsiteX0" fmla="*/ 294 w 1052064"/>
              <a:gd name="connsiteY0" fmla="*/ 574805 h 1489101"/>
              <a:gd name="connsiteX1" fmla="*/ 228867 w 1052064"/>
              <a:gd name="connsiteY1" fmla="*/ 330993 h 1489101"/>
              <a:gd name="connsiteX2" fmla="*/ 427985 w 1052064"/>
              <a:gd name="connsiteY2" fmla="*/ 6141 h 1489101"/>
              <a:gd name="connsiteX3" fmla="*/ 612585 w 1052064"/>
              <a:gd name="connsiteY3" fmla="*/ 637227 h 1489101"/>
              <a:gd name="connsiteX4" fmla="*/ 1052064 w 1052064"/>
              <a:gd name="connsiteY4" fmla="*/ 952599 h 1489101"/>
              <a:gd name="connsiteX5" fmla="*/ 440400 w 1052064"/>
              <a:gd name="connsiteY5" fmla="*/ 972757 h 1489101"/>
              <a:gd name="connsiteX6" fmla="*/ 136351 w 1052064"/>
              <a:gd name="connsiteY6" fmla="*/ 1488861 h 1489101"/>
              <a:gd name="connsiteX7" fmla="*/ 181406 w 1052064"/>
              <a:gd name="connsiteY7" fmla="*/ 901011 h 1489101"/>
              <a:gd name="connsiteX8" fmla="*/ 294 w 1052064"/>
              <a:gd name="connsiteY8" fmla="*/ 574805 h 148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2064" h="1489101">
                <a:moveTo>
                  <a:pt x="294" y="574805"/>
                </a:moveTo>
                <a:cubicBezTo>
                  <a:pt x="8204" y="479802"/>
                  <a:pt x="157585" y="425770"/>
                  <a:pt x="228867" y="330993"/>
                </a:cubicBezTo>
                <a:cubicBezTo>
                  <a:pt x="300149" y="236216"/>
                  <a:pt x="364032" y="-44898"/>
                  <a:pt x="427985" y="6141"/>
                </a:cubicBezTo>
                <a:cubicBezTo>
                  <a:pt x="491938" y="57180"/>
                  <a:pt x="508572" y="479484"/>
                  <a:pt x="612585" y="637227"/>
                </a:cubicBezTo>
                <a:cubicBezTo>
                  <a:pt x="716598" y="794970"/>
                  <a:pt x="1052273" y="820855"/>
                  <a:pt x="1052064" y="952599"/>
                </a:cubicBezTo>
                <a:cubicBezTo>
                  <a:pt x="1051855" y="1084343"/>
                  <a:pt x="544413" y="882451"/>
                  <a:pt x="440400" y="972757"/>
                </a:cubicBezTo>
                <a:cubicBezTo>
                  <a:pt x="336387" y="1063063"/>
                  <a:pt x="179517" y="1500819"/>
                  <a:pt x="136351" y="1488861"/>
                </a:cubicBezTo>
                <a:cubicBezTo>
                  <a:pt x="93185" y="1476903"/>
                  <a:pt x="216300" y="1069050"/>
                  <a:pt x="181406" y="901011"/>
                </a:cubicBezTo>
                <a:cubicBezTo>
                  <a:pt x="146512" y="732972"/>
                  <a:pt x="-7616" y="669808"/>
                  <a:pt x="294" y="574805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2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444 C 0.01059 0.03275 0.0559 0.03081 0.08003 0.00194 C 0.0559 0.03081 0.0401 0.1088 0.05364 0.13766 C 0.0401 0.1088 0.00503 0.04968 -0.0191 0.0791 C 0.00503 0.04968 0.01059 0.03275 -0.00243 0.00444 Z " pathEditMode="relative" rAng="0" ptsTypes="fffff">
                                      <p:cBhvr>
                                        <p:cTn id="29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65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 uiExpand="1" build="p"/>
      <p:bldP spid="12" grpId="0" animBg="1"/>
      <p:bldP spid="12" grpId="1" animBg="1"/>
      <p:bldP spid="12" grpId="2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邻域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200" y="1642765"/>
            <a:ext cx="7956000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与某被考察点的距离小于给定的</a:t>
            </a:r>
            <a:r>
              <a:rPr lang="zh-CN" alt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阈值</a:t>
            </a:r>
            <a:r>
              <a:rPr lang="en-US" altLang="zh-CN" sz="2600" b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空间范围</a:t>
            </a:r>
            <a:r>
              <a:rPr lang="zh-CN" alt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00" b="0" dirty="0">
              <a:solidFill>
                <a:schemeClr val="tx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7086600" y="800100"/>
            <a:ext cx="1524000" cy="762000"/>
          </a:xfrm>
          <a:prstGeom prst="callout1">
            <a:avLst>
              <a:gd name="adj1" fmla="val 47083"/>
              <a:gd name="adj2" fmla="val -1666"/>
              <a:gd name="adj3" fmla="val 112500"/>
              <a:gd name="adj4" fmla="val -38333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zh-CN" sz="2000" b="0" dirty="0" err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Eps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是用户指定</a:t>
            </a:r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的参数</a:t>
            </a:r>
            <a:endParaRPr lang="zh-CN" altLang="en-US" sz="20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文本框 109"/>
          <p:cNvSpPr txBox="1"/>
          <p:nvPr/>
        </p:nvSpPr>
        <p:spPr>
          <a:xfrm>
            <a:off x="6705600" y="3695700"/>
            <a:ext cx="263752" cy="164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23713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sz="1600" b="0" kern="100" dirty="0">
                <a:solidFill>
                  <a:srgbClr val="000000"/>
                </a:solidFill>
                <a:effectLst/>
                <a:latin typeface="Arial Unicode MS"/>
                <a:ea typeface="宋体"/>
                <a:cs typeface="Times New Roman"/>
              </a:rPr>
              <a:t>A</a:t>
            </a:r>
            <a:endParaRPr lang="zh-CN" sz="2000" b="0" kern="100" dirty="0">
              <a:effectLst/>
              <a:latin typeface="Times New Roman"/>
              <a:ea typeface="宋体"/>
              <a:cs typeface="Times New Roman"/>
            </a:endParaRPr>
          </a:p>
        </p:txBody>
      </p:sp>
      <p:cxnSp>
        <p:nvCxnSpPr>
          <p:cNvPr id="10" name="直接箭头连接符 9"/>
          <p:cNvCxnSpPr>
            <a:stCxn id="11" idx="3"/>
          </p:cNvCxnSpPr>
          <p:nvPr/>
        </p:nvCxnSpPr>
        <p:spPr>
          <a:xfrm flipH="1">
            <a:off x="5257800" y="3877156"/>
            <a:ext cx="1327895" cy="656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078522" y="2324100"/>
            <a:ext cx="3060000" cy="3060000"/>
            <a:chOff x="5078522" y="2324100"/>
            <a:chExt cx="3060000" cy="3060000"/>
          </a:xfrm>
        </p:grpSpPr>
        <p:sp>
          <p:nvSpPr>
            <p:cNvPr id="4" name="椭圆 3"/>
            <p:cNvSpPr/>
            <p:nvPr/>
          </p:nvSpPr>
          <p:spPr>
            <a:xfrm>
              <a:off x="5078522" y="2324100"/>
              <a:ext cx="3060000" cy="306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576240" y="3821495"/>
              <a:ext cx="64565" cy="6521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</p:grpSp>
      <p:sp>
        <p:nvSpPr>
          <p:cNvPr id="14" name="文本框 108"/>
          <p:cNvSpPr txBox="1"/>
          <p:nvPr/>
        </p:nvSpPr>
        <p:spPr>
          <a:xfrm rot="20137828">
            <a:off x="5705747" y="4030321"/>
            <a:ext cx="432000" cy="171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23713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Arial Unicode MS"/>
                <a:ea typeface="宋体"/>
                <a:cs typeface="Times New Roman"/>
              </a:rPr>
              <a:t>Eps</a:t>
            </a:r>
            <a:endParaRPr lang="zh-CN" sz="2800" kern="100" dirty="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1648800"/>
            <a:ext cx="945600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距离</a:t>
            </a:r>
            <a:endParaRPr lang="zh-CN" altLang="en-US" sz="2600" b="0" dirty="0">
              <a:solidFill>
                <a:srgbClr val="FF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邻域</a:t>
            </a:r>
            <a:endParaRPr lang="zh-CN" altLang="en-US" dirty="0"/>
          </a:p>
          <a:p>
            <a:r>
              <a:rPr lang="zh-CN" altLang="en-US" dirty="0" smtClean="0"/>
              <a:t>核心点</a:t>
            </a:r>
            <a:endParaRPr lang="zh-CN" altLang="en-US" dirty="0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075118" y="2716882"/>
            <a:ext cx="3454281" cy="2838821"/>
            <a:chOff x="981019" y="3722358"/>
            <a:chExt cx="2121136" cy="1725942"/>
          </a:xfrm>
        </p:grpSpPr>
        <p:sp>
          <p:nvSpPr>
            <p:cNvPr id="12" name="椭圆 11"/>
            <p:cNvSpPr/>
            <p:nvPr/>
          </p:nvSpPr>
          <p:spPr>
            <a:xfrm>
              <a:off x="981019" y="3722358"/>
              <a:ext cx="1725942" cy="172594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41230" y="4529471"/>
              <a:ext cx="40138" cy="40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cxnSp>
          <p:nvCxnSpPr>
            <p:cNvPr id="14" name="直接箭头连接符 13"/>
            <p:cNvCxnSpPr>
              <a:stCxn id="13" idx="6"/>
            </p:cNvCxnSpPr>
            <p:nvPr/>
          </p:nvCxnSpPr>
          <p:spPr>
            <a:xfrm>
              <a:off x="1881368" y="4549541"/>
              <a:ext cx="825594" cy="357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169856" y="4026440"/>
              <a:ext cx="39647" cy="396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47659" y="4490407"/>
              <a:ext cx="39647" cy="396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39126" y="3940780"/>
              <a:ext cx="39647" cy="396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979558" y="4756358"/>
              <a:ext cx="39647" cy="396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59292" y="4176294"/>
              <a:ext cx="38938" cy="389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67667" y="5048877"/>
              <a:ext cx="38938" cy="389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72121" y="5084277"/>
              <a:ext cx="38231" cy="382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5" name="文本框 220185"/>
            <p:cNvSpPr txBox="1"/>
            <p:nvPr/>
          </p:nvSpPr>
          <p:spPr>
            <a:xfrm>
              <a:off x="2549501" y="3807851"/>
              <a:ext cx="552654" cy="22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47425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0" kern="100" dirty="0" err="1" smtClean="0">
                  <a:solidFill>
                    <a:srgbClr val="000000"/>
                  </a:solidFill>
                  <a:effectLst/>
                  <a:latin typeface="Times New Roman" pitchFamily="18" charset="0"/>
                  <a:ea typeface="宋体"/>
                  <a:cs typeface="Times New Roman" pitchFamily="18" charset="0"/>
                </a:rPr>
                <a:t>minPts</a:t>
              </a:r>
              <a:r>
                <a:rPr lang="en-US" sz="1600" b="0" kern="100" dirty="0" smtClean="0">
                  <a:solidFill>
                    <a:srgbClr val="000000"/>
                  </a:solidFill>
                  <a:effectLst/>
                  <a:latin typeface="Times New Roman" pitchFamily="18" charset="0"/>
                  <a:ea typeface="宋体"/>
                  <a:cs typeface="Times New Roman" pitchFamily="18" charset="0"/>
                </a:rPr>
                <a:t>=6</a:t>
              </a:r>
            </a:p>
            <a:p>
              <a:pPr>
                <a:spcAft>
                  <a:spcPts val="0"/>
                </a:spcAft>
              </a:pPr>
              <a:r>
                <a:rPr lang="en-US" sz="1600" b="0" kern="100" dirty="0" err="1" smtClean="0">
                  <a:solidFill>
                    <a:srgbClr val="000000"/>
                  </a:solidFill>
                  <a:effectLst/>
                  <a:latin typeface="Times New Roman" pitchFamily="18" charset="0"/>
                  <a:ea typeface="Arial Unicode MS"/>
                  <a:cs typeface="Times New Roman" pitchFamily="18" charset="0"/>
                </a:rPr>
                <a:t>Eps</a:t>
              </a:r>
              <a:r>
                <a:rPr lang="en-US" sz="1600" b="0" kern="100" dirty="0" smtClean="0">
                  <a:solidFill>
                    <a:srgbClr val="000000"/>
                  </a:solidFill>
                  <a:effectLst/>
                  <a:latin typeface="Times New Roman" pitchFamily="18" charset="0"/>
                  <a:ea typeface="Arial Unicode MS"/>
                  <a:cs typeface="Times New Roman" pitchFamily="18" charset="0"/>
                </a:rPr>
                <a:t>=0.5</a:t>
              </a:r>
              <a:endParaRPr lang="zh-CN" sz="2800" b="0" kern="100" dirty="0">
                <a:effectLst/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32" name="文本框 108"/>
            <p:cNvSpPr txBox="1"/>
            <p:nvPr/>
          </p:nvSpPr>
          <p:spPr>
            <a:xfrm rot="165820">
              <a:off x="2282104" y="4462720"/>
              <a:ext cx="265274" cy="93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100" kern="100" dirty="0" err="1">
                  <a:solidFill>
                    <a:srgbClr val="000000"/>
                  </a:solidFill>
                  <a:effectLst/>
                  <a:latin typeface="Arial Unicode MS"/>
                  <a:ea typeface="宋体"/>
                  <a:cs typeface="Times New Roman"/>
                </a:rPr>
                <a:t>Eps</a:t>
              </a:r>
              <a:endParaRPr lang="zh-CN" sz="1600" kern="1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3" name="文本框 109"/>
            <p:cNvSpPr txBox="1"/>
            <p:nvPr/>
          </p:nvSpPr>
          <p:spPr>
            <a:xfrm>
              <a:off x="1722781" y="4468607"/>
              <a:ext cx="115168" cy="93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effectLst/>
                  <a:latin typeface="Arial Unicode MS"/>
                  <a:ea typeface="宋体"/>
                  <a:cs typeface="Times New Roman"/>
                </a:rPr>
                <a:t>A</a:t>
              </a:r>
              <a:endParaRPr lang="zh-CN" sz="1600" kern="1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3200" y="2171700"/>
            <a:ext cx="7092000" cy="8925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给定邻域内的点的个数超过给定的阈值</a:t>
            </a:r>
            <a:r>
              <a:rPr lang="en-US" altLang="zh-CN" sz="2600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minPts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600" b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核心点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4" name="线形标注 1(无边框) 23"/>
          <p:cNvSpPr/>
          <p:nvPr/>
        </p:nvSpPr>
        <p:spPr>
          <a:xfrm>
            <a:off x="7391400" y="1409700"/>
            <a:ext cx="1524000" cy="762000"/>
          </a:xfrm>
          <a:prstGeom prst="callout1">
            <a:avLst>
              <a:gd name="adj1" fmla="val 47083"/>
              <a:gd name="adj2" fmla="val -1666"/>
              <a:gd name="adj3" fmla="val 112500"/>
              <a:gd name="adj4" fmla="val -38333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zh-CN" sz="2000" b="0" dirty="0" err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minPts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是用户指定的参数</a:t>
            </a:r>
          </a:p>
        </p:txBody>
      </p:sp>
      <p:sp>
        <p:nvSpPr>
          <p:cNvPr id="27" name="线形标注 1(无边框) 26"/>
          <p:cNvSpPr/>
          <p:nvPr/>
        </p:nvSpPr>
        <p:spPr>
          <a:xfrm>
            <a:off x="5867400" y="3390900"/>
            <a:ext cx="762000" cy="555442"/>
          </a:xfrm>
          <a:prstGeom prst="callout1">
            <a:avLst>
              <a:gd name="adj1" fmla="val 47083"/>
              <a:gd name="adj2" fmla="val -1666"/>
              <a:gd name="adj3" fmla="val 110323"/>
              <a:gd name="adj4" fmla="val -41450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16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核心点</a:t>
            </a:r>
          </a:p>
          <a:p>
            <a:r>
              <a:rPr lang="en-US" altLang="zh-CN" sz="16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core</a:t>
            </a:r>
            <a:endParaRPr lang="zh-CN" altLang="en-US" sz="16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06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邻域</a:t>
            </a:r>
            <a:endParaRPr lang="zh-CN" altLang="en-US" dirty="0"/>
          </a:p>
          <a:p>
            <a:r>
              <a:rPr lang="zh-CN" altLang="en-US" dirty="0" smtClean="0"/>
              <a:t>核心点</a:t>
            </a:r>
            <a:endParaRPr lang="zh-CN" altLang="en-US" dirty="0"/>
          </a:p>
          <a:p>
            <a:r>
              <a:rPr lang="zh-CN" altLang="en-US" dirty="0" smtClean="0"/>
              <a:t>边界点</a:t>
            </a:r>
            <a:endParaRPr lang="en-US" altLang="zh-CN" dirty="0" smtClean="0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5164850" y="2416664"/>
            <a:ext cx="3304097" cy="3107834"/>
            <a:chOff x="4613995" y="2904868"/>
            <a:chExt cx="2623040" cy="2467232"/>
          </a:xfrm>
        </p:grpSpPr>
        <p:sp>
          <p:nvSpPr>
            <p:cNvPr id="11" name="椭圆 10"/>
            <p:cNvSpPr/>
            <p:nvPr/>
          </p:nvSpPr>
          <p:spPr>
            <a:xfrm>
              <a:off x="5359231" y="3566305"/>
              <a:ext cx="1805795" cy="180579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59240" y="4410760"/>
              <a:ext cx="41995" cy="419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12" idx="6"/>
            </p:cNvCxnSpPr>
            <p:nvPr/>
          </p:nvCxnSpPr>
          <p:spPr>
            <a:xfrm>
              <a:off x="6301235" y="4431758"/>
              <a:ext cx="863790" cy="374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556804" y="3884455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47460" y="4369889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570919" y="3794832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403968" y="4648144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859631" y="4041243"/>
              <a:ext cx="40740" cy="40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391528" y="4954197"/>
              <a:ext cx="40740" cy="40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0067" y="4991235"/>
              <a:ext cx="40000" cy="4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13995" y="3053533"/>
              <a:ext cx="1805205" cy="18052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文本框 220185"/>
            <p:cNvSpPr txBox="1"/>
            <p:nvPr/>
          </p:nvSpPr>
          <p:spPr>
            <a:xfrm>
              <a:off x="5628051" y="2904868"/>
              <a:ext cx="1600452" cy="168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47425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0" kern="100" dirty="0" err="1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minPts</a:t>
              </a:r>
              <a:r>
                <a:rPr lang="en-US" b="0" kern="100" dirty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=6</a:t>
              </a:r>
              <a:r>
                <a:rPr lang="zh-CN" b="0" kern="100" dirty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，</a:t>
              </a:r>
              <a:r>
                <a:rPr lang="en-US" b="0" kern="100" dirty="0" err="1" smtClean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Eps</a:t>
              </a:r>
              <a:r>
                <a:rPr lang="en-US" b="0" kern="100" dirty="0" smtClean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=0.5</a:t>
              </a:r>
              <a:r>
                <a:rPr lang="en-US" b="0" kern="100" dirty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 </a:t>
              </a:r>
              <a:endParaRPr lang="zh-CN" sz="2400" b="0" kern="1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文本框 220188"/>
            <p:cNvSpPr txBox="1"/>
            <p:nvPr/>
          </p:nvSpPr>
          <p:spPr>
            <a:xfrm>
              <a:off x="6276465" y="3109376"/>
              <a:ext cx="960570" cy="307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  <a:spcAft>
                  <a:spcPts val="0"/>
                </a:spcAft>
              </a:pPr>
              <a:endParaRPr lang="zh-CN" sz="2800" b="0" kern="1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165197" y="3382314"/>
              <a:ext cx="40740" cy="4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1" name="文本框 108"/>
            <p:cNvSpPr txBox="1"/>
            <p:nvPr/>
          </p:nvSpPr>
          <p:spPr>
            <a:xfrm>
              <a:off x="6570899" y="4341786"/>
              <a:ext cx="469057" cy="12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1200" b="0" kern="100" dirty="0" err="1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Eps</a:t>
              </a:r>
              <a:endParaRPr lang="zh-CN" sz="2800" b="0" kern="1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2" name="文本框 109"/>
            <p:cNvSpPr txBox="1"/>
            <p:nvPr/>
          </p:nvSpPr>
          <p:spPr>
            <a:xfrm>
              <a:off x="6135313" y="4322802"/>
              <a:ext cx="144925" cy="122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2000" b="0" kern="10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sz="2800" b="0" kern="10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3200" y="2705100"/>
            <a:ext cx="4104000" cy="20928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落在某一核心点的邻域内（也可能落在多个核心点的邻域内），但因其邻域内的点数未达到阈值</a:t>
            </a:r>
            <a:r>
              <a:rPr lang="en-US" altLang="zh-CN" sz="2600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minPts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而不能成为核心点的点 。</a:t>
            </a:r>
          </a:p>
        </p:txBody>
      </p:sp>
      <p:sp>
        <p:nvSpPr>
          <p:cNvPr id="29" name="线形标注 1(无边框) 28"/>
          <p:cNvSpPr/>
          <p:nvPr/>
        </p:nvSpPr>
        <p:spPr>
          <a:xfrm>
            <a:off x="7620000" y="3695700"/>
            <a:ext cx="762000" cy="555442"/>
          </a:xfrm>
          <a:prstGeom prst="callout1">
            <a:avLst>
              <a:gd name="adj1" fmla="val 47083"/>
              <a:gd name="adj2" fmla="val -1666"/>
              <a:gd name="adj3" fmla="val 110323"/>
              <a:gd name="adj4" fmla="val -41450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核心点</a:t>
            </a:r>
          </a:p>
          <a:p>
            <a:r>
              <a:rPr lang="en-US" altLang="zh-CN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core</a:t>
            </a:r>
            <a:endParaRPr lang="zh-CN" altLang="en-US" sz="12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4" name="线形标注 1(无边框) 33"/>
          <p:cNvSpPr/>
          <p:nvPr/>
        </p:nvSpPr>
        <p:spPr>
          <a:xfrm flipH="1">
            <a:off x="5410200" y="3521258"/>
            <a:ext cx="576000" cy="555442"/>
          </a:xfrm>
          <a:prstGeom prst="callout1">
            <a:avLst>
              <a:gd name="adj1" fmla="val 47083"/>
              <a:gd name="adj2" fmla="val -1666"/>
              <a:gd name="adj3" fmla="val 28010"/>
              <a:gd name="adj4" fmla="val -60083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zh-CN" altLang="en-US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边界点</a:t>
            </a:r>
          </a:p>
          <a:p>
            <a:pPr algn="r"/>
            <a:r>
              <a:rPr lang="en-US" altLang="zh-CN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border</a:t>
            </a:r>
            <a:endParaRPr lang="zh-CN" altLang="en-US" sz="12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29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邻域</a:t>
            </a:r>
            <a:endParaRPr lang="zh-CN" altLang="en-US" dirty="0"/>
          </a:p>
          <a:p>
            <a:r>
              <a:rPr lang="zh-CN" altLang="en-US" dirty="0" smtClean="0"/>
              <a:t>核心点</a:t>
            </a:r>
            <a:endParaRPr lang="zh-CN" altLang="en-US" dirty="0"/>
          </a:p>
          <a:p>
            <a:r>
              <a:rPr lang="zh-CN" altLang="en-US" dirty="0" smtClean="0"/>
              <a:t>边界点</a:t>
            </a:r>
            <a:endParaRPr lang="en-US" altLang="zh-CN" dirty="0" smtClean="0"/>
          </a:p>
          <a:p>
            <a:r>
              <a:rPr lang="zh-CN" altLang="en-US" dirty="0"/>
              <a:t>噪声点 </a:t>
            </a: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5164850" y="2416664"/>
            <a:ext cx="3304097" cy="3107834"/>
            <a:chOff x="4613995" y="2904868"/>
            <a:chExt cx="2623040" cy="2467232"/>
          </a:xfrm>
        </p:grpSpPr>
        <p:sp>
          <p:nvSpPr>
            <p:cNvPr id="11" name="椭圆 10"/>
            <p:cNvSpPr/>
            <p:nvPr/>
          </p:nvSpPr>
          <p:spPr>
            <a:xfrm>
              <a:off x="5359231" y="3566305"/>
              <a:ext cx="1805795" cy="180579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59240" y="4410760"/>
              <a:ext cx="41995" cy="419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12" idx="6"/>
            </p:cNvCxnSpPr>
            <p:nvPr/>
          </p:nvCxnSpPr>
          <p:spPr>
            <a:xfrm>
              <a:off x="6301235" y="4431758"/>
              <a:ext cx="863790" cy="374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556804" y="3884455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47460" y="4369889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570919" y="3794832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403968" y="4648144"/>
              <a:ext cx="41482" cy="414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859631" y="4041243"/>
              <a:ext cx="40740" cy="40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391528" y="4954197"/>
              <a:ext cx="40740" cy="407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0067" y="4991235"/>
              <a:ext cx="40000" cy="4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13995" y="3053533"/>
              <a:ext cx="1805205" cy="18052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文本框 220185"/>
            <p:cNvSpPr txBox="1"/>
            <p:nvPr/>
          </p:nvSpPr>
          <p:spPr>
            <a:xfrm>
              <a:off x="5628051" y="2904868"/>
              <a:ext cx="1600452" cy="168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47425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0" kern="100" dirty="0" err="1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minPts</a:t>
              </a:r>
              <a:r>
                <a:rPr lang="en-US" b="0" kern="100" dirty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=6</a:t>
              </a:r>
              <a:r>
                <a:rPr lang="zh-CN" b="0" kern="100" dirty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，</a:t>
              </a:r>
              <a:r>
                <a:rPr lang="en-US" b="0" kern="100" dirty="0" err="1" smtClean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Eps</a:t>
              </a:r>
              <a:r>
                <a:rPr lang="en-US" b="0" kern="100" dirty="0" smtClean="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=0.5</a:t>
              </a:r>
              <a:r>
                <a:rPr lang="en-US" b="0" kern="100" dirty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 </a:t>
              </a:r>
              <a:endParaRPr lang="zh-CN" sz="2400" b="0" kern="1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文本框 220188"/>
            <p:cNvSpPr txBox="1"/>
            <p:nvPr/>
          </p:nvSpPr>
          <p:spPr>
            <a:xfrm>
              <a:off x="6276465" y="3109376"/>
              <a:ext cx="960570" cy="307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  <a:spcAft>
                  <a:spcPts val="0"/>
                </a:spcAft>
              </a:pPr>
              <a:endParaRPr lang="zh-CN" sz="2800" b="0" kern="1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165197" y="3382314"/>
              <a:ext cx="40740" cy="4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0230" tIns="30116" rIns="60230" bIns="301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1" name="文本框 108"/>
            <p:cNvSpPr txBox="1"/>
            <p:nvPr/>
          </p:nvSpPr>
          <p:spPr>
            <a:xfrm>
              <a:off x="6570899" y="4341786"/>
              <a:ext cx="469057" cy="12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1200" b="0" kern="100" dirty="0" err="1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Eps</a:t>
              </a:r>
              <a:endParaRPr lang="zh-CN" sz="2800" b="0" kern="1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2" name="文本框 109"/>
            <p:cNvSpPr txBox="1"/>
            <p:nvPr/>
          </p:nvSpPr>
          <p:spPr>
            <a:xfrm>
              <a:off x="6135313" y="4322802"/>
              <a:ext cx="144925" cy="122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23713" bIns="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2000" b="0" kern="100"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sz="2800" b="0" kern="10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3200" y="3260348"/>
            <a:ext cx="4104000" cy="8925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噪声点：既非核心点也非边界点的点。</a:t>
            </a:r>
          </a:p>
        </p:txBody>
      </p:sp>
      <p:sp>
        <p:nvSpPr>
          <p:cNvPr id="29" name="线形标注 1(无边框) 28"/>
          <p:cNvSpPr/>
          <p:nvPr/>
        </p:nvSpPr>
        <p:spPr>
          <a:xfrm>
            <a:off x="7620000" y="3695700"/>
            <a:ext cx="762000" cy="555442"/>
          </a:xfrm>
          <a:prstGeom prst="callout1">
            <a:avLst>
              <a:gd name="adj1" fmla="val 47083"/>
              <a:gd name="adj2" fmla="val -1666"/>
              <a:gd name="adj3" fmla="val 110323"/>
              <a:gd name="adj4" fmla="val -41450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核心点</a:t>
            </a:r>
          </a:p>
          <a:p>
            <a:r>
              <a:rPr lang="en-US" altLang="zh-CN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core</a:t>
            </a:r>
            <a:endParaRPr lang="zh-CN" altLang="en-US" sz="12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4" name="线形标注 1(无边框) 33"/>
          <p:cNvSpPr/>
          <p:nvPr/>
        </p:nvSpPr>
        <p:spPr>
          <a:xfrm flipH="1">
            <a:off x="5410200" y="3521258"/>
            <a:ext cx="576000" cy="555442"/>
          </a:xfrm>
          <a:prstGeom prst="callout1">
            <a:avLst>
              <a:gd name="adj1" fmla="val 47083"/>
              <a:gd name="adj2" fmla="val -1666"/>
              <a:gd name="adj3" fmla="val 28010"/>
              <a:gd name="adj4" fmla="val -60083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zh-CN" altLang="en-US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边界点</a:t>
            </a:r>
          </a:p>
          <a:p>
            <a:pPr algn="r"/>
            <a:r>
              <a:rPr lang="en-US" altLang="zh-CN" sz="12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border</a:t>
            </a:r>
            <a:endParaRPr lang="zh-CN" altLang="en-US" sz="12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93511" y="5323300"/>
            <a:ext cx="49689" cy="48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0230" tIns="30116" rIns="60230" bIns="301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0"/>
          </a:p>
        </p:txBody>
      </p:sp>
      <p:sp>
        <p:nvSpPr>
          <p:cNvPr id="30" name="线形标注 1(无边框) 29"/>
          <p:cNvSpPr/>
          <p:nvPr/>
        </p:nvSpPr>
        <p:spPr>
          <a:xfrm>
            <a:off x="5263800" y="4976100"/>
            <a:ext cx="756000" cy="396000"/>
          </a:xfrm>
          <a:prstGeom prst="callout1">
            <a:avLst>
              <a:gd name="adj1" fmla="val 47083"/>
              <a:gd name="adj2" fmla="val -1666"/>
              <a:gd name="adj3" fmla="val 90767"/>
              <a:gd name="adj4" fmla="val -55759"/>
            </a:avLst>
          </a:prstGeom>
          <a:noFill/>
          <a:ln w="12700">
            <a:solidFill>
              <a:srgbClr val="C00000"/>
            </a:solidFill>
            <a:headEnd type="none" w="med" len="med"/>
            <a:tailEnd type="arrow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16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噪声点</a:t>
            </a:r>
          </a:p>
          <a:p>
            <a:r>
              <a:rPr lang="en-US" altLang="zh-CN" sz="16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noise</a:t>
            </a:r>
            <a:endParaRPr lang="zh-CN" altLang="en-US" sz="1600" b="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15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2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649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基于中心的</a:t>
            </a:r>
            <a:r>
              <a:rPr lang="en-US" altLang="zh-CN" dirty="0" smtClean="0"/>
              <a:t>DBSCAN</a:t>
            </a:r>
          </a:p>
          <a:p>
            <a:pPr lvl="1"/>
            <a:r>
              <a:rPr lang="zh-CN" altLang="en-US" dirty="0" smtClean="0"/>
              <a:t>在基于中心的方法中，数据集中特定点的密度通过对该点</a:t>
            </a:r>
            <a:r>
              <a:rPr lang="en-US" altLang="zh-CN" dirty="0" err="1" smtClean="0"/>
              <a:t>Eps</a:t>
            </a:r>
            <a:r>
              <a:rPr lang="zh-CN" altLang="en-US" dirty="0" smtClean="0"/>
              <a:t>半径之内的点计数（包括点本身）来估计</a:t>
            </a:r>
          </a:p>
          <a:p>
            <a:pPr lvl="1"/>
            <a:r>
              <a:rPr lang="zh-CN" altLang="en-US" dirty="0" smtClean="0"/>
              <a:t>该方法实现简单，但是点的密度依赖于指定的半径。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如果半径足够大，则所有点的密度都等于数据集中的点数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如果半径太小，则所有点的密度都是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13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64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7" name="线形标注 1(无边框) 6"/>
          <p:cNvSpPr/>
          <p:nvPr/>
        </p:nvSpPr>
        <p:spPr>
          <a:xfrm>
            <a:off x="3465394" y="1958100"/>
            <a:ext cx="4267200" cy="792000"/>
          </a:xfrm>
          <a:prstGeom prst="callout1">
            <a:avLst>
              <a:gd name="adj1" fmla="val 47083"/>
              <a:gd name="adj2" fmla="val -1666"/>
              <a:gd name="adj3" fmla="val 51191"/>
              <a:gd name="adj4" fmla="val -19062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将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距离在</a:t>
            </a:r>
            <a:r>
              <a:rPr lang="en-US" altLang="zh-CN" sz="2000" b="0" dirty="0" err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Eps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范围内的，邻域点个数满足</a:t>
            </a:r>
            <a:r>
              <a:rPr lang="en-US" altLang="zh-CN" sz="2000" b="0" dirty="0" err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minPts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的点标记</a:t>
            </a:r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核心点</a:t>
            </a:r>
            <a:endParaRPr lang="zh-CN" altLang="en-US" sz="20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3657600" y="2796300"/>
            <a:ext cx="4267200" cy="792000"/>
          </a:xfrm>
          <a:prstGeom prst="callout1">
            <a:avLst>
              <a:gd name="adj1" fmla="val 47083"/>
              <a:gd name="adj2" fmla="val -1666"/>
              <a:gd name="adj3" fmla="val 6388"/>
              <a:gd name="adj4" fmla="val -20022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对于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任一</a:t>
            </a:r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非核心点，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若</a:t>
            </a:r>
            <a:r>
              <a:rPr lang="en-US" altLang="zh-CN" sz="2000" b="0" dirty="0" err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Eps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范围内</a:t>
            </a:r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有核心点，</a:t>
            </a:r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则标记</a:t>
            </a:r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边界点</a:t>
            </a:r>
            <a:endParaRPr lang="zh-CN" altLang="en-US" sz="20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1521" y="-34290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计算两两点间距离</a:t>
            </a:r>
            <a:endParaRPr lang="zh-CN" altLang="en-US" dirty="0"/>
          </a:p>
        </p:txBody>
      </p:sp>
      <p:sp>
        <p:nvSpPr>
          <p:cNvPr id="10" name="线形标注 1(无边框) 9"/>
          <p:cNvSpPr/>
          <p:nvPr/>
        </p:nvSpPr>
        <p:spPr>
          <a:xfrm>
            <a:off x="3429000" y="3604500"/>
            <a:ext cx="2971800" cy="396000"/>
          </a:xfrm>
          <a:prstGeom prst="callout1">
            <a:avLst>
              <a:gd name="adj1" fmla="val 47083"/>
              <a:gd name="adj2" fmla="val -1666"/>
              <a:gd name="adj3" fmla="val -47031"/>
              <a:gd name="adj4" fmla="val -26435"/>
            </a:avLst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zh-CN" altLang="en-US" sz="2000" b="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其余点标记</a:t>
            </a:r>
            <a:r>
              <a:rPr lang="zh-CN" altLang="en-US" sz="2000" b="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噪声点</a:t>
            </a:r>
            <a:endParaRPr lang="zh-CN" altLang="en-US" sz="20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800" y="1082874"/>
            <a:ext cx="8379372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0" dirty="0">
                <a:solidFill>
                  <a:schemeClr val="dk1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【算法】</a:t>
            </a:r>
            <a:r>
              <a:rPr lang="en-US" altLang="zh-CN" sz="2400" b="0" dirty="0">
                <a:solidFill>
                  <a:schemeClr val="dk1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DBSCAN</a:t>
            </a:r>
            <a:r>
              <a:rPr lang="zh-CN" altLang="zh-CN" sz="2400" b="0" dirty="0">
                <a:solidFill>
                  <a:schemeClr val="dk1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算法</a:t>
            </a:r>
            <a:endParaRPr lang="zh-CN" altLang="zh-CN" sz="2400" b="0" kern="100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给定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邻域阈值</a:t>
            </a:r>
            <a:r>
              <a:rPr lang="en-US" altLang="zh-CN" sz="2400" b="0" kern="1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Eps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和核心点的个数阈值</a:t>
            </a:r>
            <a:r>
              <a:rPr lang="en-US" altLang="zh-CN" sz="2400" b="0" kern="1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minPts</a:t>
            </a:r>
            <a:endParaRPr lang="zh-CN" altLang="zh-CN" sz="2400" b="0" kern="100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标记</a:t>
            </a:r>
            <a:r>
              <a:rPr lang="zh-CN" altLang="zh-CN" sz="2400" kern="100" dirty="0" smtClean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核心点</a:t>
            </a:r>
            <a:endParaRPr lang="zh-CN" altLang="zh-CN" sz="2400" kern="100" dirty="0">
              <a:solidFill>
                <a:srgbClr val="C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标记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边界点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标记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噪声点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删除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噪声点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距离在</a:t>
            </a:r>
            <a:r>
              <a:rPr lang="en-US" altLang="zh-CN" sz="2400" b="0" kern="1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Eps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之内的所有核心点之间赋予一条边进行相连。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7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组连通的核心点形成一个簇。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</a:t>
            </a:r>
            <a:r>
              <a:rPr lang="en-US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 </a:t>
            </a:r>
            <a:r>
              <a:rPr lang="zh-CN" altLang="zh-CN" sz="2400" b="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</a:t>
            </a:r>
            <a:r>
              <a:rPr lang="zh-CN" altLang="zh-CN" sz="2400" b="0" kern="1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每个边界点指派到一个与之关联的核心点的簇中。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uiExpand="1" build="p"/>
    </p:bldLst>
  </p:timing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ne">
  <a:themeElements>
    <a:clrScheme name="自定义 1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</Template>
  <TotalTime>146485292</TotalTime>
  <Pages>3</Pages>
  <Words>1209</Words>
  <Application>Microsoft Office PowerPoint</Application>
  <PresentationFormat>全屏显示(16:10)</PresentationFormat>
  <Paragraphs>144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mine</vt:lpstr>
      <vt:lpstr>Microsoft Excel 工作表</vt:lpstr>
      <vt:lpstr>MSPhotoEd.3</vt:lpstr>
      <vt:lpstr>第7章 聚类分析</vt:lpstr>
      <vt:lpstr>DBSCAN算法</vt:lpstr>
      <vt:lpstr>DBSCAN算法</vt:lpstr>
      <vt:lpstr>基本概念</vt:lpstr>
      <vt:lpstr>基本概念</vt:lpstr>
      <vt:lpstr>基本概念</vt:lpstr>
      <vt:lpstr>基本概念</vt:lpstr>
      <vt:lpstr>DBSCAN算法</vt:lpstr>
      <vt:lpstr>DBSCAN算法</vt:lpstr>
      <vt:lpstr>DBSCAN算法</vt:lpstr>
      <vt:lpstr>形成簇</vt:lpstr>
      <vt:lpstr>形成簇</vt:lpstr>
      <vt:lpstr>DBSCAN算法：选择 Eps和MinPts</vt:lpstr>
      <vt:lpstr>DBSCAN算法：选择 Eps和MinPts</vt:lpstr>
      <vt:lpstr>DBSCAN算法：选择 Eps和MinPts</vt:lpstr>
      <vt:lpstr>DBSCAN算法：选择 Eps和MinPts</vt:lpstr>
      <vt:lpstr>DBSCAN算法：选择 Eps和MinPts</vt:lpstr>
      <vt:lpstr>【例】Excel计算聚类</vt:lpstr>
      <vt:lpstr>【例】Excel计算聚类</vt:lpstr>
      <vt:lpstr>【例】Excel计算聚类</vt:lpstr>
      <vt:lpstr>【例】Excel计算聚类</vt:lpstr>
      <vt:lpstr>【例】Excel计算聚类</vt:lpstr>
      <vt:lpstr>DBSCAN算法特点</vt:lpstr>
      <vt:lpstr>DBSCAN算法特点</vt:lpstr>
      <vt:lpstr>DBSCAN算法特点</vt:lpstr>
      <vt:lpstr>DBSCAN算法特点</vt:lpstr>
      <vt:lpstr>DBSCAN算法复杂度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Dongxu</cp:lastModifiedBy>
  <cp:revision>717</cp:revision>
  <cp:lastPrinted>2001-08-28T17:59:37Z</cp:lastPrinted>
  <dcterms:created xsi:type="dcterms:W3CDTF">1998-03-18T13:44:31Z</dcterms:created>
  <dcterms:modified xsi:type="dcterms:W3CDTF">2019-12-01T12:28:53Z</dcterms:modified>
</cp:coreProperties>
</file>