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7" autoAdjust="0"/>
    <p:restoredTop sz="94660"/>
  </p:normalViewPr>
  <p:slideViewPr>
    <p:cSldViewPr>
      <p:cViewPr varScale="1">
        <p:scale>
          <a:sx n="122" d="100"/>
          <a:sy n="122" d="100"/>
        </p:scale>
        <p:origin x="4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0D40B-AD3B-4042-A663-37082639754A}" type="datetimeFigureOut">
              <a:rPr lang="en-AU" smtClean="0"/>
              <a:t>4/10/2021</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2CFD4-0D47-49E1-9819-5039056B9A26}" type="slidenum">
              <a:rPr lang="en-AU" smtClean="0"/>
              <a:t>‹#›</a:t>
            </a:fld>
            <a:endParaRPr lang="en-AU"/>
          </a:p>
        </p:txBody>
      </p:sp>
    </p:spTree>
    <p:extLst>
      <p:ext uri="{BB962C8B-B14F-4D97-AF65-F5344CB8AC3E}">
        <p14:creationId xmlns:p14="http://schemas.microsoft.com/office/powerpoint/2010/main" val="2139424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77B2CFD4-0D47-49E1-9819-5039056B9A26}" type="slidenum">
              <a:rPr lang="en-AU" smtClean="0"/>
              <a:t>1</a:t>
            </a:fld>
            <a:endParaRPr lang="en-AU"/>
          </a:p>
        </p:txBody>
      </p:sp>
    </p:spTree>
    <p:extLst>
      <p:ext uri="{BB962C8B-B14F-4D97-AF65-F5344CB8AC3E}">
        <p14:creationId xmlns:p14="http://schemas.microsoft.com/office/powerpoint/2010/main" val="1242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77B2CFD4-0D47-49E1-9819-5039056B9A26}" type="slidenum">
              <a:rPr lang="en-AU" smtClean="0"/>
              <a:t>2</a:t>
            </a:fld>
            <a:endParaRPr lang="en-AU"/>
          </a:p>
        </p:txBody>
      </p:sp>
    </p:spTree>
    <p:extLst>
      <p:ext uri="{BB962C8B-B14F-4D97-AF65-F5344CB8AC3E}">
        <p14:creationId xmlns:p14="http://schemas.microsoft.com/office/powerpoint/2010/main" val="350161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529E6DA3-B1C9-4F69-BB86-359CAE8B53BC}"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3842211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529E6DA3-B1C9-4F69-BB86-359CAE8B53BC}"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347369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529E6DA3-B1C9-4F69-BB86-359CAE8B53BC}"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37290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529E6DA3-B1C9-4F69-BB86-359CAE8B53BC}"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14914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E6DA3-B1C9-4F69-BB86-359CAE8B53BC}" type="datetimeFigureOut">
              <a:rPr lang="en-GB" smtClean="0"/>
              <a:t>04/10/2021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14752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p:cNvSpPr>
            <a:spLocks noGrp="1"/>
          </p:cNvSpPr>
          <p:nvPr>
            <p:ph type="dt" sz="half" idx="10"/>
          </p:nvPr>
        </p:nvSpPr>
        <p:spPr/>
        <p:txBody>
          <a:bodyPr/>
          <a:lstStyle/>
          <a:p>
            <a:fld id="{529E6DA3-B1C9-4F69-BB86-359CAE8B53BC}" type="datetimeFigureOut">
              <a:rPr lang="en-GB" smtClean="0"/>
              <a:t>04/10/2021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314340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0"/>
          </p:nvPr>
        </p:nvSpPr>
        <p:spPr/>
        <p:txBody>
          <a:bodyPr/>
          <a:lstStyle/>
          <a:p>
            <a:fld id="{529E6DA3-B1C9-4F69-BB86-359CAE8B53BC}" type="datetimeFigureOut">
              <a:rPr lang="en-GB" smtClean="0"/>
              <a:t>04/10/2021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148563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529E6DA3-B1C9-4F69-BB86-359CAE8B53BC}" type="datetimeFigureOut">
              <a:rPr lang="en-GB" smtClean="0"/>
              <a:t>04/10/2021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275552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6DA3-B1C9-4F69-BB86-359CAE8B53BC}" type="datetimeFigureOut">
              <a:rPr lang="en-GB" smtClean="0"/>
              <a:t>04/10/2021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3197549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E6DA3-B1C9-4F69-BB86-359CAE8B53BC}" type="datetimeFigureOut">
              <a:rPr lang="en-GB" smtClean="0"/>
              <a:t>04/10/2021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319944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E6DA3-B1C9-4F69-BB86-359CAE8B53BC}" type="datetimeFigureOut">
              <a:rPr lang="en-GB" smtClean="0"/>
              <a:t>04/10/2021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59D0363-1037-4D37-81EF-D5B0501220D5}" type="slidenum">
              <a:rPr lang="en-GB" smtClean="0"/>
              <a:t>‹#›</a:t>
            </a:fld>
            <a:endParaRPr lang="en-GB"/>
          </a:p>
        </p:txBody>
      </p:sp>
    </p:spTree>
    <p:extLst>
      <p:ext uri="{BB962C8B-B14F-4D97-AF65-F5344CB8AC3E}">
        <p14:creationId xmlns:p14="http://schemas.microsoft.com/office/powerpoint/2010/main" val="195770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E6DA3-B1C9-4F69-BB86-359CAE8B53BC}" type="datetimeFigureOut">
              <a:rPr lang="en-GB" smtClean="0"/>
              <a:t>04/10/2021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D0363-1037-4D37-81EF-D5B0501220D5}" type="slidenum">
              <a:rPr lang="en-GB" smtClean="0"/>
              <a:t>‹#›</a:t>
            </a:fld>
            <a:endParaRPr lang="en-GB"/>
          </a:p>
        </p:txBody>
      </p:sp>
      <p:sp>
        <p:nvSpPr>
          <p:cNvPr id="7" name="hl">
            <a:extLst>
              <a:ext uri="{FF2B5EF4-FFF2-40B4-BE49-F238E27FC236}">
                <a16:creationId xmlns:a16="http://schemas.microsoft.com/office/drawing/2014/main" id="{6121D3FA-DC2F-4119-BC24-9708AA2A5590}"/>
              </a:ext>
            </a:extLst>
          </p:cNvPr>
          <p:cNvSpPr txBox="1"/>
          <p:nvPr userDrawn="1"/>
        </p:nvSpPr>
        <p:spPr>
          <a:xfrm>
            <a:off x="0" y="0"/>
            <a:ext cx="9144000" cy="369332"/>
          </a:xfrm>
          <a:prstGeom prst="rect">
            <a:avLst/>
          </a:prstGeom>
          <a:noFill/>
        </p:spPr>
        <p:txBody>
          <a:bodyPr vert="horz" rtlCol="0">
            <a:spAutoFit/>
          </a:bodyPr>
          <a:lstStyle/>
          <a:p>
            <a:endParaRPr lang="en-AU">
              <a:solidFill>
                <a:schemeClr val="tx1"/>
              </a:solidFill>
            </a:endParaRPr>
          </a:p>
        </p:txBody>
      </p:sp>
      <p:sp>
        <p:nvSpPr>
          <p:cNvPr id="8" name="hc">
            <a:extLst>
              <a:ext uri="{FF2B5EF4-FFF2-40B4-BE49-F238E27FC236}">
                <a16:creationId xmlns:a16="http://schemas.microsoft.com/office/drawing/2014/main" id="{C0BE6711-1514-41F9-A756-824F2BE41C13}"/>
              </a:ext>
            </a:extLst>
          </p:cNvPr>
          <p:cNvSpPr txBox="1"/>
          <p:nvPr userDrawn="1"/>
        </p:nvSpPr>
        <p:spPr>
          <a:xfrm>
            <a:off x="0" y="0"/>
            <a:ext cx="9144000" cy="369332"/>
          </a:xfrm>
          <a:prstGeom prst="rect">
            <a:avLst/>
          </a:prstGeom>
          <a:noFill/>
        </p:spPr>
        <p:txBody>
          <a:bodyPr vert="horz" rtlCol="0">
            <a:spAutoFit/>
          </a:bodyPr>
          <a:lstStyle/>
          <a:p>
            <a:endParaRPr lang="en-AU">
              <a:solidFill>
                <a:schemeClr val="tx1"/>
              </a:solidFill>
            </a:endParaRPr>
          </a:p>
        </p:txBody>
      </p:sp>
    </p:spTree>
    <p:extLst>
      <p:ext uri="{BB962C8B-B14F-4D97-AF65-F5344CB8AC3E}">
        <p14:creationId xmlns:p14="http://schemas.microsoft.com/office/powerpoint/2010/main" val="179512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po.bhpbilliton.com/:p:/r/sites/cloud/_layouts/15/Doc.aspx?sourcedoc=%7B03727F3D-21E7-4D62-A728-4D42A6090D3D%7D&amp;file=3.3.6%20Cloud%20Platform%20-%20Terms%20of%20Use%20v2.pptx&amp;action=edit&amp;mobileredirect=true&amp;DefaultItemOpen=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8490960-3BEB-4DFF-A3ED-5EBD391F13F8}"/>
              </a:ext>
            </a:extLst>
          </p:cNvPr>
          <p:cNvGraphicFramePr>
            <a:graphicFrameLocks noGrp="1"/>
          </p:cNvGraphicFramePr>
          <p:nvPr>
            <p:extLst>
              <p:ext uri="{D42A27DB-BD31-4B8C-83A1-F6EECF244321}">
                <p14:modId xmlns:p14="http://schemas.microsoft.com/office/powerpoint/2010/main" val="3373830441"/>
              </p:ext>
            </p:extLst>
          </p:nvPr>
        </p:nvGraphicFramePr>
        <p:xfrm>
          <a:off x="107504" y="332656"/>
          <a:ext cx="8928992" cy="6404732"/>
        </p:xfrm>
        <a:graphic>
          <a:graphicData uri="http://schemas.openxmlformats.org/drawingml/2006/table">
            <a:tbl>
              <a:tblPr firstRow="1" bandRow="1">
                <a:tableStyleId>{5C22544A-7EE6-4342-B048-85BDC9FD1C3A}</a:tableStyleId>
              </a:tblPr>
              <a:tblGrid>
                <a:gridCol w="1087347">
                  <a:extLst>
                    <a:ext uri="{9D8B030D-6E8A-4147-A177-3AD203B41FA5}">
                      <a16:colId xmlns:a16="http://schemas.microsoft.com/office/drawing/2014/main" val="3224709338"/>
                    </a:ext>
                  </a:extLst>
                </a:gridCol>
                <a:gridCol w="4689611">
                  <a:extLst>
                    <a:ext uri="{9D8B030D-6E8A-4147-A177-3AD203B41FA5}">
                      <a16:colId xmlns:a16="http://schemas.microsoft.com/office/drawing/2014/main" val="2827647489"/>
                    </a:ext>
                  </a:extLst>
                </a:gridCol>
                <a:gridCol w="919786">
                  <a:extLst>
                    <a:ext uri="{9D8B030D-6E8A-4147-A177-3AD203B41FA5}">
                      <a16:colId xmlns:a16="http://schemas.microsoft.com/office/drawing/2014/main" val="978917392"/>
                    </a:ext>
                  </a:extLst>
                </a:gridCol>
                <a:gridCol w="2232248">
                  <a:extLst>
                    <a:ext uri="{9D8B030D-6E8A-4147-A177-3AD203B41FA5}">
                      <a16:colId xmlns:a16="http://schemas.microsoft.com/office/drawing/2014/main" val="2575402123"/>
                    </a:ext>
                  </a:extLst>
                </a:gridCol>
              </a:tblGrid>
              <a:tr h="242112">
                <a:tc>
                  <a:txBody>
                    <a:bodyPr/>
                    <a:lstStyle/>
                    <a:p>
                      <a:r>
                        <a:rPr lang="en-AU" sz="800" b="1" dirty="0"/>
                        <a:t>Building Block</a:t>
                      </a:r>
                      <a:endParaRPr lang="en-AU" sz="800" dirty="0"/>
                    </a:p>
                  </a:txBody>
                  <a:tcPr/>
                </a:tc>
                <a:tc>
                  <a:txBody>
                    <a:bodyPr/>
                    <a:lstStyle/>
                    <a:p>
                      <a:r>
                        <a:rPr lang="en-AU" sz="800" b="1" dirty="0"/>
                        <a:t>Description</a:t>
                      </a:r>
                      <a:endParaRPr lang="en-AU" sz="800" dirty="0"/>
                    </a:p>
                  </a:txBody>
                  <a:tcPr/>
                </a:tc>
                <a:tc>
                  <a:txBody>
                    <a:bodyPr/>
                    <a:lstStyle/>
                    <a:p>
                      <a:r>
                        <a:rPr lang="en-AU" sz="800" b="1"/>
                        <a:t>Ownership</a:t>
                      </a:r>
                      <a:endParaRPr lang="en-AU" sz="800"/>
                    </a:p>
                  </a:txBody>
                  <a:tcPr/>
                </a:tc>
                <a:tc>
                  <a:txBody>
                    <a:bodyPr/>
                    <a:lstStyle/>
                    <a:p>
                      <a:r>
                        <a:rPr lang="en-AU" sz="800" b="1"/>
                        <a:t>Comments / Recommendations</a:t>
                      </a:r>
                      <a:endParaRPr lang="en-AU" sz="800"/>
                    </a:p>
                  </a:txBody>
                  <a:tcPr/>
                </a:tc>
                <a:extLst>
                  <a:ext uri="{0D108BD9-81ED-4DB2-BD59-A6C34878D82A}">
                    <a16:rowId xmlns:a16="http://schemas.microsoft.com/office/drawing/2014/main" val="1859945815"/>
                  </a:ext>
                </a:extLst>
              </a:tr>
              <a:tr h="1695172">
                <a:tc>
                  <a:txBody>
                    <a:bodyPr/>
                    <a:lstStyle/>
                    <a:p>
                      <a:r>
                        <a:rPr lang="en-AU" sz="800" dirty="0">
                          <a:effectLst/>
                        </a:rPr>
                        <a:t>Components</a:t>
                      </a:r>
                    </a:p>
                  </a:txBody>
                  <a:tcPr/>
                </a:tc>
                <a:tc>
                  <a:txBody>
                    <a:bodyPr/>
                    <a:lstStyle/>
                    <a:p>
                      <a:r>
                        <a:rPr lang="en-AU" sz="800" dirty="0"/>
                        <a:t>Components are Terraform Modules of a single Cloud Service Provider (CSP) service. They include built-in BHP Cybersecurity and operational compliance.</a:t>
                      </a:r>
                    </a:p>
                    <a:p>
                      <a:r>
                        <a:rPr lang="en-AU" sz="800" dirty="0"/>
                        <a:t>The modules are stored in Cloud Factory's GitLab Repository and versioned. These components are fully owned, maintained and supported by Cloud Factory. Community contributors are supported but will require peer-review and subjected to quality assurance checks prior to release. [1]</a:t>
                      </a:r>
                      <a:br>
                        <a:rPr lang="en-AU" sz="800" dirty="0"/>
                      </a:br>
                      <a:br>
                        <a:rPr lang="en-AU" sz="800" dirty="0"/>
                      </a:br>
                      <a:r>
                        <a:rPr lang="en-AU" sz="800" dirty="0"/>
                        <a:t>These components must be referenced, not cloned. </a:t>
                      </a:r>
                      <a:r>
                        <a:rPr lang="en-AU" sz="800" i="1" dirty="0"/>
                        <a:t>“Cloned” modules and the associated infrastructure will NOT be supported by Cloud Factory. </a:t>
                      </a:r>
                      <a:r>
                        <a:rPr lang="en-AU" sz="800" dirty="0"/>
                        <a:t>[Refer to </a:t>
                      </a:r>
                      <a:r>
                        <a:rPr lang="en-AU" sz="800" dirty="0">
                          <a:hlinkClick r:id="rId3"/>
                        </a:rPr>
                        <a:t>Terms of Use</a:t>
                      </a:r>
                      <a:r>
                        <a:rPr lang="en-AU" sz="800" dirty="0"/>
                        <a:t>]</a:t>
                      </a:r>
                    </a:p>
                    <a:p>
                      <a:r>
                        <a:rPr lang="en-AU" sz="800" dirty="0"/>
                        <a:t>Examples are an AWS S3 pre-configured with cyber and governance configurations. Azure Key Vault pre-configured with cyber &amp; governance configurations.</a:t>
                      </a:r>
                      <a:br>
                        <a:rPr lang="en-AU" sz="800" dirty="0"/>
                      </a:br>
                      <a:br>
                        <a:rPr lang="en-AU" sz="800" dirty="0"/>
                      </a:br>
                      <a:r>
                        <a:rPr lang="en-AU" sz="800" dirty="0"/>
                        <a:t>All components are published in : AWS-Components and Azure-Component Group within GitLab as of October 2022.</a:t>
                      </a:r>
                    </a:p>
                  </a:txBody>
                  <a:tcPr/>
                </a:tc>
                <a:tc>
                  <a:txBody>
                    <a:bodyPr/>
                    <a:lstStyle/>
                    <a:p>
                      <a:r>
                        <a:rPr lang="en-AU" sz="800"/>
                        <a:t>Accountable: Cloud Factory</a:t>
                      </a:r>
                    </a:p>
                  </a:txBody>
                  <a:tcPr/>
                </a:tc>
                <a:tc>
                  <a:txBody>
                    <a:bodyPr/>
                    <a:lstStyle/>
                    <a:p>
                      <a:r>
                        <a:rPr lang="en-AU" sz="800" dirty="0"/>
                        <a:t>All components repositories are within Gitlab and are to be referenced there. During 2022, components may be updated and referenced from a Terraform Private Registry.</a:t>
                      </a:r>
                    </a:p>
                  </a:txBody>
                  <a:tcPr/>
                </a:tc>
                <a:extLst>
                  <a:ext uri="{0D108BD9-81ED-4DB2-BD59-A6C34878D82A}">
                    <a16:rowId xmlns:a16="http://schemas.microsoft.com/office/drawing/2014/main" val="4272545600"/>
                  </a:ext>
                </a:extLst>
              </a:tr>
              <a:tr h="1422386">
                <a:tc>
                  <a:txBody>
                    <a:bodyPr/>
                    <a:lstStyle/>
                    <a:p>
                      <a:r>
                        <a:rPr lang="en-AU" sz="800" dirty="0">
                          <a:effectLst/>
                        </a:rPr>
                        <a:t>Composite Components </a:t>
                      </a:r>
                    </a:p>
                  </a:txBody>
                  <a:tcPr/>
                </a:tc>
                <a:tc>
                  <a:txBody>
                    <a:bodyPr/>
                    <a:lstStyle/>
                    <a:p>
                      <a:r>
                        <a:rPr lang="en-AU" sz="800"/>
                        <a:t>Composite Components are Terraform Modules made up by a combination of CSP services. They include built-in BHP Cybersecurity and operational compliance.</a:t>
                      </a:r>
                    </a:p>
                    <a:p>
                      <a:r>
                        <a:rPr lang="en-AU" sz="800"/>
                        <a:t>The modules are stored in Cloud Factory's GitLab Repository and versioned. These components are fully owned, maintained and supported by Cloud Factory. Community contributors are supported but will require peer-review and subjected to quality assurance checks prior to release. </a:t>
                      </a:r>
                      <a:r>
                        <a:rPr lang="en-AU" sz="800" baseline="30000"/>
                        <a:t>[1]</a:t>
                      </a:r>
                      <a:endParaRPr lang="en-AU" sz="800"/>
                    </a:p>
                    <a:p>
                      <a:r>
                        <a:rPr lang="en-AU" sz="800"/>
                        <a:t>Composite Components can be used to provide the infrastructure services for any particular application.</a:t>
                      </a:r>
                    </a:p>
                    <a:p>
                      <a:r>
                        <a:rPr lang="en-AU" sz="800"/>
                        <a:t>This is meant for quick-start for applications that follows standardised patterns.</a:t>
                      </a:r>
                    </a:p>
                    <a:p>
                      <a:r>
                        <a:rPr lang="en-AU" sz="800"/>
                        <a:t>Examples are an Azure App Service with WAF and Load Balancer (front-end), Kubernetes platform, or an AWS Multi-region RDS SQL Database (relational database)</a:t>
                      </a:r>
                    </a:p>
                  </a:txBody>
                  <a:tcPr/>
                </a:tc>
                <a:tc>
                  <a:txBody>
                    <a:bodyPr/>
                    <a:lstStyle/>
                    <a:p>
                      <a:r>
                        <a:rPr lang="en-AU" sz="800"/>
                        <a:t>Accountable: Cloud Factory</a:t>
                      </a:r>
                    </a:p>
                  </a:txBody>
                  <a:tcPr/>
                </a:tc>
                <a:tc>
                  <a:txBody>
                    <a:bodyPr/>
                    <a:lstStyle/>
                    <a:p>
                      <a:r>
                        <a:rPr lang="en-AU" sz="800" dirty="0"/>
                        <a:t>It is expected that a complete application infrastructure could be made by leveraging a small number of composite component.</a:t>
                      </a:r>
                    </a:p>
                    <a:p>
                      <a:r>
                        <a:rPr lang="en-AU" sz="800" dirty="0"/>
                        <a:t>For application design governance, it is recommended that designs using Composite Components. Blueprints would be used only to fast track landscape deployment.</a:t>
                      </a:r>
                    </a:p>
                  </a:txBody>
                  <a:tcPr/>
                </a:tc>
                <a:extLst>
                  <a:ext uri="{0D108BD9-81ED-4DB2-BD59-A6C34878D82A}">
                    <a16:rowId xmlns:a16="http://schemas.microsoft.com/office/drawing/2014/main" val="2810826103"/>
                  </a:ext>
                </a:extLst>
              </a:tr>
              <a:tr h="1490582">
                <a:tc>
                  <a:txBody>
                    <a:bodyPr/>
                    <a:lstStyle/>
                    <a:p>
                      <a:r>
                        <a:rPr lang="en-AU" sz="800" dirty="0" err="1">
                          <a:effectLst/>
                        </a:rPr>
                        <a:t>IaC</a:t>
                      </a:r>
                      <a:r>
                        <a:rPr lang="en-AU" sz="800" dirty="0">
                          <a:effectLst/>
                        </a:rPr>
                        <a:t> Blueprint</a:t>
                      </a:r>
                    </a:p>
                  </a:txBody>
                  <a:tcPr/>
                </a:tc>
                <a:tc>
                  <a:txBody>
                    <a:bodyPr/>
                    <a:lstStyle/>
                    <a:p>
                      <a:r>
                        <a:rPr lang="en-AU" sz="800" dirty="0"/>
                        <a:t>A </a:t>
                      </a:r>
                      <a:r>
                        <a:rPr lang="en-AU" sz="800" dirty="0" err="1"/>
                        <a:t>IaC</a:t>
                      </a:r>
                      <a:r>
                        <a:rPr lang="en-AU" sz="800" dirty="0"/>
                        <a:t> Blueprint is a combination of a components that represents the infrastructure delivery of an application. The </a:t>
                      </a:r>
                      <a:r>
                        <a:rPr lang="en-AU" sz="800" dirty="0" err="1"/>
                        <a:t>IaC</a:t>
                      </a:r>
                      <a:r>
                        <a:rPr lang="en-AU" sz="800" dirty="0"/>
                        <a:t> blueprint is the </a:t>
                      </a:r>
                      <a:r>
                        <a:rPr lang="en-AU" sz="800" b="1" dirty="0"/>
                        <a:t>complete </a:t>
                      </a:r>
                      <a:r>
                        <a:rPr lang="en-AU" sz="800" dirty="0"/>
                        <a:t>cloud infrastructure template needed for a particular application pattern. </a:t>
                      </a:r>
                    </a:p>
                    <a:p>
                      <a:r>
                        <a:rPr lang="en-AU" sz="800" dirty="0"/>
                        <a:t>An </a:t>
                      </a:r>
                      <a:r>
                        <a:rPr lang="en-AU" sz="800" dirty="0" err="1"/>
                        <a:t>IaC</a:t>
                      </a:r>
                      <a:r>
                        <a:rPr lang="en-AU" sz="800" dirty="0"/>
                        <a:t> blueprint resides within GitLab project for teams to clone and utilise.</a:t>
                      </a:r>
                    </a:p>
                    <a:p>
                      <a:r>
                        <a:rPr lang="en-AU" sz="800" dirty="0"/>
                        <a:t>An </a:t>
                      </a:r>
                      <a:r>
                        <a:rPr lang="en-AU" sz="800" dirty="0" err="1"/>
                        <a:t>IaC</a:t>
                      </a:r>
                      <a:r>
                        <a:rPr lang="en-AU" sz="800" dirty="0"/>
                        <a:t> Blueprint is one that does not require any additional codification and the deployment is fit for purpose. </a:t>
                      </a:r>
                      <a:br>
                        <a:rPr lang="en-AU" sz="800" dirty="0"/>
                      </a:br>
                      <a:br>
                        <a:rPr lang="en-AU" sz="800" dirty="0"/>
                      </a:br>
                      <a:r>
                        <a:rPr lang="en-AU" sz="800" dirty="0"/>
                        <a:t>To help accelerate delivery, solution teams can clone the blueprints as a stating point, then modify the blueprints by referencing components and/or composite components to complete their infrastructure codification.</a:t>
                      </a:r>
                    </a:p>
                    <a:p>
                      <a:r>
                        <a:rPr lang="en-AU" sz="800" dirty="0"/>
                        <a:t>Note: Once the blueprints are cloned, they are considered </a:t>
                      </a:r>
                      <a:r>
                        <a:rPr lang="en-AU" sz="800" b="1" dirty="0"/>
                        <a:t>“Application Infrastructure code base”</a:t>
                      </a:r>
                      <a:r>
                        <a:rPr lang="en-AU" sz="800" dirty="0"/>
                        <a:t> (see section below). They are no longer a blueprint.</a:t>
                      </a:r>
                    </a:p>
                  </a:txBody>
                  <a:tcPr/>
                </a:tc>
                <a:tc>
                  <a:txBody>
                    <a:bodyPr/>
                    <a:lstStyle/>
                    <a:p>
                      <a:r>
                        <a:rPr lang="en-AU" sz="800"/>
                        <a:t>Accountable: Cloud Factory</a:t>
                      </a:r>
                    </a:p>
                  </a:txBody>
                  <a:tcPr/>
                </a:tc>
                <a:tc>
                  <a:txBody>
                    <a:bodyPr/>
                    <a:lstStyle/>
                    <a:p>
                      <a:r>
                        <a:rPr lang="en-AU" sz="800" dirty="0"/>
                        <a:t>Due to the bespoke requirements of each application environment, Cloud Factory and development teams have learned that having a small number of consistent standard blueprints leveraged by each application is not practical.</a:t>
                      </a:r>
                    </a:p>
                    <a:p>
                      <a:r>
                        <a:rPr lang="en-AU" sz="800" dirty="0"/>
                        <a:t>It is advised that a small number of example blueprints are created from Composite Components. From these, application infrastructure code bases can be created and customised.</a:t>
                      </a:r>
                    </a:p>
                  </a:txBody>
                  <a:tcPr/>
                </a:tc>
                <a:extLst>
                  <a:ext uri="{0D108BD9-81ED-4DB2-BD59-A6C34878D82A}">
                    <a16:rowId xmlns:a16="http://schemas.microsoft.com/office/drawing/2014/main" val="4124881722"/>
                  </a:ext>
                </a:extLst>
              </a:tr>
              <a:tr h="1490582">
                <a:tc>
                  <a:txBody>
                    <a:bodyPr/>
                    <a:lstStyle/>
                    <a:p>
                      <a:r>
                        <a:rPr lang="en-AU" sz="800">
                          <a:effectLst/>
                        </a:rPr>
                        <a:t>Application Infrastructure Code Base</a:t>
                      </a:r>
                    </a:p>
                  </a:txBody>
                  <a:tcPr/>
                </a:tc>
                <a:tc>
                  <a:txBody>
                    <a:bodyPr/>
                    <a:lstStyle/>
                    <a:p>
                      <a:r>
                        <a:rPr lang="en-AU" sz="800" dirty="0"/>
                        <a:t>This is the Terraform code for the entire application infrastructure estate.</a:t>
                      </a:r>
                      <a:br>
                        <a:rPr lang="en-AU" sz="800" dirty="0"/>
                      </a:br>
                      <a:br>
                        <a:rPr lang="en-AU" sz="800" dirty="0"/>
                      </a:br>
                      <a:r>
                        <a:rPr lang="en-AU" sz="800" dirty="0"/>
                        <a:t>The infrastructure would reference components and/or composite components published by Cloud Factory.</a:t>
                      </a:r>
                      <a:br>
                        <a:rPr lang="en-AU" sz="800" dirty="0"/>
                      </a:br>
                      <a:br>
                        <a:rPr lang="en-AU" sz="800" dirty="0"/>
                      </a:br>
                      <a:r>
                        <a:rPr lang="en-AU" sz="800" dirty="0"/>
                        <a:t>Any changes to the configuration of the infrastructure environment should be managed through a code-review and deployment process that will trigger a configurational update to the Terraform State in the Terraform workspace.</a:t>
                      </a:r>
                      <a:br>
                        <a:rPr lang="en-AU" sz="800" dirty="0"/>
                      </a:br>
                      <a:endParaRPr lang="en-AU" sz="800" dirty="0"/>
                    </a:p>
                    <a:p>
                      <a:r>
                        <a:rPr lang="en-AU" sz="800" dirty="0"/>
                        <a:t>For base estate, this is fully owned, maintained and supported by the Run team's SRE. For base estate, this is the SRE from the nominated Run team to be determine during the Project phase.</a:t>
                      </a:r>
                    </a:p>
                    <a:p>
                      <a:r>
                        <a:rPr lang="en-AU" sz="800" dirty="0"/>
                        <a:t>For fully managed, this is the Operations team from Cloud Factory. </a:t>
                      </a:r>
                    </a:p>
                  </a:txBody>
                  <a:tcPr/>
                </a:tc>
                <a:tc>
                  <a:txBody>
                    <a:bodyPr/>
                    <a:lstStyle/>
                    <a:p>
                      <a:r>
                        <a:rPr lang="en-AU" sz="800"/>
                        <a:t>Accountable: Application Team</a:t>
                      </a:r>
                    </a:p>
                  </a:txBody>
                  <a:tcPr/>
                </a:tc>
                <a:tc>
                  <a:txBody>
                    <a:bodyPr/>
                    <a:lstStyle/>
                    <a:p>
                      <a:endParaRPr lang="en-AU" sz="800" dirty="0"/>
                    </a:p>
                  </a:txBody>
                  <a:tcPr/>
                </a:tc>
                <a:extLst>
                  <a:ext uri="{0D108BD9-81ED-4DB2-BD59-A6C34878D82A}">
                    <a16:rowId xmlns:a16="http://schemas.microsoft.com/office/drawing/2014/main" val="2141716448"/>
                  </a:ext>
                </a:extLst>
              </a:tr>
            </a:tbl>
          </a:graphicData>
        </a:graphic>
      </p:graphicFrame>
      <p:sp>
        <p:nvSpPr>
          <p:cNvPr id="7" name="Arrow: Right 6">
            <a:extLst>
              <a:ext uri="{FF2B5EF4-FFF2-40B4-BE49-F238E27FC236}">
                <a16:creationId xmlns:a16="http://schemas.microsoft.com/office/drawing/2014/main" id="{D7BB63A3-AD26-4936-AB6D-2696F91FB9EC}"/>
              </a:ext>
            </a:extLst>
          </p:cNvPr>
          <p:cNvSpPr/>
          <p:nvPr/>
        </p:nvSpPr>
        <p:spPr>
          <a:xfrm rot="4294582">
            <a:off x="57339" y="4542463"/>
            <a:ext cx="1288595" cy="21602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247603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8490960-3BEB-4DFF-A3ED-5EBD391F13F8}"/>
              </a:ext>
            </a:extLst>
          </p:cNvPr>
          <p:cNvGraphicFramePr>
            <a:graphicFrameLocks noGrp="1"/>
          </p:cNvGraphicFramePr>
          <p:nvPr>
            <p:extLst>
              <p:ext uri="{D42A27DB-BD31-4B8C-83A1-F6EECF244321}">
                <p14:modId xmlns:p14="http://schemas.microsoft.com/office/powerpoint/2010/main" val="3633407926"/>
              </p:ext>
            </p:extLst>
          </p:nvPr>
        </p:nvGraphicFramePr>
        <p:xfrm>
          <a:off x="457200" y="188640"/>
          <a:ext cx="8363272" cy="4045362"/>
        </p:xfrm>
        <a:graphic>
          <a:graphicData uri="http://schemas.openxmlformats.org/drawingml/2006/table">
            <a:tbl>
              <a:tblPr firstRow="1" bandRow="1">
                <a:tableStyleId>{5C22544A-7EE6-4342-B048-85BDC9FD1C3A}</a:tableStyleId>
              </a:tblPr>
              <a:tblGrid>
                <a:gridCol w="1018456">
                  <a:extLst>
                    <a:ext uri="{9D8B030D-6E8A-4147-A177-3AD203B41FA5}">
                      <a16:colId xmlns:a16="http://schemas.microsoft.com/office/drawing/2014/main" val="3224709338"/>
                    </a:ext>
                  </a:extLst>
                </a:gridCol>
                <a:gridCol w="4392488">
                  <a:extLst>
                    <a:ext uri="{9D8B030D-6E8A-4147-A177-3AD203B41FA5}">
                      <a16:colId xmlns:a16="http://schemas.microsoft.com/office/drawing/2014/main" val="2827647489"/>
                    </a:ext>
                  </a:extLst>
                </a:gridCol>
                <a:gridCol w="861510">
                  <a:extLst>
                    <a:ext uri="{9D8B030D-6E8A-4147-A177-3AD203B41FA5}">
                      <a16:colId xmlns:a16="http://schemas.microsoft.com/office/drawing/2014/main" val="978917392"/>
                    </a:ext>
                  </a:extLst>
                </a:gridCol>
                <a:gridCol w="2090818">
                  <a:extLst>
                    <a:ext uri="{9D8B030D-6E8A-4147-A177-3AD203B41FA5}">
                      <a16:colId xmlns:a16="http://schemas.microsoft.com/office/drawing/2014/main" val="2575402123"/>
                    </a:ext>
                  </a:extLst>
                </a:gridCol>
              </a:tblGrid>
              <a:tr h="291525">
                <a:tc>
                  <a:txBody>
                    <a:bodyPr/>
                    <a:lstStyle/>
                    <a:p>
                      <a:r>
                        <a:rPr lang="en-AU" sz="900" b="1" dirty="0"/>
                        <a:t>Building Block</a:t>
                      </a:r>
                      <a:endParaRPr lang="en-AU" sz="900" dirty="0"/>
                    </a:p>
                  </a:txBody>
                  <a:tcPr/>
                </a:tc>
                <a:tc>
                  <a:txBody>
                    <a:bodyPr/>
                    <a:lstStyle/>
                    <a:p>
                      <a:r>
                        <a:rPr lang="en-AU" sz="900" b="1"/>
                        <a:t>Description</a:t>
                      </a:r>
                      <a:endParaRPr lang="en-AU" sz="900"/>
                    </a:p>
                  </a:txBody>
                  <a:tcPr/>
                </a:tc>
                <a:tc>
                  <a:txBody>
                    <a:bodyPr/>
                    <a:lstStyle/>
                    <a:p>
                      <a:r>
                        <a:rPr lang="en-AU" sz="900" b="1"/>
                        <a:t>Ownership</a:t>
                      </a:r>
                      <a:endParaRPr lang="en-AU" sz="900"/>
                    </a:p>
                  </a:txBody>
                  <a:tcPr/>
                </a:tc>
                <a:tc>
                  <a:txBody>
                    <a:bodyPr/>
                    <a:lstStyle/>
                    <a:p>
                      <a:r>
                        <a:rPr lang="en-AU" sz="900" b="1"/>
                        <a:t>Comments / Recommendations</a:t>
                      </a:r>
                      <a:endParaRPr lang="en-AU" sz="900"/>
                    </a:p>
                  </a:txBody>
                  <a:tcPr/>
                </a:tc>
                <a:extLst>
                  <a:ext uri="{0D108BD9-81ED-4DB2-BD59-A6C34878D82A}">
                    <a16:rowId xmlns:a16="http://schemas.microsoft.com/office/drawing/2014/main" val="1859945815"/>
                  </a:ext>
                </a:extLst>
              </a:tr>
              <a:tr h="2041149">
                <a:tc>
                  <a:txBody>
                    <a:bodyPr/>
                    <a:lstStyle/>
                    <a:p>
                      <a:r>
                        <a:rPr lang="en-AU" sz="900">
                          <a:effectLst/>
                        </a:rPr>
                        <a:t>Landscape Guardrails and Workspace</a:t>
                      </a:r>
                    </a:p>
                  </a:txBody>
                  <a:tcPr/>
                </a:tc>
                <a:tc>
                  <a:txBody>
                    <a:bodyPr/>
                    <a:lstStyle/>
                    <a:p>
                      <a:r>
                        <a:rPr lang="en-AU" sz="900" dirty="0"/>
                        <a:t>Each Landscape will be deployed with it's associated Guardrails. The guardrails are the Policies, configurations and shared services that are deployed within each landscape. Examples of services within the guardrails includes resources supporting centralised logging, VPC/VNET peering and based structures.</a:t>
                      </a:r>
                      <a:br>
                        <a:rPr lang="en-AU" sz="900" dirty="0"/>
                      </a:br>
                      <a:r>
                        <a:rPr lang="en-AU" sz="900" dirty="0"/>
                        <a:t>The guardrails are standardised across all landscapes.</a:t>
                      </a:r>
                    </a:p>
                    <a:p>
                      <a:r>
                        <a:rPr lang="en-AU" sz="900" dirty="0"/>
                        <a:t>The guardrails are leverage a into a dedicated Terraform workspace (Landscape Workspace). This is the Terraform workspace that manages the state file of your Landscape Guardrails.</a:t>
                      </a:r>
                    </a:p>
                    <a:p>
                      <a:r>
                        <a:rPr lang="en-AU" sz="900" dirty="0"/>
                        <a:t>Both the code-base and Terraform State &amp; Workspace are fully owned, maintained, supported and managed by the Cloud Factory.</a:t>
                      </a:r>
                    </a:p>
                  </a:txBody>
                  <a:tcPr/>
                </a:tc>
                <a:tc>
                  <a:txBody>
                    <a:bodyPr/>
                    <a:lstStyle/>
                    <a:p>
                      <a:r>
                        <a:rPr lang="en-AU" sz="900"/>
                        <a:t>Accountable: Cloud Factory</a:t>
                      </a:r>
                    </a:p>
                  </a:txBody>
                  <a:tcPr/>
                </a:tc>
                <a:tc>
                  <a:txBody>
                    <a:bodyPr/>
                    <a:lstStyle/>
                    <a:p>
                      <a:endParaRPr lang="en-AU" sz="900"/>
                    </a:p>
                  </a:txBody>
                  <a:tcPr/>
                </a:tc>
                <a:extLst>
                  <a:ext uri="{0D108BD9-81ED-4DB2-BD59-A6C34878D82A}">
                    <a16:rowId xmlns:a16="http://schemas.microsoft.com/office/drawing/2014/main" val="4272545600"/>
                  </a:ext>
                </a:extLst>
              </a:tr>
              <a:tr h="1712688">
                <a:tc>
                  <a:txBody>
                    <a:bodyPr/>
                    <a:lstStyle/>
                    <a:p>
                      <a:r>
                        <a:rPr lang="en-AU" sz="900">
                          <a:effectLst/>
                        </a:rPr>
                        <a:t>Application Workspace(s) (Guardrails)</a:t>
                      </a:r>
                    </a:p>
                  </a:txBody>
                  <a:tcPr/>
                </a:tc>
                <a:tc>
                  <a:txBody>
                    <a:bodyPr/>
                    <a:lstStyle/>
                    <a:p>
                      <a:r>
                        <a:rPr lang="en-AU" sz="900"/>
                        <a:t>This is the Terraform workspace(s) that manages the application estate. </a:t>
                      </a:r>
                    </a:p>
                    <a:p>
                      <a:r>
                        <a:rPr lang="en-AU" sz="900"/>
                        <a:t>Each Terraform workspace is a declarative representation of the infrastructure services required to support the application functionality deployed in the CSP.</a:t>
                      </a:r>
                    </a:p>
                    <a:p>
                      <a:r>
                        <a:rPr lang="en-AU" sz="900"/>
                        <a:t>For base estate, this is fully owned, maintained and supported by the application team.</a:t>
                      </a:r>
                    </a:p>
                    <a:p>
                      <a:r>
                        <a:rPr lang="en-AU" sz="900"/>
                        <a:t>For fully managed, this is the Operations team from Cloud Factory. </a:t>
                      </a:r>
                    </a:p>
                  </a:txBody>
                  <a:tcPr/>
                </a:tc>
                <a:tc>
                  <a:txBody>
                    <a:bodyPr/>
                    <a:lstStyle/>
                    <a:p>
                      <a:r>
                        <a:rPr lang="en-AU" sz="900"/>
                        <a:t>Accountable: Application Team</a:t>
                      </a:r>
                    </a:p>
                  </a:txBody>
                  <a:tcPr/>
                </a:tc>
                <a:tc>
                  <a:txBody>
                    <a:bodyPr/>
                    <a:lstStyle/>
                    <a:p>
                      <a:r>
                        <a:rPr lang="en-AU" sz="900" dirty="0"/>
                        <a:t>Although this decision is made by the application team, it is recommended to separate application environment (dev/test/QA/prod) into different workspaces. This reduces blast radius and is good development practices.</a:t>
                      </a:r>
                      <a:br>
                        <a:rPr lang="en-AU" sz="900" dirty="0"/>
                      </a:br>
                      <a:endParaRPr lang="en-AU" sz="900" dirty="0"/>
                    </a:p>
                  </a:txBody>
                  <a:tcPr/>
                </a:tc>
                <a:extLst>
                  <a:ext uri="{0D108BD9-81ED-4DB2-BD59-A6C34878D82A}">
                    <a16:rowId xmlns:a16="http://schemas.microsoft.com/office/drawing/2014/main" val="2810826103"/>
                  </a:ext>
                </a:extLst>
              </a:tr>
            </a:tbl>
          </a:graphicData>
        </a:graphic>
      </p:graphicFrame>
    </p:spTree>
    <p:extLst>
      <p:ext uri="{BB962C8B-B14F-4D97-AF65-F5344CB8AC3E}">
        <p14:creationId xmlns:p14="http://schemas.microsoft.com/office/powerpoint/2010/main" val="3491454452"/>
      </p:ext>
    </p:extLst>
  </p:cSld>
  <p:clrMapOvr>
    <a:masterClrMapping/>
  </p:clrMapOvr>
</p:sld>
</file>

<file path=ppt/theme/theme1.xml><?xml version="1.0" encoding="utf-8"?>
<a:theme xmlns:a="http://schemas.openxmlformats.org/drawingml/2006/main" name="Blank">
  <a:themeElements>
    <a:clrScheme name="BHPB Colour Palette">
      <a:dk1>
        <a:srgbClr val="000000"/>
      </a:dk1>
      <a:lt1>
        <a:srgbClr val="FFFFFF"/>
      </a:lt1>
      <a:dk2>
        <a:srgbClr val="50544D"/>
      </a:dk2>
      <a:lt2>
        <a:srgbClr val="FFFFFF"/>
      </a:lt2>
      <a:accent1>
        <a:srgbClr val="E65400"/>
      </a:accent1>
      <a:accent2>
        <a:srgbClr val="476475"/>
      </a:accent2>
      <a:accent3>
        <a:srgbClr val="FAB636"/>
      </a:accent3>
      <a:accent4>
        <a:srgbClr val="90B1C0"/>
      </a:accent4>
      <a:accent5>
        <a:srgbClr val="D8E0E3"/>
      </a:accent5>
      <a:accent6>
        <a:srgbClr val="B3DE68"/>
      </a:accent6>
      <a:hlink>
        <a:srgbClr val="234483"/>
      </a:hlink>
      <a:folHlink>
        <a:srgbClr val="F67B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A9A798D-68B4-4F89-9DEE-03D58E52821B}" vid="{3ECCBBC0-8E38-4107-9EA8-E034BD002E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TotalTime>
  <Words>930</Words>
  <Application>Microsoft Office PowerPoint</Application>
  <PresentationFormat>On-screen Show (4:3)</PresentationFormat>
  <Paragraphs>50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Blank</vt:lpstr>
      <vt:lpstr>PowerPoint Presentation</vt:lpstr>
      <vt:lpstr>PowerPoint Presentation</vt:lpstr>
    </vt:vector>
  </TitlesOfParts>
  <Company>BHP Billiton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Thompson, Wayne</dc:creator>
  <cp:lastModifiedBy>Thompson, Wayne</cp:lastModifiedBy>
  <cp:revision>1</cp:revision>
  <dcterms:created xsi:type="dcterms:W3CDTF">2021-10-04T02:48:16Z</dcterms:created>
  <dcterms:modified xsi:type="dcterms:W3CDTF">2021-10-04T02:54:53Z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d39da4c4-6085-4d86-a65f-151cca3fb7da</vt:lpwstr>
  </property>
  <property fmtid="{D5CDD505-2E9C-101B-9397-08002B2CF9AE}" pid="3" name="BHPClassification">
    <vt:lpwstr>U</vt:lpwstr>
  </property>
</Properties>
</file>