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4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67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3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F2D7-7C85-4C31-A14E-26546F6D7771}" type="datetimeFigureOut">
              <a:rPr lang="en-US" smtClean="0"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security/site/docs/3.0.x/reference/springsecurity.html" TargetMode="External"/><Relationship Id="rId2" Type="http://schemas.openxmlformats.org/officeDocument/2006/relationships/hyperlink" Target="http://projects.spring.io/spring-secu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X_txZ3ETBg&amp;list=PLgGXSWYM2FpNmY5a1MuomSvvovSWHWoAR&amp;index=5" TargetMode="External"/><Relationship Id="rId4" Type="http://schemas.openxmlformats.org/officeDocument/2006/relationships/hyperlink" Target="http://www.springbyexample.org/examples/simple-spring-security-webapp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40298"/>
                </a:solidFill>
              </a:rPr>
              <a:t>Spring Security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9714" y="4343400"/>
            <a:ext cx="3657600" cy="17526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Bibhuti Barun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828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Authentication VS Authorization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137160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19652"/>
            <a:ext cx="1905000" cy="19829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38600" y="3119652"/>
            <a:ext cx="0" cy="221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962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Spring Security </a:t>
            </a:r>
            <a:r>
              <a:rPr lang="en-US" sz="3600" dirty="0" err="1" smtClean="0">
                <a:solidFill>
                  <a:srgbClr val="740298"/>
                </a:solidFill>
              </a:rPr>
              <a:t>Taglib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b="1" u="sng" dirty="0" smtClean="0">
                <a:solidFill>
                  <a:srgbClr val="740298"/>
                </a:solidFill>
              </a:rPr>
              <a:t>Dependency:</a:t>
            </a:r>
            <a:endParaRPr lang="en-US" b="1" u="sng" dirty="0">
              <a:solidFill>
                <a:srgbClr val="740298"/>
              </a:solidFill>
            </a:endParaRPr>
          </a:p>
          <a:p>
            <a:r>
              <a:rPr lang="en-US" dirty="0" smtClean="0">
                <a:solidFill>
                  <a:srgbClr val="740298"/>
                </a:solidFill>
              </a:rPr>
              <a:t>	</a:t>
            </a:r>
          </a:p>
          <a:p>
            <a:r>
              <a:rPr lang="en-US" dirty="0">
                <a:solidFill>
                  <a:srgbClr val="740298"/>
                </a:solidFill>
              </a:rPr>
              <a:t>	&lt;dependency&gt;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</a:t>
            </a:r>
            <a:r>
              <a:rPr lang="en-US" dirty="0" err="1">
                <a:solidFill>
                  <a:srgbClr val="740298"/>
                </a:solidFill>
              </a:rPr>
              <a:t>groupId</a:t>
            </a:r>
            <a:r>
              <a:rPr lang="en-US" dirty="0">
                <a:solidFill>
                  <a:srgbClr val="740298"/>
                </a:solidFill>
              </a:rPr>
              <a:t>&gt;</a:t>
            </a:r>
            <a:r>
              <a:rPr lang="en-US" dirty="0" err="1">
                <a:solidFill>
                  <a:srgbClr val="740298"/>
                </a:solidFill>
              </a:rPr>
              <a:t>org.springframework.security</a:t>
            </a:r>
            <a:r>
              <a:rPr lang="en-US" dirty="0">
                <a:solidFill>
                  <a:srgbClr val="740298"/>
                </a:solidFill>
              </a:rPr>
              <a:t>&lt;/</a:t>
            </a:r>
            <a:r>
              <a:rPr lang="en-US" dirty="0" err="1">
                <a:solidFill>
                  <a:srgbClr val="740298"/>
                </a:solidFill>
              </a:rPr>
              <a:t>groupId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</a:t>
            </a:r>
            <a:r>
              <a:rPr lang="en-US" dirty="0" err="1">
                <a:solidFill>
                  <a:srgbClr val="740298"/>
                </a:solidFill>
              </a:rPr>
              <a:t>artifactId</a:t>
            </a:r>
            <a:r>
              <a:rPr lang="en-US" dirty="0">
                <a:solidFill>
                  <a:srgbClr val="740298"/>
                </a:solidFill>
              </a:rPr>
              <a:t>&gt;spring-security-</a:t>
            </a:r>
            <a:r>
              <a:rPr lang="en-US" dirty="0" err="1">
                <a:solidFill>
                  <a:srgbClr val="740298"/>
                </a:solidFill>
              </a:rPr>
              <a:t>taglibs</a:t>
            </a:r>
            <a:r>
              <a:rPr lang="en-US" dirty="0">
                <a:solidFill>
                  <a:srgbClr val="740298"/>
                </a:solidFill>
              </a:rPr>
              <a:t>&lt;/</a:t>
            </a:r>
            <a:r>
              <a:rPr lang="en-US" dirty="0" err="1">
                <a:solidFill>
                  <a:srgbClr val="740298"/>
                </a:solidFill>
              </a:rPr>
              <a:t>artifactId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</a:t>
            </a:r>
            <a:r>
              <a:rPr lang="en-US" dirty="0">
                <a:solidFill>
                  <a:srgbClr val="740298"/>
                </a:solidFill>
              </a:rPr>
              <a:t>version&gt;3.1.1.RELEASE&lt;/version&gt;</a:t>
            </a:r>
          </a:p>
          <a:p>
            <a:r>
              <a:rPr lang="en-US" dirty="0" smtClean="0">
                <a:solidFill>
                  <a:srgbClr val="740298"/>
                </a:solidFill>
              </a:rPr>
              <a:t>	&lt;/</a:t>
            </a:r>
            <a:r>
              <a:rPr lang="en-US" dirty="0">
                <a:solidFill>
                  <a:srgbClr val="740298"/>
                </a:solidFill>
              </a:rPr>
              <a:t>dependency&gt;</a:t>
            </a:r>
          </a:p>
          <a:p>
            <a:endParaRPr lang="en-US" dirty="0" smtClean="0">
              <a:solidFill>
                <a:srgbClr val="740298"/>
              </a:solidFill>
            </a:endParaRPr>
          </a:p>
          <a:p>
            <a:r>
              <a:rPr lang="en-US" dirty="0" smtClean="0">
                <a:solidFill>
                  <a:srgbClr val="740298"/>
                </a:solidFill>
              </a:rPr>
              <a:t>	</a:t>
            </a:r>
            <a:r>
              <a:rPr lang="en-US" b="1" u="sng" dirty="0" smtClean="0">
                <a:solidFill>
                  <a:srgbClr val="740298"/>
                </a:solidFill>
              </a:rPr>
              <a:t>Basic Tags:</a:t>
            </a:r>
            <a:endParaRPr lang="en-US" b="1" u="sng" dirty="0">
              <a:solidFill>
                <a:srgbClr val="740298"/>
              </a:solidFill>
            </a:endParaRPr>
          </a:p>
          <a:p>
            <a:r>
              <a:rPr lang="en-US" dirty="0" smtClean="0">
                <a:solidFill>
                  <a:srgbClr val="740298"/>
                </a:solidFill>
              </a:rPr>
              <a:t>	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rgbClr val="740298"/>
                </a:solidFill>
              </a:rPr>
              <a:t>A</a:t>
            </a:r>
            <a:r>
              <a:rPr lang="en-US" sz="2000" dirty="0" smtClean="0">
                <a:solidFill>
                  <a:srgbClr val="740298"/>
                </a:solidFill>
              </a:rPr>
              <a:t>uthorize </a:t>
            </a:r>
            <a:r>
              <a:rPr lang="en-US" sz="2000" dirty="0">
                <a:solidFill>
                  <a:srgbClr val="740298"/>
                </a:solidFill>
              </a:rPr>
              <a:t>tag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740298"/>
                </a:solidFill>
              </a:rPr>
              <a:t>Authenticate </a:t>
            </a:r>
            <a:r>
              <a:rPr lang="en-US" sz="2000" dirty="0">
                <a:solidFill>
                  <a:srgbClr val="740298"/>
                </a:solidFill>
              </a:rPr>
              <a:t>tag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000" dirty="0" err="1" smtClean="0">
                <a:solidFill>
                  <a:srgbClr val="740298"/>
                </a:solidFill>
              </a:rPr>
              <a:t>Accesscontrollist</a:t>
            </a:r>
            <a:r>
              <a:rPr lang="en-US" sz="2000" dirty="0" smtClean="0">
                <a:solidFill>
                  <a:srgbClr val="740298"/>
                </a:solidFill>
              </a:rPr>
              <a:t> tag</a:t>
            </a:r>
            <a:endParaRPr lang="en-US" sz="2000" dirty="0">
              <a:solidFill>
                <a:srgbClr val="740298"/>
              </a:solidFill>
            </a:endParaRPr>
          </a:p>
          <a:p>
            <a:pPr lvl="3"/>
            <a:endParaRPr lang="en-US" sz="2000" b="1" u="sng" dirty="0">
              <a:solidFill>
                <a:srgbClr val="740298"/>
              </a:solidFill>
            </a:endParaRPr>
          </a:p>
          <a:p>
            <a:pPr marL="0" lvl="3"/>
            <a:r>
              <a:rPr lang="en-US" b="1" dirty="0" smtClean="0">
                <a:solidFill>
                  <a:srgbClr val="740298"/>
                </a:solidFill>
              </a:rPr>
              <a:t>	</a:t>
            </a:r>
            <a:r>
              <a:rPr lang="en-US" b="1" u="sng" dirty="0" smtClean="0">
                <a:solidFill>
                  <a:srgbClr val="740298"/>
                </a:solidFill>
              </a:rPr>
              <a:t>URI:</a:t>
            </a:r>
          </a:p>
          <a:p>
            <a:pPr marL="0" lvl="3"/>
            <a:r>
              <a:rPr lang="en-US" dirty="0">
                <a:solidFill>
                  <a:srgbClr val="740298"/>
                </a:solidFill>
              </a:rPr>
              <a:t>	&lt;%@ </a:t>
            </a:r>
            <a:r>
              <a:rPr lang="en-US" dirty="0" err="1">
                <a:solidFill>
                  <a:srgbClr val="740298"/>
                </a:solidFill>
              </a:rPr>
              <a:t>taglib</a:t>
            </a:r>
            <a:r>
              <a:rPr lang="en-US" dirty="0">
                <a:solidFill>
                  <a:srgbClr val="740298"/>
                </a:solidFill>
              </a:rPr>
              <a:t> </a:t>
            </a:r>
            <a:r>
              <a:rPr lang="en-US" dirty="0" smtClean="0">
                <a:solidFill>
                  <a:srgbClr val="740298"/>
                </a:solidFill>
              </a:rPr>
              <a:t>	</a:t>
            </a:r>
            <a:r>
              <a:rPr lang="en-US" dirty="0" err="1" smtClean="0">
                <a:solidFill>
                  <a:srgbClr val="740298"/>
                </a:solidFill>
              </a:rPr>
              <a:t>uri</a:t>
            </a:r>
            <a:r>
              <a:rPr lang="en-US" dirty="0">
                <a:solidFill>
                  <a:srgbClr val="740298"/>
                </a:solidFill>
              </a:rPr>
              <a:t>="http://www.springframework.org/security/tags" </a:t>
            </a:r>
            <a:endParaRPr lang="en-US" dirty="0" smtClean="0">
              <a:solidFill>
                <a:srgbClr val="740298"/>
              </a:solidFill>
            </a:endParaRPr>
          </a:p>
          <a:p>
            <a:pPr marL="0" lvl="3"/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prefix</a:t>
            </a:r>
            <a:r>
              <a:rPr lang="en-US" dirty="0">
                <a:solidFill>
                  <a:srgbClr val="740298"/>
                </a:solidFill>
              </a:rPr>
              <a:t>="security" %&gt;</a:t>
            </a:r>
            <a:r>
              <a:rPr lang="en-US" dirty="0" smtClean="0">
                <a:solidFill>
                  <a:srgbClr val="740298"/>
                </a:solidFill>
              </a:rPr>
              <a:t>	</a:t>
            </a:r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43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Session Management 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r>
              <a:rPr lang="en-US" dirty="0">
                <a:solidFill>
                  <a:srgbClr val="740298"/>
                </a:solidFill>
              </a:rPr>
              <a:t>&lt;session-</a:t>
            </a:r>
            <a:r>
              <a:rPr lang="en-US" dirty="0" err="1">
                <a:solidFill>
                  <a:srgbClr val="740298"/>
                </a:solidFill>
              </a:rPr>
              <a:t>config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r>
              <a:rPr lang="en-US" dirty="0">
                <a:solidFill>
                  <a:srgbClr val="740298"/>
                </a:solidFill>
              </a:rPr>
              <a:t>	&lt;session-timeout&gt;1&lt;/session-timeout&gt;</a:t>
            </a:r>
          </a:p>
          <a:p>
            <a:r>
              <a:rPr lang="en-US" dirty="0">
                <a:solidFill>
                  <a:srgbClr val="740298"/>
                </a:solidFill>
              </a:rPr>
              <a:t>&lt;/session-</a:t>
            </a:r>
            <a:r>
              <a:rPr lang="en-US" dirty="0" err="1">
                <a:solidFill>
                  <a:srgbClr val="740298"/>
                </a:solidFill>
              </a:rPr>
              <a:t>config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r>
              <a:rPr lang="en-US" dirty="0">
                <a:solidFill>
                  <a:srgbClr val="740298"/>
                </a:solidFill>
              </a:rPr>
              <a:t>&lt;listener&gt;</a:t>
            </a:r>
          </a:p>
          <a:p>
            <a:r>
              <a:rPr lang="en-US" dirty="0">
                <a:solidFill>
                  <a:srgbClr val="740298"/>
                </a:solidFill>
              </a:rPr>
              <a:t>  </a:t>
            </a:r>
            <a:r>
              <a:rPr lang="en-US" dirty="0" smtClean="0">
                <a:solidFill>
                  <a:srgbClr val="740298"/>
                </a:solidFill>
              </a:rPr>
              <a:t>&lt;</a:t>
            </a:r>
            <a:r>
              <a:rPr lang="en-US" dirty="0">
                <a:solidFill>
                  <a:srgbClr val="740298"/>
                </a:solidFill>
              </a:rPr>
              <a:t>listener-class</a:t>
            </a:r>
            <a:r>
              <a:rPr lang="en-US" dirty="0" smtClean="0">
                <a:solidFill>
                  <a:srgbClr val="740298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740298"/>
                </a:solidFill>
              </a:rPr>
              <a:t>org.springframework.security.web.session.HttpSessionEventPublisher</a:t>
            </a:r>
          </a:p>
          <a:p>
            <a:r>
              <a:rPr lang="en-US" dirty="0" smtClean="0">
                <a:solidFill>
                  <a:srgbClr val="740298"/>
                </a:solidFill>
              </a:rPr>
              <a:t>&lt;/</a:t>
            </a:r>
            <a:r>
              <a:rPr lang="en-US" dirty="0">
                <a:solidFill>
                  <a:srgbClr val="740298"/>
                </a:solidFill>
              </a:rPr>
              <a:t>listener-class&gt;</a:t>
            </a:r>
          </a:p>
          <a:p>
            <a:r>
              <a:rPr lang="en-US" dirty="0">
                <a:solidFill>
                  <a:srgbClr val="740298"/>
                </a:solidFill>
              </a:rPr>
              <a:t>&lt;/listener&gt;</a:t>
            </a:r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9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Authentication using LDAP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b="1" u="sng" dirty="0" smtClean="0">
                <a:solidFill>
                  <a:srgbClr val="740298"/>
                </a:solidFill>
              </a:rPr>
              <a:t>Dependency:</a:t>
            </a:r>
            <a:endParaRPr lang="en-US" b="1" u="sng" dirty="0">
              <a:solidFill>
                <a:srgbClr val="740298"/>
              </a:solidFill>
            </a:endParaRPr>
          </a:p>
          <a:p>
            <a:r>
              <a:rPr lang="en-US" dirty="0" smtClean="0">
                <a:solidFill>
                  <a:srgbClr val="740298"/>
                </a:solidFill>
              </a:rPr>
              <a:t>	</a:t>
            </a:r>
          </a:p>
          <a:p>
            <a:r>
              <a:rPr lang="en-US" dirty="0">
                <a:solidFill>
                  <a:srgbClr val="740298"/>
                </a:solidFill>
              </a:rPr>
              <a:t>	&lt;dependency&gt;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</a:t>
            </a:r>
            <a:r>
              <a:rPr lang="en-US" dirty="0" err="1">
                <a:solidFill>
                  <a:srgbClr val="740298"/>
                </a:solidFill>
              </a:rPr>
              <a:t>groupId</a:t>
            </a:r>
            <a:r>
              <a:rPr lang="en-US" dirty="0">
                <a:solidFill>
                  <a:srgbClr val="740298"/>
                </a:solidFill>
              </a:rPr>
              <a:t>&gt;</a:t>
            </a:r>
            <a:r>
              <a:rPr lang="en-US" dirty="0" err="1">
                <a:solidFill>
                  <a:srgbClr val="740298"/>
                </a:solidFill>
              </a:rPr>
              <a:t>org.springframework.security</a:t>
            </a:r>
            <a:r>
              <a:rPr lang="en-US" dirty="0">
                <a:solidFill>
                  <a:srgbClr val="740298"/>
                </a:solidFill>
              </a:rPr>
              <a:t>&lt;/</a:t>
            </a:r>
            <a:r>
              <a:rPr lang="en-US" dirty="0" err="1">
                <a:solidFill>
                  <a:srgbClr val="740298"/>
                </a:solidFill>
              </a:rPr>
              <a:t>groupId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</a:t>
            </a:r>
            <a:r>
              <a:rPr lang="en-US" dirty="0" err="1">
                <a:solidFill>
                  <a:srgbClr val="740298"/>
                </a:solidFill>
              </a:rPr>
              <a:t>artifactId</a:t>
            </a:r>
            <a:r>
              <a:rPr lang="en-US" dirty="0">
                <a:solidFill>
                  <a:srgbClr val="740298"/>
                </a:solidFill>
              </a:rPr>
              <a:t>&gt;spring-security-</a:t>
            </a:r>
            <a:r>
              <a:rPr lang="en-US" dirty="0" err="1">
                <a:solidFill>
                  <a:srgbClr val="740298"/>
                </a:solidFill>
              </a:rPr>
              <a:t>ldap</a:t>
            </a:r>
            <a:r>
              <a:rPr lang="en-US" dirty="0">
                <a:solidFill>
                  <a:srgbClr val="740298"/>
                </a:solidFill>
              </a:rPr>
              <a:t>&lt;/</a:t>
            </a:r>
            <a:r>
              <a:rPr lang="en-US" dirty="0" err="1">
                <a:solidFill>
                  <a:srgbClr val="740298"/>
                </a:solidFill>
              </a:rPr>
              <a:t>artifactId</a:t>
            </a:r>
            <a:r>
              <a:rPr lang="en-US" dirty="0">
                <a:solidFill>
                  <a:srgbClr val="740298"/>
                </a:solidFill>
              </a:rPr>
              <a:t>&gt;</a:t>
            </a:r>
          </a:p>
          <a:p>
            <a:r>
              <a:rPr lang="en-US" dirty="0">
                <a:solidFill>
                  <a:srgbClr val="740298"/>
                </a:solidFill>
              </a:rPr>
              <a:t>	</a:t>
            </a:r>
            <a:r>
              <a:rPr lang="en-US" dirty="0" smtClean="0">
                <a:solidFill>
                  <a:srgbClr val="740298"/>
                </a:solidFill>
              </a:rPr>
              <a:t>	&lt;version&gt;3.1.1.RELEASE&lt;/</a:t>
            </a:r>
            <a:r>
              <a:rPr lang="en-US" dirty="0">
                <a:solidFill>
                  <a:srgbClr val="740298"/>
                </a:solidFill>
              </a:rPr>
              <a:t>version&gt;</a:t>
            </a:r>
          </a:p>
          <a:p>
            <a:r>
              <a:rPr lang="en-US" dirty="0" smtClean="0">
                <a:solidFill>
                  <a:srgbClr val="740298"/>
                </a:solidFill>
              </a:rPr>
              <a:t>	&lt;/</a:t>
            </a:r>
            <a:r>
              <a:rPr lang="en-US" dirty="0">
                <a:solidFill>
                  <a:srgbClr val="740298"/>
                </a:solidFill>
              </a:rPr>
              <a:t>dependency&gt;</a:t>
            </a:r>
            <a:endParaRPr lang="en-US" dirty="0" smtClean="0">
              <a:solidFill>
                <a:srgbClr val="740298"/>
              </a:solidFill>
            </a:endParaRPr>
          </a:p>
          <a:p>
            <a:r>
              <a:rPr lang="en-US" dirty="0" smtClean="0">
                <a:solidFill>
                  <a:srgbClr val="740298"/>
                </a:solidFill>
              </a:rPr>
              <a:t>	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31418"/>
            <a:ext cx="7391400" cy="17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HTTP VS HTTPS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7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430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Suggested Reading: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40298"/>
                </a:solidFill>
                <a:hlinkClick r:id="rId2"/>
              </a:rPr>
              <a:t>http://projects.spring.io/spring-security</a:t>
            </a:r>
            <a:r>
              <a:rPr lang="en-US" dirty="0" smtClean="0">
                <a:solidFill>
                  <a:srgbClr val="740298"/>
                </a:solidFill>
                <a:hlinkClick r:id="rId2"/>
              </a:rPr>
              <a:t>/</a:t>
            </a:r>
            <a:endParaRPr lang="en-US" dirty="0" smtClean="0">
              <a:solidFill>
                <a:srgbClr val="74029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40298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740298"/>
                </a:solidFill>
                <a:hlinkClick r:id="rId3"/>
              </a:rPr>
              <a:t>docs.spring.io/spring-security/site/docs/3.0.x/reference/springsecurity.html</a:t>
            </a:r>
            <a:endParaRPr lang="en-US" dirty="0" smtClean="0">
              <a:solidFill>
                <a:srgbClr val="74029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40298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40298"/>
                </a:solidFill>
                <a:hlinkClick r:id="rId4"/>
              </a:rPr>
              <a:t>www.springbyexample.org/examples/simple-spring-security-webapp.html</a:t>
            </a:r>
            <a:endParaRPr lang="en-US" dirty="0" smtClean="0">
              <a:solidFill>
                <a:srgbClr val="74029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40298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740298"/>
                </a:solidFill>
                <a:hlinkClick r:id="rId5"/>
              </a:rPr>
              <a:t>www.youtube.com/watch?v=vX_txZ3ETBg&amp;list=PLgGXSWYM2FpNmY5a1MuomSvvovSWHWoAR&amp;index=5</a:t>
            </a:r>
            <a:endParaRPr lang="en-US" dirty="0" smtClean="0">
              <a:solidFill>
                <a:srgbClr val="740298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3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667001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740298"/>
                </a:solidFill>
              </a:rPr>
              <a:t>Q &amp; A</a:t>
            </a:r>
            <a:endParaRPr lang="en-US" sz="54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239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 smtClean="0">
                <a:solidFill>
                  <a:srgbClr val="740298"/>
                </a:solidFill>
              </a:rPr>
              <a:t>Agenda for the session:</a:t>
            </a:r>
            <a:endParaRPr lang="en-US" spc="300" dirty="0" smtClean="0">
              <a:solidFill>
                <a:srgbClr val="740298"/>
              </a:solidFill>
            </a:endParaRPr>
          </a:p>
          <a:p>
            <a:endParaRPr lang="en-US" spc="300" dirty="0" smtClean="0">
              <a:solidFill>
                <a:srgbClr val="740298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What is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Why we need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Authentication VS Authorization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>
                <a:solidFill>
                  <a:srgbClr val="740298"/>
                </a:solidFill>
              </a:rPr>
              <a:t>Session Management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>
                <a:solidFill>
                  <a:srgbClr val="740298"/>
                </a:solidFill>
              </a:rPr>
              <a:t>Authentication using LDAP 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History: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Spring Security began in late 2003 as “The Acegi Security System for Spring”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The 1.0.0 final release was published in May 2006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Acegi Security became an official Spring Portfolio project towards the end of 2007 and was rebranded as “Spring Security”. </a:t>
            </a:r>
          </a:p>
          <a:p>
            <a:endParaRPr lang="en-US" sz="2800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Spring Security Modules: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Core - spring-security-core.jar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Web - spring-security-web.jar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Config - spring-security-config.jar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LDAP - spring-security-ldap.jar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ACL - spring-security-acl.jar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CAS - spring-security-cas-client.jar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OpenID - spring-security-openid.jar</a:t>
            </a:r>
            <a:endParaRPr lang="en-US" sz="28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Application Without Security ?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295400"/>
            <a:ext cx="1524000" cy="3581400"/>
          </a:xfrm>
          <a:prstGeom prst="rect">
            <a:avLst/>
          </a:prstGeom>
          <a:solidFill>
            <a:srgbClr val="740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2362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3429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3800" y="1371600"/>
            <a:ext cx="1447800" cy="3581400"/>
          </a:xfrm>
          <a:prstGeom prst="rect">
            <a:avLst/>
          </a:prstGeom>
          <a:solidFill>
            <a:srgbClr val="740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21336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3810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371600"/>
            <a:ext cx="1066800" cy="3581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Security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7010400" y="3162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406" y="25146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HTTP Basic Authentication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Authentication using Inline Database</a:t>
            </a:r>
            <a:endParaRPr lang="en-US" sz="36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1" y="28956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81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168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Spring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bbarun</dc:creator>
  <cp:lastModifiedBy>bibhuti barun</cp:lastModifiedBy>
  <cp:revision>19</cp:revision>
  <dcterms:created xsi:type="dcterms:W3CDTF">2015-06-08T10:01:45Z</dcterms:created>
  <dcterms:modified xsi:type="dcterms:W3CDTF">2015-06-09T20:42:06Z</dcterms:modified>
</cp:coreProperties>
</file>