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slide" Target="slides/slide19.xml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295" name="Google Shape;29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6" name="Google Shape;296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555" name="Google Shape;55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6" name="Google Shape;556;p10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605" name="Google Shape;60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6" name="Google Shape;606;p1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651" name="Google Shape;6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2" name="Google Shape;652;p1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683" name="Google Shape;68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4" name="Google Shape;684;p13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5" name="Google Shape;6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716" name="Google Shape;71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7" name="Google Shape;717;p14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744" name="Google Shape;74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5" name="Google Shape;745;p15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777" name="Google Shape;77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78" name="Google Shape;778;p16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802" name="Google Shape;80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3" name="Google Shape;803;p17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831" name="Google Shape;8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2" name="Google Shape;832;p18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3" name="Google Shape;8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863" name="Google Shape;86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64" name="Google Shape;864;p19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Google Shape;8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307" name="Google Shape;30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8" name="Google Shape;308;p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331" name="Google Shape;33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2" name="Google Shape;332;p3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354" name="Google Shape;35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5" name="Google Shape;355;p4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390" name="Google Shape;39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1" name="Google Shape;391;p5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430" name="Google Shape;43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1" name="Google Shape;431;p6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475" name="Google Shape;47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6" name="Google Shape;476;p7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507" name="Google Shape;50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8" name="Google Shape;508;p8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Кафедра физики</a:t>
            </a:r>
            <a:endParaRPr/>
          </a:p>
        </p:txBody>
      </p:sp>
      <p:sp>
        <p:nvSpPr>
          <p:cNvPr id="524" name="Google Shape;52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25" name="Google Shape;525;p9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ctrTitle"/>
          </p:nvPr>
        </p:nvSpPr>
        <p:spPr>
          <a:xfrm>
            <a:off x="685800" y="1997075"/>
            <a:ext cx="7772400" cy="14319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840"/>
              <a:buFont typeface="Tahoma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"/>
          <p:cNvSpPr/>
          <p:nvPr/>
        </p:nvSpPr>
        <p:spPr>
          <a:xfrm>
            <a:off x="285750" y="2803525"/>
            <a:ext cx="1588" cy="3035300"/>
          </a:xfrm>
          <a:custGeom>
            <a:rect b="b" l="l" r="r" t="t"/>
            <a:pathLst>
              <a:path extrusionOk="0" h="1912" w="120000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 rot="5400000">
            <a:off x="2514600" y="-1524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 rot="5400000">
            <a:off x="4794250" y="2127250"/>
            <a:ext cx="572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 rot="5400000">
            <a:off x="603250" y="146050"/>
            <a:ext cx="572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4"/>
          <p:cNvGrpSpPr/>
          <p:nvPr/>
        </p:nvGrpSpPr>
        <p:grpSpPr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211" name="Google Shape;211;p14"/>
            <p:cNvSpPr/>
            <p:nvPr/>
          </p:nvSpPr>
          <p:spPr>
            <a:xfrm>
              <a:off x="2971" y="3367"/>
              <a:ext cx="2789" cy="953"/>
            </a:xfrm>
            <a:custGeom>
              <a:rect b="b" l="l" r="r" t="t"/>
              <a:pathLst>
                <a:path extrusionOk="0" h="953" w="2780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602" y="4014"/>
              <a:ext cx="12" cy="18"/>
            </a:xfrm>
            <a:custGeom>
              <a:rect b="b" l="l" r="r" t="t"/>
              <a:pathLst>
                <a:path extrusionOk="0" h="18" w="12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596" y="3996"/>
              <a:ext cx="6" cy="18"/>
            </a:xfrm>
            <a:custGeom>
              <a:rect b="b" l="l" r="r" t="t"/>
              <a:pathLst>
                <a:path extrusionOk="0" h="18" w="6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180" y="3577"/>
              <a:ext cx="304" cy="741"/>
            </a:xfrm>
            <a:custGeom>
              <a:rect b="b" l="l" r="r" t="t"/>
              <a:pathLst>
                <a:path extrusionOk="0" h="741" w="304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918" y="3553"/>
              <a:ext cx="314" cy="767"/>
            </a:xfrm>
            <a:custGeom>
              <a:rect b="b" l="l" r="r" t="t"/>
              <a:pathLst>
                <a:path extrusionOk="0" h="767" w="314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700" y="3697"/>
              <a:ext cx="275" cy="623"/>
            </a:xfrm>
            <a:custGeom>
              <a:rect b="b" l="l" r="r" t="t"/>
              <a:pathLst>
                <a:path extrusionOk="0" h="623" w="275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522" y="3709"/>
              <a:ext cx="213" cy="611"/>
            </a:xfrm>
            <a:custGeom>
              <a:rect b="b" l="l" r="r" t="t"/>
              <a:pathLst>
                <a:path extrusionOk="0" h="611" w="213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292" y="3936"/>
              <a:ext cx="167" cy="384"/>
            </a:xfrm>
            <a:custGeom>
              <a:rect b="b" l="l" r="r" t="t"/>
              <a:pathLst>
                <a:path extrusionOk="0" h="384" w="167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100" y="4020"/>
              <a:ext cx="166" cy="300"/>
            </a:xfrm>
            <a:custGeom>
              <a:rect b="b" l="l" r="r" t="t"/>
              <a:pathLst>
                <a:path extrusionOk="0" h="300" w="166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910" y="4038"/>
              <a:ext cx="237" cy="282"/>
            </a:xfrm>
            <a:custGeom>
              <a:rect b="b" l="l" r="r" t="t"/>
              <a:pathLst>
                <a:path extrusionOk="0" h="282" w="237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674" y="4086"/>
              <a:ext cx="196" cy="234"/>
            </a:xfrm>
            <a:custGeom>
              <a:rect b="b" l="l" r="r" t="t"/>
              <a:pathLst>
                <a:path extrusionOk="0" h="234" w="196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476" y="4068"/>
              <a:ext cx="190" cy="252"/>
            </a:xfrm>
            <a:custGeom>
              <a:rect b="b" l="l" r="r" t="t"/>
              <a:pathLst>
                <a:path extrusionOk="0" h="252" w="190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170" y="4188"/>
              <a:ext cx="230" cy="132"/>
            </a:xfrm>
            <a:custGeom>
              <a:rect b="b" l="l" r="r" t="t"/>
              <a:pathLst>
                <a:path extrusionOk="0" h="132" w="230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044" y="4218"/>
              <a:ext cx="89" cy="102"/>
            </a:xfrm>
            <a:custGeom>
              <a:rect b="b" l="l" r="r" t="t"/>
              <a:pathLst>
                <a:path extrusionOk="0" h="102" w="89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482" y="3367"/>
              <a:ext cx="278" cy="953"/>
            </a:xfrm>
            <a:custGeom>
              <a:rect b="b" l="l" r="r" t="t"/>
              <a:pathLst>
                <a:path extrusionOk="0" h="953" w="278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6" name="Google Shape;226;p14"/>
          <p:cNvSpPr txBox="1"/>
          <p:nvPr>
            <p:ph type="ctrTitle"/>
          </p:nvPr>
        </p:nvSpPr>
        <p:spPr>
          <a:xfrm>
            <a:off x="684213" y="1628775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  <a:defRPr sz="2200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14"/>
          <p:cNvSpPr txBox="1"/>
          <p:nvPr>
            <p:ph idx="11" type="ftr"/>
          </p:nvPr>
        </p:nvSpPr>
        <p:spPr>
          <a:xfrm>
            <a:off x="179388" y="6165850"/>
            <a:ext cx="4535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6902450" y="628491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231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16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17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2" name="Google Shape;252;p1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1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◆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0" name="Google Shape;270;p2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21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8" name="Google Shape;278;p22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body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6576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24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4114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4" name="Google Shape;164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920"/>
              <a:buFont typeface="Tahoma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40"/>
              <a:buFont typeface="Tahoma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920"/>
              <a:buFont typeface="Tahoma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40"/>
              <a:buFont typeface="Tahoma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24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0"/>
            <a:ext cx="647700" cy="6713538"/>
            <a:chOff x="0" y="43"/>
            <a:chExt cx="5760" cy="4229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0" y="4203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4239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4272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4113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4065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4158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0" y="3666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0" y="3639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0" y="4020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0" y="3894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0" y="3813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0" y="3999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0" y="3687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0" y="3741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0" y="393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0" y="3918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>
              <a:off x="0" y="3510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>
              <a:off x="0" y="3546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>
              <a:off x="0" y="357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>
              <a:off x="0" y="3420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>
              <a:off x="0" y="3372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3465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2973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2946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3327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3201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3120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3306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994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3048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>
              <a:off x="0" y="3246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>
              <a:off x="0" y="3225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>
              <a:off x="0" y="2831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>
              <a:off x="0" y="2750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>
              <a:off x="0" y="2678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>
              <a:off x="0" y="2876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>
              <a:off x="0" y="2855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>
              <a:off x="0" y="2554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>
              <a:off x="0" y="2590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>
              <a:off x="0" y="2623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>
              <a:off x="0" y="2464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>
              <a:off x="0" y="2416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>
              <a:off x="0" y="250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0" y="2371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"/>
            <p:cNvCxnSpPr/>
            <p:nvPr/>
          </p:nvCxnSpPr>
          <p:spPr>
            <a:xfrm>
              <a:off x="0" y="2245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"/>
            <p:cNvCxnSpPr/>
            <p:nvPr/>
          </p:nvCxnSpPr>
          <p:spPr>
            <a:xfrm>
              <a:off x="0" y="2350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"/>
            <p:cNvCxnSpPr/>
            <p:nvPr/>
          </p:nvCxnSpPr>
          <p:spPr>
            <a:xfrm>
              <a:off x="0" y="2290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"/>
            <p:cNvCxnSpPr/>
            <p:nvPr/>
          </p:nvCxnSpPr>
          <p:spPr>
            <a:xfrm>
              <a:off x="0" y="2269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"/>
            <p:cNvCxnSpPr/>
            <p:nvPr/>
          </p:nvCxnSpPr>
          <p:spPr>
            <a:xfrm>
              <a:off x="0" y="2130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0" y="2166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0" y="219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>
              <a:off x="0" y="2040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0" y="1992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"/>
            <p:cNvCxnSpPr/>
            <p:nvPr/>
          </p:nvCxnSpPr>
          <p:spPr>
            <a:xfrm>
              <a:off x="0" y="2085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"/>
            <p:cNvCxnSpPr/>
            <p:nvPr/>
          </p:nvCxnSpPr>
          <p:spPr>
            <a:xfrm>
              <a:off x="0" y="1593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"/>
            <p:cNvCxnSpPr/>
            <p:nvPr/>
          </p:nvCxnSpPr>
          <p:spPr>
            <a:xfrm>
              <a:off x="0" y="1566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"/>
            <p:cNvCxnSpPr/>
            <p:nvPr/>
          </p:nvCxnSpPr>
          <p:spPr>
            <a:xfrm>
              <a:off x="0" y="1947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"/>
            <p:cNvCxnSpPr/>
            <p:nvPr/>
          </p:nvCxnSpPr>
          <p:spPr>
            <a:xfrm>
              <a:off x="0" y="1821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"/>
            <p:cNvCxnSpPr/>
            <p:nvPr/>
          </p:nvCxnSpPr>
          <p:spPr>
            <a:xfrm>
              <a:off x="0" y="1740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"/>
            <p:cNvCxnSpPr/>
            <p:nvPr/>
          </p:nvCxnSpPr>
          <p:spPr>
            <a:xfrm>
              <a:off x="0" y="1926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"/>
            <p:cNvCxnSpPr/>
            <p:nvPr/>
          </p:nvCxnSpPr>
          <p:spPr>
            <a:xfrm>
              <a:off x="0" y="1614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"/>
            <p:cNvCxnSpPr/>
            <p:nvPr/>
          </p:nvCxnSpPr>
          <p:spPr>
            <a:xfrm>
              <a:off x="0" y="1668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"/>
            <p:cNvCxnSpPr/>
            <p:nvPr/>
          </p:nvCxnSpPr>
          <p:spPr>
            <a:xfrm>
              <a:off x="0" y="1866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"/>
            <p:cNvCxnSpPr/>
            <p:nvPr/>
          </p:nvCxnSpPr>
          <p:spPr>
            <a:xfrm>
              <a:off x="0" y="1845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"/>
            <p:cNvCxnSpPr/>
            <p:nvPr/>
          </p:nvCxnSpPr>
          <p:spPr>
            <a:xfrm>
              <a:off x="0" y="1437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"/>
            <p:cNvCxnSpPr/>
            <p:nvPr/>
          </p:nvCxnSpPr>
          <p:spPr>
            <a:xfrm>
              <a:off x="0" y="1473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"/>
            <p:cNvCxnSpPr/>
            <p:nvPr/>
          </p:nvCxnSpPr>
          <p:spPr>
            <a:xfrm>
              <a:off x="0" y="1506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"/>
            <p:cNvCxnSpPr/>
            <p:nvPr/>
          </p:nvCxnSpPr>
          <p:spPr>
            <a:xfrm>
              <a:off x="0" y="1347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"/>
            <p:cNvCxnSpPr/>
            <p:nvPr/>
          </p:nvCxnSpPr>
          <p:spPr>
            <a:xfrm>
              <a:off x="0" y="1392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"/>
            <p:cNvCxnSpPr/>
            <p:nvPr/>
          </p:nvCxnSpPr>
          <p:spPr>
            <a:xfrm>
              <a:off x="0" y="1016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"/>
            <p:cNvCxnSpPr/>
            <p:nvPr/>
          </p:nvCxnSpPr>
          <p:spPr>
            <a:xfrm>
              <a:off x="0" y="989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0" y="1244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0" y="1163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0" y="1037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0" y="1091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0" y="128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0" y="1268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0" y="860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0" y="896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0" y="92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0" y="770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0" y="815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"/>
            <p:cNvCxnSpPr/>
            <p:nvPr/>
          </p:nvCxnSpPr>
          <p:spPr>
            <a:xfrm>
              <a:off x="0" y="718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0" y="646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/>
            <p:nvPr/>
          </p:nvCxnSpPr>
          <p:spPr>
            <a:xfrm>
              <a:off x="0" y="522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0" y="558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0" y="591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0" y="432"/>
              <a:ext cx="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0" y="384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0" y="477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0" y="339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0" y="318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0" y="258"/>
              <a:ext cx="57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0" y="70"/>
              <a:ext cx="57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0" y="43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0" y="91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0" y="145"/>
              <a:ext cx="57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"/>
            <p:cNvCxnSpPr/>
            <p:nvPr/>
          </p:nvCxnSpPr>
          <p:spPr>
            <a:xfrm>
              <a:off x="0" y="202"/>
              <a:ext cx="57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p1"/>
          <p:cNvSpPr/>
          <p:nvPr/>
        </p:nvSpPr>
        <p:spPr>
          <a:xfrm>
            <a:off x="7300913" y="914400"/>
            <a:ext cx="768350" cy="249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252788" y="1066800"/>
            <a:ext cx="4062412" cy="74613"/>
          </a:xfrm>
          <a:prstGeom prst="rect">
            <a:avLst/>
          </a:prstGeom>
          <a:gradFill>
            <a:gsLst>
              <a:gs pos="0">
                <a:srgbClr val="33CCFF"/>
              </a:gs>
              <a:gs pos="100000">
                <a:schemeClr val="dk2"/>
              </a:gs>
            </a:gsLst>
            <a:lin ang="0" scaled="0"/>
          </a:gradFill>
          <a:ln cap="flat" cmpd="sng" w="2857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/>
          <p:nvPr/>
        </p:nvSpPr>
        <p:spPr>
          <a:xfrm rot="10800000">
            <a:off x="609600" y="304800"/>
            <a:ext cx="4062413" cy="74613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33CCFF"/>
              </a:gs>
            </a:gsLst>
            <a:lin ang="0" scaled="0"/>
          </a:gradFill>
          <a:ln cap="flat" cmpd="sng" w="28575">
            <a:solidFill>
              <a:srgbClr val="00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884238" y="152400"/>
            <a:ext cx="258762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89" name="Google Shape;189;p13"/>
            <p:cNvSpPr/>
            <p:nvPr/>
          </p:nvSpPr>
          <p:spPr>
            <a:xfrm>
              <a:off x="2971" y="3367"/>
              <a:ext cx="2789" cy="953"/>
            </a:xfrm>
            <a:custGeom>
              <a:rect b="b" l="l" r="r" t="t"/>
              <a:pathLst>
                <a:path extrusionOk="0" h="953" w="2780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602" y="4014"/>
              <a:ext cx="12" cy="18"/>
            </a:xfrm>
            <a:custGeom>
              <a:rect b="b" l="l" r="r" t="t"/>
              <a:pathLst>
                <a:path extrusionOk="0" h="18" w="12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596" y="3996"/>
              <a:ext cx="6" cy="18"/>
            </a:xfrm>
            <a:custGeom>
              <a:rect b="b" l="l" r="r" t="t"/>
              <a:pathLst>
                <a:path extrusionOk="0" h="18" w="6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180" y="3577"/>
              <a:ext cx="304" cy="741"/>
            </a:xfrm>
            <a:custGeom>
              <a:rect b="b" l="l" r="r" t="t"/>
              <a:pathLst>
                <a:path extrusionOk="0" h="741" w="304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918" y="3553"/>
              <a:ext cx="314" cy="767"/>
            </a:xfrm>
            <a:custGeom>
              <a:rect b="b" l="l" r="r" t="t"/>
              <a:pathLst>
                <a:path extrusionOk="0" h="767" w="314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700" y="3697"/>
              <a:ext cx="275" cy="623"/>
            </a:xfrm>
            <a:custGeom>
              <a:rect b="b" l="l" r="r" t="t"/>
              <a:pathLst>
                <a:path extrusionOk="0" h="623" w="275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522" y="3709"/>
              <a:ext cx="213" cy="611"/>
            </a:xfrm>
            <a:custGeom>
              <a:rect b="b" l="l" r="r" t="t"/>
              <a:pathLst>
                <a:path extrusionOk="0" h="611" w="213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292" y="3936"/>
              <a:ext cx="167" cy="384"/>
            </a:xfrm>
            <a:custGeom>
              <a:rect b="b" l="l" r="r" t="t"/>
              <a:pathLst>
                <a:path extrusionOk="0" h="384" w="167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100" y="4020"/>
              <a:ext cx="166" cy="300"/>
            </a:xfrm>
            <a:custGeom>
              <a:rect b="b" l="l" r="r" t="t"/>
              <a:pathLst>
                <a:path extrusionOk="0" h="300" w="166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910" y="4038"/>
              <a:ext cx="237" cy="282"/>
            </a:xfrm>
            <a:custGeom>
              <a:rect b="b" l="l" r="r" t="t"/>
              <a:pathLst>
                <a:path extrusionOk="0" h="282" w="237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3674" y="4086"/>
              <a:ext cx="196" cy="234"/>
            </a:xfrm>
            <a:custGeom>
              <a:rect b="b" l="l" r="r" t="t"/>
              <a:pathLst>
                <a:path extrusionOk="0" h="234" w="196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476" y="4068"/>
              <a:ext cx="190" cy="252"/>
            </a:xfrm>
            <a:custGeom>
              <a:rect b="b" l="l" r="r" t="t"/>
              <a:pathLst>
                <a:path extrusionOk="0" h="252" w="190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170" y="4188"/>
              <a:ext cx="230" cy="132"/>
            </a:xfrm>
            <a:custGeom>
              <a:rect b="b" l="l" r="r" t="t"/>
              <a:pathLst>
                <a:path extrusionOk="0" h="132" w="230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044" y="4218"/>
              <a:ext cx="89" cy="102"/>
            </a:xfrm>
            <a:custGeom>
              <a:rect b="b" l="l" r="r" t="t"/>
              <a:pathLst>
                <a:path extrusionOk="0" h="102" w="89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482" y="3367"/>
              <a:ext cx="278" cy="953"/>
            </a:xfrm>
            <a:custGeom>
              <a:rect b="b" l="l" r="r" t="t"/>
              <a:pathLst>
                <a:path extrusionOk="0" h="953" w="278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>
              <a:gsLst>
                <a:gs pos="0">
                  <a:srgbClr val="00929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4" name="Google Shape;204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66.png"/><Relationship Id="rId13" Type="http://schemas.openxmlformats.org/officeDocument/2006/relationships/image" Target="../media/image58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64.png"/><Relationship Id="rId15" Type="http://schemas.openxmlformats.org/officeDocument/2006/relationships/image" Target="../media/image56.png"/><Relationship Id="rId14" Type="http://schemas.openxmlformats.org/officeDocument/2006/relationships/image" Target="../media/image57.png"/><Relationship Id="rId16" Type="http://schemas.openxmlformats.org/officeDocument/2006/relationships/image" Target="../media/image62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48.png"/><Relationship Id="rId8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70.png"/><Relationship Id="rId13" Type="http://schemas.openxmlformats.org/officeDocument/2006/relationships/image" Target="../media/image65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9" Type="http://schemas.openxmlformats.org/officeDocument/2006/relationships/image" Target="../media/image39.png"/><Relationship Id="rId15" Type="http://schemas.openxmlformats.org/officeDocument/2006/relationships/image" Target="../media/image68.png"/><Relationship Id="rId14" Type="http://schemas.openxmlformats.org/officeDocument/2006/relationships/image" Target="../media/image60.png"/><Relationship Id="rId17" Type="http://schemas.openxmlformats.org/officeDocument/2006/relationships/image" Target="../media/image82.png"/><Relationship Id="rId16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63.png"/><Relationship Id="rId7" Type="http://schemas.openxmlformats.org/officeDocument/2006/relationships/image" Target="../media/image71.png"/><Relationship Id="rId8" Type="http://schemas.openxmlformats.org/officeDocument/2006/relationships/image" Target="../media/image6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4.png"/><Relationship Id="rId1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63.png"/><Relationship Id="rId7" Type="http://schemas.openxmlformats.org/officeDocument/2006/relationships/image" Target="../media/image71.png"/><Relationship Id="rId8" Type="http://schemas.openxmlformats.org/officeDocument/2006/relationships/image" Target="../media/image6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6.png"/><Relationship Id="rId10" Type="http://schemas.openxmlformats.org/officeDocument/2006/relationships/image" Target="../media/image89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5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5" Type="http://schemas.openxmlformats.org/officeDocument/2006/relationships/image" Target="../media/image83.png"/><Relationship Id="rId6" Type="http://schemas.openxmlformats.org/officeDocument/2006/relationships/image" Target="../media/image79.png"/><Relationship Id="rId7" Type="http://schemas.openxmlformats.org/officeDocument/2006/relationships/image" Target="../media/image77.png"/><Relationship Id="rId8" Type="http://schemas.openxmlformats.org/officeDocument/2006/relationships/image" Target="../media/image85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8.png"/><Relationship Id="rId4" Type="http://schemas.openxmlformats.org/officeDocument/2006/relationships/image" Target="../media/image90.png"/><Relationship Id="rId9" Type="http://schemas.openxmlformats.org/officeDocument/2006/relationships/image" Target="../media/image99.png"/><Relationship Id="rId5" Type="http://schemas.openxmlformats.org/officeDocument/2006/relationships/image" Target="../media/image91.png"/><Relationship Id="rId6" Type="http://schemas.openxmlformats.org/officeDocument/2006/relationships/image" Target="../media/image88.png"/><Relationship Id="rId7" Type="http://schemas.openxmlformats.org/officeDocument/2006/relationships/image" Target="../media/image92.png"/><Relationship Id="rId8" Type="http://schemas.openxmlformats.org/officeDocument/2006/relationships/image" Target="../media/image8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6.png"/><Relationship Id="rId4" Type="http://schemas.openxmlformats.org/officeDocument/2006/relationships/image" Target="../media/image98.png"/><Relationship Id="rId9" Type="http://schemas.openxmlformats.org/officeDocument/2006/relationships/image" Target="../media/image93.png"/><Relationship Id="rId5" Type="http://schemas.openxmlformats.org/officeDocument/2006/relationships/image" Target="../media/image91.png"/><Relationship Id="rId6" Type="http://schemas.openxmlformats.org/officeDocument/2006/relationships/image" Target="../media/image103.png"/><Relationship Id="rId7" Type="http://schemas.openxmlformats.org/officeDocument/2006/relationships/image" Target="../media/image97.png"/><Relationship Id="rId8" Type="http://schemas.openxmlformats.org/officeDocument/2006/relationships/image" Target="../media/image9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7.png"/><Relationship Id="rId4" Type="http://schemas.openxmlformats.org/officeDocument/2006/relationships/image" Target="../media/image98.png"/><Relationship Id="rId5" Type="http://schemas.openxmlformats.org/officeDocument/2006/relationships/image" Target="../media/image104.png"/><Relationship Id="rId6" Type="http://schemas.openxmlformats.org/officeDocument/2006/relationships/image" Target="../media/image102.png"/><Relationship Id="rId7" Type="http://schemas.openxmlformats.org/officeDocument/2006/relationships/image" Target="../media/image106.png"/><Relationship Id="rId8" Type="http://schemas.openxmlformats.org/officeDocument/2006/relationships/image" Target="../media/image1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1.png"/><Relationship Id="rId4" Type="http://schemas.openxmlformats.org/officeDocument/2006/relationships/image" Target="../media/image98.png"/><Relationship Id="rId5" Type="http://schemas.openxmlformats.org/officeDocument/2006/relationships/image" Target="../media/image105.png"/><Relationship Id="rId6" Type="http://schemas.openxmlformats.org/officeDocument/2006/relationships/image" Target="../media/image10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1.png"/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8.png"/><Relationship Id="rId5" Type="http://schemas.openxmlformats.org/officeDocument/2006/relationships/image" Target="../media/image87.png"/><Relationship Id="rId6" Type="http://schemas.openxmlformats.org/officeDocument/2006/relationships/image" Target="../media/image123.png"/><Relationship Id="rId7" Type="http://schemas.openxmlformats.org/officeDocument/2006/relationships/image" Target="../media/image118.png"/><Relationship Id="rId8" Type="http://schemas.openxmlformats.org/officeDocument/2006/relationships/image" Target="../media/image115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9.png"/><Relationship Id="rId1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6.png"/><Relationship Id="rId4" Type="http://schemas.openxmlformats.org/officeDocument/2006/relationships/image" Target="../media/image98.png"/><Relationship Id="rId9" Type="http://schemas.openxmlformats.org/officeDocument/2006/relationships/image" Target="../media/image120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7.png"/><Relationship Id="rId8" Type="http://schemas.openxmlformats.org/officeDocument/2006/relationships/image" Target="../media/image1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24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45.png"/><Relationship Id="rId13" Type="http://schemas.openxmlformats.org/officeDocument/2006/relationships/image" Target="../media/image37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5" Type="http://schemas.openxmlformats.org/officeDocument/2006/relationships/image" Target="../media/image34.png"/><Relationship Id="rId14" Type="http://schemas.openxmlformats.org/officeDocument/2006/relationships/image" Target="../media/image30.png"/><Relationship Id="rId16" Type="http://schemas.openxmlformats.org/officeDocument/2006/relationships/image" Target="../media/image26.png"/><Relationship Id="rId5" Type="http://schemas.openxmlformats.org/officeDocument/2006/relationships/image" Target="../media/image124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Relationship Id="rId7" Type="http://schemas.openxmlformats.org/officeDocument/2006/relationships/image" Target="../media/image54.png"/><Relationship Id="rId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53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6732588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2051050" y="388938"/>
            <a:ext cx="5184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Лекция 2_2</a:t>
            </a:r>
            <a:endParaRPr b="1" i="0" sz="2400" u="sng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2700338" y="2205038"/>
            <a:ext cx="29527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rPr>
              <a:t>ПЛАН   ЛЕКЦИИ</a:t>
            </a:r>
            <a:endParaRPr b="1" i="0" sz="2600" u="sng" cap="none" strike="noStrike">
              <a:solidFill>
                <a:srgbClr val="0000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1331913" y="3224213"/>
            <a:ext cx="7561262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поля. Напряжение.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Электродвижущая сила.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 Вычисление потенциалов электростатических полей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5381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Потенциал поля бесконечной заряженной плоскости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9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Потенциал поля двух разноименно заряженных плоскостей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9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Потенциал поля бесконечного заряженного цилиндра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9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Потенциал поля объемно-заряженного шара</a:t>
            </a:r>
            <a:endParaRPr b="1" i="0" sz="20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1979613" y="1125538"/>
            <a:ext cx="4249737" cy="588962"/>
          </a:xfrm>
          <a:prstGeom prst="rect">
            <a:avLst/>
          </a:prstGeom>
          <a:noFill/>
          <a:ln cap="flat" cmpd="sng" w="9525">
            <a:solidFill>
              <a:srgbClr val="1966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ЭЛЕКТРОСТАТИКА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/>
        </p:nvSpPr>
        <p:spPr>
          <a:xfrm>
            <a:off x="6732588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468313" y="1196975"/>
            <a:ext cx="69119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бесконечной однородно заряженной плоскости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2770188" y="4365625"/>
            <a:ext cx="361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3300413" y="4354513"/>
            <a:ext cx="334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34"/>
          <p:cNvCxnSpPr/>
          <p:nvPr/>
        </p:nvCxnSpPr>
        <p:spPr>
          <a:xfrm rot="10800000">
            <a:off x="2627313" y="3533775"/>
            <a:ext cx="2286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4" name="Google Shape;564;p34"/>
          <p:cNvCxnSpPr/>
          <p:nvPr/>
        </p:nvCxnSpPr>
        <p:spPr>
          <a:xfrm rot="10800000">
            <a:off x="3243263" y="3533775"/>
            <a:ext cx="3429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65" name="Google Shape;565;p34"/>
          <p:cNvGrpSpPr/>
          <p:nvPr/>
        </p:nvGrpSpPr>
        <p:grpSpPr>
          <a:xfrm>
            <a:off x="155575" y="1628775"/>
            <a:ext cx="3768725" cy="3030538"/>
            <a:chOff x="98" y="1026"/>
            <a:chExt cx="2374" cy="1909"/>
          </a:xfrm>
        </p:grpSpPr>
        <p:pic>
          <p:nvPicPr>
            <p:cNvPr id="566" name="Google Shape;56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6" y="1086"/>
              <a:ext cx="362" cy="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55" y="1573"/>
              <a:ext cx="217" cy="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" y="1566"/>
              <a:ext cx="217" cy="28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9" name="Google Shape;569;p34"/>
            <p:cNvCxnSpPr/>
            <p:nvPr/>
          </p:nvCxnSpPr>
          <p:spPr>
            <a:xfrm>
              <a:off x="1261" y="1253"/>
              <a:ext cx="17" cy="168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34"/>
            <p:cNvCxnSpPr/>
            <p:nvPr/>
          </p:nvCxnSpPr>
          <p:spPr>
            <a:xfrm>
              <a:off x="371" y="1501"/>
              <a:ext cx="1844" cy="1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1" name="Google Shape;571;p34"/>
            <p:cNvCxnSpPr/>
            <p:nvPr/>
          </p:nvCxnSpPr>
          <p:spPr>
            <a:xfrm>
              <a:off x="371" y="1728"/>
              <a:ext cx="1844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2" name="Google Shape;572;p34"/>
            <p:cNvCxnSpPr/>
            <p:nvPr/>
          </p:nvCxnSpPr>
          <p:spPr>
            <a:xfrm>
              <a:off x="371" y="1955"/>
              <a:ext cx="1844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3" name="Google Shape;573;p34"/>
            <p:cNvCxnSpPr/>
            <p:nvPr/>
          </p:nvCxnSpPr>
          <p:spPr>
            <a:xfrm>
              <a:off x="371" y="2408"/>
              <a:ext cx="1844" cy="1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4" name="Google Shape;574;p34"/>
            <p:cNvCxnSpPr/>
            <p:nvPr/>
          </p:nvCxnSpPr>
          <p:spPr>
            <a:xfrm>
              <a:off x="371" y="2181"/>
              <a:ext cx="1844" cy="1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5" name="Google Shape;575;p34"/>
            <p:cNvCxnSpPr/>
            <p:nvPr/>
          </p:nvCxnSpPr>
          <p:spPr>
            <a:xfrm>
              <a:off x="371" y="2635"/>
              <a:ext cx="1844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6" name="Google Shape;576;p34"/>
            <p:cNvCxnSpPr/>
            <p:nvPr/>
          </p:nvCxnSpPr>
          <p:spPr>
            <a:xfrm>
              <a:off x="1646" y="1332"/>
              <a:ext cx="0" cy="15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77" name="Google Shape;577;p34"/>
            <p:cNvCxnSpPr/>
            <p:nvPr/>
          </p:nvCxnSpPr>
          <p:spPr>
            <a:xfrm>
              <a:off x="2042" y="1332"/>
              <a:ext cx="0" cy="15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78" name="Google Shape;578;p34"/>
            <p:cNvCxnSpPr/>
            <p:nvPr/>
          </p:nvCxnSpPr>
          <p:spPr>
            <a:xfrm>
              <a:off x="535" y="1326"/>
              <a:ext cx="0" cy="15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34"/>
            <p:cNvCxnSpPr/>
            <p:nvPr/>
          </p:nvCxnSpPr>
          <p:spPr>
            <a:xfrm>
              <a:off x="896" y="1326"/>
              <a:ext cx="0" cy="15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580" name="Google Shape;580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50" y="1026"/>
              <a:ext cx="216" cy="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58" y="1026"/>
              <a:ext cx="216" cy="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2" name="Google Shape;582;p34"/>
          <p:cNvSpPr txBox="1"/>
          <p:nvPr/>
        </p:nvSpPr>
        <p:spPr>
          <a:xfrm>
            <a:off x="179388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34"/>
          <p:cNvGrpSpPr/>
          <p:nvPr/>
        </p:nvGrpSpPr>
        <p:grpSpPr>
          <a:xfrm>
            <a:off x="4140200" y="1844675"/>
            <a:ext cx="4932363" cy="1673225"/>
            <a:chOff x="2608" y="1162"/>
            <a:chExt cx="3107" cy="1054"/>
          </a:xfrm>
        </p:grpSpPr>
        <p:sp>
          <p:nvSpPr>
            <p:cNvPr id="584" name="Google Shape;584;p34"/>
            <p:cNvSpPr txBox="1"/>
            <p:nvPr/>
          </p:nvSpPr>
          <p:spPr>
            <a:xfrm>
              <a:off x="2608" y="1162"/>
              <a:ext cx="3107" cy="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Найдем разность потенциалов между точками 1 - 2,  которые соответствуют потенциалам поля      и      . Пусть эти точки расположены на расстоянии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5" name="Google Shape;585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5" y="1525"/>
              <a:ext cx="194" cy="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3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75" y="1532"/>
              <a:ext cx="210" cy="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15" y="1734"/>
              <a:ext cx="197" cy="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04" y="1958"/>
              <a:ext cx="207" cy="2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34"/>
            <p:cNvSpPr txBox="1"/>
            <p:nvPr/>
          </p:nvSpPr>
          <p:spPr>
            <a:xfrm>
              <a:off x="2618" y="1961"/>
              <a:ext cx="2994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</a:t>
              </a:r>
              <a:r>
                <a:rPr b="0" i="0" lang="ru-RU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от заряженной плоскости.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4211638" y="3716338"/>
            <a:ext cx="4752975" cy="944562"/>
            <a:chOff x="2653" y="2341"/>
            <a:chExt cx="2994" cy="595"/>
          </a:xfrm>
        </p:grpSpPr>
        <p:sp>
          <p:nvSpPr>
            <p:cNvPr id="591" name="Google Shape;591;p34"/>
            <p:cNvSpPr txBox="1"/>
            <p:nvPr/>
          </p:nvSpPr>
          <p:spPr>
            <a:xfrm>
              <a:off x="2653" y="2341"/>
              <a:ext cx="2994" cy="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Для однородного поля с плоской симметрией связь между  и </a:t>
              </a:r>
              <a:r>
                <a:rPr b="0" i="0" lang="ru-RU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выражается формулой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2" name="Google Shape;592;p3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98" y="2491"/>
              <a:ext cx="202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20" y="2568"/>
              <a:ext cx="170" cy="1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4" name="Google Shape;594;p34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67175" y="4724400"/>
            <a:ext cx="4926013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4"/>
          <p:cNvSpPr/>
          <p:nvPr/>
        </p:nvSpPr>
        <p:spPr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7" name="Google Shape;597;p34"/>
          <p:cNvGrpSpPr/>
          <p:nvPr/>
        </p:nvGrpSpPr>
        <p:grpSpPr>
          <a:xfrm>
            <a:off x="107950" y="5157788"/>
            <a:ext cx="3311525" cy="777875"/>
            <a:chOff x="68" y="3249"/>
            <a:chExt cx="2086" cy="490"/>
          </a:xfrm>
        </p:grpSpPr>
        <p:sp>
          <p:nvSpPr>
            <p:cNvPr id="598" name="Google Shape;598;p34"/>
            <p:cNvSpPr txBox="1"/>
            <p:nvPr/>
          </p:nvSpPr>
          <p:spPr>
            <a:xfrm>
              <a:off x="68" y="3309"/>
              <a:ext cx="208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Поскольку                       ,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9" name="Google Shape;599;p3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43" y="3249"/>
              <a:ext cx="707" cy="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34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630863" y="5738813"/>
            <a:ext cx="3044825" cy="906462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02" name="Google Shape;602;p34"/>
          <p:cNvSpPr txBox="1"/>
          <p:nvPr/>
        </p:nvSpPr>
        <p:spPr>
          <a:xfrm>
            <a:off x="1906588" y="5949950"/>
            <a:ext cx="30972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окончательно получим: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323850" y="1196975"/>
            <a:ext cx="69119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двух разноименно заряженных плоскостей.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35"/>
          <p:cNvCxnSpPr/>
          <p:nvPr/>
        </p:nvCxnSpPr>
        <p:spPr>
          <a:xfrm>
            <a:off x="900113" y="25860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35"/>
          <p:cNvCxnSpPr/>
          <p:nvPr/>
        </p:nvCxnSpPr>
        <p:spPr>
          <a:xfrm>
            <a:off x="900113" y="35004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p35"/>
          <p:cNvCxnSpPr/>
          <p:nvPr/>
        </p:nvCxnSpPr>
        <p:spPr>
          <a:xfrm>
            <a:off x="900113" y="30432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p35"/>
          <p:cNvSpPr/>
          <p:nvPr/>
        </p:nvSpPr>
        <p:spPr>
          <a:xfrm rot="-1257043">
            <a:off x="204788" y="2214563"/>
            <a:ext cx="1343025" cy="1716087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66FFFF">
                  <a:alpha val="39215"/>
                </a:srgbClr>
              </a:gs>
              <a:gs pos="100000">
                <a:srgbClr val="47B3B3">
                  <a:alpha val="47450"/>
                </a:srgbClr>
              </a:gs>
            </a:gsLst>
            <a:lin ang="5400000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5"/>
          <p:cNvSpPr/>
          <p:nvPr/>
        </p:nvSpPr>
        <p:spPr>
          <a:xfrm rot="-1257043">
            <a:off x="661988" y="2220913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35"/>
          <p:cNvSpPr/>
          <p:nvPr/>
        </p:nvSpPr>
        <p:spPr>
          <a:xfrm rot="-1257043">
            <a:off x="1204913" y="2233613"/>
            <a:ext cx="1344612" cy="1716087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35"/>
          <p:cNvSpPr/>
          <p:nvPr/>
        </p:nvSpPr>
        <p:spPr>
          <a:xfrm rot="-1257043">
            <a:off x="1804988" y="2220913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8" name="Google Shape;618;p35"/>
          <p:cNvCxnSpPr/>
          <p:nvPr/>
        </p:nvCxnSpPr>
        <p:spPr>
          <a:xfrm>
            <a:off x="919163" y="3957638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35"/>
          <p:cNvCxnSpPr/>
          <p:nvPr/>
        </p:nvCxnSpPr>
        <p:spPr>
          <a:xfrm>
            <a:off x="2967038" y="3967163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35"/>
          <p:cNvCxnSpPr/>
          <p:nvPr/>
        </p:nvCxnSpPr>
        <p:spPr>
          <a:xfrm>
            <a:off x="919163" y="4529138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1" name="Google Shape;621;p35"/>
          <p:cNvSpPr txBox="1"/>
          <p:nvPr/>
        </p:nvSpPr>
        <p:spPr>
          <a:xfrm>
            <a:off x="179388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438" y="1924050"/>
            <a:ext cx="550862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3" y="1851025"/>
            <a:ext cx="550862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275" y="2205038"/>
            <a:ext cx="274638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8" y="4076700"/>
            <a:ext cx="31432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4438" y="4049713"/>
            <a:ext cx="3333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6238" y="2781300"/>
            <a:ext cx="434975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5"/>
          <p:cNvSpPr txBox="1"/>
          <p:nvPr/>
        </p:nvSpPr>
        <p:spPr>
          <a:xfrm>
            <a:off x="1765300" y="4154488"/>
            <a:ext cx="50323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i="1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Google Shape;629;p35"/>
          <p:cNvGrpSpPr/>
          <p:nvPr/>
        </p:nvGrpSpPr>
        <p:grpSpPr>
          <a:xfrm>
            <a:off x="4067175" y="1700213"/>
            <a:ext cx="4897438" cy="825500"/>
            <a:chOff x="2562" y="1162"/>
            <a:chExt cx="3085" cy="520"/>
          </a:xfrm>
        </p:grpSpPr>
        <p:sp>
          <p:nvSpPr>
            <p:cNvPr id="630" name="Google Shape;630;p35"/>
            <p:cNvSpPr txBox="1"/>
            <p:nvPr/>
          </p:nvSpPr>
          <p:spPr>
            <a:xfrm>
              <a:off x="2562" y="1162"/>
              <a:ext cx="3085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Две параллельные бесконечные плоскости заряжены разноименно с одинаковой по величине поверхностной плотностью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1" name="Google Shape;631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07" y="1473"/>
              <a:ext cx="226" cy="2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2" name="Google Shape;632;p35"/>
          <p:cNvSpPr txBox="1"/>
          <p:nvPr/>
        </p:nvSpPr>
        <p:spPr>
          <a:xfrm>
            <a:off x="3635375" y="2636838"/>
            <a:ext cx="51133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сосредоточено между плоскостями и однородно. В области между плоскостями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79838" y="3141663"/>
            <a:ext cx="1152525" cy="903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35"/>
          <p:cNvGrpSpPr/>
          <p:nvPr/>
        </p:nvGrpSpPr>
        <p:grpSpPr>
          <a:xfrm>
            <a:off x="5562600" y="3362325"/>
            <a:ext cx="3141663" cy="427038"/>
            <a:chOff x="3504" y="2355"/>
            <a:chExt cx="1979" cy="269"/>
          </a:xfrm>
        </p:grpSpPr>
        <p:sp>
          <p:nvSpPr>
            <p:cNvPr id="635" name="Google Shape;635;p35"/>
            <p:cNvSpPr txBox="1"/>
            <p:nvPr/>
          </p:nvSpPr>
          <p:spPr>
            <a:xfrm>
              <a:off x="3504" y="2355"/>
              <a:ext cx="140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Вне плоскостей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55" y="2401"/>
              <a:ext cx="528" cy="2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35"/>
          <p:cNvGrpSpPr/>
          <p:nvPr/>
        </p:nvGrpSpPr>
        <p:grpSpPr>
          <a:xfrm>
            <a:off x="3349625" y="3983038"/>
            <a:ext cx="4030663" cy="423862"/>
            <a:chOff x="2064" y="2711"/>
            <a:chExt cx="2539" cy="267"/>
          </a:xfrm>
        </p:grpSpPr>
        <p:sp>
          <p:nvSpPr>
            <p:cNvPr id="638" name="Google Shape;638;p35"/>
            <p:cNvSpPr txBox="1"/>
            <p:nvPr/>
          </p:nvSpPr>
          <p:spPr>
            <a:xfrm>
              <a:off x="2064" y="2711"/>
              <a:ext cx="253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Формула связи между       и      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9" name="Google Shape;639;p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79" y="2756"/>
              <a:ext cx="192" cy="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3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003" y="2718"/>
              <a:ext cx="227" cy="2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1" name="Google Shape;641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92950" y="4000500"/>
            <a:ext cx="1800225" cy="43656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5"/>
          <p:cNvSpPr txBox="1"/>
          <p:nvPr/>
        </p:nvSpPr>
        <p:spPr>
          <a:xfrm>
            <a:off x="395288" y="4737100"/>
            <a:ext cx="41052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интегрирования получим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49434" y="4524375"/>
            <a:ext cx="3367492" cy="86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35"/>
          <p:cNvGrpSpPr/>
          <p:nvPr/>
        </p:nvGrpSpPr>
        <p:grpSpPr>
          <a:xfrm>
            <a:off x="468313" y="5546725"/>
            <a:ext cx="4535487" cy="762000"/>
            <a:chOff x="204" y="3297"/>
            <a:chExt cx="2857" cy="480"/>
          </a:xfrm>
        </p:grpSpPr>
        <p:sp>
          <p:nvSpPr>
            <p:cNvPr id="645" name="Google Shape;645;p35"/>
            <p:cNvSpPr txBox="1"/>
            <p:nvPr/>
          </p:nvSpPr>
          <p:spPr>
            <a:xfrm>
              <a:off x="204" y="3297"/>
              <a:ext cx="2857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Подставим в формулу выражение для       ,  получим окончательно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6" name="Google Shape;646;p3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98" y="3531"/>
              <a:ext cx="181" cy="2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7" name="Google Shape;647;p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59488" y="5451475"/>
            <a:ext cx="2138362" cy="107315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48" name="Google Shape;648;p35"/>
          <p:cNvSpPr/>
          <p:nvPr/>
        </p:nvSpPr>
        <p:spPr>
          <a:xfrm rot="-1257043">
            <a:off x="2268538" y="2205038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66FFFF">
                  <a:alpha val="39215"/>
                </a:srgbClr>
              </a:gs>
              <a:gs pos="100000">
                <a:srgbClr val="47B3B3">
                  <a:alpha val="47450"/>
                </a:srgbClr>
              </a:gs>
            </a:gsLst>
            <a:lin ang="5400000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6"/>
          <p:cNvSpPr txBox="1"/>
          <p:nvPr/>
        </p:nvSpPr>
        <p:spPr>
          <a:xfrm>
            <a:off x="323850" y="1196975"/>
            <a:ext cx="69119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двух разноименно заряженных плоскостей.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36"/>
          <p:cNvCxnSpPr/>
          <p:nvPr/>
        </p:nvCxnSpPr>
        <p:spPr>
          <a:xfrm>
            <a:off x="900113" y="25860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900113" y="35004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9" name="Google Shape;659;p36"/>
          <p:cNvCxnSpPr/>
          <p:nvPr/>
        </p:nvCxnSpPr>
        <p:spPr>
          <a:xfrm>
            <a:off x="900113" y="3043238"/>
            <a:ext cx="208915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0" name="Google Shape;660;p36"/>
          <p:cNvSpPr/>
          <p:nvPr/>
        </p:nvSpPr>
        <p:spPr>
          <a:xfrm rot="-1257043">
            <a:off x="204788" y="2214563"/>
            <a:ext cx="1343025" cy="1716087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66FFFF">
                  <a:alpha val="39215"/>
                </a:srgbClr>
              </a:gs>
              <a:gs pos="100000">
                <a:srgbClr val="47B3B3">
                  <a:alpha val="47450"/>
                </a:srgbClr>
              </a:gs>
            </a:gsLst>
            <a:lin ang="5400000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36"/>
          <p:cNvSpPr/>
          <p:nvPr/>
        </p:nvSpPr>
        <p:spPr>
          <a:xfrm rot="-1257043">
            <a:off x="661988" y="2220913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36"/>
          <p:cNvSpPr/>
          <p:nvPr/>
        </p:nvSpPr>
        <p:spPr>
          <a:xfrm rot="-1257043">
            <a:off x="1204913" y="2233613"/>
            <a:ext cx="1344612" cy="1716087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36"/>
          <p:cNvSpPr/>
          <p:nvPr/>
        </p:nvSpPr>
        <p:spPr>
          <a:xfrm rot="-1257043">
            <a:off x="1804988" y="2220913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FFE5E5">
                  <a:alpha val="63529"/>
                </a:srgbClr>
              </a:gs>
              <a:gs pos="100000">
                <a:srgbClr val="FFF6F6">
                  <a:alpha val="67450"/>
                </a:srgbClr>
              </a:gs>
            </a:gsLst>
            <a:lin ang="5400000" scaled="0"/>
          </a:gradFill>
          <a:ln cap="flat" cmpd="sng" w="158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4" name="Google Shape;664;p36"/>
          <p:cNvCxnSpPr/>
          <p:nvPr/>
        </p:nvCxnSpPr>
        <p:spPr>
          <a:xfrm>
            <a:off x="919163" y="3957638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36"/>
          <p:cNvCxnSpPr/>
          <p:nvPr/>
        </p:nvCxnSpPr>
        <p:spPr>
          <a:xfrm>
            <a:off x="2967038" y="3967163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6" name="Google Shape;666;p36"/>
          <p:cNvCxnSpPr/>
          <p:nvPr/>
        </p:nvCxnSpPr>
        <p:spPr>
          <a:xfrm>
            <a:off x="919163" y="4529138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7" name="Google Shape;667;p36"/>
          <p:cNvSpPr txBox="1"/>
          <p:nvPr/>
        </p:nvSpPr>
        <p:spPr>
          <a:xfrm>
            <a:off x="179388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438" y="1924050"/>
            <a:ext cx="550862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3" y="1851025"/>
            <a:ext cx="550862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275" y="2205038"/>
            <a:ext cx="274638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8" y="4076700"/>
            <a:ext cx="31432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4438" y="4049713"/>
            <a:ext cx="3333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6238" y="2781300"/>
            <a:ext cx="434975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6"/>
          <p:cNvSpPr txBox="1"/>
          <p:nvPr/>
        </p:nvSpPr>
        <p:spPr>
          <a:xfrm>
            <a:off x="1765300" y="4154488"/>
            <a:ext cx="503238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i="1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5" name="Google Shape;675;p36"/>
          <p:cNvGrpSpPr/>
          <p:nvPr/>
        </p:nvGrpSpPr>
        <p:grpSpPr>
          <a:xfrm>
            <a:off x="468313" y="5546725"/>
            <a:ext cx="4535487" cy="762000"/>
            <a:chOff x="204" y="3297"/>
            <a:chExt cx="2857" cy="480"/>
          </a:xfrm>
        </p:grpSpPr>
        <p:sp>
          <p:nvSpPr>
            <p:cNvPr id="676" name="Google Shape;676;p36"/>
            <p:cNvSpPr txBox="1"/>
            <p:nvPr/>
          </p:nvSpPr>
          <p:spPr>
            <a:xfrm>
              <a:off x="204" y="3297"/>
              <a:ext cx="2857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Подставим в формулу выражение для       ,  получим окончательно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7" name="Google Shape;677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8" y="3531"/>
              <a:ext cx="181" cy="2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8" name="Google Shape;678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59488" y="5451475"/>
            <a:ext cx="2138362" cy="107315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79" name="Google Shape;679;p36"/>
          <p:cNvSpPr/>
          <p:nvPr/>
        </p:nvSpPr>
        <p:spPr>
          <a:xfrm rot="-1257043">
            <a:off x="2268538" y="2205038"/>
            <a:ext cx="1343025" cy="1717675"/>
          </a:xfrm>
          <a:prstGeom prst="parallelogram">
            <a:avLst>
              <a:gd fmla="val 49731" name="adj"/>
            </a:avLst>
          </a:prstGeom>
          <a:gradFill>
            <a:gsLst>
              <a:gs pos="0">
                <a:srgbClr val="66FFFF">
                  <a:alpha val="39215"/>
                </a:srgbClr>
              </a:gs>
              <a:gs pos="100000">
                <a:srgbClr val="47B3B3">
                  <a:alpha val="47450"/>
                </a:srgbClr>
              </a:gs>
            </a:gsLst>
            <a:lin ang="5400000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0" name="Google Shape;680;p36"/>
          <p:cNvPicPr preferRelativeResize="0"/>
          <p:nvPr/>
        </p:nvPicPr>
        <p:blipFill rotWithShape="1">
          <a:blip r:embed="rId11">
            <a:alphaModFix/>
          </a:blip>
          <a:srcRect b="33651" l="33830" r="42018" t="38038"/>
          <a:stretch/>
        </p:blipFill>
        <p:spPr>
          <a:xfrm>
            <a:off x="3981983" y="1828800"/>
            <a:ext cx="5049674" cy="332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7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7"/>
          <p:cNvSpPr txBox="1"/>
          <p:nvPr/>
        </p:nvSpPr>
        <p:spPr>
          <a:xfrm>
            <a:off x="684213" y="1052513"/>
            <a:ext cx="58324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бесконечного заряженного цилиндра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7"/>
          <p:cNvSpPr txBox="1"/>
          <p:nvPr/>
        </p:nvSpPr>
        <p:spPr>
          <a:xfrm>
            <a:off x="141288" y="1628775"/>
            <a:ext cx="5903912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создается бесконечной положительно заряженной цилиндрической поверхностью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988" y="3284538"/>
            <a:ext cx="223837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4250" y="2851150"/>
            <a:ext cx="360363" cy="33813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7"/>
          <p:cNvSpPr txBox="1"/>
          <p:nvPr/>
        </p:nvSpPr>
        <p:spPr>
          <a:xfrm>
            <a:off x="123825" y="2349500"/>
            <a:ext cx="5832475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Напряженность поля в каждой точке направлена вдоль радиальной прямой, перпендикулярной к оси цилиндра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37"/>
          <p:cNvCxnSpPr/>
          <p:nvPr/>
        </p:nvCxnSpPr>
        <p:spPr>
          <a:xfrm>
            <a:off x="7521575" y="2447925"/>
            <a:ext cx="1588" cy="2644775"/>
          </a:xfrm>
          <a:prstGeom prst="straightConnector1">
            <a:avLst/>
          </a:prstGeom>
          <a:noFill/>
          <a:ln cap="flat" cmpd="sng" w="317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4" name="Google Shape;694;p37"/>
          <p:cNvCxnSpPr/>
          <p:nvPr/>
        </p:nvCxnSpPr>
        <p:spPr>
          <a:xfrm>
            <a:off x="7502525" y="2409825"/>
            <a:ext cx="0" cy="2644775"/>
          </a:xfrm>
          <a:prstGeom prst="straightConnector1">
            <a:avLst/>
          </a:prstGeom>
          <a:noFill/>
          <a:ln cap="flat" cmpd="sng" w="317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5" name="Google Shape;695;p37"/>
          <p:cNvCxnSpPr/>
          <p:nvPr/>
        </p:nvCxnSpPr>
        <p:spPr>
          <a:xfrm rot="2700000">
            <a:off x="7537450" y="2419350"/>
            <a:ext cx="1588" cy="2643188"/>
          </a:xfrm>
          <a:prstGeom prst="straightConnector1">
            <a:avLst/>
          </a:prstGeom>
          <a:noFill/>
          <a:ln cap="flat" cmpd="sng" w="317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6" name="Google Shape;696;p37"/>
          <p:cNvCxnSpPr/>
          <p:nvPr/>
        </p:nvCxnSpPr>
        <p:spPr>
          <a:xfrm>
            <a:off x="7493792" y="2434433"/>
            <a:ext cx="0" cy="2641598"/>
          </a:xfrm>
          <a:prstGeom prst="straightConnector1">
            <a:avLst/>
          </a:prstGeom>
          <a:noFill/>
          <a:ln cap="flat" cmpd="sng" w="317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7" name="Google Shape;697;p37"/>
          <p:cNvSpPr/>
          <p:nvPr/>
        </p:nvSpPr>
        <p:spPr>
          <a:xfrm>
            <a:off x="7007225" y="3259138"/>
            <a:ext cx="1003300" cy="1003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7"/>
          <p:cNvSpPr/>
          <p:nvPr/>
        </p:nvSpPr>
        <p:spPr>
          <a:xfrm>
            <a:off x="6550025" y="2770188"/>
            <a:ext cx="1944688" cy="1944687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7477125" y="3713163"/>
            <a:ext cx="90488" cy="90487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0" name="Google Shape;700;p37"/>
          <p:cNvCxnSpPr/>
          <p:nvPr/>
        </p:nvCxnSpPr>
        <p:spPr>
          <a:xfrm flipH="1" rot="10800000">
            <a:off x="7566025" y="3595688"/>
            <a:ext cx="42862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37"/>
          <p:cNvCxnSpPr/>
          <p:nvPr/>
        </p:nvCxnSpPr>
        <p:spPr>
          <a:xfrm>
            <a:off x="7578725" y="3776663"/>
            <a:ext cx="877888" cy="220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2" name="Google Shape;702;p37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188" y="2060575"/>
            <a:ext cx="360362" cy="33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1225" y="3860800"/>
            <a:ext cx="263525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1000" y="3355975"/>
            <a:ext cx="29051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9200" y="3932238"/>
            <a:ext cx="307975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p37"/>
          <p:cNvGrpSpPr/>
          <p:nvPr/>
        </p:nvGrpSpPr>
        <p:grpSpPr>
          <a:xfrm>
            <a:off x="107950" y="3213100"/>
            <a:ext cx="5616575" cy="684213"/>
            <a:chOff x="158" y="2205"/>
            <a:chExt cx="3538" cy="431"/>
          </a:xfrm>
        </p:grpSpPr>
        <p:sp>
          <p:nvSpPr>
            <p:cNvPr id="708" name="Google Shape;708;p37"/>
            <p:cNvSpPr txBox="1"/>
            <p:nvPr/>
          </p:nvSpPr>
          <p:spPr>
            <a:xfrm>
              <a:off x="158" y="2205"/>
              <a:ext cx="3538" cy="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Определим разность потенциалов между точками         и   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9" name="Google Shape;709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0" y="2355"/>
              <a:ext cx="150" cy="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74" y="2355"/>
              <a:ext cx="171" cy="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1" name="Google Shape;711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4500" y="3789363"/>
            <a:ext cx="3500438" cy="89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0825" y="4652963"/>
            <a:ext cx="5905500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79613" y="5661025"/>
            <a:ext cx="3024187" cy="1008063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8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8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8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38"/>
          <p:cNvGrpSpPr/>
          <p:nvPr/>
        </p:nvGrpSpPr>
        <p:grpSpPr>
          <a:xfrm>
            <a:off x="539750" y="1557339"/>
            <a:ext cx="8064500" cy="628650"/>
            <a:chOff x="385" y="1162"/>
            <a:chExt cx="5080" cy="396"/>
          </a:xfrm>
        </p:grpSpPr>
        <p:sp>
          <p:nvSpPr>
            <p:cNvPr id="724" name="Google Shape;724;p38"/>
            <p:cNvSpPr txBox="1"/>
            <p:nvPr/>
          </p:nvSpPr>
          <p:spPr>
            <a:xfrm>
              <a:off x="385" y="1162"/>
              <a:ext cx="5080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 область пространства, представляющую собой шар радиусом  </a:t>
              </a: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с объемной плотностью заряда   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18" y="1381"/>
              <a:ext cx="136" cy="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Google Shape;726;p38"/>
          <p:cNvSpPr/>
          <p:nvPr/>
        </p:nvSpPr>
        <p:spPr>
          <a:xfrm>
            <a:off x="738188" y="3251200"/>
            <a:ext cx="2178050" cy="2176463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38"/>
          <p:cNvSpPr/>
          <p:nvPr/>
        </p:nvSpPr>
        <p:spPr>
          <a:xfrm>
            <a:off x="1781175" y="4303713"/>
            <a:ext cx="71438" cy="73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8" name="Google Shape;7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262" y="3586163"/>
            <a:ext cx="331787" cy="360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38"/>
          <p:cNvCxnSpPr/>
          <p:nvPr/>
        </p:nvCxnSpPr>
        <p:spPr>
          <a:xfrm flipH="1" rot="10800000">
            <a:off x="1824038" y="3509963"/>
            <a:ext cx="685800" cy="80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0" name="Google Shape;730;p38"/>
          <p:cNvSpPr txBox="1"/>
          <p:nvPr/>
        </p:nvSpPr>
        <p:spPr>
          <a:xfrm>
            <a:off x="1822450" y="3622675"/>
            <a:ext cx="3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38"/>
          <p:cNvSpPr txBox="1"/>
          <p:nvPr/>
        </p:nvSpPr>
        <p:spPr>
          <a:xfrm>
            <a:off x="3492500" y="2349500"/>
            <a:ext cx="5040313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Найдем потенциал электрического поля внутри и вне шара.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2" name="Google Shape;732;p38"/>
          <p:cNvGrpSpPr/>
          <p:nvPr/>
        </p:nvGrpSpPr>
        <p:grpSpPr>
          <a:xfrm>
            <a:off x="3563938" y="3068638"/>
            <a:ext cx="4248150" cy="504825"/>
            <a:chOff x="2154" y="2069"/>
            <a:chExt cx="2676" cy="318"/>
          </a:xfrm>
        </p:grpSpPr>
        <p:sp>
          <p:nvSpPr>
            <p:cNvPr id="733" name="Google Shape;733;p38"/>
            <p:cNvSpPr txBox="1"/>
            <p:nvPr/>
          </p:nvSpPr>
          <p:spPr>
            <a:xfrm>
              <a:off x="2154" y="2069"/>
              <a:ext cx="1769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b="0" i="0" lang="ru-RU" sz="2200" u="sng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поле внутри шара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4" name="Google Shape;73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8" y="2109"/>
              <a:ext cx="952" cy="2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" name="Google Shape;73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2688" y="3756025"/>
            <a:ext cx="2397125" cy="8255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36" name="Google Shape;736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5612" y="3739086"/>
            <a:ext cx="1510803" cy="800673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737" name="Google Shape;737;p38"/>
          <p:cNvGrpSpPr/>
          <p:nvPr/>
        </p:nvGrpSpPr>
        <p:grpSpPr>
          <a:xfrm>
            <a:off x="3563938" y="4730750"/>
            <a:ext cx="3517900" cy="469900"/>
            <a:chOff x="2154" y="3116"/>
            <a:chExt cx="2216" cy="296"/>
          </a:xfrm>
        </p:grpSpPr>
        <p:sp>
          <p:nvSpPr>
            <p:cNvPr id="738" name="Google Shape;738;p38"/>
            <p:cNvSpPr txBox="1"/>
            <p:nvPr/>
          </p:nvSpPr>
          <p:spPr>
            <a:xfrm>
              <a:off x="2154" y="3116"/>
              <a:ext cx="136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b="0" i="0" lang="ru-RU" sz="2200" u="sng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поле вне шара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9" name="Google Shape;739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8" y="3130"/>
              <a:ext cx="662" cy="2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0" name="Google Shape;74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2661" y="5332413"/>
            <a:ext cx="2048564" cy="925512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41" name="Google Shape;741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93049" y="5317024"/>
            <a:ext cx="1716964" cy="909637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9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39"/>
          <p:cNvCxnSpPr/>
          <p:nvPr/>
        </p:nvCxnSpPr>
        <p:spPr>
          <a:xfrm flipH="1" rot="-10680000">
            <a:off x="2238375" y="2913063"/>
            <a:ext cx="5715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52" name="Google Shape;752;p39"/>
          <p:cNvGrpSpPr/>
          <p:nvPr/>
        </p:nvGrpSpPr>
        <p:grpSpPr>
          <a:xfrm>
            <a:off x="468313" y="3322638"/>
            <a:ext cx="2178050" cy="2176462"/>
            <a:chOff x="340" y="2241"/>
            <a:chExt cx="1372" cy="1371"/>
          </a:xfrm>
        </p:grpSpPr>
        <p:sp>
          <p:nvSpPr>
            <p:cNvPr id="753" name="Google Shape;753;p39"/>
            <p:cNvSpPr/>
            <p:nvPr/>
          </p:nvSpPr>
          <p:spPr>
            <a:xfrm>
              <a:off x="340" y="2241"/>
              <a:ext cx="1372" cy="1371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997" y="2904"/>
              <a:ext cx="45" cy="46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55" name="Google Shape;755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8" y="2452"/>
              <a:ext cx="209" cy="22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6" name="Google Shape;756;p39"/>
            <p:cNvCxnSpPr/>
            <p:nvPr/>
          </p:nvCxnSpPr>
          <p:spPr>
            <a:xfrm flipH="1" rot="10800000">
              <a:off x="1024" y="2404"/>
              <a:ext cx="432" cy="50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7" name="Google Shape;757;p39"/>
            <p:cNvSpPr txBox="1"/>
            <p:nvPr/>
          </p:nvSpPr>
          <p:spPr>
            <a:xfrm>
              <a:off x="1023" y="2475"/>
              <a:ext cx="2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58" name="Google Shape;758;p39"/>
          <p:cNvSpPr txBox="1"/>
          <p:nvPr/>
        </p:nvSpPr>
        <p:spPr>
          <a:xfrm>
            <a:off x="2212975" y="2924175"/>
            <a:ext cx="3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24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9" name="Google Shape;7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4800" y="2708275"/>
            <a:ext cx="382588" cy="28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" name="Google Shape;760;p39"/>
          <p:cNvGrpSpPr/>
          <p:nvPr/>
        </p:nvGrpSpPr>
        <p:grpSpPr>
          <a:xfrm>
            <a:off x="3276600" y="4292600"/>
            <a:ext cx="4248150" cy="504825"/>
            <a:chOff x="2154" y="2069"/>
            <a:chExt cx="2676" cy="318"/>
          </a:xfrm>
        </p:grpSpPr>
        <p:sp>
          <p:nvSpPr>
            <p:cNvPr id="761" name="Google Shape;761;p39"/>
            <p:cNvSpPr txBox="1"/>
            <p:nvPr/>
          </p:nvSpPr>
          <p:spPr>
            <a:xfrm>
              <a:off x="2154" y="2069"/>
              <a:ext cx="1769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b="0" i="0" lang="ru-RU" sz="2200" u="sng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поле внутри шара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2" name="Google Shape;76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8" y="2109"/>
              <a:ext cx="952" cy="2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39"/>
          <p:cNvSpPr/>
          <p:nvPr/>
        </p:nvSpPr>
        <p:spPr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4" name="Google Shape;76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3650" y="2301875"/>
            <a:ext cx="2281238" cy="966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5" name="Google Shape;765;p39"/>
          <p:cNvGrpSpPr/>
          <p:nvPr/>
        </p:nvGrpSpPr>
        <p:grpSpPr>
          <a:xfrm>
            <a:off x="250825" y="1628775"/>
            <a:ext cx="8424863" cy="700088"/>
            <a:chOff x="158" y="1026"/>
            <a:chExt cx="5307" cy="441"/>
          </a:xfrm>
        </p:grpSpPr>
        <p:sp>
          <p:nvSpPr>
            <p:cNvPr id="766" name="Google Shape;766;p39"/>
            <p:cNvSpPr txBox="1"/>
            <p:nvPr/>
          </p:nvSpPr>
          <p:spPr>
            <a:xfrm>
              <a:off x="158" y="1071"/>
              <a:ext cx="5307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Определим       по известной величине        . Уравнение связи для одномерного поля со сферической симметрией выглядит так: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7" name="Google Shape;767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87" y="1040"/>
              <a:ext cx="398" cy="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43" y="1026"/>
              <a:ext cx="482" cy="3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Google Shape;769;p39"/>
          <p:cNvGrpSpPr/>
          <p:nvPr/>
        </p:nvGrpSpPr>
        <p:grpSpPr>
          <a:xfrm>
            <a:off x="3132138" y="3357563"/>
            <a:ext cx="5832475" cy="896937"/>
            <a:chOff x="1973" y="2115"/>
            <a:chExt cx="3674" cy="565"/>
          </a:xfrm>
        </p:grpSpPr>
        <p:sp>
          <p:nvSpPr>
            <p:cNvPr id="770" name="Google Shape;770;p39"/>
            <p:cNvSpPr txBox="1"/>
            <p:nvPr/>
          </p:nvSpPr>
          <p:spPr>
            <a:xfrm>
              <a:off x="1973" y="2115"/>
              <a:ext cx="3674" cy="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Интегрирование проведем по радиальной прямой     , соединяющей центр шара с точкой,  удаленной в бесконечность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1" name="Google Shape;771;p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11" y="2294"/>
              <a:ext cx="169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Google Shape;772;p39"/>
          <p:cNvGrpSpPr/>
          <p:nvPr/>
        </p:nvGrpSpPr>
        <p:grpSpPr>
          <a:xfrm>
            <a:off x="2484438" y="5035550"/>
            <a:ext cx="6480175" cy="946150"/>
            <a:chOff x="1565" y="3172"/>
            <a:chExt cx="4082" cy="596"/>
          </a:xfrm>
        </p:grpSpPr>
        <p:sp>
          <p:nvSpPr>
            <p:cNvPr id="773" name="Google Shape;773;p39"/>
            <p:cNvSpPr txBox="1"/>
            <p:nvPr/>
          </p:nvSpPr>
          <p:spPr>
            <a:xfrm>
              <a:off x="1565" y="3203"/>
              <a:ext cx="4082" cy="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Для определения         внутри шара интегрирование проведем через две области с разными формулами напряженности.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4" name="Google Shape;774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64" y="3172"/>
              <a:ext cx="398" cy="2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0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40"/>
          <p:cNvGrpSpPr/>
          <p:nvPr/>
        </p:nvGrpSpPr>
        <p:grpSpPr>
          <a:xfrm>
            <a:off x="395288" y="1793875"/>
            <a:ext cx="2070100" cy="2066925"/>
            <a:chOff x="295" y="1706"/>
            <a:chExt cx="1304" cy="1302"/>
          </a:xfrm>
        </p:grpSpPr>
        <p:sp>
          <p:nvSpPr>
            <p:cNvPr id="785" name="Google Shape;785;p40"/>
            <p:cNvSpPr/>
            <p:nvPr/>
          </p:nvSpPr>
          <p:spPr>
            <a:xfrm>
              <a:off x="295" y="1979"/>
              <a:ext cx="1029" cy="1029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6" name="Google Shape;786;p40"/>
            <p:cNvCxnSpPr/>
            <p:nvPr/>
          </p:nvCxnSpPr>
          <p:spPr>
            <a:xfrm flipH="1" rot="-10680000">
              <a:off x="1132" y="1803"/>
              <a:ext cx="270" cy="32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787" name="Google Shape;787;p40"/>
            <p:cNvSpPr/>
            <p:nvPr/>
          </p:nvSpPr>
          <p:spPr>
            <a:xfrm>
              <a:off x="788" y="2494"/>
              <a:ext cx="34" cy="34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88" name="Google Shape;78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" y="2247"/>
              <a:ext cx="159" cy="17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9" name="Google Shape;789;p40"/>
            <p:cNvCxnSpPr/>
            <p:nvPr/>
          </p:nvCxnSpPr>
          <p:spPr>
            <a:xfrm flipH="1" rot="10800000">
              <a:off x="808" y="2118"/>
              <a:ext cx="324" cy="3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90" name="Google Shape;790;p40"/>
            <p:cNvSpPr txBox="1"/>
            <p:nvPr/>
          </p:nvSpPr>
          <p:spPr>
            <a:xfrm>
              <a:off x="768" y="2024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40"/>
            <p:cNvSpPr txBox="1"/>
            <p:nvPr/>
          </p:nvSpPr>
          <p:spPr>
            <a:xfrm>
              <a:off x="1066" y="1706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ru-RU" sz="24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4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92" name="Google Shape;79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8" y="1706"/>
              <a:ext cx="181" cy="1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3" name="Google Shape;79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4112" y="1587531"/>
            <a:ext cx="3974232" cy="1096273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0"/>
          <p:cNvSpPr txBox="1"/>
          <p:nvPr/>
        </p:nvSpPr>
        <p:spPr>
          <a:xfrm>
            <a:off x="2484438" y="2781300"/>
            <a:ext cx="3024187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Вычислим интегралы: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5" name="Google Shape;79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663" y="3090863"/>
            <a:ext cx="3551237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40"/>
          <p:cNvSpPr txBox="1"/>
          <p:nvPr/>
        </p:nvSpPr>
        <p:spPr>
          <a:xfrm>
            <a:off x="395288" y="4292600"/>
            <a:ext cx="24479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Первый интеграл: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7550" y="4040188"/>
            <a:ext cx="2197100" cy="1093787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0"/>
          <p:cNvSpPr txBox="1"/>
          <p:nvPr/>
        </p:nvSpPr>
        <p:spPr>
          <a:xfrm>
            <a:off x="323850" y="5738813"/>
            <a:ext cx="244792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Второй интеграл: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7675" y="5478463"/>
            <a:ext cx="4968875" cy="111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1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41"/>
          <p:cNvGrpSpPr/>
          <p:nvPr/>
        </p:nvGrpSpPr>
        <p:grpSpPr>
          <a:xfrm>
            <a:off x="6659563" y="1196975"/>
            <a:ext cx="2070100" cy="2066925"/>
            <a:chOff x="295" y="1706"/>
            <a:chExt cx="1304" cy="1302"/>
          </a:xfrm>
        </p:grpSpPr>
        <p:sp>
          <p:nvSpPr>
            <p:cNvPr id="810" name="Google Shape;810;p41"/>
            <p:cNvSpPr/>
            <p:nvPr/>
          </p:nvSpPr>
          <p:spPr>
            <a:xfrm>
              <a:off x="295" y="1979"/>
              <a:ext cx="1029" cy="1029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1" name="Google Shape;811;p41"/>
            <p:cNvCxnSpPr/>
            <p:nvPr/>
          </p:nvCxnSpPr>
          <p:spPr>
            <a:xfrm flipH="1" rot="-10680000">
              <a:off x="1132" y="1803"/>
              <a:ext cx="270" cy="32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812" name="Google Shape;812;p41"/>
            <p:cNvSpPr/>
            <p:nvPr/>
          </p:nvSpPr>
          <p:spPr>
            <a:xfrm>
              <a:off x="788" y="2494"/>
              <a:ext cx="34" cy="34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13" name="Google Shape;813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" y="2247"/>
              <a:ext cx="197" cy="2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4" name="Google Shape;814;p41"/>
            <p:cNvCxnSpPr/>
            <p:nvPr/>
          </p:nvCxnSpPr>
          <p:spPr>
            <a:xfrm flipH="1" rot="10800000">
              <a:off x="808" y="2118"/>
              <a:ext cx="324" cy="3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5" name="Google Shape;815;p41"/>
            <p:cNvSpPr txBox="1"/>
            <p:nvPr/>
          </p:nvSpPr>
          <p:spPr>
            <a:xfrm>
              <a:off x="768" y="2024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41"/>
            <p:cNvSpPr txBox="1"/>
            <p:nvPr/>
          </p:nvSpPr>
          <p:spPr>
            <a:xfrm>
              <a:off x="1066" y="1706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ru-RU" sz="24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4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17" name="Google Shape;817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8" y="1706"/>
              <a:ext cx="181" cy="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8" name="Google Shape;818;p41"/>
          <p:cNvSpPr/>
          <p:nvPr/>
        </p:nvSpPr>
        <p:spPr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41"/>
          <p:cNvSpPr/>
          <p:nvPr/>
        </p:nvSpPr>
        <p:spPr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322263" y="2420938"/>
            <a:ext cx="23050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итоге получим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5" name="Google Shape;82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537" y="3370262"/>
            <a:ext cx="8719378" cy="7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1"/>
          <p:cNvSpPr txBox="1"/>
          <p:nvPr/>
        </p:nvSpPr>
        <p:spPr>
          <a:xfrm>
            <a:off x="395288" y="5089525"/>
            <a:ext cx="19431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Окончательно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8" name="Google Shape;82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4650" y="4842640"/>
            <a:ext cx="3241526" cy="881885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2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2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2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42"/>
          <p:cNvGrpSpPr/>
          <p:nvPr/>
        </p:nvGrpSpPr>
        <p:grpSpPr>
          <a:xfrm>
            <a:off x="250825" y="1700213"/>
            <a:ext cx="2070100" cy="2066925"/>
            <a:chOff x="295" y="1706"/>
            <a:chExt cx="1304" cy="1302"/>
          </a:xfrm>
        </p:grpSpPr>
        <p:sp>
          <p:nvSpPr>
            <p:cNvPr id="839" name="Google Shape;839;p42"/>
            <p:cNvSpPr/>
            <p:nvPr/>
          </p:nvSpPr>
          <p:spPr>
            <a:xfrm>
              <a:off x="295" y="1979"/>
              <a:ext cx="1029" cy="1029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0" name="Google Shape;840;p42"/>
            <p:cNvCxnSpPr/>
            <p:nvPr/>
          </p:nvCxnSpPr>
          <p:spPr>
            <a:xfrm flipH="1" rot="-10680000">
              <a:off x="1132" y="1803"/>
              <a:ext cx="270" cy="32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841" name="Google Shape;841;p42"/>
            <p:cNvSpPr/>
            <p:nvPr/>
          </p:nvSpPr>
          <p:spPr>
            <a:xfrm>
              <a:off x="788" y="2494"/>
              <a:ext cx="34" cy="34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42" name="Google Shape;84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" y="2247"/>
              <a:ext cx="147" cy="1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3" name="Google Shape;843;p42"/>
            <p:cNvCxnSpPr/>
            <p:nvPr/>
          </p:nvCxnSpPr>
          <p:spPr>
            <a:xfrm flipH="1" rot="10800000">
              <a:off x="808" y="2118"/>
              <a:ext cx="324" cy="3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44" name="Google Shape;844;p42"/>
            <p:cNvSpPr txBox="1"/>
            <p:nvPr/>
          </p:nvSpPr>
          <p:spPr>
            <a:xfrm>
              <a:off x="768" y="2024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Google Shape;845;p42"/>
            <p:cNvSpPr txBox="1"/>
            <p:nvPr/>
          </p:nvSpPr>
          <p:spPr>
            <a:xfrm>
              <a:off x="1066" y="1706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ru-RU" sz="24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4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46" name="Google Shape;846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8" y="1706"/>
              <a:ext cx="181" cy="1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42"/>
          <p:cNvGrpSpPr/>
          <p:nvPr/>
        </p:nvGrpSpPr>
        <p:grpSpPr>
          <a:xfrm>
            <a:off x="2493963" y="1590675"/>
            <a:ext cx="3517900" cy="469900"/>
            <a:chOff x="1571" y="1002"/>
            <a:chExt cx="2216" cy="296"/>
          </a:xfrm>
        </p:grpSpPr>
        <p:sp>
          <p:nvSpPr>
            <p:cNvPr id="848" name="Google Shape;848;p42"/>
            <p:cNvSpPr txBox="1"/>
            <p:nvPr/>
          </p:nvSpPr>
          <p:spPr>
            <a:xfrm>
              <a:off x="1571" y="1002"/>
              <a:ext cx="136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b="0" i="0" lang="ru-RU" sz="2200" u="sng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поле вне шара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9" name="Google Shape;84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25" y="1016"/>
              <a:ext cx="662" cy="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0" name="Google Shape;850;p42"/>
          <p:cNvGrpSpPr/>
          <p:nvPr/>
        </p:nvGrpSpPr>
        <p:grpSpPr>
          <a:xfrm>
            <a:off x="2268538" y="2133600"/>
            <a:ext cx="6551612" cy="685800"/>
            <a:chOff x="1429" y="1564"/>
            <a:chExt cx="4127" cy="432"/>
          </a:xfrm>
        </p:grpSpPr>
        <p:sp>
          <p:nvSpPr>
            <p:cNvPr id="851" name="Google Shape;851;p42"/>
            <p:cNvSpPr txBox="1"/>
            <p:nvPr/>
          </p:nvSpPr>
          <p:spPr>
            <a:xfrm>
              <a:off x="1429" y="1564"/>
              <a:ext cx="4127" cy="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Для внешней области интегрируем по той же линии от                          до          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2" name="Google Shape;852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60" y="1766"/>
              <a:ext cx="171" cy="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1" y="1790"/>
              <a:ext cx="226" cy="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4" name="Google Shape;854;p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18" y="1745"/>
              <a:ext cx="590" cy="2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5" name="Google Shape;855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4974" y="3018548"/>
            <a:ext cx="3408364" cy="923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6" name="Google Shape;856;p42"/>
          <p:cNvGrpSpPr/>
          <p:nvPr/>
        </p:nvGrpSpPr>
        <p:grpSpPr>
          <a:xfrm>
            <a:off x="1270000" y="4076700"/>
            <a:ext cx="6254750" cy="1016000"/>
            <a:chOff x="800" y="2568"/>
            <a:chExt cx="3940" cy="640"/>
          </a:xfrm>
        </p:grpSpPr>
        <p:sp>
          <p:nvSpPr>
            <p:cNvPr id="857" name="Google Shape;857;p42"/>
            <p:cNvSpPr txBox="1"/>
            <p:nvPr/>
          </p:nvSpPr>
          <p:spPr>
            <a:xfrm>
              <a:off x="800" y="2755"/>
              <a:ext cx="3221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Такой интеграл мы рассмотрели выше -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8" name="Google Shape;858;p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82" y="2568"/>
              <a:ext cx="758" cy="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9" name="Google Shape;859;p42"/>
          <p:cNvSpPr txBox="1"/>
          <p:nvPr/>
        </p:nvSpPr>
        <p:spPr>
          <a:xfrm>
            <a:off x="468313" y="5584825"/>
            <a:ext cx="56165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итоге для внешней области шара получим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0" name="Google Shape;860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94723" y="5373216"/>
            <a:ext cx="1839303" cy="1002184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3"/>
          <p:cNvSpPr/>
          <p:nvPr/>
        </p:nvSpPr>
        <p:spPr>
          <a:xfrm>
            <a:off x="7372350" y="5451475"/>
            <a:ext cx="1223963" cy="936625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43"/>
          <p:cNvSpPr/>
          <p:nvPr/>
        </p:nvSpPr>
        <p:spPr>
          <a:xfrm>
            <a:off x="3694113" y="5411788"/>
            <a:ext cx="1223962" cy="936625"/>
          </a:xfrm>
          <a:prstGeom prst="rect">
            <a:avLst/>
          </a:prstGeom>
          <a:solidFill>
            <a:srgbClr val="BFFFB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p43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3"/>
          <p:cNvSpPr txBox="1"/>
          <p:nvPr/>
        </p:nvSpPr>
        <p:spPr>
          <a:xfrm>
            <a:off x="684213" y="1052513"/>
            <a:ext cx="46799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объемно-заряженного шара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3"/>
          <p:cNvSpPr txBox="1"/>
          <p:nvPr/>
        </p:nvSpPr>
        <p:spPr>
          <a:xfrm>
            <a:off x="250825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43"/>
          <p:cNvGrpSpPr/>
          <p:nvPr/>
        </p:nvGrpSpPr>
        <p:grpSpPr>
          <a:xfrm>
            <a:off x="250825" y="1700213"/>
            <a:ext cx="2070100" cy="2066925"/>
            <a:chOff x="295" y="1706"/>
            <a:chExt cx="1304" cy="1302"/>
          </a:xfrm>
        </p:grpSpPr>
        <p:sp>
          <p:nvSpPr>
            <p:cNvPr id="873" name="Google Shape;873;p43"/>
            <p:cNvSpPr/>
            <p:nvPr/>
          </p:nvSpPr>
          <p:spPr>
            <a:xfrm>
              <a:off x="295" y="1979"/>
              <a:ext cx="1029" cy="1029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4" name="Google Shape;874;p43"/>
            <p:cNvCxnSpPr/>
            <p:nvPr/>
          </p:nvCxnSpPr>
          <p:spPr>
            <a:xfrm flipH="1" rot="-10680000">
              <a:off x="1132" y="1803"/>
              <a:ext cx="270" cy="32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875" name="Google Shape;875;p43"/>
            <p:cNvSpPr/>
            <p:nvPr/>
          </p:nvSpPr>
          <p:spPr>
            <a:xfrm>
              <a:off x="788" y="2494"/>
              <a:ext cx="34" cy="34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76" name="Google Shape;87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" y="2247"/>
              <a:ext cx="149" cy="1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7" name="Google Shape;877;p43"/>
            <p:cNvCxnSpPr/>
            <p:nvPr/>
          </p:nvCxnSpPr>
          <p:spPr>
            <a:xfrm flipH="1" rot="10800000">
              <a:off x="808" y="2118"/>
              <a:ext cx="324" cy="3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8" name="Google Shape;878;p43"/>
            <p:cNvSpPr txBox="1"/>
            <p:nvPr/>
          </p:nvSpPr>
          <p:spPr>
            <a:xfrm>
              <a:off x="768" y="2024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9" name="Google Shape;879;p43"/>
            <p:cNvSpPr txBox="1"/>
            <p:nvPr/>
          </p:nvSpPr>
          <p:spPr>
            <a:xfrm>
              <a:off x="1066" y="1706"/>
              <a:ext cx="162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ru-RU" sz="24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0" sz="24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80" name="Google Shape;88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8" y="1706"/>
              <a:ext cx="181" cy="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1" name="Google Shape;881;p43"/>
          <p:cNvSpPr txBox="1"/>
          <p:nvPr/>
        </p:nvSpPr>
        <p:spPr>
          <a:xfrm>
            <a:off x="2916238" y="1557338"/>
            <a:ext cx="597693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Таким образом, потенциал поля  объемно-заряженного шара определяется выражениями: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015" y="3167063"/>
            <a:ext cx="3167304" cy="862013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83" name="Google Shape;88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4163" y="3429000"/>
            <a:ext cx="10795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43"/>
          <p:cNvSpPr/>
          <p:nvPr/>
        </p:nvSpPr>
        <p:spPr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5" name="Google Shape;885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64164" y="2211705"/>
            <a:ext cx="1604962" cy="875984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86" name="Google Shape;886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5825" y="2420938"/>
            <a:ext cx="1584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3"/>
          <p:cNvSpPr txBox="1"/>
          <p:nvPr/>
        </p:nvSpPr>
        <p:spPr>
          <a:xfrm>
            <a:off x="1547813" y="4221163"/>
            <a:ext cx="45370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Проверим правильность выражений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43"/>
          <p:cNvGrpSpPr/>
          <p:nvPr/>
        </p:nvGrpSpPr>
        <p:grpSpPr>
          <a:xfrm>
            <a:off x="36513" y="4868863"/>
            <a:ext cx="9144000" cy="427037"/>
            <a:chOff x="0" y="3203"/>
            <a:chExt cx="5760" cy="269"/>
          </a:xfrm>
        </p:grpSpPr>
        <p:sp>
          <p:nvSpPr>
            <p:cNvPr id="889" name="Google Shape;889;p43"/>
            <p:cNvSpPr txBox="1"/>
            <p:nvPr/>
          </p:nvSpPr>
          <p:spPr>
            <a:xfrm>
              <a:off x="0" y="3203"/>
              <a:ext cx="576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При            потенциал должен быть одинаковым независимо от формулы.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0" name="Google Shape;890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3" y="3263"/>
              <a:ext cx="453" cy="1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1" name="Google Shape;891;p43"/>
          <p:cNvSpPr/>
          <p:nvPr/>
        </p:nvSpPr>
        <p:spPr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2" name="Google Shape;892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6450" y="5462588"/>
            <a:ext cx="4154066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3"/>
          <p:cNvSpPr/>
          <p:nvPr/>
        </p:nvSpPr>
        <p:spPr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4" name="Google Shape;894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53100" y="5499100"/>
            <a:ext cx="2824374" cy="84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4572000" y="1803400"/>
            <a:ext cx="33845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характеристики электростатического поля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067175" y="1196975"/>
            <a:ext cx="144463" cy="2016125"/>
          </a:xfrm>
          <a:prstGeom prst="rightBrace">
            <a:avLst>
              <a:gd fmla="val 116300" name="adj1"/>
              <a:gd fmla="val 50000" name="adj2"/>
            </a:avLst>
          </a:prstGeom>
          <a:noFill/>
          <a:ln cap="flat" cmpd="sng" w="28575">
            <a:solidFill>
              <a:srgbClr val="835E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635000" y="1125538"/>
            <a:ext cx="3500438" cy="2016125"/>
            <a:chOff x="400" y="709"/>
            <a:chExt cx="2205" cy="1270"/>
          </a:xfrm>
        </p:grpSpPr>
        <p:pic>
          <p:nvPicPr>
            <p:cNvPr id="320" name="Google Shape;32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4" y="709"/>
              <a:ext cx="699" cy="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0" y="1390"/>
              <a:ext cx="666" cy="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6"/>
            <p:cNvSpPr txBox="1"/>
            <p:nvPr/>
          </p:nvSpPr>
          <p:spPr>
            <a:xfrm>
              <a:off x="1108" y="845"/>
              <a:ext cx="1497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напряженность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1111" y="1525"/>
              <a:ext cx="1044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потенциал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6"/>
          <p:cNvSpPr txBox="1"/>
          <p:nvPr/>
        </p:nvSpPr>
        <p:spPr>
          <a:xfrm>
            <a:off x="539750" y="3429000"/>
            <a:ext cx="6119813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Напряженность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силовая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характеристика поля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541338" y="4005263"/>
            <a:ext cx="8351837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это 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энергетическая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характеристика поля, т.к. он определяет потенциальную энергию зарядов по отношению к полю.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538163" y="4724400"/>
            <a:ext cx="8497887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Связь между напряженностью и потенциалом 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выражается формулой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7813" y="5259388"/>
            <a:ext cx="6484937" cy="90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539750" y="1341438"/>
            <a:ext cx="7993063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Электростатическое поле является 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одномерным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если  характеристики поля зависят лишь от одной координаты.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7"/>
          <p:cNvGrpSpPr/>
          <p:nvPr/>
        </p:nvGrpSpPr>
        <p:grpSpPr>
          <a:xfrm>
            <a:off x="611188" y="2060575"/>
            <a:ext cx="8353425" cy="1512888"/>
            <a:chOff x="385" y="1298"/>
            <a:chExt cx="5262" cy="953"/>
          </a:xfrm>
        </p:grpSpPr>
        <p:sp>
          <p:nvSpPr>
            <p:cNvPr id="340" name="Google Shape;340;p27"/>
            <p:cNvSpPr txBox="1"/>
            <p:nvPr/>
          </p:nvSpPr>
          <p:spPr>
            <a:xfrm>
              <a:off x="385" y="1298"/>
              <a:ext cx="5262" cy="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Поля 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сферической, цилиндрической и плоской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симметрий – </a:t>
              </a:r>
              <a:r>
                <a:rPr b="0" i="0" lang="ru-RU" sz="2200" u="sng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одномерные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поля. В полях 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сферической 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цилиндрической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симметрий характеристики зависят от радиальной координаты , которая отсчитывается от центра или  оси симметрии. Для этого случая формула связи        и        выглядит следующим образом: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1" name="Google Shape;34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9" y="1699"/>
              <a:ext cx="130" cy="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21" y="1964"/>
              <a:ext cx="202" cy="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81" y="2066"/>
              <a:ext cx="154" cy="1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Google Shape;34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5150" y="3792538"/>
            <a:ext cx="1728788" cy="715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7"/>
          <p:cNvGrpSpPr/>
          <p:nvPr/>
        </p:nvGrpSpPr>
        <p:grpSpPr>
          <a:xfrm>
            <a:off x="1073150" y="4654550"/>
            <a:ext cx="7243763" cy="430213"/>
            <a:chOff x="902" y="2929"/>
            <a:chExt cx="4563" cy="271"/>
          </a:xfrm>
        </p:grpSpPr>
        <p:sp>
          <p:nvSpPr>
            <p:cNvPr id="346" name="Google Shape;346;p27"/>
            <p:cNvSpPr txBox="1"/>
            <p:nvPr/>
          </p:nvSpPr>
          <p:spPr>
            <a:xfrm>
              <a:off x="1020" y="2931"/>
              <a:ext cx="4445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единичный вектор, характеризующий направление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" name="Google Shape;347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02" y="2929"/>
              <a:ext cx="209" cy="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27"/>
          <p:cNvGrpSpPr/>
          <p:nvPr/>
        </p:nvGrpSpPr>
        <p:grpSpPr>
          <a:xfrm>
            <a:off x="468313" y="5240338"/>
            <a:ext cx="8496300" cy="781050"/>
            <a:chOff x="295" y="3158"/>
            <a:chExt cx="5352" cy="492"/>
          </a:xfrm>
        </p:grpSpPr>
        <p:sp>
          <p:nvSpPr>
            <p:cNvPr id="349" name="Google Shape;349;p27"/>
            <p:cNvSpPr txBox="1"/>
            <p:nvPr/>
          </p:nvSpPr>
          <p:spPr>
            <a:xfrm>
              <a:off x="295" y="3158"/>
              <a:ext cx="535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Формула используется при расчете электрических полей для нахождения напряженности            по известному потенциалу      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0" name="Google Shape;350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17" y="3371"/>
              <a:ext cx="408" cy="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57" y="3385"/>
              <a:ext cx="363" cy="2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8"/>
          <p:cNvGrpSpPr/>
          <p:nvPr/>
        </p:nvGrpSpPr>
        <p:grpSpPr>
          <a:xfrm>
            <a:off x="827088" y="1174750"/>
            <a:ext cx="7200900" cy="449263"/>
            <a:chOff x="521" y="740"/>
            <a:chExt cx="4536" cy="283"/>
          </a:xfrm>
        </p:grpSpPr>
        <p:sp>
          <p:nvSpPr>
            <p:cNvPr id="362" name="Google Shape;362;p28"/>
            <p:cNvSpPr txBox="1"/>
            <p:nvPr/>
          </p:nvSpPr>
          <p:spPr>
            <a:xfrm>
              <a:off x="521" y="754"/>
              <a:ext cx="453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Обратная задача – определить связь       с 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89" y="820"/>
              <a:ext cx="155" cy="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9" y="740"/>
              <a:ext cx="202" cy="2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6" name="Google Shape;366;p28"/>
          <p:cNvGrpSpPr/>
          <p:nvPr/>
        </p:nvGrpSpPr>
        <p:grpSpPr>
          <a:xfrm>
            <a:off x="827088" y="1827213"/>
            <a:ext cx="7848600" cy="779462"/>
            <a:chOff x="521" y="1151"/>
            <a:chExt cx="4944" cy="491"/>
          </a:xfrm>
        </p:grpSpPr>
        <p:sp>
          <p:nvSpPr>
            <p:cNvPr id="367" name="Google Shape;367;p28"/>
            <p:cNvSpPr txBox="1"/>
            <p:nvPr/>
          </p:nvSpPr>
          <p:spPr>
            <a:xfrm>
              <a:off x="521" y="1162"/>
              <a:ext cx="494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 скалярной форме связь       и       выглядит как                          . Тогда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8" name="Google Shape;36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98" y="1245"/>
              <a:ext cx="155" cy="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49" y="1151"/>
              <a:ext cx="202" cy="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20" y="1155"/>
              <a:ext cx="1134" cy="2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8"/>
          <p:cNvSpPr/>
          <p:nvPr/>
        </p:nvSpPr>
        <p:spPr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5400" y="2492375"/>
            <a:ext cx="2571750" cy="85883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755650" y="3500438"/>
            <a:ext cx="792163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19250" y="3360738"/>
            <a:ext cx="3382963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8"/>
          <p:cNvSpPr txBox="1"/>
          <p:nvPr/>
        </p:nvSpPr>
        <p:spPr>
          <a:xfrm>
            <a:off x="827088" y="4292600"/>
            <a:ext cx="100806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4388" y="4292600"/>
            <a:ext cx="1152525" cy="4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8"/>
          <p:cNvSpPr txBox="1"/>
          <p:nvPr/>
        </p:nvSpPr>
        <p:spPr>
          <a:xfrm>
            <a:off x="3851275" y="4292600"/>
            <a:ext cx="11525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67400" y="4098925"/>
            <a:ext cx="2374900" cy="858838"/>
          </a:xfrm>
          <a:prstGeom prst="rect">
            <a:avLst/>
          </a:prstGeom>
          <a:noFill/>
          <a:ln cap="flat" cmpd="sng" w="9525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82" name="Google Shape;382;p28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4" name="Google Shape;384;p28"/>
          <p:cNvGrpSpPr/>
          <p:nvPr/>
        </p:nvGrpSpPr>
        <p:grpSpPr>
          <a:xfrm>
            <a:off x="395288" y="5229225"/>
            <a:ext cx="8497887" cy="784225"/>
            <a:chOff x="249" y="3294"/>
            <a:chExt cx="5353" cy="494"/>
          </a:xfrm>
        </p:grpSpPr>
        <p:sp>
          <p:nvSpPr>
            <p:cNvPr id="385" name="Google Shape;385;p28"/>
            <p:cNvSpPr txBox="1"/>
            <p:nvPr/>
          </p:nvSpPr>
          <p:spPr>
            <a:xfrm>
              <a:off x="249" y="3294"/>
              <a:ext cx="5353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Эта формула используется для определения потенциала            по известной напряженности              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11" y="3297"/>
              <a:ext cx="408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26" y="3514"/>
              <a:ext cx="499" cy="2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971550" y="1196975"/>
            <a:ext cx="3744913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напряжение.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9"/>
          <p:cNvGrpSpPr/>
          <p:nvPr/>
        </p:nvGrpSpPr>
        <p:grpSpPr>
          <a:xfrm>
            <a:off x="250825" y="1771650"/>
            <a:ext cx="8642350" cy="701675"/>
            <a:chOff x="158" y="1207"/>
            <a:chExt cx="5444" cy="442"/>
          </a:xfrm>
        </p:grpSpPr>
        <p:sp>
          <p:nvSpPr>
            <p:cNvPr id="399" name="Google Shape;399;p29"/>
            <p:cNvSpPr txBox="1"/>
            <p:nvPr/>
          </p:nvSpPr>
          <p:spPr>
            <a:xfrm>
              <a:off x="158" y="1253"/>
              <a:ext cx="5444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 в поле вектора       произвольную кривую  , соединяющую точки 1 и 2, и зададим на ней положительное направление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0" name="Google Shape;40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5" y="1207"/>
              <a:ext cx="202" cy="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65" y="1253"/>
              <a:ext cx="126" cy="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29"/>
          <p:cNvSpPr/>
          <p:nvPr/>
        </p:nvSpPr>
        <p:spPr>
          <a:xfrm rot="1410766">
            <a:off x="944563" y="2347913"/>
            <a:ext cx="2454275" cy="3071812"/>
          </a:xfrm>
          <a:custGeom>
            <a:rect b="b" l="l" r="r" t="t"/>
            <a:pathLst>
              <a:path extrusionOk="0" h="2250" w="2160">
                <a:moveTo>
                  <a:pt x="0" y="2160"/>
                </a:moveTo>
                <a:cubicBezTo>
                  <a:pt x="105" y="2205"/>
                  <a:pt x="210" y="2250"/>
                  <a:pt x="360" y="2160"/>
                </a:cubicBezTo>
                <a:cubicBezTo>
                  <a:pt x="510" y="2070"/>
                  <a:pt x="840" y="1830"/>
                  <a:pt x="900" y="1620"/>
                </a:cubicBezTo>
                <a:cubicBezTo>
                  <a:pt x="960" y="1410"/>
                  <a:pt x="600" y="1140"/>
                  <a:pt x="720" y="900"/>
                </a:cubicBezTo>
                <a:cubicBezTo>
                  <a:pt x="840" y="660"/>
                  <a:pt x="1380" y="330"/>
                  <a:pt x="1620" y="180"/>
                </a:cubicBezTo>
                <a:cubicBezTo>
                  <a:pt x="1860" y="30"/>
                  <a:pt x="2070" y="30"/>
                  <a:pt x="2160" y="0"/>
                </a:cubicBezTo>
              </a:path>
            </a:pathLst>
          </a:custGeom>
          <a:noFill/>
          <a:ln cap="flat" cmpd="sng" w="38100">
            <a:solidFill>
              <a:srgbClr val="835E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p29"/>
          <p:cNvCxnSpPr/>
          <p:nvPr/>
        </p:nvCxnSpPr>
        <p:spPr>
          <a:xfrm flipH="1" rot="10800000">
            <a:off x="1765300" y="3756025"/>
            <a:ext cx="1635125" cy="617538"/>
          </a:xfrm>
          <a:prstGeom prst="straightConnector1">
            <a:avLst/>
          </a:prstGeom>
          <a:noFill/>
          <a:ln cap="flat" cmpd="sng" w="31750">
            <a:solidFill>
              <a:srgbClr val="333399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04" name="Google Shape;404;p29"/>
          <p:cNvCxnSpPr/>
          <p:nvPr/>
        </p:nvCxnSpPr>
        <p:spPr>
          <a:xfrm flipH="1" rot="-10620000">
            <a:off x="1749425" y="3759200"/>
            <a:ext cx="204788" cy="6191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5" name="Google Shape;405;p29"/>
          <p:cNvCxnSpPr/>
          <p:nvPr/>
        </p:nvCxnSpPr>
        <p:spPr>
          <a:xfrm rot="9600000">
            <a:off x="1057275" y="4764088"/>
            <a:ext cx="20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406" name="Google Shape;406;p29"/>
          <p:cNvCxnSpPr/>
          <p:nvPr/>
        </p:nvCxnSpPr>
        <p:spPr>
          <a:xfrm flipH="1" rot="10620000">
            <a:off x="1927225" y="2757488"/>
            <a:ext cx="439738" cy="10350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2105025" y="3308350"/>
            <a:ext cx="1227138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8" name="Google Shape;408;p29"/>
          <p:cNvSpPr txBox="1"/>
          <p:nvPr/>
        </p:nvSpPr>
        <p:spPr>
          <a:xfrm>
            <a:off x="250825" y="4672013"/>
            <a:ext cx="439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3787775" y="2466975"/>
            <a:ext cx="5445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9"/>
          <p:cNvCxnSpPr/>
          <p:nvPr/>
        </p:nvCxnSpPr>
        <p:spPr>
          <a:xfrm>
            <a:off x="1408113" y="2968625"/>
            <a:ext cx="614362" cy="6191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11" name="Google Shape;4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8350" y="3648075"/>
            <a:ext cx="401638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7413" y="3670300"/>
            <a:ext cx="441325" cy="52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6463" y="2638425"/>
            <a:ext cx="523875" cy="60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29"/>
          <p:cNvGrpSpPr/>
          <p:nvPr/>
        </p:nvGrpSpPr>
        <p:grpSpPr>
          <a:xfrm>
            <a:off x="4500563" y="2708275"/>
            <a:ext cx="4248150" cy="1262063"/>
            <a:chOff x="2835" y="1797"/>
            <a:chExt cx="2676" cy="795"/>
          </a:xfrm>
        </p:grpSpPr>
        <p:sp>
          <p:nvSpPr>
            <p:cNvPr id="415" name="Google Shape;415;p29"/>
            <p:cNvSpPr txBox="1"/>
            <p:nvPr/>
          </p:nvSpPr>
          <p:spPr>
            <a:xfrm>
              <a:off x="2835" y="1797"/>
              <a:ext cx="2676" cy="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Разобьем кривую 1 – 2 на малые векторные элементы     и составим для каждого элемента скалярное произведение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" name="Google Shape;416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56" y="1933"/>
              <a:ext cx="244" cy="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74" y="2317"/>
              <a:ext cx="567" cy="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Google Shape;418;p29"/>
          <p:cNvGrpSpPr/>
          <p:nvPr/>
        </p:nvGrpSpPr>
        <p:grpSpPr>
          <a:xfrm>
            <a:off x="2197100" y="4221163"/>
            <a:ext cx="6911975" cy="427037"/>
            <a:chOff x="1384" y="2659"/>
            <a:chExt cx="4354" cy="269"/>
          </a:xfrm>
        </p:grpSpPr>
        <p:sp>
          <p:nvSpPr>
            <p:cNvPr id="419" name="Google Shape;419;p29"/>
            <p:cNvSpPr txBox="1"/>
            <p:nvPr/>
          </p:nvSpPr>
          <p:spPr>
            <a:xfrm>
              <a:off x="1384" y="2659"/>
              <a:ext cx="4354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Проинтегрируем это произведение вдоль всей кривой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0" name="Google Shape;420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32" y="2704"/>
              <a:ext cx="116" cy="2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1" name="Google Shape;421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11613" y="4703323"/>
            <a:ext cx="2382837" cy="721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29"/>
          <p:cNvGrpSpPr/>
          <p:nvPr/>
        </p:nvGrpSpPr>
        <p:grpSpPr>
          <a:xfrm>
            <a:off x="250825" y="5300663"/>
            <a:ext cx="8785225" cy="835025"/>
            <a:chOff x="158" y="3339"/>
            <a:chExt cx="5534" cy="526"/>
          </a:xfrm>
        </p:grpSpPr>
        <p:sp>
          <p:nvSpPr>
            <p:cNvPr id="423" name="Google Shape;423;p29"/>
            <p:cNvSpPr txBox="1"/>
            <p:nvPr/>
          </p:nvSpPr>
          <p:spPr>
            <a:xfrm>
              <a:off x="158" y="3385"/>
              <a:ext cx="553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Этот интеграл называют криволинейным интегралом вектора       вдоль кривой     или 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напряжением поля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вектора         вдоль кривой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" name="Google Shape;424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76" y="3339"/>
              <a:ext cx="240" cy="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0" y="3640"/>
              <a:ext cx="116" cy="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379" y="3552"/>
              <a:ext cx="240" cy="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823" y="3643"/>
              <a:ext cx="116" cy="2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971550" y="1196975"/>
            <a:ext cx="3744913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напряжение.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30"/>
          <p:cNvGrpSpPr/>
          <p:nvPr/>
        </p:nvGrpSpPr>
        <p:grpSpPr>
          <a:xfrm>
            <a:off x="250825" y="1446407"/>
            <a:ext cx="2860675" cy="2660264"/>
            <a:chOff x="158" y="911"/>
            <a:chExt cx="1802" cy="1676"/>
          </a:xfrm>
        </p:grpSpPr>
        <p:sp>
          <p:nvSpPr>
            <p:cNvPr id="439" name="Google Shape;439;p30"/>
            <p:cNvSpPr/>
            <p:nvPr/>
          </p:nvSpPr>
          <p:spPr>
            <a:xfrm rot="1410766">
              <a:off x="464" y="1071"/>
              <a:ext cx="1084" cy="1356"/>
            </a:xfrm>
            <a:custGeom>
              <a:rect b="b" l="l" r="r" t="t"/>
              <a:pathLst>
                <a:path extrusionOk="0" h="2250" w="2160">
                  <a:moveTo>
                    <a:pt x="0" y="2160"/>
                  </a:moveTo>
                  <a:cubicBezTo>
                    <a:pt x="105" y="2205"/>
                    <a:pt x="210" y="2250"/>
                    <a:pt x="360" y="2160"/>
                  </a:cubicBezTo>
                  <a:cubicBezTo>
                    <a:pt x="510" y="2070"/>
                    <a:pt x="840" y="1830"/>
                    <a:pt x="900" y="1620"/>
                  </a:cubicBezTo>
                  <a:cubicBezTo>
                    <a:pt x="960" y="1410"/>
                    <a:pt x="600" y="1140"/>
                    <a:pt x="720" y="900"/>
                  </a:cubicBezTo>
                  <a:cubicBezTo>
                    <a:pt x="840" y="660"/>
                    <a:pt x="1380" y="330"/>
                    <a:pt x="1620" y="180"/>
                  </a:cubicBezTo>
                  <a:cubicBezTo>
                    <a:pt x="1860" y="30"/>
                    <a:pt x="2070" y="30"/>
                    <a:pt x="2160" y="0"/>
                  </a:cubicBezTo>
                </a:path>
              </a:pathLst>
            </a:custGeom>
            <a:noFill/>
            <a:ln cap="flat" cmpd="sng" w="38100">
              <a:solidFill>
                <a:srgbClr val="835E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0" name="Google Shape;440;p30"/>
            <p:cNvCxnSpPr/>
            <p:nvPr/>
          </p:nvCxnSpPr>
          <p:spPr>
            <a:xfrm flipH="1" rot="10800000">
              <a:off x="827" y="1693"/>
              <a:ext cx="722" cy="272"/>
            </a:xfrm>
            <a:prstGeom prst="straightConnector1">
              <a:avLst/>
            </a:prstGeom>
            <a:noFill/>
            <a:ln cap="flat" cmpd="sng" w="31750">
              <a:solidFill>
                <a:srgbClr val="333399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441" name="Google Shape;441;p30"/>
            <p:cNvCxnSpPr/>
            <p:nvPr/>
          </p:nvCxnSpPr>
          <p:spPr>
            <a:xfrm flipH="1" rot="-10620000">
              <a:off x="820" y="1694"/>
              <a:ext cx="90" cy="273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42" name="Google Shape;442;p30"/>
            <p:cNvCxnSpPr/>
            <p:nvPr/>
          </p:nvCxnSpPr>
          <p:spPr>
            <a:xfrm rot="9600000">
              <a:off x="514" y="2138"/>
              <a:ext cx="9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stealth"/>
              <a:tailEnd len="sm" w="sm" type="none"/>
            </a:ln>
          </p:spPr>
        </p:cxnSp>
        <p:cxnSp>
          <p:nvCxnSpPr>
            <p:cNvPr id="443" name="Google Shape;443;p30"/>
            <p:cNvCxnSpPr/>
            <p:nvPr/>
          </p:nvCxnSpPr>
          <p:spPr>
            <a:xfrm flipH="1" rot="10620000">
              <a:off x="898" y="1252"/>
              <a:ext cx="194" cy="45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30"/>
            <p:cNvCxnSpPr/>
            <p:nvPr/>
          </p:nvCxnSpPr>
          <p:spPr>
            <a:xfrm>
              <a:off x="977" y="1495"/>
              <a:ext cx="541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45" name="Google Shape;445;p30"/>
            <p:cNvSpPr txBox="1"/>
            <p:nvPr/>
          </p:nvSpPr>
          <p:spPr>
            <a:xfrm>
              <a:off x="158" y="2097"/>
              <a:ext cx="19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 txBox="1"/>
            <p:nvPr/>
          </p:nvSpPr>
          <p:spPr>
            <a:xfrm>
              <a:off x="1720" y="1124"/>
              <a:ext cx="240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Google Shape;447;p30"/>
            <p:cNvCxnSpPr/>
            <p:nvPr/>
          </p:nvCxnSpPr>
          <p:spPr>
            <a:xfrm>
              <a:off x="669" y="1345"/>
              <a:ext cx="271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448" name="Google Shape;44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7" y="1645"/>
              <a:ext cx="178" cy="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0" y="1655"/>
              <a:ext cx="195" cy="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7" y="1199"/>
              <a:ext cx="232" cy="2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988" y="2943225"/>
            <a:ext cx="249237" cy="32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30513" y="2085975"/>
            <a:ext cx="265112" cy="325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30"/>
          <p:cNvGrpSpPr/>
          <p:nvPr/>
        </p:nvGrpSpPr>
        <p:grpSpPr>
          <a:xfrm>
            <a:off x="3452813" y="1844675"/>
            <a:ext cx="5500687" cy="1041400"/>
            <a:chOff x="2175" y="1162"/>
            <a:chExt cx="3465" cy="656"/>
          </a:xfrm>
        </p:grpSpPr>
        <p:sp>
          <p:nvSpPr>
            <p:cNvPr id="454" name="Google Shape;454;p30"/>
            <p:cNvSpPr txBox="1"/>
            <p:nvPr/>
          </p:nvSpPr>
          <p:spPr>
            <a:xfrm>
              <a:off x="2175" y="1253"/>
              <a:ext cx="3447" cy="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Напряжение поля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вектора      вдоль кривой   показывает, в какой мере вектор  проецируется на элементы        кривой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5" name="Google Shape;455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23" y="1162"/>
              <a:ext cx="228" cy="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24" y="1258"/>
              <a:ext cx="116" cy="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97" y="1378"/>
              <a:ext cx="228" cy="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07" y="1594"/>
              <a:ext cx="227" cy="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14" y="1591"/>
              <a:ext cx="116" cy="2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30"/>
          <p:cNvGrpSpPr/>
          <p:nvPr/>
        </p:nvGrpSpPr>
        <p:grpSpPr>
          <a:xfrm>
            <a:off x="179388" y="4221163"/>
            <a:ext cx="8729662" cy="647700"/>
            <a:chOff x="113" y="2976"/>
            <a:chExt cx="5499" cy="408"/>
          </a:xfrm>
        </p:grpSpPr>
        <p:sp>
          <p:nvSpPr>
            <p:cNvPr id="461" name="Google Shape;461;p30"/>
            <p:cNvSpPr txBox="1"/>
            <p:nvPr/>
          </p:nvSpPr>
          <p:spPr>
            <a:xfrm>
              <a:off x="113" y="2976"/>
              <a:ext cx="5443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Работа сил поля над зарядом 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 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равна произведению величины заряда на разность потенциалов в начальной и конечной точках: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" name="Google Shape;462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23" y="3158"/>
              <a:ext cx="1089" cy="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" name="Google Shape;463;p30"/>
          <p:cNvGrpSpPr/>
          <p:nvPr/>
        </p:nvGrpSpPr>
        <p:grpSpPr>
          <a:xfrm>
            <a:off x="1187450" y="2886075"/>
            <a:ext cx="7812088" cy="1338263"/>
            <a:chOff x="748" y="1818"/>
            <a:chExt cx="4921" cy="843"/>
          </a:xfrm>
        </p:grpSpPr>
        <p:sp>
          <p:nvSpPr>
            <p:cNvPr id="464" name="Google Shape;464;p30"/>
            <p:cNvSpPr txBox="1"/>
            <p:nvPr/>
          </p:nvSpPr>
          <p:spPr>
            <a:xfrm>
              <a:off x="2064" y="1888"/>
              <a:ext cx="3582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Поскольку вектор      имеет смысл силы, действующей на единичный положительный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06" y="1818"/>
              <a:ext cx="240" cy="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39" y="2432"/>
              <a:ext cx="124" cy="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30"/>
            <p:cNvSpPr txBox="1"/>
            <p:nvPr/>
          </p:nvSpPr>
          <p:spPr>
            <a:xfrm>
              <a:off x="748" y="2265"/>
              <a:ext cx="4921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заряд, то интеграл выражает </a:t>
              </a:r>
              <a:r>
                <a:rPr b="0" i="1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работу поля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по перемещению такого заряда вдоль кривой    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30"/>
          <p:cNvGrpSpPr/>
          <p:nvPr/>
        </p:nvGrpSpPr>
        <p:grpSpPr>
          <a:xfrm>
            <a:off x="179388" y="4926013"/>
            <a:ext cx="8785225" cy="644525"/>
            <a:chOff x="113" y="3103"/>
            <a:chExt cx="5534" cy="406"/>
          </a:xfrm>
        </p:grpSpPr>
        <p:sp>
          <p:nvSpPr>
            <p:cNvPr id="469" name="Google Shape;469;p30"/>
            <p:cNvSpPr txBox="1"/>
            <p:nvPr/>
          </p:nvSpPr>
          <p:spPr>
            <a:xfrm>
              <a:off x="113" y="3113"/>
              <a:ext cx="5534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Тогда, обозначив точки 1, 2 на кривой        ,  для </a:t>
              </a:r>
              <a:r>
                <a:rPr b="0" i="1" lang="ru-RU" sz="2200" u="none" cap="none" strike="noStrike">
                  <a:solidFill>
                    <a:srgbClr val="0000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единичного</a:t>
              </a: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положительного заряда можно записать интеграл в виде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0" name="Google Shape;470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560" y="3103"/>
              <a:ext cx="544" cy="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1" name="Google Shape;471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91460" y="5703470"/>
            <a:ext cx="2780739" cy="811943"/>
          </a:xfrm>
          <a:prstGeom prst="rect">
            <a:avLst/>
          </a:prstGeom>
          <a:noFill/>
          <a:ln cap="flat" cmpd="sng" w="9525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2" name="Google Shape;472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6125" y="1077913"/>
            <a:ext cx="2382837" cy="72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480" name="Google Shape;480;p31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1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95288" y="1196975"/>
            <a:ext cx="37449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напряжение.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63" y="1247775"/>
            <a:ext cx="1425575" cy="407988"/>
          </a:xfrm>
          <a:prstGeom prst="rect">
            <a:avLst/>
          </a:prstGeom>
          <a:noFill/>
          <a:ln cap="flat" cmpd="sng" w="9525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4" name="Google Shape;484;p31"/>
          <p:cNvSpPr txBox="1"/>
          <p:nvPr/>
        </p:nvSpPr>
        <p:spPr>
          <a:xfrm>
            <a:off x="827088" y="1916113"/>
            <a:ext cx="7416800" cy="854075"/>
          </a:xfrm>
          <a:prstGeom prst="rect">
            <a:avLst/>
          </a:prstGeom>
          <a:noFill/>
          <a:ln cap="flat" cmpd="sng" w="9525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напряжение вдоль кривой не зависит от формы кривой и определяется только положениями начальной и конечной точек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/>
          <p:nvPr/>
        </p:nvSpPr>
        <p:spPr>
          <a:xfrm rot="2674336">
            <a:off x="890588" y="2852738"/>
            <a:ext cx="1285875" cy="2857500"/>
          </a:xfrm>
          <a:prstGeom prst="ellipse">
            <a:avLst/>
          </a:prstGeom>
          <a:noFill/>
          <a:ln cap="flat" cmpd="sng" w="28575">
            <a:solidFill>
              <a:srgbClr val="A93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2474913" y="3209925"/>
            <a:ext cx="95250" cy="95250"/>
          </a:xfrm>
          <a:prstGeom prst="ellipse">
            <a:avLst/>
          </a:prstGeom>
          <a:solidFill>
            <a:srgbClr val="FF3300"/>
          </a:solidFill>
          <a:ln cap="flat" cmpd="sng" w="285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485775" y="5246688"/>
            <a:ext cx="95250" cy="95250"/>
          </a:xfrm>
          <a:prstGeom prst="ellipse">
            <a:avLst/>
          </a:prstGeom>
          <a:solidFill>
            <a:srgbClr val="FF3300"/>
          </a:solidFill>
          <a:ln cap="flat" cmpd="sng" w="285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8" name="Google Shape;488;p31"/>
          <p:cNvCxnSpPr/>
          <p:nvPr/>
        </p:nvCxnSpPr>
        <p:spPr>
          <a:xfrm rot="-3120000">
            <a:off x="2200275" y="4400551"/>
            <a:ext cx="14287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89" name="Google Shape;489;p31"/>
          <p:cNvCxnSpPr/>
          <p:nvPr/>
        </p:nvCxnSpPr>
        <p:spPr>
          <a:xfrm rot="7680000">
            <a:off x="674688" y="4214813"/>
            <a:ext cx="15875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90" name="Google Shape;490;p31"/>
          <p:cNvSpPr txBox="1"/>
          <p:nvPr/>
        </p:nvSpPr>
        <p:spPr>
          <a:xfrm>
            <a:off x="107950" y="5089525"/>
            <a:ext cx="42862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2605088" y="2852738"/>
            <a:ext cx="42862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3348038" y="2924175"/>
            <a:ext cx="5400675" cy="1110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кривая  замкнутая, то интеграл, имеет  название – </a:t>
            </a:r>
            <a:r>
              <a:rPr b="1" i="1" lang="ru-RU" sz="2200" u="none" cap="none" strike="noStrike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циркуляция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векторного поля (</a:t>
            </a:r>
            <a:r>
              <a:rPr b="1" i="1" lang="ru-RU" sz="2200" u="none" cap="none" strike="noStrike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циркуляция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вектора напряженности) по контуру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50" y="4797425"/>
            <a:ext cx="3079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0900" y="3284538"/>
            <a:ext cx="3365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8238" y="4076700"/>
            <a:ext cx="350837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238" y="3429000"/>
            <a:ext cx="373062" cy="48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31"/>
          <p:cNvGrpSpPr/>
          <p:nvPr/>
        </p:nvGrpSpPr>
        <p:grpSpPr>
          <a:xfrm>
            <a:off x="3348038" y="4005263"/>
            <a:ext cx="5543550" cy="487362"/>
            <a:chOff x="2109" y="2523"/>
            <a:chExt cx="3492" cy="307"/>
          </a:xfrm>
        </p:grpSpPr>
        <p:sp>
          <p:nvSpPr>
            <p:cNvPr id="498" name="Google Shape;498;p31"/>
            <p:cNvSpPr txBox="1"/>
            <p:nvPr/>
          </p:nvSpPr>
          <p:spPr>
            <a:xfrm>
              <a:off x="2109" y="2523"/>
              <a:ext cx="340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 замкнутый контур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9" name="Google Shape;499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58" y="2523"/>
              <a:ext cx="1043" cy="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" name="Google Shape;500;p31"/>
          <p:cNvGrpSpPr/>
          <p:nvPr/>
        </p:nvGrpSpPr>
        <p:grpSpPr>
          <a:xfrm>
            <a:off x="3370263" y="4725988"/>
            <a:ext cx="4176712" cy="431800"/>
            <a:chOff x="2123" y="2844"/>
            <a:chExt cx="2631" cy="272"/>
          </a:xfrm>
        </p:grpSpPr>
        <p:sp>
          <p:nvSpPr>
            <p:cNvPr id="501" name="Google Shape;501;p31"/>
            <p:cNvSpPr txBox="1"/>
            <p:nvPr/>
          </p:nvSpPr>
          <p:spPr>
            <a:xfrm>
              <a:off x="2123" y="2847"/>
              <a:ext cx="2631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Запишем для контура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2" name="Google Shape;502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892" y="2844"/>
              <a:ext cx="215" cy="2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3" name="Google Shape;503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60612" y="5299089"/>
            <a:ext cx="6652281" cy="7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1"/>
          <p:cNvSpPr txBox="1"/>
          <p:nvPr/>
        </p:nvSpPr>
        <p:spPr>
          <a:xfrm>
            <a:off x="5795963" y="1252538"/>
            <a:ext cx="266382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следует, что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idx="11" type="ftr"/>
          </p:nvPr>
        </p:nvSpPr>
        <p:spPr>
          <a:xfrm>
            <a:off x="179388" y="6165850"/>
            <a:ext cx="3600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Общая физика. «Электростатика»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6805613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2"/>
          <p:cNvSpPr txBox="1"/>
          <p:nvPr/>
        </p:nvSpPr>
        <p:spPr>
          <a:xfrm>
            <a:off x="971550" y="260350"/>
            <a:ext cx="4968875" cy="647700"/>
          </a:xfrm>
          <a:prstGeom prst="rect">
            <a:avLst/>
          </a:prstGeom>
          <a:noFill/>
          <a:ln cap="flat" cmpd="sng" w="19050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 ЭЛЕКТРОСТАТИЧЕСКОГО ПОЛЯ</a:t>
            </a:r>
            <a:r>
              <a:rPr b="0" i="0" lang="ru-RU" sz="2200" u="none" cap="none" strike="noStrike">
                <a:solidFill>
                  <a:srgbClr val="A93F8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2"/>
          <p:cNvSpPr txBox="1"/>
          <p:nvPr/>
        </p:nvSpPr>
        <p:spPr>
          <a:xfrm>
            <a:off x="971550" y="1196975"/>
            <a:ext cx="3744913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напряжение.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179388" y="2430463"/>
            <a:ext cx="8856662" cy="638175"/>
          </a:xfrm>
          <a:prstGeom prst="rect">
            <a:avLst/>
          </a:prstGeom>
          <a:noFill/>
          <a:ln cap="flat" cmpd="sng" w="9525">
            <a:solidFill>
              <a:srgbClr val="835E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Циркуляция вектора напряженности электростатического поля по контуру называется </a:t>
            </a:r>
            <a:r>
              <a:rPr b="1" i="1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электродвижущей силой</a:t>
            </a:r>
            <a:r>
              <a:rPr b="1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контура (ЭДС)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250825" y="3284538"/>
            <a:ext cx="871378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этого определения, полученное соотношение для замкнутого контура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806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8" name="Google Shape;5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38" y="3860800"/>
            <a:ext cx="1954212" cy="7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2"/>
          <p:cNvSpPr txBox="1"/>
          <p:nvPr/>
        </p:nvSpPr>
        <p:spPr>
          <a:xfrm>
            <a:off x="250825" y="5378450"/>
            <a:ext cx="8713788" cy="436563"/>
          </a:xfrm>
          <a:prstGeom prst="rect">
            <a:avLst/>
          </a:prstGeom>
          <a:noFill/>
          <a:ln cap="flat" cmpd="sng" w="12700">
            <a:solidFill>
              <a:srgbClr val="0000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ru-RU" sz="2200" u="none" cap="none" strike="noStrike">
                <a:solidFill>
                  <a:srgbClr val="000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электростатическом поле ЭДС замкнутого контура равна нулю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2"/>
          <p:cNvSpPr txBox="1"/>
          <p:nvPr/>
        </p:nvSpPr>
        <p:spPr>
          <a:xfrm>
            <a:off x="971550" y="1844675"/>
            <a:ext cx="3024188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Запишем определение: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2"/>
          <p:cNvSpPr txBox="1"/>
          <p:nvPr/>
        </p:nvSpPr>
        <p:spPr>
          <a:xfrm>
            <a:off x="539750" y="4797425"/>
            <a:ext cx="648017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сформулировать в виде нового определения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/>
        </p:nvSpPr>
        <p:spPr>
          <a:xfrm>
            <a:off x="6732588" y="115888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3D2F1F"/>
                </a:solidFill>
                <a:latin typeface="Verdana"/>
                <a:ea typeface="Verdana"/>
                <a:cs typeface="Verdana"/>
                <a:sym typeface="Verdana"/>
              </a:rPr>
              <a:t>Кафедра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179388" y="549275"/>
            <a:ext cx="8569325" cy="442913"/>
          </a:xfrm>
          <a:prstGeom prst="rect">
            <a:avLst/>
          </a:prstGeom>
          <a:noFill/>
          <a:ln cap="flat" cmpd="sng" w="9525">
            <a:solidFill>
              <a:srgbClr val="0806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Расчет  потенциалов  электростатических  полей.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468313" y="1125538"/>
            <a:ext cx="69119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 бесконечной однородно заряженной плоскости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33"/>
          <p:cNvGrpSpPr/>
          <p:nvPr/>
        </p:nvGrpSpPr>
        <p:grpSpPr>
          <a:xfrm>
            <a:off x="395288" y="1654175"/>
            <a:ext cx="8137525" cy="695325"/>
            <a:chOff x="249" y="1344"/>
            <a:chExt cx="5126" cy="438"/>
          </a:xfrm>
        </p:grpSpPr>
        <p:sp>
          <p:nvSpPr>
            <p:cNvPr id="532" name="Google Shape;532;p33"/>
            <p:cNvSpPr txBox="1"/>
            <p:nvPr/>
          </p:nvSpPr>
          <p:spPr>
            <a:xfrm>
              <a:off x="249" y="1344"/>
              <a:ext cx="5126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8060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Пусть поверхностная плотность положительного заряда во всех точках плоскости одинакова и равна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3" name="Google Shape;53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7" y="1553"/>
              <a:ext cx="226" cy="2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4" name="Google Shape;5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2371725"/>
            <a:ext cx="574675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2188" y="3144838"/>
            <a:ext cx="344487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50" y="3133725"/>
            <a:ext cx="344488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33"/>
          <p:cNvCxnSpPr/>
          <p:nvPr/>
        </p:nvCxnSpPr>
        <p:spPr>
          <a:xfrm>
            <a:off x="1954213" y="2636838"/>
            <a:ext cx="26987" cy="2670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33"/>
          <p:cNvCxnSpPr/>
          <p:nvPr/>
        </p:nvCxnSpPr>
        <p:spPr>
          <a:xfrm>
            <a:off x="541338" y="3030538"/>
            <a:ext cx="2927350" cy="15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9" name="Google Shape;539;p33"/>
          <p:cNvCxnSpPr/>
          <p:nvPr/>
        </p:nvCxnSpPr>
        <p:spPr>
          <a:xfrm>
            <a:off x="541338" y="3390900"/>
            <a:ext cx="292735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0" name="Google Shape;540;p33"/>
          <p:cNvCxnSpPr/>
          <p:nvPr/>
        </p:nvCxnSpPr>
        <p:spPr>
          <a:xfrm>
            <a:off x="541338" y="3751263"/>
            <a:ext cx="292735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1" name="Google Shape;541;p33"/>
          <p:cNvCxnSpPr/>
          <p:nvPr/>
        </p:nvCxnSpPr>
        <p:spPr>
          <a:xfrm>
            <a:off x="541338" y="4470400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2" name="Google Shape;542;p33"/>
          <p:cNvCxnSpPr/>
          <p:nvPr/>
        </p:nvCxnSpPr>
        <p:spPr>
          <a:xfrm>
            <a:off x="541338" y="4110038"/>
            <a:ext cx="2927350" cy="15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3" name="Google Shape;543;p33"/>
          <p:cNvCxnSpPr/>
          <p:nvPr/>
        </p:nvCxnSpPr>
        <p:spPr>
          <a:xfrm>
            <a:off x="541338" y="4830763"/>
            <a:ext cx="292735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4" name="Google Shape;544;p33"/>
          <p:cNvCxnSpPr/>
          <p:nvPr/>
        </p:nvCxnSpPr>
        <p:spPr>
          <a:xfrm>
            <a:off x="2565400" y="2762250"/>
            <a:ext cx="0" cy="24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5" name="Google Shape;545;p33"/>
          <p:cNvCxnSpPr/>
          <p:nvPr/>
        </p:nvCxnSpPr>
        <p:spPr>
          <a:xfrm>
            <a:off x="3194050" y="2762250"/>
            <a:ext cx="0" cy="24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6" name="Google Shape;546;p33"/>
          <p:cNvCxnSpPr/>
          <p:nvPr/>
        </p:nvCxnSpPr>
        <p:spPr>
          <a:xfrm>
            <a:off x="801688" y="2752725"/>
            <a:ext cx="0" cy="24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7" name="Google Shape;547;p33"/>
          <p:cNvCxnSpPr/>
          <p:nvPr/>
        </p:nvCxnSpPr>
        <p:spPr>
          <a:xfrm>
            <a:off x="1374775" y="2752725"/>
            <a:ext cx="0" cy="24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548" name="Google Shape;54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3000" y="2276475"/>
            <a:ext cx="342900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0700" y="2276475"/>
            <a:ext cx="342900" cy="43973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3"/>
          <p:cNvSpPr txBox="1"/>
          <p:nvPr/>
        </p:nvSpPr>
        <p:spPr>
          <a:xfrm>
            <a:off x="4211638" y="2684463"/>
            <a:ext cx="4608512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Электростатическое поле можно изобразить графически не только силовыми линиями, но и с помощью </a:t>
            </a:r>
            <a:r>
              <a:rPr b="0" i="1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эквипотенциальных поверхностей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4283075" y="4035425"/>
            <a:ext cx="4681538" cy="906463"/>
          </a:xfrm>
          <a:prstGeom prst="rect">
            <a:avLst/>
          </a:prstGeom>
          <a:gradFill>
            <a:gsLst>
              <a:gs pos="0">
                <a:srgbClr val="BFFFBF"/>
              </a:gs>
              <a:gs pos="50000">
                <a:srgbClr val="FFFFFF"/>
              </a:gs>
              <a:gs pos="100000">
                <a:srgbClr val="BFFFBF"/>
              </a:gs>
            </a:gsLst>
            <a:lin ang="18900000" scaled="0"/>
          </a:gradFill>
          <a:ln cap="flat" cmpd="sng" w="9525">
            <a:solidFill>
              <a:srgbClr val="BFF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sng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Эквипотенциальной поверхностью</a:t>
            </a: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называется геометрическое место точек с одинаковым потенциалом.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468313" y="5427663"/>
            <a:ext cx="8496300" cy="89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806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Эквипотенциальные поверхности поля бесконечной однородно заряженной плоскости представляют собой плоскости, параллельные носителю заряда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кеан">
  <a:themeElements>
    <a:clrScheme name="Океан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клон">
  <a:themeElements>
    <a:clrScheme name="Склон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