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6" autoAdjust="0"/>
    <p:restoredTop sz="94672" autoAdjust="0"/>
  </p:normalViewPr>
  <p:slideViewPr>
    <p:cSldViewPr>
      <p:cViewPr>
        <p:scale>
          <a:sx n="150" d="100"/>
          <a:sy n="150" d="100"/>
        </p:scale>
        <p:origin x="-72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A51B-53BE-494B-A397-2FB573B09C15}" type="datetimeFigureOut">
              <a:rPr lang="ru-RU" smtClean="0"/>
              <a:t>14.06.2014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37D9-348E-4F72-92BF-A0D39FAA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92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A51B-53BE-494B-A397-2FB573B09C15}" type="datetimeFigureOut">
              <a:rPr lang="ru-RU" smtClean="0"/>
              <a:t>14.06.2014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37D9-348E-4F72-92BF-A0D39FAA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30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A51B-53BE-494B-A397-2FB573B09C15}" type="datetimeFigureOut">
              <a:rPr lang="ru-RU" smtClean="0"/>
              <a:t>14.06.2014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37D9-348E-4F72-92BF-A0D39FAA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14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A51B-53BE-494B-A397-2FB573B09C15}" type="datetimeFigureOut">
              <a:rPr lang="ru-RU" smtClean="0"/>
              <a:t>14.06.2014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37D9-348E-4F72-92BF-A0D39FAA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71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A51B-53BE-494B-A397-2FB573B09C15}" type="datetimeFigureOut">
              <a:rPr lang="ru-RU" smtClean="0"/>
              <a:t>14.06.2014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37D9-348E-4F72-92BF-A0D39FAA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61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A51B-53BE-494B-A397-2FB573B09C15}" type="datetimeFigureOut">
              <a:rPr lang="ru-RU" smtClean="0"/>
              <a:t>14.06.2014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37D9-348E-4F72-92BF-A0D39FAA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47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A51B-53BE-494B-A397-2FB573B09C15}" type="datetimeFigureOut">
              <a:rPr lang="ru-RU" smtClean="0"/>
              <a:t>14.06.2014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37D9-348E-4F72-92BF-A0D39FAA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88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A51B-53BE-494B-A397-2FB573B09C15}" type="datetimeFigureOut">
              <a:rPr lang="ru-RU" smtClean="0"/>
              <a:t>14.06.2014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37D9-348E-4F72-92BF-A0D39FAA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50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A51B-53BE-494B-A397-2FB573B09C15}" type="datetimeFigureOut">
              <a:rPr lang="ru-RU" smtClean="0"/>
              <a:t>14.06.2014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37D9-348E-4F72-92BF-A0D39FAA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35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A51B-53BE-494B-A397-2FB573B09C15}" type="datetimeFigureOut">
              <a:rPr lang="ru-RU" smtClean="0"/>
              <a:t>14.06.2014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37D9-348E-4F72-92BF-A0D39FAA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06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A51B-53BE-494B-A397-2FB573B09C15}" type="datetimeFigureOut">
              <a:rPr lang="ru-RU" smtClean="0"/>
              <a:t>14.06.2014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37D9-348E-4F72-92BF-A0D39FAA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69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8A51B-53BE-494B-A397-2FB573B09C15}" type="datetimeFigureOut">
              <a:rPr lang="ru-RU" smtClean="0"/>
              <a:t>14.06.2014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F37D9-348E-4F72-92BF-A0D39FAA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60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343890"/>
              </p:ext>
            </p:extLst>
          </p:nvPr>
        </p:nvGraphicFramePr>
        <p:xfrm>
          <a:off x="323528" y="836712"/>
          <a:ext cx="1512168" cy="831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</a:tblGrid>
              <a:tr h="246387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 Сушильный шкаф (</a:t>
                      </a:r>
                      <a:r>
                        <a:rPr lang="en-US" sz="1000" dirty="0" smtClean="0"/>
                        <a:t>C</a:t>
                      </a:r>
                      <a:r>
                        <a:rPr lang="ru-RU" sz="1000" dirty="0" smtClean="0"/>
                        <a:t>)</a:t>
                      </a:r>
                      <a:endParaRPr lang="ru-RU" sz="1000" dirty="0"/>
                    </a:p>
                  </a:txBody>
                  <a:tcPr/>
                </a:tc>
              </a:tr>
              <a:tr h="585168">
                <a:tc>
                  <a:txBody>
                    <a:bodyPr/>
                    <a:lstStyle/>
                    <a:p>
                      <a:r>
                        <a:rPr lang="ru-RU" sz="800" dirty="0" smtClean="0"/>
                        <a:t>*</a:t>
                      </a:r>
                      <a:r>
                        <a:rPr lang="ru-RU" sz="800" baseline="0" dirty="0" smtClean="0"/>
                        <a:t> ИД сушильного шкафа</a:t>
                      </a:r>
                    </a:p>
                    <a:p>
                      <a:r>
                        <a:rPr lang="ru-RU" sz="800" baseline="0" dirty="0" smtClean="0"/>
                        <a:t>+ ИД датчика температуры</a:t>
                      </a:r>
                    </a:p>
                    <a:p>
                      <a:r>
                        <a:rPr lang="ru-RU" sz="800" baseline="0" dirty="0" smtClean="0"/>
                        <a:t>+ ИД нагревательного контура</a:t>
                      </a:r>
                    </a:p>
                    <a:p>
                      <a:r>
                        <a:rPr lang="ru-RU" sz="800" baseline="0" dirty="0" smtClean="0"/>
                        <a:t>+ состояние</a:t>
                      </a:r>
                      <a:endParaRPr lang="ru-RU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785167"/>
              </p:ext>
            </p:extLst>
          </p:nvPr>
        </p:nvGraphicFramePr>
        <p:xfrm>
          <a:off x="1574007" y="2573499"/>
          <a:ext cx="1224136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216024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2 Нагревательный контур (</a:t>
                      </a:r>
                      <a:r>
                        <a:rPr lang="en-US" sz="1000" dirty="0" smtClean="0"/>
                        <a:t>W)</a:t>
                      </a:r>
                      <a:endParaRPr lang="ru-RU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800" dirty="0" smtClean="0"/>
                        <a:t>*</a:t>
                      </a:r>
                      <a:r>
                        <a:rPr lang="ru-RU" sz="800" baseline="0" dirty="0" smtClean="0"/>
                        <a:t> ИД контура</a:t>
                      </a:r>
                    </a:p>
                    <a:p>
                      <a:r>
                        <a:rPr lang="ru-RU" sz="800" dirty="0" smtClean="0"/>
                        <a:t>+ состояние</a:t>
                      </a:r>
                      <a:endParaRPr lang="ru-RU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645101"/>
              </p:ext>
            </p:extLst>
          </p:nvPr>
        </p:nvGraphicFramePr>
        <p:xfrm>
          <a:off x="2843808" y="620688"/>
          <a:ext cx="123788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882"/>
              </a:tblGrid>
              <a:tr h="216024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3 Датчик</a:t>
                      </a:r>
                      <a:r>
                        <a:rPr lang="ru-RU" sz="1000" baseline="0" dirty="0" smtClean="0"/>
                        <a:t> температуры (Т)</a:t>
                      </a:r>
                      <a:endParaRPr lang="ru-RU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800" dirty="0" smtClean="0"/>
                        <a:t>*</a:t>
                      </a:r>
                      <a:r>
                        <a:rPr lang="ru-RU" sz="800" baseline="0" dirty="0" smtClean="0"/>
                        <a:t> ИД датчика</a:t>
                      </a:r>
                    </a:p>
                    <a:p>
                      <a:r>
                        <a:rPr lang="ru-RU" sz="800" dirty="0" smtClean="0"/>
                        <a:t>+ температура</a:t>
                      </a:r>
                      <a:endParaRPr lang="en-US" sz="800" dirty="0" smtClean="0"/>
                    </a:p>
                    <a:p>
                      <a:r>
                        <a:rPr lang="en-US" sz="800" dirty="0" smtClean="0"/>
                        <a:t>+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ru-RU" sz="800" baseline="0" dirty="0" smtClean="0"/>
                        <a:t>пределы температур</a:t>
                      </a:r>
                      <a:endParaRPr lang="ru-RU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Elbow Connector 8"/>
          <p:cNvCxnSpPr>
            <a:stCxn id="5" idx="2"/>
            <a:endCxn id="6" idx="0"/>
          </p:cNvCxnSpPr>
          <p:nvPr/>
        </p:nvCxnSpPr>
        <p:spPr>
          <a:xfrm rot="16200000" flipH="1">
            <a:off x="1180227" y="1567651"/>
            <a:ext cx="905232" cy="110646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3"/>
            <a:endCxn id="7" idx="1"/>
          </p:cNvCxnSpPr>
          <p:nvPr/>
        </p:nvCxnSpPr>
        <p:spPr>
          <a:xfrm flipV="1">
            <a:off x="1835696" y="1047408"/>
            <a:ext cx="1008112" cy="20508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15716" y="63620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R13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181944" y="212088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99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713733"/>
              </p:ext>
            </p:extLst>
          </p:nvPr>
        </p:nvGraphicFramePr>
        <p:xfrm>
          <a:off x="1519833" y="609753"/>
          <a:ext cx="720080" cy="25828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20080"/>
              </a:tblGrid>
              <a:tr h="258283">
                <a:tc>
                  <a:txBody>
                    <a:bodyPr/>
                    <a:lstStyle/>
                    <a:p>
                      <a:pPr algn="ctr"/>
                      <a:r>
                        <a:rPr lang="ru-RU" sz="700" u="sng" dirty="0" smtClean="0"/>
                        <a:t>0</a:t>
                      </a:r>
                      <a:r>
                        <a:rPr lang="ru-RU" sz="700" dirty="0" smtClean="0"/>
                        <a:t> Выключен</a:t>
                      </a:r>
                      <a:endParaRPr lang="ru-RU" sz="7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24824"/>
              </p:ext>
            </p:extLst>
          </p:nvPr>
        </p:nvGraphicFramePr>
        <p:xfrm>
          <a:off x="323528" y="260648"/>
          <a:ext cx="1440160" cy="25828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40160"/>
              </a:tblGrid>
              <a:tr h="25828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r>
                        <a:rPr lang="ru-RU" sz="1000" baseline="0" dirty="0" smtClean="0"/>
                        <a:t> Сушильный шкаф</a:t>
                      </a:r>
                      <a:r>
                        <a:rPr lang="en-US" sz="1000" baseline="0" dirty="0" smtClean="0"/>
                        <a:t> C</a:t>
                      </a:r>
                      <a:endParaRPr lang="ru-RU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706170"/>
              </p:ext>
            </p:extLst>
          </p:nvPr>
        </p:nvGraphicFramePr>
        <p:xfrm>
          <a:off x="1447825" y="1401841"/>
          <a:ext cx="864096" cy="25828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64096"/>
              </a:tblGrid>
              <a:tr h="258283">
                <a:tc>
                  <a:txBody>
                    <a:bodyPr/>
                    <a:lstStyle/>
                    <a:p>
                      <a:pPr algn="ctr"/>
                      <a:r>
                        <a:rPr lang="en-US" sz="700" u="sng" dirty="0" smtClean="0"/>
                        <a:t>1</a:t>
                      </a:r>
                      <a:r>
                        <a:rPr lang="en-US" sz="700" dirty="0" smtClean="0"/>
                        <a:t> </a:t>
                      </a:r>
                      <a:r>
                        <a:rPr lang="ru-RU" sz="700" dirty="0" smtClean="0"/>
                        <a:t>Простаивает</a:t>
                      </a:r>
                      <a:endParaRPr lang="ru-RU" sz="7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925921"/>
              </p:ext>
            </p:extLst>
          </p:nvPr>
        </p:nvGraphicFramePr>
        <p:xfrm>
          <a:off x="2626494" y="2121924"/>
          <a:ext cx="864096" cy="4114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64096"/>
              </a:tblGrid>
              <a:tr h="258283">
                <a:tc>
                  <a:txBody>
                    <a:bodyPr/>
                    <a:lstStyle/>
                    <a:p>
                      <a:pPr algn="ctr"/>
                      <a:r>
                        <a:rPr lang="en-US" sz="700" u="sng" dirty="0" smtClean="0"/>
                        <a:t>2</a:t>
                      </a:r>
                      <a:r>
                        <a:rPr lang="en-US" sz="700" dirty="0" smtClean="0"/>
                        <a:t> </a:t>
                      </a:r>
                      <a:r>
                        <a:rPr lang="ru-RU" sz="700" dirty="0" smtClean="0"/>
                        <a:t>Установка</a:t>
                      </a:r>
                      <a:r>
                        <a:rPr lang="ru-RU" sz="700" baseline="0" dirty="0" smtClean="0"/>
                        <a:t> температуры в контуре</a:t>
                      </a:r>
                      <a:endParaRPr lang="ru-RU" sz="7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" name="Curved Connector 3"/>
          <p:cNvCxnSpPr>
            <a:stCxn id="11" idx="3"/>
            <a:endCxn id="12" idx="0"/>
          </p:cNvCxnSpPr>
          <p:nvPr/>
        </p:nvCxnSpPr>
        <p:spPr>
          <a:xfrm>
            <a:off x="2311921" y="1530982"/>
            <a:ext cx="746621" cy="59094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25651" y="146314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C2</a:t>
            </a:r>
            <a:r>
              <a:rPr lang="en-US" sz="800" dirty="0" smtClean="0"/>
              <a:t> </a:t>
            </a:r>
            <a:r>
              <a:rPr lang="ru-RU" sz="800" dirty="0" smtClean="0"/>
              <a:t>Нагревать контур</a:t>
            </a:r>
            <a:endParaRPr lang="ru-RU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2059732" y="969793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C1</a:t>
            </a:r>
            <a:r>
              <a:rPr lang="en-US" sz="800" dirty="0" smtClean="0"/>
              <a:t> </a:t>
            </a:r>
            <a:r>
              <a:rPr lang="ru-RU" sz="800" dirty="0" smtClean="0"/>
              <a:t>Сигнал к включению</a:t>
            </a:r>
            <a:endParaRPr lang="ru-RU" sz="8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769194"/>
              </p:ext>
            </p:extLst>
          </p:nvPr>
        </p:nvGraphicFramePr>
        <p:xfrm>
          <a:off x="1510531" y="3115155"/>
          <a:ext cx="864096" cy="25828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64096"/>
              </a:tblGrid>
              <a:tr h="258283">
                <a:tc>
                  <a:txBody>
                    <a:bodyPr/>
                    <a:lstStyle/>
                    <a:p>
                      <a:pPr algn="ctr"/>
                      <a:r>
                        <a:rPr lang="en-US" sz="700" u="sng" dirty="0" smtClean="0"/>
                        <a:t>3</a:t>
                      </a:r>
                      <a:r>
                        <a:rPr lang="en-US" sz="700" dirty="0" smtClean="0"/>
                        <a:t> </a:t>
                      </a:r>
                      <a:r>
                        <a:rPr lang="ru-RU" sz="700" dirty="0" smtClean="0"/>
                        <a:t>Работает</a:t>
                      </a:r>
                      <a:endParaRPr lang="ru-RU" sz="7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9" name="Curved Connector 18"/>
          <p:cNvCxnSpPr>
            <a:stCxn id="12" idx="2"/>
            <a:endCxn id="18" idx="3"/>
          </p:cNvCxnSpPr>
          <p:nvPr/>
        </p:nvCxnSpPr>
        <p:spPr>
          <a:xfrm rot="5400000">
            <a:off x="2361139" y="2546893"/>
            <a:ext cx="710892" cy="68391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417803"/>
              </p:ext>
            </p:extLst>
          </p:nvPr>
        </p:nvGraphicFramePr>
        <p:xfrm>
          <a:off x="322560" y="2175264"/>
          <a:ext cx="864096" cy="304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64096"/>
              </a:tblGrid>
              <a:tr h="258283">
                <a:tc>
                  <a:txBody>
                    <a:bodyPr/>
                    <a:lstStyle/>
                    <a:p>
                      <a:pPr algn="ctr"/>
                      <a:r>
                        <a:rPr lang="en-US" sz="700" u="sng" dirty="0" smtClean="0"/>
                        <a:t>4</a:t>
                      </a:r>
                      <a:r>
                        <a:rPr lang="en-US" sz="700" dirty="0" smtClean="0"/>
                        <a:t> </a:t>
                      </a:r>
                      <a:r>
                        <a:rPr lang="ru-RU" sz="700" dirty="0" smtClean="0"/>
                        <a:t>Отключение контура</a:t>
                      </a:r>
                      <a:endParaRPr lang="ru-RU" sz="7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2" name="Curved Connector 31"/>
          <p:cNvCxnSpPr>
            <a:stCxn id="18" idx="1"/>
            <a:endCxn id="28" idx="2"/>
          </p:cNvCxnSpPr>
          <p:nvPr/>
        </p:nvCxnSpPr>
        <p:spPr>
          <a:xfrm rot="10800000">
            <a:off x="754609" y="2480064"/>
            <a:ext cx="755923" cy="76423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28" idx="0"/>
            <a:endCxn id="11" idx="1"/>
          </p:cNvCxnSpPr>
          <p:nvPr/>
        </p:nvCxnSpPr>
        <p:spPr>
          <a:xfrm rot="5400000" flipH="1" flipV="1">
            <a:off x="779075" y="1506515"/>
            <a:ext cx="644282" cy="69321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898675" y="2797053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C3</a:t>
            </a:r>
            <a:r>
              <a:rPr lang="en-US" sz="800" dirty="0" smtClean="0"/>
              <a:t> </a:t>
            </a:r>
            <a:r>
              <a:rPr lang="ru-RU" sz="800" dirty="0" smtClean="0"/>
              <a:t>Контур нагрет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4458" y="294587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C4</a:t>
            </a:r>
            <a:r>
              <a:rPr lang="en-US" sz="800" dirty="0" smtClean="0"/>
              <a:t> </a:t>
            </a:r>
            <a:r>
              <a:rPr lang="ru-RU" sz="800" dirty="0" smtClean="0"/>
              <a:t>Отключить контур</a:t>
            </a:r>
            <a:endParaRPr lang="ru-RU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250553" y="1530982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C6</a:t>
            </a:r>
            <a:r>
              <a:rPr lang="en-US" sz="800" dirty="0" smtClean="0"/>
              <a:t> </a:t>
            </a:r>
            <a:r>
              <a:rPr lang="ru-RU" sz="800" dirty="0" smtClean="0"/>
              <a:t>Контур отключен</a:t>
            </a:r>
            <a:endParaRPr lang="ru-RU" sz="8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060054" y="897787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1628006" y="888261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807865" y="2158256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C5</a:t>
            </a:r>
          </a:p>
          <a:p>
            <a:r>
              <a:rPr lang="en-US" sz="800" b="1" dirty="0" smtClean="0"/>
              <a:t>C2</a:t>
            </a:r>
            <a:endParaRPr lang="ru-RU" sz="800" b="1" dirty="0"/>
          </a:p>
        </p:txBody>
      </p:sp>
      <p:cxnSp>
        <p:nvCxnSpPr>
          <p:cNvPr id="53" name="Straight Arrow Connector 52"/>
          <p:cNvCxnSpPr>
            <a:stCxn id="12" idx="1"/>
            <a:endCxn id="28" idx="3"/>
          </p:cNvCxnSpPr>
          <p:nvPr/>
        </p:nvCxnSpPr>
        <p:spPr>
          <a:xfrm flipH="1">
            <a:off x="1186656" y="2327664"/>
            <a:ext cx="14398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55676" y="2689887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C5</a:t>
            </a:r>
            <a:endParaRPr lang="ru-RU" sz="800" dirty="0"/>
          </a:p>
        </p:txBody>
      </p:sp>
      <p:cxnSp>
        <p:nvCxnSpPr>
          <p:cNvPr id="60" name="Straight Arrow Connector 59"/>
          <p:cNvCxnSpPr>
            <a:stCxn id="18" idx="0"/>
          </p:cNvCxnSpPr>
          <p:nvPr/>
        </p:nvCxnSpPr>
        <p:spPr>
          <a:xfrm flipH="1" flipV="1">
            <a:off x="898624" y="2480064"/>
            <a:ext cx="1043955" cy="635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34467" y="98053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C5</a:t>
            </a:r>
            <a:r>
              <a:rPr lang="en-US" sz="800" dirty="0" smtClean="0"/>
              <a:t> </a:t>
            </a:r>
            <a:r>
              <a:rPr lang="ru-RU" sz="800" dirty="0" smtClean="0"/>
              <a:t>Сигнал к выключению</a:t>
            </a:r>
            <a:endParaRPr lang="ru-RU" sz="800" dirty="0"/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591287"/>
              </p:ext>
            </p:extLst>
          </p:nvPr>
        </p:nvGraphicFramePr>
        <p:xfrm>
          <a:off x="3906787" y="420099"/>
          <a:ext cx="2016224" cy="1280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</a:tblGrid>
              <a:tr h="182338">
                <a:tc>
                  <a:txBody>
                    <a:bodyPr/>
                    <a:lstStyle/>
                    <a:p>
                      <a:pPr algn="ctr"/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C1</a:t>
                      </a:r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C2</a:t>
                      </a:r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C3</a:t>
                      </a:r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C4</a:t>
                      </a:r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C5</a:t>
                      </a:r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C6</a:t>
                      </a:r>
                      <a:endParaRPr lang="ru-RU" sz="800" dirty="0"/>
                    </a:p>
                  </a:txBody>
                  <a:tcPr anchor="ctr"/>
                </a:tc>
              </a:tr>
              <a:tr h="18233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X</a:t>
                      </a:r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X</a:t>
                      </a:r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X</a:t>
                      </a:r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-</a:t>
                      </a:r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X</a:t>
                      </a:r>
                      <a:endParaRPr lang="ru-RU" sz="800" dirty="0"/>
                    </a:p>
                  </a:txBody>
                  <a:tcPr anchor="ctr"/>
                </a:tc>
              </a:tr>
              <a:tr h="18233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/>
                        <a:t>-</a:t>
                      </a:r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X</a:t>
                      </a:r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-</a:t>
                      </a:r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X</a:t>
                      </a:r>
                      <a:endParaRPr lang="ru-RU" sz="800" dirty="0"/>
                    </a:p>
                  </a:txBody>
                  <a:tcPr anchor="ctr"/>
                </a:tc>
              </a:tr>
              <a:tr h="18233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-</a:t>
                      </a:r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-</a:t>
                      </a:r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X</a:t>
                      </a:r>
                      <a:endParaRPr lang="ru-RU" sz="800" dirty="0"/>
                    </a:p>
                  </a:txBody>
                  <a:tcPr anchor="ctr"/>
                </a:tc>
              </a:tr>
              <a:tr h="18233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-</a:t>
                      </a:r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X</a:t>
                      </a:r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X</a:t>
                      </a:r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X</a:t>
                      </a:r>
                      <a:endParaRPr lang="ru-RU" sz="800" dirty="0"/>
                    </a:p>
                  </a:txBody>
                  <a:tcPr anchor="ctr"/>
                </a:tc>
              </a:tr>
              <a:tr h="18233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-</a:t>
                      </a:r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-</a:t>
                      </a:r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X</a:t>
                      </a:r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-</a:t>
                      </a:r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-</a:t>
                      </a:r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ru-RU" sz="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28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156756"/>
              </p:ext>
            </p:extLst>
          </p:nvPr>
        </p:nvGraphicFramePr>
        <p:xfrm>
          <a:off x="323528" y="321723"/>
          <a:ext cx="1800200" cy="25828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00200"/>
              </a:tblGrid>
              <a:tr h="258283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2 Нагревательный контур</a:t>
                      </a:r>
                      <a:r>
                        <a:rPr lang="en-US" sz="1000" dirty="0" smtClean="0"/>
                        <a:t> W</a:t>
                      </a:r>
                      <a:endParaRPr lang="ru-RU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239216"/>
              </p:ext>
            </p:extLst>
          </p:nvPr>
        </p:nvGraphicFramePr>
        <p:xfrm>
          <a:off x="1447825" y="1401841"/>
          <a:ext cx="864096" cy="25828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64096"/>
              </a:tblGrid>
              <a:tr h="258283">
                <a:tc>
                  <a:txBody>
                    <a:bodyPr/>
                    <a:lstStyle/>
                    <a:p>
                      <a:pPr algn="ctr"/>
                      <a:r>
                        <a:rPr lang="en-US" sz="700" u="sng" dirty="0" smtClean="0"/>
                        <a:t>0</a:t>
                      </a:r>
                      <a:r>
                        <a:rPr lang="en-US" sz="700" dirty="0" smtClean="0"/>
                        <a:t> </a:t>
                      </a:r>
                      <a:r>
                        <a:rPr lang="ru-RU" sz="700" dirty="0" smtClean="0"/>
                        <a:t>Не нагревает</a:t>
                      </a:r>
                      <a:endParaRPr lang="ru-RU" sz="7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632123"/>
              </p:ext>
            </p:extLst>
          </p:nvPr>
        </p:nvGraphicFramePr>
        <p:xfrm>
          <a:off x="2635798" y="2247652"/>
          <a:ext cx="864096" cy="4114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64096"/>
              </a:tblGrid>
              <a:tr h="258283">
                <a:tc>
                  <a:txBody>
                    <a:bodyPr/>
                    <a:lstStyle/>
                    <a:p>
                      <a:pPr algn="ctr"/>
                      <a:r>
                        <a:rPr lang="en-US" sz="700" u="sng" dirty="0" smtClean="0"/>
                        <a:t>1</a:t>
                      </a:r>
                      <a:r>
                        <a:rPr lang="en-US" sz="700" dirty="0" smtClean="0"/>
                        <a:t> </a:t>
                      </a:r>
                      <a:r>
                        <a:rPr lang="ru-RU" sz="700" dirty="0" smtClean="0"/>
                        <a:t>Установка</a:t>
                      </a:r>
                      <a:r>
                        <a:rPr lang="ru-RU" sz="700" baseline="0" dirty="0" smtClean="0"/>
                        <a:t> температуры в контуре</a:t>
                      </a:r>
                      <a:endParaRPr lang="ru-RU" sz="7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" name="Curved Connector 7"/>
          <p:cNvCxnSpPr>
            <a:stCxn id="6" idx="3"/>
            <a:endCxn id="7" idx="0"/>
          </p:cNvCxnSpPr>
          <p:nvPr/>
        </p:nvCxnSpPr>
        <p:spPr>
          <a:xfrm>
            <a:off x="2311921" y="1530982"/>
            <a:ext cx="755925" cy="71667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71800" y="1494881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W1</a:t>
            </a:r>
            <a:r>
              <a:rPr lang="en-US" sz="800" dirty="0" smtClean="0"/>
              <a:t> </a:t>
            </a:r>
            <a:r>
              <a:rPr lang="ru-RU" sz="800" dirty="0" smtClean="0"/>
              <a:t>Установить температуру</a:t>
            </a:r>
            <a:endParaRPr lang="ru-RU" sz="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300321"/>
              </p:ext>
            </p:extLst>
          </p:nvPr>
        </p:nvGraphicFramePr>
        <p:xfrm>
          <a:off x="331863" y="2300993"/>
          <a:ext cx="864096" cy="304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64096"/>
              </a:tblGrid>
              <a:tr h="258283">
                <a:tc>
                  <a:txBody>
                    <a:bodyPr/>
                    <a:lstStyle/>
                    <a:p>
                      <a:pPr algn="ctr"/>
                      <a:r>
                        <a:rPr lang="en-US" sz="700" u="sng" dirty="0" smtClean="0"/>
                        <a:t>2</a:t>
                      </a:r>
                      <a:r>
                        <a:rPr lang="en-US" sz="700" dirty="0" smtClean="0"/>
                        <a:t> </a:t>
                      </a:r>
                      <a:r>
                        <a:rPr lang="ru-RU" sz="700" dirty="0" smtClean="0"/>
                        <a:t>Поддерживает</a:t>
                      </a:r>
                      <a:r>
                        <a:rPr lang="ru-RU" sz="700" baseline="0" dirty="0" smtClean="0"/>
                        <a:t> температуру</a:t>
                      </a:r>
                      <a:endParaRPr lang="ru-RU" sz="7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2" name="Curved Connector 11"/>
          <p:cNvCxnSpPr>
            <a:stCxn id="7" idx="2"/>
            <a:endCxn id="11" idx="2"/>
          </p:cNvCxnSpPr>
          <p:nvPr/>
        </p:nvCxnSpPr>
        <p:spPr>
          <a:xfrm rot="5400000" flipH="1">
            <a:off x="1889209" y="1480496"/>
            <a:ext cx="53339" cy="2303935"/>
          </a:xfrm>
          <a:prstGeom prst="curvedConnector3">
            <a:avLst>
              <a:gd name="adj1" fmla="val -9910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1" idx="0"/>
            <a:endCxn id="6" idx="1"/>
          </p:cNvCxnSpPr>
          <p:nvPr/>
        </p:nvCxnSpPr>
        <p:spPr>
          <a:xfrm rot="5400000" flipH="1" flipV="1">
            <a:off x="720863" y="1574031"/>
            <a:ext cx="770011" cy="68391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75656" y="314096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W2</a:t>
            </a:r>
            <a:r>
              <a:rPr lang="en-US" sz="800" dirty="0" smtClean="0"/>
              <a:t> </a:t>
            </a:r>
            <a:r>
              <a:rPr lang="ru-RU" sz="800" dirty="0" smtClean="0"/>
              <a:t>Температура установлена</a:t>
            </a:r>
            <a:endParaRPr lang="ru-RU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179512" y="1658865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W3</a:t>
            </a:r>
            <a:r>
              <a:rPr lang="en-US" sz="800" dirty="0" smtClean="0"/>
              <a:t> </a:t>
            </a:r>
            <a:r>
              <a:rPr lang="ru-RU" sz="800" dirty="0" smtClean="0"/>
              <a:t>Отключение</a:t>
            </a:r>
            <a:endParaRPr lang="ru-RU" sz="800" dirty="0"/>
          </a:p>
        </p:txBody>
      </p:sp>
      <p:cxnSp>
        <p:nvCxnSpPr>
          <p:cNvPr id="36" name="Curved Connector 35"/>
          <p:cNvCxnSpPr>
            <a:stCxn id="7" idx="1"/>
            <a:endCxn id="6" idx="2"/>
          </p:cNvCxnSpPr>
          <p:nvPr/>
        </p:nvCxnSpPr>
        <p:spPr>
          <a:xfrm rot="10800000">
            <a:off x="1879874" y="1660124"/>
            <a:ext cx="755925" cy="79326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63688" y="213993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W3</a:t>
            </a:r>
            <a:endParaRPr lang="ru-RU" sz="800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14875"/>
              </p:ext>
            </p:extLst>
          </p:nvPr>
        </p:nvGraphicFramePr>
        <p:xfrm>
          <a:off x="3906787" y="420099"/>
          <a:ext cx="1313284" cy="85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8321"/>
                <a:gridCol w="328321"/>
                <a:gridCol w="328321"/>
                <a:gridCol w="328321"/>
              </a:tblGrid>
              <a:tr h="182338">
                <a:tc>
                  <a:txBody>
                    <a:bodyPr/>
                    <a:lstStyle/>
                    <a:p>
                      <a:pPr algn="ctr"/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W1</a:t>
                      </a:r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W2</a:t>
                      </a:r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W3</a:t>
                      </a:r>
                      <a:endParaRPr lang="ru-RU" sz="800" dirty="0"/>
                    </a:p>
                  </a:txBody>
                  <a:tcPr anchor="ctr"/>
                </a:tc>
              </a:tr>
              <a:tr h="18233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X</a:t>
                      </a:r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-</a:t>
                      </a:r>
                      <a:endParaRPr lang="ru-RU" sz="800" dirty="0"/>
                    </a:p>
                  </a:txBody>
                  <a:tcPr anchor="ctr"/>
                </a:tc>
              </a:tr>
              <a:tr h="18233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/>
                        <a:t>-</a:t>
                      </a:r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ru-RU" sz="800" dirty="0"/>
                    </a:p>
                  </a:txBody>
                  <a:tcPr anchor="ctr"/>
                </a:tc>
              </a:tr>
              <a:tr h="18233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-</a:t>
                      </a:r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X</a:t>
                      </a:r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ru-RU" sz="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48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33851"/>
              </p:ext>
            </p:extLst>
          </p:nvPr>
        </p:nvGraphicFramePr>
        <p:xfrm>
          <a:off x="323528" y="321723"/>
          <a:ext cx="1800200" cy="25828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00200"/>
              </a:tblGrid>
              <a:tr h="258283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3</a:t>
                      </a:r>
                      <a:r>
                        <a:rPr lang="ru-RU" sz="1000" baseline="0" dirty="0" smtClean="0"/>
                        <a:t> Датчик температуры Т</a:t>
                      </a:r>
                      <a:endParaRPr lang="ru-RU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890521"/>
              </p:ext>
            </p:extLst>
          </p:nvPr>
        </p:nvGraphicFramePr>
        <p:xfrm>
          <a:off x="1460525" y="1124744"/>
          <a:ext cx="864096" cy="4114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64096"/>
              </a:tblGrid>
              <a:tr h="258283">
                <a:tc>
                  <a:txBody>
                    <a:bodyPr/>
                    <a:lstStyle/>
                    <a:p>
                      <a:pPr algn="ctr"/>
                      <a:r>
                        <a:rPr lang="ru-RU" sz="700" u="sng" dirty="0" smtClean="0"/>
                        <a:t>0</a:t>
                      </a:r>
                      <a:r>
                        <a:rPr lang="ru-RU" sz="700" baseline="0" dirty="0" smtClean="0"/>
                        <a:t> </a:t>
                      </a:r>
                      <a:r>
                        <a:rPr lang="ru-RU" sz="700" dirty="0" smtClean="0"/>
                        <a:t>Температура меньше</a:t>
                      </a:r>
                      <a:r>
                        <a:rPr lang="ru-RU" sz="700" baseline="0" dirty="0" smtClean="0"/>
                        <a:t> нижнего предела</a:t>
                      </a:r>
                      <a:endParaRPr lang="ru-RU" sz="7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7" name="Curved Connector 6"/>
          <p:cNvCxnSpPr>
            <a:stCxn id="5" idx="3"/>
            <a:endCxn id="16" idx="3"/>
          </p:cNvCxnSpPr>
          <p:nvPr/>
        </p:nvCxnSpPr>
        <p:spPr>
          <a:xfrm>
            <a:off x="2324621" y="1330484"/>
            <a:ext cx="12700" cy="1091055"/>
          </a:xfrm>
          <a:prstGeom prst="curvedConnector3">
            <a:avLst>
              <a:gd name="adj1" fmla="val 28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12492" y="167944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T1</a:t>
            </a:r>
            <a:r>
              <a:rPr lang="en-US" sz="800" dirty="0" smtClean="0"/>
              <a:t> </a:t>
            </a:r>
            <a:r>
              <a:rPr lang="ru-RU" sz="800" dirty="0" smtClean="0"/>
              <a:t>Температура повысилась</a:t>
            </a:r>
            <a:endParaRPr lang="ru-RU" sz="800" dirty="0"/>
          </a:p>
        </p:txBody>
      </p:sp>
      <p:cxnSp>
        <p:nvCxnSpPr>
          <p:cNvPr id="11" name="Curved Connector 10"/>
          <p:cNvCxnSpPr>
            <a:stCxn id="16" idx="1"/>
            <a:endCxn id="5" idx="1"/>
          </p:cNvCxnSpPr>
          <p:nvPr/>
        </p:nvCxnSpPr>
        <p:spPr>
          <a:xfrm rot="10800000">
            <a:off x="1460525" y="1330485"/>
            <a:ext cx="12700" cy="1091055"/>
          </a:xfrm>
          <a:prstGeom prst="curvedConnector3">
            <a:avLst>
              <a:gd name="adj1" fmla="val 3225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555" y="167944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T2</a:t>
            </a:r>
            <a:r>
              <a:rPr lang="en-US" sz="800" dirty="0" smtClean="0"/>
              <a:t> </a:t>
            </a:r>
            <a:r>
              <a:rPr lang="ru-RU" sz="800" dirty="0" smtClean="0"/>
              <a:t>Температура понизилась</a:t>
            </a:r>
            <a:endParaRPr lang="ru-RU" sz="8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128513"/>
              </p:ext>
            </p:extLst>
          </p:nvPr>
        </p:nvGraphicFramePr>
        <p:xfrm>
          <a:off x="1460525" y="2215799"/>
          <a:ext cx="864096" cy="4114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64096"/>
              </a:tblGrid>
              <a:tr h="258283">
                <a:tc>
                  <a:txBody>
                    <a:bodyPr/>
                    <a:lstStyle/>
                    <a:p>
                      <a:pPr algn="ctr"/>
                      <a:r>
                        <a:rPr lang="ru-RU" sz="700" u="sng" dirty="0" smtClean="0"/>
                        <a:t>1</a:t>
                      </a:r>
                      <a:r>
                        <a:rPr lang="ru-RU" sz="700" dirty="0" smtClean="0"/>
                        <a:t> Температура больше верхнего</a:t>
                      </a:r>
                      <a:r>
                        <a:rPr lang="ru-RU" sz="700" baseline="0" dirty="0" smtClean="0"/>
                        <a:t> предела</a:t>
                      </a:r>
                      <a:endParaRPr lang="ru-RU" sz="7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075119"/>
              </p:ext>
            </p:extLst>
          </p:nvPr>
        </p:nvGraphicFramePr>
        <p:xfrm>
          <a:off x="3906787" y="420099"/>
          <a:ext cx="876951" cy="64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2317"/>
                <a:gridCol w="292317"/>
                <a:gridCol w="292317"/>
              </a:tblGrid>
              <a:tr h="182338">
                <a:tc>
                  <a:txBody>
                    <a:bodyPr/>
                    <a:lstStyle/>
                    <a:p>
                      <a:pPr algn="ctr"/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T1</a:t>
                      </a:r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T2</a:t>
                      </a:r>
                      <a:endParaRPr lang="ru-RU" sz="800" dirty="0"/>
                    </a:p>
                  </a:txBody>
                  <a:tcPr anchor="ctr"/>
                </a:tc>
              </a:tr>
              <a:tr h="18233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-</a:t>
                      </a:r>
                      <a:endParaRPr lang="ru-RU" sz="800" dirty="0"/>
                    </a:p>
                  </a:txBody>
                  <a:tcPr anchor="ctr"/>
                </a:tc>
              </a:tr>
              <a:tr h="18233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/>
                        <a:t>-</a:t>
                      </a:r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-</a:t>
                      </a:r>
                      <a:endParaRPr lang="ru-RU" sz="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407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67726" y="2749943"/>
            <a:ext cx="1406617" cy="295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900" b="1" dirty="0"/>
              <a:t>Нагревательный </a:t>
            </a:r>
            <a:r>
              <a:rPr lang="ru-RU" sz="900" b="1" dirty="0" smtClean="0"/>
              <a:t>контур</a:t>
            </a:r>
            <a:endParaRPr lang="ru-RU" sz="900" b="1" dirty="0"/>
          </a:p>
        </p:txBody>
      </p:sp>
      <p:sp>
        <p:nvSpPr>
          <p:cNvPr id="12" name="Rectangle 11"/>
          <p:cNvSpPr/>
          <p:nvPr/>
        </p:nvSpPr>
        <p:spPr>
          <a:xfrm>
            <a:off x="3964572" y="2749944"/>
            <a:ext cx="1335552" cy="295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900" b="1" dirty="0"/>
              <a:t>Датчик </a:t>
            </a:r>
            <a:r>
              <a:rPr lang="ru-RU" sz="900" b="1" dirty="0" smtClean="0"/>
              <a:t>температуры</a:t>
            </a:r>
            <a:endParaRPr lang="ru-RU" sz="900" b="1" dirty="0"/>
          </a:p>
        </p:txBody>
      </p:sp>
      <p:sp>
        <p:nvSpPr>
          <p:cNvPr id="14" name="Rectangle 13"/>
          <p:cNvSpPr/>
          <p:nvPr/>
        </p:nvSpPr>
        <p:spPr>
          <a:xfrm>
            <a:off x="2239019" y="332656"/>
            <a:ext cx="1016165" cy="295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900" b="1" dirty="0" smtClean="0"/>
              <a:t>Пользователь</a:t>
            </a:r>
            <a:endParaRPr lang="ru-RU" sz="9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1839719" y="1093759"/>
            <a:ext cx="1884112" cy="29755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900" b="1" dirty="0" smtClean="0"/>
              <a:t>Сушильный </a:t>
            </a:r>
            <a:r>
              <a:rPr lang="en-US" sz="900" b="1" dirty="0"/>
              <a:t> </a:t>
            </a:r>
            <a:r>
              <a:rPr lang="en-US" sz="900" b="1" dirty="0" smtClean="0"/>
              <a:t>  </a:t>
            </a:r>
            <a:r>
              <a:rPr lang="ru-RU" sz="900" b="1" dirty="0" smtClean="0"/>
              <a:t>шкаф </a:t>
            </a:r>
            <a:r>
              <a:rPr lang="ru-RU" sz="900" b="1" dirty="0"/>
              <a:t>(</a:t>
            </a:r>
            <a:r>
              <a:rPr lang="en-US" sz="900" b="1" dirty="0"/>
              <a:t>C</a:t>
            </a:r>
            <a:r>
              <a:rPr lang="ru-RU" sz="900" b="1" dirty="0"/>
              <a:t>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460520" y="1895781"/>
            <a:ext cx="1414901" cy="29755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900" b="1" dirty="0" smtClean="0"/>
              <a:t>Датчик температуры</a:t>
            </a:r>
            <a:endParaRPr lang="ru-RU" sz="9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754140" y="1885847"/>
            <a:ext cx="1606790" cy="29755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900" b="1" dirty="0" smtClean="0"/>
              <a:t>Нагревательный контур</a:t>
            </a:r>
            <a:endParaRPr lang="ru-RU" sz="9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2363128" y="661711"/>
            <a:ext cx="837293" cy="383142"/>
            <a:chOff x="3025486" y="1287499"/>
            <a:chExt cx="921021" cy="463602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3491880" y="1287500"/>
              <a:ext cx="0" cy="4636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347864" y="1287499"/>
              <a:ext cx="0" cy="4636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025486" y="1396188"/>
              <a:ext cx="4320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C</a:t>
              </a:r>
              <a:r>
                <a:rPr lang="ru-RU" sz="900" dirty="0" smtClean="0"/>
                <a:t>1</a:t>
              </a:r>
              <a:endParaRPr lang="ru-RU" sz="9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14459" y="1396189"/>
              <a:ext cx="4320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C</a:t>
              </a:r>
              <a:r>
                <a:rPr lang="ru-RU" sz="900" dirty="0" smtClean="0"/>
                <a:t>5</a:t>
              </a:r>
              <a:endParaRPr lang="ru-RU" sz="9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264363" y="1453799"/>
            <a:ext cx="993472" cy="383371"/>
            <a:chOff x="3608793" y="2173033"/>
            <a:chExt cx="1092819" cy="463879"/>
          </a:xfrm>
        </p:grpSpPr>
        <p:cxnSp>
          <p:nvCxnSpPr>
            <p:cNvPr id="24" name="Straight Arrow Connector 23"/>
            <p:cNvCxnSpPr/>
            <p:nvPr/>
          </p:nvCxnSpPr>
          <p:spPr>
            <a:xfrm flipH="1" flipV="1">
              <a:off x="3619065" y="2173033"/>
              <a:ext cx="576063" cy="4638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3909525" y="2173033"/>
              <a:ext cx="576063" cy="4638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269564" y="2295325"/>
              <a:ext cx="4320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T2</a:t>
              </a:r>
              <a:endParaRPr lang="ru-RU" sz="9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08793" y="2295326"/>
              <a:ext cx="4320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T1</a:t>
              </a:r>
              <a:endParaRPr lang="ru-RU" sz="9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248501" y="2245889"/>
            <a:ext cx="831838" cy="431675"/>
            <a:chOff x="4377058" y="3078874"/>
            <a:chExt cx="915022" cy="522327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4716016" y="3078874"/>
              <a:ext cx="0" cy="5223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4860032" y="3078874"/>
              <a:ext cx="0" cy="5223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377058" y="3216923"/>
              <a:ext cx="4320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T1</a:t>
              </a:r>
              <a:endParaRPr lang="ru-RU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60032" y="3216926"/>
              <a:ext cx="4320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T2</a:t>
              </a:r>
              <a:endParaRPr lang="ru-RU" sz="9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195641" y="1461019"/>
            <a:ext cx="829946" cy="389020"/>
            <a:chOff x="1210787" y="2179660"/>
            <a:chExt cx="912941" cy="470714"/>
          </a:xfrm>
        </p:grpSpPr>
        <p:cxnSp>
          <p:nvCxnSpPr>
            <p:cNvPr id="42" name="Straight Arrow Connector 41"/>
            <p:cNvCxnSpPr/>
            <p:nvPr/>
          </p:nvCxnSpPr>
          <p:spPr>
            <a:xfrm flipV="1">
              <a:off x="1403648" y="2186494"/>
              <a:ext cx="598320" cy="4638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691680" y="2276872"/>
              <a:ext cx="4320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W3</a:t>
              </a:r>
              <a:endParaRPr lang="ru-RU" sz="9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10787" y="2271934"/>
              <a:ext cx="4320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W2</a:t>
              </a:r>
              <a:endParaRPr lang="ru-RU" sz="900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V="1">
              <a:off x="1237376" y="2179660"/>
              <a:ext cx="598320" cy="4638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1980191" y="1477932"/>
            <a:ext cx="810873" cy="357065"/>
            <a:chOff x="2239880" y="2204864"/>
            <a:chExt cx="891960" cy="432048"/>
          </a:xfrm>
        </p:grpSpPr>
        <p:cxnSp>
          <p:nvCxnSpPr>
            <p:cNvPr id="48" name="Straight Arrow Connector 47"/>
            <p:cNvCxnSpPr/>
            <p:nvPr/>
          </p:nvCxnSpPr>
          <p:spPr>
            <a:xfrm flipH="1">
              <a:off x="2300420" y="2204864"/>
              <a:ext cx="504056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2455904" y="2204864"/>
              <a:ext cx="504056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699792" y="2276872"/>
              <a:ext cx="4320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C4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239880" y="2276871"/>
              <a:ext cx="4320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C2</a:t>
              </a:r>
              <a:endParaRPr lang="ru-RU" sz="9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06119" y="2245887"/>
            <a:ext cx="810873" cy="431677"/>
            <a:chOff x="1051748" y="3078871"/>
            <a:chExt cx="891960" cy="522330"/>
          </a:xfrm>
        </p:grpSpPr>
        <p:sp>
          <p:nvSpPr>
            <p:cNvPr id="56" name="TextBox 55"/>
            <p:cNvSpPr txBox="1"/>
            <p:nvPr/>
          </p:nvSpPr>
          <p:spPr>
            <a:xfrm>
              <a:off x="1511660" y="3216926"/>
              <a:ext cx="4320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C4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51748" y="3216925"/>
              <a:ext cx="4320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C2</a:t>
              </a:r>
              <a:endParaRPr lang="ru-RU" sz="900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1403648" y="3078874"/>
              <a:ext cx="0" cy="5223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1536536" y="3078871"/>
              <a:ext cx="0" cy="5223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5116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6631" y="379425"/>
            <a:ext cx="694054" cy="201554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" dirty="0" smtClean="0"/>
              <a:t>Шкаф выключен</a:t>
            </a:r>
            <a:endParaRPr lang="ru-RU" sz="600" dirty="0"/>
          </a:p>
        </p:txBody>
      </p:sp>
      <p:sp>
        <p:nvSpPr>
          <p:cNvPr id="5" name="Rectangle 4"/>
          <p:cNvSpPr/>
          <p:nvPr/>
        </p:nvSpPr>
        <p:spPr>
          <a:xfrm>
            <a:off x="917548" y="781172"/>
            <a:ext cx="694054" cy="201554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" dirty="0" smtClean="0"/>
              <a:t>Шкаф простаивает</a:t>
            </a:r>
            <a:endParaRPr lang="ru-RU" sz="600" dirty="0"/>
          </a:p>
        </p:txBody>
      </p:sp>
      <p:sp>
        <p:nvSpPr>
          <p:cNvPr id="6" name="Rectangle 5"/>
          <p:cNvSpPr/>
          <p:nvPr/>
        </p:nvSpPr>
        <p:spPr>
          <a:xfrm>
            <a:off x="916629" y="1191941"/>
            <a:ext cx="694054" cy="201554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" dirty="0" smtClean="0"/>
              <a:t>Шкаф простаивает</a:t>
            </a:r>
            <a:endParaRPr lang="ru-RU" sz="6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1263658" y="580979"/>
            <a:ext cx="917" cy="2001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 flipH="1">
            <a:off x="1263656" y="982726"/>
            <a:ext cx="919" cy="209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38" idx="0"/>
          </p:cNvCxnSpPr>
          <p:nvPr/>
        </p:nvCxnSpPr>
        <p:spPr>
          <a:xfrm>
            <a:off x="1263656" y="1393495"/>
            <a:ext cx="1" cy="22515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" idx="0"/>
          </p:cNvCxnSpPr>
          <p:nvPr/>
        </p:nvCxnSpPr>
        <p:spPr>
          <a:xfrm>
            <a:off x="1263656" y="44624"/>
            <a:ext cx="2" cy="3348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69883" y="585695"/>
            <a:ext cx="2682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/>
              <a:t>C</a:t>
            </a:r>
            <a:r>
              <a:rPr lang="ru-RU" sz="600" b="1" dirty="0" smtClean="0"/>
              <a:t>1</a:t>
            </a:r>
            <a:endParaRPr lang="ru-RU" sz="600" b="1" dirty="0"/>
          </a:p>
        </p:txBody>
      </p:sp>
      <p:sp>
        <p:nvSpPr>
          <p:cNvPr id="33" name="Rectangle 32"/>
          <p:cNvSpPr/>
          <p:nvPr/>
        </p:nvSpPr>
        <p:spPr>
          <a:xfrm>
            <a:off x="2060203" y="1916832"/>
            <a:ext cx="923785" cy="201554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" dirty="0" smtClean="0"/>
              <a:t>Контур не нагревает</a:t>
            </a:r>
            <a:endParaRPr lang="ru-RU" sz="600" dirty="0"/>
          </a:p>
        </p:txBody>
      </p:sp>
      <p:sp>
        <p:nvSpPr>
          <p:cNvPr id="38" name="Rectangle 37"/>
          <p:cNvSpPr/>
          <p:nvPr/>
        </p:nvSpPr>
        <p:spPr>
          <a:xfrm>
            <a:off x="916630" y="3645024"/>
            <a:ext cx="694054" cy="201554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" dirty="0" smtClean="0"/>
              <a:t>Шкаф работает</a:t>
            </a:r>
            <a:endParaRPr lang="ru-RU" sz="600" dirty="0"/>
          </a:p>
        </p:txBody>
      </p:sp>
      <p:sp>
        <p:nvSpPr>
          <p:cNvPr id="48" name="Rectangle 47"/>
          <p:cNvSpPr/>
          <p:nvPr/>
        </p:nvSpPr>
        <p:spPr>
          <a:xfrm>
            <a:off x="2060201" y="2957163"/>
            <a:ext cx="923786" cy="221709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" dirty="0" smtClean="0"/>
              <a:t>Контур поддерживает температуру</a:t>
            </a:r>
            <a:endParaRPr lang="ru-RU" sz="600" dirty="0"/>
          </a:p>
        </p:txBody>
      </p:sp>
      <p:cxnSp>
        <p:nvCxnSpPr>
          <p:cNvPr id="50" name="Elbow Connector 49"/>
          <p:cNvCxnSpPr>
            <a:stCxn id="6" idx="2"/>
            <a:endCxn id="33" idx="0"/>
          </p:cNvCxnSpPr>
          <p:nvPr/>
        </p:nvCxnSpPr>
        <p:spPr>
          <a:xfrm rot="16200000" flipH="1">
            <a:off x="1631208" y="1025943"/>
            <a:ext cx="523337" cy="12584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3" idx="2"/>
            <a:endCxn id="122" idx="0"/>
          </p:cNvCxnSpPr>
          <p:nvPr/>
        </p:nvCxnSpPr>
        <p:spPr>
          <a:xfrm flipH="1">
            <a:off x="2522093" y="2118386"/>
            <a:ext cx="3" cy="308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8" idx="2"/>
            <a:endCxn id="38" idx="0"/>
          </p:cNvCxnSpPr>
          <p:nvPr/>
        </p:nvCxnSpPr>
        <p:spPr>
          <a:xfrm rot="5400000">
            <a:off x="1659800" y="2782730"/>
            <a:ext cx="466152" cy="12584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269883" y="1007275"/>
            <a:ext cx="2682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/>
              <a:t>T</a:t>
            </a:r>
            <a:r>
              <a:rPr lang="ru-RU" sz="600" b="1" dirty="0" smtClean="0"/>
              <a:t>1</a:t>
            </a:r>
            <a:endParaRPr lang="ru-RU" sz="6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2522093" y="2180320"/>
            <a:ext cx="32790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/>
              <a:t>W</a:t>
            </a:r>
            <a:r>
              <a:rPr lang="ru-RU" sz="600" b="1" dirty="0" smtClean="0"/>
              <a:t>1</a:t>
            </a:r>
            <a:endParaRPr lang="ru-RU" sz="6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1269883" y="1450264"/>
            <a:ext cx="2682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/>
              <a:t>C2</a:t>
            </a:r>
            <a:endParaRPr lang="ru-RU" sz="600" b="1" dirty="0"/>
          </a:p>
        </p:txBody>
      </p:sp>
      <p:sp>
        <p:nvSpPr>
          <p:cNvPr id="122" name="Rectangle 121"/>
          <p:cNvSpPr/>
          <p:nvPr/>
        </p:nvSpPr>
        <p:spPr>
          <a:xfrm>
            <a:off x="2060200" y="2426920"/>
            <a:ext cx="923786" cy="221709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" dirty="0" smtClean="0"/>
              <a:t>Контур устанавливает температуру</a:t>
            </a:r>
            <a:endParaRPr lang="ru-RU" sz="600" dirty="0"/>
          </a:p>
        </p:txBody>
      </p:sp>
      <p:sp>
        <p:nvSpPr>
          <p:cNvPr id="123" name="TextBox 122"/>
          <p:cNvSpPr txBox="1"/>
          <p:nvPr/>
        </p:nvSpPr>
        <p:spPr>
          <a:xfrm>
            <a:off x="2492272" y="2710563"/>
            <a:ext cx="32790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/>
              <a:t>W</a:t>
            </a:r>
            <a:r>
              <a:rPr lang="ru-RU" sz="600" b="1" dirty="0" smtClean="0"/>
              <a:t>2</a:t>
            </a:r>
            <a:endParaRPr lang="ru-RU" sz="6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2522093" y="3206539"/>
            <a:ext cx="2682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/>
              <a:t>C</a:t>
            </a:r>
            <a:r>
              <a:rPr lang="ru-RU" sz="600" b="1" dirty="0" smtClean="0"/>
              <a:t>3</a:t>
            </a:r>
            <a:endParaRPr lang="ru-RU" sz="600" b="1" dirty="0"/>
          </a:p>
        </p:txBody>
      </p:sp>
      <p:cxnSp>
        <p:nvCxnSpPr>
          <p:cNvPr id="152" name="Straight Arrow Connector 151"/>
          <p:cNvCxnSpPr>
            <a:stCxn id="122" idx="2"/>
            <a:endCxn id="48" idx="0"/>
          </p:cNvCxnSpPr>
          <p:nvPr/>
        </p:nvCxnSpPr>
        <p:spPr>
          <a:xfrm>
            <a:off x="2522093" y="2648629"/>
            <a:ext cx="1" cy="308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263656" y="3869492"/>
            <a:ext cx="2682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/>
              <a:t>T</a:t>
            </a:r>
            <a:r>
              <a:rPr lang="ru-RU" sz="600" b="1" dirty="0" smtClean="0"/>
              <a:t>2</a:t>
            </a:r>
            <a:endParaRPr lang="ru-RU" sz="600" b="1" dirty="0"/>
          </a:p>
        </p:txBody>
      </p:sp>
      <p:sp>
        <p:nvSpPr>
          <p:cNvPr id="160" name="Rectangle 159"/>
          <p:cNvSpPr/>
          <p:nvPr/>
        </p:nvSpPr>
        <p:spPr>
          <a:xfrm>
            <a:off x="917548" y="4077072"/>
            <a:ext cx="694054" cy="201554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" dirty="0" smtClean="0"/>
              <a:t>Шкаф работает</a:t>
            </a:r>
            <a:endParaRPr lang="ru-RU" sz="600" dirty="0"/>
          </a:p>
        </p:txBody>
      </p:sp>
      <p:cxnSp>
        <p:nvCxnSpPr>
          <p:cNvPr id="162" name="Straight Arrow Connector 161"/>
          <p:cNvCxnSpPr>
            <a:stCxn id="38" idx="2"/>
            <a:endCxn id="160" idx="0"/>
          </p:cNvCxnSpPr>
          <p:nvPr/>
        </p:nvCxnSpPr>
        <p:spPr>
          <a:xfrm>
            <a:off x="1263657" y="3846578"/>
            <a:ext cx="918" cy="230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2060203" y="4581128"/>
            <a:ext cx="923785" cy="201554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" dirty="0" smtClean="0"/>
              <a:t>Контур поддерживает температуру</a:t>
            </a:r>
            <a:endParaRPr lang="ru-RU" sz="600" dirty="0"/>
          </a:p>
        </p:txBody>
      </p:sp>
      <p:sp>
        <p:nvSpPr>
          <p:cNvPr id="166" name="Rectangle 165"/>
          <p:cNvSpPr/>
          <p:nvPr/>
        </p:nvSpPr>
        <p:spPr>
          <a:xfrm>
            <a:off x="2060197" y="4973419"/>
            <a:ext cx="923789" cy="221709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" dirty="0" smtClean="0"/>
              <a:t>Контур не нагревает</a:t>
            </a:r>
            <a:endParaRPr lang="ru-RU" sz="600" dirty="0"/>
          </a:p>
        </p:txBody>
      </p:sp>
      <p:cxnSp>
        <p:nvCxnSpPr>
          <p:cNvPr id="167" name="Straight Arrow Connector 166"/>
          <p:cNvCxnSpPr>
            <a:stCxn id="165" idx="2"/>
            <a:endCxn id="166" idx="0"/>
          </p:cNvCxnSpPr>
          <p:nvPr/>
        </p:nvCxnSpPr>
        <p:spPr>
          <a:xfrm flipH="1">
            <a:off x="2522092" y="4782682"/>
            <a:ext cx="4" cy="190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2522099" y="4788753"/>
            <a:ext cx="32790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/>
              <a:t>W</a:t>
            </a:r>
            <a:r>
              <a:rPr lang="ru-RU" sz="600" b="1" dirty="0" smtClean="0"/>
              <a:t>3</a:t>
            </a:r>
            <a:endParaRPr lang="ru-RU" sz="6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2522095" y="5195128"/>
            <a:ext cx="2682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/>
              <a:t>C</a:t>
            </a:r>
            <a:r>
              <a:rPr lang="ru-RU" sz="600" b="1" dirty="0"/>
              <a:t>6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922856" y="5672840"/>
            <a:ext cx="694054" cy="201554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" dirty="0" smtClean="0"/>
              <a:t>Шкаф простаивает</a:t>
            </a:r>
            <a:endParaRPr lang="ru-RU" sz="600" dirty="0"/>
          </a:p>
        </p:txBody>
      </p:sp>
      <p:cxnSp>
        <p:nvCxnSpPr>
          <p:cNvPr id="183" name="Straight Arrow Connector 182"/>
          <p:cNvCxnSpPr>
            <a:stCxn id="160" idx="2"/>
            <a:endCxn id="181" idx="0"/>
          </p:cNvCxnSpPr>
          <p:nvPr/>
        </p:nvCxnSpPr>
        <p:spPr>
          <a:xfrm>
            <a:off x="1264575" y="4278626"/>
            <a:ext cx="5308" cy="1394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/>
          <p:cNvCxnSpPr>
            <a:stCxn id="160" idx="2"/>
            <a:endCxn id="165" idx="0"/>
          </p:cNvCxnSpPr>
          <p:nvPr/>
        </p:nvCxnSpPr>
        <p:spPr>
          <a:xfrm rot="16200000" flipH="1">
            <a:off x="1742084" y="3801116"/>
            <a:ext cx="302502" cy="125752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166" idx="2"/>
            <a:endCxn id="181" idx="0"/>
          </p:cNvCxnSpPr>
          <p:nvPr/>
        </p:nvCxnSpPr>
        <p:spPr>
          <a:xfrm rot="5400000">
            <a:off x="1657132" y="4807880"/>
            <a:ext cx="477712" cy="12522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1269883" y="4278626"/>
            <a:ext cx="2682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/>
              <a:t>C4</a:t>
            </a:r>
            <a:endParaRPr lang="ru-RU" sz="600" b="1" dirty="0"/>
          </a:p>
        </p:txBody>
      </p:sp>
      <p:sp>
        <p:nvSpPr>
          <p:cNvPr id="198" name="Rectangle 197"/>
          <p:cNvSpPr/>
          <p:nvPr/>
        </p:nvSpPr>
        <p:spPr>
          <a:xfrm>
            <a:off x="922855" y="6237312"/>
            <a:ext cx="694055" cy="201554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" dirty="0" smtClean="0"/>
              <a:t>Шкаф выключен</a:t>
            </a:r>
            <a:endParaRPr lang="ru-RU" sz="600" dirty="0"/>
          </a:p>
        </p:txBody>
      </p:sp>
      <p:cxnSp>
        <p:nvCxnSpPr>
          <p:cNvPr id="200" name="Straight Arrow Connector 199"/>
          <p:cNvCxnSpPr>
            <a:stCxn id="181" idx="2"/>
            <a:endCxn id="198" idx="0"/>
          </p:cNvCxnSpPr>
          <p:nvPr/>
        </p:nvCxnSpPr>
        <p:spPr>
          <a:xfrm>
            <a:off x="1269883" y="5874394"/>
            <a:ext cx="0" cy="36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1283451" y="5963520"/>
            <a:ext cx="2682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/>
              <a:t>C</a:t>
            </a:r>
            <a:r>
              <a:rPr lang="ru-RU" sz="600" b="1" dirty="0" smtClean="0"/>
              <a:t>5</a:t>
            </a:r>
            <a:endParaRPr lang="ru-RU" sz="600" b="1" dirty="0"/>
          </a:p>
        </p:txBody>
      </p:sp>
    </p:spTree>
    <p:extLst>
      <p:ext uri="{BB962C8B-B14F-4D97-AF65-F5344CB8AC3E}">
        <p14:creationId xmlns:p14="http://schemas.microsoft.com/office/powerpoint/2010/main" val="113641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6274</TotalTime>
  <Words>273</Words>
  <Application>Microsoft Office PowerPoint</Application>
  <PresentationFormat>On-screen Show (4:3)</PresentationFormat>
  <Paragraphs>147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Artalus</dc:creator>
  <cp:lastModifiedBy>Artalus</cp:lastModifiedBy>
  <cp:revision>29</cp:revision>
  <dcterms:created xsi:type="dcterms:W3CDTF">2014-06-10T18:33:28Z</dcterms:created>
  <dcterms:modified xsi:type="dcterms:W3CDTF">2014-06-15T05:29:29Z</dcterms:modified>
</cp:coreProperties>
</file>