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2" r:id="rId4"/>
    <p:sldId id="260" r:id="rId5"/>
    <p:sldId id="261" r:id="rId6"/>
    <p:sldId id="262" r:id="rId7"/>
    <p:sldId id="263" r:id="rId8"/>
    <p:sldId id="27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9DDCD-6582-4FC2-87A2-FA2F2F89B44A}" type="datetimeFigureOut">
              <a:rPr lang="ru-RU" smtClean="0"/>
              <a:t>13.06.24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21744-D43C-422F-B42D-F891E80211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04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21744-D43C-422F-B42D-F891E80211B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80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419E9-61C5-0913-8C39-E5E6E8A80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D385EA-BA59-7105-7E9B-7644B633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2AA877-6F94-B9C8-5826-85A1EF9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E6BD-B4C5-4C5E-AC73-5E733A3CDA2C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E3AF89-C1D7-59B0-E3AB-90E6F903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2504A-A634-E6DF-B468-1D943E0D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3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059C1-C794-92FD-83E5-11E491E6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3FCD33-CEBA-BA42-5CD9-B63621CAD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1AD0E-BFF1-8B80-440B-AE0AF01F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D24D-E8DE-46D2-B2EA-B77A9C5FF877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CBF77-422A-A7DF-0A65-7C5DA22C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FFFF-BBCD-CCC8-F825-0BD99F0C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51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23D524-E148-8F32-4D3C-DE164E938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F94F11-A4F2-5FCC-36F1-844020D5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6D9A2-D0E1-D235-FEF4-871216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76F11-00B9-4E07-B295-6CA67D2F7E8B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FDC97-8CE5-46DF-E23D-69AAF46C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D92F5-C716-BF19-D484-D8F35C70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4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AA17D-77BD-E621-4EB5-88056820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5313A9-3976-9247-6C74-E202A62C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184553-3A63-BDCA-8948-6B8C88B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4F16-EF89-444B-B5EE-096ABF5F48C7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010BA-FA78-E4E8-F4BA-DB69307F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4C8C82-2C85-9142-FF0A-7AD7572C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08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25030-4020-85C6-4D8D-AD12DBEB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92B2C5-F6AD-D931-71D7-596827B3D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1B383-EABA-68CD-AAE9-255F52B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D5F6-1A3B-4480-A930-7B5D513F4301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F35FA4-40F0-14A7-40AF-4095800B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F54DA0-5382-7627-32D9-A36678A2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0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5507A-BCD8-98E3-5E4A-EE47E8E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BFE02-FD6C-6CCB-2ED9-6EE896138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27E4C9-BF2B-ACC5-76DF-07E832AE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98DEE5-A3EF-3C41-9585-8BC77587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1997-42E7-4A3D-AFD9-A4B06E9A2CD4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0A972-1A25-7AC3-5D15-F307C344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5279A5-65B7-1515-FC5F-CCBAC626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4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9FD64-3BF5-54F5-FFDA-718B1312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E7AB9A-03C3-CBDE-C694-6CABA97EF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AB335D-884B-68AF-2797-76786EB7A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5B2A0-92A3-218C-F80F-702084723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329AE2-E3D2-EF8B-B281-9EC26C5D3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9418D-C2AD-1A77-991C-7579D338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1E04C-46DC-49F7-BB58-C0F68A028918}" type="datetime1">
              <a:rPr lang="ru-RU" smtClean="0"/>
              <a:t>13.06.24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0BA6F8C-4FF4-E3CE-B358-B6452BCF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DFF1F7-8201-0826-F101-532A15B0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3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2563C-5D24-4D76-13B9-AF07996C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912F0F-8E4B-404D-5DFD-C29D5B5F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AAF7-7DCA-4B59-8EFF-412AF87020B2}" type="datetime1">
              <a:rPr lang="ru-RU" smtClean="0"/>
              <a:t>13.06.24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FB0D400-8241-1D32-643A-8996435A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05CE4B-EBAB-2EE6-7F4E-B2592AF4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81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9AFD817-65BD-A276-4138-BD386B85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192A-75AA-4314-85F0-C37E684E0F1B}" type="datetime1">
              <a:rPr lang="ru-RU" smtClean="0"/>
              <a:t>13.06.24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BC4988-F353-88A6-A886-81DFF870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407517-0CB3-9DAC-0DCE-F00FBC49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169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38FD0-F001-9D06-76F8-75BC076C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03688-ACBB-164C-06DC-86A4F0B4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96ABA7-6A2A-FFD5-EFBD-D20DFE797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FDAC78-E5E0-71B1-95D0-76329A0D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6CD73-1DC1-4CCB-8639-48CA902A4BE7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AC4A67-5473-5828-77E4-1236F9E8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3E453A-5F3B-16AA-787C-55B3BE8E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4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DE7D-92C0-E946-F67F-6616BA8E3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B0D4F5-D12D-AD80-FD25-878BBCC7C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48F82F-DE9E-26A7-3D0B-AB8E5E362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69F38C-E9EC-D4CC-95B1-20779B46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EA16-318D-49A8-B19A-6FCF07807A8C}" type="datetime1">
              <a:rPr lang="ru-RU" smtClean="0"/>
              <a:t>13.06.24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12DDA9-7CDF-6B07-72DF-3839C571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51CCB2-C6A9-C751-89E3-528707C1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5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62242-9FD0-16C0-4C60-8E76DF97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0C8562-75BE-4E85-10CB-468066FC4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C30D18-78F2-500F-0E19-8E5972CE5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A6B07-345E-41F3-AB13-E427DFAF8E87}" type="datetime1">
              <a:rPr lang="ru-RU" smtClean="0"/>
              <a:t>13.06.24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A92D0C-E374-9A2D-3153-CCD152359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B8104-0E01-CBDA-2B7D-BE5D3FB41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D2179-D880-4E7E-97D2-571DE9C9E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69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5CE20-9DE0-D022-BD5E-46AA6B07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559" y="2695899"/>
            <a:ext cx="10452262" cy="178468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Выпуская квалификационная работа бакалавра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классификации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новостных текстов по тематикам с использованием опорных векторов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D4E664-5641-0293-FBD7-F67EB68BF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9821" y="4590583"/>
            <a:ext cx="9144000" cy="1655762"/>
          </a:xfrm>
        </p:spPr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Динь Вьет Ань ИУ7И-84Б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Кострицкий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Сергеевич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A5A24-4F36-D88B-5BEC-9D85A3375FFF}"/>
              </a:ext>
            </a:extLst>
          </p:cNvPr>
          <p:cNvSpPr txBox="1"/>
          <p:nvPr/>
        </p:nvSpPr>
        <p:spPr>
          <a:xfrm>
            <a:off x="1413130" y="325135"/>
            <a:ext cx="10023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Федеральное государственное бюджетное образовательное учреждение высшего образования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«Московский государственный технический университет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имени Н.Э. Баумана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(национальный исследовательский университет)»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iberation Serif"/>
              </a:rPr>
              <a:t>(МГТУ им. Н.Э. Баумана)</a:t>
            </a:r>
            <a:endParaRPr lang="ru-RU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C784ED-4674-0BC5-E267-DEAD8B26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t="-84" r="-96" b="-84"/>
          <a:stretch>
            <a:fillRect/>
          </a:stretch>
        </p:blipFill>
        <p:spPr bwMode="auto">
          <a:xfrm>
            <a:off x="921559" y="294162"/>
            <a:ext cx="983142" cy="1111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CAAD6F-539E-414B-9D89-3FFB2D88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D56818-B2F9-EB82-1C8B-15A59C69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z="2000" dirty="0">
                <a:solidFill>
                  <a:schemeClr val="tx1"/>
                </a:solidFill>
              </a:rPr>
              <a:t>2024г</a:t>
            </a:r>
          </a:p>
        </p:txBody>
      </p:sp>
    </p:spTree>
    <p:extLst>
      <p:ext uri="{BB962C8B-B14F-4D97-AF65-F5344CB8AC3E}">
        <p14:creationId xmlns:p14="http://schemas.microsoft.com/office/powerpoint/2010/main" val="217993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58D77-1611-01DD-D68D-27D1CB51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524"/>
            <a:ext cx="10515600" cy="9230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оценки качества классификации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B1B8E8-8846-06BA-BBA2-950F4A03D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720"/>
                <a:ext cx="10515600" cy="5292755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Метрики аккуратности (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количество правильно проставленных меток класса от общего количества данных.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TP</m:t>
                        </m:r>
                        <m: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FP</m:t>
                        </m:r>
                        <m: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TN</m:t>
                        </m:r>
                        <m:r>
                          <a:rPr lang="vi-V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vi-VN" sz="2400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FN</m:t>
                        </m:r>
                      </m:den>
                    </m:f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F1-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мера:</a:t>
                </a:r>
              </a:p>
              <a:p>
                <a:pPr marL="0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TP – истинный положительный результат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TN – истинный отрицательный результат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FP– ложный положительный результат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FN – ложный отрицательный результат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1B1B8E8-8846-06BA-BBA2-950F4A03D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720"/>
                <a:ext cx="10515600" cy="5292755"/>
              </a:xfrm>
              <a:blipFill>
                <a:blip r:embed="rId3"/>
                <a:stretch>
                  <a:fillRect l="-1217" t="-2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C13DCE2-56D9-C382-BDFE-7AA28EA84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656507"/>
                  </p:ext>
                </p:extLst>
              </p:nvPr>
            </p:nvGraphicFramePr>
            <p:xfrm>
              <a:off x="1535503" y="3429000"/>
              <a:ext cx="9388893" cy="976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9631">
                      <a:extLst>
                        <a:ext uri="{9D8B030D-6E8A-4147-A177-3AD203B41FA5}">
                          <a16:colId xmlns:a16="http://schemas.microsoft.com/office/drawing/2014/main" val="225846300"/>
                        </a:ext>
                      </a:extLst>
                    </a:gridCol>
                    <a:gridCol w="3129631">
                      <a:extLst>
                        <a:ext uri="{9D8B030D-6E8A-4147-A177-3AD203B41FA5}">
                          <a16:colId xmlns:a16="http://schemas.microsoft.com/office/drawing/2014/main" val="1072990993"/>
                        </a:ext>
                      </a:extLst>
                    </a:gridCol>
                    <a:gridCol w="3129631">
                      <a:extLst>
                        <a:ext uri="{9D8B030D-6E8A-4147-A177-3AD203B41FA5}">
                          <a16:colId xmlns:a16="http://schemas.microsoft.com/office/drawing/2014/main" val="3744870462"/>
                        </a:ext>
                      </a:extLst>
                    </a:gridCol>
                  </a:tblGrid>
                  <a:tr h="742512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Precision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𝐹𝑃</m:t>
                                  </m:r>
                                </m:den>
                              </m:f>
                            </m:oMath>
                          </a14:m>
                          <a:endParaRPr lang="ru-RU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Recall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𝑇𝑃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𝐹𝑁</m:t>
                                  </m:r>
                                </m:den>
                              </m:f>
                            </m:oMath>
                          </a14:m>
                          <a:endParaRPr lang="ru-RU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ru-RU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F1 = 2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𝑃𝑟𝑒𝑐𝑖𝑠𝑖𝑜𝑛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𝑅𝑒𝑐𝑎𝑙𝑙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𝑃𝑟𝑒𝑐𝑖𝑠𝑖𝑜𝑛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𝑅𝑒𝑐𝑎𝑙𝑙</m:t>
                                  </m:r>
                                </m:den>
                              </m:f>
                            </m:oMath>
                          </a14:m>
                          <a:endParaRPr lang="ru-RU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669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9C13DCE2-56D9-C382-BDFE-7AA28EA84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3656507"/>
                  </p:ext>
                </p:extLst>
              </p:nvPr>
            </p:nvGraphicFramePr>
            <p:xfrm>
              <a:off x="1535503" y="3429000"/>
              <a:ext cx="9388893" cy="976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29631">
                      <a:extLst>
                        <a:ext uri="{9D8B030D-6E8A-4147-A177-3AD203B41FA5}">
                          <a16:colId xmlns:a16="http://schemas.microsoft.com/office/drawing/2014/main" val="225846300"/>
                        </a:ext>
                      </a:extLst>
                    </a:gridCol>
                    <a:gridCol w="3129631">
                      <a:extLst>
                        <a:ext uri="{9D8B030D-6E8A-4147-A177-3AD203B41FA5}">
                          <a16:colId xmlns:a16="http://schemas.microsoft.com/office/drawing/2014/main" val="1072990993"/>
                        </a:ext>
                      </a:extLst>
                    </a:gridCol>
                    <a:gridCol w="3129631">
                      <a:extLst>
                        <a:ext uri="{9D8B030D-6E8A-4147-A177-3AD203B41FA5}">
                          <a16:colId xmlns:a16="http://schemas.microsoft.com/office/drawing/2014/main" val="3744870462"/>
                        </a:ext>
                      </a:extLst>
                    </a:gridCol>
                  </a:tblGrid>
                  <a:tr h="97650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95" t="-621" r="-200778" b="-2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195" t="-621" r="-100778" b="-2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00195" t="-621" r="-778" b="-2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669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85859E-5F0F-9B23-46DA-3F6BFCA1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4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6565D-F56E-5193-A1D9-43636F70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70" y="149466"/>
            <a:ext cx="11285838" cy="8943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обучения классификатора от количества текстов в выборке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260409-8CBE-E04F-3B85-B96E74DA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8" descr="Изображение выглядит как линия, График,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5092FDF-1D40-F924-138C-23F62BB23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84" y="1376560"/>
            <a:ext cx="6707832" cy="5014801"/>
          </a:xfrm>
        </p:spPr>
      </p:pic>
    </p:spTree>
    <p:extLst>
      <p:ext uri="{BB962C8B-B14F-4D97-AF65-F5344CB8AC3E}">
        <p14:creationId xmlns:p14="http://schemas.microsoft.com/office/powerpoint/2010/main" val="138364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97A87-C574-3195-8CF8-1D328A0A5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качества классификатора от количества текстов в выборке</a:t>
            </a:r>
            <a:endParaRPr lang="ru-RU" sz="4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4427B2-49B8-A5D4-8177-AC6E624B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8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083D249-49DF-2256-C656-C55772AEC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582" y="1690688"/>
            <a:ext cx="5965018" cy="4599889"/>
          </a:xfrm>
        </p:spPr>
      </p:pic>
    </p:spTree>
    <p:extLst>
      <p:ext uri="{BB962C8B-B14F-4D97-AF65-F5344CB8AC3E}">
        <p14:creationId xmlns:p14="http://schemas.microsoft.com/office/powerpoint/2010/main" val="63714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A9D3B-933C-69BD-31F0-43C878B8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качества классификатора от ядер метода опорных векторов</a:t>
            </a:r>
            <a:endParaRPr lang="ru-RU" dirty="0"/>
          </a:p>
        </p:txBody>
      </p:sp>
      <p:pic>
        <p:nvPicPr>
          <p:cNvPr id="5" name="Объект 4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1725B5B-72CD-15B9-7AC0-0DACD2B0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37" y="1690688"/>
            <a:ext cx="5726436" cy="4351338"/>
          </a:xfrm>
        </p:spPr>
      </p:pic>
      <p:pic>
        <p:nvPicPr>
          <p:cNvPr id="4" name="Рисунок 3" descr="Изображение выглядит как текст,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FDB83C0-ABCB-DD06-268F-B6398943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51" y="1832003"/>
            <a:ext cx="5582429" cy="431542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958E61C-4D8A-7AE0-F90D-1D61901F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51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1FF09-4EB3-ECEF-3990-C8952638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07"/>
            <a:ext cx="10515600" cy="106686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72896-2680-493D-3394-862D67D1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122"/>
            <a:ext cx="10604157" cy="4962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и реализован метод классификации новостных текстов по тематикам с использованием опорных векторов.</a:t>
            </a:r>
          </a:p>
          <a:p>
            <a:pPr marL="0" indent="0">
              <a:buNone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задачи решены. Цель достигнута.</a:t>
            </a:r>
          </a:p>
          <a:p>
            <a:pPr marL="0" indent="0">
              <a:buNone/>
            </a:pPr>
            <a:endParaRPr lang="ru-RU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ускорение работы метода.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добавление возможности работы с различными языками одновременно.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0C8FFF-3137-9A7C-E043-541A77E2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97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38AC8-5211-EDC9-9276-EC67F7AC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60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702D5-4A91-962E-F6E1-C892DEA85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05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разработка 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етода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новостных текстов по тематикам с использованием опорных векторов.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ровести анализ предметной области и основн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ых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текстов;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метод классификации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новостных текстов по тематикам с использованием опорных векторов;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обеспечение, реализующее данный метод;</a:t>
            </a:r>
          </a:p>
          <a:p>
            <a:pPr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оценку качества классификации текстов.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02AC4-BC92-68E8-2060-262928C8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7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267DB40E-8091-D919-7218-56E3EBE74F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674374"/>
              </p:ext>
            </p:extLst>
          </p:nvPr>
        </p:nvGraphicFramePr>
        <p:xfrm>
          <a:off x="834604" y="2189846"/>
          <a:ext cx="10442996" cy="375235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084383">
                  <a:extLst>
                    <a:ext uri="{9D8B030D-6E8A-4147-A177-3AD203B41FA5}">
                      <a16:colId xmlns:a16="http://schemas.microsoft.com/office/drawing/2014/main" val="730170553"/>
                    </a:ext>
                  </a:extLst>
                </a:gridCol>
                <a:gridCol w="2374721">
                  <a:extLst>
                    <a:ext uri="{9D8B030D-6E8A-4147-A177-3AD203B41FA5}">
                      <a16:colId xmlns:a16="http://schemas.microsoft.com/office/drawing/2014/main" val="939990101"/>
                    </a:ext>
                  </a:extLst>
                </a:gridCol>
                <a:gridCol w="2281881">
                  <a:extLst>
                    <a:ext uri="{9D8B030D-6E8A-4147-A177-3AD203B41FA5}">
                      <a16:colId xmlns:a16="http://schemas.microsoft.com/office/drawing/2014/main" val="1512173511"/>
                    </a:ext>
                  </a:extLst>
                </a:gridCol>
                <a:gridCol w="2702011">
                  <a:extLst>
                    <a:ext uri="{9D8B030D-6E8A-4147-A177-3AD203B41FA5}">
                      <a16:colId xmlns:a16="http://schemas.microsoft.com/office/drawing/2014/main" val="2326302492"/>
                    </a:ext>
                  </a:extLst>
                </a:gridCol>
              </a:tblGrid>
              <a:tr h="439947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Быстрота построения (обучения) классификатора</a:t>
                      </a:r>
                      <a:endParaRPr lang="en-US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Требуется большой размер выборки</a:t>
                      </a:r>
                      <a:endParaRPr lang="ru-RU" sz="18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применять к </a:t>
                      </a:r>
                      <a:r>
                        <a:rPr lang="ru-RU" dirty="0" err="1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многоклассовым</a:t>
                      </a:r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задачам </a:t>
                      </a:r>
                      <a:endParaRPr lang="ru-RU" sz="1800" dirty="0">
                        <a:ln w="3175"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600354"/>
                  </a:ext>
                </a:extLst>
              </a:tr>
              <a:tr h="67409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Наивный байесовский классификатор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416408"/>
                  </a:ext>
                </a:extLst>
              </a:tr>
              <a:tr h="67409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опорных векторов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32766"/>
                  </a:ext>
                </a:extLst>
              </a:tr>
              <a:tr h="42008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Дерево решений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976660"/>
                  </a:ext>
                </a:extLst>
              </a:tr>
              <a:tr h="67409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 </a:t>
                      </a:r>
                    </a:p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К-ближайших соседей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65067"/>
                  </a:ext>
                </a:extLst>
              </a:tr>
              <a:tr h="395583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Нейронные сети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n w="3175"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957296"/>
                  </a:ext>
                </a:extLst>
              </a:tr>
            </a:tbl>
          </a:graphicData>
        </a:graphic>
      </p:graphicFrame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9B80D5-4A1C-14E7-835E-76CD5C9E0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902"/>
            <a:ext cx="9144000" cy="1131293"/>
          </a:xfrm>
        </p:spPr>
        <p:txBody>
          <a:bodyPr>
            <a:no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методов классификации текстов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E9F8FD-CD26-1F35-28CF-DDB3D1C9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AF7A93-4F00-23D2-5B3E-F2BBB2A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27"/>
            <a:ext cx="10515600" cy="56934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схема обучения классификатора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5D2521C-070F-F850-5FD8-E31F13EA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4</a:t>
            </a:fld>
            <a:endParaRPr lang="ru-RU"/>
          </a:p>
        </p:txBody>
      </p:sp>
      <p:pic>
        <p:nvPicPr>
          <p:cNvPr id="7" name="Объект 6" descr="Изображение выглядит как текст, диаграмма, План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A3EFEC8-64A6-1263-98E6-50D4F7D34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48" y="1273699"/>
            <a:ext cx="8781704" cy="4636026"/>
          </a:xfrm>
        </p:spPr>
      </p:pic>
    </p:spTree>
    <p:extLst>
      <p:ext uri="{BB962C8B-B14F-4D97-AF65-F5344CB8AC3E}">
        <p14:creationId xmlns:p14="http://schemas.microsoft.com/office/powerpoint/2010/main" val="104503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21E10B-3172-B4C7-77F5-080CBDAE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211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очистки и предобработки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F4852-3FD1-F231-DEEB-C1E69387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78" y="1673525"/>
            <a:ext cx="10818962" cy="4641460"/>
          </a:xfrm>
        </p:spPr>
        <p:txBody>
          <a:bodyPr/>
          <a:lstStyle/>
          <a:p>
            <a:pPr>
              <a:buFontTx/>
              <a:buChar char="-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текстов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включает в себя преобразование текста в нижний регистр, удаление лишних пробелов и символов, не являющихся буквенно-цифровыми</a:t>
            </a:r>
          </a:p>
          <a:p>
            <a:pPr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текстов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разбиение непрерывной строки на отдельные токены.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Удаление стоп-слов</a:t>
            </a:r>
          </a:p>
          <a:p>
            <a:pPr marL="457200" lvl="1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Лемматизация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приведение слова к его начальной форме</a:t>
            </a:r>
          </a:p>
          <a:p>
            <a:pPr marL="457200" lvl="1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5E4EE-EC6E-AD0D-8DEE-60531D97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44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B092A-BEE1-E1DE-A48A-B2599F1D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Извлечение численных значений признаков из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2A30A-D29E-E1FE-749B-4CE86A266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086"/>
            <a:ext cx="10515600" cy="485984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извлечения признаков из текста использоваться мера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TF-IDF.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мера, используемая для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оценки важности слова в контексте текста.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TF-IDF(word) = TF(word) ‧ IDF(word)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E9E2726-079F-07C7-2FCB-87319F16A9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413924"/>
                  </p:ext>
                </p:extLst>
              </p:nvPr>
            </p:nvGraphicFramePr>
            <p:xfrm>
              <a:off x="936444" y="3428999"/>
              <a:ext cx="10417356" cy="2859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08678">
                      <a:extLst>
                        <a:ext uri="{9D8B030D-6E8A-4147-A177-3AD203B41FA5}">
                          <a16:colId xmlns:a16="http://schemas.microsoft.com/office/drawing/2014/main" val="565576601"/>
                        </a:ext>
                      </a:extLst>
                    </a:gridCol>
                    <a:gridCol w="5208678">
                      <a:extLst>
                        <a:ext uri="{9D8B030D-6E8A-4147-A177-3AD203B41FA5}">
                          <a16:colId xmlns:a16="http://schemas.microsoft.com/office/drawing/2014/main" val="591617366"/>
                        </a:ext>
                      </a:extLst>
                    </a:gridCol>
                  </a:tblGrid>
                  <a:tr h="2859657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TF(word)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𝑤𝑜𝑟𝑑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</a:t>
                          </a:r>
                          <a:endParaRPr lang="ru-RU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𝑤𝑜𝑟𝑑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–</a:t>
                          </a: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количество вхождений слова </a:t>
                          </a: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word </a:t>
                          </a: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 текст,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None/>
                          </a:pPr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– </a:t>
                          </a: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количество всех слов в тексте</a:t>
                          </a:r>
                        </a:p>
                        <a:p>
                          <a:endParaRPr lang="ru-RU" sz="2400" b="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IDF(word) =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𝐷𝑊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𝑤𝑜𝑟𝑑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</m:oMath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где D – общее количество документов, </a:t>
                          </a:r>
                        </a:p>
                        <a:p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DW(</a:t>
                          </a:r>
                          <a:r>
                            <a:rPr lang="ru-RU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word</a:t>
                          </a: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– количество документов, которые содержат слово </a:t>
                          </a:r>
                          <a:r>
                            <a:rPr lang="ru-RU" sz="2400" b="0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word</a:t>
                          </a:r>
                          <a:r>
                            <a:rPr lang="ru-RU" sz="2400" b="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751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2E9E2726-079F-07C7-2FCB-87319F16A9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2413924"/>
                  </p:ext>
                </p:extLst>
              </p:nvPr>
            </p:nvGraphicFramePr>
            <p:xfrm>
              <a:off x="936444" y="3428999"/>
              <a:ext cx="10417356" cy="285965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5208678">
                      <a:extLst>
                        <a:ext uri="{9D8B030D-6E8A-4147-A177-3AD203B41FA5}">
                          <a16:colId xmlns:a16="http://schemas.microsoft.com/office/drawing/2014/main" val="565576601"/>
                        </a:ext>
                      </a:extLst>
                    </a:gridCol>
                    <a:gridCol w="5208678">
                      <a:extLst>
                        <a:ext uri="{9D8B030D-6E8A-4147-A177-3AD203B41FA5}">
                          <a16:colId xmlns:a16="http://schemas.microsoft.com/office/drawing/2014/main" val="591617366"/>
                        </a:ext>
                      </a:extLst>
                    </a:gridCol>
                  </a:tblGrid>
                  <a:tr h="285965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17" t="-213" r="-100468" b="-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0117" t="-213" r="-468" b="-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57519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F7292F-A877-7903-C8AC-CB6A06C0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9874-AA9A-835A-9FD5-F1024985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86"/>
            <a:ext cx="10515600" cy="84257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16F18-48B0-8E36-BCFB-031C187C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58" y="966159"/>
            <a:ext cx="10515600" cy="528517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ataset from </a:t>
            </a:r>
            <a:r>
              <a:rPr lang="en-US" sz="24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Lenta.Ru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buFontTx/>
              <a:buChar char="-"/>
            </a:pP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одержит более 800 тысяч новостей на русском языке, соответствующих более чем 20 тематикам.</a:t>
            </a:r>
          </a:p>
          <a:p>
            <a:pPr>
              <a:buFontTx/>
              <a:buChar char="-"/>
            </a:pPr>
            <a:r>
              <a:rPr lang="ru-RU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новостей — сайт lenta.ru, российское новостное интернет-издание, основанное в 1999 году.</a:t>
            </a:r>
          </a:p>
          <a:p>
            <a:pPr>
              <a:buFontTx/>
              <a:buChar char="-"/>
            </a:pP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Выборка, созданная из этого набора 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 состоит из 5 тематик: 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Наука и технологии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Спорт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Экономика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Культура </a:t>
            </a:r>
            <a:endParaRPr lang="en-US" sz="2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+ </a:t>
            </a:r>
            <a:r>
              <a:rPr lang="ru-RU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Мир.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822B619-BA40-3184-CABF-546468D2D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2140"/>
              </p:ext>
            </p:extLst>
          </p:nvPr>
        </p:nvGraphicFramePr>
        <p:xfrm>
          <a:off x="6096000" y="3608747"/>
          <a:ext cx="5111884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5942">
                  <a:extLst>
                    <a:ext uri="{9D8B030D-6E8A-4147-A177-3AD203B41FA5}">
                      <a16:colId xmlns:a16="http://schemas.microsoft.com/office/drawing/2014/main" val="1796868625"/>
                    </a:ext>
                  </a:extLst>
                </a:gridCol>
                <a:gridCol w="2555942">
                  <a:extLst>
                    <a:ext uri="{9D8B030D-6E8A-4147-A177-3AD203B41FA5}">
                      <a16:colId xmlns:a16="http://schemas.microsoft.com/office/drawing/2014/main" val="3259069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Тематика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текстов в наборе данных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8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Наука и технологии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53136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427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Спорт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64413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05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Экономика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79528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89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Культура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53797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35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Мир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136621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215635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0A64C-CE52-8435-1FED-9F5228F0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8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6B6E8-F7EE-D713-0099-C2886EDF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2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Схема разработанного ПО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02A392-F1F6-F48D-D7B8-E95557E2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8</a:t>
            </a:fld>
            <a:endParaRPr lang="ru-RU"/>
          </a:p>
        </p:txBody>
      </p:sp>
      <p:pic>
        <p:nvPicPr>
          <p:cNvPr id="8" name="Объект 7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0741784C-03D8-F4AD-64FA-A8FE530B8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612" y="2234406"/>
            <a:ext cx="4676775" cy="3533775"/>
          </a:xfrm>
        </p:spPr>
      </p:pic>
    </p:spTree>
    <p:extLst>
      <p:ext uri="{BB962C8B-B14F-4D97-AF65-F5344CB8AC3E}">
        <p14:creationId xmlns:p14="http://schemas.microsoft.com/office/powerpoint/2010/main" val="423712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0361F-2434-12E8-D907-3A187184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56" y="0"/>
            <a:ext cx="10515600" cy="799441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пользователя программы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650263B-C37C-9FB3-1919-3E10C55F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2179-D880-4E7E-97D2-571DE9C9E0F7}" type="slidenum">
              <a:rPr lang="ru-RU" smtClean="0"/>
              <a:t>9</a:t>
            </a:fld>
            <a:endParaRPr lang="ru-RU"/>
          </a:p>
        </p:txBody>
      </p:sp>
      <p:pic>
        <p:nvPicPr>
          <p:cNvPr id="16" name="Объект 1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BE59052-CE65-D383-83FB-066092074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08" y="1079528"/>
            <a:ext cx="7141296" cy="5377522"/>
          </a:xfrm>
        </p:spPr>
      </p:pic>
    </p:spTree>
    <p:extLst>
      <p:ext uri="{BB962C8B-B14F-4D97-AF65-F5344CB8AC3E}">
        <p14:creationId xmlns:p14="http://schemas.microsoft.com/office/powerpoint/2010/main" val="8562541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560</Words>
  <Application>Microsoft Office PowerPoint</Application>
  <PresentationFormat>Широкоэкранный</PresentationFormat>
  <Paragraphs>124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Times New Roman</vt:lpstr>
      <vt:lpstr>Тема Office</vt:lpstr>
      <vt:lpstr>   Выпуская квалификационная работа бакалавра Метод классификации новостных текстов по тематикам с использованием опорных векторов</vt:lpstr>
      <vt:lpstr>Цель и задачи</vt:lpstr>
      <vt:lpstr>Сравнительный анализ методов классификации текстов</vt:lpstr>
      <vt:lpstr>Функциональная схема обучения классификатора</vt:lpstr>
      <vt:lpstr>Этап очистки и предобработки текстов</vt:lpstr>
      <vt:lpstr>Извлечение численных значений признаков из текста</vt:lpstr>
      <vt:lpstr>Набор данных</vt:lpstr>
      <vt:lpstr>Схема разработанного ПО</vt:lpstr>
      <vt:lpstr>Интерфейс пользователя программы</vt:lpstr>
      <vt:lpstr>Метрики оценки качества классификации текстов</vt:lpstr>
      <vt:lpstr>Зависимость времени обучения классификатора от количества текстов в выборке</vt:lpstr>
      <vt:lpstr>Зависимость качества классификатора от количества текстов в выборке</vt:lpstr>
      <vt:lpstr>Зависимость качества классификатора от ядер метода опорных векторов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классификации новостных текстов по тематике с помощью метода опорных векторов</dc:title>
  <dc:creator>Việt Anh Đinh</dc:creator>
  <cp:lastModifiedBy>Việt Anh Đinh</cp:lastModifiedBy>
  <cp:revision>58</cp:revision>
  <dcterms:created xsi:type="dcterms:W3CDTF">2024-05-18T19:36:39Z</dcterms:created>
  <dcterms:modified xsi:type="dcterms:W3CDTF">2024-06-13T13:49:19Z</dcterms:modified>
</cp:coreProperties>
</file>