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0538-9012-3933-1FD8-0F8A9197E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9BD61-AF23-6C3A-D5CC-29C03893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DC60-9C2C-46CB-F6BC-C1639F2F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257-6A1F-92F2-E568-A5CAA034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1AB8-FF56-8076-8468-BA457585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F60-1442-6226-5137-8B4CB71A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57DBF-1350-DF7F-58ED-425B5496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19C6-9421-F652-32C4-CF8A842A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A52C-15D6-76F6-8D4A-44790EE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ED91-8319-2E77-B17E-CF5557E2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50D81-63BE-1AD0-6E35-665D9EC43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C9F48-76EB-1452-7C75-9470F47B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2E22-DA68-0968-5C68-C295A53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8D48-8661-2983-F2A6-74AC1431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2869-5BA3-4B77-ACC4-CD7F553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1C11-6048-25E6-BBAC-46B51328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D5A8-AFD5-BEE2-527A-85223607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165-581C-EE55-BC0F-7AEF1E94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2C04-CC53-8781-F2E0-F56CB6F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5C8C-D8E1-DAEF-9088-70D1E8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97A0-CFB0-F4D8-951F-F7945A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DAEC-F7CB-490D-D24C-4E1607E7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18C0-A339-6537-8196-F6D51FF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15D1-BEB2-8A7E-3D99-736DE88E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C996-4C16-74A0-613B-FF91623D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7950-E2DF-B53B-430C-77B63695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A498-1BDC-CFC6-46FA-E764D983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24FFA-85E1-2A39-2723-F754A9831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F21D8-DDC8-E913-044B-94956226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E380-662D-3E48-F5B2-ABBF04C4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2131E-9347-8A7F-64FE-EDEA2D6B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45F7-228F-911A-E727-A68CB106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8823E-4034-0B7F-A7FD-1A53DB5F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6AB17-E224-D359-2723-852D02183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BA7EC-0DD7-3566-DBF1-9FAF34B0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B6615-1EB1-CCBF-9DF9-93651F154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C9464-13BE-CEFD-0D6B-EE63EBC3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4209E-74C6-B81F-0129-2C9CEE9F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93136-B16D-4004-04B1-335D1F8F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E50F-9FA9-5D2F-602D-9D2CA1C6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9078-95C3-EF85-A2F0-45378946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EF0F4-CE98-5768-C990-9F3D3FE7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E5691-A469-2B4E-947E-26ECB5E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CD43E-69D9-C4D6-89F2-BF739BAF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30813-D26C-A881-3A00-09CE2413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A443A-EE61-08EF-38A3-DB28D293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DE97-F1D9-AAEF-D4C7-435941FF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3299-1FA1-E708-8CCA-BF995141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F0EE-4663-4D3F-35BC-C34E7E9A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FB9C-CC94-E21A-22F8-F61A2E93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0F26-B351-C583-C317-3A0C5FB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3B3D-60F7-AA51-906B-91B0B124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16E4-3A3D-293A-7825-8B6062A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EF8DD-BEDA-AB86-6827-249D8BFEC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AAB5-E48A-864D-B271-743F812A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A25EC-8991-FB55-8BA9-1FB3933A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D4EDB-E828-B837-D91B-EE3B37B7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14C0-0FB9-31C0-CA99-9DED3859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942-ABC8-7990-CDE0-1C4423D6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B444-3A10-0863-CB4A-C7EFFBD1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DF23-506D-C1F1-DF34-938531EC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A91A-72A7-4D30-9C06-47BEF7B08E7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0401-BFB2-2FA5-D54C-30F2D2259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B6EF-FE36-F3D6-2F82-4A28D336D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874E-6037-4314-87C8-4E04256F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6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778-A006-C110-B7F8-5F729696F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303" y="669282"/>
            <a:ext cx="10536194" cy="2387600"/>
          </a:xfrm>
        </p:spPr>
        <p:txBody>
          <a:bodyPr>
            <a:normAutofit/>
          </a:bodyPr>
          <a:lstStyle/>
          <a:p>
            <a:r>
              <a:rPr lang="vi-VN" sz="4000" b="1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K</a:t>
            </a:r>
            <a:r>
              <a:rPr lang="ru-RU" sz="4000" b="1" dirty="0">
                <a:effectLst/>
                <a:latin typeface="Liberation Serif"/>
                <a:ea typeface="Times New Roman" panose="02020603050405020304" pitchFamily="18" charset="0"/>
                <a:cs typeface="Liberation Serif"/>
              </a:rPr>
              <a:t>лассификация алгоритмов распознавания изображений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C30FE-2792-7FD5-6069-AAC96495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7676" y="3634989"/>
            <a:ext cx="6087762" cy="1655762"/>
          </a:xfrm>
        </p:spPr>
        <p:txBody>
          <a:bodyPr/>
          <a:lstStyle/>
          <a:p>
            <a:pPr algn="l"/>
            <a:r>
              <a:rPr lang="ru-RU" dirty="0">
                <a:latin typeface="Liberation Serif"/>
              </a:rPr>
              <a:t>Студент: Динь Вьет Ань, ИУ7И - 54Б</a:t>
            </a:r>
          </a:p>
          <a:p>
            <a:pPr algn="l"/>
            <a:r>
              <a:rPr lang="ru-RU" dirty="0">
                <a:latin typeface="Liberation Serif"/>
              </a:rPr>
              <a:t>Научный руководитель: Солодовников В. И.</a:t>
            </a:r>
            <a:endParaRPr lang="en-US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34047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15A2-329C-1E5A-2BA9-76D9EE87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Liberation Serif"/>
              </a:rPr>
              <a:t>Цели и задачи</a:t>
            </a:r>
            <a:endParaRPr lang="en-US" b="1" dirty="0">
              <a:latin typeface="Liberatio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DB9A-EECF-BD9B-246A-A3AAA1C6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Liberation Serif"/>
              </a:rPr>
              <a:t>Цель: классификация методов распознавания изображений на основе подходов к решению.</a:t>
            </a:r>
          </a:p>
          <a:p>
            <a:pPr marL="0" indent="0">
              <a:buNone/>
            </a:pPr>
            <a:r>
              <a:rPr lang="ru-RU" dirty="0">
                <a:latin typeface="Liberation Serif"/>
              </a:rPr>
              <a:t>Задачи:</a:t>
            </a: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Провести анализ предметной области.</a:t>
            </a: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Показать методы предобработки входных изображений.</a:t>
            </a: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Провести классификацию подходов к решению.</a:t>
            </a: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Провести анализ методов на основе подходов. </a:t>
            </a:r>
          </a:p>
        </p:txBody>
      </p:sp>
    </p:spTree>
    <p:extLst>
      <p:ext uri="{BB962C8B-B14F-4D97-AF65-F5344CB8AC3E}">
        <p14:creationId xmlns:p14="http://schemas.microsoft.com/office/powerpoint/2010/main" val="3205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71A5-3DED-856F-1329-AAF98F7D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0" y="166536"/>
            <a:ext cx="10515600" cy="1325563"/>
          </a:xfrm>
        </p:spPr>
        <p:txBody>
          <a:bodyPr/>
          <a:lstStyle/>
          <a:p>
            <a:r>
              <a:rPr lang="ru-RU" b="1" dirty="0">
                <a:latin typeface="Liberation Serif"/>
              </a:rPr>
              <a:t>Анализ предметной области</a:t>
            </a:r>
            <a:endParaRPr lang="en-US" b="1" dirty="0">
              <a:latin typeface="Liberatio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E075-A397-F7AE-863B-8A5F8C98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0" y="1323117"/>
            <a:ext cx="11207580" cy="5209488"/>
          </a:xfrm>
        </p:spPr>
        <p:txBody>
          <a:bodyPr/>
          <a:lstStyle/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Распознавание изображений — это метод компьютерного зрения для идентификации объектов на изображениях или видео.</a:t>
            </a:r>
            <a:endParaRPr lang="en-US" dirty="0">
              <a:latin typeface="Liberation Serif"/>
            </a:endParaRP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Алгоритм распознавания изображений (классификатора изображений) – принимает изображение в качестве входные данные и выводит то, что содержит изображение.</a:t>
            </a:r>
          </a:p>
          <a:p>
            <a:pPr>
              <a:buFontTx/>
              <a:buChar char="‒"/>
            </a:pPr>
            <a:r>
              <a:rPr lang="ru-RU" dirty="0">
                <a:latin typeface="Liberation Serif"/>
              </a:rPr>
              <a:t>Есть некоторые проблемы с разпознаванием изображений:</a:t>
            </a:r>
          </a:p>
          <a:p>
            <a:pPr lvl="1">
              <a:buFontTx/>
              <a:buChar char="+"/>
            </a:pPr>
            <a:r>
              <a:rPr lang="ru-RU" sz="2800" dirty="0">
                <a:latin typeface="Liberation Serif"/>
              </a:rPr>
              <a:t>Изменение точки зрения.</a:t>
            </a:r>
          </a:p>
          <a:p>
            <a:pPr lvl="1">
              <a:buFontTx/>
              <a:buChar char="+"/>
            </a:pPr>
            <a:r>
              <a:rPr lang="ru-RU" sz="2800" dirty="0">
                <a:latin typeface="Liberation Serif"/>
              </a:rPr>
              <a:t>Изменение освещения.</a:t>
            </a:r>
          </a:p>
          <a:p>
            <a:pPr lvl="1">
              <a:buFontTx/>
              <a:buChar char="+"/>
            </a:pPr>
            <a:r>
              <a:rPr lang="ru-RU" sz="2800" dirty="0">
                <a:latin typeface="Liberation Serif"/>
              </a:rPr>
              <a:t>Деформация.</a:t>
            </a:r>
          </a:p>
          <a:p>
            <a:pPr lvl="1">
              <a:buFontTx/>
              <a:buChar char="+"/>
            </a:pPr>
            <a:r>
              <a:rPr lang="ru-RU" sz="2800" dirty="0">
                <a:latin typeface="Liberation Serif"/>
              </a:rPr>
              <a:t>Изображение частично скрыто.</a:t>
            </a:r>
          </a:p>
          <a:p>
            <a:pPr lvl="1">
              <a:buFontTx/>
              <a:buChar char="+"/>
            </a:pPr>
            <a:r>
              <a:rPr lang="ru-RU" sz="2800" dirty="0">
                <a:latin typeface="Liberation Serif"/>
              </a:rPr>
              <a:t>Изображение совпадает с фоном.</a:t>
            </a:r>
            <a:endParaRPr lang="en-US" sz="2800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9740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8AD6-FC06-5499-07D7-0D36B80E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6" y="85039"/>
            <a:ext cx="10515600" cy="1325563"/>
          </a:xfrm>
        </p:spPr>
        <p:txBody>
          <a:bodyPr/>
          <a:lstStyle/>
          <a:p>
            <a:r>
              <a:rPr lang="ru-RU" b="1" dirty="0">
                <a:latin typeface="Liberation Serif"/>
              </a:rPr>
              <a:t>Предобработка исходных изображений</a:t>
            </a:r>
            <a:endParaRPr lang="en-US" b="1" dirty="0">
              <a:latin typeface="Liberatio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A975-AA30-B22A-BC38-89E8505A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06" y="1410601"/>
            <a:ext cx="11345562" cy="524557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Liberation Serif"/>
              </a:rPr>
              <a:t>Для подготовки изображений к построению классификатопов необходимо:</a:t>
            </a:r>
          </a:p>
          <a:p>
            <a:pPr lvl="1">
              <a:buFontTx/>
              <a:buChar char="–"/>
            </a:pPr>
            <a:r>
              <a:rPr lang="ru-RU" sz="2800" dirty="0">
                <a:latin typeface="Liberation Serif"/>
              </a:rPr>
              <a:t>Нормализовать эффекты контрастности и яркости.</a:t>
            </a:r>
          </a:p>
          <a:p>
            <a:pPr lvl="1">
              <a:buFontTx/>
              <a:buChar char="–"/>
            </a:pPr>
            <a:r>
              <a:rPr lang="ru-RU" sz="2800" dirty="0">
                <a:latin typeface="Liberation Serif"/>
              </a:rPr>
              <a:t>Обрезать или изменить размер исходного изображения до заданного размера.</a:t>
            </a:r>
          </a:p>
          <a:p>
            <a:pPr lvl="1">
              <a:buFontTx/>
              <a:buChar char="–"/>
            </a:pPr>
            <a:r>
              <a:rPr lang="ru-RU" sz="2800" dirty="0">
                <a:solidFill>
                  <a:srgbClr val="000000"/>
                </a:solidFill>
                <a:latin typeface="Liberation Serif"/>
                <a:cs typeface="Times New Roman" panose="02020603050405020304" pitchFamily="18" charset="0"/>
              </a:rPr>
              <a:t>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iberation Serif"/>
                <a:cs typeface="Times New Roman" panose="02020603050405020304" pitchFamily="18" charset="0"/>
              </a:rPr>
              <a:t>прощать изображения путем извлечения важной информации, содержащейся в изображении, и исключения остальной части.</a:t>
            </a:r>
          </a:p>
          <a:p>
            <a:pPr lvl="1">
              <a:buFontTx/>
              <a:buChar char="–"/>
            </a:pPr>
            <a:r>
              <a:rPr lang="ru-RU" sz="2800" dirty="0">
                <a:solidFill>
                  <a:srgbClr val="000000"/>
                </a:solidFill>
                <a:latin typeface="Liberation Serif"/>
                <a:cs typeface="Times New Roman" panose="02020603050405020304" pitchFamily="18" charset="0"/>
              </a:rPr>
              <a:t>Подготовить обучающее множество для нейросетевых методов.</a:t>
            </a:r>
            <a:endParaRPr lang="en-US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39212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83AF-32BD-21A1-02D9-FC5B748C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" y="218301"/>
            <a:ext cx="10515600" cy="1325563"/>
          </a:xfrm>
        </p:spPr>
        <p:txBody>
          <a:bodyPr/>
          <a:lstStyle/>
          <a:p>
            <a:r>
              <a:rPr lang="ru-RU" b="1" dirty="0">
                <a:latin typeface="Liberation Serif"/>
              </a:rPr>
              <a:t>Классификация подходов к решению</a:t>
            </a:r>
            <a:endParaRPr lang="en-US" b="1" dirty="0">
              <a:latin typeface="Liberatio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5C0D-7662-5ABC-C0C5-4519696F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92" y="1309816"/>
            <a:ext cx="11508259" cy="4975656"/>
          </a:xfrm>
        </p:spPr>
        <p:txBody>
          <a:bodyPr/>
          <a:lstStyle/>
          <a:p>
            <a:pPr>
              <a:buFontTx/>
              <a:buChar char="–"/>
            </a:pPr>
            <a:r>
              <a:rPr lang="ru-RU" dirty="0">
                <a:latin typeface="Liberation Serif"/>
              </a:rPr>
              <a:t>Традиционный подход к решению – На основе извлечении векторов признаков из изображений для их дальнейшей классификации. Он </a:t>
            </a:r>
            <a:r>
              <a:rPr lang="ru-RU" b="0" i="0" dirty="0">
                <a:solidFill>
                  <a:srgbClr val="000000"/>
                </a:solidFill>
                <a:effectLst/>
                <a:latin typeface="Liberation Serif"/>
              </a:rPr>
              <a:t>позволяет быстро создавать модели, позволяющие анализировать данные большего размера и сложности и дающие результаты быстрее и точнее. </a:t>
            </a:r>
            <a:endParaRPr lang="ru-RU" dirty="0">
              <a:latin typeface="Liberation Serif"/>
            </a:endParaRPr>
          </a:p>
          <a:p>
            <a:pPr>
              <a:buFontTx/>
              <a:buChar char="–"/>
            </a:pPr>
            <a:r>
              <a:rPr lang="ru-RU" dirty="0">
                <a:latin typeface="Liberation Serif"/>
              </a:rPr>
              <a:t>Нейросетевой метод — метод использования нейронных сетей, построенная по принципу организации сети нейронов живой организмы. Он обладает высокой скоростью и защитой от помех, но </a:t>
            </a:r>
            <a:r>
              <a:rPr lang="ru-RU" b="0" i="0" dirty="0">
                <a:solidFill>
                  <a:srgbClr val="000000"/>
                </a:solidFill>
                <a:effectLst/>
                <a:latin typeface="Liberation Serif"/>
              </a:rPr>
              <a:t>никакая причина не может быть названа, чтобы определить результат.</a:t>
            </a:r>
            <a:endParaRPr lang="ru-RU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9506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ABFB-0F47-7BC1-E6F0-E8A406A9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109752"/>
            <a:ext cx="1113137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Liberation Serif"/>
              </a:rPr>
              <a:t>Традиционные методы компьютерного зрения</a:t>
            </a:r>
            <a:endParaRPr lang="en-US" sz="4000" b="1" dirty="0">
              <a:latin typeface="Liberation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1052-99EB-AD6E-D7D5-B6A8BC17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3" y="1435315"/>
            <a:ext cx="8781535" cy="5039626"/>
          </a:xfrm>
        </p:spPr>
        <p:txBody>
          <a:bodyPr>
            <a:normAutofit lnSpcReduction="10000"/>
          </a:bodyPr>
          <a:lstStyle/>
          <a:p>
            <a:pPr>
              <a:buFontTx/>
              <a:buChar char="–"/>
            </a:pPr>
            <a:r>
              <a:rPr lang="ru-RU" sz="2400" dirty="0">
                <a:latin typeface="Liberation Serif"/>
              </a:rPr>
              <a:t>Метод опорных векторов</a:t>
            </a: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Основная идея – построение гиперплоскости, разделяющей объекты выборки оптимальным способом. Классификация вводных с помощью этой гиперплоскости.</a:t>
            </a: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Преимущества: Хорошо работает с пространством признаков больщего размера и данными небольщего объема.</a:t>
            </a: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Недостатки: Долго время обучения и неустойчивость к шуму.</a:t>
            </a:r>
          </a:p>
          <a:p>
            <a:pPr>
              <a:buFontTx/>
              <a:buChar char="–"/>
            </a:pPr>
            <a:r>
              <a:rPr lang="ru-RU" sz="2400" dirty="0">
                <a:latin typeface="Liberation Serif"/>
              </a:rPr>
              <a:t>Метод </a:t>
            </a:r>
            <a:r>
              <a:rPr lang="en-US" sz="2400" dirty="0">
                <a:latin typeface="Liberation Serif"/>
              </a:rPr>
              <a:t>k-</a:t>
            </a:r>
            <a:r>
              <a:rPr lang="ru-RU" sz="2400" dirty="0">
                <a:latin typeface="Liberation Serif"/>
              </a:rPr>
              <a:t>ближайщих соседей</a:t>
            </a:r>
          </a:p>
          <a:p>
            <a:pPr lvl="1">
              <a:buFontTx/>
              <a:buChar char="+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Вычислить расстояние между</a:t>
            </a:r>
            <a:r>
              <a:rPr lang="vi-VN" sz="2000" dirty="0">
                <a:solidFill>
                  <a:srgbClr val="000000"/>
                </a:solidFill>
                <a:latin typeface="Liberation Serif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вводными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 данными и выборочными данными, 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потом классифицировать</a:t>
            </a:r>
            <a:r>
              <a:rPr lang="vi-VN" sz="2000" dirty="0">
                <a:solidFill>
                  <a:srgbClr val="000000"/>
                </a:solidFill>
                <a:latin typeface="Liberation Serif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вводные данные из полученных результатов.</a:t>
            </a:r>
          </a:p>
          <a:p>
            <a:pPr lvl="1">
              <a:buFontTx/>
              <a:buChar char="+"/>
            </a:pPr>
            <a:r>
              <a:rPr lang="ru-RU" sz="2000" dirty="0">
                <a:solidFill>
                  <a:srgbClr val="000000"/>
                </a:solidFill>
                <a:latin typeface="Liberation Serif"/>
              </a:rPr>
              <a:t>Преимущества: Алгоритм прост и легко реализуем</a:t>
            </a:r>
            <a:r>
              <a:rPr lang="vi-VN" sz="2000" dirty="0">
                <a:solidFill>
                  <a:srgbClr val="000000"/>
                </a:solidFill>
                <a:latin typeface="Liberation Serif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и не нужно построить дополнительную модель.</a:t>
            </a:r>
          </a:p>
          <a:p>
            <a:pPr lvl="1">
              <a:buFontTx/>
              <a:buChar char="+"/>
            </a:pPr>
            <a:r>
              <a:rPr lang="ru-RU" sz="2000" dirty="0">
                <a:solidFill>
                  <a:srgbClr val="000000"/>
                </a:solidFill>
                <a:latin typeface="Liberation Serif"/>
              </a:rPr>
              <a:t>Недостатки: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медленно работает при увеличении объема выборки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, большие вычислительные затраты во время выполнения и нужно определять оптимальное значение k.</a:t>
            </a:r>
            <a:br>
              <a:rPr lang="ru-RU" sz="1200" dirty="0"/>
            </a:br>
            <a:br>
              <a:rPr lang="ru-RU" sz="1600" dirty="0"/>
            </a:br>
            <a:endParaRPr lang="ru-RU" sz="2000" dirty="0">
              <a:latin typeface="Liberation Serif"/>
            </a:endParaRPr>
          </a:p>
          <a:p>
            <a:pPr lvl="1"/>
            <a:endParaRPr lang="ru-RU" dirty="0">
              <a:latin typeface="Liberation Serif"/>
            </a:endParaRPr>
          </a:p>
          <a:p>
            <a:pPr lvl="1"/>
            <a:endParaRPr lang="ru-RU" dirty="0">
              <a:latin typeface="Liberation Serif"/>
            </a:endParaRPr>
          </a:p>
          <a:p>
            <a:pPr lvl="1"/>
            <a:endParaRPr lang="en-US" dirty="0">
              <a:latin typeface="Liberation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633D-2B6B-AC6E-FC09-E978CD6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06" y="1435315"/>
            <a:ext cx="2773924" cy="2160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FAA67-EF08-E970-ED27-15FACB81B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06" y="4132483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303-69BA-6DBF-83F1-21BCA1B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68" y="142703"/>
            <a:ext cx="10515600" cy="1325563"/>
          </a:xfrm>
        </p:spPr>
        <p:txBody>
          <a:bodyPr/>
          <a:lstStyle/>
          <a:p>
            <a:r>
              <a:rPr lang="ru-RU" b="1" dirty="0">
                <a:latin typeface="Liberation Serif"/>
              </a:rPr>
              <a:t>Нейросетевой подход</a:t>
            </a:r>
            <a:endParaRPr lang="en-US" b="1" dirty="0">
              <a:latin typeface="Liberation Serif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318A5-A1F7-9C47-1881-06E15BE99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7" y="4669746"/>
            <a:ext cx="5305169" cy="2045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BEDDD-639E-270E-1780-E0E4EDF12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64" y="1083601"/>
            <a:ext cx="3638642" cy="22093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5B15FD-5DD9-98C5-05DE-204683C12A65}"/>
              </a:ext>
            </a:extLst>
          </p:cNvPr>
          <p:cNvSpPr txBox="1">
            <a:spLocks/>
          </p:cNvSpPr>
          <p:nvPr/>
        </p:nvSpPr>
        <p:spPr>
          <a:xfrm>
            <a:off x="352169" y="1362267"/>
            <a:ext cx="8028196" cy="5353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–"/>
            </a:pPr>
            <a:r>
              <a:rPr lang="ru-RU" dirty="0">
                <a:latin typeface="Liberation Serif"/>
              </a:rPr>
              <a:t>Полносвязная нейронная сеть:</a:t>
            </a:r>
          </a:p>
          <a:p>
            <a:pPr lvl="1">
              <a:buFontTx/>
              <a:buChar char="+"/>
            </a:pPr>
            <a:r>
              <a:rPr lang="ru-RU" sz="2000" dirty="0">
                <a:solidFill>
                  <a:srgbClr val="000000"/>
                </a:solidFill>
                <a:latin typeface="Liberation Serif"/>
              </a:rPr>
              <a:t>К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аждый нейрон следующего слоя соединён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со всеми нейронами предыдущего.</a:t>
            </a:r>
          </a:p>
          <a:p>
            <a:pPr lvl="1">
              <a:buFontTx/>
              <a:buChar char="+"/>
            </a:pPr>
            <a:r>
              <a:rPr lang="ru-RU" sz="2000" dirty="0">
                <a:solidFill>
                  <a:srgbClr val="000000"/>
                </a:solidFill>
                <a:latin typeface="Liberation Serif"/>
              </a:rPr>
              <a:t>Н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е применяется на практике из-за 2 проблем: Много параметров и </a:t>
            </a:r>
            <a:r>
              <a:rPr lang="ru-RU" sz="2000" dirty="0">
                <a:solidFill>
                  <a:srgbClr val="000000"/>
                </a:solidFill>
                <a:latin typeface="Liberation Serif"/>
              </a:rPr>
              <a:t>з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атухающий градиент.</a:t>
            </a:r>
            <a:endParaRPr lang="ru-RU" sz="2000" dirty="0">
              <a:solidFill>
                <a:srgbClr val="000000"/>
              </a:solidFill>
              <a:latin typeface="Liberation Serif"/>
            </a:endParaRPr>
          </a:p>
          <a:p>
            <a:pPr>
              <a:buFontTx/>
              <a:buChar char="–"/>
            </a:pPr>
            <a:r>
              <a:rPr lang="ru-RU" dirty="0">
                <a:latin typeface="Liberation Serif"/>
              </a:rPr>
              <a:t>Свёрточная нейронная сеть:</a:t>
            </a: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Состоит из 3 типов слоя: свертки, пуллинга (подвыборки) и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полносвязных слоев.</a:t>
            </a:r>
          </a:p>
          <a:p>
            <a:pPr lvl="1">
              <a:buFontTx/>
              <a:buChar char="+"/>
            </a:pPr>
            <a:r>
              <a:rPr lang="ru-RU" sz="2000" dirty="0">
                <a:solidFill>
                  <a:srgbClr val="000000"/>
                </a:solidFill>
                <a:latin typeface="Liberation Serif"/>
              </a:rPr>
              <a:t>Уменьшать время и объем ресурсов на обучение,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iberation Serif"/>
              </a:rPr>
              <a:t>Частичная неизменность к масштабу за счет сжатия изображения.</a:t>
            </a:r>
            <a:r>
              <a:rPr lang="ru-RU" sz="2000" dirty="0">
                <a:latin typeface="Liberation Serif"/>
              </a:rPr>
              <a:t> </a:t>
            </a:r>
            <a:endParaRPr lang="ru-RU" sz="1050" dirty="0">
              <a:latin typeface="Liberation Serif"/>
            </a:endParaRP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Но нужно большое количество параметров и </a:t>
            </a:r>
          </a:p>
          <a:p>
            <a:pPr lvl="1">
              <a:buFontTx/>
              <a:buChar char="+"/>
            </a:pPr>
            <a:r>
              <a:rPr lang="ru-RU" sz="2000" dirty="0">
                <a:latin typeface="Liberation Serif"/>
              </a:rPr>
              <a:t>обучающего материала.</a:t>
            </a:r>
            <a:br>
              <a:rPr lang="ru-RU" sz="1600" dirty="0">
                <a:latin typeface="Liberation Serif"/>
              </a:rPr>
            </a:br>
            <a:br>
              <a:rPr lang="ru-RU" sz="2000" dirty="0"/>
            </a:br>
            <a:endParaRPr lang="ru-RU" sz="2000" dirty="0">
              <a:latin typeface="Liberation Serif"/>
            </a:endParaRPr>
          </a:p>
          <a:p>
            <a:endParaRPr lang="ru-RU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166295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455E-0C33-3DF1-8889-89CD75CB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8F80-9DC1-A2DC-2826-0686B959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627"/>
            <a:ext cx="10515600" cy="52242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Liberation Serif"/>
              </a:rPr>
              <a:t>В результате выполнения работы</a:t>
            </a:r>
            <a:endParaRPr lang="en-US" dirty="0">
              <a:latin typeface="Liberation Serif"/>
            </a:endParaRPr>
          </a:p>
          <a:p>
            <a:pPr>
              <a:lnSpc>
                <a:spcPct val="150000"/>
              </a:lnSpc>
              <a:buFontTx/>
              <a:buChar char="–"/>
            </a:pPr>
            <a:r>
              <a:rPr lang="ru-RU" dirty="0">
                <a:latin typeface="Liberation Serif"/>
              </a:rPr>
              <a:t>Проведен анализ предметной области.</a:t>
            </a:r>
          </a:p>
          <a:p>
            <a:pPr>
              <a:lnSpc>
                <a:spcPct val="150000"/>
              </a:lnSpc>
              <a:buFontTx/>
              <a:buChar char="–"/>
            </a:pPr>
            <a:r>
              <a:rPr lang="ru-RU" dirty="0">
                <a:latin typeface="Liberation Serif"/>
              </a:rPr>
              <a:t>Показаны шаги предобработки входных изображений.</a:t>
            </a:r>
          </a:p>
          <a:p>
            <a:pPr>
              <a:lnSpc>
                <a:spcPct val="150000"/>
              </a:lnSpc>
              <a:buFontTx/>
              <a:buChar char="–"/>
            </a:pPr>
            <a:r>
              <a:rPr lang="ru-RU" dirty="0">
                <a:latin typeface="Liberation Serif"/>
              </a:rPr>
              <a:t>Проведена классификация подходов к решению.</a:t>
            </a:r>
          </a:p>
          <a:p>
            <a:pPr>
              <a:lnSpc>
                <a:spcPct val="150000"/>
              </a:lnSpc>
              <a:buFontTx/>
              <a:buChar char="–"/>
            </a:pPr>
            <a:r>
              <a:rPr lang="ru-RU" dirty="0">
                <a:latin typeface="Liberation Serif"/>
              </a:rPr>
              <a:t>Проведен анализ методов на основе подходов.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Liberation Serif"/>
              </a:rPr>
              <a:t>В настоящее время технология распознавания изображений имеет большой потенциал и широко используется во многих отраслях.</a:t>
            </a:r>
            <a:r>
              <a:rPr lang="ru-RU" dirty="0">
                <a:latin typeface="Liberation Serif"/>
              </a:rPr>
              <a:t> 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Office Theme</vt:lpstr>
      <vt:lpstr>Kлассификация алгоритмов распознавания изображений</vt:lpstr>
      <vt:lpstr>Цели и задачи</vt:lpstr>
      <vt:lpstr>Анализ предметной области</vt:lpstr>
      <vt:lpstr>Предобработка исходных изображений</vt:lpstr>
      <vt:lpstr>Классификация подходов к решению</vt:lpstr>
      <vt:lpstr>Традиционные методы компьютерного зрения</vt:lpstr>
      <vt:lpstr>Нейросетевой подход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Kлассификация алгоритмов распознавания изображений</dc:title>
  <dc:creator>Việt Anh Đinh</dc:creator>
  <cp:lastModifiedBy>Việt Anh Đinh</cp:lastModifiedBy>
  <cp:revision>12</cp:revision>
  <dcterms:created xsi:type="dcterms:W3CDTF">2022-12-13T22:02:32Z</dcterms:created>
  <dcterms:modified xsi:type="dcterms:W3CDTF">2022-12-18T19:00:11Z</dcterms:modified>
</cp:coreProperties>
</file>