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5F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25540"/>
            <a:ext cx="9144000" cy="632460"/>
          </a:xfrm>
          <a:custGeom>
            <a:avLst/>
            <a:gdLst/>
            <a:ahLst/>
            <a:cxnLst/>
            <a:rect l="l" t="t" r="r" b="b"/>
            <a:pathLst>
              <a:path w="9144000" h="632459">
                <a:moveTo>
                  <a:pt x="0" y="632460"/>
                </a:moveTo>
                <a:lnTo>
                  <a:pt x="9144000" y="632460"/>
                </a:lnTo>
                <a:lnTo>
                  <a:pt x="9144000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07323" y="6160007"/>
            <a:ext cx="836675" cy="697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5F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25540"/>
            <a:ext cx="9144000" cy="632460"/>
          </a:xfrm>
          <a:custGeom>
            <a:avLst/>
            <a:gdLst/>
            <a:ahLst/>
            <a:cxnLst/>
            <a:rect l="l" t="t" r="r" b="b"/>
            <a:pathLst>
              <a:path w="9144000" h="632459">
                <a:moveTo>
                  <a:pt x="0" y="632460"/>
                </a:moveTo>
                <a:lnTo>
                  <a:pt x="9144000" y="632460"/>
                </a:lnTo>
                <a:lnTo>
                  <a:pt x="9144000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07323" y="6160007"/>
            <a:ext cx="836675" cy="697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5F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25540"/>
            <a:ext cx="9144000" cy="632460"/>
          </a:xfrm>
          <a:custGeom>
            <a:avLst/>
            <a:gdLst/>
            <a:ahLst/>
            <a:cxnLst/>
            <a:rect l="l" t="t" r="r" b="b"/>
            <a:pathLst>
              <a:path w="9144000" h="632459">
                <a:moveTo>
                  <a:pt x="0" y="632460"/>
                </a:moveTo>
                <a:lnTo>
                  <a:pt x="9144000" y="632460"/>
                </a:lnTo>
                <a:lnTo>
                  <a:pt x="9144000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07323" y="6160007"/>
            <a:ext cx="836675" cy="697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976" y="143001"/>
            <a:ext cx="761238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85FA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171702"/>
            <a:ext cx="7225030" cy="273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039" y="6657637"/>
            <a:ext cx="19113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cgo.org/cgo2004/papers/01_82_luk_ck.pdf" TargetMode="Externa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jpg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4.jpg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intool.org/" TargetMode="External"/><Relationship Id="rId4" Type="http://schemas.openxmlformats.org/officeDocument/2006/relationships/hyperlink" Target="http://tech.groups.yahoo.com/group/pinheads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intool.org/" TargetMode="External"/><Relationship Id="rId4" Type="http://schemas.openxmlformats.org/officeDocument/2006/relationships/hyperlink" Target="http://tech.groups.yahoo.com/group/pinheads/" TargetMode="Externa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intool.org/" TargetMode="External"/><Relationship Id="rId4" Type="http://schemas.openxmlformats.org/officeDocument/2006/relationships/hyperlink" Target="http://software.intel.com/en-us/articles/pintool/#UserManual" TargetMode="Externa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intel.com/software/products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3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45656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4740" y="1088515"/>
            <a:ext cx="5544483" cy="425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2535" y="1351788"/>
            <a:ext cx="5364479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2742" y="980058"/>
            <a:ext cx="5598160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Verdana"/>
                <a:cs typeface="Verdana"/>
              </a:rPr>
              <a:t>Pin: </a:t>
            </a:r>
            <a:r>
              <a:rPr dirty="0" b="0">
                <a:latin typeface="Verdana"/>
                <a:cs typeface="Verdana"/>
              </a:rPr>
              <a:t>Intel’s Dynamic</a:t>
            </a:r>
            <a:r>
              <a:rPr dirty="0" spc="-9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Binary  Instrumentation</a:t>
            </a:r>
            <a:r>
              <a:rPr dirty="0" spc="-3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Engine</a:t>
            </a:r>
          </a:p>
        </p:txBody>
      </p:sp>
      <p:sp>
        <p:nvSpPr>
          <p:cNvPr id="7" name="object 7"/>
          <p:cNvSpPr/>
          <p:nvPr/>
        </p:nvSpPr>
        <p:spPr>
          <a:xfrm>
            <a:off x="3553967" y="2551555"/>
            <a:ext cx="2267712" cy="348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02278" y="2443352"/>
            <a:ext cx="23380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85FA8"/>
                </a:solidFill>
                <a:latin typeface="Verdana"/>
                <a:cs typeface="Verdana"/>
              </a:rPr>
              <a:t>Pin</a:t>
            </a:r>
            <a:r>
              <a:rPr dirty="0" sz="3200" spc="-80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085FA8"/>
                </a:solidFill>
                <a:latin typeface="Verdana"/>
                <a:cs typeface="Verdana"/>
              </a:rPr>
              <a:t>Tutorial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1421" y="3510917"/>
            <a:ext cx="2462974" cy="269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4846" y="3439159"/>
            <a:ext cx="24993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85FA8"/>
                </a:solidFill>
                <a:latin typeface="Verdana"/>
                <a:cs typeface="Verdana"/>
              </a:rPr>
              <a:t>Intel</a:t>
            </a:r>
            <a:r>
              <a:rPr dirty="0" sz="2000" spc="-60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085FA8"/>
                </a:solidFill>
                <a:latin typeface="Verdana"/>
                <a:cs typeface="Verdana"/>
              </a:rPr>
              <a:t>Corporation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7897" y="3965069"/>
            <a:ext cx="1617239" cy="2690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88864" y="4128515"/>
            <a:ext cx="1871472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71863" y="4879469"/>
            <a:ext cx="1962669" cy="269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88864" y="5042915"/>
            <a:ext cx="2491740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36438" y="3894201"/>
            <a:ext cx="217614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260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85FA8"/>
                </a:solidFill>
                <a:latin typeface="Verdana"/>
                <a:cs typeface="Verdana"/>
              </a:rPr>
              <a:t>Written</a:t>
            </a:r>
            <a:r>
              <a:rPr dirty="0" sz="2000" spc="-55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085FA8"/>
                </a:solidFill>
                <a:latin typeface="Verdana"/>
                <a:cs typeface="Verdana"/>
              </a:rPr>
              <a:t>By:  Tevi</a:t>
            </a:r>
            <a:r>
              <a:rPr dirty="0" sz="2000" spc="-50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085FA8"/>
                </a:solidFill>
                <a:latin typeface="Verdana"/>
                <a:cs typeface="Verdana"/>
              </a:rPr>
              <a:t>Devor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085FA8"/>
                </a:solidFill>
                <a:latin typeface="Verdana"/>
                <a:cs typeface="Verdana"/>
              </a:rPr>
              <a:t>Presented By:  Sion</a:t>
            </a:r>
            <a:r>
              <a:rPr dirty="0" sz="2000" spc="-70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085FA8"/>
                </a:solidFill>
                <a:latin typeface="Verdana"/>
                <a:cs typeface="Verdana"/>
              </a:rPr>
              <a:t>Berkowits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2259" y="6321653"/>
            <a:ext cx="172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CGO</a:t>
            </a:r>
            <a:r>
              <a:rPr dirty="0" sz="2400" spc="-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Verdana"/>
                <a:cs typeface="Verdana"/>
              </a:rPr>
              <a:t>2013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6676" y="3369564"/>
            <a:ext cx="823091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53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4806"/>
            <a:ext cx="7352665" cy="34823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Dynamic binary </a:t>
            </a:r>
            <a:r>
              <a:rPr dirty="0" sz="2400">
                <a:latin typeface="Verdana"/>
                <a:cs typeface="Verdana"/>
              </a:rPr>
              <a:t>instrumentation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framework</a:t>
            </a:r>
            <a:endParaRPr sz="24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57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Developed </a:t>
            </a: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Intel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does </a:t>
            </a:r>
            <a:r>
              <a:rPr dirty="0" sz="2400">
                <a:latin typeface="Verdana"/>
                <a:cs typeface="Verdana"/>
              </a:rPr>
              <a:t>“Pin” stand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for?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spc="-5" b="1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dirty="0" sz="2000" spc="-5">
                <a:latin typeface="Verdana"/>
                <a:cs typeface="Verdana"/>
              </a:rPr>
              <a:t>in </a:t>
            </a:r>
            <a:r>
              <a:rPr dirty="0" sz="2000" spc="-5" b="1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dirty="0" sz="2000" spc="-5">
                <a:latin typeface="Verdana"/>
                <a:cs typeface="Verdana"/>
              </a:rPr>
              <a:t>s </a:t>
            </a:r>
            <a:r>
              <a:rPr dirty="0" sz="2000" b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ot an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acronym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based </a:t>
            </a:r>
            <a:r>
              <a:rPr dirty="0" sz="2000">
                <a:latin typeface="Verdana"/>
                <a:cs typeface="Verdana"/>
              </a:rPr>
              <a:t>on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IPF </a:t>
            </a:r>
            <a:r>
              <a:rPr dirty="0" sz="2000" spc="-5">
                <a:latin typeface="Verdana"/>
                <a:cs typeface="Verdana"/>
              </a:rPr>
              <a:t>post </a:t>
            </a:r>
            <a:r>
              <a:rPr dirty="0" sz="2000" spc="-10">
                <a:latin typeface="Verdana"/>
                <a:cs typeface="Verdana"/>
              </a:rPr>
              <a:t>link </a:t>
            </a:r>
            <a:r>
              <a:rPr dirty="0" sz="2000" spc="-5">
                <a:latin typeface="Verdana"/>
                <a:cs typeface="Verdana"/>
              </a:rPr>
              <a:t>optimizer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iSpike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small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Spike</a:t>
            </a:r>
            <a:endParaRPr sz="2000">
              <a:latin typeface="Verdana"/>
              <a:cs typeface="Verdana"/>
            </a:endParaRPr>
          </a:p>
          <a:p>
            <a:pPr marL="927100" marR="5080" indent="-224790">
              <a:lnSpc>
                <a:spcPct val="100000"/>
              </a:lnSpc>
              <a:spcBef>
                <a:spcPts val="445"/>
              </a:spcBef>
            </a:pPr>
            <a:r>
              <a:rPr dirty="0" sz="1800">
                <a:latin typeface="Verdana"/>
                <a:cs typeface="Verdana"/>
              </a:rPr>
              <a:t>– Spike is </a:t>
            </a:r>
            <a:r>
              <a:rPr dirty="0" sz="1800" spc="-5">
                <a:latin typeface="Verdana"/>
                <a:cs typeface="Verdana"/>
              </a:rPr>
              <a:t>EOL  </a:t>
            </a:r>
            <a:r>
              <a:rPr dirty="0" sz="1800" spc="-5">
                <a:latin typeface="Verdana"/>
                <a:cs typeface="Verdana"/>
                <a:hlinkClick r:id="rId3"/>
              </a:rPr>
              <a:t>http://www.cgo.org/cgo2004/papers/01_82_luk_ck.pdf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5121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Isolation</a:t>
            </a:r>
            <a:r>
              <a:rPr dirty="0" spc="-65"/>
              <a:t> </a:t>
            </a:r>
            <a:r>
              <a:rPr dirty="0" spc="-5"/>
              <a:t>(1/2)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7978775" cy="445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Tools are compiled to </a:t>
            </a:r>
            <a:r>
              <a:rPr dirty="0" sz="2400">
                <a:latin typeface="Verdana"/>
                <a:cs typeface="Verdana"/>
              </a:rPr>
              <a:t>use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static</a:t>
            </a:r>
            <a:r>
              <a:rPr dirty="0" sz="2400" spc="9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CRT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on Windows </a:t>
            </a:r>
            <a:r>
              <a:rPr dirty="0" sz="2400" spc="-5">
                <a:latin typeface="Verdana"/>
                <a:cs typeface="Verdana"/>
              </a:rPr>
              <a:t>does </a:t>
            </a:r>
            <a:r>
              <a:rPr dirty="0" sz="2400">
                <a:latin typeface="Verdana"/>
                <a:cs typeface="Verdana"/>
              </a:rPr>
              <a:t>not </a:t>
            </a:r>
            <a:r>
              <a:rPr dirty="0" sz="2400" spc="-5">
                <a:latin typeface="Verdana"/>
                <a:cs typeface="Verdana"/>
              </a:rPr>
              <a:t>separate DLLs loaded by  the tool from the application DLLs </a:t>
            </a:r>
            <a:r>
              <a:rPr dirty="0" sz="2400">
                <a:latin typeface="Verdana"/>
                <a:cs typeface="Verdana"/>
              </a:rPr>
              <a:t>- </a:t>
            </a:r>
            <a:r>
              <a:rPr dirty="0" sz="2400" spc="-5">
                <a:latin typeface="Verdana"/>
                <a:cs typeface="Verdana"/>
              </a:rPr>
              <a:t>it </a:t>
            </a:r>
            <a:r>
              <a:rPr dirty="0" sz="2400">
                <a:latin typeface="Verdana"/>
                <a:cs typeface="Verdana"/>
              </a:rPr>
              <a:t>uses the  same </a:t>
            </a:r>
            <a:r>
              <a:rPr dirty="0" sz="2400" spc="-5">
                <a:latin typeface="Verdana"/>
                <a:cs typeface="Verdana"/>
              </a:rPr>
              <a:t>system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loader.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tool </a:t>
            </a:r>
            <a:r>
              <a:rPr dirty="0" sz="2000">
                <a:latin typeface="Verdana"/>
                <a:cs typeface="Verdana"/>
              </a:rPr>
              <a:t>should not </a:t>
            </a:r>
            <a:r>
              <a:rPr dirty="0" sz="2000" spc="-5">
                <a:latin typeface="Verdana"/>
                <a:cs typeface="Verdana"/>
              </a:rPr>
              <a:t>load </a:t>
            </a:r>
            <a:r>
              <a:rPr dirty="0" sz="2000">
                <a:latin typeface="Verdana"/>
                <a:cs typeface="Verdana"/>
              </a:rPr>
              <a:t>any DLL </a:t>
            </a:r>
            <a:r>
              <a:rPr dirty="0" sz="2000" spc="-5">
                <a:latin typeface="Verdana"/>
                <a:cs typeface="Verdana"/>
              </a:rPr>
              <a:t>that </a:t>
            </a:r>
            <a:r>
              <a:rPr dirty="0" sz="2000">
                <a:latin typeface="Verdana"/>
                <a:cs typeface="Verdana"/>
              </a:rPr>
              <a:t>can be shared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with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application.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lvl="1" marL="588645" marR="363220" indent="-236220">
              <a:lnSpc>
                <a:spcPct val="100000"/>
              </a:lnSpc>
              <a:buFont typeface="Verdana"/>
              <a:buChar char="–"/>
              <a:tabLst>
                <a:tab pos="676910" algn="l"/>
                <a:tab pos="677545" algn="l"/>
              </a:tabLst>
            </a:pPr>
            <a:r>
              <a:rPr dirty="0"/>
              <a:t>	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tool </a:t>
            </a:r>
            <a:r>
              <a:rPr dirty="0" sz="2000">
                <a:latin typeface="Verdana"/>
                <a:cs typeface="Verdana"/>
              </a:rPr>
              <a:t>should avoid </a:t>
            </a:r>
            <a:r>
              <a:rPr dirty="0" sz="2000" spc="-5">
                <a:latin typeface="Verdana"/>
                <a:cs typeface="Verdana"/>
              </a:rPr>
              <a:t>static links to </a:t>
            </a:r>
            <a:r>
              <a:rPr dirty="0" sz="2000">
                <a:latin typeface="Verdana"/>
                <a:cs typeface="Verdana"/>
              </a:rPr>
              <a:t>any common DLL,  except for </a:t>
            </a:r>
            <a:r>
              <a:rPr dirty="0" sz="2000" spc="-5">
                <a:latin typeface="Verdana"/>
                <a:cs typeface="Verdana"/>
              </a:rPr>
              <a:t>those listed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PIN_COMMON_LIBS (see  source\tools\ms.flags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file).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5121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Isolation</a:t>
            </a:r>
            <a:r>
              <a:rPr dirty="0" spc="-65"/>
              <a:t> </a:t>
            </a:r>
            <a:r>
              <a:rPr dirty="0" spc="-5"/>
              <a:t>(2/2)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40967"/>
            <a:ext cx="8151495" cy="457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33591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Windows guarantees </a:t>
            </a:r>
            <a:r>
              <a:rPr dirty="0" sz="2400">
                <a:latin typeface="Verdana"/>
                <a:cs typeface="Verdana"/>
              </a:rPr>
              <a:t>safe usage </a:t>
            </a:r>
            <a:r>
              <a:rPr dirty="0" sz="2400" spc="-5">
                <a:latin typeface="Verdana"/>
                <a:cs typeface="Verdana"/>
              </a:rPr>
              <a:t>of C/C++  </a:t>
            </a:r>
            <a:r>
              <a:rPr dirty="0" sz="2400">
                <a:latin typeface="Verdana"/>
                <a:cs typeface="Verdana"/>
              </a:rPr>
              <a:t>run-time </a:t>
            </a:r>
            <a:r>
              <a:rPr dirty="0" sz="2400" spc="-5">
                <a:latin typeface="Verdana"/>
                <a:cs typeface="Verdana"/>
              </a:rPr>
              <a:t>services in </a:t>
            </a:r>
            <a:r>
              <a:rPr dirty="0" sz="2400">
                <a:latin typeface="Verdana"/>
                <a:cs typeface="Verdana"/>
              </a:rPr>
              <a:t>Pin </a:t>
            </a:r>
            <a:r>
              <a:rPr dirty="0" sz="2400" spc="-5">
                <a:latin typeface="Verdana"/>
                <a:cs typeface="Verdana"/>
              </a:rPr>
              <a:t>tools, including indirect  calls </a:t>
            </a:r>
            <a:r>
              <a:rPr dirty="0" sz="2400">
                <a:latin typeface="Verdana"/>
                <a:cs typeface="Verdana"/>
              </a:rPr>
              <a:t>to Windows API </a:t>
            </a:r>
            <a:r>
              <a:rPr dirty="0" sz="2400" spc="-5">
                <a:latin typeface="Verdana"/>
                <a:cs typeface="Verdana"/>
              </a:rPr>
              <a:t>through </a:t>
            </a:r>
            <a:r>
              <a:rPr dirty="0" sz="2400">
                <a:latin typeface="Verdana"/>
                <a:cs typeface="Verdana"/>
              </a:rPr>
              <a:t>C run-time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library.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588645" marR="5080" indent="-23622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– Any other use of Windows API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Pin tool is </a:t>
            </a:r>
            <a:r>
              <a:rPr dirty="0" sz="2000">
                <a:latin typeface="Verdana"/>
                <a:cs typeface="Verdana"/>
              </a:rPr>
              <a:t>not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guaranteed  to be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safe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238125" marR="28765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uses some base </a:t>
            </a:r>
            <a:r>
              <a:rPr dirty="0" sz="2400" spc="-5">
                <a:latin typeface="Verdana"/>
                <a:cs typeface="Verdana"/>
              </a:rPr>
              <a:t>types that conflict with  Windows types. </a:t>
            </a:r>
            <a:r>
              <a:rPr dirty="0" sz="2400">
                <a:latin typeface="Verdana"/>
                <a:cs typeface="Verdana"/>
              </a:rPr>
              <a:t>If </a:t>
            </a: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>
                <a:latin typeface="Verdana"/>
                <a:cs typeface="Verdana"/>
              </a:rPr>
              <a:t>use </a:t>
            </a:r>
            <a:r>
              <a:rPr dirty="0" sz="2400" spc="-5">
                <a:latin typeface="Verdana"/>
                <a:cs typeface="Verdana"/>
              </a:rPr>
              <a:t>"windows.h", you </a:t>
            </a:r>
            <a:r>
              <a:rPr dirty="0" sz="2400">
                <a:latin typeface="Verdana"/>
                <a:cs typeface="Verdana"/>
              </a:rPr>
              <a:t>may  see </a:t>
            </a:r>
            <a:r>
              <a:rPr dirty="0" sz="2400" spc="-5">
                <a:latin typeface="Verdana"/>
                <a:cs typeface="Verdana"/>
              </a:rPr>
              <a:t>compilation errors. </a:t>
            </a:r>
            <a:r>
              <a:rPr dirty="0" sz="2400">
                <a:latin typeface="Verdana"/>
                <a:cs typeface="Verdana"/>
              </a:rPr>
              <a:t>So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do: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530860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namespace WINDOWS { #include &lt;windows.h&gt;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285" y="2622880"/>
            <a:ext cx="50920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OS Specifics </a:t>
            </a:r>
            <a:r>
              <a:rPr dirty="0" sz="3600"/>
              <a:t>-</a:t>
            </a:r>
            <a:r>
              <a:rPr dirty="0" sz="3600" spc="-90"/>
              <a:t> </a:t>
            </a:r>
            <a:r>
              <a:rPr dirty="0" sz="3600" spc="-5"/>
              <a:t>Linux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3409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Linux </a:t>
            </a:r>
            <a:r>
              <a:rPr dirty="0"/>
              <a:t>Challenges</a:t>
            </a:r>
            <a:r>
              <a:rPr dirty="0" spc="-85"/>
              <a:t> </a:t>
            </a:r>
            <a:r>
              <a:rPr dirty="0" spc="-5"/>
              <a:t>(1/2)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27" y="662034"/>
            <a:ext cx="8476615" cy="455485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2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Handling system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calls</a:t>
            </a:r>
            <a:endParaRPr sz="2000">
              <a:latin typeface="Verdana"/>
              <a:cs typeface="Verdana"/>
            </a:endParaRPr>
          </a:p>
          <a:p>
            <a:pPr lvl="1" marL="588645" marR="233045" indent="-236220">
              <a:lnSpc>
                <a:spcPct val="12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must </a:t>
            </a:r>
            <a:r>
              <a:rPr dirty="0" sz="1800" spc="-5">
                <a:latin typeface="Verdana"/>
                <a:cs typeface="Verdana"/>
              </a:rPr>
              <a:t>intercept system </a:t>
            </a:r>
            <a:r>
              <a:rPr dirty="0" sz="1800">
                <a:latin typeface="Verdana"/>
                <a:cs typeface="Verdana"/>
              </a:rPr>
              <a:t>calls </a:t>
            </a:r>
            <a:r>
              <a:rPr dirty="0" sz="1800" spc="-5">
                <a:latin typeface="Verdana"/>
                <a:cs typeface="Verdana"/>
              </a:rPr>
              <a:t>to regain </a:t>
            </a:r>
            <a:r>
              <a:rPr dirty="0" sz="1800">
                <a:latin typeface="Verdana"/>
                <a:cs typeface="Verdana"/>
              </a:rPr>
              <a:t>control of </a:t>
            </a:r>
            <a:r>
              <a:rPr dirty="0" sz="1800" spc="-5">
                <a:latin typeface="Verdana"/>
                <a:cs typeface="Verdana"/>
              </a:rPr>
              <a:t>the application  </a:t>
            </a:r>
            <a:r>
              <a:rPr dirty="0" sz="1800">
                <a:latin typeface="Verdana"/>
                <a:cs typeface="Verdana"/>
              </a:rPr>
              <a:t>on return from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lvl="1" marL="588645" marR="143510" indent="-236220">
              <a:lnSpc>
                <a:spcPct val="120000"/>
              </a:lnSpc>
              <a:spcBef>
                <a:spcPts val="54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must monitor </a:t>
            </a:r>
            <a:r>
              <a:rPr dirty="0" sz="1800" spc="-5">
                <a:latin typeface="Verdana"/>
                <a:cs typeface="Verdana"/>
              </a:rPr>
              <a:t>system </a:t>
            </a:r>
            <a:r>
              <a:rPr dirty="0" sz="1800">
                <a:latin typeface="Verdana"/>
                <a:cs typeface="Verdana"/>
              </a:rPr>
              <a:t>calls </a:t>
            </a:r>
            <a:r>
              <a:rPr dirty="0" sz="1800" spc="-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notify </a:t>
            </a:r>
            <a:r>
              <a:rPr dirty="0" sz="1800" spc="-5">
                <a:latin typeface="Verdana"/>
                <a:cs typeface="Verdana"/>
              </a:rPr>
              <a:t>instrumentation when DLLs 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loaded/unloaded, threads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created/terminated,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lvl="1" marL="588645" marR="89535" indent="-236220">
              <a:lnSpc>
                <a:spcPct val="120000"/>
              </a:lnSpc>
              <a:spcBef>
                <a:spcPts val="545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Some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system calls may behave differently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on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different Linux  distributions.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Signal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handling</a:t>
            </a:r>
            <a:endParaRPr sz="2000">
              <a:latin typeface="Verdana"/>
              <a:cs typeface="Verdana"/>
            </a:endParaRPr>
          </a:p>
          <a:p>
            <a:pPr lvl="1" marL="588645" marR="5080" indent="-236220">
              <a:lnSpc>
                <a:spcPct val="120100"/>
              </a:lnSpc>
              <a:spcBef>
                <a:spcPts val="57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must identify </a:t>
            </a:r>
            <a:r>
              <a:rPr dirty="0" sz="1800" spc="-5">
                <a:latin typeface="Verdana"/>
                <a:cs typeface="Verdana"/>
              </a:rPr>
              <a:t>whether the signal originated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the application,  the tool </a:t>
            </a:r>
            <a:r>
              <a:rPr dirty="0" sz="1800">
                <a:latin typeface="Verdana"/>
                <a:cs typeface="Verdana"/>
              </a:rPr>
              <a:t>or Pin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itself.</a:t>
            </a:r>
            <a:endParaRPr sz="1800">
              <a:latin typeface="Verdana"/>
              <a:cs typeface="Verdana"/>
            </a:endParaRPr>
          </a:p>
          <a:p>
            <a:pPr lvl="1" marL="588645" marR="591185" indent="-236220">
              <a:lnSpc>
                <a:spcPct val="120000"/>
              </a:lnSpc>
              <a:spcBef>
                <a:spcPts val="54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Pin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cannot seem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to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interfere with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the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applications signal  mask.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3409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Linux </a:t>
            </a:r>
            <a:r>
              <a:rPr dirty="0"/>
              <a:t>Challenges</a:t>
            </a:r>
            <a:r>
              <a:rPr dirty="0" spc="-85"/>
              <a:t> </a:t>
            </a:r>
            <a:r>
              <a:rPr dirty="0" spc="-5"/>
              <a:t>(2/2)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27" y="739590"/>
            <a:ext cx="8428355" cy="283908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3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Injection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6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relies on </a:t>
            </a:r>
            <a:r>
              <a:rPr dirty="0" sz="1800" spc="-5">
                <a:latin typeface="Verdana"/>
                <a:cs typeface="Verdana"/>
              </a:rPr>
              <a:t>the ptrace system </a:t>
            </a:r>
            <a:r>
              <a:rPr dirty="0" sz="1800">
                <a:latin typeface="Verdana"/>
                <a:cs typeface="Verdana"/>
              </a:rPr>
              <a:t>call for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injection.</a:t>
            </a:r>
            <a:endParaRPr sz="18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65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Some </a:t>
            </a:r>
            <a:r>
              <a:rPr dirty="0" sz="1800" spc="-5">
                <a:latin typeface="Verdana"/>
                <a:cs typeface="Verdana"/>
              </a:rPr>
              <a:t>platforms do </a:t>
            </a:r>
            <a:r>
              <a:rPr dirty="0" sz="1800">
                <a:latin typeface="Verdana"/>
                <a:cs typeface="Verdana"/>
              </a:rPr>
              <a:t>not allow </a:t>
            </a:r>
            <a:r>
              <a:rPr dirty="0" sz="1800" spc="-5">
                <a:latin typeface="Verdana"/>
                <a:cs typeface="Verdana"/>
              </a:rPr>
              <a:t>tracing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parent application by </a:t>
            </a:r>
            <a:r>
              <a:rPr dirty="0" sz="1800">
                <a:latin typeface="Verdana"/>
                <a:cs typeface="Verdana"/>
              </a:rPr>
              <a:t>a child.  In such </a:t>
            </a:r>
            <a:r>
              <a:rPr dirty="0" sz="1800" spc="-5">
                <a:latin typeface="Verdana"/>
                <a:cs typeface="Verdana"/>
              </a:rPr>
              <a:t>cases the application </a:t>
            </a:r>
            <a:r>
              <a:rPr dirty="0" sz="1800" spc="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run on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child.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59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Isolation of instrumentation from the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9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Instrumentation </a:t>
            </a:r>
            <a:r>
              <a:rPr dirty="0" sz="1800">
                <a:latin typeface="Verdana"/>
                <a:cs typeface="Verdana"/>
              </a:rPr>
              <a:t>runs 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same </a:t>
            </a:r>
            <a:r>
              <a:rPr dirty="0" sz="1800" spc="-5">
                <a:latin typeface="Verdana"/>
                <a:cs typeface="Verdana"/>
              </a:rPr>
              <a:t>process </a:t>
            </a:r>
            <a:r>
              <a:rPr dirty="0" sz="1800">
                <a:latin typeface="Verdana"/>
                <a:cs typeface="Verdana"/>
              </a:rPr>
              <a:t>as </a:t>
            </a:r>
            <a:r>
              <a:rPr dirty="0" sz="1800" spc="-5">
                <a:latin typeface="Verdana"/>
                <a:cs typeface="Verdana"/>
              </a:rPr>
              <a:t>the application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Verdana"/>
                <a:cs typeface="Verdana"/>
              </a:rPr>
              <a:t>observing.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6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must emulate </a:t>
            </a:r>
            <a:r>
              <a:rPr dirty="0" sz="1800" spc="-5">
                <a:latin typeface="Verdana"/>
                <a:cs typeface="Verdana"/>
              </a:rPr>
              <a:t>several </a:t>
            </a:r>
            <a:r>
              <a:rPr dirty="0" sz="1800">
                <a:latin typeface="Verdana"/>
                <a:cs typeface="Verdana"/>
              </a:rPr>
              <a:t>libc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services.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0366" y="169926"/>
            <a:ext cx="1403985" cy="5570220"/>
          </a:xfrm>
          <a:custGeom>
            <a:avLst/>
            <a:gdLst/>
            <a:ahLst/>
            <a:cxnLst/>
            <a:rect l="l" t="t" r="r" b="b"/>
            <a:pathLst>
              <a:path w="1403984" h="5570220">
                <a:moveTo>
                  <a:pt x="1169669" y="0"/>
                </a:moveTo>
                <a:lnTo>
                  <a:pt x="233933" y="0"/>
                </a:lnTo>
                <a:lnTo>
                  <a:pt x="186799" y="4754"/>
                </a:lnTo>
                <a:lnTo>
                  <a:pt x="142892" y="18389"/>
                </a:lnTo>
                <a:lnTo>
                  <a:pt x="103156" y="39962"/>
                </a:lnTo>
                <a:lnTo>
                  <a:pt x="68532" y="68532"/>
                </a:lnTo>
                <a:lnTo>
                  <a:pt x="39962" y="103156"/>
                </a:lnTo>
                <a:lnTo>
                  <a:pt x="18389" y="142892"/>
                </a:lnTo>
                <a:lnTo>
                  <a:pt x="4754" y="186799"/>
                </a:lnTo>
                <a:lnTo>
                  <a:pt x="0" y="233934"/>
                </a:lnTo>
                <a:lnTo>
                  <a:pt x="0" y="5336286"/>
                </a:lnTo>
                <a:lnTo>
                  <a:pt x="4754" y="5383431"/>
                </a:lnTo>
                <a:lnTo>
                  <a:pt x="18389" y="5427343"/>
                </a:lnTo>
                <a:lnTo>
                  <a:pt x="39962" y="5467080"/>
                </a:lnTo>
                <a:lnTo>
                  <a:pt x="68532" y="5501701"/>
                </a:lnTo>
                <a:lnTo>
                  <a:pt x="103156" y="5530267"/>
                </a:lnTo>
                <a:lnTo>
                  <a:pt x="142892" y="5551836"/>
                </a:lnTo>
                <a:lnTo>
                  <a:pt x="186799" y="5565467"/>
                </a:lnTo>
                <a:lnTo>
                  <a:pt x="233933" y="5570220"/>
                </a:lnTo>
                <a:lnTo>
                  <a:pt x="1169669" y="5570220"/>
                </a:lnTo>
                <a:lnTo>
                  <a:pt x="1216804" y="5565467"/>
                </a:lnTo>
                <a:lnTo>
                  <a:pt x="1260711" y="5551836"/>
                </a:lnTo>
                <a:lnTo>
                  <a:pt x="1300447" y="5530267"/>
                </a:lnTo>
                <a:lnTo>
                  <a:pt x="1335071" y="5501701"/>
                </a:lnTo>
                <a:lnTo>
                  <a:pt x="1363641" y="5467080"/>
                </a:lnTo>
                <a:lnTo>
                  <a:pt x="1385214" y="5427343"/>
                </a:lnTo>
                <a:lnTo>
                  <a:pt x="1398849" y="5383431"/>
                </a:lnTo>
                <a:lnTo>
                  <a:pt x="1403603" y="5336286"/>
                </a:lnTo>
                <a:lnTo>
                  <a:pt x="1403603" y="233934"/>
                </a:lnTo>
                <a:lnTo>
                  <a:pt x="1398849" y="186799"/>
                </a:lnTo>
                <a:lnTo>
                  <a:pt x="1385214" y="142892"/>
                </a:lnTo>
                <a:lnTo>
                  <a:pt x="1363641" y="103156"/>
                </a:lnTo>
                <a:lnTo>
                  <a:pt x="1335071" y="68532"/>
                </a:lnTo>
                <a:lnTo>
                  <a:pt x="1300447" y="39962"/>
                </a:lnTo>
                <a:lnTo>
                  <a:pt x="1260711" y="18389"/>
                </a:lnTo>
                <a:lnTo>
                  <a:pt x="1216804" y="4754"/>
                </a:lnTo>
                <a:lnTo>
                  <a:pt x="11696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00366" y="169926"/>
            <a:ext cx="1403985" cy="5570220"/>
          </a:xfrm>
          <a:custGeom>
            <a:avLst/>
            <a:gdLst/>
            <a:ahLst/>
            <a:cxnLst/>
            <a:rect l="l" t="t" r="r" b="b"/>
            <a:pathLst>
              <a:path w="1403984" h="5570220">
                <a:moveTo>
                  <a:pt x="1169669" y="0"/>
                </a:moveTo>
                <a:lnTo>
                  <a:pt x="1216804" y="4754"/>
                </a:lnTo>
                <a:lnTo>
                  <a:pt x="1260711" y="18389"/>
                </a:lnTo>
                <a:lnTo>
                  <a:pt x="1300447" y="39962"/>
                </a:lnTo>
                <a:lnTo>
                  <a:pt x="1335071" y="68532"/>
                </a:lnTo>
                <a:lnTo>
                  <a:pt x="1363641" y="103156"/>
                </a:lnTo>
                <a:lnTo>
                  <a:pt x="1385214" y="142892"/>
                </a:lnTo>
                <a:lnTo>
                  <a:pt x="1398849" y="186799"/>
                </a:lnTo>
                <a:lnTo>
                  <a:pt x="1403603" y="233934"/>
                </a:lnTo>
                <a:lnTo>
                  <a:pt x="1403603" y="5336286"/>
                </a:lnTo>
                <a:lnTo>
                  <a:pt x="1398849" y="5383431"/>
                </a:lnTo>
                <a:lnTo>
                  <a:pt x="1385214" y="5427343"/>
                </a:lnTo>
                <a:lnTo>
                  <a:pt x="1363641" y="5467080"/>
                </a:lnTo>
                <a:lnTo>
                  <a:pt x="1335071" y="5501701"/>
                </a:lnTo>
                <a:lnTo>
                  <a:pt x="1300447" y="5530267"/>
                </a:lnTo>
                <a:lnTo>
                  <a:pt x="1260711" y="5551836"/>
                </a:lnTo>
                <a:lnTo>
                  <a:pt x="1216804" y="5565467"/>
                </a:lnTo>
                <a:lnTo>
                  <a:pt x="1169669" y="5570220"/>
                </a:lnTo>
                <a:lnTo>
                  <a:pt x="233933" y="5570220"/>
                </a:lnTo>
                <a:lnTo>
                  <a:pt x="186799" y="5565467"/>
                </a:lnTo>
                <a:lnTo>
                  <a:pt x="142892" y="5551836"/>
                </a:lnTo>
                <a:lnTo>
                  <a:pt x="103156" y="5530267"/>
                </a:lnTo>
                <a:lnTo>
                  <a:pt x="68532" y="5501701"/>
                </a:lnTo>
                <a:lnTo>
                  <a:pt x="39962" y="5467080"/>
                </a:lnTo>
                <a:lnTo>
                  <a:pt x="18389" y="5427343"/>
                </a:lnTo>
                <a:lnTo>
                  <a:pt x="4754" y="5383431"/>
                </a:lnTo>
                <a:lnTo>
                  <a:pt x="0" y="5336286"/>
                </a:lnTo>
                <a:lnTo>
                  <a:pt x="0" y="233934"/>
                </a:lnTo>
                <a:lnTo>
                  <a:pt x="4754" y="186799"/>
                </a:lnTo>
                <a:lnTo>
                  <a:pt x="18389" y="142892"/>
                </a:lnTo>
                <a:lnTo>
                  <a:pt x="39962" y="103156"/>
                </a:lnTo>
                <a:lnTo>
                  <a:pt x="68532" y="68532"/>
                </a:lnTo>
                <a:lnTo>
                  <a:pt x="103156" y="39962"/>
                </a:lnTo>
                <a:lnTo>
                  <a:pt x="142892" y="18389"/>
                </a:lnTo>
                <a:lnTo>
                  <a:pt x="186799" y="4754"/>
                </a:lnTo>
                <a:lnTo>
                  <a:pt x="233933" y="0"/>
                </a:lnTo>
                <a:lnTo>
                  <a:pt x="1169669" y="0"/>
                </a:lnTo>
                <a:close/>
              </a:path>
            </a:pathLst>
          </a:custGeom>
          <a:ln w="50292">
            <a:solidFill>
              <a:srgbClr val="085FA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57235" y="227203"/>
            <a:ext cx="1003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Child  </a:t>
            </a:r>
            <a:r>
              <a:rPr dirty="0" sz="1800">
                <a:latin typeface="Arial"/>
                <a:cs typeface="Arial"/>
              </a:rPr>
              <a:t>(I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je</a:t>
            </a:r>
            <a:r>
              <a:rPr dirty="0" sz="1800" spc="-1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tor)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236" y="222504"/>
            <a:ext cx="1409700" cy="5745480"/>
          </a:xfrm>
          <a:custGeom>
            <a:avLst/>
            <a:gdLst/>
            <a:ahLst/>
            <a:cxnLst/>
            <a:rect l="l" t="t" r="r" b="b"/>
            <a:pathLst>
              <a:path w="1409700" h="5745480">
                <a:moveTo>
                  <a:pt x="234950" y="5745480"/>
                </a:moveTo>
                <a:lnTo>
                  <a:pt x="187600" y="5740706"/>
                </a:lnTo>
                <a:lnTo>
                  <a:pt x="143498" y="5727015"/>
                </a:lnTo>
                <a:lnTo>
                  <a:pt x="103588" y="5705353"/>
                </a:lnTo>
                <a:lnTo>
                  <a:pt x="68816" y="5676663"/>
                </a:lnTo>
                <a:lnTo>
                  <a:pt x="40126" y="5641891"/>
                </a:lnTo>
                <a:lnTo>
                  <a:pt x="18464" y="5601981"/>
                </a:lnTo>
                <a:lnTo>
                  <a:pt x="4773" y="5557879"/>
                </a:lnTo>
                <a:lnTo>
                  <a:pt x="0" y="5510530"/>
                </a:lnTo>
                <a:lnTo>
                  <a:pt x="0" y="234950"/>
                </a:lnTo>
                <a:lnTo>
                  <a:pt x="4773" y="187589"/>
                </a:lnTo>
                <a:lnTo>
                  <a:pt x="18464" y="143482"/>
                </a:lnTo>
                <a:lnTo>
                  <a:pt x="40126" y="103571"/>
                </a:lnTo>
                <a:lnTo>
                  <a:pt x="68816" y="68802"/>
                </a:lnTo>
                <a:lnTo>
                  <a:pt x="103588" y="40116"/>
                </a:lnTo>
                <a:lnTo>
                  <a:pt x="143498" y="18458"/>
                </a:lnTo>
                <a:lnTo>
                  <a:pt x="187600" y="4771"/>
                </a:lnTo>
                <a:lnTo>
                  <a:pt x="234950" y="0"/>
                </a:lnTo>
                <a:lnTo>
                  <a:pt x="1174750" y="0"/>
                </a:lnTo>
                <a:lnTo>
                  <a:pt x="1222110" y="4771"/>
                </a:lnTo>
                <a:lnTo>
                  <a:pt x="1266217" y="18458"/>
                </a:lnTo>
                <a:lnTo>
                  <a:pt x="1306128" y="40116"/>
                </a:lnTo>
                <a:lnTo>
                  <a:pt x="1340897" y="68802"/>
                </a:lnTo>
                <a:lnTo>
                  <a:pt x="1369583" y="103571"/>
                </a:lnTo>
                <a:lnTo>
                  <a:pt x="1391241" y="143482"/>
                </a:lnTo>
                <a:lnTo>
                  <a:pt x="1404928" y="187589"/>
                </a:lnTo>
                <a:lnTo>
                  <a:pt x="1409700" y="234950"/>
                </a:lnTo>
                <a:lnTo>
                  <a:pt x="1409700" y="5510530"/>
                </a:lnTo>
                <a:lnTo>
                  <a:pt x="1404928" y="5557879"/>
                </a:lnTo>
                <a:lnTo>
                  <a:pt x="1391241" y="5601981"/>
                </a:lnTo>
                <a:lnTo>
                  <a:pt x="1369583" y="5641891"/>
                </a:lnTo>
                <a:lnTo>
                  <a:pt x="1340897" y="5676663"/>
                </a:lnTo>
                <a:lnTo>
                  <a:pt x="1306128" y="5705353"/>
                </a:lnTo>
                <a:lnTo>
                  <a:pt x="1266217" y="5727015"/>
                </a:lnTo>
                <a:lnTo>
                  <a:pt x="1222110" y="5740706"/>
                </a:lnTo>
                <a:lnTo>
                  <a:pt x="1174750" y="5745480"/>
                </a:lnTo>
                <a:lnTo>
                  <a:pt x="234950" y="5745480"/>
                </a:lnTo>
                <a:close/>
              </a:path>
            </a:pathLst>
          </a:custGeom>
          <a:ln w="579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29412"/>
            <a:ext cx="1649095" cy="44450"/>
          </a:xfrm>
          <a:custGeom>
            <a:avLst/>
            <a:gdLst/>
            <a:ahLst/>
            <a:cxnLst/>
            <a:rect l="l" t="t" r="r" b="b"/>
            <a:pathLst>
              <a:path w="1649095" h="44450">
                <a:moveTo>
                  <a:pt x="0" y="44196"/>
                </a:moveTo>
                <a:lnTo>
                  <a:pt x="1648968" y="44196"/>
                </a:lnTo>
                <a:lnTo>
                  <a:pt x="164896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39" y="367856"/>
            <a:ext cx="14217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Pin</a:t>
            </a:r>
            <a:r>
              <a:rPr dirty="0" sz="1800" spc="-70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(Injectee)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9561" y="173736"/>
            <a:ext cx="5607050" cy="151130"/>
          </a:xfrm>
          <a:custGeom>
            <a:avLst/>
            <a:gdLst/>
            <a:ahLst/>
            <a:cxnLst/>
            <a:rect l="l" t="t" r="r" b="b"/>
            <a:pathLst>
              <a:path w="5607050" h="151129">
                <a:moveTo>
                  <a:pt x="5455920" y="0"/>
                </a:moveTo>
                <a:lnTo>
                  <a:pt x="5455920" y="150875"/>
                </a:lnTo>
                <a:lnTo>
                  <a:pt x="5556503" y="100584"/>
                </a:lnTo>
                <a:lnTo>
                  <a:pt x="5481066" y="100584"/>
                </a:lnTo>
                <a:lnTo>
                  <a:pt x="5481066" y="50292"/>
                </a:lnTo>
                <a:lnTo>
                  <a:pt x="5556503" y="50292"/>
                </a:lnTo>
                <a:lnTo>
                  <a:pt x="5455920" y="0"/>
                </a:lnTo>
                <a:close/>
              </a:path>
              <a:path w="5607050" h="151129">
                <a:moveTo>
                  <a:pt x="5455920" y="50292"/>
                </a:moveTo>
                <a:lnTo>
                  <a:pt x="0" y="50292"/>
                </a:lnTo>
                <a:lnTo>
                  <a:pt x="0" y="100584"/>
                </a:lnTo>
                <a:lnTo>
                  <a:pt x="5455920" y="100584"/>
                </a:lnTo>
                <a:lnTo>
                  <a:pt x="5455920" y="50292"/>
                </a:lnTo>
                <a:close/>
              </a:path>
              <a:path w="5607050" h="151129">
                <a:moveTo>
                  <a:pt x="5556503" y="50292"/>
                </a:moveTo>
                <a:lnTo>
                  <a:pt x="5481066" y="50292"/>
                </a:lnTo>
                <a:lnTo>
                  <a:pt x="5481066" y="100584"/>
                </a:lnTo>
                <a:lnTo>
                  <a:pt x="5556503" y="100584"/>
                </a:lnTo>
                <a:lnTo>
                  <a:pt x="5606795" y="75438"/>
                </a:lnTo>
                <a:lnTo>
                  <a:pt x="5556503" y="50292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06472" y="0"/>
            <a:ext cx="327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fork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2858" y="348234"/>
            <a:ext cx="2816860" cy="692150"/>
          </a:xfrm>
          <a:custGeom>
            <a:avLst/>
            <a:gdLst/>
            <a:ahLst/>
            <a:cxnLst/>
            <a:rect l="l" t="t" r="r" b="b"/>
            <a:pathLst>
              <a:path w="2816860" h="692150">
                <a:moveTo>
                  <a:pt x="306451" y="0"/>
                </a:moveTo>
                <a:lnTo>
                  <a:pt x="724789" y="0"/>
                </a:lnTo>
                <a:lnTo>
                  <a:pt x="1352296" y="0"/>
                </a:lnTo>
                <a:lnTo>
                  <a:pt x="2816479" y="0"/>
                </a:lnTo>
                <a:lnTo>
                  <a:pt x="2816479" y="115316"/>
                </a:lnTo>
                <a:lnTo>
                  <a:pt x="2816479" y="288290"/>
                </a:lnTo>
                <a:lnTo>
                  <a:pt x="2816479" y="691896"/>
                </a:lnTo>
                <a:lnTo>
                  <a:pt x="1352296" y="691896"/>
                </a:lnTo>
                <a:lnTo>
                  <a:pt x="724789" y="691896"/>
                </a:lnTo>
                <a:lnTo>
                  <a:pt x="306451" y="691896"/>
                </a:lnTo>
                <a:lnTo>
                  <a:pt x="306451" y="288290"/>
                </a:lnTo>
                <a:lnTo>
                  <a:pt x="0" y="345948"/>
                </a:lnTo>
                <a:lnTo>
                  <a:pt x="306451" y="115316"/>
                </a:lnTo>
                <a:lnTo>
                  <a:pt x="306451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2985" y="1190244"/>
            <a:ext cx="5737860" cy="151130"/>
          </a:xfrm>
          <a:custGeom>
            <a:avLst/>
            <a:gdLst/>
            <a:ahLst/>
            <a:cxnLst/>
            <a:rect l="l" t="t" r="r" b="b"/>
            <a:pathLst>
              <a:path w="5737859" h="151130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3"/>
                </a:lnTo>
                <a:lnTo>
                  <a:pt x="125730" y="100583"/>
                </a:lnTo>
                <a:lnTo>
                  <a:pt x="125730" y="50291"/>
                </a:lnTo>
                <a:lnTo>
                  <a:pt x="150875" y="50291"/>
                </a:lnTo>
                <a:lnTo>
                  <a:pt x="150875" y="0"/>
                </a:lnTo>
                <a:close/>
              </a:path>
              <a:path w="5737859" h="151130">
                <a:moveTo>
                  <a:pt x="150875" y="50291"/>
                </a:moveTo>
                <a:lnTo>
                  <a:pt x="125730" y="50291"/>
                </a:lnTo>
                <a:lnTo>
                  <a:pt x="125730" y="100583"/>
                </a:lnTo>
                <a:lnTo>
                  <a:pt x="150875" y="100583"/>
                </a:lnTo>
                <a:lnTo>
                  <a:pt x="150875" y="50291"/>
                </a:lnTo>
                <a:close/>
              </a:path>
              <a:path w="5737859" h="151130">
                <a:moveTo>
                  <a:pt x="5737860" y="50291"/>
                </a:moveTo>
                <a:lnTo>
                  <a:pt x="150875" y="50291"/>
                </a:lnTo>
                <a:lnTo>
                  <a:pt x="150875" y="100583"/>
                </a:lnTo>
                <a:lnTo>
                  <a:pt x="5737860" y="100583"/>
                </a:lnTo>
                <a:lnTo>
                  <a:pt x="5737860" y="50291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77923" y="287782"/>
            <a:ext cx="3668395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16785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exitLoop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15">
                <a:latin typeface="Verdana"/>
                <a:cs typeface="Verdana"/>
              </a:rPr>
              <a:t>FALSE;  </a:t>
            </a:r>
            <a:r>
              <a:rPr dirty="0" sz="1200" spc="-10">
                <a:latin typeface="Verdana"/>
                <a:cs typeface="Verdana"/>
              </a:rPr>
              <a:t>Ptrace </a:t>
            </a:r>
            <a:r>
              <a:rPr dirty="0" sz="1200" spc="-25">
                <a:latin typeface="Verdana"/>
                <a:cs typeface="Verdana"/>
              </a:rPr>
              <a:t>TraceMe  </a:t>
            </a:r>
            <a:r>
              <a:rPr dirty="0" sz="1200" spc="-5">
                <a:latin typeface="Verdana"/>
                <a:cs typeface="Verdana"/>
              </a:rPr>
              <a:t>wh</a:t>
            </a:r>
            <a:r>
              <a:rPr dirty="0" sz="1200" spc="-10">
                <a:latin typeface="Verdana"/>
                <a:cs typeface="Verdana"/>
              </a:rPr>
              <a:t>il</a:t>
            </a:r>
            <a:r>
              <a:rPr dirty="0" sz="1200">
                <a:latin typeface="Verdana"/>
                <a:cs typeface="Verdana"/>
              </a:rPr>
              <a:t>e</a:t>
            </a:r>
            <a:r>
              <a:rPr dirty="0" sz="1200" spc="-5">
                <a:latin typeface="Verdana"/>
                <a:cs typeface="Verdana"/>
              </a:rPr>
              <a:t>(!</a:t>
            </a:r>
            <a:r>
              <a:rPr dirty="0" sz="1200">
                <a:latin typeface="Verdana"/>
                <a:cs typeface="Verdana"/>
              </a:rPr>
              <a:t>ex</a:t>
            </a:r>
            <a:r>
              <a:rPr dirty="0" sz="1200" spc="-10">
                <a:latin typeface="Verdana"/>
                <a:cs typeface="Verdana"/>
              </a:rPr>
              <a:t>i</a:t>
            </a:r>
            <a:r>
              <a:rPr dirty="0" sz="1200" spc="-5">
                <a:latin typeface="Verdana"/>
                <a:cs typeface="Verdana"/>
              </a:rPr>
              <a:t>t</a:t>
            </a:r>
            <a:r>
              <a:rPr dirty="0" sz="1200">
                <a:latin typeface="Verdana"/>
                <a:cs typeface="Verdana"/>
              </a:rPr>
              <a:t>Loo</a:t>
            </a:r>
            <a:r>
              <a:rPr dirty="0" sz="1200" spc="-5">
                <a:latin typeface="Verdana"/>
                <a:cs typeface="Verdana"/>
              </a:rPr>
              <a:t>p)</a:t>
            </a:r>
            <a:r>
              <a:rPr dirty="0" sz="1200" spc="-10">
                <a:latin typeface="Verdana"/>
                <a:cs typeface="Verdana"/>
              </a:rPr>
              <a:t>{</a:t>
            </a: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046480">
              <a:lnSpc>
                <a:spcPct val="100000"/>
              </a:lnSpc>
              <a:spcBef>
                <a:spcPts val="340"/>
              </a:spcBef>
            </a:pPr>
            <a:r>
              <a:rPr dirty="0" sz="1200" spc="-10">
                <a:latin typeface="Verdana"/>
                <a:cs typeface="Verdana"/>
              </a:rPr>
              <a:t>Ptrace </a:t>
            </a:r>
            <a:r>
              <a:rPr dirty="0" sz="1200" spc="-5">
                <a:latin typeface="Verdana"/>
                <a:cs typeface="Verdana"/>
              </a:rPr>
              <a:t>Injectee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Verdana"/>
                <a:cs typeface="Verdana"/>
              </a:rPr>
              <a:t>Injectee</a:t>
            </a:r>
            <a:r>
              <a:rPr dirty="0" sz="1200" spc="8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Freezes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4558" y="1407413"/>
            <a:ext cx="2968625" cy="281940"/>
          </a:xfrm>
          <a:custGeom>
            <a:avLst/>
            <a:gdLst/>
            <a:ahLst/>
            <a:cxnLst/>
            <a:rect l="l" t="t" r="r" b="b"/>
            <a:pathLst>
              <a:path w="2968625" h="281939">
                <a:moveTo>
                  <a:pt x="0" y="0"/>
                </a:moveTo>
                <a:lnTo>
                  <a:pt x="1334389" y="0"/>
                </a:lnTo>
                <a:lnTo>
                  <a:pt x="1906269" y="0"/>
                </a:lnTo>
                <a:lnTo>
                  <a:pt x="2287523" y="0"/>
                </a:lnTo>
                <a:lnTo>
                  <a:pt x="2287523" y="164464"/>
                </a:lnTo>
                <a:lnTo>
                  <a:pt x="2968624" y="158369"/>
                </a:lnTo>
                <a:lnTo>
                  <a:pt x="2287523" y="234950"/>
                </a:lnTo>
                <a:lnTo>
                  <a:pt x="2287523" y="281939"/>
                </a:lnTo>
                <a:lnTo>
                  <a:pt x="1906269" y="281939"/>
                </a:lnTo>
                <a:lnTo>
                  <a:pt x="1334389" y="281939"/>
                </a:lnTo>
                <a:lnTo>
                  <a:pt x="0" y="281939"/>
                </a:lnTo>
                <a:lnTo>
                  <a:pt x="0" y="234950"/>
                </a:lnTo>
                <a:lnTo>
                  <a:pt x="0" y="164464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53819" y="2047494"/>
            <a:ext cx="2281555" cy="541020"/>
          </a:xfrm>
          <a:custGeom>
            <a:avLst/>
            <a:gdLst/>
            <a:ahLst/>
            <a:cxnLst/>
            <a:rect l="l" t="t" r="r" b="b"/>
            <a:pathLst>
              <a:path w="2281554" h="541019">
                <a:moveTo>
                  <a:pt x="573151" y="0"/>
                </a:moveTo>
                <a:lnTo>
                  <a:pt x="857885" y="0"/>
                </a:lnTo>
                <a:lnTo>
                  <a:pt x="1284986" y="0"/>
                </a:lnTo>
                <a:lnTo>
                  <a:pt x="2281555" y="0"/>
                </a:lnTo>
                <a:lnTo>
                  <a:pt x="2281555" y="90169"/>
                </a:lnTo>
                <a:lnTo>
                  <a:pt x="2281555" y="225425"/>
                </a:lnTo>
                <a:lnTo>
                  <a:pt x="2281555" y="541019"/>
                </a:lnTo>
                <a:lnTo>
                  <a:pt x="1284986" y="541019"/>
                </a:lnTo>
                <a:lnTo>
                  <a:pt x="857885" y="541019"/>
                </a:lnTo>
                <a:lnTo>
                  <a:pt x="573151" y="541019"/>
                </a:lnTo>
                <a:lnTo>
                  <a:pt x="573151" y="225425"/>
                </a:lnTo>
                <a:lnTo>
                  <a:pt x="0" y="199897"/>
                </a:lnTo>
                <a:lnTo>
                  <a:pt x="573151" y="90169"/>
                </a:lnTo>
                <a:lnTo>
                  <a:pt x="573151" y="0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04948" y="1986788"/>
            <a:ext cx="1481455" cy="5010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00" spc="-5">
                <a:latin typeface="Verdana"/>
                <a:cs typeface="Verdana"/>
              </a:rPr>
              <a:t>execv(gzip);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5">
                <a:latin typeface="Verdana"/>
                <a:cs typeface="Verdana"/>
              </a:rPr>
              <a:t>// Injectee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Freezes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4698" y="1866900"/>
            <a:ext cx="5725795" cy="151130"/>
          </a:xfrm>
          <a:custGeom>
            <a:avLst/>
            <a:gdLst/>
            <a:ahLst/>
            <a:cxnLst/>
            <a:rect l="l" t="t" r="r" b="b"/>
            <a:pathLst>
              <a:path w="5725795" h="151130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4"/>
                </a:lnTo>
                <a:lnTo>
                  <a:pt x="125729" y="100584"/>
                </a:lnTo>
                <a:lnTo>
                  <a:pt x="125729" y="50291"/>
                </a:lnTo>
                <a:lnTo>
                  <a:pt x="150875" y="50291"/>
                </a:lnTo>
                <a:lnTo>
                  <a:pt x="150875" y="0"/>
                </a:lnTo>
                <a:close/>
              </a:path>
              <a:path w="5725795" h="151130">
                <a:moveTo>
                  <a:pt x="150875" y="50291"/>
                </a:moveTo>
                <a:lnTo>
                  <a:pt x="125729" y="50291"/>
                </a:lnTo>
                <a:lnTo>
                  <a:pt x="125729" y="100584"/>
                </a:lnTo>
                <a:lnTo>
                  <a:pt x="150875" y="100584"/>
                </a:lnTo>
                <a:lnTo>
                  <a:pt x="150875" y="50291"/>
                </a:lnTo>
                <a:close/>
              </a:path>
              <a:path w="5725795" h="151130">
                <a:moveTo>
                  <a:pt x="5725668" y="50291"/>
                </a:moveTo>
                <a:lnTo>
                  <a:pt x="150875" y="50291"/>
                </a:lnTo>
                <a:lnTo>
                  <a:pt x="150875" y="100584"/>
                </a:lnTo>
                <a:lnTo>
                  <a:pt x="5725668" y="100584"/>
                </a:lnTo>
                <a:lnTo>
                  <a:pt x="5725668" y="50291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90494" y="1401826"/>
            <a:ext cx="3413760" cy="5086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52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Injectee.exitLoop </a:t>
            </a:r>
            <a:r>
              <a:rPr dirty="0" sz="1200">
                <a:latin typeface="Verdana"/>
                <a:cs typeface="Verdana"/>
              </a:rPr>
              <a:t>=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TRUE;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200" spc="-10">
                <a:latin typeface="Verdana"/>
                <a:cs typeface="Verdana"/>
              </a:rPr>
              <a:t>Ptrace </a:t>
            </a:r>
            <a:r>
              <a:rPr dirty="0" sz="1200" spc="-5">
                <a:latin typeface="Verdana"/>
                <a:cs typeface="Verdana"/>
              </a:rPr>
              <a:t>continue (unFreezes</a:t>
            </a:r>
            <a:r>
              <a:rPr dirty="0" sz="1200" spc="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Injectee)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26514" y="2760726"/>
            <a:ext cx="5651500" cy="742315"/>
          </a:xfrm>
          <a:custGeom>
            <a:avLst/>
            <a:gdLst/>
            <a:ahLst/>
            <a:cxnLst/>
            <a:rect l="l" t="t" r="r" b="b"/>
            <a:pathLst>
              <a:path w="5651500" h="742314">
                <a:moveTo>
                  <a:pt x="0" y="0"/>
                </a:moveTo>
                <a:lnTo>
                  <a:pt x="3244850" y="0"/>
                </a:lnTo>
                <a:lnTo>
                  <a:pt x="4635500" y="0"/>
                </a:lnTo>
                <a:lnTo>
                  <a:pt x="5562600" y="0"/>
                </a:lnTo>
                <a:lnTo>
                  <a:pt x="5562600" y="123698"/>
                </a:lnTo>
                <a:lnTo>
                  <a:pt x="5651372" y="73151"/>
                </a:lnTo>
                <a:lnTo>
                  <a:pt x="5562600" y="309245"/>
                </a:lnTo>
                <a:lnTo>
                  <a:pt x="5562600" y="742188"/>
                </a:lnTo>
                <a:lnTo>
                  <a:pt x="4635500" y="742188"/>
                </a:lnTo>
                <a:lnTo>
                  <a:pt x="3244850" y="742188"/>
                </a:lnTo>
                <a:lnTo>
                  <a:pt x="0" y="742188"/>
                </a:lnTo>
                <a:lnTo>
                  <a:pt x="0" y="309245"/>
                </a:lnTo>
                <a:lnTo>
                  <a:pt x="0" y="123698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73173" y="3741420"/>
            <a:ext cx="5690870" cy="151130"/>
          </a:xfrm>
          <a:custGeom>
            <a:avLst/>
            <a:gdLst/>
            <a:ahLst/>
            <a:cxnLst/>
            <a:rect l="l" t="t" r="r" b="b"/>
            <a:pathLst>
              <a:path w="5690870" h="151129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3"/>
                </a:lnTo>
                <a:lnTo>
                  <a:pt x="125730" y="100583"/>
                </a:lnTo>
                <a:lnTo>
                  <a:pt x="125730" y="50291"/>
                </a:lnTo>
                <a:lnTo>
                  <a:pt x="150875" y="50291"/>
                </a:lnTo>
                <a:lnTo>
                  <a:pt x="150875" y="0"/>
                </a:lnTo>
                <a:close/>
              </a:path>
              <a:path w="5690870" h="151129">
                <a:moveTo>
                  <a:pt x="150875" y="50291"/>
                </a:moveTo>
                <a:lnTo>
                  <a:pt x="125730" y="50291"/>
                </a:lnTo>
                <a:lnTo>
                  <a:pt x="125730" y="100583"/>
                </a:lnTo>
                <a:lnTo>
                  <a:pt x="150875" y="100583"/>
                </a:lnTo>
                <a:lnTo>
                  <a:pt x="150875" y="50291"/>
                </a:lnTo>
                <a:close/>
              </a:path>
              <a:path w="5690870" h="151129">
                <a:moveTo>
                  <a:pt x="5690616" y="50291"/>
                </a:moveTo>
                <a:lnTo>
                  <a:pt x="150875" y="50291"/>
                </a:lnTo>
                <a:lnTo>
                  <a:pt x="150875" y="100583"/>
                </a:lnTo>
                <a:lnTo>
                  <a:pt x="5690616" y="100583"/>
                </a:lnTo>
                <a:lnTo>
                  <a:pt x="5690616" y="50291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04745" y="2701703"/>
            <a:ext cx="5073015" cy="10572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200" b="1">
                <a:solidFill>
                  <a:srgbClr val="00CC00"/>
                </a:solidFill>
                <a:latin typeface="Verdana"/>
                <a:cs typeface="Verdana"/>
              </a:rPr>
              <a:t>Ptrace </a:t>
            </a:r>
            <a:r>
              <a:rPr dirty="0" sz="1200" spc="-5" b="1">
                <a:solidFill>
                  <a:srgbClr val="00CC00"/>
                </a:solidFill>
                <a:latin typeface="Verdana"/>
                <a:cs typeface="Verdana"/>
              </a:rPr>
              <a:t>Copy (save, gzip.CodeSegment,</a:t>
            </a:r>
            <a:r>
              <a:rPr dirty="0" sz="1200" b="1">
                <a:solidFill>
                  <a:srgbClr val="00CC00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00CC00"/>
                </a:solidFill>
                <a:latin typeface="Verdana"/>
                <a:cs typeface="Verdana"/>
              </a:rPr>
              <a:t>sizeof(MiniLoader))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5" b="1">
                <a:solidFill>
                  <a:srgbClr val="F809C5"/>
                </a:solidFill>
                <a:latin typeface="Verdana"/>
                <a:cs typeface="Verdana"/>
              </a:rPr>
              <a:t>PtraceGetContext</a:t>
            </a:r>
            <a:r>
              <a:rPr dirty="0" sz="1200" b="1">
                <a:solidFill>
                  <a:srgbClr val="F809C5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F809C5"/>
                </a:solidFill>
                <a:latin typeface="Verdana"/>
                <a:cs typeface="Verdana"/>
              </a:rPr>
              <a:t>(gzip.OrigContext)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5" b="1">
                <a:solidFill>
                  <a:srgbClr val="FCB604"/>
                </a:solidFill>
                <a:latin typeface="Verdana"/>
                <a:cs typeface="Verdana"/>
              </a:rPr>
              <a:t>PtraceCopy </a:t>
            </a:r>
            <a:r>
              <a:rPr dirty="0" sz="1200" spc="-5">
                <a:solidFill>
                  <a:srgbClr val="FCB604"/>
                </a:solidFill>
                <a:latin typeface="Verdana"/>
                <a:cs typeface="Verdana"/>
              </a:rPr>
              <a:t>(gzip.CodeSegment, </a:t>
            </a:r>
            <a:r>
              <a:rPr dirty="0" sz="1200" spc="-20">
                <a:solidFill>
                  <a:srgbClr val="FCB604"/>
                </a:solidFill>
                <a:latin typeface="Verdana"/>
                <a:cs typeface="Verdana"/>
              </a:rPr>
              <a:t>MiniLoader,</a:t>
            </a:r>
            <a:r>
              <a:rPr dirty="0" sz="1200" spc="20">
                <a:solidFill>
                  <a:srgbClr val="FCB604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CB604"/>
                </a:solidFill>
                <a:latin typeface="Verdana"/>
                <a:cs typeface="Verdana"/>
              </a:rPr>
              <a:t>sizeof(MiniLoader))</a:t>
            </a:r>
            <a:endParaRPr sz="1200">
              <a:latin typeface="Verdana"/>
              <a:cs typeface="Verdana"/>
            </a:endParaRPr>
          </a:p>
          <a:p>
            <a:pPr marL="909319">
              <a:lnSpc>
                <a:spcPct val="100000"/>
              </a:lnSpc>
              <a:spcBef>
                <a:spcPts val="1065"/>
              </a:spcBef>
            </a:pPr>
            <a:r>
              <a:rPr dirty="0" sz="1200" spc="-10">
                <a:latin typeface="Verdana"/>
                <a:cs typeface="Verdana"/>
              </a:rPr>
              <a:t>Ptrace </a:t>
            </a:r>
            <a:r>
              <a:rPr dirty="0" sz="1200" spc="-5">
                <a:latin typeface="Verdana"/>
                <a:cs typeface="Verdana"/>
              </a:rPr>
              <a:t>continue@MiniLoader (unFreezes</a:t>
            </a:r>
            <a:r>
              <a:rPr dirty="0" sz="1200" spc="4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Injectee)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08607" y="3928109"/>
            <a:ext cx="2683510" cy="753110"/>
          </a:xfrm>
          <a:custGeom>
            <a:avLst/>
            <a:gdLst/>
            <a:ahLst/>
            <a:cxnLst/>
            <a:rect l="l" t="t" r="r" b="b"/>
            <a:pathLst>
              <a:path w="2683510" h="753110">
                <a:moveTo>
                  <a:pt x="408050" y="0"/>
                </a:moveTo>
                <a:lnTo>
                  <a:pt x="787273" y="0"/>
                </a:lnTo>
                <a:lnTo>
                  <a:pt x="1356106" y="0"/>
                </a:lnTo>
                <a:lnTo>
                  <a:pt x="2683383" y="0"/>
                </a:lnTo>
                <a:lnTo>
                  <a:pt x="2683383" y="125475"/>
                </a:lnTo>
                <a:lnTo>
                  <a:pt x="2683383" y="313689"/>
                </a:lnTo>
                <a:lnTo>
                  <a:pt x="2683383" y="752856"/>
                </a:lnTo>
                <a:lnTo>
                  <a:pt x="1356106" y="752856"/>
                </a:lnTo>
                <a:lnTo>
                  <a:pt x="787273" y="752856"/>
                </a:lnTo>
                <a:lnTo>
                  <a:pt x="408050" y="752856"/>
                </a:lnTo>
                <a:lnTo>
                  <a:pt x="408050" y="313689"/>
                </a:lnTo>
                <a:lnTo>
                  <a:pt x="0" y="225551"/>
                </a:lnTo>
                <a:lnTo>
                  <a:pt x="408050" y="125475"/>
                </a:lnTo>
                <a:lnTo>
                  <a:pt x="40805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95270" y="3923157"/>
            <a:ext cx="2073910" cy="7391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85"/>
              </a:spcBef>
            </a:pPr>
            <a:r>
              <a:rPr dirty="0" sz="1200" spc="-5">
                <a:latin typeface="Verdana"/>
                <a:cs typeface="Verdana"/>
              </a:rPr>
              <a:t>MiniLoader loads </a:t>
            </a:r>
            <a:r>
              <a:rPr dirty="0" sz="1200" spc="-20">
                <a:latin typeface="Verdana"/>
                <a:cs typeface="Verdana"/>
              </a:rPr>
              <a:t>Pin+Tool,  </a:t>
            </a:r>
            <a:r>
              <a:rPr dirty="0" sz="1200" spc="-5">
                <a:latin typeface="Verdana"/>
                <a:cs typeface="Verdana"/>
              </a:rPr>
              <a:t>allocates Pin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stack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00"/>
              </a:lnSpc>
              <a:spcBef>
                <a:spcPts val="434"/>
              </a:spcBef>
            </a:pPr>
            <a:r>
              <a:rPr dirty="0" sz="1200" spc="-15">
                <a:latin typeface="Verdana"/>
                <a:cs typeface="Verdana"/>
              </a:rPr>
              <a:t>Kill(SigTrace,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Injector):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00"/>
              </a:lnSpc>
            </a:pPr>
            <a:r>
              <a:rPr dirty="0" sz="1200" spc="-5">
                <a:latin typeface="Verdana"/>
                <a:cs typeface="Verdana"/>
              </a:rPr>
              <a:t>Freezes until </a:t>
            </a:r>
            <a:r>
              <a:rPr dirty="0" sz="1200" spc="-10">
                <a:latin typeface="Verdana"/>
                <a:cs typeface="Verdana"/>
              </a:rPr>
              <a:t>Ptrace </a:t>
            </a:r>
            <a:r>
              <a:rPr dirty="0" sz="1200" spc="-5">
                <a:latin typeface="Verdana"/>
                <a:cs typeface="Verdana"/>
              </a:rPr>
              <a:t>Cont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6665" y="2116073"/>
            <a:ext cx="2870835" cy="516890"/>
          </a:xfrm>
          <a:custGeom>
            <a:avLst/>
            <a:gdLst/>
            <a:ahLst/>
            <a:cxnLst/>
            <a:rect l="l" t="t" r="r" b="b"/>
            <a:pathLst>
              <a:path w="2870834" h="516889">
                <a:moveTo>
                  <a:pt x="0" y="0"/>
                </a:moveTo>
                <a:lnTo>
                  <a:pt x="1305941" y="0"/>
                </a:lnTo>
                <a:lnTo>
                  <a:pt x="1865630" y="0"/>
                </a:lnTo>
                <a:lnTo>
                  <a:pt x="2238756" y="0"/>
                </a:lnTo>
                <a:lnTo>
                  <a:pt x="2238756" y="86105"/>
                </a:lnTo>
                <a:lnTo>
                  <a:pt x="2870708" y="196468"/>
                </a:lnTo>
                <a:lnTo>
                  <a:pt x="2238756" y="215264"/>
                </a:lnTo>
                <a:lnTo>
                  <a:pt x="2238756" y="516636"/>
                </a:lnTo>
                <a:lnTo>
                  <a:pt x="1865630" y="516636"/>
                </a:lnTo>
                <a:lnTo>
                  <a:pt x="1305941" y="516636"/>
                </a:lnTo>
                <a:lnTo>
                  <a:pt x="0" y="516636"/>
                </a:lnTo>
                <a:lnTo>
                  <a:pt x="0" y="215264"/>
                </a:lnTo>
                <a:lnTo>
                  <a:pt x="0" y="86105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45278" y="2109978"/>
            <a:ext cx="2032635" cy="5010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85"/>
              </a:spcBef>
            </a:pPr>
            <a:r>
              <a:rPr dirty="0" sz="1200" spc="-5">
                <a:latin typeface="Verdana"/>
                <a:cs typeface="Verdana"/>
              </a:rPr>
              <a:t>Execution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5">
                <a:latin typeface="Verdana"/>
                <a:cs typeface="Verdana"/>
              </a:rPr>
              <a:t>Injector  resumes after execv(gzip)  in Injectee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completes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40402" y="5574029"/>
            <a:ext cx="2712085" cy="297180"/>
          </a:xfrm>
          <a:custGeom>
            <a:avLst/>
            <a:gdLst/>
            <a:ahLst/>
            <a:cxnLst/>
            <a:rect l="l" t="t" r="r" b="b"/>
            <a:pathLst>
              <a:path w="2712084" h="297179">
                <a:moveTo>
                  <a:pt x="0" y="74676"/>
                </a:moveTo>
                <a:lnTo>
                  <a:pt x="1305940" y="74676"/>
                </a:lnTo>
                <a:lnTo>
                  <a:pt x="2711830" y="0"/>
                </a:lnTo>
                <a:lnTo>
                  <a:pt x="1865629" y="74676"/>
                </a:lnTo>
                <a:lnTo>
                  <a:pt x="2238755" y="74676"/>
                </a:lnTo>
                <a:lnTo>
                  <a:pt x="2238755" y="111760"/>
                </a:lnTo>
                <a:lnTo>
                  <a:pt x="2238755" y="167386"/>
                </a:lnTo>
                <a:lnTo>
                  <a:pt x="2238755" y="297180"/>
                </a:lnTo>
                <a:lnTo>
                  <a:pt x="1865629" y="297180"/>
                </a:lnTo>
                <a:lnTo>
                  <a:pt x="1305940" y="297180"/>
                </a:lnTo>
                <a:lnTo>
                  <a:pt x="0" y="297180"/>
                </a:lnTo>
                <a:lnTo>
                  <a:pt x="0" y="167386"/>
                </a:lnTo>
                <a:lnTo>
                  <a:pt x="0" y="111760"/>
                </a:lnTo>
                <a:lnTo>
                  <a:pt x="0" y="7467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19903" y="5644388"/>
            <a:ext cx="1091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Verdana"/>
                <a:cs typeface="Verdana"/>
              </a:rPr>
              <a:t>Ptrace</a:t>
            </a:r>
            <a:r>
              <a:rPr dirty="0" sz="1200" spc="-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Detach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20590" y="4034154"/>
            <a:ext cx="2736215" cy="558800"/>
          </a:xfrm>
          <a:custGeom>
            <a:avLst/>
            <a:gdLst/>
            <a:ahLst/>
            <a:cxnLst/>
            <a:rect l="l" t="t" r="r" b="b"/>
            <a:pathLst>
              <a:path w="2736215" h="558800">
                <a:moveTo>
                  <a:pt x="0" y="50927"/>
                </a:moveTo>
                <a:lnTo>
                  <a:pt x="1305940" y="50927"/>
                </a:lnTo>
                <a:lnTo>
                  <a:pt x="1865630" y="50927"/>
                </a:lnTo>
                <a:lnTo>
                  <a:pt x="2238756" y="50927"/>
                </a:lnTo>
                <a:lnTo>
                  <a:pt x="2238756" y="135509"/>
                </a:lnTo>
                <a:lnTo>
                  <a:pt x="2735707" y="0"/>
                </a:lnTo>
                <a:lnTo>
                  <a:pt x="2238756" y="262382"/>
                </a:lnTo>
                <a:lnTo>
                  <a:pt x="2238756" y="558419"/>
                </a:lnTo>
                <a:lnTo>
                  <a:pt x="1865630" y="558419"/>
                </a:lnTo>
                <a:lnTo>
                  <a:pt x="1305940" y="558419"/>
                </a:lnTo>
                <a:lnTo>
                  <a:pt x="0" y="558419"/>
                </a:lnTo>
                <a:lnTo>
                  <a:pt x="0" y="262382"/>
                </a:lnTo>
                <a:lnTo>
                  <a:pt x="0" y="135509"/>
                </a:lnTo>
                <a:lnTo>
                  <a:pt x="0" y="5092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99203" y="4080509"/>
            <a:ext cx="1905000" cy="5010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385"/>
              </a:spcBef>
            </a:pPr>
            <a:r>
              <a:rPr dirty="0" sz="1200" spc="-20">
                <a:latin typeface="Verdana"/>
                <a:cs typeface="Verdana"/>
              </a:rPr>
              <a:t>Wait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MiniLoader  complete </a:t>
            </a:r>
            <a:r>
              <a:rPr dirty="0" sz="1200" spc="-20">
                <a:latin typeface="Verdana"/>
                <a:cs typeface="Verdana"/>
              </a:rPr>
              <a:t>(SigTrace </a:t>
            </a:r>
            <a:r>
              <a:rPr dirty="0" sz="1200">
                <a:latin typeface="Verdana"/>
                <a:cs typeface="Verdana"/>
              </a:rPr>
              <a:t>from  </a:t>
            </a:r>
            <a:r>
              <a:rPr dirty="0" sz="1200" spc="-5">
                <a:latin typeface="Verdana"/>
                <a:cs typeface="Verdana"/>
              </a:rPr>
              <a:t>Injectee)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0916" y="1479803"/>
            <a:ext cx="1211580" cy="7620"/>
          </a:xfrm>
          <a:custGeom>
            <a:avLst/>
            <a:gdLst/>
            <a:ahLst/>
            <a:cxnLst/>
            <a:rect l="l" t="t" r="r" b="b"/>
            <a:pathLst>
              <a:path w="1211580" h="7619">
                <a:moveTo>
                  <a:pt x="0" y="7620"/>
                </a:moveTo>
                <a:lnTo>
                  <a:pt x="1211580" y="7620"/>
                </a:lnTo>
                <a:lnTo>
                  <a:pt x="121158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CB6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62965" y="1256481"/>
            <a:ext cx="826769" cy="1854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Verdana"/>
                <a:cs typeface="Verdana"/>
              </a:rPr>
              <a:t>M</a:t>
            </a:r>
            <a:r>
              <a:rPr dirty="0" sz="1200" spc="-10">
                <a:latin typeface="Verdana"/>
                <a:cs typeface="Verdana"/>
              </a:rPr>
              <a:t>i</a:t>
            </a:r>
            <a:r>
              <a:rPr dirty="0" sz="1200" spc="-5">
                <a:latin typeface="Verdana"/>
                <a:cs typeface="Verdana"/>
              </a:rPr>
              <a:t>n</a:t>
            </a:r>
            <a:r>
              <a:rPr dirty="0" sz="1200" spc="-10">
                <a:latin typeface="Verdana"/>
                <a:cs typeface="Verdana"/>
              </a:rPr>
              <a:t>i</a:t>
            </a:r>
            <a:r>
              <a:rPr dirty="0" sz="1200">
                <a:latin typeface="Verdana"/>
                <a:cs typeface="Verdana"/>
              </a:rPr>
              <a:t>Loa</a:t>
            </a:r>
            <a:r>
              <a:rPr dirty="0" sz="1200" spc="-5">
                <a:latin typeface="Verdana"/>
                <a:cs typeface="Verdana"/>
              </a:rPr>
              <a:t>d</a:t>
            </a:r>
            <a:r>
              <a:rPr dirty="0" sz="1200">
                <a:latin typeface="Verdana"/>
                <a:cs typeface="Verdana"/>
              </a:rPr>
              <a:t>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6378" y="1247394"/>
            <a:ext cx="1251585" cy="2118360"/>
          </a:xfrm>
          <a:custGeom>
            <a:avLst/>
            <a:gdLst/>
            <a:ahLst/>
            <a:cxnLst/>
            <a:rect l="l" t="t" r="r" b="b"/>
            <a:pathLst>
              <a:path w="1251584" h="2118360">
                <a:moveTo>
                  <a:pt x="0" y="2118360"/>
                </a:moveTo>
                <a:lnTo>
                  <a:pt x="1251203" y="2118360"/>
                </a:lnTo>
                <a:lnTo>
                  <a:pt x="1251203" y="0"/>
                </a:lnTo>
                <a:lnTo>
                  <a:pt x="0" y="0"/>
                </a:lnTo>
                <a:lnTo>
                  <a:pt x="0" y="2118360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615428" y="1823720"/>
            <a:ext cx="1213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110489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Pin </a:t>
            </a: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Code</a:t>
            </a:r>
            <a:r>
              <a:rPr dirty="0" sz="1200" spc="-7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and  </a:t>
            </a: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15428" y="1266444"/>
            <a:ext cx="1213485" cy="236220"/>
          </a:xfrm>
          <a:prstGeom prst="rect">
            <a:avLst/>
          </a:prstGeom>
          <a:solidFill>
            <a:srgbClr val="FCB604"/>
          </a:solidFill>
        </p:spPr>
        <p:txBody>
          <a:bodyPr wrap="square" lIns="0" tIns="635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dirty="0" sz="1200" spc="-5">
                <a:latin typeface="Verdana"/>
                <a:cs typeface="Verdana"/>
              </a:rPr>
              <a:t>MiniLoader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4913" y="1235202"/>
            <a:ext cx="1251585" cy="2120265"/>
          </a:xfrm>
          <a:custGeom>
            <a:avLst/>
            <a:gdLst/>
            <a:ahLst/>
            <a:cxnLst/>
            <a:rect l="l" t="t" r="r" b="b"/>
            <a:pathLst>
              <a:path w="1251585" h="2120265">
                <a:moveTo>
                  <a:pt x="0" y="2119884"/>
                </a:moveTo>
                <a:lnTo>
                  <a:pt x="1251204" y="2119884"/>
                </a:lnTo>
                <a:lnTo>
                  <a:pt x="1251204" y="0"/>
                </a:lnTo>
                <a:lnTo>
                  <a:pt x="0" y="0"/>
                </a:lnTo>
                <a:lnTo>
                  <a:pt x="0" y="2119884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73963" y="1812112"/>
            <a:ext cx="121348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gzip Code</a:t>
            </a:r>
            <a:r>
              <a:rPr dirty="0" sz="1200" spc="-1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963" y="1254252"/>
            <a:ext cx="1213485" cy="226060"/>
          </a:xfrm>
          <a:prstGeom prst="rect">
            <a:avLst/>
          </a:prstGeom>
          <a:solidFill>
            <a:srgbClr val="0AF720"/>
          </a:solidFill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400"/>
              </a:lnSpc>
            </a:pPr>
            <a:r>
              <a:rPr dirty="0" sz="1200" spc="-5">
                <a:latin typeface="Verdana"/>
                <a:cs typeface="Verdana"/>
              </a:rPr>
              <a:t>Code to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Save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79854" y="4667250"/>
            <a:ext cx="5588000" cy="817244"/>
          </a:xfrm>
          <a:custGeom>
            <a:avLst/>
            <a:gdLst/>
            <a:ahLst/>
            <a:cxnLst/>
            <a:rect l="l" t="t" r="r" b="b"/>
            <a:pathLst>
              <a:path w="5588000" h="817245">
                <a:moveTo>
                  <a:pt x="0" y="74675"/>
                </a:moveTo>
                <a:lnTo>
                  <a:pt x="3223513" y="74675"/>
                </a:lnTo>
                <a:lnTo>
                  <a:pt x="5587873" y="0"/>
                </a:lnTo>
                <a:lnTo>
                  <a:pt x="4605020" y="74675"/>
                </a:lnTo>
                <a:lnTo>
                  <a:pt x="5526024" y="74675"/>
                </a:lnTo>
                <a:lnTo>
                  <a:pt x="5526024" y="198374"/>
                </a:lnTo>
                <a:lnTo>
                  <a:pt x="5526024" y="383920"/>
                </a:lnTo>
                <a:lnTo>
                  <a:pt x="5526024" y="816863"/>
                </a:lnTo>
                <a:lnTo>
                  <a:pt x="4605020" y="816863"/>
                </a:lnTo>
                <a:lnTo>
                  <a:pt x="3223513" y="816863"/>
                </a:lnTo>
                <a:lnTo>
                  <a:pt x="0" y="816863"/>
                </a:lnTo>
                <a:lnTo>
                  <a:pt x="0" y="383920"/>
                </a:lnTo>
                <a:lnTo>
                  <a:pt x="0" y="198374"/>
                </a:lnTo>
                <a:lnTo>
                  <a:pt x="0" y="746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958720" y="4682997"/>
            <a:ext cx="507238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b="1">
                <a:solidFill>
                  <a:srgbClr val="0AF720"/>
                </a:solidFill>
                <a:latin typeface="Verdana"/>
                <a:cs typeface="Verdana"/>
              </a:rPr>
              <a:t>Ptrace </a:t>
            </a:r>
            <a:r>
              <a:rPr dirty="0" sz="1200" spc="-5" b="1">
                <a:solidFill>
                  <a:srgbClr val="0AF720"/>
                </a:solidFill>
                <a:latin typeface="Verdana"/>
                <a:cs typeface="Verdana"/>
              </a:rPr>
              <a:t>Copy (gzip.CodeSegment, save, sizeof(MiniLoader))  </a:t>
            </a:r>
            <a:r>
              <a:rPr dirty="0" sz="1200" b="1">
                <a:solidFill>
                  <a:srgbClr val="F809C5"/>
                </a:solidFill>
                <a:latin typeface="Verdana"/>
                <a:cs typeface="Verdana"/>
              </a:rPr>
              <a:t>Ptrace </a:t>
            </a:r>
            <a:r>
              <a:rPr dirty="0" sz="1200" spc="-5" b="1">
                <a:solidFill>
                  <a:srgbClr val="F809C5"/>
                </a:solidFill>
                <a:latin typeface="Verdana"/>
                <a:cs typeface="Verdana"/>
              </a:rPr>
              <a:t>Copy (gzip.pin.stack, gzip.OrigCtxt, sizeof (ctxt))  </a:t>
            </a:r>
            <a:r>
              <a:rPr dirty="0" sz="1200" b="1">
                <a:solidFill>
                  <a:srgbClr val="AA004B"/>
                </a:solidFill>
                <a:latin typeface="Verdana"/>
                <a:cs typeface="Verdana"/>
              </a:rPr>
              <a:t>Ptrace </a:t>
            </a:r>
            <a:r>
              <a:rPr dirty="0" sz="1200" spc="-5" b="1">
                <a:solidFill>
                  <a:srgbClr val="AA004B"/>
                </a:solidFill>
                <a:latin typeface="Verdana"/>
                <a:cs typeface="Verdana"/>
              </a:rPr>
              <a:t>SetContext (gzip.IP=pin,</a:t>
            </a:r>
            <a:r>
              <a:rPr dirty="0" sz="1200" spc="-20" b="1">
                <a:solidFill>
                  <a:srgbClr val="AA004B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AA004B"/>
                </a:solidFill>
                <a:latin typeface="Verdana"/>
                <a:cs typeface="Verdana"/>
              </a:rPr>
              <a:t>gzip.SP=pin.Stack)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8664" y="4104132"/>
            <a:ext cx="1173480" cy="213360"/>
          </a:xfrm>
          <a:prstGeom prst="rect">
            <a:avLst/>
          </a:prstGeom>
          <a:solidFill>
            <a:srgbClr val="F809C5"/>
          </a:solidFill>
        </p:spPr>
        <p:txBody>
          <a:bodyPr wrap="square" lIns="0" tIns="14604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Verdana"/>
                <a:cs typeface="Verdana"/>
              </a:rPr>
              <a:t>gzip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OrigCtxt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7294" y="3451097"/>
            <a:ext cx="1263650" cy="1821180"/>
          </a:xfrm>
          <a:custGeom>
            <a:avLst/>
            <a:gdLst/>
            <a:ahLst/>
            <a:cxnLst/>
            <a:rect l="l" t="t" r="r" b="b"/>
            <a:pathLst>
              <a:path w="1263650" h="1821179">
                <a:moveTo>
                  <a:pt x="0" y="1821179"/>
                </a:moveTo>
                <a:lnTo>
                  <a:pt x="1263395" y="1821179"/>
                </a:lnTo>
                <a:lnTo>
                  <a:pt x="1263395" y="0"/>
                </a:lnTo>
                <a:lnTo>
                  <a:pt x="0" y="0"/>
                </a:lnTo>
                <a:lnTo>
                  <a:pt x="0" y="1821179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6344" y="4027678"/>
            <a:ext cx="1225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 marR="11874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Pin </a:t>
            </a: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Code</a:t>
            </a:r>
            <a:r>
              <a:rPr dirty="0" sz="1200" spc="-7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and  </a:t>
            </a: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6344" y="3470147"/>
            <a:ext cx="1225550" cy="233679"/>
          </a:xfrm>
          <a:prstGeom prst="rect">
            <a:avLst/>
          </a:prstGeom>
          <a:solidFill>
            <a:srgbClr val="FCB604"/>
          </a:solidFill>
        </p:spPr>
        <p:txBody>
          <a:bodyPr wrap="square" lIns="0" tIns="44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1200" spc="-5">
                <a:latin typeface="Verdana"/>
                <a:cs typeface="Verdana"/>
              </a:rPr>
              <a:t>MiniLoader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1866" y="5343905"/>
            <a:ext cx="1201420" cy="500380"/>
          </a:xfrm>
          <a:prstGeom prst="rect">
            <a:avLst/>
          </a:prstGeom>
          <a:ln w="38100">
            <a:solidFill>
              <a:srgbClr val="085FA8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330"/>
              </a:spcBef>
            </a:pP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Inscount2.so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262127"/>
            <a:ext cx="1748155" cy="367665"/>
          </a:xfrm>
          <a:custGeom>
            <a:avLst/>
            <a:gdLst/>
            <a:ahLst/>
            <a:cxnLst/>
            <a:rect l="l" t="t" r="r" b="b"/>
            <a:pathLst>
              <a:path w="1748155" h="367665">
                <a:moveTo>
                  <a:pt x="0" y="367284"/>
                </a:moveTo>
                <a:lnTo>
                  <a:pt x="1748027" y="367284"/>
                </a:lnTo>
                <a:lnTo>
                  <a:pt x="1748027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8739" y="289052"/>
            <a:ext cx="154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gzip</a:t>
            </a:r>
            <a:r>
              <a:rPr dirty="0" sz="1800" spc="-5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(Injectee)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245" y="627126"/>
            <a:ext cx="1201420" cy="501650"/>
          </a:xfrm>
          <a:prstGeom prst="rect">
            <a:avLst/>
          </a:prstGeom>
          <a:ln w="38100">
            <a:solidFill>
              <a:srgbClr val="085FA8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Pin</a:t>
            </a:r>
            <a:r>
              <a:rPr dirty="0" sz="1200" spc="-1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stack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9" y="3943603"/>
            <a:ext cx="445770" cy="151130"/>
          </a:xfrm>
          <a:custGeom>
            <a:avLst/>
            <a:gdLst/>
            <a:ahLst/>
            <a:cxnLst/>
            <a:rect l="l" t="t" r="r" b="b"/>
            <a:pathLst>
              <a:path w="445770" h="151129">
                <a:moveTo>
                  <a:pt x="395838" y="50165"/>
                </a:moveTo>
                <a:lnTo>
                  <a:pt x="319285" y="50165"/>
                </a:lnTo>
                <a:lnTo>
                  <a:pt x="319627" y="100457"/>
                </a:lnTo>
                <a:lnTo>
                  <a:pt x="294482" y="100627"/>
                </a:lnTo>
                <a:lnTo>
                  <a:pt x="294824" y="150876"/>
                </a:lnTo>
                <a:lnTo>
                  <a:pt x="445180" y="74422"/>
                </a:lnTo>
                <a:lnTo>
                  <a:pt x="395838" y="50165"/>
                </a:lnTo>
                <a:close/>
              </a:path>
              <a:path w="445770" h="151129">
                <a:moveTo>
                  <a:pt x="294139" y="50335"/>
                </a:moveTo>
                <a:lnTo>
                  <a:pt x="0" y="52324"/>
                </a:lnTo>
                <a:lnTo>
                  <a:pt x="344" y="102616"/>
                </a:lnTo>
                <a:lnTo>
                  <a:pt x="294482" y="100627"/>
                </a:lnTo>
                <a:lnTo>
                  <a:pt x="294139" y="50335"/>
                </a:lnTo>
                <a:close/>
              </a:path>
              <a:path w="445770" h="151129">
                <a:moveTo>
                  <a:pt x="319285" y="50165"/>
                </a:moveTo>
                <a:lnTo>
                  <a:pt x="294139" y="50335"/>
                </a:lnTo>
                <a:lnTo>
                  <a:pt x="294482" y="100627"/>
                </a:lnTo>
                <a:lnTo>
                  <a:pt x="319627" y="100457"/>
                </a:lnTo>
                <a:lnTo>
                  <a:pt x="319285" y="50165"/>
                </a:lnTo>
                <a:close/>
              </a:path>
              <a:path w="445770" h="151129">
                <a:moveTo>
                  <a:pt x="293796" y="0"/>
                </a:moveTo>
                <a:lnTo>
                  <a:pt x="294139" y="50335"/>
                </a:lnTo>
                <a:lnTo>
                  <a:pt x="395838" y="50165"/>
                </a:lnTo>
                <a:lnTo>
                  <a:pt x="293796" y="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6288" y="3799458"/>
            <a:ext cx="221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AA004B"/>
                </a:solidFill>
                <a:latin typeface="Verdana"/>
                <a:cs typeface="Verdana"/>
              </a:rPr>
              <a:t>IP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3834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Handling </a:t>
            </a:r>
            <a:r>
              <a:rPr dirty="0" sz="2400" spc="-5"/>
              <a:t>System</a:t>
            </a:r>
            <a:r>
              <a:rPr dirty="0" sz="2400" spc="-10"/>
              <a:t> </a:t>
            </a:r>
            <a:r>
              <a:rPr dirty="0" sz="2400" spc="-5"/>
              <a:t>Calls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088268"/>
            <a:ext cx="7954645" cy="431165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8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Pin </a:t>
            </a:r>
            <a:r>
              <a:rPr dirty="0" sz="1800" spc="-5" b="1">
                <a:latin typeface="Verdana"/>
                <a:cs typeface="Verdana"/>
              </a:rPr>
              <a:t>must manage the execution </a:t>
            </a:r>
            <a:r>
              <a:rPr dirty="0" sz="1800" b="1">
                <a:latin typeface="Verdana"/>
                <a:cs typeface="Verdana"/>
              </a:rPr>
              <a:t>of </a:t>
            </a:r>
            <a:r>
              <a:rPr dirty="0" sz="1800" spc="-5" b="1">
                <a:latin typeface="Verdana"/>
                <a:cs typeface="Verdana"/>
              </a:rPr>
              <a:t>system</a:t>
            </a:r>
            <a:r>
              <a:rPr dirty="0" sz="1800" spc="2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calls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9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must </a:t>
            </a:r>
            <a:r>
              <a:rPr dirty="0" sz="1600" spc="-5">
                <a:latin typeface="Verdana"/>
                <a:cs typeface="Verdana"/>
              </a:rPr>
              <a:t>maintain control all the</a:t>
            </a:r>
            <a:r>
              <a:rPr dirty="0" sz="1600" spc="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System </a:t>
            </a:r>
            <a:r>
              <a:rPr dirty="0" sz="1600" spc="-10">
                <a:latin typeface="Verdana"/>
                <a:cs typeface="Verdana"/>
              </a:rPr>
              <a:t>calls </a:t>
            </a:r>
            <a:r>
              <a:rPr dirty="0" sz="1600" spc="-5">
                <a:latin typeface="Verdana"/>
                <a:cs typeface="Verdana"/>
              </a:rPr>
              <a:t>are executed </a:t>
            </a:r>
            <a:r>
              <a:rPr dirty="0" sz="1600" spc="-10">
                <a:latin typeface="Verdana"/>
                <a:cs typeface="Verdana"/>
              </a:rPr>
              <a:t>inside pin </a:t>
            </a:r>
            <a:r>
              <a:rPr dirty="0" sz="1600" spc="-5">
                <a:latin typeface="Verdana"/>
                <a:cs typeface="Verdana"/>
              </a:rPr>
              <a:t>and return to the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In most cases the system call </a:t>
            </a: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executed without the </a:t>
            </a: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VM</a:t>
            </a:r>
            <a:r>
              <a:rPr dirty="0" sz="1600" spc="1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lock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Certain </a:t>
            </a:r>
            <a:r>
              <a:rPr dirty="0" sz="1600" spc="-5">
                <a:latin typeface="Verdana"/>
                <a:cs typeface="Verdana"/>
              </a:rPr>
              <a:t>system </a:t>
            </a:r>
            <a:r>
              <a:rPr dirty="0" sz="1600" spc="-10">
                <a:latin typeface="Verdana"/>
                <a:cs typeface="Verdana"/>
              </a:rPr>
              <a:t>calls </a:t>
            </a:r>
            <a:r>
              <a:rPr dirty="0" sz="1600" spc="-5">
                <a:latin typeface="Verdana"/>
                <a:cs typeface="Verdana"/>
              </a:rPr>
              <a:t>are </a:t>
            </a:r>
            <a:r>
              <a:rPr dirty="0" sz="1600" spc="-10">
                <a:latin typeface="Verdana"/>
                <a:cs typeface="Verdana"/>
              </a:rPr>
              <a:t>emulated </a:t>
            </a:r>
            <a:r>
              <a:rPr dirty="0" sz="1600" spc="-5">
                <a:latin typeface="Verdana"/>
                <a:cs typeface="Verdana"/>
              </a:rPr>
              <a:t>by </a:t>
            </a:r>
            <a:r>
              <a:rPr dirty="0" sz="1600" spc="-10">
                <a:latin typeface="Verdana"/>
                <a:cs typeface="Verdana"/>
              </a:rPr>
              <a:t>pin (see</a:t>
            </a:r>
            <a:r>
              <a:rPr dirty="0" sz="1600" spc="18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below)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73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System </a:t>
            </a:r>
            <a:r>
              <a:rPr dirty="0" sz="1800" spc="-5" b="1">
                <a:latin typeface="Verdana"/>
                <a:cs typeface="Verdana"/>
              </a:rPr>
              <a:t>call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emulation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9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detects if </a:t>
            </a:r>
            <a:r>
              <a:rPr dirty="0" sz="1600" spc="-5">
                <a:latin typeface="Verdana"/>
                <a:cs typeface="Verdana"/>
              </a:rPr>
              <a:t>a system call needs</a:t>
            </a:r>
            <a:r>
              <a:rPr dirty="0" sz="1600" spc="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emulation.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needs to know the attributes of each </a:t>
            </a:r>
            <a:r>
              <a:rPr dirty="0" sz="1600" spc="-10">
                <a:latin typeface="Verdana"/>
                <a:cs typeface="Verdana"/>
              </a:rPr>
              <a:t>memory page </a:t>
            </a:r>
            <a:r>
              <a:rPr dirty="0" sz="1600" spc="-5">
                <a:latin typeface="Verdana"/>
                <a:cs typeface="Verdana"/>
              </a:rPr>
              <a:t>for SMC</a:t>
            </a:r>
            <a:r>
              <a:rPr dirty="0" sz="1600" spc="2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support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555"/>
              </a:spcBef>
              <a:tabLst>
                <a:tab pos="927100" algn="l"/>
              </a:tabLst>
            </a:pPr>
            <a:r>
              <a:rPr dirty="0" sz="1200">
                <a:latin typeface="Verdana"/>
                <a:cs typeface="Verdana"/>
              </a:rPr>
              <a:t>–	</a:t>
            </a:r>
            <a:r>
              <a:rPr dirty="0" sz="1200" spc="-5">
                <a:latin typeface="Verdana"/>
                <a:cs typeface="Verdana"/>
              </a:rPr>
              <a:t>Therefore all system calls related to </a:t>
            </a:r>
            <a:r>
              <a:rPr dirty="0" sz="1200">
                <a:latin typeface="Verdana"/>
                <a:cs typeface="Verdana"/>
              </a:rPr>
              <a:t>memory are </a:t>
            </a:r>
            <a:r>
              <a:rPr dirty="0" sz="1200" spc="-5">
                <a:latin typeface="Verdana"/>
                <a:cs typeface="Verdana"/>
              </a:rPr>
              <a:t>emulated by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pin</a:t>
            </a:r>
            <a:endParaRPr sz="12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2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Signal </a:t>
            </a:r>
            <a:r>
              <a:rPr dirty="0" sz="1600" spc="-5">
                <a:latin typeface="Verdana"/>
                <a:cs typeface="Verdana"/>
              </a:rPr>
              <a:t>related system </a:t>
            </a:r>
            <a:r>
              <a:rPr dirty="0" sz="1600" spc="-10">
                <a:latin typeface="Verdana"/>
                <a:cs typeface="Verdana"/>
              </a:rPr>
              <a:t>calls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emulated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Creating </a:t>
            </a:r>
            <a:r>
              <a:rPr dirty="0" sz="1600" spc="-5">
                <a:latin typeface="Verdana"/>
                <a:cs typeface="Verdana"/>
              </a:rPr>
              <a:t>of new threads and new </a:t>
            </a:r>
            <a:r>
              <a:rPr dirty="0" sz="1600" spc="-10">
                <a:latin typeface="Verdana"/>
                <a:cs typeface="Verdana"/>
              </a:rPr>
              <a:t>child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Setting/getting </a:t>
            </a:r>
            <a:r>
              <a:rPr dirty="0" sz="1600" spc="-5">
                <a:latin typeface="Verdana"/>
                <a:cs typeface="Verdana"/>
              </a:rPr>
              <a:t>of </a:t>
            </a:r>
            <a:r>
              <a:rPr dirty="0" sz="1600" spc="-10">
                <a:latin typeface="Verdana"/>
                <a:cs typeface="Verdana"/>
              </a:rPr>
              <a:t>the TLS segment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registers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Thread </a:t>
            </a:r>
            <a:r>
              <a:rPr dirty="0" sz="1600" spc="-5">
                <a:latin typeface="Verdana"/>
                <a:cs typeface="Verdana"/>
              </a:rPr>
              <a:t>and process</a:t>
            </a:r>
            <a:r>
              <a:rPr dirty="0" sz="1600" spc="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termination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2714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Signal</a:t>
            </a:r>
            <a:r>
              <a:rPr dirty="0" sz="2400" spc="-45"/>
              <a:t> </a:t>
            </a:r>
            <a:r>
              <a:rPr dirty="0" sz="2400" spc="-10"/>
              <a:t>Handling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27" y="781303"/>
            <a:ext cx="8531225" cy="462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marR="444500" indent="-226060">
              <a:lnSpc>
                <a:spcPct val="100000"/>
              </a:lnSpc>
              <a:spcBef>
                <a:spcPts val="10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registers </a:t>
            </a:r>
            <a:r>
              <a:rPr dirty="0" sz="2000" spc="-10">
                <a:latin typeface="Verdana"/>
                <a:cs typeface="Verdana"/>
              </a:rPr>
              <a:t>its </a:t>
            </a:r>
            <a:r>
              <a:rPr dirty="0" sz="2000">
                <a:latin typeface="Verdana"/>
                <a:cs typeface="Verdana"/>
              </a:rPr>
              <a:t>own </a:t>
            </a:r>
            <a:r>
              <a:rPr dirty="0" sz="2000" spc="-5">
                <a:latin typeface="Verdana"/>
                <a:cs typeface="Verdana"/>
              </a:rPr>
              <a:t>signal handlers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all signals, </a:t>
            </a:r>
            <a:r>
              <a:rPr dirty="0" sz="2000">
                <a:latin typeface="Verdana"/>
                <a:cs typeface="Verdana"/>
              </a:rPr>
              <a:t>and saves  </a:t>
            </a:r>
            <a:r>
              <a:rPr dirty="0" sz="2000" spc="-5">
                <a:latin typeface="Verdana"/>
                <a:cs typeface="Verdana"/>
              </a:rPr>
              <a:t>the application’s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handlers.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48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must handle </a:t>
            </a:r>
            <a:r>
              <a:rPr dirty="0" sz="2000" spc="-5">
                <a:latin typeface="Verdana"/>
                <a:cs typeface="Verdana"/>
              </a:rPr>
              <a:t>both synchronous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asynchronous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signals.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480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Asynchronous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signals: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8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These signals </a:t>
            </a:r>
            <a:r>
              <a:rPr dirty="0" sz="1600" spc="-5">
                <a:latin typeface="Verdana"/>
                <a:cs typeface="Verdana"/>
              </a:rPr>
              <a:t>may be </a:t>
            </a:r>
            <a:r>
              <a:rPr dirty="0" sz="1600" spc="-10">
                <a:latin typeface="Verdana"/>
                <a:cs typeface="Verdana"/>
              </a:rPr>
              <a:t>delivered </a:t>
            </a:r>
            <a:r>
              <a:rPr dirty="0" sz="1600" spc="-5">
                <a:latin typeface="Verdana"/>
                <a:cs typeface="Verdana"/>
              </a:rPr>
              <a:t>“at </a:t>
            </a:r>
            <a:r>
              <a:rPr dirty="0" sz="1600" spc="-10">
                <a:latin typeface="Verdana"/>
                <a:cs typeface="Verdana"/>
              </a:rPr>
              <a:t>will” </a:t>
            </a:r>
            <a:r>
              <a:rPr dirty="0" sz="1600" spc="-5">
                <a:latin typeface="Verdana"/>
                <a:cs typeface="Verdana"/>
              </a:rPr>
              <a:t>so </a:t>
            </a:r>
            <a:r>
              <a:rPr dirty="0" sz="1600" spc="-10">
                <a:latin typeface="Verdana"/>
                <a:cs typeface="Verdana"/>
              </a:rPr>
              <a:t>Pin waits </a:t>
            </a:r>
            <a:r>
              <a:rPr dirty="0" sz="1600" spc="-5">
                <a:latin typeface="Verdana"/>
                <a:cs typeface="Verdana"/>
              </a:rPr>
              <a:t>for safe point to</a:t>
            </a:r>
            <a:r>
              <a:rPr dirty="0" sz="1600" spc="3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deliver</a:t>
            </a:r>
            <a:endParaRPr sz="16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  <a:p>
            <a:pPr lvl="1" marL="588645" marR="594360" indent="-236220">
              <a:lnSpc>
                <a:spcPct val="100000"/>
              </a:lnSpc>
              <a:spcBef>
                <a:spcPts val="345"/>
              </a:spcBef>
              <a:buChar char="–"/>
              <a:tabLst>
                <a:tab pos="589280" algn="l"/>
              </a:tabLst>
            </a:pPr>
            <a:r>
              <a:rPr dirty="0" sz="1400">
                <a:latin typeface="Verdana"/>
                <a:cs typeface="Verdana"/>
              </a:rPr>
              <a:t>When such a signal arrives, Pin’s internal handler registers this signal, unlinks</a:t>
            </a:r>
            <a:r>
              <a:rPr dirty="0" sz="1400" spc="-25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  </a:t>
            </a:r>
            <a:r>
              <a:rPr dirty="0" sz="1400">
                <a:latin typeface="Verdana"/>
                <a:cs typeface="Verdana"/>
              </a:rPr>
              <a:t>current </a:t>
            </a:r>
            <a:r>
              <a:rPr dirty="0" sz="1400" spc="-5">
                <a:latin typeface="Verdana"/>
                <a:cs typeface="Verdana"/>
              </a:rPr>
              <a:t>trace </a:t>
            </a:r>
            <a:r>
              <a:rPr dirty="0" sz="1400">
                <a:latin typeface="Verdana"/>
                <a:cs typeface="Verdana"/>
              </a:rPr>
              <a:t>and resumes execution from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code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cache.</a:t>
            </a:r>
            <a:endParaRPr sz="14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335"/>
              </a:spcBef>
              <a:buChar char="–"/>
              <a:tabLst>
                <a:tab pos="589280" algn="l"/>
              </a:tabLst>
            </a:pPr>
            <a:r>
              <a:rPr dirty="0" sz="1400">
                <a:latin typeface="Verdana"/>
                <a:cs typeface="Verdana"/>
              </a:rPr>
              <a:t>At the </a:t>
            </a:r>
            <a:r>
              <a:rPr dirty="0" sz="1400" spc="-5">
                <a:latin typeface="Verdana"/>
                <a:cs typeface="Verdana"/>
              </a:rPr>
              <a:t>trace’s </a:t>
            </a:r>
            <a:r>
              <a:rPr dirty="0" sz="1400">
                <a:latin typeface="Verdana"/>
                <a:cs typeface="Verdana"/>
              </a:rPr>
              <a:t>exit point,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executing </a:t>
            </a:r>
            <a:r>
              <a:rPr dirty="0" sz="1400" spc="-5">
                <a:latin typeface="Verdana"/>
                <a:cs typeface="Verdana"/>
              </a:rPr>
              <a:t>thread jumps to the </a:t>
            </a:r>
            <a:r>
              <a:rPr dirty="0" sz="1400">
                <a:latin typeface="Verdana"/>
                <a:cs typeface="Verdana"/>
              </a:rPr>
              <a:t>VM, </a:t>
            </a:r>
            <a:r>
              <a:rPr dirty="0" sz="1400" spc="-5">
                <a:latin typeface="Verdana"/>
                <a:cs typeface="Verdana"/>
              </a:rPr>
              <a:t>thus </a:t>
            </a:r>
            <a:r>
              <a:rPr dirty="0" sz="1400">
                <a:latin typeface="Verdana"/>
                <a:cs typeface="Verdana"/>
              </a:rPr>
              <a:t>transferring control  over </a:t>
            </a:r>
            <a:r>
              <a:rPr dirty="0" sz="1400" spc="-5">
                <a:latin typeface="Verdana"/>
                <a:cs typeface="Verdana"/>
              </a:rPr>
              <a:t>to </a:t>
            </a:r>
            <a:r>
              <a:rPr dirty="0" sz="1400">
                <a:latin typeface="Verdana"/>
                <a:cs typeface="Verdana"/>
              </a:rPr>
              <a:t>Pin.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VM checks if </a:t>
            </a:r>
            <a:r>
              <a:rPr dirty="0" sz="1400" spc="-5">
                <a:latin typeface="Verdana"/>
                <a:cs typeface="Verdana"/>
              </a:rPr>
              <a:t>there </a:t>
            </a:r>
            <a:r>
              <a:rPr dirty="0" sz="1400">
                <a:latin typeface="Verdana"/>
                <a:cs typeface="Verdana"/>
              </a:rPr>
              <a:t>are pending signals and calls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application’s  original signal handlers for </a:t>
            </a:r>
            <a:r>
              <a:rPr dirty="0" sz="1400" spc="-5">
                <a:latin typeface="Verdana"/>
                <a:cs typeface="Verdana"/>
              </a:rPr>
              <a:t>these </a:t>
            </a:r>
            <a:r>
              <a:rPr dirty="0" sz="1400">
                <a:latin typeface="Verdana"/>
                <a:cs typeface="Verdana"/>
              </a:rPr>
              <a:t>signals (jitting</a:t>
            </a:r>
            <a:r>
              <a:rPr dirty="0" sz="1400" spc="-17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them).</a:t>
            </a:r>
            <a:endParaRPr sz="14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430"/>
              </a:spcBef>
              <a:buChar char="•"/>
              <a:tabLst>
                <a:tab pos="238760" algn="l"/>
              </a:tabLst>
            </a:pPr>
            <a:r>
              <a:rPr dirty="0" sz="1800">
                <a:latin typeface="Verdana"/>
                <a:cs typeface="Verdana"/>
              </a:rPr>
              <a:t>Synchronous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signals: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40"/>
              </a:spcBef>
              <a:buChar char="–"/>
              <a:tabLst>
                <a:tab pos="589280" algn="l"/>
              </a:tabLst>
            </a:pPr>
            <a:r>
              <a:rPr dirty="0" sz="1400" spc="-5">
                <a:latin typeface="Verdana"/>
                <a:cs typeface="Verdana"/>
              </a:rPr>
              <a:t>These </a:t>
            </a:r>
            <a:r>
              <a:rPr dirty="0" sz="1400">
                <a:latin typeface="Verdana"/>
                <a:cs typeface="Verdana"/>
              </a:rPr>
              <a:t>signals must </a:t>
            </a:r>
            <a:r>
              <a:rPr dirty="0" sz="1400" spc="-5">
                <a:latin typeface="Verdana"/>
                <a:cs typeface="Verdana"/>
              </a:rPr>
              <a:t>be </a:t>
            </a:r>
            <a:r>
              <a:rPr dirty="0" sz="1400">
                <a:latin typeface="Verdana"/>
                <a:cs typeface="Verdana"/>
              </a:rPr>
              <a:t>delivered</a:t>
            </a:r>
            <a:r>
              <a:rPr dirty="0" sz="1400" spc="-114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immediately.</a:t>
            </a:r>
            <a:endParaRPr sz="1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35"/>
              </a:spcBef>
              <a:buChar char="–"/>
              <a:tabLst>
                <a:tab pos="589280" algn="l"/>
              </a:tabLst>
            </a:pPr>
            <a:r>
              <a:rPr dirty="0" sz="1400" spc="-5">
                <a:latin typeface="Verdana"/>
                <a:cs typeface="Verdana"/>
              </a:rPr>
              <a:t>They </a:t>
            </a:r>
            <a:r>
              <a:rPr dirty="0" sz="1400">
                <a:latin typeface="Verdana"/>
                <a:cs typeface="Verdana"/>
              </a:rPr>
              <a:t>may originate from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application, </a:t>
            </a:r>
            <a:r>
              <a:rPr dirty="0" sz="1400" spc="-5">
                <a:latin typeface="Verdana"/>
                <a:cs typeface="Verdana"/>
              </a:rPr>
              <a:t>the tool </a:t>
            </a:r>
            <a:r>
              <a:rPr dirty="0" sz="1400">
                <a:latin typeface="Verdana"/>
                <a:cs typeface="Verdana"/>
              </a:rPr>
              <a:t>or </a:t>
            </a:r>
            <a:r>
              <a:rPr dirty="0" sz="1400" spc="5">
                <a:latin typeface="Verdana"/>
                <a:cs typeface="Verdana"/>
              </a:rPr>
              <a:t>Pin</a:t>
            </a:r>
            <a:r>
              <a:rPr dirty="0" sz="1400" spc="-1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itself.</a:t>
            </a:r>
            <a:endParaRPr sz="1400">
              <a:latin typeface="Verdana"/>
              <a:cs typeface="Verdana"/>
            </a:endParaRPr>
          </a:p>
          <a:p>
            <a:pPr lvl="1" marL="588645" marR="67945" indent="-236220">
              <a:lnSpc>
                <a:spcPct val="100000"/>
              </a:lnSpc>
              <a:spcBef>
                <a:spcPts val="340"/>
              </a:spcBef>
              <a:buChar char="–"/>
              <a:tabLst>
                <a:tab pos="589280" algn="l"/>
              </a:tabLst>
            </a:pPr>
            <a:r>
              <a:rPr dirty="0" sz="1400">
                <a:latin typeface="Verdana"/>
                <a:cs typeface="Verdana"/>
              </a:rPr>
              <a:t>Pin’s internal handler is called, it determines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origin of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signal and </a:t>
            </a:r>
            <a:r>
              <a:rPr dirty="0" sz="1400" spc="-5">
                <a:latin typeface="Verdana"/>
                <a:cs typeface="Verdana"/>
              </a:rPr>
              <a:t>propagates the  </a:t>
            </a:r>
            <a:r>
              <a:rPr dirty="0" sz="1400">
                <a:latin typeface="Verdana"/>
                <a:cs typeface="Verdana"/>
              </a:rPr>
              <a:t>signal delivery </a:t>
            </a:r>
            <a:r>
              <a:rPr dirty="0" sz="1400" spc="-5">
                <a:latin typeface="Verdana"/>
                <a:cs typeface="Verdana"/>
              </a:rPr>
              <a:t>to </a:t>
            </a:r>
            <a:r>
              <a:rPr dirty="0" sz="1400">
                <a:latin typeface="Verdana"/>
                <a:cs typeface="Verdana"/>
              </a:rPr>
              <a:t>the </a:t>
            </a:r>
            <a:r>
              <a:rPr dirty="0" sz="1400" spc="-5">
                <a:latin typeface="Verdana"/>
                <a:cs typeface="Verdana"/>
              </a:rPr>
              <a:t>tool </a:t>
            </a:r>
            <a:r>
              <a:rPr dirty="0" sz="1400">
                <a:latin typeface="Verdana"/>
                <a:cs typeface="Verdana"/>
              </a:rPr>
              <a:t>and application if</a:t>
            </a:r>
            <a:r>
              <a:rPr dirty="0" sz="1400" spc="-1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necessary.</a:t>
            </a:r>
            <a:endParaRPr sz="1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35"/>
              </a:spcBef>
              <a:buChar char="–"/>
              <a:tabLst>
                <a:tab pos="589280" algn="l"/>
              </a:tabLst>
            </a:pPr>
            <a:r>
              <a:rPr dirty="0" sz="1400">
                <a:latin typeface="Verdana"/>
                <a:cs typeface="Verdana"/>
              </a:rPr>
              <a:t>If signal is delivered </a:t>
            </a:r>
            <a:r>
              <a:rPr dirty="0" sz="1400" spc="-5">
                <a:latin typeface="Verdana"/>
                <a:cs typeface="Verdana"/>
              </a:rPr>
              <a:t>to the </a:t>
            </a:r>
            <a:r>
              <a:rPr dirty="0" sz="1400">
                <a:latin typeface="Verdana"/>
                <a:cs typeface="Verdana"/>
              </a:rPr>
              <a:t>application,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application’s signal handler is</a:t>
            </a:r>
            <a:r>
              <a:rPr dirty="0" sz="1400" spc="-26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jitted.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542" y="645789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39" y="6645478"/>
            <a:ext cx="38544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5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108</a:t>
            </a:fld>
            <a:r>
              <a:rPr dirty="0" sz="1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9920" sz="210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baseline="-9920"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40030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Multithreading</a:t>
            </a:r>
            <a:r>
              <a:rPr dirty="0" sz="2400" spc="-25"/>
              <a:t> </a:t>
            </a:r>
            <a:r>
              <a:rPr dirty="0" sz="2400" spc="-10"/>
              <a:t>Support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43027" y="751179"/>
            <a:ext cx="8656955" cy="474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marR="598170" indent="-226060">
              <a:lnSpc>
                <a:spcPct val="110100"/>
              </a:lnSpc>
              <a:spcBef>
                <a:spcPts val="9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Pin </a:t>
            </a:r>
            <a:r>
              <a:rPr dirty="0" sz="2000" b="1">
                <a:latin typeface="Verdana"/>
                <a:cs typeface="Verdana"/>
              </a:rPr>
              <a:t>instruments and </a:t>
            </a:r>
            <a:r>
              <a:rPr dirty="0" sz="2000" spc="-5" b="1">
                <a:latin typeface="Verdana"/>
                <a:cs typeface="Verdana"/>
              </a:rPr>
              <a:t>runs </a:t>
            </a:r>
            <a:r>
              <a:rPr dirty="0" sz="2000" b="1">
                <a:latin typeface="Verdana"/>
                <a:cs typeface="Verdana"/>
              </a:rPr>
              <a:t>all threads of the </a:t>
            </a:r>
            <a:r>
              <a:rPr dirty="0" sz="2000" spc="-5" b="1">
                <a:latin typeface="Verdana"/>
                <a:cs typeface="Verdana"/>
              </a:rPr>
              <a:t>application  </a:t>
            </a:r>
            <a:r>
              <a:rPr dirty="0" sz="2000" b="1">
                <a:latin typeface="Verdana"/>
                <a:cs typeface="Verdana"/>
              </a:rPr>
              <a:t>from the </a:t>
            </a:r>
            <a:r>
              <a:rPr dirty="0" sz="2000" spc="-5" b="1">
                <a:latin typeface="Verdana"/>
                <a:cs typeface="Verdana"/>
              </a:rPr>
              <a:t>first </a:t>
            </a:r>
            <a:r>
              <a:rPr dirty="0" sz="2000" b="1">
                <a:latin typeface="Verdana"/>
                <a:cs typeface="Verdana"/>
              </a:rPr>
              <a:t>to the last user-mode</a:t>
            </a:r>
            <a:r>
              <a:rPr dirty="0" sz="2000" spc="-5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instruction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16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Attaches to the thread upon the </a:t>
            </a:r>
            <a:r>
              <a:rPr dirty="0" sz="1800">
                <a:latin typeface="Verdana"/>
                <a:cs typeface="Verdana"/>
              </a:rPr>
              <a:t>first </a:t>
            </a:r>
            <a:r>
              <a:rPr dirty="0" sz="1800" spc="-5">
                <a:latin typeface="Verdana"/>
                <a:cs typeface="Verdana"/>
              </a:rPr>
              <a:t>user-space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instruction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30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Maintains control until </a:t>
            </a:r>
            <a:r>
              <a:rPr dirty="0" sz="1800" spc="-5">
                <a:latin typeface="Verdana"/>
                <a:cs typeface="Verdana"/>
              </a:rPr>
              <a:t>the thread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exits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57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Pin’s threading </a:t>
            </a:r>
            <a:r>
              <a:rPr dirty="0" sz="2000" b="1">
                <a:latin typeface="Verdana"/>
                <a:cs typeface="Verdana"/>
              </a:rPr>
              <a:t>activities are transparent to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lvl="1" marL="588645" marR="367030" indent="-236220">
              <a:lnSpc>
                <a:spcPct val="100000"/>
              </a:lnSpc>
              <a:spcBef>
                <a:spcPts val="116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Pin VM serializes some of its </a:t>
            </a:r>
            <a:r>
              <a:rPr dirty="0" sz="1800" spc="-5">
                <a:latin typeface="Verdana"/>
                <a:cs typeface="Verdana"/>
              </a:rPr>
              <a:t>operations (e.g. JIT </a:t>
            </a:r>
            <a:r>
              <a:rPr dirty="0" sz="1800">
                <a:latin typeface="Verdana"/>
                <a:cs typeface="Verdana"/>
              </a:rPr>
              <a:t>compilation),  </a:t>
            </a:r>
            <a:r>
              <a:rPr dirty="0" sz="1800" spc="-5">
                <a:latin typeface="Verdana"/>
                <a:cs typeface="Verdana"/>
              </a:rPr>
              <a:t>but never executes code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 application under </a:t>
            </a:r>
            <a:r>
              <a:rPr dirty="0" sz="1800">
                <a:latin typeface="Verdana"/>
                <a:cs typeface="Verdana"/>
              </a:rPr>
              <a:t>Pin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locks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8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Each thread </a:t>
            </a:r>
            <a:r>
              <a:rPr dirty="0" sz="1800">
                <a:latin typeface="Verdana"/>
                <a:cs typeface="Verdana"/>
              </a:rPr>
              <a:t>has a </a:t>
            </a:r>
            <a:r>
              <a:rPr dirty="0" sz="1800" spc="-5">
                <a:latin typeface="Verdana"/>
                <a:cs typeface="Verdana"/>
              </a:rPr>
              <a:t>shadow stack that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used by the Pin </a:t>
            </a:r>
            <a:r>
              <a:rPr dirty="0" sz="1800">
                <a:latin typeface="Verdana"/>
                <a:cs typeface="Verdana"/>
              </a:rPr>
              <a:t>VM </a:t>
            </a:r>
            <a:r>
              <a:rPr dirty="0" sz="1800" spc="-5">
                <a:latin typeface="Verdana"/>
                <a:cs typeface="Verdana"/>
              </a:rPr>
              <a:t>and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Pintool</a:t>
            </a:r>
            <a:endParaRPr sz="18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108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and pintools are </a:t>
            </a:r>
            <a:r>
              <a:rPr dirty="0" sz="1800" spc="-5">
                <a:latin typeface="Verdana"/>
                <a:cs typeface="Verdana"/>
              </a:rPr>
              <a:t>prohibited </a:t>
            </a:r>
            <a:r>
              <a:rPr dirty="0" sz="1800">
                <a:latin typeface="Verdana"/>
                <a:cs typeface="Verdana"/>
              </a:rPr>
              <a:t>from using </a:t>
            </a:r>
            <a:r>
              <a:rPr dirty="0" sz="1800" spc="-5">
                <a:latin typeface="Verdana"/>
                <a:cs typeface="Verdana"/>
              </a:rPr>
              <a:t>the pthread </a:t>
            </a:r>
            <a:r>
              <a:rPr dirty="0" sz="1800">
                <a:latin typeface="Verdana"/>
                <a:cs typeface="Verdana"/>
              </a:rPr>
              <a:t>library </a:t>
            </a:r>
            <a:r>
              <a:rPr dirty="0" sz="1800" spc="-5">
                <a:latin typeface="Verdana"/>
                <a:cs typeface="Verdana"/>
              </a:rPr>
              <a:t>due to  </a:t>
            </a:r>
            <a:r>
              <a:rPr dirty="0" sz="1800">
                <a:latin typeface="Verdana"/>
                <a:cs typeface="Verdana"/>
              </a:rPr>
              <a:t>conflicts with some </a:t>
            </a:r>
            <a:r>
              <a:rPr dirty="0" sz="1800" spc="-5">
                <a:latin typeface="Verdana"/>
                <a:cs typeface="Verdana"/>
              </a:rPr>
              <a:t>internal structures. Therefore </a:t>
            </a:r>
            <a:r>
              <a:rPr dirty="0" sz="1800">
                <a:latin typeface="Verdana"/>
                <a:cs typeface="Verdana"/>
              </a:rPr>
              <a:t>Pin </a:t>
            </a:r>
            <a:r>
              <a:rPr dirty="0" sz="1800" spc="-5">
                <a:latin typeface="Verdana"/>
                <a:cs typeface="Verdana"/>
              </a:rPr>
              <a:t>provides </a:t>
            </a:r>
            <a:r>
              <a:rPr dirty="0" sz="1800">
                <a:latin typeface="Verdana"/>
                <a:cs typeface="Verdana"/>
              </a:rPr>
              <a:t>its own  APIs for </a:t>
            </a:r>
            <a:r>
              <a:rPr dirty="0" sz="1800" spc="-5">
                <a:latin typeface="Verdana"/>
                <a:cs typeface="Verdana"/>
              </a:rPr>
              <a:t>thread creation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control.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3695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Thread-Local</a:t>
            </a:r>
            <a:r>
              <a:rPr dirty="0" sz="2400" spc="-70"/>
              <a:t> </a:t>
            </a:r>
            <a:r>
              <a:rPr dirty="0" sz="2400" spc="-5"/>
              <a:t>Storage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327" y="653644"/>
            <a:ext cx="8676005" cy="310578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10"/>
              </a:spcBef>
              <a:buChar char="•"/>
              <a:tabLst>
                <a:tab pos="238760" algn="l"/>
              </a:tabLst>
            </a:pPr>
            <a:r>
              <a:rPr dirty="0" sz="2800" spc="-5">
                <a:latin typeface="Verdana"/>
                <a:cs typeface="Verdana"/>
              </a:rPr>
              <a:t>Segment virtualization</a:t>
            </a:r>
            <a:endParaRPr sz="2800">
              <a:latin typeface="Verdana"/>
              <a:cs typeface="Verdana"/>
            </a:endParaRPr>
          </a:p>
          <a:p>
            <a:pPr lvl="1" marL="588645" marR="724535" indent="-236220">
              <a:lnSpc>
                <a:spcPct val="100000"/>
              </a:lnSpc>
              <a:spcBef>
                <a:spcPts val="869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TLS is accessed </a:t>
            </a:r>
            <a:r>
              <a:rPr dirty="0" sz="2400">
                <a:latin typeface="Verdana"/>
                <a:cs typeface="Verdana"/>
              </a:rPr>
              <a:t>via the fs </a:t>
            </a:r>
            <a:r>
              <a:rPr dirty="0" sz="2400" spc="-5">
                <a:latin typeface="Verdana"/>
                <a:cs typeface="Verdana"/>
              </a:rPr>
              <a:t>(64 bit) or gs (32 bit)  </a:t>
            </a:r>
            <a:r>
              <a:rPr dirty="0" sz="2400">
                <a:latin typeface="Verdana"/>
                <a:cs typeface="Verdana"/>
              </a:rPr>
              <a:t>segment </a:t>
            </a:r>
            <a:r>
              <a:rPr dirty="0" sz="2400" spc="-5">
                <a:latin typeface="Verdana"/>
                <a:cs typeface="Verdana"/>
              </a:rPr>
              <a:t>register.</a:t>
            </a:r>
            <a:endParaRPr sz="2400">
              <a:latin typeface="Verdana"/>
              <a:cs typeface="Verdana"/>
            </a:endParaRPr>
          </a:p>
          <a:p>
            <a:pPr lvl="1" marL="588645" marR="133985" indent="-236220">
              <a:lnSpc>
                <a:spcPct val="100000"/>
              </a:lnSpc>
              <a:spcBef>
                <a:spcPts val="86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Both the </a:t>
            </a:r>
            <a:r>
              <a:rPr dirty="0" sz="2400">
                <a:latin typeface="Verdana"/>
                <a:cs typeface="Verdana"/>
              </a:rPr>
              <a:t>application and </a:t>
            </a:r>
            <a:r>
              <a:rPr dirty="0" sz="2400" spc="-5">
                <a:latin typeface="Verdana"/>
                <a:cs typeface="Verdana"/>
              </a:rPr>
              <a:t>Pin share </a:t>
            </a:r>
            <a:r>
              <a:rPr dirty="0" sz="2400">
                <a:latin typeface="Verdana"/>
                <a:cs typeface="Verdana"/>
              </a:rPr>
              <a:t>this </a:t>
            </a:r>
            <a:r>
              <a:rPr dirty="0" sz="2400" spc="-5">
                <a:latin typeface="Verdana"/>
                <a:cs typeface="Verdana"/>
              </a:rPr>
              <a:t>register, </a:t>
            </a:r>
            <a:r>
              <a:rPr dirty="0" sz="2400">
                <a:latin typeface="Verdana"/>
                <a:cs typeface="Verdana"/>
              </a:rPr>
              <a:t>but  expect </a:t>
            </a:r>
            <a:r>
              <a:rPr dirty="0" sz="2400" spc="-5">
                <a:latin typeface="Verdana"/>
                <a:cs typeface="Verdana"/>
              </a:rPr>
              <a:t>different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values.</a:t>
            </a:r>
            <a:endParaRPr sz="24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87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emulates the </a:t>
            </a:r>
            <a:r>
              <a:rPr dirty="0" sz="2400" spc="-5">
                <a:latin typeface="Verdana"/>
                <a:cs typeface="Verdana"/>
              </a:rPr>
              <a:t>application’s </a:t>
            </a:r>
            <a:r>
              <a:rPr dirty="0" sz="2400">
                <a:latin typeface="Verdana"/>
                <a:cs typeface="Verdana"/>
              </a:rPr>
              <a:t>usage 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fs/gs  </a:t>
            </a:r>
            <a:r>
              <a:rPr dirty="0" sz="2400" spc="-5">
                <a:latin typeface="Verdana"/>
                <a:cs typeface="Verdana"/>
              </a:rPr>
              <a:t>register thus isolating the application’s TLS for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Pin’s.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80689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Advantages </a:t>
            </a:r>
            <a:r>
              <a:rPr dirty="0"/>
              <a:t>of Pin </a:t>
            </a:r>
            <a:r>
              <a:rPr dirty="0" spc="-5"/>
              <a:t>Instrumentation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56437" y="5761482"/>
            <a:ext cx="7905115" cy="789940"/>
          </a:xfrm>
          <a:custGeom>
            <a:avLst/>
            <a:gdLst/>
            <a:ahLst/>
            <a:cxnLst/>
            <a:rect l="l" t="t" r="r" b="b"/>
            <a:pathLst>
              <a:path w="7905115" h="789940">
                <a:moveTo>
                  <a:pt x="7773415" y="0"/>
                </a:moveTo>
                <a:lnTo>
                  <a:pt x="131572" y="0"/>
                </a:lnTo>
                <a:lnTo>
                  <a:pt x="89988" y="6707"/>
                </a:lnTo>
                <a:lnTo>
                  <a:pt x="53870" y="25384"/>
                </a:lnTo>
                <a:lnTo>
                  <a:pt x="25388" y="53865"/>
                </a:lnTo>
                <a:lnTo>
                  <a:pt x="6708" y="89983"/>
                </a:lnTo>
                <a:lnTo>
                  <a:pt x="0" y="131572"/>
                </a:lnTo>
                <a:lnTo>
                  <a:pt x="0" y="657860"/>
                </a:lnTo>
                <a:lnTo>
                  <a:pt x="6708" y="699443"/>
                </a:lnTo>
                <a:lnTo>
                  <a:pt x="25388" y="735561"/>
                </a:lnTo>
                <a:lnTo>
                  <a:pt x="53870" y="764043"/>
                </a:lnTo>
                <a:lnTo>
                  <a:pt x="89988" y="782723"/>
                </a:lnTo>
                <a:lnTo>
                  <a:pt x="131572" y="789432"/>
                </a:lnTo>
                <a:lnTo>
                  <a:pt x="7773415" y="789432"/>
                </a:lnTo>
                <a:lnTo>
                  <a:pt x="7814994" y="782723"/>
                </a:lnTo>
                <a:lnTo>
                  <a:pt x="7851111" y="764043"/>
                </a:lnTo>
                <a:lnTo>
                  <a:pt x="7879596" y="735561"/>
                </a:lnTo>
                <a:lnTo>
                  <a:pt x="7898278" y="699443"/>
                </a:lnTo>
                <a:lnTo>
                  <a:pt x="7904988" y="657860"/>
                </a:lnTo>
                <a:lnTo>
                  <a:pt x="7904988" y="131572"/>
                </a:lnTo>
                <a:lnTo>
                  <a:pt x="7898278" y="89983"/>
                </a:lnTo>
                <a:lnTo>
                  <a:pt x="7879596" y="53865"/>
                </a:lnTo>
                <a:lnTo>
                  <a:pt x="7851111" y="25384"/>
                </a:lnTo>
                <a:lnTo>
                  <a:pt x="7814994" y="6707"/>
                </a:lnTo>
                <a:lnTo>
                  <a:pt x="7773415" y="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6437" y="5761482"/>
            <a:ext cx="7905115" cy="789940"/>
          </a:xfrm>
          <a:custGeom>
            <a:avLst/>
            <a:gdLst/>
            <a:ahLst/>
            <a:cxnLst/>
            <a:rect l="l" t="t" r="r" b="b"/>
            <a:pathLst>
              <a:path w="7905115" h="789940">
                <a:moveTo>
                  <a:pt x="0" y="131572"/>
                </a:moveTo>
                <a:lnTo>
                  <a:pt x="6708" y="89983"/>
                </a:lnTo>
                <a:lnTo>
                  <a:pt x="25388" y="53865"/>
                </a:lnTo>
                <a:lnTo>
                  <a:pt x="53870" y="25384"/>
                </a:lnTo>
                <a:lnTo>
                  <a:pt x="89988" y="6707"/>
                </a:lnTo>
                <a:lnTo>
                  <a:pt x="131572" y="0"/>
                </a:lnTo>
                <a:lnTo>
                  <a:pt x="7773415" y="0"/>
                </a:lnTo>
                <a:lnTo>
                  <a:pt x="7814994" y="6707"/>
                </a:lnTo>
                <a:lnTo>
                  <a:pt x="7851111" y="25384"/>
                </a:lnTo>
                <a:lnTo>
                  <a:pt x="7879596" y="53865"/>
                </a:lnTo>
                <a:lnTo>
                  <a:pt x="7898278" y="89983"/>
                </a:lnTo>
                <a:lnTo>
                  <a:pt x="7904988" y="131572"/>
                </a:lnTo>
                <a:lnTo>
                  <a:pt x="7904988" y="657860"/>
                </a:lnTo>
                <a:lnTo>
                  <a:pt x="7898278" y="699443"/>
                </a:lnTo>
                <a:lnTo>
                  <a:pt x="7879596" y="735561"/>
                </a:lnTo>
                <a:lnTo>
                  <a:pt x="7851111" y="764043"/>
                </a:lnTo>
                <a:lnTo>
                  <a:pt x="7814994" y="782723"/>
                </a:lnTo>
                <a:lnTo>
                  <a:pt x="7773415" y="789432"/>
                </a:lnTo>
                <a:lnTo>
                  <a:pt x="131572" y="789432"/>
                </a:lnTo>
                <a:lnTo>
                  <a:pt x="89988" y="782723"/>
                </a:lnTo>
                <a:lnTo>
                  <a:pt x="53870" y="764043"/>
                </a:lnTo>
                <a:lnTo>
                  <a:pt x="25388" y="735561"/>
                </a:lnTo>
                <a:lnTo>
                  <a:pt x="6708" y="699443"/>
                </a:lnTo>
                <a:lnTo>
                  <a:pt x="0" y="657860"/>
                </a:lnTo>
                <a:lnTo>
                  <a:pt x="0" y="131572"/>
                </a:lnTo>
                <a:close/>
              </a:path>
            </a:pathLst>
          </a:custGeom>
          <a:ln w="19811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2976" y="1155953"/>
            <a:ext cx="7777480" cy="529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indent="-226060">
              <a:lnSpc>
                <a:spcPts val="2295"/>
              </a:lnSpc>
              <a:spcBef>
                <a:spcPts val="10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Programmable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Instrumentation: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ts val="1960"/>
              </a:lnSpc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Write your own instrumentation </a:t>
            </a:r>
            <a:r>
              <a:rPr dirty="0" sz="1800" spc="-5">
                <a:latin typeface="Verdana"/>
                <a:cs typeface="Verdana"/>
              </a:rPr>
              <a:t>tools, </a:t>
            </a:r>
            <a:r>
              <a:rPr dirty="0" sz="1800" spc="-5" b="1">
                <a:latin typeface="Verdana"/>
                <a:cs typeface="Verdana"/>
              </a:rPr>
              <a:t>called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PinTools</a:t>
            </a:r>
            <a:endParaRPr sz="1800">
              <a:latin typeface="Verdana"/>
              <a:cs typeface="Verdana"/>
            </a:endParaRPr>
          </a:p>
          <a:p>
            <a:pPr algn="r" lvl="2" marL="224790" marR="2279650" indent="-224790">
              <a:lnSpc>
                <a:spcPts val="1714"/>
              </a:lnSpc>
              <a:buChar char="–"/>
              <a:tabLst>
                <a:tab pos="224790" algn="l"/>
              </a:tabLst>
            </a:pPr>
            <a:r>
              <a:rPr dirty="0" sz="1600" spc="-5">
                <a:latin typeface="Verdana"/>
                <a:cs typeface="Verdana"/>
              </a:rPr>
              <a:t>PinTools can be </a:t>
            </a:r>
            <a:r>
              <a:rPr dirty="0" sz="1600" spc="-10">
                <a:latin typeface="Verdana"/>
                <a:cs typeface="Verdana"/>
              </a:rPr>
              <a:t>written in </a:t>
            </a:r>
            <a:r>
              <a:rPr dirty="0" sz="1600" spc="-5">
                <a:latin typeface="Verdana"/>
                <a:cs typeface="Verdana"/>
              </a:rPr>
              <a:t>C, </a:t>
            </a:r>
            <a:r>
              <a:rPr dirty="0" sz="1600" spc="-10">
                <a:latin typeface="Verdana"/>
                <a:cs typeface="Verdana"/>
              </a:rPr>
              <a:t>C++,</a:t>
            </a:r>
            <a:r>
              <a:rPr dirty="0" sz="1600" spc="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assembly</a:t>
            </a:r>
            <a:endParaRPr sz="1600">
              <a:latin typeface="Verdana"/>
              <a:cs typeface="Verdana"/>
            </a:endParaRPr>
          </a:p>
          <a:p>
            <a:pPr algn="r" lvl="1" marL="588645" marR="2230755" indent="-589280">
              <a:lnSpc>
                <a:spcPts val="1955"/>
              </a:lnSpc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APIs are </a:t>
            </a:r>
            <a:r>
              <a:rPr dirty="0" sz="1800" spc="-5">
                <a:latin typeface="Verdana"/>
                <a:cs typeface="Verdana"/>
              </a:rPr>
              <a:t>designed to </a:t>
            </a:r>
            <a:r>
              <a:rPr dirty="0" sz="1800">
                <a:latin typeface="Verdana"/>
                <a:cs typeface="Verdana"/>
              </a:rPr>
              <a:t>maximize </a:t>
            </a:r>
            <a:r>
              <a:rPr dirty="0" sz="1800" spc="-5">
                <a:latin typeface="Verdana"/>
                <a:cs typeface="Verdana"/>
              </a:rPr>
              <a:t>ease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lvl="2" marL="927100" indent="-224790">
              <a:lnSpc>
                <a:spcPts val="1820"/>
              </a:lnSpc>
              <a:buChar char="–"/>
              <a:tabLst>
                <a:tab pos="927735" algn="l"/>
              </a:tabLst>
            </a:pPr>
            <a:r>
              <a:rPr dirty="0" sz="1600" spc="-5">
                <a:latin typeface="Verdana"/>
                <a:cs typeface="Verdana"/>
              </a:rPr>
              <a:t>abstract away </a:t>
            </a: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underlying </a:t>
            </a:r>
            <a:r>
              <a:rPr dirty="0" sz="1600" spc="-10">
                <a:latin typeface="Verdana"/>
                <a:cs typeface="Verdana"/>
              </a:rPr>
              <a:t>instruction set</a:t>
            </a:r>
            <a:r>
              <a:rPr dirty="0" sz="1600" spc="18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idiosyncrasies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95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Multiplatform: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7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OS’s: Windows, Linux, </a:t>
            </a:r>
            <a:r>
              <a:rPr dirty="0" sz="1600" spc="-10">
                <a:latin typeface="Verdana"/>
                <a:cs typeface="Verdana"/>
              </a:rPr>
              <a:t>OSX,</a:t>
            </a:r>
            <a:r>
              <a:rPr dirty="0" sz="1600" spc="9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Android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6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Architectures: IA-32,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Intel64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95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Robust: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29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Instruments </a:t>
            </a:r>
            <a:r>
              <a:rPr dirty="0" sz="1800">
                <a:latin typeface="Verdana"/>
                <a:cs typeface="Verdana"/>
              </a:rPr>
              <a:t>real-life </a:t>
            </a:r>
            <a:r>
              <a:rPr dirty="0" sz="1800" spc="-5">
                <a:latin typeface="Verdana"/>
                <a:cs typeface="Verdana"/>
              </a:rPr>
              <a:t>applications: Database, web browsers,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15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Instruments multithreaded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applications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15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Supports </a:t>
            </a:r>
            <a:r>
              <a:rPr dirty="0" sz="1800">
                <a:latin typeface="Verdana"/>
                <a:cs typeface="Verdana"/>
              </a:rPr>
              <a:t>signals and </a:t>
            </a:r>
            <a:r>
              <a:rPr dirty="0" sz="1800" spc="-5">
                <a:latin typeface="Verdana"/>
                <a:cs typeface="Verdana"/>
              </a:rPr>
              <a:t>exceptions, self </a:t>
            </a:r>
            <a:r>
              <a:rPr dirty="0" sz="1800">
                <a:latin typeface="Verdana"/>
                <a:cs typeface="Verdana"/>
              </a:rPr>
              <a:t>modifying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code…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ts val="2350"/>
              </a:lnSpc>
              <a:spcBef>
                <a:spcPts val="95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Efficient: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ts val="2110"/>
              </a:lnSpc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Applies compiler optimizations </a:t>
            </a:r>
            <a:r>
              <a:rPr dirty="0" sz="1800">
                <a:latin typeface="Verdana"/>
                <a:cs typeface="Verdana"/>
              </a:rPr>
              <a:t>on </a:t>
            </a:r>
            <a:r>
              <a:rPr dirty="0" sz="1800" spc="-5">
                <a:latin typeface="Verdana"/>
                <a:cs typeface="Verdana"/>
              </a:rPr>
              <a:t>instrumentation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algn="ctr" marL="154305">
              <a:lnSpc>
                <a:spcPts val="2595"/>
              </a:lnSpc>
              <a:spcBef>
                <a:spcPts val="1939"/>
              </a:spcBef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Pin 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to instrument all the 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user level</a:t>
            </a:r>
            <a:r>
              <a:rPr dirty="0" sz="2400" spc="-9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algn="ctr" marL="155575">
              <a:lnSpc>
                <a:spcPts val="2595"/>
              </a:lnSpc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700" y="150698"/>
            <a:ext cx="35140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Isolation</a:t>
            </a:r>
            <a:r>
              <a:rPr dirty="0" spc="-60"/>
              <a:t> </a:t>
            </a:r>
            <a:r>
              <a:rPr dirty="0" spc="-5"/>
              <a:t>(1/2)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40967"/>
            <a:ext cx="8107045" cy="4342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1238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is </a:t>
            </a:r>
            <a:r>
              <a:rPr dirty="0" sz="2400">
                <a:latin typeface="Verdana"/>
                <a:cs typeface="Verdana"/>
              </a:rPr>
              <a:t>injected </a:t>
            </a:r>
            <a:r>
              <a:rPr dirty="0" sz="2400" spc="-5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address </a:t>
            </a:r>
            <a:r>
              <a:rPr dirty="0" sz="2400">
                <a:latin typeface="Verdana"/>
                <a:cs typeface="Verdana"/>
              </a:rPr>
              <a:t>space and has </a:t>
            </a:r>
            <a:r>
              <a:rPr dirty="0" sz="2400" spc="-5">
                <a:latin typeface="Verdana"/>
                <a:cs typeface="Verdana"/>
              </a:rPr>
              <a:t>its </a:t>
            </a:r>
            <a:r>
              <a:rPr dirty="0" sz="2400">
                <a:latin typeface="Verdana"/>
                <a:cs typeface="Verdana"/>
              </a:rPr>
              <a:t>own  </a:t>
            </a:r>
            <a:r>
              <a:rPr dirty="0" sz="2400" spc="-5">
                <a:latin typeface="Verdana"/>
                <a:cs typeface="Verdana"/>
              </a:rPr>
              <a:t>copy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dynamic </a:t>
            </a:r>
            <a:r>
              <a:rPr dirty="0" sz="2400" spc="-5">
                <a:latin typeface="Verdana"/>
                <a:cs typeface="Verdana"/>
              </a:rPr>
              <a:t>loader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runtime libraries  (GLIBC, </a:t>
            </a:r>
            <a:r>
              <a:rPr dirty="0" sz="2400">
                <a:latin typeface="Verdana"/>
                <a:cs typeface="Verdana"/>
              </a:rPr>
              <a:t>etc).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marR="488950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uses a small </a:t>
            </a:r>
            <a:r>
              <a:rPr dirty="0" sz="2400" spc="-5">
                <a:latin typeface="Verdana"/>
                <a:cs typeface="Verdana"/>
              </a:rPr>
              <a:t>library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CRT for direct </a:t>
            </a:r>
            <a:r>
              <a:rPr dirty="0" sz="2400">
                <a:latin typeface="Verdana"/>
                <a:cs typeface="Verdana"/>
              </a:rPr>
              <a:t>calls </a:t>
            </a:r>
            <a:r>
              <a:rPr dirty="0" sz="2400" spc="-5">
                <a:latin typeface="Verdana"/>
                <a:cs typeface="Verdana"/>
              </a:rPr>
              <a:t>to  system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calls.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The process </a:t>
            </a:r>
            <a:r>
              <a:rPr dirty="0" sz="2400">
                <a:latin typeface="Verdana"/>
                <a:cs typeface="Verdana"/>
              </a:rPr>
              <a:t>has a </a:t>
            </a:r>
            <a:r>
              <a:rPr dirty="0" sz="2400" spc="-5">
                <a:latin typeface="Verdana"/>
                <a:cs typeface="Verdana"/>
              </a:rPr>
              <a:t>single </a:t>
            </a:r>
            <a:r>
              <a:rPr dirty="0" sz="2400">
                <a:latin typeface="Verdana"/>
                <a:cs typeface="Verdana"/>
              </a:rPr>
              <a:t>signals table </a:t>
            </a:r>
            <a:r>
              <a:rPr dirty="0" sz="2400" spc="-5">
                <a:latin typeface="Verdana"/>
                <a:cs typeface="Verdana"/>
              </a:rPr>
              <a:t>(shared  </a:t>
            </a:r>
            <a:r>
              <a:rPr dirty="0" sz="2400">
                <a:latin typeface="Verdana"/>
                <a:cs typeface="Verdana"/>
              </a:rPr>
              <a:t>among all </a:t>
            </a:r>
            <a:r>
              <a:rPr dirty="0" sz="2400" spc="-5">
                <a:latin typeface="Verdana"/>
                <a:cs typeface="Verdana"/>
              </a:rPr>
              <a:t>threads), pin </a:t>
            </a:r>
            <a:r>
              <a:rPr dirty="0" sz="2400">
                <a:latin typeface="Verdana"/>
                <a:cs typeface="Verdana"/>
              </a:rPr>
              <a:t>manages an </a:t>
            </a:r>
            <a:r>
              <a:rPr dirty="0" sz="2400" spc="-5">
                <a:latin typeface="Verdana"/>
                <a:cs typeface="Verdana"/>
              </a:rPr>
              <a:t>internal </a:t>
            </a:r>
            <a:r>
              <a:rPr dirty="0" sz="2400">
                <a:latin typeface="Verdana"/>
                <a:cs typeface="Verdana"/>
              </a:rPr>
              <a:t>signal  </a:t>
            </a:r>
            <a:r>
              <a:rPr dirty="0" sz="2400" spc="-5">
                <a:latin typeface="Verdana"/>
                <a:cs typeface="Verdana"/>
              </a:rPr>
              <a:t>table </a:t>
            </a:r>
            <a:r>
              <a:rPr dirty="0" sz="2400">
                <a:latin typeface="Verdana"/>
                <a:cs typeface="Verdana"/>
              </a:rPr>
              <a:t>and emulate all the </a:t>
            </a:r>
            <a:r>
              <a:rPr dirty="0" sz="2400" spc="-5">
                <a:latin typeface="Verdana"/>
                <a:cs typeface="Verdana"/>
              </a:rPr>
              <a:t>system </a:t>
            </a:r>
            <a:r>
              <a:rPr dirty="0" sz="2400">
                <a:latin typeface="Verdana"/>
                <a:cs typeface="Verdana"/>
              </a:rPr>
              <a:t>calls </a:t>
            </a:r>
            <a:r>
              <a:rPr dirty="0" sz="2400" spc="-5">
                <a:latin typeface="Verdana"/>
                <a:cs typeface="Verdana"/>
              </a:rPr>
              <a:t>related to  </a:t>
            </a:r>
            <a:r>
              <a:rPr dirty="0" sz="2400">
                <a:latin typeface="Verdana"/>
                <a:cs typeface="Verdana"/>
              </a:rPr>
              <a:t>signals.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5121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Isolation</a:t>
            </a:r>
            <a:r>
              <a:rPr dirty="0" spc="-65"/>
              <a:t> </a:t>
            </a:r>
            <a:r>
              <a:rPr dirty="0" spc="-5"/>
              <a:t>(2/2)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8202295" cy="303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pthread </a:t>
            </a:r>
            <a:r>
              <a:rPr dirty="0" sz="2400">
                <a:latin typeface="Verdana"/>
                <a:cs typeface="Verdana"/>
              </a:rPr>
              <a:t>functions cannot </a:t>
            </a:r>
            <a:r>
              <a:rPr dirty="0" sz="2400" spc="-5">
                <a:latin typeface="Verdana"/>
                <a:cs typeface="Verdana"/>
              </a:rPr>
              <a:t>be called from </a:t>
            </a:r>
            <a:r>
              <a:rPr dirty="0" sz="2400">
                <a:latin typeface="Verdana"/>
                <a:cs typeface="Verdana"/>
              </a:rPr>
              <a:t>an analysis  or </a:t>
            </a:r>
            <a:r>
              <a:rPr dirty="0" sz="2400" spc="-5">
                <a:latin typeface="Verdana"/>
                <a:cs typeface="Verdana"/>
              </a:rPr>
              <a:t>replacement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routine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marR="13335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Pintools </a:t>
            </a:r>
            <a:r>
              <a:rPr dirty="0" sz="2400">
                <a:latin typeface="Verdana"/>
                <a:cs typeface="Verdana"/>
              </a:rPr>
              <a:t>on Linux need </a:t>
            </a:r>
            <a:r>
              <a:rPr dirty="0" sz="2400" spc="-5">
                <a:latin typeface="Verdana"/>
                <a:cs typeface="Verdana"/>
              </a:rPr>
              <a:t>to take </a:t>
            </a:r>
            <a:r>
              <a:rPr dirty="0" sz="2400">
                <a:latin typeface="Verdana"/>
                <a:cs typeface="Verdana"/>
              </a:rPr>
              <a:t>care when </a:t>
            </a:r>
            <a:r>
              <a:rPr dirty="0" sz="2400" spc="-5">
                <a:latin typeface="Verdana"/>
                <a:cs typeface="Verdana"/>
              </a:rPr>
              <a:t>calling  </a:t>
            </a:r>
            <a:r>
              <a:rPr dirty="0" sz="2400">
                <a:latin typeface="Verdana"/>
                <a:cs typeface="Verdana"/>
              </a:rPr>
              <a:t>standard C or C++ </a:t>
            </a:r>
            <a:r>
              <a:rPr dirty="0" sz="2400" spc="-5">
                <a:latin typeface="Verdana"/>
                <a:cs typeface="Verdana"/>
              </a:rPr>
              <a:t>library routines from </a:t>
            </a:r>
            <a:r>
              <a:rPr dirty="0" sz="2400">
                <a:latin typeface="Verdana"/>
                <a:cs typeface="Verdana"/>
              </a:rPr>
              <a:t>analysis or  </a:t>
            </a:r>
            <a:r>
              <a:rPr dirty="0" sz="2400" spc="-5">
                <a:latin typeface="Verdana"/>
                <a:cs typeface="Verdana"/>
              </a:rPr>
              <a:t>replacement</a:t>
            </a:r>
            <a:r>
              <a:rPr dirty="0" sz="2400">
                <a:latin typeface="Verdana"/>
                <a:cs typeface="Verdana"/>
              </a:rPr>
              <a:t> functions</a:t>
            </a:r>
            <a:endParaRPr sz="240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470"/>
              </a:spcBef>
              <a:tabLst>
                <a:tab pos="676910" algn="l"/>
              </a:tabLst>
            </a:pPr>
            <a:r>
              <a:rPr dirty="0" sz="2000">
                <a:latin typeface="Verdana"/>
                <a:cs typeface="Verdana"/>
              </a:rPr>
              <a:t>–	</a:t>
            </a:r>
            <a:r>
              <a:rPr dirty="0" sz="2000" spc="-5">
                <a:latin typeface="Verdana"/>
                <a:cs typeface="Verdana"/>
              </a:rPr>
              <a:t>because </a:t>
            </a:r>
            <a:r>
              <a:rPr dirty="0" sz="2000">
                <a:latin typeface="Verdana"/>
                <a:cs typeface="Verdana"/>
              </a:rPr>
              <a:t>the C and C++ </a:t>
            </a:r>
            <a:r>
              <a:rPr dirty="0" sz="2000" spc="-10">
                <a:latin typeface="Verdana"/>
                <a:cs typeface="Verdana"/>
              </a:rPr>
              <a:t>libraries </a:t>
            </a:r>
            <a:r>
              <a:rPr dirty="0" sz="2000" spc="-5">
                <a:latin typeface="Verdana"/>
                <a:cs typeface="Verdana"/>
              </a:rPr>
              <a:t>linked </a:t>
            </a:r>
            <a:r>
              <a:rPr dirty="0" sz="2000">
                <a:latin typeface="Verdana"/>
                <a:cs typeface="Verdana"/>
              </a:rPr>
              <a:t>into </a:t>
            </a:r>
            <a:r>
              <a:rPr dirty="0" sz="2000" spc="-5">
                <a:latin typeface="Verdana"/>
                <a:cs typeface="Verdana"/>
              </a:rPr>
              <a:t>Pintools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</a:pPr>
            <a:r>
              <a:rPr dirty="0" sz="2000" spc="-5" b="1">
                <a:latin typeface="Verdana"/>
                <a:cs typeface="Verdana"/>
              </a:rPr>
              <a:t>not</a:t>
            </a:r>
            <a:r>
              <a:rPr dirty="0" sz="2000" spc="10" b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thread-safe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405" y="2622880"/>
            <a:ext cx="54540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Managing</a:t>
            </a:r>
            <a:r>
              <a:rPr dirty="0" sz="3600" spc="-105"/>
              <a:t> </a:t>
            </a:r>
            <a:r>
              <a:rPr dirty="0" sz="3600" spc="-5"/>
              <a:t>Exceptions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25044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Exceptions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7058659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Catch Exceptions that occur in </a:t>
            </a:r>
            <a:r>
              <a:rPr dirty="0" sz="2400">
                <a:latin typeface="Verdana"/>
                <a:cs typeface="Verdana"/>
              </a:rPr>
              <a:t>Pin </a:t>
            </a:r>
            <a:r>
              <a:rPr dirty="0" sz="2400" spc="-5">
                <a:latin typeface="Verdana"/>
                <a:cs typeface="Verdana"/>
              </a:rPr>
              <a:t>Tool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Global exception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handler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445"/>
              </a:spcBef>
              <a:buFont typeface="Verdana"/>
              <a:buChar char="–"/>
              <a:tabLst>
                <a:tab pos="927735" algn="l"/>
              </a:tabLst>
            </a:pPr>
            <a:r>
              <a:rPr dirty="0" sz="1800" spc="-5" i="1">
                <a:solidFill>
                  <a:srgbClr val="085FA8"/>
                </a:solidFill>
                <a:latin typeface="Verdana"/>
                <a:cs typeface="Verdana"/>
              </a:rPr>
              <a:t>PIN_AddInternalExceptionHandler()</a:t>
            </a:r>
            <a:endParaRPr sz="18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085FA8"/>
              </a:buClr>
              <a:buFont typeface="Verdana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Guard </a:t>
            </a:r>
            <a:r>
              <a:rPr dirty="0" sz="2000">
                <a:latin typeface="Verdana"/>
                <a:cs typeface="Verdana"/>
              </a:rPr>
              <a:t>code </a:t>
            </a:r>
            <a:r>
              <a:rPr dirty="0" sz="2000" spc="-5">
                <a:latin typeface="Verdana"/>
                <a:cs typeface="Verdana"/>
              </a:rPr>
              <a:t>section with exception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handler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927735" algn="l"/>
              </a:tabLst>
            </a:pPr>
            <a:r>
              <a:rPr dirty="0" sz="1800" spc="-5" i="1">
                <a:solidFill>
                  <a:srgbClr val="085FA8"/>
                </a:solidFill>
                <a:latin typeface="Verdana"/>
                <a:cs typeface="Verdana"/>
              </a:rPr>
              <a:t>PIN_TryStart()</a:t>
            </a:r>
            <a:endParaRPr sz="18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434"/>
              </a:spcBef>
              <a:buFont typeface="Verdana"/>
              <a:buChar char="–"/>
              <a:tabLst>
                <a:tab pos="927735" algn="l"/>
              </a:tabLst>
            </a:pPr>
            <a:r>
              <a:rPr dirty="0" sz="1800" spc="-5" i="1">
                <a:solidFill>
                  <a:srgbClr val="085FA8"/>
                </a:solidFill>
                <a:latin typeface="Verdana"/>
                <a:cs typeface="Verdana"/>
              </a:rPr>
              <a:t>PIN_TryEnd()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0185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Exceptions example</a:t>
            </a:r>
            <a:r>
              <a:rPr dirty="0" spc="-50"/>
              <a:t> </a:t>
            </a:r>
            <a:r>
              <a:rPr dirty="0" spc="-5"/>
              <a:t>(1/3)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79" y="815339"/>
            <a:ext cx="8700770" cy="33635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895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05"/>
              </a:spcBef>
            </a:pPr>
            <a:r>
              <a:rPr dirty="0" sz="1200" spc="-5">
                <a:latin typeface="Verdana"/>
                <a:cs typeface="Verdana"/>
              </a:rPr>
              <a:t>VOID InstrumentDivide(INS ins, VOID*</a:t>
            </a:r>
            <a:r>
              <a:rPr dirty="0" sz="1200" spc="5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v)</a:t>
            </a:r>
            <a:endParaRPr sz="12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467359" marR="5512435" indent="-2152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if ((INS_Mnemonic(ins) == "DIV") </a:t>
            </a:r>
            <a:r>
              <a:rPr dirty="0" sz="1200">
                <a:latin typeface="Verdana"/>
                <a:cs typeface="Verdana"/>
              </a:rPr>
              <a:t>&amp;&amp;  </a:t>
            </a:r>
            <a:r>
              <a:rPr dirty="0" sz="1200" spc="-5">
                <a:latin typeface="Verdana"/>
                <a:cs typeface="Verdana"/>
              </a:rPr>
              <a:t>(INS_OperandIsReg(ins,</a:t>
            </a:r>
            <a:r>
              <a:rPr dirty="0" sz="1200" spc="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0)))</a:t>
            </a:r>
            <a:endParaRPr sz="1200">
              <a:latin typeface="Verdana"/>
              <a:cs typeface="Verdana"/>
            </a:endParaRPr>
          </a:p>
          <a:p>
            <a:pPr marL="467359" marR="4245610" indent="-2152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Will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Emulate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div instruction with register operand  </a:t>
            </a:r>
            <a:r>
              <a:rPr dirty="0" sz="1200" spc="-5">
                <a:latin typeface="Verdana"/>
                <a:cs typeface="Verdana"/>
              </a:rPr>
              <a:t>INS_InsertCall(ins,</a:t>
            </a:r>
            <a:endParaRPr sz="1200">
              <a:latin typeface="Verdana"/>
              <a:cs typeface="Verdana"/>
            </a:endParaRPr>
          </a:p>
          <a:p>
            <a:pPr marL="165608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IPOINT_BEFORE,</a:t>
            </a:r>
            <a:endParaRPr sz="1200">
              <a:latin typeface="Verdana"/>
              <a:cs typeface="Verdana"/>
            </a:endParaRPr>
          </a:p>
          <a:p>
            <a:pPr marL="1656080" marR="429768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AFUNPTR(EmulateIntDivide),  IARG_REG_REFERENCE, REG_GDX,  IARG_REG_REFERENCE,</a:t>
            </a:r>
            <a:r>
              <a:rPr dirty="0" sz="1200" spc="-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REG_GAX,</a:t>
            </a:r>
            <a:endParaRPr sz="1200">
              <a:latin typeface="Verdana"/>
              <a:cs typeface="Verdana"/>
            </a:endParaRPr>
          </a:p>
          <a:p>
            <a:pPr marL="1656080" marR="31165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Verdana"/>
                <a:cs typeface="Verdana"/>
              </a:rPr>
              <a:t>IARG_REG_VALUE, REG(INS_OperandReg(ins, 0)), 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IARG_CONST_CONTEXT</a:t>
            </a:r>
            <a:r>
              <a:rPr dirty="0" sz="1200" spc="-5">
                <a:latin typeface="Verdana"/>
                <a:cs typeface="Verdana"/>
              </a:rPr>
              <a:t>,</a:t>
            </a:r>
            <a:endParaRPr sz="1200">
              <a:latin typeface="Verdana"/>
              <a:cs typeface="Verdana"/>
            </a:endParaRPr>
          </a:p>
          <a:p>
            <a:pPr marL="1656080" marR="557911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I</a:t>
            </a:r>
            <a:r>
              <a:rPr dirty="0" sz="1200" spc="-10">
                <a:latin typeface="Verdana"/>
                <a:cs typeface="Verdana"/>
              </a:rPr>
              <a:t>A</a:t>
            </a:r>
            <a:r>
              <a:rPr dirty="0" sz="1200">
                <a:latin typeface="Verdana"/>
                <a:cs typeface="Verdana"/>
              </a:rPr>
              <a:t>RG_T</a:t>
            </a:r>
            <a:r>
              <a:rPr dirty="0" sz="1200" spc="-5">
                <a:latin typeface="Verdana"/>
                <a:cs typeface="Verdana"/>
              </a:rPr>
              <a:t>H</a:t>
            </a:r>
            <a:r>
              <a:rPr dirty="0" sz="1200">
                <a:latin typeface="Verdana"/>
                <a:cs typeface="Verdana"/>
              </a:rPr>
              <a:t>R</a:t>
            </a:r>
            <a:r>
              <a:rPr dirty="0" sz="1200" spc="-5">
                <a:latin typeface="Verdana"/>
                <a:cs typeface="Verdana"/>
              </a:rPr>
              <a:t>E</a:t>
            </a:r>
            <a:r>
              <a:rPr dirty="0" sz="1200" spc="-10">
                <a:latin typeface="Verdana"/>
                <a:cs typeface="Verdana"/>
              </a:rPr>
              <a:t>A</a:t>
            </a:r>
            <a:r>
              <a:rPr dirty="0" sz="1200">
                <a:latin typeface="Verdana"/>
                <a:cs typeface="Verdana"/>
              </a:rPr>
              <a:t>D_ID, 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 marL="467359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INS_Delete(ins);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Delete the div</a:t>
            </a:r>
            <a:r>
              <a:rPr dirty="0" sz="1200" spc="6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instruction</a:t>
            </a:r>
            <a:endParaRPr sz="12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651" y="4367910"/>
            <a:ext cx="7769859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int main(int </a:t>
            </a:r>
            <a:r>
              <a:rPr dirty="0" sz="1200">
                <a:latin typeface="Verdana"/>
                <a:cs typeface="Verdana"/>
              </a:rPr>
              <a:t>argc, </a:t>
            </a:r>
            <a:r>
              <a:rPr dirty="0" sz="1200" spc="-5">
                <a:latin typeface="Verdana"/>
                <a:cs typeface="Verdana"/>
              </a:rPr>
              <a:t>char </a:t>
            </a:r>
            <a:r>
              <a:rPr dirty="0" sz="1200">
                <a:latin typeface="Verdana"/>
                <a:cs typeface="Verdana"/>
              </a:rPr>
              <a:t>*</a:t>
            </a:r>
            <a:r>
              <a:rPr dirty="0" sz="1200" spc="7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argv[])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PIN_Init(argc,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argv);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INS_AddInstrumentFunction (InstrumentDivide,</a:t>
            </a:r>
            <a:r>
              <a:rPr dirty="0" sz="1200" spc="1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0);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PIN_AddInternalExceptionHandler (GlobalHandler, NULL); // Registers </a:t>
            </a:r>
            <a:r>
              <a:rPr dirty="0" sz="1200">
                <a:latin typeface="Verdana"/>
                <a:cs typeface="Verdana"/>
              </a:rPr>
              <a:t>a </a:t>
            </a:r>
            <a:r>
              <a:rPr dirty="0" sz="1200" spc="-5">
                <a:latin typeface="Verdana"/>
                <a:cs typeface="Verdana"/>
              </a:rPr>
              <a:t>Global Exception</a:t>
            </a:r>
            <a:r>
              <a:rPr dirty="0" sz="1200" spc="16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Handler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  <a:tabLst>
                <a:tab pos="2052955" algn="l"/>
              </a:tabLst>
            </a:pPr>
            <a:r>
              <a:rPr dirty="0" sz="1200" spc="-5">
                <a:latin typeface="Verdana"/>
                <a:cs typeface="Verdana"/>
              </a:rPr>
              <a:t>PIN_StartProgram();	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Never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returns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return</a:t>
            </a:r>
            <a:r>
              <a:rPr dirty="0" sz="1200">
                <a:latin typeface="Verdana"/>
                <a:cs typeface="Verdana"/>
              </a:rPr>
              <a:t> 0;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3652" y="815339"/>
            <a:ext cx="8702040" cy="2787650"/>
          </a:xfrm>
          <a:custGeom>
            <a:avLst/>
            <a:gdLst/>
            <a:ahLst/>
            <a:cxnLst/>
            <a:rect l="l" t="t" r="r" b="b"/>
            <a:pathLst>
              <a:path w="8702040" h="2787650">
                <a:moveTo>
                  <a:pt x="0" y="2787395"/>
                </a:moveTo>
                <a:lnTo>
                  <a:pt x="8702040" y="2787395"/>
                </a:lnTo>
                <a:lnTo>
                  <a:pt x="8702040" y="0"/>
                </a:lnTo>
                <a:lnTo>
                  <a:pt x="0" y="0"/>
                </a:lnTo>
                <a:lnTo>
                  <a:pt x="0" y="278739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0185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Exceptions example</a:t>
            </a:r>
            <a:r>
              <a:rPr dirty="0" spc="-50"/>
              <a:t> </a:t>
            </a:r>
            <a:r>
              <a:rPr dirty="0" spc="-5"/>
              <a:t>(2/3)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76" y="842009"/>
            <a:ext cx="7389495" cy="25495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25425" marR="5080" indent="-226060">
              <a:lnSpc>
                <a:spcPts val="1150"/>
              </a:lnSpc>
              <a:spcBef>
                <a:spcPts val="380"/>
              </a:spcBef>
            </a:pPr>
            <a:r>
              <a:rPr dirty="0" sz="1200" spc="-5">
                <a:latin typeface="Verdana"/>
                <a:cs typeface="Verdana"/>
              </a:rPr>
              <a:t>VOID EmulateIntDivide(ADDRINT </a:t>
            </a:r>
            <a:r>
              <a:rPr dirty="0" sz="1200">
                <a:latin typeface="Verdana"/>
                <a:cs typeface="Verdana"/>
              </a:rPr>
              <a:t>* </a:t>
            </a:r>
            <a:r>
              <a:rPr dirty="0" sz="1200" spc="-5">
                <a:latin typeface="Verdana"/>
                <a:cs typeface="Verdana"/>
              </a:rPr>
              <a:t>pGdx, ADDRINT </a:t>
            </a:r>
            <a:r>
              <a:rPr dirty="0" sz="1200">
                <a:latin typeface="Verdana"/>
                <a:cs typeface="Verdana"/>
              </a:rPr>
              <a:t>* </a:t>
            </a:r>
            <a:r>
              <a:rPr dirty="0" sz="1200" spc="-5">
                <a:latin typeface="Verdana"/>
                <a:cs typeface="Verdana"/>
              </a:rPr>
              <a:t>pGax, ADDRINT divisor,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CONTEXT </a:t>
            </a:r>
            <a:r>
              <a:rPr dirty="0" sz="1200">
                <a:solidFill>
                  <a:srgbClr val="FF0000"/>
                </a:solidFill>
                <a:latin typeface="Verdana"/>
                <a:cs typeface="Verdana"/>
              </a:rPr>
              <a:t>*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ctxt</a:t>
            </a:r>
            <a:r>
              <a:rPr dirty="0" sz="1200" spc="-5">
                <a:latin typeface="Verdana"/>
                <a:cs typeface="Verdana"/>
              </a:rPr>
              <a:t>,  THREADID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tid)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15900" marR="28575">
              <a:lnSpc>
                <a:spcPts val="2880"/>
              </a:lnSpc>
              <a:spcBef>
                <a:spcPts val="335"/>
              </a:spcBef>
            </a:pPr>
            <a:r>
              <a:rPr dirty="0" sz="1200" spc="-5">
                <a:latin typeface="Verdana"/>
                <a:cs typeface="Verdana"/>
              </a:rPr>
              <a:t>PIN_TryStart(tid, </a:t>
            </a:r>
            <a:r>
              <a:rPr dirty="0" sz="1200" spc="-5">
                <a:solidFill>
                  <a:srgbClr val="6F2F9F"/>
                </a:solidFill>
                <a:latin typeface="Verdana"/>
                <a:cs typeface="Verdana"/>
              </a:rPr>
              <a:t>DivideHandle</a:t>
            </a:r>
            <a:r>
              <a:rPr dirty="0" sz="1200" spc="-5">
                <a:solidFill>
                  <a:srgbClr val="7E2D00"/>
                </a:solidFill>
                <a:latin typeface="Verdana"/>
                <a:cs typeface="Verdana"/>
              </a:rPr>
              <a:t>r</a:t>
            </a:r>
            <a:r>
              <a:rPr dirty="0" sz="1200" spc="-5">
                <a:latin typeface="Verdana"/>
                <a:cs typeface="Verdana"/>
              </a:rPr>
              <a:t>,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ctxt</a:t>
            </a:r>
            <a:r>
              <a:rPr dirty="0" sz="1200" spc="-5">
                <a:latin typeface="Verdana"/>
                <a:cs typeface="Verdana"/>
              </a:rPr>
              <a:t>);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Register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a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Guard Code Section Exception Handler  </a:t>
            </a:r>
            <a:r>
              <a:rPr dirty="0" sz="1200" spc="-5">
                <a:latin typeface="Verdana"/>
                <a:cs typeface="Verdana"/>
              </a:rPr>
              <a:t>UINT64 dividend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*pGdx;</a:t>
            </a:r>
            <a:endParaRPr sz="1200">
              <a:latin typeface="Verdana"/>
              <a:cs typeface="Verdana"/>
            </a:endParaRPr>
          </a:p>
          <a:p>
            <a:pPr marL="215900">
              <a:lnSpc>
                <a:spcPts val="1105"/>
              </a:lnSpc>
            </a:pPr>
            <a:r>
              <a:rPr dirty="0" sz="1200" spc="-5">
                <a:latin typeface="Verdana"/>
                <a:cs typeface="Verdana"/>
              </a:rPr>
              <a:t>dividend &lt;&lt;=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32;</a:t>
            </a:r>
            <a:endParaRPr sz="1200">
              <a:latin typeface="Verdana"/>
              <a:cs typeface="Verdana"/>
            </a:endParaRPr>
          </a:p>
          <a:p>
            <a:pPr marL="2159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dividend +=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*pGax;</a:t>
            </a:r>
            <a:endParaRPr sz="1200">
              <a:latin typeface="Verdana"/>
              <a:cs typeface="Verdana"/>
            </a:endParaRPr>
          </a:p>
          <a:p>
            <a:pPr marL="2159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*pGax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dividend </a:t>
            </a:r>
            <a:r>
              <a:rPr dirty="0" sz="1200">
                <a:latin typeface="Verdana"/>
                <a:cs typeface="Verdana"/>
              </a:rPr>
              <a:t>/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divisor;</a:t>
            </a:r>
            <a:endParaRPr sz="1200">
              <a:latin typeface="Verdana"/>
              <a:cs typeface="Verdana"/>
            </a:endParaRPr>
          </a:p>
          <a:p>
            <a:pPr marL="2159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*pGdx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dividend </a:t>
            </a:r>
            <a:r>
              <a:rPr dirty="0" sz="1200">
                <a:latin typeface="Verdana"/>
                <a:cs typeface="Verdana"/>
              </a:rPr>
              <a:t>%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divisor;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tabLst>
                <a:tab pos="3308985" algn="l"/>
              </a:tabLst>
            </a:pPr>
            <a:r>
              <a:rPr dirty="0" sz="1200" spc="-5">
                <a:latin typeface="Verdana"/>
                <a:cs typeface="Verdana"/>
              </a:rPr>
              <a:t>PIN_TryEnd(tid);	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/* Guarded Code Section ends</a:t>
            </a:r>
            <a:r>
              <a:rPr dirty="0" sz="1200" spc="3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*/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0185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Exceptions example</a:t>
            </a:r>
            <a:r>
              <a:rPr dirty="0" spc="-50"/>
              <a:t> </a:t>
            </a:r>
            <a:r>
              <a:rPr dirty="0" spc="-5"/>
              <a:t>(3/3)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525" y="695705"/>
            <a:ext cx="81546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EXCEPT_HANDLING_RESULT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F2F9F"/>
                </a:solidFill>
                <a:latin typeface="Verdana"/>
                <a:cs typeface="Verdana"/>
              </a:rPr>
              <a:t>DivideHandler </a:t>
            </a:r>
            <a:r>
              <a:rPr dirty="0" sz="1200" spc="-5">
                <a:latin typeface="Verdana"/>
                <a:cs typeface="Verdana"/>
              </a:rPr>
              <a:t>(THREADID tid, EXCEPTION_INFO </a:t>
            </a:r>
            <a:r>
              <a:rPr dirty="0" sz="1200">
                <a:latin typeface="Verdana"/>
                <a:cs typeface="Verdana"/>
              </a:rPr>
              <a:t>*</a:t>
            </a:r>
            <a:r>
              <a:rPr dirty="0" sz="1200" spc="7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pExceptInfo,</a:t>
            </a:r>
            <a:endParaRPr sz="1200">
              <a:latin typeface="Verdana"/>
              <a:cs typeface="Verdana"/>
            </a:endParaRPr>
          </a:p>
          <a:p>
            <a:pPr marL="120015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PHYSICAL_CONTEXT </a:t>
            </a:r>
            <a:r>
              <a:rPr dirty="0" sz="1200">
                <a:latin typeface="Verdana"/>
                <a:cs typeface="Verdana"/>
              </a:rPr>
              <a:t>* </a:t>
            </a:r>
            <a:r>
              <a:rPr dirty="0" sz="1200" spc="-5">
                <a:latin typeface="Verdana"/>
                <a:cs typeface="Verdana"/>
              </a:rPr>
              <a:t>pPhysCtxt,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The context when the exception</a:t>
            </a:r>
            <a:r>
              <a:rPr dirty="0" sz="1200" spc="14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occurred</a:t>
            </a:r>
            <a:endParaRPr sz="1200">
              <a:latin typeface="Verdana"/>
              <a:cs typeface="Verdana"/>
            </a:endParaRPr>
          </a:p>
          <a:p>
            <a:pPr marL="1200150">
              <a:lnSpc>
                <a:spcPct val="100000"/>
              </a:lnSpc>
              <a:tabLst>
                <a:tab pos="3890010" algn="l"/>
              </a:tabLst>
            </a:pPr>
            <a:r>
              <a:rPr dirty="0" sz="1200" spc="-5">
                <a:latin typeface="Verdana"/>
                <a:cs typeface="Verdana"/>
              </a:rPr>
              <a:t>VOID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*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appContextArg</a:t>
            </a:r>
            <a:r>
              <a:rPr dirty="0" sz="1200" spc="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)	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The application context when the exception</a:t>
            </a:r>
            <a:r>
              <a:rPr dirty="0" sz="1200" spc="10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occurred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933" y="1610105"/>
            <a:ext cx="76771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if(PIN_GetExceptionCode(pExceptInfo) ==</a:t>
            </a:r>
            <a:r>
              <a:rPr dirty="0" sz="1200" spc="6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EXCEPTCODE_INT_DIVIDE_BY_ZERO)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Divide by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zero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occurred in the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code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emulating the divide, use PIN_RaiseException to raise</a:t>
            </a:r>
            <a:r>
              <a:rPr dirty="0" sz="1200" spc="22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this</a:t>
            </a:r>
            <a:endParaRPr sz="1200">
              <a:latin typeface="Verdana"/>
              <a:cs typeface="Verdana"/>
            </a:endParaRPr>
          </a:p>
          <a:p>
            <a:pPr marL="227329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exception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at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appIP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– for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handling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by the</a:t>
            </a:r>
            <a:r>
              <a:rPr dirty="0" sz="1200" spc="15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application</a:t>
            </a:r>
            <a:endParaRPr sz="1200">
              <a:latin typeface="Verdana"/>
              <a:cs typeface="Verdana"/>
            </a:endParaRPr>
          </a:p>
          <a:p>
            <a:pPr marL="227329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cout </a:t>
            </a:r>
            <a:r>
              <a:rPr dirty="0" sz="1200" spc="-5">
                <a:latin typeface="Verdana"/>
                <a:cs typeface="Verdana"/>
              </a:rPr>
              <a:t>&lt;&lt; </a:t>
            </a:r>
            <a:r>
              <a:rPr dirty="0" sz="1200">
                <a:latin typeface="Verdana"/>
                <a:cs typeface="Verdana"/>
              </a:rPr>
              <a:t>" </a:t>
            </a:r>
            <a:r>
              <a:rPr dirty="0" sz="1200" spc="-5">
                <a:latin typeface="Verdana"/>
                <a:cs typeface="Verdana"/>
              </a:rPr>
              <a:t>DivideHandler </a:t>
            </a:r>
            <a:r>
              <a:rPr dirty="0" sz="1200">
                <a:latin typeface="Verdana"/>
                <a:cs typeface="Verdana"/>
              </a:rPr>
              <a:t>: </a:t>
            </a:r>
            <a:r>
              <a:rPr dirty="0" sz="1200" spc="-5">
                <a:latin typeface="Verdana"/>
                <a:cs typeface="Verdana"/>
              </a:rPr>
              <a:t>Caught divide by </a:t>
            </a:r>
            <a:r>
              <a:rPr dirty="0" sz="1200">
                <a:latin typeface="Verdana"/>
                <a:cs typeface="Verdana"/>
              </a:rPr>
              <a:t>zero." &lt;&lt; </a:t>
            </a:r>
            <a:r>
              <a:rPr dirty="0" sz="1200" spc="-5">
                <a:latin typeface="Verdana"/>
                <a:cs typeface="Verdana"/>
              </a:rPr>
              <a:t>PIN_ExceptionToString(pExceptInfo)</a:t>
            </a:r>
            <a:r>
              <a:rPr dirty="0" sz="1200" spc="15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&lt;&lt;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5155" y="2159000"/>
            <a:ext cx="417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e</a:t>
            </a:r>
            <a:r>
              <a:rPr dirty="0" sz="1200" spc="-5">
                <a:latin typeface="Verdana"/>
                <a:cs typeface="Verdana"/>
              </a:rPr>
              <a:t>nd</a:t>
            </a:r>
            <a:r>
              <a:rPr dirty="0" sz="1200" spc="-10">
                <a:latin typeface="Verdana"/>
                <a:cs typeface="Verdana"/>
              </a:rPr>
              <a:t>l</a:t>
            </a:r>
            <a:r>
              <a:rPr dirty="0" sz="120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25" y="2524759"/>
            <a:ext cx="8573770" cy="3500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marR="171831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Get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application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IP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where the exception occurred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from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application context  </a:t>
            </a:r>
            <a:r>
              <a:rPr dirty="0" sz="1200" spc="-5">
                <a:latin typeface="Verdana"/>
                <a:cs typeface="Verdana"/>
              </a:rPr>
              <a:t>CONTEXT </a:t>
            </a:r>
            <a:r>
              <a:rPr dirty="0" sz="1200">
                <a:latin typeface="Verdana"/>
                <a:cs typeface="Verdana"/>
              </a:rPr>
              <a:t>* </a:t>
            </a:r>
            <a:r>
              <a:rPr dirty="0" sz="1200" spc="-5">
                <a:latin typeface="Verdana"/>
                <a:cs typeface="Verdana"/>
              </a:rPr>
              <a:t>appCtxt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(CONTEXT</a:t>
            </a:r>
            <a:r>
              <a:rPr dirty="0" sz="1200" spc="5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*)appContextArg;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ADDRINT faultIp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PIN_GetContextReg (appCtxt,</a:t>
            </a:r>
            <a:r>
              <a:rPr dirty="0" sz="1200" spc="1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REG_INST_PTR);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3865" marR="126873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raise the exception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at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application IP,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so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application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can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handle it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as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it wants to  </a:t>
            </a:r>
            <a:r>
              <a:rPr dirty="0" sz="1200" spc="-5">
                <a:latin typeface="Verdana"/>
                <a:cs typeface="Verdana"/>
              </a:rPr>
              <a:t>PIN_SetExceptionAddress (pExceptInfo,</a:t>
            </a:r>
            <a:r>
              <a:rPr dirty="0" sz="1200" spc="8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faultIp);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PIN_RaiseException (appCtxt, </a:t>
            </a:r>
            <a:r>
              <a:rPr dirty="0" sz="1200" spc="-10">
                <a:latin typeface="Verdana"/>
                <a:cs typeface="Verdana"/>
              </a:rPr>
              <a:t>tid, </a:t>
            </a:r>
            <a:r>
              <a:rPr dirty="0" sz="1200" spc="-5">
                <a:latin typeface="Verdana"/>
                <a:cs typeface="Verdana"/>
              </a:rPr>
              <a:t>pExceptInfo);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never</a:t>
            </a:r>
            <a:r>
              <a:rPr dirty="0" sz="1200" spc="17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returns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return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EHR_CONTINUE_SEARCH;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Verdana"/>
                <a:cs typeface="Verdana"/>
              </a:rPr>
              <a:t>EXCEPT_HANDLING_RESULT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GlobalHandler(THREADID threadIndex, EXCEPTION_INFO </a:t>
            </a:r>
            <a:r>
              <a:rPr dirty="0" sz="1200">
                <a:latin typeface="Verdana"/>
                <a:cs typeface="Verdana"/>
              </a:rPr>
              <a:t>*</a:t>
            </a:r>
            <a:r>
              <a:rPr dirty="0" sz="1200" spc="5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pExceptInfo,</a:t>
            </a:r>
            <a:endParaRPr sz="1200">
              <a:latin typeface="Verdana"/>
              <a:cs typeface="Verdana"/>
            </a:endParaRPr>
          </a:p>
          <a:p>
            <a:pPr marL="114681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PHYSICAL_CONTEXT </a:t>
            </a:r>
            <a:r>
              <a:rPr dirty="0" sz="1200">
                <a:latin typeface="Verdana"/>
                <a:cs typeface="Verdana"/>
              </a:rPr>
              <a:t>* </a:t>
            </a:r>
            <a:r>
              <a:rPr dirty="0" sz="1200" spc="-5">
                <a:latin typeface="Verdana"/>
                <a:cs typeface="Verdana"/>
              </a:rPr>
              <a:t>pPhysCtxt, VOID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*v)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 marR="508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cout </a:t>
            </a:r>
            <a:r>
              <a:rPr dirty="0" sz="1200" spc="-5">
                <a:latin typeface="Verdana"/>
                <a:cs typeface="Verdana"/>
              </a:rPr>
              <a:t>&lt;&lt; "GlobalHandler: Caught unexpected exception. </a:t>
            </a:r>
            <a:r>
              <a:rPr dirty="0" sz="1200">
                <a:latin typeface="Verdana"/>
                <a:cs typeface="Verdana"/>
              </a:rPr>
              <a:t>" </a:t>
            </a:r>
            <a:r>
              <a:rPr dirty="0" sz="1200" spc="-5">
                <a:latin typeface="Verdana"/>
                <a:cs typeface="Verdana"/>
              </a:rPr>
              <a:t>&lt;&lt; PIN_ExceptionToString(pExceptInfo) &lt;&lt; endl;  return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EHR_UNHANDLED;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68465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Monitoring Application</a:t>
            </a:r>
            <a:r>
              <a:rPr dirty="0" sz="2800" spc="65"/>
              <a:t> </a:t>
            </a:r>
            <a:r>
              <a:rPr dirty="0" sz="2800" spc="-10"/>
              <a:t>Exceptions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16777"/>
            <a:ext cx="6873240" cy="113220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400" i="1">
                <a:solidFill>
                  <a:srgbClr val="085FA8"/>
                </a:solidFill>
                <a:latin typeface="Verdana"/>
                <a:cs typeface="Verdana"/>
              </a:rPr>
              <a:t>PIN_AddContextChangeFunction()</a:t>
            </a:r>
            <a:endParaRPr sz="2400">
              <a:latin typeface="Verdana"/>
              <a:cs typeface="Verdana"/>
            </a:endParaRPr>
          </a:p>
          <a:p>
            <a:pPr marL="588645" marR="5080" indent="-23622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Verdana"/>
                <a:cs typeface="Verdana"/>
              </a:rPr>
              <a:t>– </a:t>
            </a:r>
            <a:r>
              <a:rPr dirty="0" sz="2000" spc="-5">
                <a:latin typeface="Verdana"/>
                <a:cs typeface="Verdana"/>
              </a:rPr>
              <a:t>Can monitor </a:t>
            </a:r>
            <a:r>
              <a:rPr dirty="0" sz="2000">
                <a:latin typeface="Verdana"/>
                <a:cs typeface="Verdana"/>
              </a:rPr>
              <a:t>and change </a:t>
            </a:r>
            <a:r>
              <a:rPr dirty="0" sz="2000" spc="-5">
                <a:latin typeface="Verdana"/>
                <a:cs typeface="Verdana"/>
              </a:rPr>
              <a:t>that application </a:t>
            </a:r>
            <a:r>
              <a:rPr dirty="0" sz="2000">
                <a:latin typeface="Verdana"/>
                <a:cs typeface="Verdana"/>
              </a:rPr>
              <a:t>state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at  </a:t>
            </a:r>
            <a:r>
              <a:rPr dirty="0" sz="2000" spc="-5">
                <a:latin typeface="Verdana"/>
                <a:cs typeface="Verdana"/>
              </a:rPr>
              <a:t>application exceptions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76" y="3981043"/>
            <a:ext cx="4155440" cy="163512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Verdana"/>
                <a:cs typeface="Verdana"/>
              </a:rPr>
              <a:t>int main(int argc, char</a:t>
            </a:r>
            <a:r>
              <a:rPr dirty="0" sz="1100" spc="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**argv)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Verdana"/>
                <a:cs typeface="Verdana"/>
              </a:rPr>
              <a:t>PIN_Init(argc,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argv);</a:t>
            </a:r>
            <a:endParaRPr sz="1100">
              <a:latin typeface="Verdana"/>
              <a:cs typeface="Verdana"/>
            </a:endParaRPr>
          </a:p>
          <a:p>
            <a:pPr marL="208915" marR="5080">
              <a:lnSpc>
                <a:spcPct val="240000"/>
              </a:lnSpc>
            </a:pPr>
            <a:r>
              <a:rPr dirty="0" sz="1100" spc="-5">
                <a:latin typeface="Verdana"/>
                <a:cs typeface="Verdana"/>
              </a:rPr>
              <a:t>PIN_AddContextChangeFunction(OnContextChange, 0);  PIN_StartProgram();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68465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Monitoring Application</a:t>
            </a:r>
            <a:r>
              <a:rPr dirty="0" sz="2800" spc="65"/>
              <a:t> </a:t>
            </a:r>
            <a:r>
              <a:rPr dirty="0" sz="2800" spc="-10"/>
              <a:t>Exceptions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54430"/>
            <a:ext cx="750887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Verdana"/>
                <a:cs typeface="Verdana"/>
              </a:rPr>
              <a:t>static void OnContextChange (THREADID</a:t>
            </a:r>
            <a:r>
              <a:rPr dirty="0" sz="1100" spc="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tid,</a:t>
            </a:r>
            <a:endParaRPr sz="1100">
              <a:latin typeface="Verdana"/>
              <a:cs typeface="Verdana"/>
            </a:endParaRPr>
          </a:p>
          <a:p>
            <a:pPr marL="2178050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CONTEXT_CHANGE_REASON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reason,</a:t>
            </a:r>
            <a:endParaRPr sz="1100">
              <a:latin typeface="Verdana"/>
              <a:cs typeface="Verdana"/>
            </a:endParaRPr>
          </a:p>
          <a:p>
            <a:pPr marL="217805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const </a:t>
            </a:r>
            <a:r>
              <a:rPr dirty="0" sz="1100" spc="-5">
                <a:latin typeface="Verdana"/>
                <a:cs typeface="Verdana"/>
              </a:rPr>
              <a:t>CONTEXT *ctxtFrom 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Application's register state at exception</a:t>
            </a:r>
            <a:r>
              <a:rPr dirty="0" sz="1100" spc="18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point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1646" y="1657350"/>
            <a:ext cx="35286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Application's register state delivered to</a:t>
            </a:r>
            <a:r>
              <a:rPr dirty="0" sz="1100" spc="8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handler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8833" y="1657350"/>
            <a:ext cx="1318260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Verdana"/>
                <a:cs typeface="Verdana"/>
              </a:rPr>
              <a:t>CONTEXT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*ctxtTo,  </a:t>
            </a:r>
            <a:r>
              <a:rPr dirty="0" sz="1100">
                <a:latin typeface="Verdana"/>
                <a:cs typeface="Verdana"/>
              </a:rPr>
              <a:t>INT32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info,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VOID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*v)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76" y="2160270"/>
            <a:ext cx="6464300" cy="405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</a:pP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(CONTEXT_CHANGE_REASON_SIGRETURN </a:t>
            </a:r>
            <a:r>
              <a:rPr dirty="0" sz="1100">
                <a:latin typeface="Verdana"/>
                <a:cs typeface="Verdana"/>
              </a:rPr>
              <a:t>==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reason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|| CONTEXT_CHANGE_REASON_APC </a:t>
            </a:r>
            <a:r>
              <a:rPr dirty="0" sz="1100">
                <a:latin typeface="Verdana"/>
                <a:cs typeface="Verdana"/>
              </a:rPr>
              <a:t>==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reason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|| CONTEXT_CHANGE_REASON_CALLBACK </a:t>
            </a:r>
            <a:r>
              <a:rPr dirty="0" sz="1100">
                <a:latin typeface="Verdana"/>
                <a:cs typeface="Verdana"/>
              </a:rPr>
              <a:t>==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reason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|| CONTEXT_CHANGE_REASON_FATALSIGNAL </a:t>
            </a:r>
            <a:r>
              <a:rPr dirty="0" sz="1100">
                <a:latin typeface="Verdana"/>
                <a:cs typeface="Verdana"/>
              </a:rPr>
              <a:t>==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reason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|| ctxtTo </a:t>
            </a:r>
            <a:r>
              <a:rPr dirty="0" sz="1100">
                <a:latin typeface="Verdana"/>
                <a:cs typeface="Verdana"/>
              </a:rPr>
              <a:t>==</a:t>
            </a:r>
            <a:r>
              <a:rPr dirty="0" sz="1100" spc="-5">
                <a:latin typeface="Verdana"/>
                <a:cs typeface="Verdana"/>
              </a:rPr>
              <a:t> NULL)</a:t>
            </a:r>
            <a:endParaRPr sz="1100">
              <a:latin typeface="Verdana"/>
              <a:cs typeface="Verdana"/>
            </a:endParaRPr>
          </a:p>
          <a:p>
            <a:pPr marL="405765" marR="4045585" indent="-19685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{ </a:t>
            </a:r>
            <a:r>
              <a:rPr dirty="0" sz="1100" spc="-5">
                <a:latin typeface="Verdana"/>
                <a:cs typeface="Verdana"/>
              </a:rPr>
              <a:t>// </a:t>
            </a:r>
            <a:r>
              <a:rPr dirty="0" sz="1100">
                <a:latin typeface="Verdana"/>
                <a:cs typeface="Verdana"/>
              </a:rPr>
              <a:t>don't </a:t>
            </a:r>
            <a:r>
              <a:rPr dirty="0" sz="1100" spc="-5">
                <a:latin typeface="Verdana"/>
                <a:cs typeface="Verdana"/>
              </a:rPr>
              <a:t>want to handle </a:t>
            </a:r>
            <a:r>
              <a:rPr dirty="0" sz="1100">
                <a:latin typeface="Verdana"/>
                <a:cs typeface="Verdana"/>
              </a:rPr>
              <a:t>these  </a:t>
            </a:r>
            <a:r>
              <a:rPr dirty="0" sz="1100" spc="-5">
                <a:latin typeface="Verdana"/>
                <a:cs typeface="Verdana"/>
              </a:rPr>
              <a:t>return;</a:t>
            </a:r>
            <a:endParaRPr sz="110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// CONTEXT_CHANGE_REASON_EXCEPTION</a:t>
            </a:r>
            <a:endParaRPr sz="1100">
              <a:latin typeface="Verdana"/>
              <a:cs typeface="Verdana"/>
            </a:endParaRPr>
          </a:p>
          <a:p>
            <a:pPr marL="208915" marR="5080">
              <a:lnSpc>
                <a:spcPct val="100000"/>
              </a:lnSpc>
            </a:pP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// change 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some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register values </a:t>
            </a:r>
            <a:r>
              <a:rPr dirty="0" sz="1100" spc="-10">
                <a:solidFill>
                  <a:srgbClr val="379900"/>
                </a:solidFill>
                <a:latin typeface="Verdana"/>
                <a:cs typeface="Verdana"/>
              </a:rPr>
              <a:t>in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the 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context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that the application </a:t>
            </a:r>
            <a:r>
              <a:rPr dirty="0" sz="1100" spc="-10">
                <a:solidFill>
                  <a:srgbClr val="379900"/>
                </a:solidFill>
                <a:latin typeface="Verdana"/>
                <a:cs typeface="Verdana"/>
              </a:rPr>
              <a:t>will 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see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at the handler  </a:t>
            </a:r>
            <a:r>
              <a:rPr dirty="0" sz="1100">
                <a:latin typeface="Verdana"/>
                <a:cs typeface="Verdana"/>
              </a:rPr>
              <a:t>FPSTATE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fpContextFromPin;</a:t>
            </a:r>
            <a:endParaRPr sz="1100">
              <a:latin typeface="Verdana"/>
              <a:cs typeface="Verdana"/>
            </a:endParaRPr>
          </a:p>
          <a:p>
            <a:pPr marL="208915" marR="2254885">
              <a:lnSpc>
                <a:spcPct val="100000"/>
              </a:lnSpc>
              <a:tabLst>
                <a:tab pos="2710180" algn="l"/>
              </a:tabLst>
            </a:pP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// change the 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bottom 4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bytes 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of </a:t>
            </a: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xmm0  </a:t>
            </a:r>
            <a:r>
              <a:rPr dirty="0" sz="1100" spc="-5">
                <a:latin typeface="Verdana"/>
                <a:cs typeface="Verdana"/>
              </a:rPr>
              <a:t>PIN_GetContextFPState (ctxtFrom, &amp;fpContextFromPin);  fpContextFromPin.fxsave_legacy._xmm[3] </a:t>
            </a:r>
            <a:r>
              <a:rPr dirty="0" sz="1100">
                <a:latin typeface="Verdana"/>
                <a:cs typeface="Verdana"/>
              </a:rPr>
              <a:t>= 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de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;  fpContextFromPin.fxsave_legacy._xmm[2] </a:t>
            </a:r>
            <a:r>
              <a:rPr dirty="0" sz="1100">
                <a:latin typeface="Verdana"/>
                <a:cs typeface="Verdana"/>
              </a:rPr>
              <a:t>= 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ad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;  fpContextFromPin.fxsave_legacy._xmm[1] </a:t>
            </a:r>
            <a:r>
              <a:rPr dirty="0" sz="1100">
                <a:latin typeface="Verdana"/>
                <a:cs typeface="Verdana"/>
              </a:rPr>
              <a:t>= 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be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;  fpContextFromPin.fxsave_legacy._xmm[0] </a:t>
            </a:r>
            <a:r>
              <a:rPr dirty="0" sz="1100">
                <a:latin typeface="Verdana"/>
                <a:cs typeface="Verdana"/>
              </a:rPr>
              <a:t>= 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ef</a:t>
            </a:r>
            <a:r>
              <a:rPr dirty="0" sz="900" spc="-5">
                <a:latin typeface="Verdana"/>
                <a:cs typeface="Verdana"/>
              </a:rPr>
              <a:t>'</a:t>
            </a:r>
            <a:r>
              <a:rPr dirty="0" sz="1100" spc="-5">
                <a:latin typeface="Verdana"/>
                <a:cs typeface="Verdana"/>
              </a:rPr>
              <a:t>;  PIN_SetContextFPState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(ctxtTo,	&amp;fpContextFromPin);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dirty="0" sz="1100" spc="-5">
                <a:solidFill>
                  <a:srgbClr val="379900"/>
                </a:solidFill>
                <a:latin typeface="Verdana"/>
                <a:cs typeface="Verdana"/>
              </a:rPr>
              <a:t>// change</a:t>
            </a:r>
            <a:r>
              <a:rPr dirty="0" sz="1100">
                <a:solidFill>
                  <a:srgbClr val="379900"/>
                </a:solidFill>
                <a:latin typeface="Verdana"/>
                <a:cs typeface="Verdana"/>
              </a:rPr>
              <a:t> eax</a:t>
            </a:r>
            <a:endParaRPr sz="1100">
              <a:latin typeface="Verdana"/>
              <a:cs typeface="Verdana"/>
            </a:endParaRPr>
          </a:p>
          <a:p>
            <a:pPr marL="208915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PIN_SetContextReg(ctxtTo, </a:t>
            </a:r>
            <a:r>
              <a:rPr dirty="0" sz="1100">
                <a:latin typeface="Verdana"/>
                <a:cs typeface="Verdana"/>
              </a:rPr>
              <a:t>REG_RAX,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0xbaadf00d);</a:t>
            </a:r>
            <a:endParaRPr sz="11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226" y="2622880"/>
            <a:ext cx="45262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Managing</a:t>
            </a:r>
            <a:r>
              <a:rPr dirty="0" sz="3600" spc="-105"/>
              <a:t> </a:t>
            </a:r>
            <a:r>
              <a:rPr dirty="0" sz="3600" spc="-5"/>
              <a:t>Signals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45281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PinTool</a:t>
            </a:r>
            <a:r>
              <a:rPr dirty="0" spc="-60"/>
              <a:t> </a:t>
            </a:r>
            <a:r>
              <a:rPr dirty="0"/>
              <a:t>Capabilities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773049"/>
            <a:ext cx="8327390" cy="5160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indent="-226060">
              <a:lnSpc>
                <a:spcPts val="2295"/>
              </a:lnSpc>
              <a:spcBef>
                <a:spcPts val="10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Replace application </a:t>
            </a:r>
            <a:r>
              <a:rPr dirty="0" sz="2000">
                <a:latin typeface="Verdana"/>
                <a:cs typeface="Verdana"/>
              </a:rPr>
              <a:t>functions </a:t>
            </a:r>
            <a:r>
              <a:rPr dirty="0" sz="2000" spc="-5">
                <a:latin typeface="Verdana"/>
                <a:cs typeface="Verdana"/>
              </a:rPr>
              <a:t>with </a:t>
            </a:r>
            <a:r>
              <a:rPr dirty="0" sz="2000">
                <a:latin typeface="Verdana"/>
                <a:cs typeface="Verdana"/>
              </a:rPr>
              <a:t>your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own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ts val="2055"/>
              </a:lnSpc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Call the </a:t>
            </a:r>
            <a:r>
              <a:rPr dirty="0" sz="1800">
                <a:latin typeface="Verdana"/>
                <a:cs typeface="Verdana"/>
              </a:rPr>
              <a:t>original function from within your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238125" marR="194310" indent="-226060">
              <a:lnSpc>
                <a:spcPts val="216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Fully examine </a:t>
            </a:r>
            <a:r>
              <a:rPr dirty="0" sz="2000">
                <a:latin typeface="Verdana"/>
                <a:cs typeface="Verdana"/>
              </a:rPr>
              <a:t>any </a:t>
            </a:r>
            <a:r>
              <a:rPr dirty="0" sz="2000" spc="-5">
                <a:latin typeface="Verdana"/>
                <a:cs typeface="Verdana"/>
              </a:rPr>
              <a:t>application instruction, insert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call to </a:t>
            </a:r>
            <a:r>
              <a:rPr dirty="0" sz="2000">
                <a:latin typeface="Verdana"/>
                <a:cs typeface="Verdana"/>
              </a:rPr>
              <a:t>your  instrumenting function </a:t>
            </a:r>
            <a:r>
              <a:rPr dirty="0" sz="2000" spc="-5">
                <a:latin typeface="Verdana"/>
                <a:cs typeface="Verdana"/>
              </a:rPr>
              <a:t>to be </a:t>
            </a:r>
            <a:r>
              <a:rPr dirty="0" sz="2000">
                <a:latin typeface="Verdana"/>
                <a:cs typeface="Verdana"/>
              </a:rPr>
              <a:t>executed </a:t>
            </a:r>
            <a:r>
              <a:rPr dirty="0" sz="2000" spc="-5">
                <a:latin typeface="Verdana"/>
                <a:cs typeface="Verdana"/>
              </a:rPr>
              <a:t>whenever that  instruction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executes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ts val="1810"/>
              </a:lnSpc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Pass parameters to </a:t>
            </a:r>
            <a:r>
              <a:rPr dirty="0" sz="1800">
                <a:latin typeface="Verdana"/>
                <a:cs typeface="Verdana"/>
              </a:rPr>
              <a:t>your instrumenting function from a </a:t>
            </a:r>
            <a:r>
              <a:rPr dirty="0" sz="1800" spc="-5">
                <a:latin typeface="Verdana"/>
                <a:cs typeface="Verdana"/>
              </a:rPr>
              <a:t>large set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588645">
              <a:lnSpc>
                <a:spcPts val="1955"/>
              </a:lnSpc>
            </a:pPr>
            <a:r>
              <a:rPr dirty="0" sz="1800" spc="-5">
                <a:latin typeface="Verdana"/>
                <a:cs typeface="Verdana"/>
              </a:rPr>
              <a:t>supported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parameters</a:t>
            </a:r>
            <a:endParaRPr sz="1800">
              <a:latin typeface="Verdana"/>
              <a:cs typeface="Verdana"/>
            </a:endParaRPr>
          </a:p>
          <a:p>
            <a:pPr lvl="2" marL="927100" indent="-224790">
              <a:lnSpc>
                <a:spcPts val="1725"/>
              </a:lnSpc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Register </a:t>
            </a:r>
            <a:r>
              <a:rPr dirty="0" sz="1600" spc="-5">
                <a:latin typeface="Verdana"/>
                <a:cs typeface="Verdana"/>
              </a:rPr>
              <a:t>values </a:t>
            </a:r>
            <a:r>
              <a:rPr dirty="0" sz="1600" spc="-10">
                <a:latin typeface="Verdana"/>
                <a:cs typeface="Verdana"/>
              </a:rPr>
              <a:t>(including </a:t>
            </a:r>
            <a:r>
              <a:rPr dirty="0" sz="1600" spc="-5">
                <a:latin typeface="Verdana"/>
                <a:cs typeface="Verdana"/>
              </a:rPr>
              <a:t>IP), also by reference </a:t>
            </a:r>
            <a:r>
              <a:rPr dirty="0" sz="1600" spc="-10">
                <a:latin typeface="Verdana"/>
                <a:cs typeface="Verdana"/>
              </a:rPr>
              <a:t>(for</a:t>
            </a:r>
            <a:r>
              <a:rPr dirty="0" sz="1600" spc="2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modification)</a:t>
            </a:r>
            <a:endParaRPr sz="1600">
              <a:latin typeface="Verdana"/>
              <a:cs typeface="Verdana"/>
            </a:endParaRPr>
          </a:p>
          <a:p>
            <a:pPr lvl="2" marL="927100" indent="-224790">
              <a:lnSpc>
                <a:spcPts val="1730"/>
              </a:lnSpc>
              <a:buChar char="–"/>
              <a:tabLst>
                <a:tab pos="927735" algn="l"/>
              </a:tabLst>
            </a:pPr>
            <a:r>
              <a:rPr dirty="0" sz="1600" spc="-5">
                <a:latin typeface="Verdana"/>
                <a:cs typeface="Verdana"/>
              </a:rPr>
              <a:t>Memory addresses read/written by the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instruction</a:t>
            </a:r>
            <a:endParaRPr sz="1600">
              <a:latin typeface="Verdana"/>
              <a:cs typeface="Verdana"/>
            </a:endParaRPr>
          </a:p>
          <a:p>
            <a:pPr lvl="2" marL="927100" indent="-224790">
              <a:lnSpc>
                <a:spcPts val="1730"/>
              </a:lnSpc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Full </a:t>
            </a:r>
            <a:r>
              <a:rPr dirty="0" sz="1600" spc="-5">
                <a:latin typeface="Verdana"/>
                <a:cs typeface="Verdana"/>
              </a:rPr>
              <a:t>registers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context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ts val="1825"/>
              </a:lnSpc>
            </a:pPr>
            <a:r>
              <a:rPr dirty="0" sz="1600" spc="-5">
                <a:latin typeface="Verdana"/>
                <a:cs typeface="Verdana"/>
              </a:rPr>
              <a:t>–</a:t>
            </a:r>
            <a:r>
              <a:rPr dirty="0" sz="1600" spc="18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ts val="2305"/>
              </a:lnSpc>
              <a:spcBef>
                <a:spcPts val="170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Track </a:t>
            </a:r>
            <a:r>
              <a:rPr dirty="0" sz="2000">
                <a:latin typeface="Verdana"/>
                <a:cs typeface="Verdana"/>
              </a:rPr>
              <a:t>function </a:t>
            </a:r>
            <a:r>
              <a:rPr dirty="0" sz="2000" spc="-5">
                <a:latin typeface="Verdana"/>
                <a:cs typeface="Verdana"/>
              </a:rPr>
              <a:t>calls, including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syscalls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ts val="1825"/>
              </a:lnSpc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Examine/change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arguments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–"/>
            </a:pPr>
            <a:endParaRPr sz="1650">
              <a:latin typeface="Times New Roman"/>
              <a:cs typeface="Times New Roman"/>
            </a:endParaRPr>
          </a:p>
          <a:p>
            <a:pPr marL="238125" indent="-226060">
              <a:lnSpc>
                <a:spcPts val="228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Track application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threads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ts val="216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Intercept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signals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ts val="2160"/>
              </a:lnSpc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Instrument a </a:t>
            </a:r>
            <a:r>
              <a:rPr dirty="0" sz="2000" spc="-5">
                <a:latin typeface="Verdana"/>
                <a:cs typeface="Verdana"/>
              </a:rPr>
              <a:t>process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tree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ts val="2280"/>
              </a:lnSpc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Many other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capabilities…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679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Signals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324" y="1211021"/>
            <a:ext cx="7798434" cy="336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ts val="2595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Tools </a:t>
            </a:r>
            <a:r>
              <a:rPr dirty="0" sz="2400">
                <a:latin typeface="Verdana"/>
                <a:cs typeface="Verdana"/>
              </a:rPr>
              <a:t>can establish an </a:t>
            </a:r>
            <a:r>
              <a:rPr dirty="0" sz="2400" spc="-5">
                <a:latin typeface="Verdana"/>
                <a:cs typeface="Verdana"/>
              </a:rPr>
              <a:t>interceptor </a:t>
            </a:r>
            <a:r>
              <a:rPr dirty="0" sz="2400">
                <a:latin typeface="Verdana"/>
                <a:cs typeface="Verdana"/>
              </a:rPr>
              <a:t>function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</a:t>
            </a:r>
            <a:endParaRPr sz="2400">
              <a:latin typeface="Verdana"/>
              <a:cs typeface="Verdana"/>
            </a:endParaRPr>
          </a:p>
          <a:p>
            <a:pPr marL="238125">
              <a:lnSpc>
                <a:spcPts val="2595"/>
              </a:lnSpc>
            </a:pPr>
            <a:r>
              <a:rPr dirty="0" sz="2400">
                <a:latin typeface="Verdana"/>
                <a:cs typeface="Verdana"/>
              </a:rPr>
              <a:t>signals </a:t>
            </a:r>
            <a:r>
              <a:rPr dirty="0" sz="2400" spc="-5">
                <a:latin typeface="Verdana"/>
                <a:cs typeface="Verdana"/>
              </a:rPr>
              <a:t>delivered to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lvl="1" marL="588645" marR="525145" indent="-236220">
              <a:lnSpc>
                <a:spcPct val="80000"/>
              </a:lnSpc>
              <a:spcBef>
                <a:spcPts val="191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Tools </a:t>
            </a:r>
            <a:r>
              <a:rPr dirty="0" sz="2000">
                <a:latin typeface="Verdana"/>
                <a:cs typeface="Verdana"/>
              </a:rPr>
              <a:t>should never </a:t>
            </a:r>
            <a:r>
              <a:rPr dirty="0" sz="2000" spc="-5">
                <a:latin typeface="Verdana"/>
                <a:cs typeface="Verdana"/>
              </a:rPr>
              <a:t>call sigaction() directly </a:t>
            </a:r>
            <a:r>
              <a:rPr dirty="0" sz="2000">
                <a:latin typeface="Verdana"/>
                <a:cs typeface="Verdana"/>
              </a:rPr>
              <a:t>to handle  </a:t>
            </a:r>
            <a:r>
              <a:rPr dirty="0" sz="2000" spc="-5">
                <a:latin typeface="Verdana"/>
                <a:cs typeface="Verdana"/>
              </a:rPr>
              <a:t>signals.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Verdana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lvl="1" marL="588645" marR="5080" indent="-236220">
              <a:lnSpc>
                <a:spcPct val="8000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Interceptor </a:t>
            </a:r>
            <a:r>
              <a:rPr dirty="0" sz="2000">
                <a:latin typeface="Verdana"/>
                <a:cs typeface="Verdana"/>
              </a:rPr>
              <a:t>function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called </a:t>
            </a:r>
            <a:r>
              <a:rPr dirty="0" sz="2000">
                <a:latin typeface="Verdana"/>
                <a:cs typeface="Verdana"/>
              </a:rPr>
              <a:t>whenever </a:t>
            </a:r>
            <a:r>
              <a:rPr dirty="0" sz="2000" spc="-5">
                <a:latin typeface="Verdana"/>
                <a:cs typeface="Verdana"/>
              </a:rPr>
              <a:t>the application  receives the requested signal, regardless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whether the  application </a:t>
            </a:r>
            <a:r>
              <a:rPr dirty="0" sz="2000">
                <a:latin typeface="Verdana"/>
                <a:cs typeface="Verdana"/>
              </a:rPr>
              <a:t>has a </a:t>
            </a:r>
            <a:r>
              <a:rPr dirty="0" sz="2000" spc="-5">
                <a:latin typeface="Verdana"/>
                <a:cs typeface="Verdana"/>
              </a:rPr>
              <a:t>handler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signal.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lvl="1" marL="588645" indent="-236854">
              <a:lnSpc>
                <a:spcPts val="216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Interceptor </a:t>
            </a:r>
            <a:r>
              <a:rPr dirty="0" sz="2000">
                <a:latin typeface="Verdana"/>
                <a:cs typeface="Verdana"/>
              </a:rPr>
              <a:t>function can </a:t>
            </a:r>
            <a:r>
              <a:rPr dirty="0" sz="2000" spc="-5">
                <a:latin typeface="Verdana"/>
                <a:cs typeface="Verdana"/>
              </a:rPr>
              <a:t>then decide </a:t>
            </a:r>
            <a:r>
              <a:rPr dirty="0" sz="2000">
                <a:latin typeface="Verdana"/>
                <a:cs typeface="Verdana"/>
              </a:rPr>
              <a:t>whether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signal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ts val="2160"/>
              </a:lnSpc>
            </a:pPr>
            <a:r>
              <a:rPr dirty="0" sz="2000">
                <a:latin typeface="Verdana"/>
                <a:cs typeface="Verdana"/>
              </a:rPr>
              <a:t>should be </a:t>
            </a:r>
            <a:r>
              <a:rPr dirty="0" sz="2000" spc="-5">
                <a:latin typeface="Verdana"/>
                <a:cs typeface="Verdana"/>
              </a:rPr>
              <a:t>forwarded </a:t>
            </a:r>
            <a:r>
              <a:rPr dirty="0" sz="2000">
                <a:latin typeface="Verdana"/>
                <a:cs typeface="Verdana"/>
              </a:rPr>
              <a:t>to the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679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Signals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725" y="871854"/>
            <a:ext cx="8197215" cy="45377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marR="172085" indent="-226060">
              <a:lnSpc>
                <a:spcPts val="2300"/>
              </a:lnSpc>
              <a:spcBef>
                <a:spcPts val="660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tool </a:t>
            </a:r>
            <a:r>
              <a:rPr dirty="0" sz="2400">
                <a:latin typeface="Verdana"/>
                <a:cs typeface="Verdana"/>
              </a:rPr>
              <a:t>can </a:t>
            </a:r>
            <a:r>
              <a:rPr dirty="0" sz="2400" spc="-5">
                <a:latin typeface="Verdana"/>
                <a:cs typeface="Verdana"/>
              </a:rPr>
              <a:t>take </a:t>
            </a:r>
            <a:r>
              <a:rPr dirty="0" sz="2400">
                <a:latin typeface="Verdana"/>
                <a:cs typeface="Verdana"/>
              </a:rPr>
              <a:t>over ownership of a signal </a:t>
            </a:r>
            <a:r>
              <a:rPr dirty="0" sz="2400" spc="-5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order  </a:t>
            </a:r>
            <a:r>
              <a:rPr dirty="0" sz="2400" spc="-5">
                <a:latin typeface="Verdana"/>
                <a:cs typeface="Verdana"/>
              </a:rPr>
              <a:t>to:</a:t>
            </a:r>
            <a:endParaRPr sz="2400">
              <a:latin typeface="Verdana"/>
              <a:cs typeface="Verdana"/>
            </a:endParaRPr>
          </a:p>
          <a:p>
            <a:pPr lvl="1" marL="588645" marR="1166495" indent="-236220">
              <a:lnSpc>
                <a:spcPct val="80000"/>
              </a:lnSpc>
              <a:spcBef>
                <a:spcPts val="495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use the signal as an asynchronous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communication  mechanism </a:t>
            </a:r>
            <a:r>
              <a:rPr dirty="0" sz="2000" spc="-5">
                <a:latin typeface="Verdana"/>
                <a:cs typeface="Verdana"/>
              </a:rPr>
              <a:t>to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outside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world.</a:t>
            </a:r>
            <a:endParaRPr sz="2000">
              <a:latin typeface="Verdana"/>
              <a:cs typeface="Verdana"/>
            </a:endParaRPr>
          </a:p>
          <a:p>
            <a:pPr lvl="2" marL="927100" marR="5080" indent="-224154">
              <a:lnSpc>
                <a:spcPct val="80000"/>
              </a:lnSpc>
              <a:spcBef>
                <a:spcPts val="390"/>
              </a:spcBef>
              <a:buChar char="–"/>
              <a:tabLst>
                <a:tab pos="927735" algn="l"/>
                <a:tab pos="6155690" algn="l"/>
              </a:tabLst>
            </a:pPr>
            <a:r>
              <a:rPr dirty="0" sz="1600" spc="-5">
                <a:latin typeface="Verdana"/>
                <a:cs typeface="Verdana"/>
              </a:rPr>
              <a:t>For example,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a tool intercepts SIGUSR1, a user of the tool could  send </a:t>
            </a:r>
            <a:r>
              <a:rPr dirty="0" sz="1600" spc="-10">
                <a:latin typeface="Verdana"/>
                <a:cs typeface="Verdana"/>
              </a:rPr>
              <a:t>this signal </a:t>
            </a:r>
            <a:r>
              <a:rPr dirty="0" sz="1600" spc="-5">
                <a:latin typeface="Verdana"/>
                <a:cs typeface="Verdana"/>
              </a:rPr>
              <a:t>and </a:t>
            </a:r>
            <a:r>
              <a:rPr dirty="0" sz="1600" spc="-10">
                <a:latin typeface="Verdana"/>
                <a:cs typeface="Verdana"/>
              </a:rPr>
              <a:t>tell </a:t>
            </a:r>
            <a:r>
              <a:rPr dirty="0" sz="1600" spc="-5">
                <a:latin typeface="Verdana"/>
                <a:cs typeface="Verdana"/>
              </a:rPr>
              <a:t>the tool to</a:t>
            </a:r>
            <a:r>
              <a:rPr dirty="0" sz="1600" spc="17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do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something.	In </a:t>
            </a:r>
            <a:r>
              <a:rPr dirty="0" sz="1600" spc="-10">
                <a:latin typeface="Verdana"/>
                <a:cs typeface="Verdana"/>
              </a:rPr>
              <a:t>this </a:t>
            </a:r>
            <a:r>
              <a:rPr dirty="0" sz="1600" spc="-5">
                <a:latin typeface="Verdana"/>
                <a:cs typeface="Verdana"/>
              </a:rPr>
              <a:t>usage  model, the tool may call </a:t>
            </a:r>
            <a:r>
              <a:rPr dirty="0" sz="1600" spc="-10">
                <a:latin typeface="Verdana"/>
                <a:cs typeface="Verdana"/>
              </a:rPr>
              <a:t>PIN_UnblockSignal() </a:t>
            </a:r>
            <a:r>
              <a:rPr dirty="0" sz="1600" spc="-5">
                <a:latin typeface="Verdana"/>
                <a:cs typeface="Verdana"/>
              </a:rPr>
              <a:t>so that </a:t>
            </a:r>
            <a:r>
              <a:rPr dirty="0" sz="1600" spc="-10">
                <a:latin typeface="Verdana"/>
                <a:cs typeface="Verdana"/>
              </a:rPr>
              <a:t>it will </a:t>
            </a:r>
            <a:r>
              <a:rPr dirty="0" sz="1600" spc="-5">
                <a:latin typeface="Verdana"/>
                <a:cs typeface="Verdana"/>
              </a:rPr>
              <a:t>receive the  </a:t>
            </a:r>
            <a:r>
              <a:rPr dirty="0" sz="1600" spc="-10">
                <a:latin typeface="Verdana"/>
                <a:cs typeface="Verdana"/>
              </a:rPr>
              <a:t>signal </a:t>
            </a:r>
            <a:r>
              <a:rPr dirty="0" sz="1600" spc="-5">
                <a:latin typeface="Verdana"/>
                <a:cs typeface="Verdana"/>
              </a:rPr>
              <a:t>even </a:t>
            </a:r>
            <a:r>
              <a:rPr dirty="0" sz="1600" spc="-10">
                <a:latin typeface="Verdana"/>
                <a:cs typeface="Verdana"/>
              </a:rPr>
              <a:t>if the </a:t>
            </a:r>
            <a:r>
              <a:rPr dirty="0" sz="1600" spc="-5">
                <a:latin typeface="Verdana"/>
                <a:cs typeface="Verdana"/>
              </a:rPr>
              <a:t>application </a:t>
            </a:r>
            <a:r>
              <a:rPr dirty="0" sz="1600" spc="-10">
                <a:latin typeface="Verdana"/>
                <a:cs typeface="Verdana"/>
              </a:rPr>
              <a:t>attempts </a:t>
            </a:r>
            <a:r>
              <a:rPr dirty="0" sz="1600" spc="-5">
                <a:latin typeface="Verdana"/>
                <a:cs typeface="Verdana"/>
              </a:rPr>
              <a:t>to </a:t>
            </a:r>
            <a:r>
              <a:rPr dirty="0" sz="1600" spc="-10">
                <a:latin typeface="Verdana"/>
                <a:cs typeface="Verdana"/>
              </a:rPr>
              <a:t>block</a:t>
            </a:r>
            <a:r>
              <a:rPr dirty="0" sz="1600" spc="1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"squash" </a:t>
            </a:r>
            <a:r>
              <a:rPr dirty="0" sz="2000" spc="-5">
                <a:latin typeface="Verdana"/>
                <a:cs typeface="Verdana"/>
              </a:rPr>
              <a:t>certain signals </a:t>
            </a:r>
            <a:r>
              <a:rPr dirty="0" sz="2000">
                <a:latin typeface="Verdana"/>
                <a:cs typeface="Verdana"/>
              </a:rPr>
              <a:t>that </a:t>
            </a:r>
            <a:r>
              <a:rPr dirty="0" sz="2000" spc="-5">
                <a:latin typeface="Verdana"/>
                <a:cs typeface="Verdana"/>
              </a:rPr>
              <a:t>the application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generates.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ts val="1730"/>
              </a:lnSpc>
              <a:spcBef>
                <a:spcPts val="5"/>
              </a:spcBef>
              <a:buChar char="–"/>
              <a:tabLst>
                <a:tab pos="927735" algn="l"/>
              </a:tabLst>
            </a:pPr>
            <a:r>
              <a:rPr dirty="0" sz="1600" spc="-5">
                <a:latin typeface="Verdana"/>
                <a:cs typeface="Verdana"/>
              </a:rPr>
              <a:t>a </a:t>
            </a:r>
            <a:r>
              <a:rPr dirty="0" sz="1600" spc="-10">
                <a:latin typeface="Verdana"/>
                <a:cs typeface="Verdana"/>
              </a:rPr>
              <a:t>tool </a:t>
            </a:r>
            <a:r>
              <a:rPr dirty="0" sz="1600" spc="-5">
                <a:latin typeface="Verdana"/>
                <a:cs typeface="Verdana"/>
              </a:rPr>
              <a:t>that forces </a:t>
            </a:r>
            <a:r>
              <a:rPr dirty="0" sz="1600" spc="-10">
                <a:latin typeface="Verdana"/>
                <a:cs typeface="Verdana"/>
              </a:rPr>
              <a:t>speculative execution in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application </a:t>
            </a:r>
            <a:r>
              <a:rPr dirty="0" sz="1600" spc="-5">
                <a:latin typeface="Verdana"/>
                <a:cs typeface="Verdana"/>
              </a:rPr>
              <a:t>may </a:t>
            </a:r>
            <a:r>
              <a:rPr dirty="0" sz="1600" spc="-10">
                <a:latin typeface="Verdana"/>
                <a:cs typeface="Verdana"/>
              </a:rPr>
              <a:t>want</a:t>
            </a:r>
            <a:r>
              <a:rPr dirty="0" sz="1600" spc="3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ts val="1730"/>
              </a:lnSpc>
            </a:pPr>
            <a:r>
              <a:rPr dirty="0" sz="1600" spc="-5">
                <a:latin typeface="Verdana"/>
                <a:cs typeface="Verdana"/>
              </a:rPr>
              <a:t>intercept and </a:t>
            </a:r>
            <a:r>
              <a:rPr dirty="0" sz="1600" spc="-10">
                <a:latin typeface="Verdana"/>
                <a:cs typeface="Verdana"/>
              </a:rPr>
              <a:t>squash </a:t>
            </a:r>
            <a:r>
              <a:rPr dirty="0" sz="1600" spc="-5">
                <a:latin typeface="Verdana"/>
                <a:cs typeface="Verdana"/>
              </a:rPr>
              <a:t>exceptions generated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speculative</a:t>
            </a:r>
            <a:r>
              <a:rPr dirty="0" sz="1600" spc="2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238125" marR="150495" indent="-226060">
              <a:lnSpc>
                <a:spcPts val="2300"/>
              </a:lnSpc>
              <a:buChar char="•"/>
              <a:tabLst>
                <a:tab pos="238760" algn="l"/>
                <a:tab pos="6195695" algn="l"/>
              </a:tabLst>
            </a:pP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tool </a:t>
            </a:r>
            <a:r>
              <a:rPr dirty="0" sz="2400">
                <a:latin typeface="Verdana"/>
                <a:cs typeface="Verdana"/>
              </a:rPr>
              <a:t>can set only one </a:t>
            </a:r>
            <a:r>
              <a:rPr dirty="0" sz="2400" spc="-5">
                <a:latin typeface="Verdana"/>
                <a:cs typeface="Verdana"/>
              </a:rPr>
              <a:t>"intercept" </a:t>
            </a:r>
            <a:r>
              <a:rPr dirty="0" sz="2400">
                <a:latin typeface="Verdana"/>
                <a:cs typeface="Verdana"/>
              </a:rPr>
              <a:t>handler for a  </a:t>
            </a:r>
            <a:r>
              <a:rPr dirty="0" sz="2400" spc="-5">
                <a:latin typeface="Verdana"/>
                <a:cs typeface="Verdana"/>
              </a:rPr>
              <a:t>particular </a:t>
            </a:r>
            <a:r>
              <a:rPr dirty="0" sz="2400">
                <a:latin typeface="Verdana"/>
                <a:cs typeface="Verdana"/>
              </a:rPr>
              <a:t>signal, so a new </a:t>
            </a:r>
            <a:r>
              <a:rPr dirty="0" sz="2400" spc="-5">
                <a:latin typeface="Verdana"/>
                <a:cs typeface="Verdana"/>
              </a:rPr>
              <a:t>handler overwrites </a:t>
            </a:r>
            <a:r>
              <a:rPr dirty="0" sz="2400">
                <a:latin typeface="Verdana"/>
                <a:cs typeface="Verdana"/>
              </a:rPr>
              <a:t>any  </a:t>
            </a:r>
            <a:r>
              <a:rPr dirty="0" sz="2400" spc="-5">
                <a:latin typeface="Verdana"/>
                <a:cs typeface="Verdana"/>
              </a:rPr>
              <a:t>previous handler </a:t>
            </a:r>
            <a:r>
              <a:rPr dirty="0" sz="2400">
                <a:latin typeface="Verdana"/>
                <a:cs typeface="Verdana"/>
              </a:rPr>
              <a:t>for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same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signal.	</a:t>
            </a:r>
            <a:r>
              <a:rPr dirty="0" sz="2400" spc="-5">
                <a:latin typeface="Verdana"/>
                <a:cs typeface="Verdana"/>
              </a:rPr>
              <a:t>To disable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  handler, </a:t>
            </a:r>
            <a:r>
              <a:rPr dirty="0" sz="2400" spc="-5">
                <a:latin typeface="Verdana"/>
                <a:cs typeface="Verdana"/>
              </a:rPr>
              <a:t>pass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NULL </a:t>
            </a:r>
            <a:r>
              <a:rPr dirty="0" sz="2400">
                <a:latin typeface="Verdana"/>
                <a:cs typeface="Verdana"/>
              </a:rPr>
              <a:t>function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pointer.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725" y="143001"/>
            <a:ext cx="3041015" cy="7023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Signals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b="0">
                <a:solidFill>
                  <a:srgbClr val="000000"/>
                </a:solidFill>
                <a:latin typeface="Verdana"/>
                <a:cs typeface="Verdana"/>
              </a:rPr>
              <a:t>BOOL </a:t>
            </a:r>
            <a:r>
              <a:rPr dirty="0" sz="1200" spc="-5" b="0">
                <a:solidFill>
                  <a:srgbClr val="FF0000"/>
                </a:solidFill>
                <a:latin typeface="Verdana"/>
                <a:cs typeface="Verdana"/>
              </a:rPr>
              <a:t>EnableInstrumentation </a:t>
            </a:r>
            <a:r>
              <a:rPr dirty="0" sz="1200" b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dirty="0" sz="1200" spc="-10" b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 spc="-5" b="0">
                <a:solidFill>
                  <a:srgbClr val="FF0000"/>
                </a:solidFill>
                <a:latin typeface="Verdana"/>
                <a:cs typeface="Verdana"/>
              </a:rPr>
              <a:t>FALSE;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725" y="1002538"/>
            <a:ext cx="8249284" cy="533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BOOL </a:t>
            </a:r>
            <a:r>
              <a:rPr dirty="0" sz="1200" spc="-5">
                <a:latin typeface="Verdana"/>
                <a:cs typeface="Verdana"/>
              </a:rPr>
              <a:t>SignalHandler(THREADID, </a:t>
            </a:r>
            <a:r>
              <a:rPr dirty="0" sz="1200">
                <a:latin typeface="Verdana"/>
                <a:cs typeface="Verdana"/>
              </a:rPr>
              <a:t>INT32, </a:t>
            </a:r>
            <a:r>
              <a:rPr dirty="0" sz="1200" spc="-5">
                <a:latin typeface="Verdana"/>
                <a:cs typeface="Verdana"/>
              </a:rPr>
              <a:t>CONTEXT </a:t>
            </a:r>
            <a:r>
              <a:rPr dirty="0" sz="1200">
                <a:latin typeface="Verdana"/>
                <a:cs typeface="Verdana"/>
              </a:rPr>
              <a:t>*, BOOL, </a:t>
            </a:r>
            <a:r>
              <a:rPr dirty="0" sz="1200" spc="-5">
                <a:latin typeface="Verdana"/>
                <a:cs typeface="Verdana"/>
              </a:rPr>
              <a:t>const EXCEPTION_INFO </a:t>
            </a:r>
            <a:r>
              <a:rPr dirty="0" sz="1200">
                <a:latin typeface="Verdana"/>
                <a:cs typeface="Verdana"/>
              </a:rPr>
              <a:t>*, </a:t>
            </a:r>
            <a:r>
              <a:rPr dirty="0" sz="1200" spc="-5">
                <a:latin typeface="Verdana"/>
                <a:cs typeface="Verdana"/>
              </a:rPr>
              <a:t>void</a:t>
            </a:r>
            <a:r>
              <a:rPr dirty="0" sz="1200" spc="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*)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When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tool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receives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signal, enable instrumentation.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Tool</a:t>
            </a:r>
            <a:r>
              <a:rPr dirty="0" sz="1200" spc="8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calls</a:t>
            </a:r>
            <a:endParaRPr sz="1200">
              <a:latin typeface="Verdana"/>
              <a:cs typeface="Verdana"/>
            </a:endParaRPr>
          </a:p>
          <a:p>
            <a:pPr marL="228600" marR="58674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PIN_RemoveInstrumentation() to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remove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any existing instrumentation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from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Pin's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code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cache. 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EnableInstrumentation </a:t>
            </a:r>
            <a:r>
              <a:rPr dirty="0" sz="1200">
                <a:latin typeface="Verdana"/>
                <a:cs typeface="Verdana"/>
              </a:rPr>
              <a:t>=</a:t>
            </a:r>
            <a:r>
              <a:rPr dirty="0" sz="1200" spc="5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TRUE;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PIN_RemoveInstrumentation();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return FALSE;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/* Tell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Pin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NOT to pass the signal to the application.</a:t>
            </a:r>
            <a:r>
              <a:rPr dirty="0" sz="1200" spc="21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*/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VOID Trace(TRACE </a:t>
            </a:r>
            <a:r>
              <a:rPr dirty="0" sz="1200">
                <a:latin typeface="Verdana"/>
                <a:cs typeface="Verdana"/>
              </a:rPr>
              <a:t>trace, </a:t>
            </a:r>
            <a:r>
              <a:rPr dirty="0" sz="1200" spc="-5">
                <a:latin typeface="Verdana"/>
                <a:cs typeface="Verdana"/>
              </a:rPr>
              <a:t>VOID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*)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if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(!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EnableInstrumentation</a:t>
            </a:r>
            <a:r>
              <a:rPr dirty="0" sz="1200" spc="-5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Verdana"/>
                <a:cs typeface="Verdana"/>
              </a:rPr>
              <a:t>return;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3865" marR="628650" indent="-2152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(BBL bbl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TRACE_BblHead(trace); BBL_Valid(bbl); bbl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BBL_Next(bbl))  BBL_InsertCall(bbl, IPOINT_BEFORE, AFUNPTR(AnalysisFunc), IARG_INST_PTR,</a:t>
            </a:r>
            <a:r>
              <a:rPr dirty="0" sz="1200" spc="14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int main(int </a:t>
            </a:r>
            <a:r>
              <a:rPr dirty="0" sz="1200">
                <a:latin typeface="Verdana"/>
                <a:cs typeface="Verdana"/>
              </a:rPr>
              <a:t>argc, </a:t>
            </a:r>
            <a:r>
              <a:rPr dirty="0" sz="1200" spc="-5">
                <a:latin typeface="Verdana"/>
                <a:cs typeface="Verdana"/>
              </a:rPr>
              <a:t>char </a:t>
            </a:r>
            <a:r>
              <a:rPr dirty="0" sz="1200">
                <a:latin typeface="Verdana"/>
                <a:cs typeface="Verdana"/>
              </a:rPr>
              <a:t>*</a:t>
            </a:r>
            <a:r>
              <a:rPr dirty="0" sz="1200" spc="7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argv[])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PIN_Init(argc,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argv);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PIN_InterceptSignal(SIGUSR1, SignalHandler, 0);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Tool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should really determine which signal is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NOT</a:t>
            </a:r>
            <a:r>
              <a:rPr dirty="0" sz="1200" spc="22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in</a:t>
            </a:r>
            <a:endParaRPr sz="1200">
              <a:latin typeface="Verdana"/>
              <a:cs typeface="Verdana"/>
            </a:endParaRPr>
          </a:p>
          <a:p>
            <a:pPr marL="228600" marR="2549525" indent="3886835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use by</a:t>
            </a:r>
            <a:r>
              <a:rPr dirty="0" sz="1200" spc="-5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application  </a:t>
            </a:r>
            <a:r>
              <a:rPr dirty="0" sz="1200" spc="-5">
                <a:latin typeface="Verdana"/>
                <a:cs typeface="Verdana"/>
              </a:rPr>
              <a:t>PIN_UnblockSignal(SIGUSR1, TRUE);  TRACE_AddInstrumentFunction(Trace,</a:t>
            </a:r>
            <a:r>
              <a:rPr dirty="0" sz="1200" spc="4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0);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PIN_StartProgram();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1298" y="2622880"/>
            <a:ext cx="41408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Code-Cache</a:t>
            </a:r>
            <a:r>
              <a:rPr dirty="0" sz="3600" spc="-135"/>
              <a:t> </a:t>
            </a:r>
            <a:r>
              <a:rPr dirty="0" sz="3600" spc="-5"/>
              <a:t>API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45561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 Code-Cache</a:t>
            </a:r>
            <a:r>
              <a:rPr dirty="0" spc="-75"/>
              <a:t> </a:t>
            </a:r>
            <a:r>
              <a:rPr dirty="0" spc="-5"/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16777"/>
            <a:ext cx="7323455" cy="25349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The Code-Cache </a:t>
            </a:r>
            <a:r>
              <a:rPr dirty="0" sz="2400">
                <a:latin typeface="Verdana"/>
                <a:cs typeface="Verdana"/>
              </a:rPr>
              <a:t>API allows a </a:t>
            </a:r>
            <a:r>
              <a:rPr dirty="0" sz="2400" spc="-5">
                <a:latin typeface="Verdana"/>
                <a:cs typeface="Verdana"/>
              </a:rPr>
              <a:t>Pin Tool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to:</a:t>
            </a:r>
            <a:endParaRPr sz="24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Inspect </a:t>
            </a:r>
            <a:r>
              <a:rPr dirty="0" sz="2000" spc="-5">
                <a:latin typeface="Verdana"/>
                <a:cs typeface="Verdana"/>
              </a:rPr>
              <a:t>Pin's </a:t>
            </a:r>
            <a:r>
              <a:rPr dirty="0" sz="2000">
                <a:latin typeface="Verdana"/>
                <a:cs typeface="Verdana"/>
              </a:rPr>
              <a:t>code cache and/or </a:t>
            </a:r>
            <a:r>
              <a:rPr dirty="0" sz="2000" spc="-5">
                <a:latin typeface="Verdana"/>
                <a:cs typeface="Verdana"/>
              </a:rPr>
              <a:t>alter the </a:t>
            </a:r>
            <a:r>
              <a:rPr dirty="0" sz="2000">
                <a:latin typeface="Verdana"/>
                <a:cs typeface="Verdana"/>
              </a:rPr>
              <a:t>code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cache  </a:t>
            </a:r>
            <a:r>
              <a:rPr dirty="0" sz="2000" spc="-5">
                <a:latin typeface="Verdana"/>
                <a:cs typeface="Verdana"/>
              </a:rPr>
              <a:t>replacement </a:t>
            </a:r>
            <a:r>
              <a:rPr dirty="0" sz="2000" spc="-10">
                <a:latin typeface="Verdana"/>
                <a:cs typeface="Verdana"/>
              </a:rPr>
              <a:t>policy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Assume full control of the code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cache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4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Remove all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selected traces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code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cache</a:t>
            </a:r>
            <a:endParaRPr sz="2000">
              <a:latin typeface="Verdana"/>
              <a:cs typeface="Verdana"/>
            </a:endParaRPr>
          </a:p>
          <a:p>
            <a:pPr lvl="1" marL="588645" marR="332105" indent="-236220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Monitor </a:t>
            </a:r>
            <a:r>
              <a:rPr dirty="0" sz="2000">
                <a:latin typeface="Verdana"/>
                <a:cs typeface="Verdana"/>
              </a:rPr>
              <a:t>code cache </a:t>
            </a:r>
            <a:r>
              <a:rPr dirty="0" sz="2000" spc="-5">
                <a:latin typeface="Verdana"/>
                <a:cs typeface="Verdana"/>
              </a:rPr>
              <a:t>activity, including </a:t>
            </a:r>
            <a:r>
              <a:rPr dirty="0" sz="2000">
                <a:latin typeface="Verdana"/>
                <a:cs typeface="Verdana"/>
              </a:rPr>
              <a:t>start/end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  </a:t>
            </a:r>
            <a:r>
              <a:rPr dirty="0" sz="2000" spc="-5">
                <a:latin typeface="Verdana"/>
                <a:cs typeface="Verdana"/>
              </a:rPr>
              <a:t>execution </a:t>
            </a:r>
            <a:r>
              <a:rPr dirty="0" sz="2000">
                <a:latin typeface="Verdana"/>
                <a:cs typeface="Verdana"/>
              </a:rPr>
              <a:t>of code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code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cache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2020823"/>
            <a:ext cx="8458200" cy="3335020"/>
          </a:xfrm>
          <a:custGeom>
            <a:avLst/>
            <a:gdLst/>
            <a:ahLst/>
            <a:cxnLst/>
            <a:rect l="l" t="t" r="r" b="b"/>
            <a:pathLst>
              <a:path w="8458200" h="3335020">
                <a:moveTo>
                  <a:pt x="0" y="3334512"/>
                </a:moveTo>
                <a:lnTo>
                  <a:pt x="8458200" y="3334512"/>
                </a:lnTo>
                <a:lnTo>
                  <a:pt x="8458200" y="0"/>
                </a:lnTo>
                <a:lnTo>
                  <a:pt x="0" y="0"/>
                </a:lnTo>
                <a:lnTo>
                  <a:pt x="0" y="33345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652272"/>
            <a:ext cx="8458200" cy="1369060"/>
          </a:xfrm>
          <a:custGeom>
            <a:avLst/>
            <a:gdLst/>
            <a:ahLst/>
            <a:cxnLst/>
            <a:rect l="l" t="t" r="r" b="b"/>
            <a:pathLst>
              <a:path w="8458200" h="1369060">
                <a:moveTo>
                  <a:pt x="0" y="1368552"/>
                </a:moveTo>
                <a:lnTo>
                  <a:pt x="8458200" y="1368552"/>
                </a:lnTo>
                <a:lnTo>
                  <a:pt x="8458200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45561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 Code-Cache</a:t>
            </a:r>
            <a:r>
              <a:rPr dirty="0" spc="-75"/>
              <a:t> </a:t>
            </a:r>
            <a:r>
              <a:rPr dirty="0" spc="-5"/>
              <a:t>API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76" y="654176"/>
            <a:ext cx="783209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5"/>
              </a:spcBef>
              <a:tabLst>
                <a:tab pos="7478395" algn="l"/>
              </a:tabLst>
            </a:pPr>
            <a:r>
              <a:rPr dirty="0" sz="1100" spc="-5" b="1">
                <a:latin typeface="Verdana"/>
                <a:cs typeface="Verdana"/>
              </a:rPr>
              <a:t>VOID DoSmcCheck(VOID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-5" b="1">
                <a:latin typeface="Verdana"/>
                <a:cs typeface="Verdana"/>
              </a:rPr>
              <a:t>traceAddr, VOID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-5" b="1">
                <a:latin typeface="Verdana"/>
                <a:cs typeface="Verdana"/>
              </a:rPr>
              <a:t>traceCopyAddr, </a:t>
            </a:r>
            <a:r>
              <a:rPr dirty="0" sz="1100" b="1">
                <a:latin typeface="Verdana"/>
                <a:cs typeface="Verdana"/>
              </a:rPr>
              <a:t>USIZE </a:t>
            </a:r>
            <a:r>
              <a:rPr dirty="0" sz="1100" spc="-5" b="1">
                <a:latin typeface="Verdana"/>
                <a:cs typeface="Verdana"/>
              </a:rPr>
              <a:t>traceSize, </a:t>
            </a:r>
            <a:r>
              <a:rPr dirty="0" sz="1100" b="1">
                <a:latin typeface="Verdana"/>
                <a:cs typeface="Verdana"/>
              </a:rPr>
              <a:t>CONTEXT * </a:t>
            </a:r>
            <a:r>
              <a:rPr dirty="0" sz="1100" spc="-5" b="1">
                <a:latin typeface="Verdana"/>
                <a:cs typeface="Verdana"/>
              </a:rPr>
              <a:t>ctxP)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if (memcmp(traceAddr, traceCopyAddr, traceSize) </a:t>
            </a:r>
            <a:r>
              <a:rPr dirty="0" sz="1100" b="1">
                <a:latin typeface="Verdana"/>
                <a:cs typeface="Verdana"/>
              </a:rPr>
              <a:t>!= 0) 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/*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application code</a:t>
            </a:r>
            <a:r>
              <a:rPr dirty="0" sz="1100" spc="175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changed</a:t>
            </a:r>
            <a:r>
              <a:rPr dirty="0" sz="1100" spc="5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*/	</a:t>
            </a: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393065" marR="4619625">
              <a:lnSpc>
                <a:spcPct val="100000"/>
              </a:lnSpc>
            </a:pP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the jitted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trace is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no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longer valid  </a:t>
            </a:r>
            <a:r>
              <a:rPr dirty="0" sz="1100" spc="-5" b="1">
                <a:latin typeface="Verdana"/>
                <a:cs typeface="Verdana"/>
              </a:rPr>
              <a:t>free(traceCopyAddr);</a:t>
            </a:r>
            <a:endParaRPr sz="1100">
              <a:latin typeface="Verdana"/>
              <a:cs typeface="Verdana"/>
            </a:endParaRPr>
          </a:p>
          <a:p>
            <a:pPr marL="393065" marR="132842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CODECACHE_InvalidateTraceAtProgramAddress((ADDRINT)traceAddr);  PIN_ExecuteAt(ctxP);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/* Continue jited execution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at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this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application trace</a:t>
            </a:r>
            <a:r>
              <a:rPr dirty="0" sz="1100" spc="-6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*/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76" y="1995677"/>
            <a:ext cx="382587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5"/>
              </a:spcBef>
              <a:tabLst>
                <a:tab pos="1932939" algn="l"/>
              </a:tabLst>
            </a:pPr>
            <a:r>
              <a:rPr dirty="0" sz="1100" spc="-5" b="1">
                <a:latin typeface="Verdana"/>
                <a:cs typeface="Verdana"/>
              </a:rPr>
              <a:t>VOID InstrumentTrace(TRACE trace, VOID </a:t>
            </a:r>
            <a:r>
              <a:rPr dirty="0" sz="1100" b="1">
                <a:latin typeface="Verdana"/>
                <a:cs typeface="Verdana"/>
              </a:rPr>
              <a:t>*v)  </a:t>
            </a: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1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traceAddr;	VOID </a:t>
            </a:r>
            <a:r>
              <a:rPr dirty="0" sz="1100" b="1">
                <a:latin typeface="Verdana"/>
                <a:cs typeface="Verdana"/>
              </a:rPr>
              <a:t>*</a:t>
            </a:r>
            <a:r>
              <a:rPr dirty="0" sz="1100" spc="34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traceCopyAddr;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517" y="1995677"/>
            <a:ext cx="133667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429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USIZE</a:t>
            </a:r>
            <a:r>
              <a:rPr dirty="0" sz="1100" spc="-6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traceSize;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976" y="2498598"/>
            <a:ext cx="8016875" cy="3714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traceAddr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latin typeface="Verdana"/>
                <a:cs typeface="Verdana"/>
              </a:rPr>
              <a:t>(VOID *)TRACE_Address(trace);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appIP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of the start of the</a:t>
            </a:r>
            <a:r>
              <a:rPr dirty="0" sz="1100" spc="-8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trace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 marR="104775">
              <a:lnSpc>
                <a:spcPct val="100000"/>
              </a:lnSpc>
              <a:spcBef>
                <a:spcPts val="5"/>
              </a:spcBef>
              <a:tabLst>
                <a:tab pos="3830320" algn="l"/>
              </a:tabLst>
            </a:pPr>
            <a:r>
              <a:rPr dirty="0" sz="1100" spc="-5" b="1">
                <a:latin typeface="Verdana"/>
                <a:cs typeface="Verdana"/>
              </a:rPr>
              <a:t>traceSize</a:t>
            </a:r>
            <a:r>
              <a:rPr dirty="0" sz="1100" spc="2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=</a:t>
            </a:r>
            <a:r>
              <a:rPr dirty="0" sz="1100" spc="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TRACE_Size(trace);	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size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of 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original application trace in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bytes  </a:t>
            </a:r>
            <a:r>
              <a:rPr dirty="0" sz="1100" spc="-5" b="1">
                <a:latin typeface="Verdana"/>
                <a:cs typeface="Verdana"/>
              </a:rPr>
              <a:t>traceCopyAddr </a:t>
            </a:r>
            <a:r>
              <a:rPr dirty="0" sz="1100" b="1">
                <a:latin typeface="Verdana"/>
                <a:cs typeface="Verdana"/>
              </a:rPr>
              <a:t>=</a:t>
            </a:r>
            <a:r>
              <a:rPr dirty="0" sz="1100" spc="-2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malloc(traceSize);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  <a:tabLst>
                <a:tab pos="4091304" algn="l"/>
              </a:tabLst>
            </a:pPr>
            <a:r>
              <a:rPr dirty="0" sz="1100" spc="-5" b="1">
                <a:latin typeface="Verdana"/>
                <a:cs typeface="Verdana"/>
              </a:rPr>
              <a:t>if (traceCopyAddr</a:t>
            </a:r>
            <a:r>
              <a:rPr dirty="0" sz="1100" spc="2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!=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0)	</a:t>
            </a: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  <a:tabLst>
                <a:tab pos="4550410" algn="l"/>
              </a:tabLst>
            </a:pPr>
            <a:r>
              <a:rPr dirty="0" sz="1100" spc="-5" b="1">
                <a:latin typeface="Verdana"/>
                <a:cs typeface="Verdana"/>
              </a:rPr>
              <a:t>memcpy(traceCopyAddr,</a:t>
            </a:r>
            <a:r>
              <a:rPr dirty="0" sz="1100" spc="1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traceAddr,</a:t>
            </a:r>
            <a:r>
              <a:rPr dirty="0" sz="1100" spc="4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traceSize);	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Copy of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original application code in trace</a:t>
            </a:r>
            <a:endParaRPr sz="1100">
              <a:latin typeface="Verdana"/>
              <a:cs typeface="Verdana"/>
            </a:endParaRPr>
          </a:p>
          <a:p>
            <a:pPr marL="393065" marR="2298700">
              <a:lnSpc>
                <a:spcPct val="100000"/>
              </a:lnSpc>
            </a:pP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Insert a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call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to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DoSmcCheck before every trace  </a:t>
            </a:r>
            <a:r>
              <a:rPr dirty="0" sz="1100" spc="-5" b="1">
                <a:latin typeface="Verdana"/>
                <a:cs typeface="Verdana"/>
              </a:rPr>
              <a:t>TRACE_InsertCall(trace, </a:t>
            </a:r>
            <a:r>
              <a:rPr dirty="0" sz="1100" b="1">
                <a:latin typeface="Verdana"/>
                <a:cs typeface="Verdana"/>
              </a:rPr>
              <a:t>IPOINT_BEFORE,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(AFUNPTR)DoSmcCheck,</a:t>
            </a:r>
            <a:endParaRPr sz="1100">
              <a:latin typeface="Verdana"/>
              <a:cs typeface="Verdana"/>
            </a:endParaRPr>
          </a:p>
          <a:p>
            <a:pPr marL="1823085" marR="4062729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IARG_PTR, traceAddr,  IARG_PTR, traceCopyAddr,  </a:t>
            </a:r>
            <a:r>
              <a:rPr dirty="0" sz="1100" b="1">
                <a:latin typeface="Verdana"/>
                <a:cs typeface="Verdana"/>
              </a:rPr>
              <a:t>IARG_UINT32 , </a:t>
            </a:r>
            <a:r>
              <a:rPr dirty="0" sz="1100" spc="-5" b="1">
                <a:latin typeface="Verdana"/>
                <a:cs typeface="Verdana"/>
              </a:rPr>
              <a:t>traceSize,  IARG_CONTEXT,  IARG_END);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203200" marR="5252720" indent="-1905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int main(int argc, char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-5" b="1">
                <a:latin typeface="Verdana"/>
                <a:cs typeface="Verdana"/>
              </a:rPr>
              <a:t>argv[])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PIN_Init(argc,</a:t>
            </a:r>
            <a:r>
              <a:rPr dirty="0" sz="1100" spc="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argv);</a:t>
            </a:r>
            <a:endParaRPr sz="1100">
              <a:latin typeface="Verdana"/>
              <a:cs typeface="Verdana"/>
            </a:endParaRPr>
          </a:p>
          <a:p>
            <a:pPr marL="203200" marR="35814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TRACE_AddInstrumentFunction(InstrumentTrace, 0);  PIN_StartProgram();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905" y="2622880"/>
            <a:ext cx="43167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Debugging </a:t>
            </a:r>
            <a:r>
              <a:rPr dirty="0" sz="3600"/>
              <a:t>&amp;</a:t>
            </a:r>
            <a:r>
              <a:rPr dirty="0" sz="3600" spc="-105"/>
              <a:t> </a:t>
            </a:r>
            <a:r>
              <a:rPr dirty="0" sz="3600"/>
              <a:t>Pin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78060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Transparent </a:t>
            </a:r>
            <a:r>
              <a:rPr dirty="0" sz="2800" spc="-10"/>
              <a:t>debugging, </a:t>
            </a:r>
            <a:r>
              <a:rPr dirty="0" sz="2800" spc="-5"/>
              <a:t>and </a:t>
            </a:r>
            <a:r>
              <a:rPr dirty="0" sz="2800" spc="-10"/>
              <a:t>extending  </a:t>
            </a:r>
            <a:r>
              <a:rPr dirty="0" sz="2800" spc="-5"/>
              <a:t>the</a:t>
            </a:r>
            <a:r>
              <a:rPr dirty="0" sz="2800" spc="5"/>
              <a:t> </a:t>
            </a:r>
            <a:r>
              <a:rPr dirty="0" sz="2800" spc="-10"/>
              <a:t>debugger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7350759" cy="4293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Transparently debug the </a:t>
            </a:r>
            <a:r>
              <a:rPr dirty="0" sz="2400">
                <a:latin typeface="Verdana"/>
                <a:cs typeface="Verdana"/>
              </a:rPr>
              <a:t>application </a:t>
            </a:r>
            <a:r>
              <a:rPr dirty="0" sz="2400" spc="-5">
                <a:latin typeface="Verdana"/>
                <a:cs typeface="Verdana"/>
              </a:rPr>
              <a:t>while it is  </a:t>
            </a:r>
            <a:r>
              <a:rPr dirty="0" sz="2400">
                <a:latin typeface="Verdana"/>
                <a:cs typeface="Verdana"/>
              </a:rPr>
              <a:t>running on </a:t>
            </a: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+ </a:t>
            </a:r>
            <a:r>
              <a:rPr dirty="0" sz="2400" spc="-5">
                <a:latin typeface="Verdana"/>
                <a:cs typeface="Verdana"/>
              </a:rPr>
              <a:t>Pin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Tool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b="1">
                <a:latin typeface="Verdana"/>
                <a:cs typeface="Verdana"/>
              </a:rPr>
              <a:t>PinADX</a:t>
            </a:r>
            <a:r>
              <a:rPr dirty="0" sz="2000">
                <a:latin typeface="Verdana"/>
                <a:cs typeface="Verdana"/>
              </a:rPr>
              <a:t>: </a:t>
            </a:r>
            <a:r>
              <a:rPr dirty="0" sz="2000" spc="-5">
                <a:latin typeface="Verdana"/>
                <a:cs typeface="Verdana"/>
              </a:rPr>
              <a:t>Customizable </a:t>
            </a:r>
            <a:r>
              <a:rPr dirty="0" sz="2000">
                <a:latin typeface="Verdana"/>
                <a:cs typeface="Verdana"/>
              </a:rPr>
              <a:t>Debugging </a:t>
            </a:r>
            <a:r>
              <a:rPr dirty="0" sz="2000" spc="-5">
                <a:latin typeface="Verdana"/>
                <a:cs typeface="Verdana"/>
              </a:rPr>
              <a:t>with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Dynamic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tabLst>
                <a:tab pos="2828925" algn="l"/>
              </a:tabLst>
            </a:pPr>
            <a:r>
              <a:rPr dirty="0" sz="2000">
                <a:latin typeface="Verdana"/>
                <a:cs typeface="Verdana"/>
              </a:rPr>
              <a:t>Instrumentation	(Presented at CGO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2012)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238125" marR="7048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Use Pin Tool to enhance/extend </a:t>
            </a:r>
            <a:r>
              <a:rPr dirty="0" sz="2400">
                <a:latin typeface="Verdana"/>
                <a:cs typeface="Verdana"/>
              </a:rPr>
              <a:t>the </a:t>
            </a:r>
            <a:r>
              <a:rPr dirty="0" sz="2400" spc="-5">
                <a:latin typeface="Verdana"/>
                <a:cs typeface="Verdana"/>
              </a:rPr>
              <a:t>debugger  capabilities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Watchpoint: </a:t>
            </a:r>
            <a:r>
              <a:rPr dirty="0" sz="200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order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magnitude </a:t>
            </a:r>
            <a:r>
              <a:rPr dirty="0" sz="2000">
                <a:latin typeface="Verdana"/>
                <a:cs typeface="Verdana"/>
              </a:rPr>
              <a:t>faster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when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implemented </a:t>
            </a:r>
            <a:r>
              <a:rPr dirty="0" sz="2000">
                <a:latin typeface="Verdana"/>
                <a:cs typeface="Verdana"/>
              </a:rPr>
              <a:t>using </a:t>
            </a:r>
            <a:r>
              <a:rPr dirty="0" sz="2000" spc="-5">
                <a:latin typeface="Verdana"/>
                <a:cs typeface="Verdana"/>
              </a:rPr>
              <a:t>Pin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Tool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Which </a:t>
            </a:r>
            <a:r>
              <a:rPr dirty="0" sz="2000" spc="-5">
                <a:latin typeface="Verdana"/>
                <a:cs typeface="Verdana"/>
              </a:rPr>
              <a:t>branch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branching to address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spc="-5">
                <a:latin typeface="Verdana"/>
                <a:cs typeface="Verdana"/>
              </a:rPr>
              <a:t>Easy to write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Pin Tool that implements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this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Debug Application while Running  </a:t>
            </a:r>
            <a:r>
              <a:rPr dirty="0"/>
              <a:t>Pin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14806"/>
            <a:ext cx="7434580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79070" indent="-167005">
              <a:lnSpc>
                <a:spcPct val="100000"/>
              </a:lnSpc>
              <a:spcBef>
                <a:spcPts val="675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latin typeface="Verdana"/>
                <a:cs typeface="Verdana"/>
              </a:rPr>
              <a:t>Useful for Pin-based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emulators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User </a:t>
            </a:r>
            <a:r>
              <a:rPr dirty="0" sz="2400">
                <a:latin typeface="Verdana"/>
                <a:cs typeface="Verdana"/>
              </a:rPr>
              <a:t>can </a:t>
            </a:r>
            <a:r>
              <a:rPr dirty="0" sz="2400" spc="-5">
                <a:latin typeface="Verdana"/>
                <a:cs typeface="Verdana"/>
              </a:rPr>
              <a:t>debug application </a:t>
            </a:r>
            <a:r>
              <a:rPr dirty="0" sz="2400">
                <a:latin typeface="Verdana"/>
                <a:cs typeface="Verdana"/>
              </a:rPr>
              <a:t>while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emulating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latin typeface="Verdana"/>
                <a:cs typeface="Verdana"/>
              </a:rPr>
              <a:t>Provide </a:t>
            </a:r>
            <a:r>
              <a:rPr dirty="0" sz="2400">
                <a:latin typeface="Verdana"/>
                <a:cs typeface="Verdana"/>
              </a:rPr>
              <a:t>advanced debugging </a:t>
            </a:r>
            <a:r>
              <a:rPr dirty="0" sz="2400" spc="-5">
                <a:latin typeface="Verdana"/>
                <a:cs typeface="Verdana"/>
              </a:rPr>
              <a:t>features with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Pin: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Stack monitoring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features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Buffer overrun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detection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8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Reverse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debugging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Write </a:t>
            </a:r>
            <a:r>
              <a:rPr dirty="0" sz="2400" spc="-5">
                <a:latin typeface="Verdana"/>
                <a:cs typeface="Verdana"/>
              </a:rPr>
              <a:t>your </a:t>
            </a:r>
            <a:r>
              <a:rPr dirty="0" sz="2400">
                <a:latin typeface="Verdana"/>
                <a:cs typeface="Verdana"/>
              </a:rPr>
              <a:t>own </a:t>
            </a:r>
            <a:r>
              <a:rPr dirty="0" sz="2400" spc="-5">
                <a:latin typeface="Verdana"/>
                <a:cs typeface="Verdana"/>
              </a:rPr>
              <a:t>debugger extension </a:t>
            </a:r>
            <a:r>
              <a:rPr dirty="0" sz="2400">
                <a:latin typeface="Verdana"/>
                <a:cs typeface="Verdana"/>
              </a:rPr>
              <a:t>via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1810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Naïve </a:t>
            </a:r>
            <a:r>
              <a:rPr dirty="0" spc="-5"/>
              <a:t>Solution Won’t</a:t>
            </a:r>
            <a:r>
              <a:rPr dirty="0" spc="-50"/>
              <a:t> </a:t>
            </a:r>
            <a:r>
              <a:rPr dirty="0" spc="-5"/>
              <a:t>Work</a:t>
            </a:r>
          </a:p>
        </p:txBody>
      </p:sp>
      <p:sp>
        <p:nvSpPr>
          <p:cNvPr id="4" name="object 4"/>
          <p:cNvSpPr/>
          <p:nvPr/>
        </p:nvSpPr>
        <p:spPr>
          <a:xfrm>
            <a:off x="3810761" y="1280922"/>
            <a:ext cx="3276600" cy="1524000"/>
          </a:xfrm>
          <a:custGeom>
            <a:avLst/>
            <a:gdLst/>
            <a:ahLst/>
            <a:cxnLst/>
            <a:rect l="l" t="t" r="r" b="b"/>
            <a:pathLst>
              <a:path w="3276600" h="1524000">
                <a:moveTo>
                  <a:pt x="0" y="254000"/>
                </a:moveTo>
                <a:lnTo>
                  <a:pt x="4090" y="208328"/>
                </a:lnTo>
                <a:lnTo>
                  <a:pt x="15884" y="165349"/>
                </a:lnTo>
                <a:lnTo>
                  <a:pt x="34666" y="125777"/>
                </a:lnTo>
                <a:lnTo>
                  <a:pt x="59719" y="90328"/>
                </a:lnTo>
                <a:lnTo>
                  <a:pt x="90328" y="59719"/>
                </a:lnTo>
                <a:lnTo>
                  <a:pt x="125777" y="34666"/>
                </a:lnTo>
                <a:lnTo>
                  <a:pt x="165349" y="15884"/>
                </a:lnTo>
                <a:lnTo>
                  <a:pt x="208328" y="4090"/>
                </a:lnTo>
                <a:lnTo>
                  <a:pt x="254000" y="0"/>
                </a:lnTo>
                <a:lnTo>
                  <a:pt x="3022599" y="0"/>
                </a:lnTo>
                <a:lnTo>
                  <a:pt x="3068271" y="4090"/>
                </a:lnTo>
                <a:lnTo>
                  <a:pt x="3111250" y="15884"/>
                </a:lnTo>
                <a:lnTo>
                  <a:pt x="3150822" y="34666"/>
                </a:lnTo>
                <a:lnTo>
                  <a:pt x="3186271" y="59719"/>
                </a:lnTo>
                <a:lnTo>
                  <a:pt x="3216880" y="90328"/>
                </a:lnTo>
                <a:lnTo>
                  <a:pt x="3241933" y="125777"/>
                </a:lnTo>
                <a:lnTo>
                  <a:pt x="3260715" y="165349"/>
                </a:lnTo>
                <a:lnTo>
                  <a:pt x="3272509" y="208328"/>
                </a:lnTo>
                <a:lnTo>
                  <a:pt x="3276599" y="254000"/>
                </a:lnTo>
                <a:lnTo>
                  <a:pt x="3276599" y="1270000"/>
                </a:lnTo>
                <a:lnTo>
                  <a:pt x="3272509" y="1315671"/>
                </a:lnTo>
                <a:lnTo>
                  <a:pt x="3260715" y="1358650"/>
                </a:lnTo>
                <a:lnTo>
                  <a:pt x="3241933" y="1398222"/>
                </a:lnTo>
                <a:lnTo>
                  <a:pt x="3216880" y="1433671"/>
                </a:lnTo>
                <a:lnTo>
                  <a:pt x="3186271" y="1464280"/>
                </a:lnTo>
                <a:lnTo>
                  <a:pt x="3150822" y="1489333"/>
                </a:lnTo>
                <a:lnTo>
                  <a:pt x="3111250" y="1508115"/>
                </a:lnTo>
                <a:lnTo>
                  <a:pt x="3068271" y="1519909"/>
                </a:lnTo>
                <a:lnTo>
                  <a:pt x="3022599" y="1524000"/>
                </a:lnTo>
                <a:lnTo>
                  <a:pt x="254000" y="1524000"/>
                </a:lnTo>
                <a:lnTo>
                  <a:pt x="208328" y="1519909"/>
                </a:lnTo>
                <a:lnTo>
                  <a:pt x="165349" y="1508115"/>
                </a:lnTo>
                <a:lnTo>
                  <a:pt x="125777" y="1489333"/>
                </a:lnTo>
                <a:lnTo>
                  <a:pt x="90328" y="1464280"/>
                </a:lnTo>
                <a:lnTo>
                  <a:pt x="59719" y="1433671"/>
                </a:lnTo>
                <a:lnTo>
                  <a:pt x="34666" y="1398222"/>
                </a:lnTo>
                <a:lnTo>
                  <a:pt x="15884" y="1358650"/>
                </a:lnTo>
                <a:lnTo>
                  <a:pt x="4090" y="1315671"/>
                </a:lnTo>
                <a:lnTo>
                  <a:pt x="0" y="1270000"/>
                </a:lnTo>
                <a:lnTo>
                  <a:pt x="0" y="254000"/>
                </a:lnTo>
                <a:close/>
              </a:path>
            </a:pathLst>
          </a:custGeom>
          <a:ln w="50292">
            <a:solidFill>
              <a:srgbClr val="00CC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3161" y="2119122"/>
            <a:ext cx="2209800" cy="533400"/>
          </a:xfrm>
          <a:custGeom>
            <a:avLst/>
            <a:gdLst/>
            <a:ahLst/>
            <a:cxnLst/>
            <a:rect l="l" t="t" r="r" b="b"/>
            <a:pathLst>
              <a:path w="22098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120900" y="0"/>
                </a:lnTo>
                <a:lnTo>
                  <a:pt x="2155525" y="6979"/>
                </a:lnTo>
                <a:lnTo>
                  <a:pt x="2183780" y="26019"/>
                </a:lnTo>
                <a:lnTo>
                  <a:pt x="2202820" y="54274"/>
                </a:lnTo>
                <a:lnTo>
                  <a:pt x="2209800" y="88900"/>
                </a:lnTo>
                <a:lnTo>
                  <a:pt x="2209800" y="444500"/>
                </a:lnTo>
                <a:lnTo>
                  <a:pt x="2202820" y="479125"/>
                </a:lnTo>
                <a:lnTo>
                  <a:pt x="2183780" y="507380"/>
                </a:lnTo>
                <a:lnTo>
                  <a:pt x="2155525" y="526420"/>
                </a:lnTo>
                <a:lnTo>
                  <a:pt x="21209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67936" y="2261108"/>
            <a:ext cx="254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P</a:t>
            </a:r>
            <a:r>
              <a:rPr dirty="0" sz="1200" spc="-10">
                <a:latin typeface="Verdana"/>
                <a:cs typeface="Verdana"/>
              </a:rPr>
              <a:t>i</a:t>
            </a:r>
            <a:r>
              <a:rPr dirty="0" sz="1200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3161" y="1433322"/>
            <a:ext cx="2209800" cy="533400"/>
          </a:xfrm>
          <a:custGeom>
            <a:avLst/>
            <a:gdLst/>
            <a:ahLst/>
            <a:cxnLst/>
            <a:rect l="l" t="t" r="r" b="b"/>
            <a:pathLst>
              <a:path w="22098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120900" y="0"/>
                </a:lnTo>
                <a:lnTo>
                  <a:pt x="2155525" y="6979"/>
                </a:lnTo>
                <a:lnTo>
                  <a:pt x="2183780" y="26019"/>
                </a:lnTo>
                <a:lnTo>
                  <a:pt x="2202820" y="54274"/>
                </a:lnTo>
                <a:lnTo>
                  <a:pt x="2209800" y="88900"/>
                </a:lnTo>
                <a:lnTo>
                  <a:pt x="2209800" y="444500"/>
                </a:lnTo>
                <a:lnTo>
                  <a:pt x="2202820" y="479125"/>
                </a:lnTo>
                <a:lnTo>
                  <a:pt x="2183780" y="507380"/>
                </a:lnTo>
                <a:lnTo>
                  <a:pt x="2155525" y="526420"/>
                </a:lnTo>
                <a:lnTo>
                  <a:pt x="21209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50292">
            <a:solidFill>
              <a:srgbClr val="FC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67936" y="1575053"/>
            <a:ext cx="861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CB604"/>
                </a:solidFill>
                <a:latin typeface="Verdana"/>
                <a:cs typeface="Verdana"/>
              </a:rPr>
              <a:t>App</a:t>
            </a:r>
            <a:r>
              <a:rPr dirty="0" sz="1200" spc="-10">
                <a:solidFill>
                  <a:srgbClr val="FCB604"/>
                </a:solidFill>
                <a:latin typeface="Verdana"/>
                <a:cs typeface="Verdana"/>
              </a:rPr>
              <a:t>li</a:t>
            </a:r>
            <a:r>
              <a:rPr dirty="0" sz="1200">
                <a:solidFill>
                  <a:srgbClr val="FCB604"/>
                </a:solidFill>
                <a:latin typeface="Verdana"/>
                <a:cs typeface="Verdana"/>
              </a:rPr>
              <a:t>ca</a:t>
            </a:r>
            <a:r>
              <a:rPr dirty="0" sz="1200" spc="-10">
                <a:solidFill>
                  <a:srgbClr val="FCB604"/>
                </a:solidFill>
                <a:latin typeface="Verdana"/>
                <a:cs typeface="Verdana"/>
              </a:rPr>
              <a:t>ti</a:t>
            </a:r>
            <a:r>
              <a:rPr dirty="0" sz="1200">
                <a:solidFill>
                  <a:srgbClr val="FCB604"/>
                </a:solidFill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5361" y="1433322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609600" h="12192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07999" y="0"/>
                </a:lnTo>
                <a:lnTo>
                  <a:pt x="547556" y="7981"/>
                </a:lnTo>
                <a:lnTo>
                  <a:pt x="579850" y="29749"/>
                </a:lnTo>
                <a:lnTo>
                  <a:pt x="601618" y="62043"/>
                </a:lnTo>
                <a:lnTo>
                  <a:pt x="609599" y="101600"/>
                </a:lnTo>
                <a:lnTo>
                  <a:pt x="609599" y="1117600"/>
                </a:lnTo>
                <a:lnTo>
                  <a:pt x="601618" y="1157156"/>
                </a:lnTo>
                <a:lnTo>
                  <a:pt x="579850" y="1189450"/>
                </a:lnTo>
                <a:lnTo>
                  <a:pt x="547556" y="1211218"/>
                </a:lnTo>
                <a:lnTo>
                  <a:pt x="507999" y="1219200"/>
                </a:lnTo>
                <a:lnTo>
                  <a:pt x="101600" y="1219200"/>
                </a:lnTo>
                <a:lnTo>
                  <a:pt x="62043" y="1211218"/>
                </a:lnTo>
                <a:lnTo>
                  <a:pt x="29749" y="1189450"/>
                </a:lnTo>
                <a:lnTo>
                  <a:pt x="7981" y="1157156"/>
                </a:lnTo>
                <a:lnTo>
                  <a:pt x="0" y="1117600"/>
                </a:lnTo>
                <a:lnTo>
                  <a:pt x="0" y="101600"/>
                </a:lnTo>
                <a:close/>
              </a:path>
            </a:pathLst>
          </a:custGeom>
          <a:ln w="50292">
            <a:solidFill>
              <a:srgbClr val="FC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44823" y="1495171"/>
            <a:ext cx="210820" cy="330835"/>
          </a:xfrm>
          <a:prstGeom prst="rect">
            <a:avLst/>
          </a:prstGeom>
        </p:spPr>
        <p:txBody>
          <a:bodyPr wrap="square" lIns="0" tIns="133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30">
                <a:solidFill>
                  <a:srgbClr val="FCB604"/>
                </a:solidFill>
                <a:latin typeface="Verdana"/>
                <a:cs typeface="Verdana"/>
              </a:rPr>
              <a:t>T</a:t>
            </a:r>
            <a:r>
              <a:rPr dirty="0" sz="1200">
                <a:solidFill>
                  <a:srgbClr val="FCB604"/>
                </a:solidFill>
                <a:latin typeface="Verdana"/>
                <a:cs typeface="Verdana"/>
              </a:rPr>
              <a:t>ool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8561" y="1700022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04900" y="0"/>
                </a:lnTo>
                <a:lnTo>
                  <a:pt x="1149387" y="8983"/>
                </a:lnTo>
                <a:lnTo>
                  <a:pt x="1185719" y="33480"/>
                </a:lnTo>
                <a:lnTo>
                  <a:pt x="1210216" y="69812"/>
                </a:lnTo>
                <a:lnTo>
                  <a:pt x="1219200" y="114300"/>
                </a:lnTo>
                <a:lnTo>
                  <a:pt x="1219200" y="571500"/>
                </a:lnTo>
                <a:lnTo>
                  <a:pt x="1210216" y="615987"/>
                </a:lnTo>
                <a:lnTo>
                  <a:pt x="1185719" y="652319"/>
                </a:lnTo>
                <a:lnTo>
                  <a:pt x="1149387" y="676816"/>
                </a:lnTo>
                <a:lnTo>
                  <a:pt x="11049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50292">
            <a:solidFill>
              <a:srgbClr val="37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60322" y="1917953"/>
            <a:ext cx="366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GDB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3670" y="1967483"/>
            <a:ext cx="1092200" cy="151130"/>
          </a:xfrm>
          <a:custGeom>
            <a:avLst/>
            <a:gdLst/>
            <a:ahLst/>
            <a:cxnLst/>
            <a:rect l="l" t="t" r="r" b="b"/>
            <a:pathLst>
              <a:path w="1092200" h="151130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3"/>
                </a:lnTo>
                <a:lnTo>
                  <a:pt x="125730" y="100583"/>
                </a:lnTo>
                <a:lnTo>
                  <a:pt x="125730" y="50291"/>
                </a:lnTo>
                <a:lnTo>
                  <a:pt x="150875" y="50291"/>
                </a:lnTo>
                <a:lnTo>
                  <a:pt x="150875" y="0"/>
                </a:lnTo>
                <a:close/>
              </a:path>
              <a:path w="1092200" h="151130">
                <a:moveTo>
                  <a:pt x="941324" y="0"/>
                </a:moveTo>
                <a:lnTo>
                  <a:pt x="941324" y="150875"/>
                </a:lnTo>
                <a:lnTo>
                  <a:pt x="1041908" y="100583"/>
                </a:lnTo>
                <a:lnTo>
                  <a:pt x="966469" y="100583"/>
                </a:lnTo>
                <a:lnTo>
                  <a:pt x="966469" y="50291"/>
                </a:lnTo>
                <a:lnTo>
                  <a:pt x="1041907" y="50291"/>
                </a:lnTo>
                <a:lnTo>
                  <a:pt x="941324" y="0"/>
                </a:lnTo>
                <a:close/>
              </a:path>
              <a:path w="1092200" h="151130">
                <a:moveTo>
                  <a:pt x="150875" y="50291"/>
                </a:moveTo>
                <a:lnTo>
                  <a:pt x="125730" y="50291"/>
                </a:lnTo>
                <a:lnTo>
                  <a:pt x="125730" y="100583"/>
                </a:lnTo>
                <a:lnTo>
                  <a:pt x="150875" y="100583"/>
                </a:lnTo>
                <a:lnTo>
                  <a:pt x="150875" y="50291"/>
                </a:lnTo>
                <a:close/>
              </a:path>
              <a:path w="1092200" h="151130">
                <a:moveTo>
                  <a:pt x="941324" y="50291"/>
                </a:moveTo>
                <a:lnTo>
                  <a:pt x="150875" y="50291"/>
                </a:lnTo>
                <a:lnTo>
                  <a:pt x="150875" y="100583"/>
                </a:lnTo>
                <a:lnTo>
                  <a:pt x="941324" y="100583"/>
                </a:lnTo>
                <a:lnTo>
                  <a:pt x="941324" y="50291"/>
                </a:lnTo>
                <a:close/>
              </a:path>
              <a:path w="1092200" h="151130">
                <a:moveTo>
                  <a:pt x="1041907" y="50291"/>
                </a:moveTo>
                <a:lnTo>
                  <a:pt x="966469" y="50291"/>
                </a:lnTo>
                <a:lnTo>
                  <a:pt x="966469" y="100583"/>
                </a:lnTo>
                <a:lnTo>
                  <a:pt x="1041908" y="100583"/>
                </a:lnTo>
                <a:lnTo>
                  <a:pt x="1092200" y="75437"/>
                </a:lnTo>
                <a:lnTo>
                  <a:pt x="1041907" y="50291"/>
                </a:lnTo>
                <a:close/>
              </a:path>
            </a:pathLst>
          </a:custGeom>
          <a:solidFill>
            <a:srgbClr val="37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2976" y="2925572"/>
            <a:ext cx="6652895" cy="2402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4464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CC66"/>
                </a:solidFill>
                <a:latin typeface="Verdana"/>
                <a:cs typeface="Verdana"/>
              </a:rPr>
              <a:t>Pined</a:t>
            </a:r>
            <a:r>
              <a:rPr dirty="0" sz="2000" spc="-30">
                <a:solidFill>
                  <a:srgbClr val="00CC66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CC66"/>
                </a:solidFill>
                <a:latin typeface="Verdana"/>
                <a:cs typeface="Verdana"/>
              </a:rPr>
              <a:t>process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har char="•"/>
              <a:tabLst>
                <a:tab pos="287020" algn="l"/>
              </a:tabLst>
            </a:pPr>
            <a:r>
              <a:rPr dirty="0" sz="2400">
                <a:latin typeface="Verdana"/>
                <a:cs typeface="Verdana"/>
              </a:rPr>
              <a:t>Why can’t </a:t>
            </a:r>
            <a:r>
              <a:rPr dirty="0" sz="2400" spc="-5">
                <a:latin typeface="Verdana"/>
                <a:cs typeface="Verdana"/>
              </a:rPr>
              <a:t>we just debug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normally?</a:t>
            </a:r>
            <a:endParaRPr sz="24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430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Debugger sees </a:t>
            </a:r>
            <a:r>
              <a:rPr dirty="0" sz="1800">
                <a:latin typeface="Verdana"/>
                <a:cs typeface="Verdana"/>
              </a:rPr>
              <a:t>Pin </a:t>
            </a:r>
            <a:r>
              <a:rPr dirty="0" sz="1800" spc="-5">
                <a:latin typeface="Verdana"/>
                <a:cs typeface="Verdana"/>
              </a:rPr>
              <a:t>state,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5">
                <a:latin typeface="Verdana"/>
                <a:cs typeface="Verdana"/>
              </a:rPr>
              <a:t>application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430"/>
              </a:spcBef>
              <a:buChar char="–"/>
              <a:tabLst>
                <a:tab pos="927735" algn="l"/>
              </a:tabLst>
            </a:pPr>
            <a:r>
              <a:rPr dirty="0" sz="1800">
                <a:latin typeface="Verdana"/>
                <a:cs typeface="Verdana"/>
              </a:rPr>
              <a:t>Pin recompiles </a:t>
            </a:r>
            <a:r>
              <a:rPr dirty="0" sz="1800" spc="-5">
                <a:latin typeface="Verdana"/>
                <a:cs typeface="Verdana"/>
              </a:rPr>
              <a:t>application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434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Instructions wrong, registers wrong, PC wrong,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7848" y="975105"/>
            <a:ext cx="3022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Verdana"/>
                <a:cs typeface="Verdana"/>
              </a:rPr>
              <a:t>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200" y="990600"/>
            <a:ext cx="7391400" cy="2209800"/>
          </a:xfrm>
          <a:custGeom>
            <a:avLst/>
            <a:gdLst/>
            <a:ahLst/>
            <a:cxnLst/>
            <a:rect l="l" t="t" r="r" b="b"/>
            <a:pathLst>
              <a:path w="7391400" h="2209800">
                <a:moveTo>
                  <a:pt x="0" y="0"/>
                </a:moveTo>
                <a:lnTo>
                  <a:pt x="7391400" y="22098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8200" y="990600"/>
            <a:ext cx="7391400" cy="2209800"/>
          </a:xfrm>
          <a:custGeom>
            <a:avLst/>
            <a:gdLst/>
            <a:ahLst/>
            <a:cxnLst/>
            <a:rect l="l" t="t" r="r" b="b"/>
            <a:pathLst>
              <a:path w="7391400" h="2209800">
                <a:moveTo>
                  <a:pt x="0" y="2209800"/>
                </a:moveTo>
                <a:lnTo>
                  <a:pt x="7391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40565" y="1176710"/>
            <a:ext cx="1453674" cy="1906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47231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Usage </a:t>
            </a:r>
            <a:r>
              <a:rPr dirty="0" spc="-10"/>
              <a:t>of </a:t>
            </a:r>
            <a:r>
              <a:rPr dirty="0"/>
              <a:t>Pin at</a:t>
            </a:r>
            <a:r>
              <a:rPr dirty="0" spc="-30"/>
              <a:t> </a:t>
            </a:r>
            <a:r>
              <a:rPr dirty="0"/>
              <a:t>Intel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30200" y="982787"/>
            <a:ext cx="6853555" cy="519112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360"/>
              </a:spcBef>
              <a:buChar char="•"/>
              <a:tabLst>
                <a:tab pos="238760" algn="l"/>
              </a:tabLst>
            </a:pPr>
            <a:r>
              <a:rPr dirty="0" sz="2200" spc="-10">
                <a:latin typeface="Verdana"/>
                <a:cs typeface="Verdana"/>
              </a:rPr>
              <a:t>Profiling </a:t>
            </a:r>
            <a:r>
              <a:rPr dirty="0" sz="2200" spc="-5">
                <a:latin typeface="Verdana"/>
                <a:cs typeface="Verdana"/>
              </a:rPr>
              <a:t>and analysis</a:t>
            </a:r>
            <a:r>
              <a:rPr dirty="0" sz="2200" spc="5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products</a:t>
            </a:r>
            <a:endParaRPr sz="22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29"/>
              </a:spcBef>
              <a:buChar char="–"/>
              <a:tabLst>
                <a:tab pos="589280" algn="l"/>
              </a:tabLst>
            </a:pPr>
            <a:r>
              <a:rPr dirty="0" sz="1900" spc="-5">
                <a:latin typeface="Verdana"/>
                <a:cs typeface="Verdana"/>
              </a:rPr>
              <a:t>Intel® </a:t>
            </a:r>
            <a:r>
              <a:rPr dirty="0" sz="1900" spc="-10">
                <a:latin typeface="Verdana"/>
                <a:cs typeface="Verdana"/>
              </a:rPr>
              <a:t>Parallel </a:t>
            </a:r>
            <a:r>
              <a:rPr dirty="0" sz="1900" spc="-5">
                <a:latin typeface="Verdana"/>
                <a:cs typeface="Verdana"/>
              </a:rPr>
              <a:t>Studio</a:t>
            </a:r>
            <a:r>
              <a:rPr dirty="0" sz="1900" spc="6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XE</a:t>
            </a:r>
            <a:endParaRPr sz="19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215"/>
              </a:spcBef>
              <a:buChar char="–"/>
              <a:tabLst>
                <a:tab pos="927735" algn="l"/>
              </a:tabLst>
            </a:pPr>
            <a:r>
              <a:rPr dirty="0" sz="1700">
                <a:latin typeface="Verdana"/>
                <a:cs typeface="Verdana"/>
              </a:rPr>
              <a:t>Intel® VTune™ </a:t>
            </a:r>
            <a:r>
              <a:rPr dirty="0" sz="1700" spc="-5">
                <a:latin typeface="Verdana"/>
                <a:cs typeface="Verdana"/>
              </a:rPr>
              <a:t>Amplifier </a:t>
            </a:r>
            <a:r>
              <a:rPr dirty="0" sz="1700">
                <a:latin typeface="Verdana"/>
                <a:cs typeface="Verdana"/>
              </a:rPr>
              <a:t>XE (performance</a:t>
            </a:r>
            <a:r>
              <a:rPr dirty="0" sz="1700" spc="-80">
                <a:latin typeface="Verdana"/>
                <a:cs typeface="Verdana"/>
              </a:rPr>
              <a:t> </a:t>
            </a:r>
            <a:r>
              <a:rPr dirty="0" sz="1700" spc="-5">
                <a:latin typeface="Verdana"/>
                <a:cs typeface="Verdana"/>
              </a:rPr>
              <a:t>analysis)</a:t>
            </a:r>
            <a:endParaRPr sz="1700">
              <a:latin typeface="Verdana"/>
              <a:cs typeface="Verdana"/>
            </a:endParaRPr>
          </a:p>
          <a:p>
            <a:pPr lvl="3" marL="1277620" indent="-236854">
              <a:lnSpc>
                <a:spcPct val="100000"/>
              </a:lnSpc>
              <a:spcBef>
                <a:spcPts val="175"/>
              </a:spcBef>
              <a:buChar char="–"/>
              <a:tabLst>
                <a:tab pos="1278255" algn="l"/>
              </a:tabLst>
            </a:pPr>
            <a:r>
              <a:rPr dirty="0" sz="1500">
                <a:latin typeface="Verdana"/>
                <a:cs typeface="Verdana"/>
              </a:rPr>
              <a:t>Locks and </a:t>
            </a:r>
            <a:r>
              <a:rPr dirty="0" sz="1500" spc="-10">
                <a:latin typeface="Verdana"/>
                <a:cs typeface="Verdana"/>
              </a:rPr>
              <a:t>waits</a:t>
            </a:r>
            <a:r>
              <a:rPr dirty="0" sz="1500" spc="1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analysis</a:t>
            </a:r>
            <a:endParaRPr sz="1500">
              <a:latin typeface="Verdana"/>
              <a:cs typeface="Verdana"/>
            </a:endParaRPr>
          </a:p>
          <a:p>
            <a:pPr lvl="3" marL="1277620" indent="-236854">
              <a:lnSpc>
                <a:spcPct val="100000"/>
              </a:lnSpc>
              <a:spcBef>
                <a:spcPts val="180"/>
              </a:spcBef>
              <a:buChar char="–"/>
              <a:tabLst>
                <a:tab pos="1278255" algn="l"/>
              </a:tabLst>
            </a:pPr>
            <a:r>
              <a:rPr dirty="0" sz="1500" spc="-5">
                <a:latin typeface="Verdana"/>
                <a:cs typeface="Verdana"/>
              </a:rPr>
              <a:t>Concurrency</a:t>
            </a:r>
            <a:r>
              <a:rPr dirty="0" sz="1500" spc="1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analysis</a:t>
            </a:r>
            <a:endParaRPr sz="15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204"/>
              </a:spcBef>
              <a:buChar char="–"/>
              <a:tabLst>
                <a:tab pos="927735" algn="l"/>
              </a:tabLst>
            </a:pPr>
            <a:r>
              <a:rPr dirty="0" sz="1700">
                <a:latin typeface="Verdana"/>
                <a:cs typeface="Verdana"/>
              </a:rPr>
              <a:t>Intel® Inspector XE (correctness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 spc="-5">
                <a:latin typeface="Verdana"/>
                <a:cs typeface="Verdana"/>
              </a:rPr>
              <a:t>analysis)</a:t>
            </a:r>
            <a:endParaRPr sz="1700">
              <a:latin typeface="Verdana"/>
              <a:cs typeface="Verdana"/>
            </a:endParaRPr>
          </a:p>
          <a:p>
            <a:pPr lvl="3" marL="1277620" indent="-236854">
              <a:lnSpc>
                <a:spcPct val="100000"/>
              </a:lnSpc>
              <a:spcBef>
                <a:spcPts val="180"/>
              </a:spcBef>
              <a:buChar char="–"/>
              <a:tabLst>
                <a:tab pos="1278255" algn="l"/>
              </a:tabLst>
            </a:pPr>
            <a:r>
              <a:rPr dirty="0" sz="1500" spc="-5">
                <a:latin typeface="Verdana"/>
                <a:cs typeface="Verdana"/>
              </a:rPr>
              <a:t>Threading error </a:t>
            </a:r>
            <a:r>
              <a:rPr dirty="0" sz="1500" spc="-10">
                <a:latin typeface="Verdana"/>
                <a:cs typeface="Verdana"/>
              </a:rPr>
              <a:t>detection </a:t>
            </a:r>
            <a:r>
              <a:rPr dirty="0" sz="1500" spc="-5">
                <a:latin typeface="Verdana"/>
                <a:cs typeface="Verdana"/>
              </a:rPr>
              <a:t>(data race </a:t>
            </a:r>
            <a:r>
              <a:rPr dirty="0" sz="1500">
                <a:latin typeface="Verdana"/>
                <a:cs typeface="Verdana"/>
              </a:rPr>
              <a:t>and</a:t>
            </a:r>
            <a:r>
              <a:rPr dirty="0" sz="1500" spc="45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deadlock)</a:t>
            </a:r>
            <a:endParaRPr sz="1500">
              <a:latin typeface="Verdana"/>
              <a:cs typeface="Verdana"/>
            </a:endParaRPr>
          </a:p>
          <a:p>
            <a:pPr lvl="3" marL="1277620" indent="-236854">
              <a:lnSpc>
                <a:spcPct val="100000"/>
              </a:lnSpc>
              <a:spcBef>
                <a:spcPts val="180"/>
              </a:spcBef>
              <a:buChar char="–"/>
              <a:tabLst>
                <a:tab pos="1278255" algn="l"/>
              </a:tabLst>
            </a:pPr>
            <a:r>
              <a:rPr dirty="0" sz="1500" spc="-5">
                <a:latin typeface="Verdana"/>
                <a:cs typeface="Verdana"/>
              </a:rPr>
              <a:t>Memory error</a:t>
            </a:r>
            <a:r>
              <a:rPr dirty="0" sz="1500" spc="-10">
                <a:latin typeface="Verdana"/>
                <a:cs typeface="Verdana"/>
              </a:rPr>
              <a:t> detection</a:t>
            </a:r>
            <a:endParaRPr sz="1500">
              <a:latin typeface="Verdana"/>
              <a:cs typeface="Verdana"/>
            </a:endParaRPr>
          </a:p>
          <a:p>
            <a:pPr lvl="3">
              <a:lnSpc>
                <a:spcPct val="100000"/>
              </a:lnSpc>
              <a:spcBef>
                <a:spcPts val="30"/>
              </a:spcBef>
              <a:buFont typeface="Verdana"/>
              <a:buChar char="–"/>
            </a:pPr>
            <a:endParaRPr sz="21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200" spc="-5">
                <a:latin typeface="Verdana"/>
                <a:cs typeface="Verdana"/>
              </a:rPr>
              <a:t>Architectural research and</a:t>
            </a:r>
            <a:r>
              <a:rPr dirty="0" sz="2200" spc="5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enabling</a:t>
            </a:r>
            <a:endParaRPr sz="22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25"/>
              </a:spcBef>
              <a:buChar char="–"/>
              <a:tabLst>
                <a:tab pos="589280" algn="l"/>
              </a:tabLst>
            </a:pPr>
            <a:r>
              <a:rPr dirty="0" sz="1900" spc="-10">
                <a:latin typeface="Verdana"/>
                <a:cs typeface="Verdana"/>
              </a:rPr>
              <a:t>Emulating </a:t>
            </a:r>
            <a:r>
              <a:rPr dirty="0" sz="1900" spc="-5">
                <a:latin typeface="Verdana"/>
                <a:cs typeface="Verdana"/>
              </a:rPr>
              <a:t>new </a:t>
            </a:r>
            <a:r>
              <a:rPr dirty="0" sz="1900" spc="-10">
                <a:latin typeface="Verdana"/>
                <a:cs typeface="Verdana"/>
              </a:rPr>
              <a:t>instructions </a:t>
            </a:r>
            <a:r>
              <a:rPr dirty="0" sz="1900" spc="-5">
                <a:latin typeface="Verdana"/>
                <a:cs typeface="Verdana"/>
              </a:rPr>
              <a:t>(Intel</a:t>
            </a:r>
            <a:r>
              <a:rPr dirty="0" sz="1900" spc="75">
                <a:latin typeface="Verdana"/>
                <a:cs typeface="Verdana"/>
              </a:rPr>
              <a:t> </a:t>
            </a:r>
            <a:r>
              <a:rPr dirty="0" sz="1900" spc="-5">
                <a:latin typeface="Verdana"/>
                <a:cs typeface="Verdana"/>
              </a:rPr>
              <a:t>SDE)</a:t>
            </a:r>
            <a:endParaRPr sz="19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29"/>
              </a:spcBef>
              <a:buChar char="–"/>
              <a:tabLst>
                <a:tab pos="589280" algn="l"/>
              </a:tabLst>
            </a:pPr>
            <a:r>
              <a:rPr dirty="0" sz="1900" spc="-10">
                <a:latin typeface="Verdana"/>
                <a:cs typeface="Verdana"/>
              </a:rPr>
              <a:t>Trace</a:t>
            </a:r>
            <a:r>
              <a:rPr dirty="0" sz="1900" spc="1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generation</a:t>
            </a:r>
            <a:endParaRPr sz="19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29"/>
              </a:spcBef>
              <a:buChar char="–"/>
              <a:tabLst>
                <a:tab pos="589280" algn="l"/>
              </a:tabLst>
            </a:pPr>
            <a:r>
              <a:rPr dirty="0" sz="1900" spc="-5">
                <a:latin typeface="Verdana"/>
                <a:cs typeface="Verdana"/>
              </a:rPr>
              <a:t>Branch </a:t>
            </a:r>
            <a:r>
              <a:rPr dirty="0" sz="1900" spc="-10">
                <a:latin typeface="Verdana"/>
                <a:cs typeface="Verdana"/>
              </a:rPr>
              <a:t>prediction </a:t>
            </a:r>
            <a:r>
              <a:rPr dirty="0" sz="1900" spc="-5">
                <a:latin typeface="Verdana"/>
                <a:cs typeface="Verdana"/>
              </a:rPr>
              <a:t>and cache</a:t>
            </a:r>
            <a:r>
              <a:rPr dirty="0" sz="1900" spc="60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modeling</a:t>
            </a:r>
            <a:endParaRPr sz="1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200" spc="-10">
                <a:latin typeface="Verdana"/>
                <a:cs typeface="Verdana"/>
              </a:rPr>
              <a:t>Others</a:t>
            </a:r>
            <a:endParaRPr sz="22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229"/>
              </a:spcBef>
              <a:buChar char="–"/>
              <a:tabLst>
                <a:tab pos="589280" algn="l"/>
              </a:tabLst>
            </a:pPr>
            <a:r>
              <a:rPr dirty="0" sz="1900" spc="-5">
                <a:latin typeface="Verdana"/>
                <a:cs typeface="Verdana"/>
              </a:rPr>
              <a:t>PinPlay, PinPoints </a:t>
            </a:r>
            <a:r>
              <a:rPr dirty="0" sz="1900" spc="-10">
                <a:latin typeface="Verdana"/>
                <a:cs typeface="Verdana"/>
              </a:rPr>
              <a:t>(go </a:t>
            </a:r>
            <a:r>
              <a:rPr dirty="0" sz="1900" spc="-5">
                <a:latin typeface="Verdana"/>
                <a:cs typeface="Verdana"/>
              </a:rPr>
              <a:t>to </a:t>
            </a:r>
            <a:r>
              <a:rPr dirty="0" sz="1900" spc="-10">
                <a:latin typeface="Verdana"/>
                <a:cs typeface="Verdana"/>
              </a:rPr>
              <a:t>HPCS tutorial later</a:t>
            </a:r>
            <a:r>
              <a:rPr dirty="0" sz="1900" spc="120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today)</a:t>
            </a:r>
            <a:endParaRPr sz="19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Char char="–"/>
              <a:tabLst>
                <a:tab pos="927735" algn="l"/>
              </a:tabLst>
            </a:pPr>
            <a:r>
              <a:rPr dirty="0" u="sng" sz="17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http://snipersim.org/w/Tutorial:HPCA_2013_PinPoints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3771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 </a:t>
            </a:r>
            <a:r>
              <a:rPr dirty="0" spc="-5"/>
              <a:t>Debugger</a:t>
            </a:r>
            <a:r>
              <a:rPr dirty="0" spc="-55"/>
              <a:t> </a:t>
            </a:r>
            <a:r>
              <a:rPr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3963161" y="1703070"/>
            <a:ext cx="3581400" cy="2209800"/>
          </a:xfrm>
          <a:custGeom>
            <a:avLst/>
            <a:gdLst/>
            <a:ahLst/>
            <a:cxnLst/>
            <a:rect l="l" t="t" r="r" b="b"/>
            <a:pathLst>
              <a:path w="3581400" h="2209800">
                <a:moveTo>
                  <a:pt x="0" y="368300"/>
                </a:moveTo>
                <a:lnTo>
                  <a:pt x="2868" y="322091"/>
                </a:lnTo>
                <a:lnTo>
                  <a:pt x="11245" y="277599"/>
                </a:lnTo>
                <a:lnTo>
                  <a:pt x="24784" y="235166"/>
                </a:lnTo>
                <a:lnTo>
                  <a:pt x="43142" y="195139"/>
                </a:lnTo>
                <a:lnTo>
                  <a:pt x="65974" y="157861"/>
                </a:lnTo>
                <a:lnTo>
                  <a:pt x="92934" y="123678"/>
                </a:lnTo>
                <a:lnTo>
                  <a:pt x="123678" y="92934"/>
                </a:lnTo>
                <a:lnTo>
                  <a:pt x="157861" y="65974"/>
                </a:lnTo>
                <a:lnTo>
                  <a:pt x="195139" y="43142"/>
                </a:lnTo>
                <a:lnTo>
                  <a:pt x="235166" y="24784"/>
                </a:lnTo>
                <a:lnTo>
                  <a:pt x="277599" y="11245"/>
                </a:lnTo>
                <a:lnTo>
                  <a:pt x="322091" y="2868"/>
                </a:lnTo>
                <a:lnTo>
                  <a:pt x="368300" y="0"/>
                </a:lnTo>
                <a:lnTo>
                  <a:pt x="3213099" y="0"/>
                </a:lnTo>
                <a:lnTo>
                  <a:pt x="3259308" y="2868"/>
                </a:lnTo>
                <a:lnTo>
                  <a:pt x="3303800" y="11245"/>
                </a:lnTo>
                <a:lnTo>
                  <a:pt x="3346233" y="24784"/>
                </a:lnTo>
                <a:lnTo>
                  <a:pt x="3386260" y="43142"/>
                </a:lnTo>
                <a:lnTo>
                  <a:pt x="3423538" y="65974"/>
                </a:lnTo>
                <a:lnTo>
                  <a:pt x="3457721" y="92934"/>
                </a:lnTo>
                <a:lnTo>
                  <a:pt x="3488465" y="123678"/>
                </a:lnTo>
                <a:lnTo>
                  <a:pt x="3515425" y="157861"/>
                </a:lnTo>
                <a:lnTo>
                  <a:pt x="3538257" y="195139"/>
                </a:lnTo>
                <a:lnTo>
                  <a:pt x="3556615" y="235166"/>
                </a:lnTo>
                <a:lnTo>
                  <a:pt x="3570154" y="277599"/>
                </a:lnTo>
                <a:lnTo>
                  <a:pt x="3578531" y="322091"/>
                </a:lnTo>
                <a:lnTo>
                  <a:pt x="3581399" y="368300"/>
                </a:lnTo>
                <a:lnTo>
                  <a:pt x="3581399" y="1841500"/>
                </a:lnTo>
                <a:lnTo>
                  <a:pt x="3578531" y="1887708"/>
                </a:lnTo>
                <a:lnTo>
                  <a:pt x="3570154" y="1932200"/>
                </a:lnTo>
                <a:lnTo>
                  <a:pt x="3556615" y="1974633"/>
                </a:lnTo>
                <a:lnTo>
                  <a:pt x="3538257" y="2014660"/>
                </a:lnTo>
                <a:lnTo>
                  <a:pt x="3515425" y="2051938"/>
                </a:lnTo>
                <a:lnTo>
                  <a:pt x="3488465" y="2086121"/>
                </a:lnTo>
                <a:lnTo>
                  <a:pt x="3457721" y="2116865"/>
                </a:lnTo>
                <a:lnTo>
                  <a:pt x="3423538" y="2143825"/>
                </a:lnTo>
                <a:lnTo>
                  <a:pt x="3386260" y="2166657"/>
                </a:lnTo>
                <a:lnTo>
                  <a:pt x="3346233" y="2185015"/>
                </a:lnTo>
                <a:lnTo>
                  <a:pt x="3303800" y="2198554"/>
                </a:lnTo>
                <a:lnTo>
                  <a:pt x="3259308" y="2206931"/>
                </a:lnTo>
                <a:lnTo>
                  <a:pt x="3213099" y="2209799"/>
                </a:lnTo>
                <a:lnTo>
                  <a:pt x="368300" y="2209799"/>
                </a:lnTo>
                <a:lnTo>
                  <a:pt x="322091" y="2206931"/>
                </a:lnTo>
                <a:lnTo>
                  <a:pt x="277599" y="2198554"/>
                </a:lnTo>
                <a:lnTo>
                  <a:pt x="235166" y="2185015"/>
                </a:lnTo>
                <a:lnTo>
                  <a:pt x="195139" y="2166657"/>
                </a:lnTo>
                <a:lnTo>
                  <a:pt x="157861" y="2143825"/>
                </a:lnTo>
                <a:lnTo>
                  <a:pt x="123678" y="2116865"/>
                </a:lnTo>
                <a:lnTo>
                  <a:pt x="92934" y="2086121"/>
                </a:lnTo>
                <a:lnTo>
                  <a:pt x="65974" y="2051938"/>
                </a:lnTo>
                <a:lnTo>
                  <a:pt x="43142" y="2014660"/>
                </a:lnTo>
                <a:lnTo>
                  <a:pt x="24784" y="1974633"/>
                </a:lnTo>
                <a:lnTo>
                  <a:pt x="11245" y="1932200"/>
                </a:lnTo>
                <a:lnTo>
                  <a:pt x="2868" y="1887708"/>
                </a:lnTo>
                <a:lnTo>
                  <a:pt x="0" y="1841500"/>
                </a:lnTo>
                <a:lnTo>
                  <a:pt x="0" y="368300"/>
                </a:lnTo>
                <a:close/>
              </a:path>
            </a:pathLst>
          </a:custGeom>
          <a:ln w="50292">
            <a:solidFill>
              <a:srgbClr val="00CC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5561" y="2617470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2260600" y="0"/>
                </a:lnTo>
                <a:lnTo>
                  <a:pt x="2307857" y="6352"/>
                </a:lnTo>
                <a:lnTo>
                  <a:pt x="2350327" y="24280"/>
                </a:lnTo>
                <a:lnTo>
                  <a:pt x="2386314" y="52085"/>
                </a:lnTo>
                <a:lnTo>
                  <a:pt x="2414119" y="88072"/>
                </a:lnTo>
                <a:lnTo>
                  <a:pt x="2432047" y="130542"/>
                </a:lnTo>
                <a:lnTo>
                  <a:pt x="2438399" y="177800"/>
                </a:lnTo>
                <a:lnTo>
                  <a:pt x="2438399" y="889000"/>
                </a:lnTo>
                <a:lnTo>
                  <a:pt x="2432047" y="936257"/>
                </a:lnTo>
                <a:lnTo>
                  <a:pt x="2414119" y="978727"/>
                </a:lnTo>
                <a:lnTo>
                  <a:pt x="2386314" y="1014714"/>
                </a:lnTo>
                <a:lnTo>
                  <a:pt x="2350327" y="1042519"/>
                </a:lnTo>
                <a:lnTo>
                  <a:pt x="2307857" y="1060447"/>
                </a:lnTo>
                <a:lnTo>
                  <a:pt x="2260600" y="1066799"/>
                </a:lnTo>
                <a:lnTo>
                  <a:pt x="177800" y="1066799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5561" y="185547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349500" y="0"/>
                </a:lnTo>
                <a:lnTo>
                  <a:pt x="2384125" y="6979"/>
                </a:lnTo>
                <a:lnTo>
                  <a:pt x="2412380" y="26019"/>
                </a:lnTo>
                <a:lnTo>
                  <a:pt x="2431420" y="54274"/>
                </a:lnTo>
                <a:lnTo>
                  <a:pt x="2438399" y="88900"/>
                </a:lnTo>
                <a:lnTo>
                  <a:pt x="2438399" y="444500"/>
                </a:lnTo>
                <a:lnTo>
                  <a:pt x="2431420" y="479125"/>
                </a:lnTo>
                <a:lnTo>
                  <a:pt x="2412380" y="507380"/>
                </a:lnTo>
                <a:lnTo>
                  <a:pt x="2384125" y="526420"/>
                </a:lnTo>
                <a:lnTo>
                  <a:pt x="2349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50292">
            <a:solidFill>
              <a:srgbClr val="FC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0336" y="1997455"/>
            <a:ext cx="861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CB604"/>
                </a:solidFill>
                <a:latin typeface="Verdana"/>
                <a:cs typeface="Verdana"/>
              </a:rPr>
              <a:t>App</a:t>
            </a:r>
            <a:r>
              <a:rPr dirty="0" sz="1200" spc="-10">
                <a:solidFill>
                  <a:srgbClr val="FCB604"/>
                </a:solidFill>
                <a:latin typeface="Verdana"/>
                <a:cs typeface="Verdana"/>
              </a:rPr>
              <a:t>li</a:t>
            </a:r>
            <a:r>
              <a:rPr dirty="0" sz="1200">
                <a:solidFill>
                  <a:srgbClr val="FCB604"/>
                </a:solidFill>
                <a:latin typeface="Verdana"/>
                <a:cs typeface="Verdana"/>
              </a:rPr>
              <a:t>ca</a:t>
            </a:r>
            <a:r>
              <a:rPr dirty="0" sz="1200" spc="-10">
                <a:solidFill>
                  <a:srgbClr val="FCB604"/>
                </a:solidFill>
                <a:latin typeface="Verdana"/>
                <a:cs typeface="Verdana"/>
              </a:rPr>
              <a:t>ti</a:t>
            </a:r>
            <a:r>
              <a:rPr dirty="0" sz="1200">
                <a:solidFill>
                  <a:srgbClr val="FCB604"/>
                </a:solidFill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2561" y="2617470"/>
            <a:ext cx="609600" cy="1066800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08000" y="0"/>
                </a:lnTo>
                <a:lnTo>
                  <a:pt x="547556" y="7981"/>
                </a:lnTo>
                <a:lnTo>
                  <a:pt x="579850" y="29749"/>
                </a:lnTo>
                <a:lnTo>
                  <a:pt x="601618" y="62043"/>
                </a:lnTo>
                <a:lnTo>
                  <a:pt x="609600" y="101600"/>
                </a:lnTo>
                <a:lnTo>
                  <a:pt x="609600" y="965200"/>
                </a:lnTo>
                <a:lnTo>
                  <a:pt x="601618" y="1004756"/>
                </a:lnTo>
                <a:lnTo>
                  <a:pt x="579850" y="1037050"/>
                </a:lnTo>
                <a:lnTo>
                  <a:pt x="547556" y="1058818"/>
                </a:lnTo>
                <a:lnTo>
                  <a:pt x="508000" y="1066799"/>
                </a:lnTo>
                <a:lnTo>
                  <a:pt x="101600" y="1066799"/>
                </a:lnTo>
                <a:lnTo>
                  <a:pt x="62043" y="1058818"/>
                </a:lnTo>
                <a:lnTo>
                  <a:pt x="29749" y="1037050"/>
                </a:lnTo>
                <a:lnTo>
                  <a:pt x="7981" y="1004756"/>
                </a:lnTo>
                <a:lnTo>
                  <a:pt x="0" y="965200"/>
                </a:lnTo>
                <a:lnTo>
                  <a:pt x="0" y="101600"/>
                </a:lnTo>
                <a:close/>
              </a:path>
            </a:pathLst>
          </a:custGeom>
          <a:ln w="50291">
            <a:solidFill>
              <a:srgbClr val="FC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02023" y="2679573"/>
            <a:ext cx="210820" cy="330835"/>
          </a:xfrm>
          <a:prstGeom prst="rect">
            <a:avLst/>
          </a:prstGeom>
        </p:spPr>
        <p:txBody>
          <a:bodyPr wrap="square" lIns="0" tIns="133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30">
                <a:solidFill>
                  <a:srgbClr val="FCB604"/>
                </a:solidFill>
                <a:latin typeface="Verdana"/>
                <a:cs typeface="Verdana"/>
              </a:rPr>
              <a:t>T</a:t>
            </a:r>
            <a:r>
              <a:rPr dirty="0" sz="1200">
                <a:solidFill>
                  <a:srgbClr val="FCB604"/>
                </a:solidFill>
                <a:latin typeface="Verdana"/>
                <a:cs typeface="Verdana"/>
              </a:rPr>
              <a:t>ool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961" y="2794254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04900" y="0"/>
                </a:lnTo>
                <a:lnTo>
                  <a:pt x="1149387" y="8983"/>
                </a:lnTo>
                <a:lnTo>
                  <a:pt x="1185719" y="33480"/>
                </a:lnTo>
                <a:lnTo>
                  <a:pt x="1210216" y="69812"/>
                </a:lnTo>
                <a:lnTo>
                  <a:pt x="1219200" y="114300"/>
                </a:lnTo>
                <a:lnTo>
                  <a:pt x="1219200" y="571500"/>
                </a:lnTo>
                <a:lnTo>
                  <a:pt x="1210216" y="615987"/>
                </a:lnTo>
                <a:lnTo>
                  <a:pt x="1185719" y="652319"/>
                </a:lnTo>
                <a:lnTo>
                  <a:pt x="1149387" y="676816"/>
                </a:lnTo>
                <a:lnTo>
                  <a:pt x="11049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50292">
            <a:solidFill>
              <a:srgbClr val="37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12722" y="3013709"/>
            <a:ext cx="366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GDB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6070" y="3061716"/>
            <a:ext cx="1320800" cy="151130"/>
          </a:xfrm>
          <a:custGeom>
            <a:avLst/>
            <a:gdLst/>
            <a:ahLst/>
            <a:cxnLst/>
            <a:rect l="l" t="t" r="r" b="b"/>
            <a:pathLst>
              <a:path w="1320800" h="151130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4"/>
                </a:lnTo>
                <a:lnTo>
                  <a:pt x="125730" y="100584"/>
                </a:lnTo>
                <a:lnTo>
                  <a:pt x="125730" y="50292"/>
                </a:lnTo>
                <a:lnTo>
                  <a:pt x="150875" y="50292"/>
                </a:lnTo>
                <a:lnTo>
                  <a:pt x="150875" y="0"/>
                </a:lnTo>
                <a:close/>
              </a:path>
              <a:path w="1320800" h="151130">
                <a:moveTo>
                  <a:pt x="1169924" y="0"/>
                </a:moveTo>
                <a:lnTo>
                  <a:pt x="1169924" y="150875"/>
                </a:lnTo>
                <a:lnTo>
                  <a:pt x="1270508" y="100584"/>
                </a:lnTo>
                <a:lnTo>
                  <a:pt x="1195070" y="100584"/>
                </a:lnTo>
                <a:lnTo>
                  <a:pt x="1195070" y="50292"/>
                </a:lnTo>
                <a:lnTo>
                  <a:pt x="1270508" y="50292"/>
                </a:lnTo>
                <a:lnTo>
                  <a:pt x="1169924" y="0"/>
                </a:lnTo>
                <a:close/>
              </a:path>
              <a:path w="1320800" h="151130">
                <a:moveTo>
                  <a:pt x="150875" y="50292"/>
                </a:moveTo>
                <a:lnTo>
                  <a:pt x="125730" y="50292"/>
                </a:lnTo>
                <a:lnTo>
                  <a:pt x="125730" y="100584"/>
                </a:lnTo>
                <a:lnTo>
                  <a:pt x="150875" y="100584"/>
                </a:lnTo>
                <a:lnTo>
                  <a:pt x="150875" y="50292"/>
                </a:lnTo>
                <a:close/>
              </a:path>
              <a:path w="1320800" h="151130">
                <a:moveTo>
                  <a:pt x="1169924" y="50292"/>
                </a:moveTo>
                <a:lnTo>
                  <a:pt x="150875" y="50292"/>
                </a:lnTo>
                <a:lnTo>
                  <a:pt x="150875" y="100584"/>
                </a:lnTo>
                <a:lnTo>
                  <a:pt x="1169924" y="100584"/>
                </a:lnTo>
                <a:lnTo>
                  <a:pt x="1169924" y="50292"/>
                </a:lnTo>
                <a:close/>
              </a:path>
              <a:path w="1320800" h="151130">
                <a:moveTo>
                  <a:pt x="1270508" y="50292"/>
                </a:moveTo>
                <a:lnTo>
                  <a:pt x="1195070" y="50292"/>
                </a:lnTo>
                <a:lnTo>
                  <a:pt x="1195070" y="100584"/>
                </a:lnTo>
                <a:lnTo>
                  <a:pt x="1270508" y="100584"/>
                </a:lnTo>
                <a:lnTo>
                  <a:pt x="1320800" y="75437"/>
                </a:lnTo>
                <a:lnTo>
                  <a:pt x="1270508" y="50292"/>
                </a:lnTo>
                <a:close/>
              </a:path>
            </a:pathLst>
          </a:custGeom>
          <a:solidFill>
            <a:srgbClr val="37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91761" y="2794254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04900" y="0"/>
                </a:lnTo>
                <a:lnTo>
                  <a:pt x="1149387" y="8983"/>
                </a:lnTo>
                <a:lnTo>
                  <a:pt x="1185719" y="33480"/>
                </a:lnTo>
                <a:lnTo>
                  <a:pt x="1210216" y="69812"/>
                </a:lnTo>
                <a:lnTo>
                  <a:pt x="1219200" y="114300"/>
                </a:lnTo>
                <a:lnTo>
                  <a:pt x="1219200" y="571500"/>
                </a:lnTo>
                <a:lnTo>
                  <a:pt x="1210216" y="615987"/>
                </a:lnTo>
                <a:lnTo>
                  <a:pt x="1185719" y="652319"/>
                </a:lnTo>
                <a:lnTo>
                  <a:pt x="1149387" y="676816"/>
                </a:lnTo>
                <a:lnTo>
                  <a:pt x="11049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50292">
            <a:solidFill>
              <a:srgbClr val="37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03903" y="2744876"/>
            <a:ext cx="755015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379900"/>
                </a:solidFill>
                <a:latin typeface="Verdana"/>
                <a:cs typeface="Verdana"/>
              </a:rPr>
              <a:t>D</a:t>
            </a:r>
            <a:r>
              <a:rPr dirty="0" sz="1600" spc="-15" b="1">
                <a:solidFill>
                  <a:srgbClr val="379900"/>
                </a:solidFill>
                <a:latin typeface="Verdana"/>
                <a:cs typeface="Verdana"/>
              </a:rPr>
              <a:t>e</a:t>
            </a:r>
            <a:r>
              <a:rPr dirty="0" sz="1600" spc="-10" b="1">
                <a:solidFill>
                  <a:srgbClr val="379900"/>
                </a:solidFill>
                <a:latin typeface="Verdana"/>
                <a:cs typeface="Verdana"/>
              </a:rPr>
              <a:t>bug  </a:t>
            </a:r>
            <a:r>
              <a:rPr dirty="0" sz="1600" spc="-10" b="1">
                <a:solidFill>
                  <a:srgbClr val="379900"/>
                </a:solidFill>
                <a:latin typeface="Verdana"/>
                <a:cs typeface="Verdana"/>
              </a:rPr>
              <a:t>Agent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9828" y="2916428"/>
            <a:ext cx="254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P</a:t>
            </a:r>
            <a:r>
              <a:rPr dirty="0" sz="1200" spc="-10">
                <a:latin typeface="Verdana"/>
                <a:cs typeface="Verdana"/>
              </a:rPr>
              <a:t>i</a:t>
            </a:r>
            <a:r>
              <a:rPr dirty="0" sz="1200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7385" y="1156716"/>
            <a:ext cx="837565" cy="1912620"/>
          </a:xfrm>
          <a:custGeom>
            <a:avLst/>
            <a:gdLst/>
            <a:ahLst/>
            <a:cxnLst/>
            <a:rect l="l" t="t" r="r" b="b"/>
            <a:pathLst>
              <a:path w="837564" h="1912620">
                <a:moveTo>
                  <a:pt x="689419" y="1755362"/>
                </a:moveTo>
                <a:lnTo>
                  <a:pt x="679898" y="1757013"/>
                </a:lnTo>
                <a:lnTo>
                  <a:pt x="671449" y="1762379"/>
                </a:lnTo>
                <a:lnTo>
                  <a:pt x="665813" y="1770596"/>
                </a:lnTo>
                <a:lnTo>
                  <a:pt x="663797" y="1780016"/>
                </a:lnTo>
                <a:lnTo>
                  <a:pt x="665448" y="1789507"/>
                </a:lnTo>
                <a:lnTo>
                  <a:pt x="670813" y="1797939"/>
                </a:lnTo>
                <a:lnTo>
                  <a:pt x="781050" y="1912366"/>
                </a:lnTo>
                <a:lnTo>
                  <a:pt x="796119" y="1871091"/>
                </a:lnTo>
                <a:lnTo>
                  <a:pt x="746633" y="1871091"/>
                </a:lnTo>
                <a:lnTo>
                  <a:pt x="728535" y="1785371"/>
                </a:lnTo>
                <a:lnTo>
                  <a:pt x="707009" y="1763014"/>
                </a:lnTo>
                <a:lnTo>
                  <a:pt x="698845" y="1757378"/>
                </a:lnTo>
                <a:lnTo>
                  <a:pt x="689419" y="1755362"/>
                </a:lnTo>
                <a:close/>
              </a:path>
              <a:path w="837564" h="1912620">
                <a:moveTo>
                  <a:pt x="728535" y="1785371"/>
                </a:moveTo>
                <a:lnTo>
                  <a:pt x="746633" y="1871091"/>
                </a:lnTo>
                <a:lnTo>
                  <a:pt x="795909" y="1860677"/>
                </a:lnTo>
                <a:lnTo>
                  <a:pt x="795184" y="1857248"/>
                </a:lnTo>
                <a:lnTo>
                  <a:pt x="747649" y="1857248"/>
                </a:lnTo>
                <a:lnTo>
                  <a:pt x="761446" y="1819551"/>
                </a:lnTo>
                <a:lnTo>
                  <a:pt x="728535" y="1785371"/>
                </a:lnTo>
                <a:close/>
              </a:path>
              <a:path w="837564" h="1912620">
                <a:moveTo>
                  <a:pt x="810722" y="1729402"/>
                </a:moveTo>
                <a:lnTo>
                  <a:pt x="801385" y="1731708"/>
                </a:lnTo>
                <a:lnTo>
                  <a:pt x="793597" y="1737348"/>
                </a:lnTo>
                <a:lnTo>
                  <a:pt x="788415" y="1745869"/>
                </a:lnTo>
                <a:lnTo>
                  <a:pt x="777792" y="1774892"/>
                </a:lnTo>
                <a:lnTo>
                  <a:pt x="795909" y="1860677"/>
                </a:lnTo>
                <a:lnTo>
                  <a:pt x="746633" y="1871091"/>
                </a:lnTo>
                <a:lnTo>
                  <a:pt x="796119" y="1871091"/>
                </a:lnTo>
                <a:lnTo>
                  <a:pt x="835533" y="1763141"/>
                </a:lnTo>
                <a:lnTo>
                  <a:pt x="837066" y="1753260"/>
                </a:lnTo>
                <a:lnTo>
                  <a:pt x="834755" y="1743916"/>
                </a:lnTo>
                <a:lnTo>
                  <a:pt x="829085" y="1736119"/>
                </a:lnTo>
                <a:lnTo>
                  <a:pt x="820547" y="1730883"/>
                </a:lnTo>
                <a:lnTo>
                  <a:pt x="810722" y="1729402"/>
                </a:lnTo>
                <a:close/>
              </a:path>
              <a:path w="837564" h="1912620">
                <a:moveTo>
                  <a:pt x="761446" y="1819551"/>
                </a:moveTo>
                <a:lnTo>
                  <a:pt x="747649" y="1857248"/>
                </a:lnTo>
                <a:lnTo>
                  <a:pt x="789304" y="1848485"/>
                </a:lnTo>
                <a:lnTo>
                  <a:pt x="761446" y="1819551"/>
                </a:lnTo>
                <a:close/>
              </a:path>
              <a:path w="837564" h="1912620">
                <a:moveTo>
                  <a:pt x="777792" y="1774892"/>
                </a:moveTo>
                <a:lnTo>
                  <a:pt x="761446" y="1819551"/>
                </a:lnTo>
                <a:lnTo>
                  <a:pt x="789304" y="1848485"/>
                </a:lnTo>
                <a:lnTo>
                  <a:pt x="747649" y="1857248"/>
                </a:lnTo>
                <a:lnTo>
                  <a:pt x="795184" y="1857248"/>
                </a:lnTo>
                <a:lnTo>
                  <a:pt x="777792" y="1774892"/>
                </a:lnTo>
                <a:close/>
              </a:path>
              <a:path w="837564" h="1912620">
                <a:moveTo>
                  <a:pt x="358013" y="30353"/>
                </a:moveTo>
                <a:lnTo>
                  <a:pt x="728535" y="1785371"/>
                </a:lnTo>
                <a:lnTo>
                  <a:pt x="761446" y="1819551"/>
                </a:lnTo>
                <a:lnTo>
                  <a:pt x="777792" y="1774892"/>
                </a:lnTo>
                <a:lnTo>
                  <a:pt x="413591" y="50292"/>
                </a:lnTo>
                <a:lnTo>
                  <a:pt x="382650" y="50292"/>
                </a:lnTo>
                <a:lnTo>
                  <a:pt x="358013" y="30353"/>
                </a:lnTo>
                <a:close/>
              </a:path>
              <a:path w="837564" h="1912620">
                <a:moveTo>
                  <a:pt x="402970" y="0"/>
                </a:moveTo>
                <a:lnTo>
                  <a:pt x="0" y="0"/>
                </a:lnTo>
                <a:lnTo>
                  <a:pt x="0" y="50292"/>
                </a:lnTo>
                <a:lnTo>
                  <a:pt x="362222" y="50292"/>
                </a:lnTo>
                <a:lnTo>
                  <a:pt x="358013" y="30353"/>
                </a:lnTo>
                <a:lnTo>
                  <a:pt x="409380" y="30353"/>
                </a:lnTo>
                <a:lnTo>
                  <a:pt x="402970" y="0"/>
                </a:lnTo>
                <a:close/>
              </a:path>
              <a:path w="837564" h="1912620">
                <a:moveTo>
                  <a:pt x="409380" y="30353"/>
                </a:moveTo>
                <a:lnTo>
                  <a:pt x="358013" y="30353"/>
                </a:lnTo>
                <a:lnTo>
                  <a:pt x="382650" y="50292"/>
                </a:lnTo>
                <a:lnTo>
                  <a:pt x="413591" y="50292"/>
                </a:lnTo>
                <a:lnTo>
                  <a:pt x="409380" y="30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0986" y="1067561"/>
            <a:ext cx="1600200" cy="940435"/>
          </a:xfrm>
          <a:prstGeom prst="rect">
            <a:avLst/>
          </a:prstGeom>
          <a:ln w="50291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 marR="107950">
              <a:lnSpc>
                <a:spcPct val="80000"/>
              </a:lnSpc>
            </a:pPr>
            <a:r>
              <a:rPr dirty="0" sz="1600" spc="-10">
                <a:latin typeface="Verdana"/>
                <a:cs typeface="Verdana"/>
              </a:rPr>
              <a:t>GDB </a:t>
            </a:r>
            <a:r>
              <a:rPr dirty="0" sz="1600" spc="-5">
                <a:latin typeface="Verdana"/>
                <a:cs typeface="Verdana"/>
              </a:rPr>
              <a:t>remote  protocol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(tcp)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976" y="3957573"/>
            <a:ext cx="6252845" cy="181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4704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CC66"/>
                </a:solidFill>
                <a:latin typeface="Verdana"/>
                <a:cs typeface="Verdana"/>
              </a:rPr>
              <a:t>Pin</a:t>
            </a:r>
            <a:r>
              <a:rPr dirty="0" sz="2000" spc="-95">
                <a:solidFill>
                  <a:srgbClr val="00CC66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CC66"/>
                </a:solidFill>
                <a:latin typeface="Verdana"/>
                <a:cs typeface="Verdana"/>
              </a:rPr>
              <a:t>process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har char="•"/>
              <a:tabLst>
                <a:tab pos="287020" algn="l"/>
              </a:tabLst>
            </a:pPr>
            <a:r>
              <a:rPr dirty="0" sz="2400" spc="-5">
                <a:latin typeface="Verdana"/>
                <a:cs typeface="Verdana"/>
              </a:rPr>
              <a:t>GDB debugs </a:t>
            </a:r>
            <a:r>
              <a:rPr dirty="0" sz="2400">
                <a:latin typeface="Verdana"/>
                <a:cs typeface="Verdana"/>
              </a:rPr>
              <a:t>application </a:t>
            </a:r>
            <a:r>
              <a:rPr dirty="0" sz="2400" spc="-5">
                <a:latin typeface="Verdana"/>
                <a:cs typeface="Verdana"/>
              </a:rPr>
              <a:t>(not </a:t>
            </a:r>
            <a:r>
              <a:rPr dirty="0" sz="2400">
                <a:latin typeface="Verdana"/>
                <a:cs typeface="Verdana"/>
              </a:rPr>
              <a:t>Pin </a:t>
            </a:r>
            <a:r>
              <a:rPr dirty="0" sz="2400" spc="-5">
                <a:latin typeface="Verdana"/>
                <a:cs typeface="Verdana"/>
              </a:rPr>
              <a:t>itself)</a:t>
            </a:r>
            <a:endParaRPr sz="24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har char="•"/>
              <a:tabLst>
                <a:tab pos="287020" algn="l"/>
              </a:tabLst>
            </a:pPr>
            <a:r>
              <a:rPr dirty="0" sz="2400" spc="-5">
                <a:latin typeface="Verdana"/>
                <a:cs typeface="Verdana"/>
              </a:rPr>
              <a:t>Leverage GDB remote protocol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ABI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194" y="3507994"/>
            <a:ext cx="151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79900"/>
                </a:solidFill>
                <a:latin typeface="Verdana"/>
                <a:cs typeface="Verdana"/>
              </a:rPr>
              <a:t>(unmodified)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900429"/>
            <a:ext cx="4316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dirty="0" sz="2400" spc="-5">
                <a:latin typeface="Verdana"/>
                <a:cs typeface="Verdana"/>
              </a:rPr>
              <a:t>1.	Run Pin with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-appdebug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656459"/>
            <a:ext cx="608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dirty="0" sz="2400" spc="-5">
                <a:latin typeface="Verdana"/>
                <a:cs typeface="Verdana"/>
              </a:rPr>
              <a:t>2.	</a:t>
            </a:r>
            <a:r>
              <a:rPr dirty="0" sz="2400">
                <a:latin typeface="Verdana"/>
                <a:cs typeface="Verdana"/>
              </a:rPr>
              <a:t>Start </a:t>
            </a:r>
            <a:r>
              <a:rPr dirty="0" sz="2400" spc="-5">
                <a:latin typeface="Verdana"/>
                <a:cs typeface="Verdana"/>
              </a:rPr>
              <a:t>GDB, </a:t>
            </a:r>
            <a:r>
              <a:rPr dirty="0" sz="2400">
                <a:latin typeface="Verdana"/>
                <a:cs typeface="Verdana"/>
              </a:rPr>
              <a:t>enter </a:t>
            </a:r>
            <a:r>
              <a:rPr dirty="0" sz="2400" spc="-5">
                <a:latin typeface="Verdana"/>
                <a:cs typeface="Verdana"/>
              </a:rPr>
              <a:t>“target remote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…”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973448"/>
            <a:ext cx="7223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4045585" algn="l"/>
              </a:tabLst>
            </a:pPr>
            <a:r>
              <a:rPr dirty="0" sz="2400" spc="-5">
                <a:latin typeface="Verdana"/>
                <a:cs typeface="Verdana"/>
              </a:rPr>
              <a:t>3.	</a:t>
            </a:r>
            <a:r>
              <a:rPr dirty="0" sz="2400">
                <a:latin typeface="Verdana"/>
                <a:cs typeface="Verdana"/>
              </a:rPr>
              <a:t>Set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breakpoints,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etc.	Continue </a:t>
            </a:r>
            <a:r>
              <a:rPr dirty="0" sz="2400" spc="-5">
                <a:latin typeface="Verdana"/>
                <a:cs typeface="Verdana"/>
              </a:rPr>
              <a:t>with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“cont”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1447800"/>
            <a:ext cx="8380730" cy="1066800"/>
          </a:xfrm>
          <a:prstGeom prst="rect">
            <a:avLst/>
          </a:prstGeom>
          <a:solidFill>
            <a:srgbClr val="FF5C00"/>
          </a:solidFill>
          <a:ln w="9144">
            <a:solidFill>
              <a:srgbClr val="FCB604"/>
            </a:solidFill>
          </a:ln>
        </p:spPr>
        <p:txBody>
          <a:bodyPr wrap="square" lIns="0" tIns="96520" rIns="0" bIns="0" rtlCol="0" vert="horz">
            <a:spAutoFit/>
          </a:bodyPr>
          <a:lstStyle/>
          <a:p>
            <a:pPr marL="297180" marR="2221230">
              <a:lnSpc>
                <a:spcPct val="100000"/>
              </a:lnSpc>
              <a:spcBef>
                <a:spcPts val="760"/>
              </a:spcBef>
            </a:pPr>
            <a:r>
              <a:rPr dirty="0" sz="1400" b="1">
                <a:latin typeface="Courier New"/>
                <a:cs typeface="Courier New"/>
              </a:rPr>
              <a:t>$ </a:t>
            </a:r>
            <a:r>
              <a:rPr dirty="0" sz="1400" spc="-5" b="1">
                <a:latin typeface="Courier New"/>
                <a:cs typeface="Courier New"/>
              </a:rPr>
              <a:t>pin </a:t>
            </a:r>
            <a:r>
              <a:rPr dirty="0" sz="1400" spc="-10" b="1">
                <a:latin typeface="Courier New"/>
                <a:cs typeface="Courier New"/>
              </a:rPr>
              <a:t>-appdebug </a:t>
            </a:r>
            <a:r>
              <a:rPr dirty="0" sz="1400" b="1">
                <a:latin typeface="Courier New"/>
                <a:cs typeface="Courier New"/>
              </a:rPr>
              <a:t>-t </a:t>
            </a:r>
            <a:r>
              <a:rPr dirty="0" sz="1400" spc="-10" b="1">
                <a:latin typeface="Courier New"/>
                <a:cs typeface="Courier New"/>
              </a:rPr>
              <a:t>tool.so -- </a:t>
            </a:r>
            <a:r>
              <a:rPr dirty="0" sz="1400" spc="-5" b="1">
                <a:latin typeface="Courier New"/>
                <a:cs typeface="Courier New"/>
              </a:rPr>
              <a:t>./application  Application stopped until continued </a:t>
            </a:r>
            <a:r>
              <a:rPr dirty="0" sz="1400" spc="-10" b="1">
                <a:latin typeface="Courier New"/>
                <a:cs typeface="Courier New"/>
              </a:rPr>
              <a:t>from </a:t>
            </a:r>
            <a:r>
              <a:rPr dirty="0" sz="1400" spc="-5" b="1">
                <a:latin typeface="Courier New"/>
                <a:cs typeface="Courier New"/>
              </a:rPr>
              <a:t>debugger.  Start GDB, then issue this command </a:t>
            </a:r>
            <a:r>
              <a:rPr dirty="0" sz="1400" b="1">
                <a:latin typeface="Courier New"/>
                <a:cs typeface="Courier New"/>
              </a:rPr>
              <a:t>at </a:t>
            </a:r>
            <a:r>
              <a:rPr dirty="0" sz="1400" spc="-5" b="1">
                <a:latin typeface="Courier New"/>
                <a:cs typeface="Courier New"/>
              </a:rPr>
              <a:t>the (gdb)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prompt:</a:t>
            </a:r>
            <a:endParaRPr sz="1400">
              <a:latin typeface="Courier New"/>
              <a:cs typeface="Courier New"/>
            </a:endParaRPr>
          </a:p>
          <a:p>
            <a:pPr marL="511175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Courier New"/>
                <a:cs typeface="Courier New"/>
              </a:rPr>
              <a:t>target </a:t>
            </a:r>
            <a:r>
              <a:rPr dirty="0" sz="1400" spc="-10" b="1">
                <a:latin typeface="Courier New"/>
                <a:cs typeface="Courier New"/>
              </a:rPr>
              <a:t>remote </a:t>
            </a:r>
            <a:r>
              <a:rPr dirty="0" sz="1400" spc="-5" b="1">
                <a:latin typeface="Courier New"/>
                <a:cs typeface="Courier New"/>
              </a:rPr>
              <a:t>:1234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100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Debug </a:t>
            </a:r>
            <a:r>
              <a:rPr dirty="0"/>
              <a:t>the </a:t>
            </a:r>
            <a:r>
              <a:rPr dirty="0" spc="-5"/>
              <a:t>Application with</a:t>
            </a:r>
            <a:r>
              <a:rPr dirty="0" spc="-10"/>
              <a:t> </a:t>
            </a:r>
            <a:r>
              <a:rPr dirty="0"/>
              <a:t>Pin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000" y="3276600"/>
            <a:ext cx="8380730" cy="685800"/>
          </a:xfrm>
          <a:prstGeom prst="rect">
            <a:avLst/>
          </a:prstGeom>
          <a:solidFill>
            <a:srgbClr val="FF5C00"/>
          </a:solidFill>
          <a:ln w="9144">
            <a:solidFill>
              <a:srgbClr val="FCB604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97180" marR="5412740">
              <a:lnSpc>
                <a:spcPct val="100000"/>
              </a:lnSpc>
              <a:spcBef>
                <a:spcPts val="765"/>
              </a:spcBef>
            </a:pPr>
            <a:r>
              <a:rPr dirty="0" sz="1400" b="1">
                <a:latin typeface="Courier New"/>
                <a:cs typeface="Courier New"/>
              </a:rPr>
              <a:t>$ </a:t>
            </a:r>
            <a:r>
              <a:rPr dirty="0" sz="1400" spc="-5" b="1">
                <a:latin typeface="Courier New"/>
                <a:cs typeface="Courier New"/>
              </a:rPr>
              <a:t>gdb ./application  (gdb) </a:t>
            </a:r>
            <a:r>
              <a:rPr dirty="0" sz="1400" spc="-10" b="1">
                <a:latin typeface="Courier New"/>
                <a:cs typeface="Courier New"/>
              </a:rPr>
              <a:t>target </a:t>
            </a:r>
            <a:r>
              <a:rPr dirty="0" sz="1400" spc="-5" b="1">
                <a:latin typeface="Courier New"/>
                <a:cs typeface="Courier New"/>
              </a:rPr>
              <a:t>remote</a:t>
            </a:r>
            <a:r>
              <a:rPr dirty="0" sz="1400" spc="-5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:1234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4724400"/>
            <a:ext cx="8380730" cy="685800"/>
          </a:xfrm>
          <a:prstGeom prst="rect">
            <a:avLst/>
          </a:prstGeom>
          <a:solidFill>
            <a:srgbClr val="FF5C00"/>
          </a:solidFill>
          <a:ln w="9144">
            <a:solidFill>
              <a:srgbClr val="FCB604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97180" marR="6371590">
              <a:lnSpc>
                <a:spcPct val="100000"/>
              </a:lnSpc>
              <a:spcBef>
                <a:spcPts val="765"/>
              </a:spcBef>
            </a:pPr>
            <a:r>
              <a:rPr dirty="0" sz="1400" spc="-5" b="1">
                <a:latin typeface="Courier New"/>
                <a:cs typeface="Courier New"/>
              </a:rPr>
              <a:t>(gdb) break</a:t>
            </a:r>
            <a:r>
              <a:rPr dirty="0" sz="1400" spc="-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main  </a:t>
            </a:r>
            <a:r>
              <a:rPr dirty="0" sz="1400" spc="-5" b="1">
                <a:latin typeface="Courier New"/>
                <a:cs typeface="Courier New"/>
              </a:rPr>
              <a:t>(gdb)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cont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565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Extending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5"/>
              <a:t>Debugger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626870"/>
            <a:ext cx="7142480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070" indent="-16700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latin typeface="Verdana"/>
                <a:cs typeface="Verdana"/>
              </a:rPr>
              <a:t>Normal debugging with </a:t>
            </a:r>
            <a:r>
              <a:rPr dirty="0" sz="2400">
                <a:latin typeface="Verdana"/>
                <a:cs typeface="Verdana"/>
              </a:rPr>
              <a:t>Pin useful but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limited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latin typeface="Verdana"/>
                <a:cs typeface="Verdana"/>
              </a:rPr>
              <a:t>Extending the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debugger: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Add </a:t>
            </a:r>
            <a:r>
              <a:rPr dirty="0" sz="2400" spc="-5">
                <a:latin typeface="Verdana"/>
                <a:cs typeface="Verdana"/>
              </a:rPr>
              <a:t>GDB </a:t>
            </a:r>
            <a:r>
              <a:rPr dirty="0" sz="2400">
                <a:latin typeface="Verdana"/>
                <a:cs typeface="Verdana"/>
              </a:rPr>
              <a:t>commands via a </a:t>
            </a:r>
            <a:r>
              <a:rPr dirty="0" sz="2400" spc="-5">
                <a:latin typeface="Verdana"/>
                <a:cs typeface="Verdana"/>
              </a:rPr>
              <a:t>Pin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tool</a:t>
            </a:r>
            <a:endParaRPr sz="2400">
              <a:latin typeface="Verdana"/>
              <a:cs typeface="Verdana"/>
            </a:endParaRPr>
          </a:p>
          <a:p>
            <a:pPr lvl="1" marL="588645" marR="1363980" indent="-236220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Stop at </a:t>
            </a:r>
            <a:r>
              <a:rPr dirty="0" sz="2400" spc="-5">
                <a:latin typeface="Verdana"/>
                <a:cs typeface="Verdana"/>
              </a:rPr>
              <a:t>“semantic breakpoint” </a:t>
            </a:r>
            <a:r>
              <a:rPr dirty="0" sz="2400">
                <a:latin typeface="Verdana"/>
                <a:cs typeface="Verdana"/>
              </a:rPr>
              <a:t>via  </a:t>
            </a:r>
            <a:r>
              <a:rPr dirty="0" sz="2400" spc="-5">
                <a:latin typeface="Verdana"/>
                <a:cs typeface="Verdana"/>
              </a:rPr>
              <a:t>instrumentation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100000"/>
              </a:lnSpc>
              <a:buSzPct val="95833"/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Use the </a:t>
            </a:r>
            <a:r>
              <a:rPr dirty="0" sz="2400">
                <a:latin typeface="Verdana"/>
                <a:cs typeface="Verdana"/>
              </a:rPr>
              <a:t>“monitor” </a:t>
            </a:r>
            <a:r>
              <a:rPr dirty="0" sz="2400" spc="-5">
                <a:latin typeface="Verdana"/>
                <a:cs typeface="Verdana"/>
              </a:rPr>
              <a:t>keyword for implementing  </a:t>
            </a:r>
            <a:r>
              <a:rPr dirty="0" sz="2400">
                <a:latin typeface="Verdana"/>
                <a:cs typeface="Verdana"/>
              </a:rPr>
              <a:t>custom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393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Stack Debugger</a:t>
            </a:r>
            <a:r>
              <a:rPr dirty="0" spc="-50"/>
              <a:t> </a:t>
            </a:r>
            <a:r>
              <a:rPr dirty="0"/>
              <a:t>Pintool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2827" y="865378"/>
            <a:ext cx="7146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$ </a:t>
            </a:r>
            <a:r>
              <a:rPr dirty="0" sz="2400" spc="-5" b="1">
                <a:latin typeface="Courier New"/>
                <a:cs typeface="Courier New"/>
              </a:rPr>
              <a:t>pin </a:t>
            </a:r>
            <a:r>
              <a:rPr dirty="0" sz="2400" spc="-10" b="1">
                <a:latin typeface="Courier New"/>
                <a:cs typeface="Courier New"/>
              </a:rPr>
              <a:t>-appdebug </a:t>
            </a:r>
            <a:r>
              <a:rPr dirty="0" sz="2400" spc="-5" b="1">
                <a:latin typeface="Courier New"/>
                <a:cs typeface="Courier New"/>
              </a:rPr>
              <a:t>-t </a:t>
            </a:r>
            <a:r>
              <a:rPr dirty="0" sz="2400" spc="-10" b="1">
                <a:latin typeface="Courier New"/>
                <a:cs typeface="Courier New"/>
              </a:rPr>
              <a:t>stack-debugger.so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--</a:t>
            </a:r>
            <a:endParaRPr sz="2400">
              <a:latin typeface="Courier New"/>
              <a:cs typeface="Courier New"/>
            </a:endParaRPr>
          </a:p>
          <a:p>
            <a:pPr marL="248285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./app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827" y="2036191"/>
            <a:ext cx="458851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Courier New"/>
                <a:cs typeface="Courier New"/>
              </a:rPr>
              <a:t>$ </a:t>
            </a:r>
            <a:r>
              <a:rPr dirty="0" sz="2400" spc="-5" b="1">
                <a:latin typeface="Courier New"/>
                <a:cs typeface="Courier New"/>
              </a:rPr>
              <a:t>gdb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./app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Courier New"/>
                <a:cs typeface="Courier New"/>
              </a:rPr>
              <a:t>(gdb) </a:t>
            </a:r>
            <a:r>
              <a:rPr dirty="0" sz="2400" spc="-10" b="1">
                <a:latin typeface="Courier New"/>
                <a:cs typeface="Courier New"/>
              </a:rPr>
              <a:t>target remote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:1234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27" y="2913760"/>
            <a:ext cx="7326630" cy="3098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latin typeface="Courier New"/>
                <a:cs typeface="Courier New"/>
              </a:rPr>
              <a:t>(gdb) </a:t>
            </a:r>
            <a:r>
              <a:rPr dirty="0" sz="2400" spc="-10" b="1">
                <a:solidFill>
                  <a:srgbClr val="C00000"/>
                </a:solidFill>
                <a:latin typeface="Courier New"/>
                <a:cs typeface="Courier New"/>
              </a:rPr>
              <a:t>monitor stackbreak</a:t>
            </a:r>
            <a:r>
              <a:rPr dirty="0" sz="24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Courier New"/>
                <a:cs typeface="Courier New"/>
              </a:rPr>
              <a:t>4000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dirty="0" sz="2400" spc="-5" b="1">
                <a:latin typeface="Courier New"/>
                <a:cs typeface="Courier New"/>
              </a:rPr>
              <a:t>Break </a:t>
            </a:r>
            <a:r>
              <a:rPr dirty="0" sz="2400" spc="-10" b="1">
                <a:latin typeface="Courier New"/>
                <a:cs typeface="Courier New"/>
              </a:rPr>
              <a:t>when thread </a:t>
            </a:r>
            <a:r>
              <a:rPr dirty="0" sz="2400" spc="-5" b="1">
                <a:latin typeface="Courier New"/>
                <a:cs typeface="Courier New"/>
              </a:rPr>
              <a:t>uses </a:t>
            </a:r>
            <a:r>
              <a:rPr dirty="0" sz="2400" spc="-10" b="1">
                <a:latin typeface="Courier New"/>
                <a:cs typeface="Courier New"/>
              </a:rPr>
              <a:t>4000 stack bytes.  </a:t>
            </a:r>
            <a:r>
              <a:rPr dirty="0" sz="2400" spc="-5" b="1">
                <a:latin typeface="Courier New"/>
                <a:cs typeface="Courier New"/>
              </a:rPr>
              <a:t>(gdb)</a:t>
            </a:r>
            <a:r>
              <a:rPr dirty="0" sz="2400" spc="-10" b="1">
                <a:latin typeface="Courier New"/>
                <a:cs typeface="Courier New"/>
              </a:rPr>
              <a:t> cont</a:t>
            </a:r>
            <a:endParaRPr sz="2400">
              <a:latin typeface="Courier New"/>
              <a:cs typeface="Courier New"/>
            </a:endParaRPr>
          </a:p>
          <a:p>
            <a:pPr marL="12700" marR="2011680">
              <a:lnSpc>
                <a:spcPct val="120000"/>
              </a:lnSpc>
            </a:pPr>
            <a:r>
              <a:rPr dirty="0" sz="2400" spc="-5" b="1">
                <a:solidFill>
                  <a:srgbClr val="C00000"/>
                </a:solidFill>
                <a:latin typeface="Courier New"/>
                <a:cs typeface="Courier New"/>
              </a:rPr>
              <a:t>Thread </a:t>
            </a:r>
            <a:r>
              <a:rPr dirty="0" sz="2400" spc="-10" b="1">
                <a:solidFill>
                  <a:srgbClr val="C00000"/>
                </a:solidFill>
                <a:latin typeface="Courier New"/>
                <a:cs typeface="Courier New"/>
              </a:rPr>
              <a:t>uses 4004 </a:t>
            </a:r>
            <a:r>
              <a:rPr dirty="0" sz="2400" spc="-5" b="1">
                <a:solidFill>
                  <a:srgbClr val="C00000"/>
                </a:solidFill>
                <a:latin typeface="Courier New"/>
                <a:cs typeface="Courier New"/>
              </a:rPr>
              <a:t>stack </a:t>
            </a:r>
            <a:r>
              <a:rPr dirty="0" sz="2400" spc="-10" b="1">
                <a:solidFill>
                  <a:srgbClr val="C00000"/>
                </a:solidFill>
                <a:latin typeface="Courier New"/>
                <a:cs typeface="Courier New"/>
              </a:rPr>
              <a:t>bytes.  </a:t>
            </a:r>
            <a:r>
              <a:rPr dirty="0" sz="2400" spc="-5" b="1">
                <a:latin typeface="Courier New"/>
                <a:cs typeface="Courier New"/>
              </a:rPr>
              <a:t>[…]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Courier New"/>
                <a:cs typeface="Courier New"/>
              </a:rPr>
              <a:t>(gdb) </a:t>
            </a:r>
            <a:r>
              <a:rPr dirty="0" sz="2400" spc="-10" b="1">
                <a:solidFill>
                  <a:srgbClr val="C00000"/>
                </a:solidFill>
                <a:latin typeface="Courier New"/>
                <a:cs typeface="Courier New"/>
              </a:rPr>
              <a:t>monitor stats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latin typeface="Courier New"/>
                <a:cs typeface="Courier New"/>
              </a:rPr>
              <a:t>Maximum stack </a:t>
            </a:r>
            <a:r>
              <a:rPr dirty="0" sz="2400" spc="-10" b="1">
                <a:latin typeface="Courier New"/>
                <a:cs typeface="Courier New"/>
              </a:rPr>
              <a:t>usage: 8560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bytes.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761" y="1905761"/>
            <a:ext cx="3103245" cy="914400"/>
          </a:xfrm>
          <a:custGeom>
            <a:avLst/>
            <a:gdLst/>
            <a:ahLst/>
            <a:cxnLst/>
            <a:rect l="l" t="t" r="r" b="b"/>
            <a:pathLst>
              <a:path w="3103245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950464" y="0"/>
                </a:lnTo>
                <a:lnTo>
                  <a:pt x="2998646" y="7766"/>
                </a:lnTo>
                <a:lnTo>
                  <a:pt x="3040483" y="29394"/>
                </a:lnTo>
                <a:lnTo>
                  <a:pt x="3073469" y="62380"/>
                </a:lnTo>
                <a:lnTo>
                  <a:pt x="3095097" y="104217"/>
                </a:lnTo>
                <a:lnTo>
                  <a:pt x="3102864" y="152400"/>
                </a:lnTo>
                <a:lnTo>
                  <a:pt x="3102864" y="762000"/>
                </a:lnTo>
                <a:lnTo>
                  <a:pt x="3095097" y="810182"/>
                </a:lnTo>
                <a:lnTo>
                  <a:pt x="3073469" y="852019"/>
                </a:lnTo>
                <a:lnTo>
                  <a:pt x="3040483" y="885005"/>
                </a:lnTo>
                <a:lnTo>
                  <a:pt x="2998646" y="906633"/>
                </a:lnTo>
                <a:lnTo>
                  <a:pt x="2950464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39459" y="1923414"/>
            <a:ext cx="2889885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Verdana"/>
                <a:cs typeface="Verdana"/>
              </a:rPr>
              <a:t>Commands</a:t>
            </a:r>
            <a:r>
              <a:rPr dirty="0" sz="1800" spc="-6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Verdana"/>
                <a:cs typeface="Verdana"/>
              </a:rPr>
              <a:t>implemented  </a:t>
            </a: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in</a:t>
            </a:r>
            <a:r>
              <a:rPr dirty="0" sz="1800" spc="-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Pintool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0234" y="2573908"/>
            <a:ext cx="1303020" cy="574040"/>
          </a:xfrm>
          <a:custGeom>
            <a:avLst/>
            <a:gdLst/>
            <a:ahLst/>
            <a:cxnLst/>
            <a:rect l="l" t="t" r="r" b="b"/>
            <a:pathLst>
              <a:path w="1303020" h="574039">
                <a:moveTo>
                  <a:pt x="112775" y="412638"/>
                </a:moveTo>
                <a:lnTo>
                  <a:pt x="105870" y="414986"/>
                </a:lnTo>
                <a:lnTo>
                  <a:pt x="100202" y="419988"/>
                </a:lnTo>
                <a:lnTo>
                  <a:pt x="0" y="551052"/>
                </a:lnTo>
                <a:lnTo>
                  <a:pt x="163449" y="573658"/>
                </a:lnTo>
                <a:lnTo>
                  <a:pt x="170999" y="573226"/>
                </a:lnTo>
                <a:lnTo>
                  <a:pt x="177561" y="570007"/>
                </a:lnTo>
                <a:lnTo>
                  <a:pt x="182433" y="564550"/>
                </a:lnTo>
                <a:lnTo>
                  <a:pt x="184912" y="557402"/>
                </a:lnTo>
                <a:lnTo>
                  <a:pt x="184737" y="554354"/>
                </a:lnTo>
                <a:lnTo>
                  <a:pt x="42290" y="554354"/>
                </a:lnTo>
                <a:lnTo>
                  <a:pt x="27686" y="519049"/>
                </a:lnTo>
                <a:lnTo>
                  <a:pt x="92981" y="492163"/>
                </a:lnTo>
                <a:lnTo>
                  <a:pt x="130428" y="443102"/>
                </a:lnTo>
                <a:lnTo>
                  <a:pt x="133730" y="436292"/>
                </a:lnTo>
                <a:lnTo>
                  <a:pt x="134175" y="429005"/>
                </a:lnTo>
                <a:lnTo>
                  <a:pt x="131857" y="422100"/>
                </a:lnTo>
                <a:lnTo>
                  <a:pt x="126873" y="416432"/>
                </a:lnTo>
                <a:lnTo>
                  <a:pt x="120062" y="413077"/>
                </a:lnTo>
                <a:lnTo>
                  <a:pt x="112775" y="412638"/>
                </a:lnTo>
                <a:close/>
              </a:path>
              <a:path w="1303020" h="574039">
                <a:moveTo>
                  <a:pt x="92981" y="492163"/>
                </a:moveTo>
                <a:lnTo>
                  <a:pt x="27686" y="519049"/>
                </a:lnTo>
                <a:lnTo>
                  <a:pt x="42290" y="554354"/>
                </a:lnTo>
                <a:lnTo>
                  <a:pt x="57094" y="548258"/>
                </a:lnTo>
                <a:lnTo>
                  <a:pt x="50164" y="548258"/>
                </a:lnTo>
                <a:lnTo>
                  <a:pt x="37591" y="517778"/>
                </a:lnTo>
                <a:lnTo>
                  <a:pt x="73429" y="517778"/>
                </a:lnTo>
                <a:lnTo>
                  <a:pt x="92981" y="492163"/>
                </a:lnTo>
                <a:close/>
              </a:path>
              <a:path w="1303020" h="574039">
                <a:moveTo>
                  <a:pt x="107566" y="527475"/>
                </a:moveTo>
                <a:lnTo>
                  <a:pt x="42290" y="554354"/>
                </a:lnTo>
                <a:lnTo>
                  <a:pt x="184737" y="554354"/>
                </a:lnTo>
                <a:lnTo>
                  <a:pt x="107566" y="527475"/>
                </a:lnTo>
                <a:close/>
              </a:path>
              <a:path w="1303020" h="574039">
                <a:moveTo>
                  <a:pt x="37591" y="517778"/>
                </a:moveTo>
                <a:lnTo>
                  <a:pt x="50164" y="548258"/>
                </a:lnTo>
                <a:lnTo>
                  <a:pt x="70002" y="522269"/>
                </a:lnTo>
                <a:lnTo>
                  <a:pt x="37591" y="517778"/>
                </a:lnTo>
                <a:close/>
              </a:path>
              <a:path w="1303020" h="574039">
                <a:moveTo>
                  <a:pt x="70002" y="522269"/>
                </a:moveTo>
                <a:lnTo>
                  <a:pt x="50164" y="548258"/>
                </a:lnTo>
                <a:lnTo>
                  <a:pt x="57094" y="548258"/>
                </a:lnTo>
                <a:lnTo>
                  <a:pt x="107566" y="527475"/>
                </a:lnTo>
                <a:lnTo>
                  <a:pt x="70002" y="522269"/>
                </a:lnTo>
                <a:close/>
              </a:path>
              <a:path w="1303020" h="574039">
                <a:moveTo>
                  <a:pt x="1288288" y="0"/>
                </a:moveTo>
                <a:lnTo>
                  <a:pt x="92981" y="492163"/>
                </a:lnTo>
                <a:lnTo>
                  <a:pt x="70002" y="522269"/>
                </a:lnTo>
                <a:lnTo>
                  <a:pt x="107566" y="527475"/>
                </a:lnTo>
                <a:lnTo>
                  <a:pt x="1302765" y="35305"/>
                </a:lnTo>
                <a:lnTo>
                  <a:pt x="1288288" y="0"/>
                </a:lnTo>
                <a:close/>
              </a:path>
              <a:path w="1303020" h="574039">
                <a:moveTo>
                  <a:pt x="73429" y="517778"/>
                </a:moveTo>
                <a:lnTo>
                  <a:pt x="37591" y="517778"/>
                </a:lnTo>
                <a:lnTo>
                  <a:pt x="70002" y="522269"/>
                </a:lnTo>
                <a:lnTo>
                  <a:pt x="73429" y="5177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634" y="2880614"/>
            <a:ext cx="3135630" cy="2149475"/>
          </a:xfrm>
          <a:custGeom>
            <a:avLst/>
            <a:gdLst/>
            <a:ahLst/>
            <a:cxnLst/>
            <a:rect l="l" t="t" r="r" b="b"/>
            <a:pathLst>
              <a:path w="3135629" h="2149475">
                <a:moveTo>
                  <a:pt x="88903" y="1989500"/>
                </a:moveTo>
                <a:lnTo>
                  <a:pt x="81661" y="1990582"/>
                </a:lnTo>
                <a:lnTo>
                  <a:pt x="75370" y="1994306"/>
                </a:lnTo>
                <a:lnTo>
                  <a:pt x="70865" y="2000377"/>
                </a:lnTo>
                <a:lnTo>
                  <a:pt x="0" y="2149348"/>
                </a:lnTo>
                <a:lnTo>
                  <a:pt x="78717" y="2143760"/>
                </a:lnTo>
                <a:lnTo>
                  <a:pt x="42037" y="2143760"/>
                </a:lnTo>
                <a:lnTo>
                  <a:pt x="20447" y="2112391"/>
                </a:lnTo>
                <a:lnTo>
                  <a:pt x="78779" y="2072553"/>
                </a:lnTo>
                <a:lnTo>
                  <a:pt x="105282" y="2016760"/>
                </a:lnTo>
                <a:lnTo>
                  <a:pt x="107088" y="2009397"/>
                </a:lnTo>
                <a:lnTo>
                  <a:pt x="106013" y="2002155"/>
                </a:lnTo>
                <a:lnTo>
                  <a:pt x="102318" y="1995864"/>
                </a:lnTo>
                <a:lnTo>
                  <a:pt x="96265" y="1991360"/>
                </a:lnTo>
                <a:lnTo>
                  <a:pt x="88903" y="1989500"/>
                </a:lnTo>
                <a:close/>
              </a:path>
              <a:path w="3135629" h="2149475">
                <a:moveTo>
                  <a:pt x="78779" y="2072553"/>
                </a:moveTo>
                <a:lnTo>
                  <a:pt x="20447" y="2112391"/>
                </a:lnTo>
                <a:lnTo>
                  <a:pt x="42037" y="2143760"/>
                </a:lnTo>
                <a:lnTo>
                  <a:pt x="53009" y="2136267"/>
                </a:lnTo>
                <a:lnTo>
                  <a:pt x="48513" y="2136267"/>
                </a:lnTo>
                <a:lnTo>
                  <a:pt x="29972" y="2109089"/>
                </a:lnTo>
                <a:lnTo>
                  <a:pt x="62525" y="2106770"/>
                </a:lnTo>
                <a:lnTo>
                  <a:pt x="78779" y="2072553"/>
                </a:lnTo>
                <a:close/>
              </a:path>
              <a:path w="3135629" h="2149475">
                <a:moveTo>
                  <a:pt x="161925" y="2099691"/>
                </a:moveTo>
                <a:lnTo>
                  <a:pt x="100123" y="2104092"/>
                </a:lnTo>
                <a:lnTo>
                  <a:pt x="42037" y="2143760"/>
                </a:lnTo>
                <a:lnTo>
                  <a:pt x="78717" y="2143760"/>
                </a:lnTo>
                <a:lnTo>
                  <a:pt x="164591" y="2137664"/>
                </a:lnTo>
                <a:lnTo>
                  <a:pt x="182244" y="2117344"/>
                </a:lnTo>
                <a:lnTo>
                  <a:pt x="180230" y="2110031"/>
                </a:lnTo>
                <a:lnTo>
                  <a:pt x="175752" y="2104278"/>
                </a:lnTo>
                <a:lnTo>
                  <a:pt x="169439" y="2100645"/>
                </a:lnTo>
                <a:lnTo>
                  <a:pt x="161925" y="2099691"/>
                </a:lnTo>
                <a:close/>
              </a:path>
              <a:path w="3135629" h="2149475">
                <a:moveTo>
                  <a:pt x="62525" y="2106770"/>
                </a:moveTo>
                <a:lnTo>
                  <a:pt x="29972" y="2109089"/>
                </a:lnTo>
                <a:lnTo>
                  <a:pt x="48513" y="2136267"/>
                </a:lnTo>
                <a:lnTo>
                  <a:pt x="62525" y="2106770"/>
                </a:lnTo>
                <a:close/>
              </a:path>
              <a:path w="3135629" h="2149475">
                <a:moveTo>
                  <a:pt x="100123" y="2104092"/>
                </a:moveTo>
                <a:lnTo>
                  <a:pt x="62525" y="2106770"/>
                </a:lnTo>
                <a:lnTo>
                  <a:pt x="48513" y="2136267"/>
                </a:lnTo>
                <a:lnTo>
                  <a:pt x="53009" y="2136267"/>
                </a:lnTo>
                <a:lnTo>
                  <a:pt x="100123" y="2104092"/>
                </a:lnTo>
                <a:close/>
              </a:path>
              <a:path w="3135629" h="2149475">
                <a:moveTo>
                  <a:pt x="3113532" y="0"/>
                </a:moveTo>
                <a:lnTo>
                  <a:pt x="78779" y="2072553"/>
                </a:lnTo>
                <a:lnTo>
                  <a:pt x="62525" y="2106770"/>
                </a:lnTo>
                <a:lnTo>
                  <a:pt x="100123" y="2104092"/>
                </a:lnTo>
                <a:lnTo>
                  <a:pt x="3135121" y="31496"/>
                </a:lnTo>
                <a:lnTo>
                  <a:pt x="31135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7234" y="2803651"/>
            <a:ext cx="2524760" cy="1465580"/>
          </a:xfrm>
          <a:custGeom>
            <a:avLst/>
            <a:gdLst/>
            <a:ahLst/>
            <a:cxnLst/>
            <a:rect l="l" t="t" r="r" b="b"/>
            <a:pathLst>
              <a:path w="2524760" h="1465579">
                <a:moveTo>
                  <a:pt x="100883" y="1311751"/>
                </a:moveTo>
                <a:lnTo>
                  <a:pt x="93583" y="1312259"/>
                </a:lnTo>
                <a:lnTo>
                  <a:pt x="87020" y="1315481"/>
                </a:lnTo>
                <a:lnTo>
                  <a:pt x="82041" y="1321181"/>
                </a:lnTo>
                <a:lnTo>
                  <a:pt x="0" y="1464310"/>
                </a:lnTo>
                <a:lnTo>
                  <a:pt x="164973" y="1465326"/>
                </a:lnTo>
                <a:lnTo>
                  <a:pt x="172416" y="1463833"/>
                </a:lnTo>
                <a:lnTo>
                  <a:pt x="175131" y="1462024"/>
                </a:lnTo>
                <a:lnTo>
                  <a:pt x="42290" y="1462024"/>
                </a:lnTo>
                <a:lnTo>
                  <a:pt x="23240" y="1429004"/>
                </a:lnTo>
                <a:lnTo>
                  <a:pt x="84438" y="1393769"/>
                </a:lnTo>
                <a:lnTo>
                  <a:pt x="115188" y="1340104"/>
                </a:lnTo>
                <a:lnTo>
                  <a:pt x="117560" y="1332930"/>
                </a:lnTo>
                <a:lnTo>
                  <a:pt x="117014" y="1325673"/>
                </a:lnTo>
                <a:lnTo>
                  <a:pt x="113778" y="1319154"/>
                </a:lnTo>
                <a:lnTo>
                  <a:pt x="108076" y="1314196"/>
                </a:lnTo>
                <a:lnTo>
                  <a:pt x="100883" y="1311751"/>
                </a:lnTo>
                <a:close/>
              </a:path>
              <a:path w="2524760" h="1465579">
                <a:moveTo>
                  <a:pt x="84438" y="1393769"/>
                </a:moveTo>
                <a:lnTo>
                  <a:pt x="23240" y="1429004"/>
                </a:lnTo>
                <a:lnTo>
                  <a:pt x="42290" y="1462024"/>
                </a:lnTo>
                <a:lnTo>
                  <a:pt x="54643" y="1454912"/>
                </a:lnTo>
                <a:lnTo>
                  <a:pt x="49402" y="1454912"/>
                </a:lnTo>
                <a:lnTo>
                  <a:pt x="32892" y="1426464"/>
                </a:lnTo>
                <a:lnTo>
                  <a:pt x="65703" y="1426464"/>
                </a:lnTo>
                <a:lnTo>
                  <a:pt x="84438" y="1393769"/>
                </a:lnTo>
                <a:close/>
              </a:path>
              <a:path w="2524760" h="1465579">
                <a:moveTo>
                  <a:pt x="103348" y="1426869"/>
                </a:moveTo>
                <a:lnTo>
                  <a:pt x="42290" y="1462024"/>
                </a:lnTo>
                <a:lnTo>
                  <a:pt x="175131" y="1462024"/>
                </a:lnTo>
                <a:lnTo>
                  <a:pt x="178514" y="1459769"/>
                </a:lnTo>
                <a:lnTo>
                  <a:pt x="182635" y="1453753"/>
                </a:lnTo>
                <a:lnTo>
                  <a:pt x="184150" y="1446403"/>
                </a:lnTo>
                <a:lnTo>
                  <a:pt x="182729" y="1438959"/>
                </a:lnTo>
                <a:lnTo>
                  <a:pt x="178688" y="1432861"/>
                </a:lnTo>
                <a:lnTo>
                  <a:pt x="172648" y="1428740"/>
                </a:lnTo>
                <a:lnTo>
                  <a:pt x="165226" y="1427226"/>
                </a:lnTo>
                <a:lnTo>
                  <a:pt x="103348" y="1426869"/>
                </a:lnTo>
                <a:close/>
              </a:path>
              <a:path w="2524760" h="1465579">
                <a:moveTo>
                  <a:pt x="32892" y="1426464"/>
                </a:moveTo>
                <a:lnTo>
                  <a:pt x="49402" y="1454912"/>
                </a:lnTo>
                <a:lnTo>
                  <a:pt x="65596" y="1426652"/>
                </a:lnTo>
                <a:lnTo>
                  <a:pt x="32892" y="1426464"/>
                </a:lnTo>
                <a:close/>
              </a:path>
              <a:path w="2524760" h="1465579">
                <a:moveTo>
                  <a:pt x="65596" y="1426652"/>
                </a:moveTo>
                <a:lnTo>
                  <a:pt x="49402" y="1454912"/>
                </a:lnTo>
                <a:lnTo>
                  <a:pt x="54643" y="1454912"/>
                </a:lnTo>
                <a:lnTo>
                  <a:pt x="103348" y="1426869"/>
                </a:lnTo>
                <a:lnTo>
                  <a:pt x="65596" y="1426652"/>
                </a:lnTo>
                <a:close/>
              </a:path>
              <a:path w="2524760" h="1465579">
                <a:moveTo>
                  <a:pt x="2505202" y="0"/>
                </a:moveTo>
                <a:lnTo>
                  <a:pt x="84438" y="1393769"/>
                </a:lnTo>
                <a:lnTo>
                  <a:pt x="65596" y="1426652"/>
                </a:lnTo>
                <a:lnTo>
                  <a:pt x="103348" y="1426869"/>
                </a:lnTo>
                <a:lnTo>
                  <a:pt x="2524252" y="33020"/>
                </a:lnTo>
                <a:lnTo>
                  <a:pt x="2505202" y="0"/>
                </a:lnTo>
                <a:close/>
              </a:path>
              <a:path w="2524760" h="1465579">
                <a:moveTo>
                  <a:pt x="65703" y="1426464"/>
                </a:moveTo>
                <a:lnTo>
                  <a:pt x="32892" y="1426464"/>
                </a:lnTo>
                <a:lnTo>
                  <a:pt x="65596" y="1426652"/>
                </a:lnTo>
                <a:lnTo>
                  <a:pt x="65703" y="142646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613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Stack-Debugger</a:t>
            </a:r>
            <a:r>
              <a:rPr dirty="0" spc="-35"/>
              <a:t> </a:t>
            </a:r>
            <a:r>
              <a:rPr dirty="0"/>
              <a:t>Instrumentation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153" y="1514602"/>
            <a:ext cx="3006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226695" algn="l"/>
              </a:tabLst>
            </a:pPr>
            <a:r>
              <a:rPr dirty="0" sz="2800" spc="-10">
                <a:latin typeface="Courier New"/>
                <a:cs typeface="Courier New"/>
              </a:rPr>
              <a:t>Thread</a:t>
            </a:r>
            <a:r>
              <a:rPr dirty="0" sz="2800" spc="-85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Start: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2851531"/>
            <a:ext cx="635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66370" algn="l"/>
              </a:tabLst>
            </a:pPr>
            <a:r>
              <a:rPr dirty="0" sz="2000" spc="-5">
                <a:latin typeface="Courier New"/>
                <a:cs typeface="Courier New"/>
              </a:rPr>
              <a:t>[…]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3105734"/>
            <a:ext cx="32810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226695" algn="l"/>
              </a:tabLst>
            </a:pPr>
            <a:r>
              <a:rPr dirty="0" sz="2800" spc="-5">
                <a:latin typeface="Courier New"/>
                <a:cs typeface="Courier New"/>
              </a:rPr>
              <a:t>sub</a:t>
            </a:r>
            <a:r>
              <a:rPr dirty="0" sz="2800" spc="-1260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$0x60, %esp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4642180"/>
            <a:ext cx="3068320" cy="8362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995">
              <a:lnSpc>
                <a:spcPts val="3195"/>
              </a:lnSpc>
              <a:spcBef>
                <a:spcPts val="95"/>
              </a:spcBef>
              <a:buSzPct val="96428"/>
              <a:buChar char="•"/>
              <a:tabLst>
                <a:tab pos="226695" algn="l"/>
              </a:tabLst>
            </a:pPr>
            <a:r>
              <a:rPr dirty="0" sz="2800" spc="-5">
                <a:latin typeface="Courier New"/>
                <a:cs typeface="Courier New"/>
              </a:rPr>
              <a:t>cmp</a:t>
            </a:r>
            <a:r>
              <a:rPr dirty="0" sz="2800" spc="-1265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%esi, %edx</a:t>
            </a:r>
            <a:endParaRPr sz="2800">
              <a:latin typeface="Courier New"/>
              <a:cs typeface="Courier New"/>
            </a:endParaRPr>
          </a:p>
          <a:p>
            <a:pPr marL="226060" indent="-213995">
              <a:lnSpc>
                <a:spcPts val="3195"/>
              </a:lnSpc>
              <a:buSzPct val="96428"/>
              <a:buChar char="•"/>
              <a:tabLst>
                <a:tab pos="226695" algn="l"/>
              </a:tabLst>
            </a:pPr>
            <a:r>
              <a:rPr dirty="0" sz="2800" spc="-5">
                <a:latin typeface="Courier New"/>
                <a:cs typeface="Courier New"/>
              </a:rPr>
              <a:t>jle</a:t>
            </a:r>
            <a:r>
              <a:rPr dirty="0" sz="2800" spc="-1205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&lt;L1&gt;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394" y="3384270"/>
            <a:ext cx="6118860" cy="12141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000" spc="-5" b="1">
                <a:solidFill>
                  <a:srgbClr val="379900"/>
                </a:solidFill>
                <a:latin typeface="Verdana"/>
                <a:cs typeface="Verdana"/>
              </a:rPr>
              <a:t>size </a:t>
            </a: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= StackBase -</a:t>
            </a:r>
            <a:r>
              <a:rPr dirty="0" sz="2000" spc="-4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%esp;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if (size &gt; MaxStack) MaxStack =</a:t>
            </a:r>
            <a:r>
              <a:rPr dirty="0" sz="2000" spc="-8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379900"/>
                </a:solidFill>
                <a:latin typeface="Verdana"/>
                <a:cs typeface="Verdana"/>
              </a:rPr>
              <a:t>size;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if (size &gt; StackLimit) </a:t>
            </a:r>
            <a:r>
              <a:rPr dirty="0" sz="2000" spc="-5" b="1">
                <a:solidFill>
                  <a:srgbClr val="379900"/>
                </a:solidFill>
                <a:latin typeface="Verdana"/>
                <a:cs typeface="Verdana"/>
              </a:rPr>
              <a:t>TriggerBreakpoint();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5394" y="1782701"/>
            <a:ext cx="2813050" cy="81915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StackBase </a:t>
            </a:r>
            <a:r>
              <a:rPr dirty="0" sz="2000" spc="5" b="1">
                <a:solidFill>
                  <a:srgbClr val="379900"/>
                </a:solidFill>
                <a:latin typeface="Verdana"/>
                <a:cs typeface="Verdana"/>
              </a:rPr>
              <a:t>=</a:t>
            </a:r>
            <a:r>
              <a:rPr dirty="0" sz="2000" spc="-10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379900"/>
                </a:solidFill>
                <a:latin typeface="Verdana"/>
                <a:cs typeface="Verdana"/>
              </a:rPr>
              <a:t>%esp;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MaxStack =</a:t>
            </a:r>
            <a:r>
              <a:rPr dirty="0" sz="2000" spc="-4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379900"/>
                </a:solidFill>
                <a:latin typeface="Verdana"/>
                <a:cs typeface="Verdana"/>
              </a:rPr>
              <a:t>0;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9561" y="2134361"/>
            <a:ext cx="3124200" cy="914400"/>
          </a:xfrm>
          <a:custGeom>
            <a:avLst/>
            <a:gdLst/>
            <a:ahLst/>
            <a:cxnLst/>
            <a:rect l="l" t="t" r="r" b="b"/>
            <a:pathLst>
              <a:path w="31242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971799" y="0"/>
                </a:lnTo>
                <a:lnTo>
                  <a:pt x="3019982" y="7766"/>
                </a:lnTo>
                <a:lnTo>
                  <a:pt x="3061819" y="29394"/>
                </a:lnTo>
                <a:lnTo>
                  <a:pt x="3094805" y="62380"/>
                </a:lnTo>
                <a:lnTo>
                  <a:pt x="3116433" y="104217"/>
                </a:lnTo>
                <a:lnTo>
                  <a:pt x="3124199" y="152400"/>
                </a:lnTo>
                <a:lnTo>
                  <a:pt x="3124199" y="762000"/>
                </a:lnTo>
                <a:lnTo>
                  <a:pt x="3116433" y="810182"/>
                </a:lnTo>
                <a:lnTo>
                  <a:pt x="3094805" y="852019"/>
                </a:lnTo>
                <a:lnTo>
                  <a:pt x="3061819" y="885005"/>
                </a:lnTo>
                <a:lnTo>
                  <a:pt x="3019982" y="906633"/>
                </a:lnTo>
                <a:lnTo>
                  <a:pt x="2971799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63259" y="2152014"/>
            <a:ext cx="301625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800" spc="-5">
                <a:solidFill>
                  <a:srgbClr val="C00000"/>
                </a:solidFill>
                <a:latin typeface="Verdana"/>
                <a:cs typeface="Verdana"/>
              </a:rPr>
              <a:t>After each </a:t>
            </a:r>
            <a:r>
              <a:rPr dirty="0" sz="1800" spc="-10">
                <a:solidFill>
                  <a:srgbClr val="C00000"/>
                </a:solidFill>
                <a:latin typeface="Verdana"/>
                <a:cs typeface="Verdana"/>
              </a:rPr>
              <a:t>stack-changing  </a:t>
            </a: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instruction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3234" y="3108198"/>
            <a:ext cx="847725" cy="478790"/>
          </a:xfrm>
          <a:custGeom>
            <a:avLst/>
            <a:gdLst/>
            <a:ahLst/>
            <a:cxnLst/>
            <a:rect l="l" t="t" r="r" b="b"/>
            <a:pathLst>
              <a:path w="847725" h="478789">
                <a:moveTo>
                  <a:pt x="104382" y="323810"/>
                </a:moveTo>
                <a:lnTo>
                  <a:pt x="97091" y="324135"/>
                </a:lnTo>
                <a:lnTo>
                  <a:pt x="90467" y="327175"/>
                </a:lnTo>
                <a:lnTo>
                  <a:pt x="85343" y="332739"/>
                </a:lnTo>
                <a:lnTo>
                  <a:pt x="0" y="473963"/>
                </a:lnTo>
                <a:lnTo>
                  <a:pt x="164973" y="478789"/>
                </a:lnTo>
                <a:lnTo>
                  <a:pt x="172440" y="477482"/>
                </a:lnTo>
                <a:lnTo>
                  <a:pt x="178609" y="473567"/>
                </a:lnTo>
                <a:lnTo>
                  <a:pt x="179323" y="472566"/>
                </a:lnTo>
                <a:lnTo>
                  <a:pt x="42417" y="472566"/>
                </a:lnTo>
                <a:lnTo>
                  <a:pt x="24129" y="439165"/>
                </a:lnTo>
                <a:lnTo>
                  <a:pt x="85945" y="405445"/>
                </a:lnTo>
                <a:lnTo>
                  <a:pt x="117982" y="352425"/>
                </a:lnTo>
                <a:lnTo>
                  <a:pt x="120542" y="345356"/>
                </a:lnTo>
                <a:lnTo>
                  <a:pt x="120173" y="338074"/>
                </a:lnTo>
                <a:lnTo>
                  <a:pt x="117090" y="331458"/>
                </a:lnTo>
                <a:lnTo>
                  <a:pt x="111505" y="326389"/>
                </a:lnTo>
                <a:lnTo>
                  <a:pt x="104382" y="323810"/>
                </a:lnTo>
                <a:close/>
              </a:path>
              <a:path w="847725" h="478789">
                <a:moveTo>
                  <a:pt x="85945" y="405445"/>
                </a:moveTo>
                <a:lnTo>
                  <a:pt x="24129" y="439165"/>
                </a:lnTo>
                <a:lnTo>
                  <a:pt x="42417" y="472566"/>
                </a:lnTo>
                <a:lnTo>
                  <a:pt x="54993" y="465709"/>
                </a:lnTo>
                <a:lnTo>
                  <a:pt x="49529" y="465709"/>
                </a:lnTo>
                <a:lnTo>
                  <a:pt x="33781" y="436879"/>
                </a:lnTo>
                <a:lnTo>
                  <a:pt x="66950" y="436879"/>
                </a:lnTo>
                <a:lnTo>
                  <a:pt x="85945" y="405445"/>
                </a:lnTo>
                <a:close/>
              </a:path>
              <a:path w="847725" h="478789">
                <a:moveTo>
                  <a:pt x="104141" y="438905"/>
                </a:moveTo>
                <a:lnTo>
                  <a:pt x="42417" y="472566"/>
                </a:lnTo>
                <a:lnTo>
                  <a:pt x="179323" y="472566"/>
                </a:lnTo>
                <a:lnTo>
                  <a:pt x="182850" y="467627"/>
                </a:lnTo>
                <a:lnTo>
                  <a:pt x="184530" y="460248"/>
                </a:lnTo>
                <a:lnTo>
                  <a:pt x="183278" y="452780"/>
                </a:lnTo>
                <a:lnTo>
                  <a:pt x="179371" y="446611"/>
                </a:lnTo>
                <a:lnTo>
                  <a:pt x="173440" y="442370"/>
                </a:lnTo>
                <a:lnTo>
                  <a:pt x="166115" y="440689"/>
                </a:lnTo>
                <a:lnTo>
                  <a:pt x="104141" y="438905"/>
                </a:lnTo>
                <a:close/>
              </a:path>
              <a:path w="847725" h="478789">
                <a:moveTo>
                  <a:pt x="33781" y="436879"/>
                </a:moveTo>
                <a:lnTo>
                  <a:pt x="49529" y="465709"/>
                </a:lnTo>
                <a:lnTo>
                  <a:pt x="66383" y="437818"/>
                </a:lnTo>
                <a:lnTo>
                  <a:pt x="33781" y="436879"/>
                </a:lnTo>
                <a:close/>
              </a:path>
              <a:path w="847725" h="478789">
                <a:moveTo>
                  <a:pt x="66383" y="437818"/>
                </a:moveTo>
                <a:lnTo>
                  <a:pt x="49529" y="465709"/>
                </a:lnTo>
                <a:lnTo>
                  <a:pt x="54993" y="465709"/>
                </a:lnTo>
                <a:lnTo>
                  <a:pt x="104141" y="438905"/>
                </a:lnTo>
                <a:lnTo>
                  <a:pt x="66383" y="437818"/>
                </a:lnTo>
                <a:close/>
              </a:path>
              <a:path w="847725" h="478789">
                <a:moveTo>
                  <a:pt x="829182" y="0"/>
                </a:moveTo>
                <a:lnTo>
                  <a:pt x="85945" y="405445"/>
                </a:lnTo>
                <a:lnTo>
                  <a:pt x="66383" y="437818"/>
                </a:lnTo>
                <a:lnTo>
                  <a:pt x="104141" y="438905"/>
                </a:lnTo>
                <a:lnTo>
                  <a:pt x="847470" y="33527"/>
                </a:lnTo>
                <a:lnTo>
                  <a:pt x="829182" y="0"/>
                </a:lnTo>
                <a:close/>
              </a:path>
              <a:path w="847725" h="478789">
                <a:moveTo>
                  <a:pt x="66950" y="436879"/>
                </a:moveTo>
                <a:lnTo>
                  <a:pt x="33781" y="436879"/>
                </a:lnTo>
                <a:lnTo>
                  <a:pt x="66383" y="437818"/>
                </a:lnTo>
                <a:lnTo>
                  <a:pt x="66950" y="4368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222" y="239979"/>
            <a:ext cx="5730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>
                <a:solidFill>
                  <a:srgbClr val="FCB604"/>
                </a:solidFill>
                <a:uFill>
                  <a:solidFill>
                    <a:srgbClr val="FCB604"/>
                  </a:solidFill>
                </a:uFill>
                <a:latin typeface="Times New Roman"/>
                <a:cs typeface="Times New Roman"/>
              </a:rPr>
              <a:t>ManualExamples/stack-debugger.cpp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914400"/>
            <a:ext cx="8458200" cy="2324100"/>
          </a:xfrm>
          <a:custGeom>
            <a:avLst/>
            <a:gdLst/>
            <a:ahLst/>
            <a:cxnLst/>
            <a:rect l="l" t="t" r="r" b="b"/>
            <a:pathLst>
              <a:path w="8458200" h="2324100">
                <a:moveTo>
                  <a:pt x="0" y="2324100"/>
                </a:moveTo>
                <a:lnTo>
                  <a:pt x="8458200" y="2324100"/>
                </a:lnTo>
                <a:lnTo>
                  <a:pt x="8458200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18428" y="982726"/>
            <a:ext cx="1529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imes New Roman"/>
                <a:cs typeface="Times New Roman"/>
              </a:rPr>
              <a:t>instrumentation</a:t>
            </a:r>
            <a:r>
              <a:rPr dirty="0" sz="1200" spc="-85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routine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3238500"/>
            <a:ext cx="8458200" cy="2857500"/>
          </a:xfrm>
          <a:custGeom>
            <a:avLst/>
            <a:gdLst/>
            <a:ahLst/>
            <a:cxnLst/>
            <a:rect l="l" t="t" r="r" b="b"/>
            <a:pathLst>
              <a:path w="8458200" h="2857500">
                <a:moveTo>
                  <a:pt x="0" y="2857500"/>
                </a:moveTo>
                <a:lnTo>
                  <a:pt x="8458200" y="2857500"/>
                </a:lnTo>
                <a:lnTo>
                  <a:pt x="8458200" y="0"/>
                </a:lnTo>
                <a:lnTo>
                  <a:pt x="0" y="0"/>
                </a:lnTo>
                <a:lnTo>
                  <a:pt x="0" y="2857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33209" y="3878960"/>
            <a:ext cx="10299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Times New Roman"/>
                <a:cs typeface="Times New Roman"/>
              </a:rPr>
              <a:t>analysis</a:t>
            </a:r>
            <a:r>
              <a:rPr dirty="0" sz="1200" spc="-30" b="1" i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routine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976629"/>
            <a:ext cx="4052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VOID Instruction(INS ins, VOID</a:t>
            </a:r>
            <a:r>
              <a:rPr dirty="0" sz="1600" spc="-10" b="1">
                <a:latin typeface="Courier New"/>
                <a:cs typeface="Courier New"/>
              </a:rPr>
              <a:t> *)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dirty="0" spc="-5"/>
              <a:t>{</a:t>
            </a:r>
          </a:p>
          <a:p>
            <a:pPr marL="500380">
              <a:lnSpc>
                <a:spcPts val="1535"/>
              </a:lnSpc>
            </a:pPr>
            <a:r>
              <a:rPr dirty="0" spc="-5"/>
              <a:t>if (INS_RegWContain(ins,</a:t>
            </a:r>
            <a:r>
              <a:rPr dirty="0" spc="10"/>
              <a:t> </a:t>
            </a:r>
            <a:r>
              <a:rPr dirty="0" spc="-5"/>
              <a:t>REG_STACK_PTR))</a:t>
            </a:r>
          </a:p>
          <a:p>
            <a:pPr marL="500380">
              <a:lnSpc>
                <a:spcPts val="1535"/>
              </a:lnSpc>
            </a:pPr>
            <a:r>
              <a:rPr dirty="0" spc="-5"/>
              <a:t>{</a:t>
            </a:r>
          </a:p>
          <a:p>
            <a:pPr marL="989330">
              <a:lnSpc>
                <a:spcPts val="1535"/>
              </a:lnSpc>
            </a:pPr>
            <a:r>
              <a:rPr dirty="0" spc="-5"/>
              <a:t>IPOINT where = (INS_HasFallThrough(ins))</a:t>
            </a:r>
            <a:r>
              <a:rPr dirty="0" spc="20"/>
              <a:t> </a:t>
            </a:r>
            <a:r>
              <a:rPr dirty="0" spc="-5"/>
              <a:t>?</a:t>
            </a:r>
          </a:p>
          <a:p>
            <a:pPr marL="1478915">
              <a:lnSpc>
                <a:spcPts val="1540"/>
              </a:lnSpc>
            </a:pPr>
            <a:r>
              <a:rPr dirty="0" spc="-5"/>
              <a:t>IPOINT_AFTER :</a:t>
            </a:r>
            <a:r>
              <a:rPr dirty="0"/>
              <a:t> </a:t>
            </a:r>
            <a:r>
              <a:rPr dirty="0" spc="-5"/>
              <a:t>IPOINT_TAKEN_BRANCH;</a:t>
            </a:r>
          </a:p>
          <a:p>
            <a:pPr marL="1478915" marR="125095" indent="-489584">
              <a:lnSpc>
                <a:spcPts val="1540"/>
              </a:lnSpc>
              <a:spcBef>
                <a:spcPts val="175"/>
              </a:spcBef>
            </a:pPr>
            <a:r>
              <a:rPr dirty="0" spc="-5"/>
              <a:t>INS_InsertCall(ins, where, (AFUNPTR)OnStackChange,  IARG_REG_VALUE, REG_STACK_PTR,</a:t>
            </a:r>
          </a:p>
          <a:p>
            <a:pPr marL="1478915">
              <a:lnSpc>
                <a:spcPts val="1350"/>
              </a:lnSpc>
            </a:pPr>
            <a:r>
              <a:rPr dirty="0" spc="-5"/>
              <a:t>IARG_THREAD_ID, IARG_CONST_CONTEXT,</a:t>
            </a:r>
            <a:r>
              <a:rPr dirty="0" spc="5"/>
              <a:t> </a:t>
            </a:r>
            <a:r>
              <a:rPr dirty="0" spc="-5"/>
              <a:t>IARG_END);</a:t>
            </a:r>
          </a:p>
          <a:p>
            <a:pPr marL="500380">
              <a:lnSpc>
                <a:spcPts val="1535"/>
              </a:lnSpc>
            </a:pPr>
            <a:r>
              <a:rPr dirty="0" spc="-5"/>
              <a:t>}</a:t>
            </a:r>
          </a:p>
          <a:p>
            <a:pPr marL="12700">
              <a:lnSpc>
                <a:spcPts val="1730"/>
              </a:lnSpc>
            </a:pPr>
            <a:r>
              <a:rPr dirty="0" spc="-5"/>
              <a:t>}</a:t>
            </a:r>
          </a:p>
          <a:p>
            <a:pPr marL="12700">
              <a:lnSpc>
                <a:spcPts val="1730"/>
              </a:lnSpc>
              <a:spcBef>
                <a:spcPts val="580"/>
              </a:spcBef>
            </a:pPr>
            <a:r>
              <a:rPr dirty="0" spc="-5"/>
              <a:t>VOID OnStackChange(ADDRINT sp, THREADID tid, CONTEXT</a:t>
            </a:r>
            <a:r>
              <a:rPr dirty="0" spc="45"/>
              <a:t> </a:t>
            </a:r>
            <a:r>
              <a:rPr dirty="0" spc="-5"/>
              <a:t>*ctxt)</a:t>
            </a:r>
          </a:p>
          <a:p>
            <a:pPr marL="12700">
              <a:lnSpc>
                <a:spcPts val="1535"/>
              </a:lnSpc>
            </a:pPr>
            <a:r>
              <a:rPr dirty="0" spc="-5"/>
              <a:t>{</a:t>
            </a:r>
          </a:p>
          <a:p>
            <a:pPr marL="500380">
              <a:lnSpc>
                <a:spcPts val="1730"/>
              </a:lnSpc>
            </a:pPr>
            <a:r>
              <a:rPr dirty="0" spc="-5"/>
              <a:t>size_t size = StackBase -</a:t>
            </a:r>
            <a:r>
              <a:rPr dirty="0" spc="40"/>
              <a:t> </a:t>
            </a:r>
            <a:r>
              <a:rPr dirty="0" spc="-5"/>
              <a:t>sp;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0124" y="3830192"/>
            <a:ext cx="4541520" cy="464184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dirty="0" sz="1600" spc="-5" b="1">
                <a:latin typeface="Courier New"/>
                <a:cs typeface="Courier New"/>
              </a:rPr>
              <a:t>if (size &gt; StackMax) StackMax = size;  if (size &gt; StackLimit)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4220336"/>
            <a:ext cx="759714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89330">
              <a:lnSpc>
                <a:spcPts val="173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ostringstream </a:t>
            </a:r>
            <a:r>
              <a:rPr dirty="0" sz="1600" b="1">
                <a:latin typeface="Courier New"/>
                <a:cs typeface="Courier New"/>
              </a:rPr>
              <a:t>os;</a:t>
            </a:r>
            <a:endParaRPr sz="1600">
              <a:latin typeface="Courier New"/>
              <a:cs typeface="Courier New"/>
            </a:endParaRPr>
          </a:p>
          <a:p>
            <a:pPr marL="989330" marR="5080">
              <a:lnSpc>
                <a:spcPts val="1540"/>
              </a:lnSpc>
              <a:spcBef>
                <a:spcPts val="175"/>
              </a:spcBef>
            </a:pPr>
            <a:r>
              <a:rPr dirty="0" sz="1600" spc="-5" b="1">
                <a:latin typeface="Courier New"/>
                <a:cs typeface="Courier New"/>
              </a:rPr>
              <a:t>os </a:t>
            </a:r>
            <a:r>
              <a:rPr dirty="0" sz="1600" spc="5" b="1">
                <a:latin typeface="Courier New"/>
                <a:cs typeface="Courier New"/>
              </a:rPr>
              <a:t>&lt;&lt; </a:t>
            </a:r>
            <a:r>
              <a:rPr dirty="0" sz="1600" spc="-5" b="1">
                <a:latin typeface="Courier New"/>
                <a:cs typeface="Courier New"/>
              </a:rPr>
              <a:t>"Thread uses " &lt;&lt; size &lt;&lt; " stack bytes.";  </a:t>
            </a:r>
            <a:r>
              <a:rPr dirty="0" sz="1600" spc="-5" b="1">
                <a:solidFill>
                  <a:srgbClr val="C00000"/>
                </a:solidFill>
                <a:latin typeface="Courier New"/>
                <a:cs typeface="Courier New"/>
              </a:rPr>
              <a:t>PIN_ApplicationBreakpoint</a:t>
            </a:r>
            <a:r>
              <a:rPr dirty="0" sz="1600" spc="-5" b="1">
                <a:latin typeface="Courier New"/>
                <a:cs typeface="Courier New"/>
              </a:rPr>
              <a:t>(ctxt, tid, FALSE,</a:t>
            </a:r>
            <a:r>
              <a:rPr dirty="0" sz="1600" spc="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os.str());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355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728216"/>
            <a:ext cx="8839200" cy="4287520"/>
          </a:xfrm>
          <a:custGeom>
            <a:avLst/>
            <a:gdLst/>
            <a:ahLst/>
            <a:cxnLst/>
            <a:rect l="l" t="t" r="r" b="b"/>
            <a:pathLst>
              <a:path w="8839200" h="4287520">
                <a:moveTo>
                  <a:pt x="0" y="4287012"/>
                </a:moveTo>
                <a:lnTo>
                  <a:pt x="8839200" y="4287012"/>
                </a:lnTo>
                <a:lnTo>
                  <a:pt x="8839200" y="0"/>
                </a:lnTo>
                <a:lnTo>
                  <a:pt x="0" y="0"/>
                </a:lnTo>
                <a:lnTo>
                  <a:pt x="0" y="42870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7722" y="11684"/>
            <a:ext cx="5729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>
                <a:solidFill>
                  <a:srgbClr val="FCB604"/>
                </a:solidFill>
                <a:uFill>
                  <a:solidFill>
                    <a:srgbClr val="FCB604"/>
                  </a:solidFill>
                </a:uFill>
                <a:latin typeface="Times New Roman"/>
                <a:cs typeface="Times New Roman"/>
              </a:rPr>
              <a:t>ManualExamples/stack-debugger.cpp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00201"/>
            <a:ext cx="8370570" cy="537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78015" indent="-342900">
              <a:lnSpc>
                <a:spcPct val="12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int main()</a:t>
            </a:r>
            <a:r>
              <a:rPr dirty="0" sz="1500" spc="-9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{  […]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dirty="0" sz="1500" spc="-5" b="1">
                <a:solidFill>
                  <a:srgbClr val="C00000"/>
                </a:solidFill>
                <a:latin typeface="Courier New"/>
                <a:cs typeface="Courier New"/>
              </a:rPr>
              <a:t>PIN_AddDebugInterpreter</a:t>
            </a:r>
            <a:r>
              <a:rPr dirty="0" sz="1500" spc="-5" b="1">
                <a:latin typeface="Courier New"/>
                <a:cs typeface="Courier New"/>
              </a:rPr>
              <a:t>(HandleDebugCommand,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0);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  <a:spcBef>
                <a:spcPts val="360"/>
              </a:spcBef>
            </a:pPr>
            <a:r>
              <a:rPr dirty="0" sz="1500" spc="-5" b="1">
                <a:latin typeface="Courier New"/>
                <a:cs typeface="Courier New"/>
              </a:rPr>
              <a:t>BOOL HandleDebugCommand(const string &amp;cmd, string *result)</a:t>
            </a:r>
            <a:r>
              <a:rPr dirty="0" sz="1500" spc="-2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ts val="1530"/>
              </a:lnSpc>
            </a:pPr>
            <a:r>
              <a:rPr dirty="0" sz="1500" spc="-5" b="1">
                <a:latin typeface="Courier New"/>
                <a:cs typeface="Courier New"/>
              </a:rPr>
              <a:t>if (cmd ==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"stats")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dirty="0" sz="1500" spc="-5" b="1">
                <a:latin typeface="Courier New"/>
                <a:cs typeface="Courier New"/>
              </a:rPr>
              <a:t>ostringstream os;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dirty="0" sz="1500" spc="-5" b="1">
                <a:latin typeface="Courier New"/>
                <a:cs typeface="Courier New"/>
              </a:rPr>
              <a:t>os &lt;&lt; "Maximum stack usage: </a:t>
            </a:r>
            <a:r>
              <a:rPr dirty="0" sz="1500" b="1">
                <a:latin typeface="Courier New"/>
                <a:cs typeface="Courier New"/>
              </a:rPr>
              <a:t>" </a:t>
            </a:r>
            <a:r>
              <a:rPr dirty="0" sz="1500" spc="-5" b="1">
                <a:latin typeface="Courier New"/>
                <a:cs typeface="Courier New"/>
              </a:rPr>
              <a:t>&lt;&lt; StackMax </a:t>
            </a:r>
            <a:r>
              <a:rPr dirty="0" sz="1500" b="1">
                <a:latin typeface="Courier New"/>
                <a:cs typeface="Courier New"/>
              </a:rPr>
              <a:t>&lt;&lt; "</a:t>
            </a:r>
            <a:r>
              <a:rPr dirty="0" sz="1500" spc="-3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bytes.\n";</a:t>
            </a:r>
            <a:endParaRPr sz="1500">
              <a:latin typeface="Courier New"/>
              <a:cs typeface="Courier New"/>
            </a:endParaRPr>
          </a:p>
          <a:p>
            <a:pPr marL="927100" marR="5262880">
              <a:lnSpc>
                <a:spcPct val="120000"/>
              </a:lnSpc>
            </a:pPr>
            <a:r>
              <a:rPr dirty="0" sz="1500" spc="-5" b="1">
                <a:latin typeface="Courier New"/>
                <a:cs typeface="Courier New"/>
              </a:rPr>
              <a:t>*result </a:t>
            </a:r>
            <a:r>
              <a:rPr dirty="0" sz="1500" b="1">
                <a:latin typeface="Courier New"/>
                <a:cs typeface="Courier New"/>
              </a:rPr>
              <a:t>=</a:t>
            </a:r>
            <a:r>
              <a:rPr dirty="0" sz="1500" spc="-75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os.str();  return</a:t>
            </a:r>
            <a:r>
              <a:rPr dirty="0" sz="1500" spc="-2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TRUE;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sz="1500" spc="-5" b="1">
                <a:latin typeface="Courier New"/>
                <a:cs typeface="Courier New"/>
              </a:rPr>
              <a:t>else if (cmd.find("stackbreak </a:t>
            </a:r>
            <a:r>
              <a:rPr dirty="0" sz="1500" b="1">
                <a:latin typeface="Courier New"/>
                <a:cs typeface="Courier New"/>
              </a:rPr>
              <a:t>") ==</a:t>
            </a:r>
            <a:r>
              <a:rPr dirty="0" sz="1500" spc="-15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0)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ts val="1530"/>
              </a:lnSpc>
              <a:spcBef>
                <a:spcPts val="360"/>
              </a:spcBef>
            </a:pP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 marR="3891915">
              <a:lnSpc>
                <a:spcPct val="70000"/>
              </a:lnSpc>
              <a:spcBef>
                <a:spcPts val="270"/>
              </a:spcBef>
            </a:pPr>
            <a:r>
              <a:rPr dirty="0" sz="1500" spc="-5" b="1">
                <a:latin typeface="Courier New"/>
                <a:cs typeface="Courier New"/>
              </a:rPr>
              <a:t>StackLimit </a:t>
            </a:r>
            <a:r>
              <a:rPr dirty="0" sz="1500" b="1">
                <a:latin typeface="Courier New"/>
                <a:cs typeface="Courier New"/>
              </a:rPr>
              <a:t>= </a:t>
            </a:r>
            <a:r>
              <a:rPr dirty="0" sz="1500" spc="-5" b="1">
                <a:latin typeface="Courier New"/>
                <a:cs typeface="Courier New"/>
              </a:rPr>
              <a:t>/* parse limit */;  ostringstream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os;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ts val="990"/>
              </a:lnSpc>
            </a:pPr>
            <a:r>
              <a:rPr dirty="0" sz="1500" spc="-5" b="1">
                <a:latin typeface="Courier New"/>
                <a:cs typeface="Courier New"/>
              </a:rPr>
              <a:t>os &lt;&lt; "Break when thread uses </a:t>
            </a:r>
            <a:r>
              <a:rPr dirty="0" sz="1500" b="1">
                <a:latin typeface="Courier New"/>
                <a:cs typeface="Courier New"/>
              </a:rPr>
              <a:t>" </a:t>
            </a:r>
            <a:r>
              <a:rPr dirty="0" sz="1500" spc="-5" b="1">
                <a:latin typeface="Courier New"/>
                <a:cs typeface="Courier New"/>
              </a:rPr>
              <a:t>&lt;&lt; StackLimit &lt;&lt; </a:t>
            </a:r>
            <a:r>
              <a:rPr dirty="0" sz="1500" b="1">
                <a:latin typeface="Courier New"/>
                <a:cs typeface="Courier New"/>
              </a:rPr>
              <a:t>" </a:t>
            </a:r>
            <a:r>
              <a:rPr dirty="0" sz="1500" spc="-5" b="1">
                <a:latin typeface="Courier New"/>
                <a:cs typeface="Courier New"/>
              </a:rPr>
              <a:t>stack</a:t>
            </a:r>
            <a:r>
              <a:rPr dirty="0" sz="1500" spc="-5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bytes.";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ts val="1260"/>
              </a:lnSpc>
            </a:pPr>
            <a:r>
              <a:rPr dirty="0" sz="1500" spc="-5" b="1">
                <a:latin typeface="Courier New"/>
                <a:cs typeface="Courier New"/>
              </a:rPr>
              <a:t>*result </a:t>
            </a:r>
            <a:r>
              <a:rPr dirty="0" sz="1500" b="1">
                <a:latin typeface="Courier New"/>
                <a:cs typeface="Courier New"/>
              </a:rPr>
              <a:t>=</a:t>
            </a:r>
            <a:r>
              <a:rPr dirty="0" sz="1500" spc="-5" b="1">
                <a:latin typeface="Courier New"/>
                <a:cs typeface="Courier New"/>
              </a:rPr>
              <a:t> os.str();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ts val="1530"/>
              </a:lnSpc>
            </a:pPr>
            <a:r>
              <a:rPr dirty="0" sz="1500" spc="-5" b="1">
                <a:latin typeface="Courier New"/>
                <a:cs typeface="Courier New"/>
              </a:rPr>
              <a:t>return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TRUE;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2184400" algn="l"/>
              </a:tabLst>
            </a:pPr>
            <a:r>
              <a:rPr dirty="0" sz="1500" spc="-5" b="1">
                <a:latin typeface="Courier New"/>
                <a:cs typeface="Courier New"/>
              </a:rPr>
              <a:t>return</a:t>
            </a:r>
            <a:r>
              <a:rPr dirty="0" sz="150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FALSE;	// Unknown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command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033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Other Debugger</a:t>
            </a:r>
            <a:r>
              <a:rPr dirty="0" spc="-50"/>
              <a:t> </a:t>
            </a:r>
            <a:r>
              <a:rPr dirty="0" spc="-5"/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554095"/>
            <a:ext cx="6334125" cy="17811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0"/>
              </a:spcBef>
              <a:buChar char="•"/>
              <a:tabLst>
                <a:tab pos="287020" algn="l"/>
              </a:tabLst>
            </a:pPr>
            <a:r>
              <a:rPr dirty="0" sz="2400" spc="-5">
                <a:latin typeface="Verdana"/>
                <a:cs typeface="Verdana"/>
              </a:rPr>
              <a:t>Breakpoint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buffer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overrun</a:t>
            </a:r>
            <a:endParaRPr sz="24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har char="•"/>
              <a:tabLst>
                <a:tab pos="287020" algn="l"/>
              </a:tabLst>
            </a:pPr>
            <a:r>
              <a:rPr dirty="0" sz="2400" spc="-5">
                <a:latin typeface="Verdana"/>
                <a:cs typeface="Verdana"/>
              </a:rPr>
              <a:t>Debug from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recorded log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har char="•"/>
              <a:tabLst>
                <a:tab pos="287020" algn="l"/>
              </a:tabLst>
            </a:pPr>
            <a:r>
              <a:rPr dirty="0" sz="2400" spc="-5">
                <a:latin typeface="Verdana"/>
                <a:cs typeface="Verdana"/>
              </a:rPr>
              <a:t>Reverse debugging from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recording</a:t>
            </a:r>
            <a:endParaRPr sz="24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har char="•"/>
              <a:tabLst>
                <a:tab pos="287020" algn="l"/>
              </a:tabLst>
            </a:pPr>
            <a:r>
              <a:rPr dirty="0" sz="2400" spc="-5">
                <a:latin typeface="Verdana"/>
                <a:cs typeface="Verdana"/>
              </a:rPr>
              <a:t>Design </a:t>
            </a:r>
            <a:r>
              <a:rPr dirty="0" sz="2400">
                <a:latin typeface="Verdana"/>
                <a:cs typeface="Verdana"/>
              </a:rPr>
              <a:t>your own custom </a:t>
            </a:r>
            <a:r>
              <a:rPr dirty="0" sz="2400" spc="-5">
                <a:latin typeface="Verdana"/>
                <a:cs typeface="Verdana"/>
              </a:rPr>
              <a:t>debugger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tool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7444" y="624839"/>
            <a:ext cx="5475732" cy="5475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19291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Summary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77" y="743838"/>
            <a:ext cx="8011159" cy="5071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600" spc="-10" b="1">
                <a:latin typeface="Verdana"/>
                <a:cs typeface="Verdana"/>
              </a:rPr>
              <a:t>Pin is </a:t>
            </a:r>
            <a:r>
              <a:rPr dirty="0" sz="1600" spc="-5" b="1">
                <a:latin typeface="Verdana"/>
                <a:cs typeface="Verdana"/>
              </a:rPr>
              <a:t>Intel’s </a:t>
            </a:r>
            <a:r>
              <a:rPr dirty="0" sz="1600" spc="-10" b="1">
                <a:latin typeface="Verdana"/>
                <a:cs typeface="Verdana"/>
              </a:rPr>
              <a:t>dynamic binary </a:t>
            </a:r>
            <a:r>
              <a:rPr dirty="0" sz="1600" spc="-5" b="1">
                <a:latin typeface="Verdana"/>
                <a:cs typeface="Verdana"/>
              </a:rPr>
              <a:t>instrumentation</a:t>
            </a:r>
            <a:r>
              <a:rPr dirty="0" sz="1600" spc="14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engine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1600" spc="-10" b="1">
                <a:latin typeface="Verdana"/>
                <a:cs typeface="Verdana"/>
              </a:rPr>
              <a:t>Pin can be used </a:t>
            </a:r>
            <a:r>
              <a:rPr dirty="0" sz="1600" spc="-5" b="1">
                <a:latin typeface="Verdana"/>
                <a:cs typeface="Verdana"/>
              </a:rPr>
              <a:t>to instrument all user </a:t>
            </a:r>
            <a:r>
              <a:rPr dirty="0" sz="1600" spc="-10" b="1">
                <a:latin typeface="Verdana"/>
                <a:cs typeface="Verdana"/>
              </a:rPr>
              <a:t>level</a:t>
            </a:r>
            <a:r>
              <a:rPr dirty="0" sz="1600" spc="16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"/>
              </a:spcBef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Windows, </a:t>
            </a:r>
            <a:r>
              <a:rPr dirty="0" sz="1100" b="1">
                <a:latin typeface="Verdana"/>
                <a:cs typeface="Verdana"/>
              </a:rPr>
              <a:t>Linux, </a:t>
            </a:r>
            <a:r>
              <a:rPr dirty="0" sz="1100" spc="-5" b="1">
                <a:latin typeface="Verdana"/>
                <a:cs typeface="Verdana"/>
              </a:rPr>
              <a:t>OSX,</a:t>
            </a:r>
            <a:r>
              <a:rPr dirty="0" sz="1100" spc="-5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Android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IA-32, Intel64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Product level</a:t>
            </a:r>
            <a:r>
              <a:rPr dirty="0" sz="1100" spc="-4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robustness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Jit-Mode for full instrumentation: Thread, </a:t>
            </a:r>
            <a:r>
              <a:rPr dirty="0" sz="1100" b="1">
                <a:latin typeface="Verdana"/>
                <a:cs typeface="Verdana"/>
              </a:rPr>
              <a:t>Function, </a:t>
            </a:r>
            <a:r>
              <a:rPr dirty="0" sz="1100" spc="-5" b="1">
                <a:latin typeface="Verdana"/>
                <a:cs typeface="Verdana"/>
              </a:rPr>
              <a:t>Trace, </a:t>
            </a:r>
            <a:r>
              <a:rPr dirty="0" sz="1100" b="1">
                <a:latin typeface="Verdana"/>
                <a:cs typeface="Verdana"/>
              </a:rPr>
              <a:t>BBL,</a:t>
            </a:r>
            <a:r>
              <a:rPr dirty="0" sz="1100" spc="-9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Instruction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Probe-Mode for Function Replacement/Wrapping/Instrumentation</a:t>
            </a:r>
            <a:r>
              <a:rPr dirty="0" sz="1100" spc="-9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only.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Pin </a:t>
            </a:r>
            <a:r>
              <a:rPr dirty="0" sz="1100" b="1">
                <a:latin typeface="Verdana"/>
                <a:cs typeface="Verdana"/>
              </a:rPr>
              <a:t>supports </a:t>
            </a:r>
            <a:r>
              <a:rPr dirty="0" sz="1100" spc="-5" b="1">
                <a:latin typeface="Verdana"/>
                <a:cs typeface="Verdana"/>
              </a:rPr>
              <a:t>multi-threading, </a:t>
            </a:r>
            <a:r>
              <a:rPr dirty="0" sz="1100" b="1">
                <a:latin typeface="Verdana"/>
                <a:cs typeface="Verdana"/>
              </a:rPr>
              <a:t>no </a:t>
            </a:r>
            <a:r>
              <a:rPr dirty="0" sz="1100" spc="-5" b="1">
                <a:latin typeface="Verdana"/>
                <a:cs typeface="Verdana"/>
              </a:rPr>
              <a:t>serialization </a:t>
            </a:r>
            <a:r>
              <a:rPr dirty="0" sz="1100" b="1">
                <a:latin typeface="Verdana"/>
                <a:cs typeface="Verdana"/>
              </a:rPr>
              <a:t>of jitted </a:t>
            </a:r>
            <a:r>
              <a:rPr dirty="0" sz="1100" spc="-5" b="1">
                <a:latin typeface="Verdana"/>
                <a:cs typeface="Verdana"/>
              </a:rPr>
              <a:t>application </a:t>
            </a:r>
            <a:r>
              <a:rPr dirty="0" sz="1100" b="1">
                <a:latin typeface="Verdana"/>
                <a:cs typeface="Verdana"/>
              </a:rPr>
              <a:t>nor of instrumentation</a:t>
            </a:r>
            <a:r>
              <a:rPr dirty="0" sz="1100" spc="-4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code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1600" spc="-10" b="1">
                <a:latin typeface="Verdana"/>
                <a:cs typeface="Verdana"/>
              </a:rPr>
              <a:t>Pin API makes Pin tools easy </a:t>
            </a:r>
            <a:r>
              <a:rPr dirty="0" sz="1600" spc="-5" b="1">
                <a:latin typeface="Verdana"/>
                <a:cs typeface="Verdana"/>
              </a:rPr>
              <a:t>to</a:t>
            </a:r>
            <a:r>
              <a:rPr dirty="0" sz="1600" spc="16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"/>
              </a:spcBef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Presented many tools, many fit </a:t>
            </a:r>
            <a:r>
              <a:rPr dirty="0" sz="1100" b="1">
                <a:latin typeface="Verdana"/>
                <a:cs typeface="Verdana"/>
              </a:rPr>
              <a:t>on 1 </a:t>
            </a:r>
            <a:r>
              <a:rPr dirty="0" sz="1100" spc="-5" b="1">
                <a:latin typeface="Verdana"/>
                <a:cs typeface="Verdana"/>
              </a:rPr>
              <a:t>ppt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slide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Verdana"/>
              <a:buChar char="–"/>
            </a:pPr>
            <a:endParaRPr sz="11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1600" spc="-10" b="1">
                <a:latin typeface="Verdana"/>
                <a:cs typeface="Verdana"/>
              </a:rPr>
              <a:t>Pin performance is</a:t>
            </a:r>
            <a:r>
              <a:rPr dirty="0" sz="1600" spc="9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good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"/>
              </a:spcBef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Pin APIs provide for writing efficient Pin</a:t>
            </a:r>
            <a:r>
              <a:rPr dirty="0" sz="1100" spc="-4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tools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Verdana"/>
              <a:buChar char="–"/>
            </a:pPr>
            <a:endParaRPr sz="11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1600" spc="-10" b="1">
                <a:latin typeface="Verdana"/>
                <a:cs typeface="Verdana"/>
              </a:rPr>
              <a:t>Popular </a:t>
            </a:r>
            <a:r>
              <a:rPr dirty="0" sz="1600" spc="-5" b="1">
                <a:latin typeface="Verdana"/>
                <a:cs typeface="Verdana"/>
              </a:rPr>
              <a:t>and </a:t>
            </a:r>
            <a:r>
              <a:rPr dirty="0" sz="1600" spc="-10" b="1">
                <a:latin typeface="Verdana"/>
                <a:cs typeface="Verdana"/>
              </a:rPr>
              <a:t>well</a:t>
            </a:r>
            <a:r>
              <a:rPr dirty="0" sz="1600" spc="9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supported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"/>
              </a:spcBef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30,000+ </a:t>
            </a:r>
            <a:r>
              <a:rPr dirty="0" sz="1100" b="1">
                <a:latin typeface="Verdana"/>
                <a:cs typeface="Verdana"/>
              </a:rPr>
              <a:t>downloads, </a:t>
            </a:r>
            <a:r>
              <a:rPr dirty="0" sz="1100" spc="-5" b="1">
                <a:latin typeface="Verdana"/>
                <a:cs typeface="Verdana"/>
              </a:rPr>
              <a:t>700+</a:t>
            </a:r>
            <a:r>
              <a:rPr dirty="0" sz="1100" spc="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citations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Verdana"/>
              <a:buChar char="–"/>
            </a:pPr>
            <a:endParaRPr sz="11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1600" spc="-5" b="1">
                <a:latin typeface="Verdana"/>
                <a:cs typeface="Verdana"/>
              </a:rPr>
              <a:t>Free</a:t>
            </a:r>
            <a:r>
              <a:rPr dirty="0" sz="1600" spc="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Download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u="heavy" sz="1100" spc="-5" b="1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3"/>
              </a:rPr>
              <a:t>www.pintool.org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b="1">
                <a:latin typeface="Verdana"/>
                <a:cs typeface="Verdana"/>
              </a:rPr>
              <a:t>Includes: </a:t>
            </a:r>
            <a:r>
              <a:rPr dirty="0" sz="1100" spc="-5" b="1">
                <a:latin typeface="Verdana"/>
                <a:cs typeface="Verdana"/>
              </a:rPr>
              <a:t>Detailed </a:t>
            </a:r>
            <a:r>
              <a:rPr dirty="0" sz="1100" b="1">
                <a:latin typeface="Verdana"/>
                <a:cs typeface="Verdana"/>
              </a:rPr>
              <a:t>user </a:t>
            </a:r>
            <a:r>
              <a:rPr dirty="0" sz="1100" spc="-5" b="1">
                <a:latin typeface="Verdana"/>
                <a:cs typeface="Verdana"/>
              </a:rPr>
              <a:t>manual, </a:t>
            </a:r>
            <a:r>
              <a:rPr dirty="0" sz="1100" b="1">
                <a:latin typeface="Verdana"/>
                <a:cs typeface="Verdana"/>
              </a:rPr>
              <a:t>source </a:t>
            </a:r>
            <a:r>
              <a:rPr dirty="0" sz="1100" spc="-5" b="1">
                <a:latin typeface="Verdana"/>
                <a:cs typeface="Verdana"/>
              </a:rPr>
              <a:t>code for 100s </a:t>
            </a:r>
            <a:r>
              <a:rPr dirty="0" sz="1100" b="1">
                <a:latin typeface="Verdana"/>
                <a:cs typeface="Verdana"/>
              </a:rPr>
              <a:t>of </a:t>
            </a:r>
            <a:r>
              <a:rPr dirty="0" sz="1100" spc="-5" b="1">
                <a:latin typeface="Verdana"/>
                <a:cs typeface="Verdana"/>
              </a:rPr>
              <a:t>Pin tools,</a:t>
            </a:r>
            <a:r>
              <a:rPr dirty="0" sz="1100" spc="-10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tutorials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Verdana"/>
              <a:buChar char="–"/>
            </a:pPr>
            <a:endParaRPr sz="11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1600" spc="-10" b="1">
                <a:latin typeface="Verdana"/>
                <a:cs typeface="Verdana"/>
              </a:rPr>
              <a:t>Pin </a:t>
            </a:r>
            <a:r>
              <a:rPr dirty="0" sz="1600" spc="-5" b="1">
                <a:latin typeface="Verdana"/>
                <a:cs typeface="Verdana"/>
              </a:rPr>
              <a:t>User</a:t>
            </a:r>
            <a:r>
              <a:rPr dirty="0" sz="1600" spc="4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Group</a:t>
            </a:r>
            <a:endParaRPr sz="1600">
              <a:latin typeface="Verdana"/>
              <a:cs typeface="Verdana"/>
            </a:endParaRPr>
          </a:p>
          <a:p>
            <a:pPr lvl="1" marL="635635" indent="-28384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Verdana"/>
              <a:buChar char="–"/>
              <a:tabLst>
                <a:tab pos="635635" algn="l"/>
                <a:tab pos="636270" algn="l"/>
              </a:tabLst>
            </a:pPr>
            <a:r>
              <a:rPr dirty="0" u="heavy" sz="1100" spc="-5" b="1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4"/>
              </a:rPr>
              <a:t>http://tech.groups.yahoo.com/group/pinheads/</a:t>
            </a:r>
            <a:endParaRPr sz="11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Font typeface="Verdana"/>
              <a:buChar char="–"/>
              <a:tabLst>
                <a:tab pos="588645" algn="l"/>
                <a:tab pos="589280" algn="l"/>
              </a:tabLst>
            </a:pPr>
            <a:r>
              <a:rPr dirty="0" sz="1100" spc="-5" b="1">
                <a:latin typeface="Verdana"/>
                <a:cs typeface="Verdana"/>
              </a:rPr>
              <a:t>Pin </a:t>
            </a:r>
            <a:r>
              <a:rPr dirty="0" sz="1100" b="1">
                <a:latin typeface="Verdana"/>
                <a:cs typeface="Verdana"/>
              </a:rPr>
              <a:t>users </a:t>
            </a:r>
            <a:r>
              <a:rPr dirty="0" sz="1100" spc="-5" b="1">
                <a:latin typeface="Verdana"/>
                <a:cs typeface="Verdana"/>
              </a:rPr>
              <a:t>and Pin developers answer</a:t>
            </a:r>
            <a:r>
              <a:rPr dirty="0" sz="1100" spc="-7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questions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4317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 </a:t>
            </a:r>
            <a:r>
              <a:rPr dirty="0" spc="-5"/>
              <a:t>Usage Outside</a:t>
            </a:r>
            <a:r>
              <a:rPr dirty="0" spc="-35"/>
              <a:t> </a:t>
            </a:r>
            <a:r>
              <a:rPr dirty="0"/>
              <a:t>Intel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43027" y="711040"/>
            <a:ext cx="8604250" cy="420624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400" b="1">
                <a:latin typeface="Verdana"/>
                <a:cs typeface="Verdana"/>
              </a:rPr>
              <a:t>Popular and </a:t>
            </a:r>
            <a:r>
              <a:rPr dirty="0" sz="2400" spc="-5" b="1">
                <a:latin typeface="Verdana"/>
                <a:cs typeface="Verdana"/>
              </a:rPr>
              <a:t>well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supported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30,000+ </a:t>
            </a:r>
            <a:r>
              <a:rPr dirty="0" sz="2000" spc="-5">
                <a:latin typeface="Verdana"/>
                <a:cs typeface="Verdana"/>
              </a:rPr>
              <a:t>downloads, </a:t>
            </a:r>
            <a:r>
              <a:rPr dirty="0" sz="2000">
                <a:latin typeface="Verdana"/>
                <a:cs typeface="Verdana"/>
              </a:rPr>
              <a:t>700+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citations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2400" spc="-5" b="1">
                <a:latin typeface="Verdana"/>
                <a:cs typeface="Verdana"/>
              </a:rPr>
              <a:t>Free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Download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Verdana"/>
              <a:buChar char="–"/>
              <a:tabLst>
                <a:tab pos="589280" algn="l"/>
              </a:tabLst>
            </a:pPr>
            <a:r>
              <a:rPr dirty="0" u="heavy" sz="2000" b="1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3"/>
              </a:rPr>
              <a:t>www.pintool.org</a:t>
            </a:r>
            <a:endParaRPr sz="20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b="1">
                <a:latin typeface="Verdana"/>
                <a:cs typeface="Verdana"/>
              </a:rPr>
              <a:t>Includes: Detailed </a:t>
            </a:r>
            <a:r>
              <a:rPr dirty="0" sz="2000" spc="-5" b="1">
                <a:latin typeface="Verdana"/>
                <a:cs typeface="Verdana"/>
              </a:rPr>
              <a:t>user </a:t>
            </a:r>
            <a:r>
              <a:rPr dirty="0" sz="2000" b="1">
                <a:latin typeface="Verdana"/>
                <a:cs typeface="Verdana"/>
              </a:rPr>
              <a:t>manual, </a:t>
            </a:r>
            <a:r>
              <a:rPr dirty="0" sz="2000" spc="-5" b="1">
                <a:latin typeface="Verdana"/>
                <a:cs typeface="Verdana"/>
              </a:rPr>
              <a:t>source code </a:t>
            </a:r>
            <a:r>
              <a:rPr dirty="0" sz="2000" b="1">
                <a:latin typeface="Verdana"/>
                <a:cs typeface="Verdana"/>
              </a:rPr>
              <a:t>for 100s of  </a:t>
            </a:r>
            <a:r>
              <a:rPr dirty="0" sz="2000" spc="-5" b="1">
                <a:latin typeface="Verdana"/>
                <a:cs typeface="Verdana"/>
              </a:rPr>
              <a:t>Pin </a:t>
            </a:r>
            <a:r>
              <a:rPr dirty="0" sz="2000" b="1">
                <a:latin typeface="Verdana"/>
                <a:cs typeface="Verdana"/>
              </a:rPr>
              <a:t>tools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2400" b="1">
                <a:latin typeface="Verdana"/>
                <a:cs typeface="Verdana"/>
              </a:rPr>
              <a:t>Pin User </a:t>
            </a:r>
            <a:r>
              <a:rPr dirty="0" sz="2400" spc="-5" b="1">
                <a:latin typeface="Verdana"/>
                <a:cs typeface="Verdana"/>
              </a:rPr>
              <a:t>Group (PinHeads)</a:t>
            </a:r>
            <a:endParaRPr sz="2400">
              <a:latin typeface="Verdana"/>
              <a:cs typeface="Verdana"/>
            </a:endParaRPr>
          </a:p>
          <a:p>
            <a:pPr lvl="1" marL="675640" indent="-32321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Verdana"/>
              <a:buChar char="–"/>
              <a:tabLst>
                <a:tab pos="675005" algn="l"/>
                <a:tab pos="675640" algn="l"/>
              </a:tabLst>
            </a:pPr>
            <a:r>
              <a:rPr dirty="0" u="heavy" sz="2000" spc="-5" b="1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4"/>
              </a:rPr>
              <a:t>http://tech.groups.yahoo.com/group/pinheads/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spc="-5" b="1">
                <a:latin typeface="Verdana"/>
                <a:cs typeface="Verdana"/>
              </a:rPr>
              <a:t>Pin users </a:t>
            </a:r>
            <a:r>
              <a:rPr dirty="0" sz="2000" b="1">
                <a:latin typeface="Verdana"/>
                <a:cs typeface="Verdana"/>
              </a:rPr>
              <a:t>and </a:t>
            </a:r>
            <a:r>
              <a:rPr dirty="0" sz="2000" spc="-5" b="1">
                <a:latin typeface="Verdana"/>
                <a:cs typeface="Verdana"/>
              </a:rPr>
              <a:t>Pin developers </a:t>
            </a:r>
            <a:r>
              <a:rPr dirty="0" sz="2000" b="1">
                <a:latin typeface="Verdana"/>
                <a:cs typeface="Verdana"/>
              </a:rPr>
              <a:t>answer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questions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22929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Final</a:t>
            </a:r>
            <a:r>
              <a:rPr dirty="0" spc="-65"/>
              <a:t> </a:t>
            </a:r>
            <a:r>
              <a:rPr dirty="0" spc="-5"/>
              <a:t>note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1114806"/>
            <a:ext cx="6447155" cy="463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760" marR="584835" indent="-238760">
              <a:lnSpc>
                <a:spcPct val="12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Use the Pin </a:t>
            </a:r>
            <a:r>
              <a:rPr dirty="0" sz="2400">
                <a:latin typeface="Verdana"/>
                <a:cs typeface="Verdana"/>
              </a:rPr>
              <a:t>manual ! </a:t>
            </a:r>
            <a:r>
              <a:rPr dirty="0" u="heavy" sz="240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dirty="0" u="heavy" sz="24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3"/>
              </a:rPr>
              <a:t>www.pintool.org</a:t>
            </a:r>
            <a:r>
              <a:rPr dirty="0" sz="2400" spc="-5">
                <a:solidFill>
                  <a:srgbClr val="AA004B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2400">
                <a:latin typeface="Verdana"/>
                <a:cs typeface="Verdana"/>
              </a:rPr>
              <a:t>-&gt;</a:t>
            </a:r>
            <a:r>
              <a:rPr dirty="0" sz="2400">
                <a:solidFill>
                  <a:srgbClr val="AA004B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u="heavy" sz="24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4"/>
              </a:rPr>
              <a:t>User’s</a:t>
            </a:r>
            <a:r>
              <a:rPr dirty="0" u="heavy" sz="2400" spc="3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heavy" sz="240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  <a:hlinkClick r:id="rId4"/>
              </a:rPr>
              <a:t>manual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800" spc="-5" b="1">
                <a:latin typeface="Verdana"/>
                <a:cs typeface="Verdana"/>
              </a:rPr>
              <a:t>A lot </a:t>
            </a:r>
            <a:r>
              <a:rPr dirty="0" sz="2400">
                <a:latin typeface="Verdana"/>
                <a:cs typeface="Verdana"/>
              </a:rPr>
              <a:t>more information about using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Many </a:t>
            </a:r>
            <a:r>
              <a:rPr dirty="0" sz="2400" spc="-5">
                <a:latin typeface="Verdana"/>
                <a:cs typeface="Verdana"/>
              </a:rPr>
              <a:t>more topics </a:t>
            </a:r>
            <a:r>
              <a:rPr dirty="0" sz="2400">
                <a:latin typeface="Verdana"/>
                <a:cs typeface="Verdana"/>
              </a:rPr>
              <a:t>– </a:t>
            </a:r>
            <a:r>
              <a:rPr dirty="0" sz="2400" spc="-5">
                <a:latin typeface="Verdana"/>
                <a:cs typeface="Verdana"/>
              </a:rPr>
              <a:t>beyond this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tutorial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How to debug </a:t>
            </a:r>
            <a:r>
              <a:rPr dirty="0" sz="2000">
                <a:latin typeface="Verdana"/>
                <a:cs typeface="Verdana"/>
              </a:rPr>
              <a:t>your </a:t>
            </a:r>
            <a:r>
              <a:rPr dirty="0" sz="2000" spc="-5">
                <a:latin typeface="Verdana"/>
                <a:cs typeface="Verdana"/>
              </a:rPr>
              <a:t>Pin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tool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Trace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buffers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System </a:t>
            </a:r>
            <a:r>
              <a:rPr dirty="0" sz="2000" spc="-5">
                <a:latin typeface="Verdana"/>
                <a:cs typeface="Verdana"/>
              </a:rPr>
              <a:t>calls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instrumentation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Instruction decoding </a:t>
            </a:r>
            <a:r>
              <a:rPr dirty="0" sz="2000">
                <a:latin typeface="Verdana"/>
                <a:cs typeface="Verdana"/>
              </a:rPr>
              <a:t>APIs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(XED)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… </a:t>
            </a:r>
            <a:r>
              <a:rPr dirty="0" sz="2000" spc="-5">
                <a:latin typeface="Verdana"/>
                <a:cs typeface="Verdana"/>
              </a:rPr>
              <a:t>And </a:t>
            </a: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others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080" y="409955"/>
            <a:ext cx="1188720" cy="78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051803"/>
            <a:ext cx="9144000" cy="806450"/>
          </a:xfrm>
          <a:custGeom>
            <a:avLst/>
            <a:gdLst/>
            <a:ahLst/>
            <a:cxnLst/>
            <a:rect l="l" t="t" r="r" b="b"/>
            <a:pathLst>
              <a:path w="9144000" h="806450">
                <a:moveTo>
                  <a:pt x="9144000" y="806193"/>
                </a:moveTo>
                <a:lnTo>
                  <a:pt x="9144000" y="0"/>
                </a:lnTo>
                <a:lnTo>
                  <a:pt x="0" y="0"/>
                </a:lnTo>
                <a:lnTo>
                  <a:pt x="0" y="806193"/>
                </a:lnTo>
                <a:lnTo>
                  <a:pt x="9144000" y="806193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07323" y="6019800"/>
            <a:ext cx="836675" cy="697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6923" y="1517659"/>
            <a:ext cx="3160413" cy="2904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3200" y="1219200"/>
            <a:ext cx="3505200" cy="3203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1466" y="5108854"/>
            <a:ext cx="7569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000000"/>
                </a:solidFill>
                <a:latin typeface="Comic Sans MS"/>
                <a:cs typeface="Comic Sans MS"/>
              </a:rPr>
              <a:t>Now go and </a:t>
            </a:r>
            <a:r>
              <a:rPr dirty="0" sz="4000" spc="-10" b="0">
                <a:solidFill>
                  <a:srgbClr val="000000"/>
                </a:solidFill>
                <a:latin typeface="Comic Sans MS"/>
                <a:cs typeface="Comic Sans MS"/>
              </a:rPr>
              <a:t>write </a:t>
            </a:r>
            <a:r>
              <a:rPr dirty="0" sz="4000" spc="-5" b="0">
                <a:solidFill>
                  <a:srgbClr val="000000"/>
                </a:solidFill>
                <a:latin typeface="Comic Sans MS"/>
                <a:cs typeface="Comic Sans MS"/>
              </a:rPr>
              <a:t>your Pin</a:t>
            </a:r>
            <a:r>
              <a:rPr dirty="0" sz="4000" spc="8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4000" spc="-10" b="0">
                <a:solidFill>
                  <a:srgbClr val="000000"/>
                </a:solidFill>
                <a:latin typeface="Comic Sans MS"/>
                <a:cs typeface="Comic Sans MS"/>
              </a:rPr>
              <a:t>tools!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353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 </a:t>
            </a:r>
            <a:r>
              <a:rPr dirty="0"/>
              <a:t>Pin</a:t>
            </a:r>
            <a:r>
              <a:rPr dirty="0" spc="-60"/>
              <a:t> </a:t>
            </a:r>
            <a:r>
              <a:rPr dirty="0"/>
              <a:t>invocation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49858"/>
            <a:ext cx="8105775" cy="299021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4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Application: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dirty="0" sz="2400" spc="-10">
                <a:latin typeface="Courier New"/>
                <a:cs typeface="Courier New"/>
              </a:rPr>
              <a:t>gzip.exe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input.txt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PinTool: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inscount.dll</a:t>
            </a:r>
            <a:endParaRPr sz="240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Verdana"/>
                <a:cs typeface="Verdana"/>
              </a:rPr>
              <a:t>– Count </a:t>
            </a:r>
            <a:r>
              <a:rPr dirty="0" sz="2000" spc="-5">
                <a:latin typeface="Verdana"/>
                <a:cs typeface="Verdana"/>
              </a:rPr>
              <a:t>application instructions </a:t>
            </a:r>
            <a:r>
              <a:rPr dirty="0" sz="2000">
                <a:latin typeface="Verdana"/>
                <a:cs typeface="Verdana"/>
              </a:rPr>
              <a:t>executed, </a:t>
            </a:r>
            <a:r>
              <a:rPr dirty="0" sz="2000" spc="-5">
                <a:latin typeface="Verdana"/>
                <a:cs typeface="Verdana"/>
              </a:rPr>
              <a:t>print </a:t>
            </a:r>
            <a:r>
              <a:rPr dirty="0" sz="2000">
                <a:latin typeface="Verdana"/>
                <a:cs typeface="Verdana"/>
              </a:rPr>
              <a:t>count at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end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Invocation: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408" y="4440935"/>
            <a:ext cx="7299959" cy="12649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280"/>
              </a:spcBef>
            </a:pP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pin.exe –t inscount.dll -- gzip.exe</a:t>
            </a:r>
            <a:r>
              <a:rPr dirty="0" sz="18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input.txt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186" y="2161794"/>
            <a:ext cx="8321040" cy="3083560"/>
          </a:xfrm>
          <a:custGeom>
            <a:avLst/>
            <a:gdLst/>
            <a:ahLst/>
            <a:cxnLst/>
            <a:rect l="l" t="t" r="r" b="b"/>
            <a:pathLst>
              <a:path w="8321040" h="3083560">
                <a:moveTo>
                  <a:pt x="0" y="513841"/>
                </a:moveTo>
                <a:lnTo>
                  <a:pt x="2099" y="467063"/>
                </a:lnTo>
                <a:lnTo>
                  <a:pt x="8278" y="421463"/>
                </a:lnTo>
                <a:lnTo>
                  <a:pt x="18355" y="377222"/>
                </a:lnTo>
                <a:lnTo>
                  <a:pt x="32148" y="334522"/>
                </a:lnTo>
                <a:lnTo>
                  <a:pt x="49475" y="293544"/>
                </a:lnTo>
                <a:lnTo>
                  <a:pt x="70156" y="254470"/>
                </a:lnTo>
                <a:lnTo>
                  <a:pt x="94008" y="217480"/>
                </a:lnTo>
                <a:lnTo>
                  <a:pt x="120852" y="182756"/>
                </a:lnTo>
                <a:lnTo>
                  <a:pt x="150504" y="150479"/>
                </a:lnTo>
                <a:lnTo>
                  <a:pt x="182784" y="120830"/>
                </a:lnTo>
                <a:lnTo>
                  <a:pt x="217511" y="93990"/>
                </a:lnTo>
                <a:lnTo>
                  <a:pt x="254502" y="70141"/>
                </a:lnTo>
                <a:lnTo>
                  <a:pt x="293577" y="49464"/>
                </a:lnTo>
                <a:lnTo>
                  <a:pt x="334554" y="32140"/>
                </a:lnTo>
                <a:lnTo>
                  <a:pt x="377251" y="18350"/>
                </a:lnTo>
                <a:lnTo>
                  <a:pt x="421488" y="8276"/>
                </a:lnTo>
                <a:lnTo>
                  <a:pt x="467083" y="2099"/>
                </a:lnTo>
                <a:lnTo>
                  <a:pt x="513854" y="0"/>
                </a:lnTo>
                <a:lnTo>
                  <a:pt x="7807198" y="0"/>
                </a:lnTo>
                <a:lnTo>
                  <a:pt x="7853976" y="2099"/>
                </a:lnTo>
                <a:lnTo>
                  <a:pt x="7899576" y="8276"/>
                </a:lnTo>
                <a:lnTo>
                  <a:pt x="7943817" y="18350"/>
                </a:lnTo>
                <a:lnTo>
                  <a:pt x="7986517" y="32140"/>
                </a:lnTo>
                <a:lnTo>
                  <a:pt x="8027495" y="49464"/>
                </a:lnTo>
                <a:lnTo>
                  <a:pt x="8066569" y="70141"/>
                </a:lnTo>
                <a:lnTo>
                  <a:pt x="8103559" y="93990"/>
                </a:lnTo>
                <a:lnTo>
                  <a:pt x="8138283" y="120830"/>
                </a:lnTo>
                <a:lnTo>
                  <a:pt x="8170560" y="150479"/>
                </a:lnTo>
                <a:lnTo>
                  <a:pt x="8200209" y="182756"/>
                </a:lnTo>
                <a:lnTo>
                  <a:pt x="8227049" y="217480"/>
                </a:lnTo>
                <a:lnTo>
                  <a:pt x="8250898" y="254470"/>
                </a:lnTo>
                <a:lnTo>
                  <a:pt x="8271575" y="293544"/>
                </a:lnTo>
                <a:lnTo>
                  <a:pt x="8288899" y="334522"/>
                </a:lnTo>
                <a:lnTo>
                  <a:pt x="8302689" y="377222"/>
                </a:lnTo>
                <a:lnTo>
                  <a:pt x="8312763" y="421463"/>
                </a:lnTo>
                <a:lnTo>
                  <a:pt x="8318940" y="467063"/>
                </a:lnTo>
                <a:lnTo>
                  <a:pt x="8321040" y="513841"/>
                </a:lnTo>
                <a:lnTo>
                  <a:pt x="8321040" y="2569210"/>
                </a:lnTo>
                <a:lnTo>
                  <a:pt x="8318940" y="2615988"/>
                </a:lnTo>
                <a:lnTo>
                  <a:pt x="8312763" y="2661588"/>
                </a:lnTo>
                <a:lnTo>
                  <a:pt x="8302689" y="2705829"/>
                </a:lnTo>
                <a:lnTo>
                  <a:pt x="8288899" y="2748529"/>
                </a:lnTo>
                <a:lnTo>
                  <a:pt x="8271575" y="2789507"/>
                </a:lnTo>
                <a:lnTo>
                  <a:pt x="8250898" y="2828581"/>
                </a:lnTo>
                <a:lnTo>
                  <a:pt x="8227049" y="2865571"/>
                </a:lnTo>
                <a:lnTo>
                  <a:pt x="8200209" y="2900295"/>
                </a:lnTo>
                <a:lnTo>
                  <a:pt x="8170560" y="2932572"/>
                </a:lnTo>
                <a:lnTo>
                  <a:pt x="8138283" y="2962221"/>
                </a:lnTo>
                <a:lnTo>
                  <a:pt x="8103559" y="2989061"/>
                </a:lnTo>
                <a:lnTo>
                  <a:pt x="8066569" y="3012910"/>
                </a:lnTo>
                <a:lnTo>
                  <a:pt x="8027495" y="3033587"/>
                </a:lnTo>
                <a:lnTo>
                  <a:pt x="7986517" y="3050911"/>
                </a:lnTo>
                <a:lnTo>
                  <a:pt x="7943817" y="3064701"/>
                </a:lnTo>
                <a:lnTo>
                  <a:pt x="7899576" y="3074775"/>
                </a:lnTo>
                <a:lnTo>
                  <a:pt x="7853976" y="3080952"/>
                </a:lnTo>
                <a:lnTo>
                  <a:pt x="7807198" y="3083052"/>
                </a:lnTo>
                <a:lnTo>
                  <a:pt x="513854" y="3083052"/>
                </a:lnTo>
                <a:lnTo>
                  <a:pt x="467083" y="3080952"/>
                </a:lnTo>
                <a:lnTo>
                  <a:pt x="421488" y="3074775"/>
                </a:lnTo>
                <a:lnTo>
                  <a:pt x="377251" y="3064701"/>
                </a:lnTo>
                <a:lnTo>
                  <a:pt x="334554" y="3050911"/>
                </a:lnTo>
                <a:lnTo>
                  <a:pt x="293577" y="3033587"/>
                </a:lnTo>
                <a:lnTo>
                  <a:pt x="254502" y="3012910"/>
                </a:lnTo>
                <a:lnTo>
                  <a:pt x="217511" y="2989061"/>
                </a:lnTo>
                <a:lnTo>
                  <a:pt x="182784" y="2962221"/>
                </a:lnTo>
                <a:lnTo>
                  <a:pt x="150504" y="2932572"/>
                </a:lnTo>
                <a:lnTo>
                  <a:pt x="120852" y="2900295"/>
                </a:lnTo>
                <a:lnTo>
                  <a:pt x="94008" y="2865571"/>
                </a:lnTo>
                <a:lnTo>
                  <a:pt x="70156" y="2828581"/>
                </a:lnTo>
                <a:lnTo>
                  <a:pt x="49475" y="2789507"/>
                </a:lnTo>
                <a:lnTo>
                  <a:pt x="32148" y="2748529"/>
                </a:lnTo>
                <a:lnTo>
                  <a:pt x="18355" y="2705829"/>
                </a:lnTo>
                <a:lnTo>
                  <a:pt x="8278" y="2661588"/>
                </a:lnTo>
                <a:lnTo>
                  <a:pt x="2099" y="2615988"/>
                </a:lnTo>
                <a:lnTo>
                  <a:pt x="0" y="2569210"/>
                </a:lnTo>
                <a:lnTo>
                  <a:pt x="0" y="513841"/>
                </a:lnTo>
                <a:close/>
              </a:path>
            </a:pathLst>
          </a:custGeom>
          <a:ln w="50292">
            <a:solidFill>
              <a:srgbClr val="085FA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086861"/>
            <a:ext cx="1480185" cy="1797050"/>
          </a:xfrm>
          <a:custGeom>
            <a:avLst/>
            <a:gdLst/>
            <a:ahLst/>
            <a:cxnLst/>
            <a:rect l="l" t="t" r="r" b="b"/>
            <a:pathLst>
              <a:path w="1480185" h="1797050">
                <a:moveTo>
                  <a:pt x="0" y="1796795"/>
                </a:moveTo>
                <a:lnTo>
                  <a:pt x="1479804" y="1796795"/>
                </a:lnTo>
                <a:lnTo>
                  <a:pt x="1479804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7512" y="3646677"/>
            <a:ext cx="143002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 marR="249554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085FA8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085FA8"/>
                </a:solidFill>
                <a:latin typeface="Arial"/>
                <a:cs typeface="Arial"/>
              </a:rPr>
              <a:t>li</a:t>
            </a:r>
            <a:r>
              <a:rPr dirty="0" sz="1400" b="1">
                <a:solidFill>
                  <a:srgbClr val="085FA8"/>
                </a:solidFill>
                <a:latin typeface="Arial"/>
                <a:cs typeface="Arial"/>
              </a:rPr>
              <a:t>cati</a:t>
            </a: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o</a:t>
            </a:r>
            <a:r>
              <a:rPr dirty="0" sz="1400" b="1">
                <a:solidFill>
                  <a:srgbClr val="085FA8"/>
                </a:solidFill>
                <a:latin typeface="Arial"/>
                <a:cs typeface="Arial"/>
              </a:rPr>
              <a:t>n  </a:t>
            </a: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Code </a:t>
            </a:r>
            <a:r>
              <a:rPr dirty="0" sz="1400" spc="-5" b="1">
                <a:solidFill>
                  <a:srgbClr val="085FA8"/>
                </a:solidFill>
                <a:latin typeface="Arial"/>
                <a:cs typeface="Arial"/>
              </a:rPr>
              <a:t>and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6090" y="2949701"/>
            <a:ext cx="114300" cy="268605"/>
          </a:xfrm>
          <a:custGeom>
            <a:avLst/>
            <a:gdLst/>
            <a:ahLst/>
            <a:cxnLst/>
            <a:rect l="l" t="t" r="r" b="b"/>
            <a:pathLst>
              <a:path w="114300" h="268605">
                <a:moveTo>
                  <a:pt x="76283" y="114087"/>
                </a:moveTo>
                <a:lnTo>
                  <a:pt x="38182" y="114510"/>
                </a:lnTo>
                <a:lnTo>
                  <a:pt x="39877" y="268477"/>
                </a:lnTo>
                <a:lnTo>
                  <a:pt x="77977" y="267970"/>
                </a:lnTo>
                <a:lnTo>
                  <a:pt x="76283" y="114087"/>
                </a:lnTo>
                <a:close/>
              </a:path>
              <a:path w="114300" h="268605">
                <a:moveTo>
                  <a:pt x="55880" y="0"/>
                </a:moveTo>
                <a:lnTo>
                  <a:pt x="0" y="114935"/>
                </a:lnTo>
                <a:lnTo>
                  <a:pt x="38182" y="114510"/>
                </a:lnTo>
                <a:lnTo>
                  <a:pt x="37973" y="95503"/>
                </a:lnTo>
                <a:lnTo>
                  <a:pt x="76073" y="94996"/>
                </a:lnTo>
                <a:lnTo>
                  <a:pt x="104704" y="94996"/>
                </a:lnTo>
                <a:lnTo>
                  <a:pt x="55880" y="0"/>
                </a:lnTo>
                <a:close/>
              </a:path>
              <a:path w="114300" h="268605">
                <a:moveTo>
                  <a:pt x="76073" y="94996"/>
                </a:moveTo>
                <a:lnTo>
                  <a:pt x="37973" y="95503"/>
                </a:lnTo>
                <a:lnTo>
                  <a:pt x="38182" y="114510"/>
                </a:lnTo>
                <a:lnTo>
                  <a:pt x="76283" y="114087"/>
                </a:lnTo>
                <a:lnTo>
                  <a:pt x="76073" y="94996"/>
                </a:lnTo>
                <a:close/>
              </a:path>
              <a:path w="114300" h="268605">
                <a:moveTo>
                  <a:pt x="104704" y="94996"/>
                </a:moveTo>
                <a:lnTo>
                  <a:pt x="76073" y="94996"/>
                </a:lnTo>
                <a:lnTo>
                  <a:pt x="76283" y="114087"/>
                </a:lnTo>
                <a:lnTo>
                  <a:pt x="114300" y="113664"/>
                </a:lnTo>
                <a:lnTo>
                  <a:pt x="104704" y="94996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5611" y="2961894"/>
            <a:ext cx="114300" cy="292735"/>
          </a:xfrm>
          <a:custGeom>
            <a:avLst/>
            <a:gdLst/>
            <a:ahLst/>
            <a:cxnLst/>
            <a:rect l="l" t="t" r="r" b="b"/>
            <a:pathLst>
              <a:path w="114300" h="292735">
                <a:moveTo>
                  <a:pt x="38100" y="178307"/>
                </a:moveTo>
                <a:lnTo>
                  <a:pt x="0" y="178307"/>
                </a:lnTo>
                <a:lnTo>
                  <a:pt x="57150" y="292607"/>
                </a:lnTo>
                <a:lnTo>
                  <a:pt x="104775" y="197357"/>
                </a:lnTo>
                <a:lnTo>
                  <a:pt x="38100" y="197357"/>
                </a:lnTo>
                <a:lnTo>
                  <a:pt x="38100" y="178307"/>
                </a:lnTo>
                <a:close/>
              </a:path>
              <a:path w="114300" h="292735">
                <a:moveTo>
                  <a:pt x="76200" y="0"/>
                </a:moveTo>
                <a:lnTo>
                  <a:pt x="38100" y="0"/>
                </a:lnTo>
                <a:lnTo>
                  <a:pt x="38100" y="197357"/>
                </a:lnTo>
                <a:lnTo>
                  <a:pt x="76200" y="197357"/>
                </a:lnTo>
                <a:lnTo>
                  <a:pt x="76200" y="0"/>
                </a:lnTo>
                <a:close/>
              </a:path>
              <a:path w="114300" h="292735">
                <a:moveTo>
                  <a:pt x="114300" y="178307"/>
                </a:moveTo>
                <a:lnTo>
                  <a:pt x="76200" y="178307"/>
                </a:lnTo>
                <a:lnTo>
                  <a:pt x="76200" y="197357"/>
                </a:lnTo>
                <a:lnTo>
                  <a:pt x="104775" y="197357"/>
                </a:lnTo>
                <a:lnTo>
                  <a:pt x="114300" y="178307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64707" y="2256282"/>
            <a:ext cx="221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Application</a:t>
            </a:r>
            <a:r>
              <a:rPr dirty="0" sz="1800" spc="-40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4229" y="2239517"/>
            <a:ext cx="2133600" cy="685800"/>
          </a:xfrm>
          <a:custGeom>
            <a:avLst/>
            <a:gdLst/>
            <a:ahLst/>
            <a:cxnLst/>
            <a:rect l="l" t="t" r="r" b="b"/>
            <a:pathLst>
              <a:path w="2133600" h="685800">
                <a:moveTo>
                  <a:pt x="0" y="685800"/>
                </a:moveTo>
                <a:lnTo>
                  <a:pt x="2133600" y="685800"/>
                </a:lnTo>
                <a:lnTo>
                  <a:pt x="2133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89376" y="2266899"/>
            <a:ext cx="2083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inscount.dll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7946" y="2596133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304800"/>
                </a:lnTo>
                <a:lnTo>
                  <a:pt x="2133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0138" y="2609468"/>
            <a:ext cx="20821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278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PIN.LIB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6526" y="2710433"/>
            <a:ext cx="1102360" cy="1774189"/>
          </a:xfrm>
          <a:prstGeom prst="rect">
            <a:avLst/>
          </a:prstGeom>
          <a:ln w="38100">
            <a:solidFill>
              <a:srgbClr val="085FA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</a:pPr>
            <a:r>
              <a:rPr dirty="0" sz="1400" spc="-5" b="1">
                <a:solidFill>
                  <a:srgbClr val="085FA8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5079" y="3848861"/>
            <a:ext cx="415290" cy="114300"/>
          </a:xfrm>
          <a:custGeom>
            <a:avLst/>
            <a:gdLst/>
            <a:ahLst/>
            <a:cxnLst/>
            <a:rect l="l" t="t" r="r" b="b"/>
            <a:pathLst>
              <a:path w="415290" h="114300">
                <a:moveTo>
                  <a:pt x="302768" y="0"/>
                </a:moveTo>
                <a:lnTo>
                  <a:pt x="301540" y="38107"/>
                </a:lnTo>
                <a:lnTo>
                  <a:pt x="320548" y="38735"/>
                </a:lnTo>
                <a:lnTo>
                  <a:pt x="319277" y="76835"/>
                </a:lnTo>
                <a:lnTo>
                  <a:pt x="300292" y="76835"/>
                </a:lnTo>
                <a:lnTo>
                  <a:pt x="299085" y="114300"/>
                </a:lnTo>
                <a:lnTo>
                  <a:pt x="380615" y="76835"/>
                </a:lnTo>
                <a:lnTo>
                  <a:pt x="319277" y="76835"/>
                </a:lnTo>
                <a:lnTo>
                  <a:pt x="300312" y="76208"/>
                </a:lnTo>
                <a:lnTo>
                  <a:pt x="381978" y="76208"/>
                </a:lnTo>
                <a:lnTo>
                  <a:pt x="415163" y="60960"/>
                </a:lnTo>
                <a:lnTo>
                  <a:pt x="302768" y="0"/>
                </a:lnTo>
                <a:close/>
              </a:path>
              <a:path w="415290" h="114300">
                <a:moveTo>
                  <a:pt x="301540" y="38107"/>
                </a:moveTo>
                <a:lnTo>
                  <a:pt x="300312" y="76208"/>
                </a:lnTo>
                <a:lnTo>
                  <a:pt x="319277" y="76835"/>
                </a:lnTo>
                <a:lnTo>
                  <a:pt x="320548" y="38735"/>
                </a:lnTo>
                <a:lnTo>
                  <a:pt x="301540" y="38107"/>
                </a:lnTo>
                <a:close/>
              </a:path>
              <a:path w="415290" h="114300">
                <a:moveTo>
                  <a:pt x="1270" y="28193"/>
                </a:moveTo>
                <a:lnTo>
                  <a:pt x="0" y="66293"/>
                </a:lnTo>
                <a:lnTo>
                  <a:pt x="300312" y="76208"/>
                </a:lnTo>
                <a:lnTo>
                  <a:pt x="301540" y="38107"/>
                </a:lnTo>
                <a:lnTo>
                  <a:pt x="1270" y="28193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09993" y="4027423"/>
            <a:ext cx="421005" cy="114300"/>
          </a:xfrm>
          <a:custGeom>
            <a:avLst/>
            <a:gdLst/>
            <a:ahLst/>
            <a:cxnLst/>
            <a:rect l="l" t="t" r="r" b="b"/>
            <a:pathLst>
              <a:path w="421004" h="114300">
                <a:moveTo>
                  <a:pt x="113283" y="0"/>
                </a:moveTo>
                <a:lnTo>
                  <a:pt x="0" y="59181"/>
                </a:lnTo>
                <a:lnTo>
                  <a:pt x="115315" y="114300"/>
                </a:lnTo>
                <a:lnTo>
                  <a:pt x="114643" y="76453"/>
                </a:lnTo>
                <a:lnTo>
                  <a:pt x="95630" y="76453"/>
                </a:lnTo>
                <a:lnTo>
                  <a:pt x="94869" y="38353"/>
                </a:lnTo>
                <a:lnTo>
                  <a:pt x="113959" y="38011"/>
                </a:lnTo>
                <a:lnTo>
                  <a:pt x="113283" y="0"/>
                </a:lnTo>
                <a:close/>
              </a:path>
              <a:path w="421004" h="114300">
                <a:moveTo>
                  <a:pt x="113959" y="38011"/>
                </a:moveTo>
                <a:lnTo>
                  <a:pt x="94869" y="38353"/>
                </a:lnTo>
                <a:lnTo>
                  <a:pt x="95630" y="76453"/>
                </a:lnTo>
                <a:lnTo>
                  <a:pt x="114637" y="76112"/>
                </a:lnTo>
                <a:lnTo>
                  <a:pt x="113959" y="38011"/>
                </a:lnTo>
                <a:close/>
              </a:path>
              <a:path w="421004" h="114300">
                <a:moveTo>
                  <a:pt x="114637" y="76112"/>
                </a:moveTo>
                <a:lnTo>
                  <a:pt x="95630" y="76453"/>
                </a:lnTo>
                <a:lnTo>
                  <a:pt x="114643" y="76453"/>
                </a:lnTo>
                <a:lnTo>
                  <a:pt x="114637" y="76112"/>
                </a:lnTo>
                <a:close/>
              </a:path>
              <a:path w="421004" h="114300">
                <a:moveTo>
                  <a:pt x="420242" y="32512"/>
                </a:moveTo>
                <a:lnTo>
                  <a:pt x="113959" y="38011"/>
                </a:lnTo>
                <a:lnTo>
                  <a:pt x="114637" y="76112"/>
                </a:lnTo>
                <a:lnTo>
                  <a:pt x="421004" y="70612"/>
                </a:lnTo>
                <a:lnTo>
                  <a:pt x="420242" y="32512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57821" y="4684014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1000"/>
                </a:moveTo>
                <a:lnTo>
                  <a:pt x="1600200" y="381000"/>
                </a:lnTo>
                <a:lnTo>
                  <a:pt x="1600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16318" y="4718684"/>
            <a:ext cx="1285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NTDL</a:t>
            </a:r>
            <a:r>
              <a:rPr dirty="0" sz="1800" spc="5" b="1">
                <a:solidFill>
                  <a:srgbClr val="085FA8"/>
                </a:solidFill>
                <a:latin typeface="Arial"/>
                <a:cs typeface="Arial"/>
              </a:rPr>
              <a:t>L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.D</a:t>
            </a: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L</a:t>
            </a: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5884" y="4778502"/>
            <a:ext cx="114300" cy="730250"/>
          </a:xfrm>
          <a:custGeom>
            <a:avLst/>
            <a:gdLst/>
            <a:ahLst/>
            <a:cxnLst/>
            <a:rect l="l" t="t" r="r" b="b"/>
            <a:pathLst>
              <a:path w="114300" h="730250">
                <a:moveTo>
                  <a:pt x="76200" y="95250"/>
                </a:moveTo>
                <a:lnTo>
                  <a:pt x="38100" y="95250"/>
                </a:lnTo>
                <a:lnTo>
                  <a:pt x="38100" y="729996"/>
                </a:lnTo>
                <a:lnTo>
                  <a:pt x="76200" y="729996"/>
                </a:lnTo>
                <a:lnTo>
                  <a:pt x="76200" y="95250"/>
                </a:lnTo>
                <a:close/>
              </a:path>
              <a:path w="114300" h="73025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3025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91027" y="4766309"/>
            <a:ext cx="114300" cy="754380"/>
          </a:xfrm>
          <a:custGeom>
            <a:avLst/>
            <a:gdLst/>
            <a:ahLst/>
            <a:cxnLst/>
            <a:rect l="l" t="t" r="r" b="b"/>
            <a:pathLst>
              <a:path w="114300" h="754379">
                <a:moveTo>
                  <a:pt x="38100" y="640079"/>
                </a:moveTo>
                <a:lnTo>
                  <a:pt x="0" y="640079"/>
                </a:lnTo>
                <a:lnTo>
                  <a:pt x="57150" y="754379"/>
                </a:lnTo>
                <a:lnTo>
                  <a:pt x="104775" y="659129"/>
                </a:lnTo>
                <a:lnTo>
                  <a:pt x="38100" y="659129"/>
                </a:lnTo>
                <a:lnTo>
                  <a:pt x="38100" y="640079"/>
                </a:lnTo>
                <a:close/>
              </a:path>
              <a:path w="114300" h="754379">
                <a:moveTo>
                  <a:pt x="76200" y="95250"/>
                </a:moveTo>
                <a:lnTo>
                  <a:pt x="38100" y="95250"/>
                </a:lnTo>
                <a:lnTo>
                  <a:pt x="38100" y="659129"/>
                </a:lnTo>
                <a:lnTo>
                  <a:pt x="76200" y="659129"/>
                </a:lnTo>
                <a:lnTo>
                  <a:pt x="76200" y="95250"/>
                </a:lnTo>
                <a:close/>
              </a:path>
              <a:path w="114300" h="754379">
                <a:moveTo>
                  <a:pt x="114300" y="640079"/>
                </a:moveTo>
                <a:lnTo>
                  <a:pt x="76200" y="640079"/>
                </a:lnTo>
                <a:lnTo>
                  <a:pt x="76200" y="659129"/>
                </a:lnTo>
                <a:lnTo>
                  <a:pt x="104775" y="659129"/>
                </a:lnTo>
                <a:lnTo>
                  <a:pt x="114300" y="640079"/>
                </a:lnTo>
                <a:close/>
              </a:path>
              <a:path w="114300" h="7543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543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88152" y="4717541"/>
            <a:ext cx="114300" cy="803275"/>
          </a:xfrm>
          <a:custGeom>
            <a:avLst/>
            <a:gdLst/>
            <a:ahLst/>
            <a:cxnLst/>
            <a:rect l="l" t="t" r="r" b="b"/>
            <a:pathLst>
              <a:path w="114300" h="803275">
                <a:moveTo>
                  <a:pt x="38100" y="688847"/>
                </a:moveTo>
                <a:lnTo>
                  <a:pt x="0" y="688847"/>
                </a:lnTo>
                <a:lnTo>
                  <a:pt x="57150" y="803147"/>
                </a:lnTo>
                <a:lnTo>
                  <a:pt x="104775" y="707897"/>
                </a:lnTo>
                <a:lnTo>
                  <a:pt x="38100" y="707897"/>
                </a:lnTo>
                <a:lnTo>
                  <a:pt x="38100" y="688847"/>
                </a:lnTo>
                <a:close/>
              </a:path>
              <a:path w="114300" h="803275">
                <a:moveTo>
                  <a:pt x="76200" y="95249"/>
                </a:moveTo>
                <a:lnTo>
                  <a:pt x="38100" y="95249"/>
                </a:lnTo>
                <a:lnTo>
                  <a:pt x="38100" y="707897"/>
                </a:lnTo>
                <a:lnTo>
                  <a:pt x="76200" y="707897"/>
                </a:lnTo>
                <a:lnTo>
                  <a:pt x="76200" y="95249"/>
                </a:lnTo>
                <a:close/>
              </a:path>
              <a:path w="114300" h="803275">
                <a:moveTo>
                  <a:pt x="114300" y="688847"/>
                </a:moveTo>
                <a:lnTo>
                  <a:pt x="76200" y="688847"/>
                </a:lnTo>
                <a:lnTo>
                  <a:pt x="76200" y="707897"/>
                </a:lnTo>
                <a:lnTo>
                  <a:pt x="104775" y="707897"/>
                </a:lnTo>
                <a:lnTo>
                  <a:pt x="114300" y="688847"/>
                </a:lnTo>
                <a:close/>
              </a:path>
              <a:path w="114300" h="80327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80327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5186" y="5508497"/>
            <a:ext cx="8305800" cy="381000"/>
          </a:xfrm>
          <a:prstGeom prst="rect">
            <a:avLst/>
          </a:prstGeom>
          <a:ln w="50292">
            <a:solidFill>
              <a:srgbClr val="085FA8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70"/>
              </a:spcBef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Windows</a:t>
            </a:r>
            <a:r>
              <a:rPr dirty="0" sz="1800" spc="-40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91553" y="4343908"/>
            <a:ext cx="114300" cy="303530"/>
          </a:xfrm>
          <a:custGeom>
            <a:avLst/>
            <a:gdLst/>
            <a:ahLst/>
            <a:cxnLst/>
            <a:rect l="l" t="t" r="r" b="b"/>
            <a:pathLst>
              <a:path w="114300" h="303529">
                <a:moveTo>
                  <a:pt x="38040" y="189484"/>
                </a:moveTo>
                <a:lnTo>
                  <a:pt x="0" y="189865"/>
                </a:lnTo>
                <a:lnTo>
                  <a:pt x="58293" y="303530"/>
                </a:lnTo>
                <a:lnTo>
                  <a:pt x="104635" y="208534"/>
                </a:lnTo>
                <a:lnTo>
                  <a:pt x="38226" y="208534"/>
                </a:lnTo>
                <a:lnTo>
                  <a:pt x="38040" y="189484"/>
                </a:lnTo>
                <a:close/>
              </a:path>
              <a:path w="114300" h="303529">
                <a:moveTo>
                  <a:pt x="76141" y="189103"/>
                </a:moveTo>
                <a:lnTo>
                  <a:pt x="38040" y="189484"/>
                </a:lnTo>
                <a:lnTo>
                  <a:pt x="38226" y="208534"/>
                </a:lnTo>
                <a:lnTo>
                  <a:pt x="76326" y="208153"/>
                </a:lnTo>
                <a:lnTo>
                  <a:pt x="76141" y="189103"/>
                </a:lnTo>
                <a:close/>
              </a:path>
              <a:path w="114300" h="303529">
                <a:moveTo>
                  <a:pt x="114300" y="188722"/>
                </a:moveTo>
                <a:lnTo>
                  <a:pt x="76141" y="189103"/>
                </a:lnTo>
                <a:lnTo>
                  <a:pt x="76326" y="208153"/>
                </a:lnTo>
                <a:lnTo>
                  <a:pt x="38226" y="208534"/>
                </a:lnTo>
                <a:lnTo>
                  <a:pt x="104635" y="208534"/>
                </a:lnTo>
                <a:lnTo>
                  <a:pt x="114300" y="188722"/>
                </a:lnTo>
                <a:close/>
              </a:path>
              <a:path w="114300" h="303529">
                <a:moveTo>
                  <a:pt x="74295" y="0"/>
                </a:moveTo>
                <a:lnTo>
                  <a:pt x="36195" y="508"/>
                </a:lnTo>
                <a:lnTo>
                  <a:pt x="38040" y="189484"/>
                </a:lnTo>
                <a:lnTo>
                  <a:pt x="76141" y="189103"/>
                </a:lnTo>
                <a:lnTo>
                  <a:pt x="74295" y="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60335" y="5077205"/>
            <a:ext cx="114300" cy="416559"/>
          </a:xfrm>
          <a:custGeom>
            <a:avLst/>
            <a:gdLst/>
            <a:ahLst/>
            <a:cxnLst/>
            <a:rect l="l" t="t" r="r" b="b"/>
            <a:pathLst>
              <a:path w="114300" h="416560">
                <a:moveTo>
                  <a:pt x="38100" y="301752"/>
                </a:moveTo>
                <a:lnTo>
                  <a:pt x="0" y="301752"/>
                </a:lnTo>
                <a:lnTo>
                  <a:pt x="57150" y="416052"/>
                </a:lnTo>
                <a:lnTo>
                  <a:pt x="104775" y="320802"/>
                </a:lnTo>
                <a:lnTo>
                  <a:pt x="38100" y="320802"/>
                </a:lnTo>
                <a:lnTo>
                  <a:pt x="38100" y="301752"/>
                </a:lnTo>
                <a:close/>
              </a:path>
              <a:path w="114300" h="416560">
                <a:moveTo>
                  <a:pt x="76200" y="0"/>
                </a:moveTo>
                <a:lnTo>
                  <a:pt x="38100" y="0"/>
                </a:lnTo>
                <a:lnTo>
                  <a:pt x="38100" y="320802"/>
                </a:lnTo>
                <a:lnTo>
                  <a:pt x="76200" y="320802"/>
                </a:lnTo>
                <a:lnTo>
                  <a:pt x="76200" y="0"/>
                </a:lnTo>
                <a:close/>
              </a:path>
              <a:path w="114300" h="416560">
                <a:moveTo>
                  <a:pt x="114300" y="301752"/>
                </a:moveTo>
                <a:lnTo>
                  <a:pt x="76200" y="301752"/>
                </a:lnTo>
                <a:lnTo>
                  <a:pt x="76200" y="320802"/>
                </a:lnTo>
                <a:lnTo>
                  <a:pt x="104775" y="320802"/>
                </a:lnTo>
                <a:lnTo>
                  <a:pt x="114300" y="301752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90116" y="1616202"/>
            <a:ext cx="151130" cy="556260"/>
          </a:xfrm>
          <a:custGeom>
            <a:avLst/>
            <a:gdLst/>
            <a:ahLst/>
            <a:cxnLst/>
            <a:rect l="l" t="t" r="r" b="b"/>
            <a:pathLst>
              <a:path w="151130" h="556260">
                <a:moveTo>
                  <a:pt x="50291" y="405384"/>
                </a:moveTo>
                <a:lnTo>
                  <a:pt x="0" y="405384"/>
                </a:lnTo>
                <a:lnTo>
                  <a:pt x="75437" y="556260"/>
                </a:lnTo>
                <a:lnTo>
                  <a:pt x="138302" y="430530"/>
                </a:lnTo>
                <a:lnTo>
                  <a:pt x="50291" y="430530"/>
                </a:lnTo>
                <a:lnTo>
                  <a:pt x="50291" y="405384"/>
                </a:lnTo>
                <a:close/>
              </a:path>
              <a:path w="151130" h="556260">
                <a:moveTo>
                  <a:pt x="100583" y="0"/>
                </a:moveTo>
                <a:lnTo>
                  <a:pt x="50291" y="0"/>
                </a:lnTo>
                <a:lnTo>
                  <a:pt x="50291" y="430530"/>
                </a:lnTo>
                <a:lnTo>
                  <a:pt x="100583" y="430530"/>
                </a:lnTo>
                <a:lnTo>
                  <a:pt x="100583" y="0"/>
                </a:lnTo>
                <a:close/>
              </a:path>
              <a:path w="151130" h="556260">
                <a:moveTo>
                  <a:pt x="150875" y="405384"/>
                </a:moveTo>
                <a:lnTo>
                  <a:pt x="100583" y="405384"/>
                </a:lnTo>
                <a:lnTo>
                  <a:pt x="100583" y="430530"/>
                </a:lnTo>
                <a:lnTo>
                  <a:pt x="138302" y="430530"/>
                </a:lnTo>
                <a:lnTo>
                  <a:pt x="150875" y="405384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2010" y="749045"/>
            <a:ext cx="1828800" cy="762000"/>
          </a:xfrm>
          <a:custGeom>
            <a:avLst/>
            <a:gdLst/>
            <a:ahLst/>
            <a:cxnLst/>
            <a:rect l="l" t="t" r="r" b="b"/>
            <a:pathLst>
              <a:path w="1828800" h="762000">
                <a:moveTo>
                  <a:pt x="0" y="762000"/>
                </a:moveTo>
                <a:lnTo>
                  <a:pt x="1828800" y="762000"/>
                </a:lnTo>
                <a:lnTo>
                  <a:pt x="1828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1153" y="368045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76300" y="393953"/>
            <a:ext cx="177863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PIN.EXE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</a:pP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Launcher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3191" y="214884"/>
            <a:ext cx="2667000" cy="1447800"/>
          </a:xfrm>
          <a:custGeom>
            <a:avLst/>
            <a:gdLst/>
            <a:ahLst/>
            <a:cxnLst/>
            <a:rect l="l" t="t" r="r" b="b"/>
            <a:pathLst>
              <a:path w="2667000" h="1447800">
                <a:moveTo>
                  <a:pt x="0" y="241300"/>
                </a:moveTo>
                <a:lnTo>
                  <a:pt x="4902" y="192682"/>
                </a:lnTo>
                <a:lnTo>
                  <a:pt x="18963" y="147393"/>
                </a:lnTo>
                <a:lnTo>
                  <a:pt x="41211" y="106405"/>
                </a:lnTo>
                <a:lnTo>
                  <a:pt x="70677" y="70691"/>
                </a:lnTo>
                <a:lnTo>
                  <a:pt x="106389" y="41221"/>
                </a:lnTo>
                <a:lnTo>
                  <a:pt x="147377" y="18968"/>
                </a:lnTo>
                <a:lnTo>
                  <a:pt x="192671" y="4904"/>
                </a:lnTo>
                <a:lnTo>
                  <a:pt x="241300" y="0"/>
                </a:lnTo>
                <a:lnTo>
                  <a:pt x="2425700" y="0"/>
                </a:lnTo>
                <a:lnTo>
                  <a:pt x="2474317" y="4904"/>
                </a:lnTo>
                <a:lnTo>
                  <a:pt x="2519606" y="18968"/>
                </a:lnTo>
                <a:lnTo>
                  <a:pt x="2560594" y="41221"/>
                </a:lnTo>
                <a:lnTo>
                  <a:pt x="2596308" y="70691"/>
                </a:lnTo>
                <a:lnTo>
                  <a:pt x="2625778" y="106405"/>
                </a:lnTo>
                <a:lnTo>
                  <a:pt x="2648031" y="147393"/>
                </a:lnTo>
                <a:lnTo>
                  <a:pt x="2662095" y="192682"/>
                </a:lnTo>
                <a:lnTo>
                  <a:pt x="2667000" y="241300"/>
                </a:lnTo>
                <a:lnTo>
                  <a:pt x="2667000" y="1206500"/>
                </a:lnTo>
                <a:lnTo>
                  <a:pt x="2662095" y="1255117"/>
                </a:lnTo>
                <a:lnTo>
                  <a:pt x="2648031" y="1300406"/>
                </a:lnTo>
                <a:lnTo>
                  <a:pt x="2625778" y="1341394"/>
                </a:lnTo>
                <a:lnTo>
                  <a:pt x="2596308" y="1377108"/>
                </a:lnTo>
                <a:lnTo>
                  <a:pt x="2560594" y="1406578"/>
                </a:lnTo>
                <a:lnTo>
                  <a:pt x="2519606" y="1428831"/>
                </a:lnTo>
                <a:lnTo>
                  <a:pt x="2474317" y="1442895"/>
                </a:lnTo>
                <a:lnTo>
                  <a:pt x="2425700" y="1447800"/>
                </a:lnTo>
                <a:lnTo>
                  <a:pt x="241300" y="1447800"/>
                </a:lnTo>
                <a:lnTo>
                  <a:pt x="192671" y="1442895"/>
                </a:lnTo>
                <a:lnTo>
                  <a:pt x="147377" y="1428831"/>
                </a:lnTo>
                <a:lnTo>
                  <a:pt x="106389" y="1406578"/>
                </a:lnTo>
                <a:lnTo>
                  <a:pt x="70677" y="1377108"/>
                </a:lnTo>
                <a:lnTo>
                  <a:pt x="41211" y="1341394"/>
                </a:lnTo>
                <a:lnTo>
                  <a:pt x="18963" y="1300406"/>
                </a:lnTo>
                <a:lnTo>
                  <a:pt x="4902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579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4191" y="0"/>
            <a:ext cx="2209800" cy="367665"/>
          </a:xfrm>
          <a:custGeom>
            <a:avLst/>
            <a:gdLst/>
            <a:ahLst/>
            <a:cxnLst/>
            <a:rect l="l" t="t" r="r" b="b"/>
            <a:pathLst>
              <a:path w="2209800" h="367665">
                <a:moveTo>
                  <a:pt x="0" y="367284"/>
                </a:moveTo>
                <a:lnTo>
                  <a:pt x="2209800" y="367284"/>
                </a:lnTo>
                <a:lnTo>
                  <a:pt x="22098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853541" y="26923"/>
            <a:ext cx="2005964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Launcher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1416" y="2321433"/>
            <a:ext cx="1442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 marR="17145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Boot Routine</a:t>
            </a:r>
            <a:r>
              <a:rPr dirty="0" sz="1200" spc="-3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+  </a:t>
            </a: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Data:  firstAppIp,  “Inscount.dll”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0548" y="184530"/>
            <a:ext cx="4344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pin.exe </a:t>
            </a:r>
            <a:r>
              <a:rPr dirty="0" sz="1600" spc="-5">
                <a:latin typeface="Arial"/>
                <a:cs typeface="Arial"/>
              </a:rPr>
              <a:t>–</a:t>
            </a:r>
            <a:r>
              <a:rPr dirty="0" sz="1600" spc="-5">
                <a:latin typeface="Verdana"/>
                <a:cs typeface="Verdana"/>
              </a:rPr>
              <a:t>t </a:t>
            </a:r>
            <a:r>
              <a:rPr dirty="0" sz="1600" spc="-10">
                <a:latin typeface="Verdana"/>
                <a:cs typeface="Verdana"/>
              </a:rPr>
              <a:t>inscount.dll </a:t>
            </a:r>
            <a:r>
              <a:rPr dirty="0" sz="1600" spc="-5">
                <a:latin typeface="Arial"/>
                <a:cs typeface="Arial"/>
              </a:rPr>
              <a:t>-- </a:t>
            </a:r>
            <a:r>
              <a:rPr dirty="0" sz="1600" spc="-10">
                <a:latin typeface="Verdana"/>
                <a:cs typeface="Verdana"/>
              </a:rPr>
              <a:t>gzip.exe</a:t>
            </a:r>
            <a:r>
              <a:rPr dirty="0" sz="1600" spc="-1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input.txt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41347" y="2484832"/>
            <a:ext cx="1085850" cy="570230"/>
          </a:xfrm>
          <a:custGeom>
            <a:avLst/>
            <a:gdLst/>
            <a:ahLst/>
            <a:cxnLst/>
            <a:rect l="l" t="t" r="r" b="b"/>
            <a:pathLst>
              <a:path w="1085850" h="570230">
                <a:moveTo>
                  <a:pt x="0" y="562025"/>
                </a:moveTo>
                <a:lnTo>
                  <a:pt x="271271" y="385241"/>
                </a:lnTo>
                <a:lnTo>
                  <a:pt x="254803" y="348129"/>
                </a:lnTo>
                <a:lnTo>
                  <a:pt x="246031" y="310746"/>
                </a:lnTo>
                <a:lnTo>
                  <a:pt x="250411" y="236914"/>
                </a:lnTo>
                <a:lnTo>
                  <a:pt x="282067" y="167245"/>
                </a:lnTo>
                <a:lnTo>
                  <a:pt x="307391" y="135065"/>
                </a:lnTo>
                <a:lnTo>
                  <a:pt x="338657" y="105238"/>
                </a:lnTo>
                <a:lnTo>
                  <a:pt x="375570" y="78202"/>
                </a:lnTo>
                <a:lnTo>
                  <a:pt x="417839" y="54394"/>
                </a:lnTo>
                <a:lnTo>
                  <a:pt x="465170" y="34251"/>
                </a:lnTo>
                <a:lnTo>
                  <a:pt x="517270" y="18211"/>
                </a:lnTo>
                <a:lnTo>
                  <a:pt x="567805" y="7740"/>
                </a:lnTo>
                <a:lnTo>
                  <a:pt x="618720" y="1721"/>
                </a:lnTo>
                <a:lnTo>
                  <a:pt x="669510" y="0"/>
                </a:lnTo>
                <a:lnTo>
                  <a:pt x="719667" y="2419"/>
                </a:lnTo>
                <a:lnTo>
                  <a:pt x="768683" y="8823"/>
                </a:lnTo>
                <a:lnTo>
                  <a:pt x="816053" y="19056"/>
                </a:lnTo>
                <a:lnTo>
                  <a:pt x="861268" y="32964"/>
                </a:lnTo>
                <a:lnTo>
                  <a:pt x="903822" y="50389"/>
                </a:lnTo>
                <a:lnTo>
                  <a:pt x="943208" y="71177"/>
                </a:lnTo>
                <a:lnTo>
                  <a:pt x="978918" y="95171"/>
                </a:lnTo>
                <a:lnTo>
                  <a:pt x="1010446" y="122215"/>
                </a:lnTo>
                <a:lnTo>
                  <a:pt x="1037284" y="152155"/>
                </a:lnTo>
                <a:lnTo>
                  <a:pt x="1058926" y="184835"/>
                </a:lnTo>
                <a:lnTo>
                  <a:pt x="1075394" y="221946"/>
                </a:lnTo>
                <a:lnTo>
                  <a:pt x="1084166" y="259329"/>
                </a:lnTo>
                <a:lnTo>
                  <a:pt x="1085532" y="296547"/>
                </a:lnTo>
                <a:lnTo>
                  <a:pt x="1079786" y="333161"/>
                </a:lnTo>
                <a:lnTo>
                  <a:pt x="1048130" y="402830"/>
                </a:lnTo>
                <a:lnTo>
                  <a:pt x="1022806" y="435010"/>
                </a:lnTo>
                <a:lnTo>
                  <a:pt x="991540" y="464837"/>
                </a:lnTo>
                <a:lnTo>
                  <a:pt x="954627" y="491873"/>
                </a:lnTo>
                <a:lnTo>
                  <a:pt x="912358" y="515681"/>
                </a:lnTo>
                <a:lnTo>
                  <a:pt x="865027" y="535824"/>
                </a:lnTo>
                <a:lnTo>
                  <a:pt x="812926" y="551865"/>
                </a:lnTo>
                <a:lnTo>
                  <a:pt x="764271" y="562009"/>
                </a:lnTo>
                <a:lnTo>
                  <a:pt x="714888" y="568036"/>
                </a:lnTo>
                <a:lnTo>
                  <a:pt x="665291" y="570028"/>
                </a:lnTo>
                <a:lnTo>
                  <a:pt x="615995" y="568066"/>
                </a:lnTo>
                <a:lnTo>
                  <a:pt x="567515" y="562231"/>
                </a:lnTo>
                <a:lnTo>
                  <a:pt x="520364" y="552605"/>
                </a:lnTo>
                <a:lnTo>
                  <a:pt x="475058" y="539270"/>
                </a:lnTo>
                <a:lnTo>
                  <a:pt x="432109" y="522307"/>
                </a:lnTo>
                <a:lnTo>
                  <a:pt x="392034" y="501798"/>
                </a:lnTo>
                <a:lnTo>
                  <a:pt x="355345" y="477824"/>
                </a:lnTo>
                <a:lnTo>
                  <a:pt x="0" y="56202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618232" y="3202685"/>
          <a:ext cx="4542790" cy="15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"/>
                <a:gridCol w="1253490"/>
                <a:gridCol w="1283969"/>
                <a:gridCol w="1243329"/>
                <a:gridCol w="187960"/>
                <a:gridCol w="363220"/>
              </a:tblGrid>
              <a:tr h="990599">
                <a:tc>
                  <a:txBody>
                    <a:bodyPr/>
                    <a:lstStyle/>
                    <a:p>
                      <a:pPr marL="114300">
                        <a:lnSpc>
                          <a:spcPts val="1105"/>
                        </a:lnSpc>
                      </a:pPr>
                      <a:r>
                        <a:rPr dirty="0" sz="1200" b="1">
                          <a:latin typeface="Courier New"/>
                          <a:cs typeface="Courier New"/>
                        </a:rPr>
                        <a:t>Decoder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 vert="vert">
                    <a:lnL w="76200">
                      <a:solidFill>
                        <a:srgbClr val="085FA8"/>
                      </a:solidFill>
                      <a:prstDash val="solid"/>
                    </a:lnL>
                    <a:lnR w="28575">
                      <a:solidFill>
                        <a:srgbClr val="085FA8"/>
                      </a:solidFill>
                      <a:prstDash val="solid"/>
                    </a:lnR>
                    <a:lnT w="76200">
                      <a:solidFill>
                        <a:srgbClr val="085FA8"/>
                      </a:solidFill>
                      <a:prstDash val="solid"/>
                    </a:lnT>
                    <a:lnB w="28575">
                      <a:solidFill>
                        <a:srgbClr val="085FA8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PINVM.DLL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85FA8"/>
                      </a:solidFill>
                      <a:prstDash val="solid"/>
                    </a:lnL>
                    <a:lnR w="28575">
                      <a:solidFill>
                        <a:srgbClr val="085FA8"/>
                      </a:solidFill>
                      <a:prstDash val="solid"/>
                    </a:lnR>
                    <a:lnT w="53975">
                      <a:solidFill>
                        <a:srgbClr val="085FA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5"/>
                        </a:lnSpc>
                      </a:pPr>
                      <a:r>
                        <a:rPr dirty="0" sz="1200" b="1">
                          <a:latin typeface="Courier New"/>
                          <a:cs typeface="Courier New"/>
                        </a:rPr>
                        <a:t>Encoder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 vert="vert">
                    <a:lnL w="28575">
                      <a:solidFill>
                        <a:srgbClr val="085FA8"/>
                      </a:solidFill>
                      <a:prstDash val="solid"/>
                    </a:lnL>
                    <a:lnR w="76200">
                      <a:solidFill>
                        <a:srgbClr val="085FA8"/>
                      </a:solidFill>
                      <a:prstDash val="solid"/>
                    </a:lnR>
                    <a:lnT w="53975">
                      <a:solidFill>
                        <a:srgbClr val="085FA8"/>
                      </a:solidFill>
                      <a:prstDash val="solid"/>
                    </a:lnT>
                    <a:lnB w="28575">
                      <a:solidFill>
                        <a:srgbClr val="085FA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85FA8"/>
                      </a:solidFill>
                      <a:prstDash val="solid"/>
                    </a:lnL>
                    <a:lnB w="38100">
                      <a:solidFill>
                        <a:srgbClr val="085FA8"/>
                      </a:solidFill>
                      <a:prstDash val="solid"/>
                    </a:lnB>
                  </a:tcPr>
                </a:tc>
              </a:tr>
              <a:tr h="146303">
                <a:tc gridSpan="2" rowSpan="2">
                  <a:txBody>
                    <a:bodyPr/>
                    <a:lstStyle/>
                    <a:p>
                      <a:pPr marL="127635" marR="1492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0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600" spc="-35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Call  Dispatcher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53975">
                      <a:solidFill>
                        <a:srgbClr val="085FA8"/>
                      </a:solidFill>
                      <a:prstDash val="solid"/>
                    </a:lnL>
                    <a:lnR w="53975">
                      <a:solidFill>
                        <a:srgbClr val="085FA8"/>
                      </a:solidFill>
                      <a:prstDash val="solid"/>
                    </a:lnR>
                    <a:lnB w="53975">
                      <a:solidFill>
                        <a:srgbClr val="085FA8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22555" marR="1060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0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Event  </a:t>
                      </a:r>
                      <a:r>
                        <a:rPr dirty="0" sz="1600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Dispa</a:t>
                      </a:r>
                      <a:r>
                        <a:rPr dirty="0" sz="1600" spc="-5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cher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53975">
                      <a:solidFill>
                        <a:srgbClr val="085FA8"/>
                      </a:solidFill>
                      <a:prstDash val="solid"/>
                    </a:lnL>
                    <a:lnR w="28575">
                      <a:solidFill>
                        <a:srgbClr val="085FA8"/>
                      </a:solidFill>
                      <a:prstDash val="solid"/>
                    </a:lnR>
                    <a:lnT w="28575">
                      <a:solidFill>
                        <a:srgbClr val="085FA8"/>
                      </a:solidFill>
                      <a:prstDash val="solid"/>
                    </a:lnT>
                    <a:lnB w="53975">
                      <a:solidFill>
                        <a:srgbClr val="085FA8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94310" marR="1828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5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Thread  </a:t>
                      </a:r>
                      <a:r>
                        <a:rPr dirty="0" sz="1600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Dispa</a:t>
                      </a:r>
                      <a:r>
                        <a:rPr dirty="0" sz="1600" spc="-5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b="1">
                          <a:solidFill>
                            <a:srgbClr val="085FA8"/>
                          </a:solidFill>
                          <a:latin typeface="Arial"/>
                          <a:cs typeface="Arial"/>
                        </a:rPr>
                        <a:t>cher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28575">
                      <a:solidFill>
                        <a:srgbClr val="085FA8"/>
                      </a:solidFill>
                      <a:prstDash val="solid"/>
                    </a:lnL>
                    <a:lnR w="53975">
                      <a:solidFill>
                        <a:srgbClr val="085FA8"/>
                      </a:solidFill>
                      <a:prstDash val="solid"/>
                    </a:lnR>
                    <a:lnT w="28575">
                      <a:solidFill>
                        <a:srgbClr val="085FA8"/>
                      </a:solidFill>
                      <a:prstDash val="solid"/>
                    </a:lnT>
                    <a:lnB w="53975">
                      <a:solidFill>
                        <a:srgbClr val="085FA8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6200">
                      <a:solidFill>
                        <a:srgbClr val="085FA8"/>
                      </a:solidFill>
                      <a:prstDash val="solid"/>
                    </a:lnL>
                    <a:lnB w="38100">
                      <a:solidFill>
                        <a:srgbClr val="085FA8"/>
                      </a:solidFill>
                      <a:prstDash val="solid"/>
                    </a:lnB>
                  </a:tcPr>
                </a:tc>
              </a:tr>
              <a:tr h="387096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L w="53975">
                      <a:solidFill>
                        <a:srgbClr val="085FA8"/>
                      </a:solidFill>
                      <a:prstDash val="solid"/>
                    </a:lnL>
                    <a:lnR w="53975">
                      <a:solidFill>
                        <a:srgbClr val="085FA8"/>
                      </a:solidFill>
                      <a:prstDash val="solid"/>
                    </a:lnR>
                    <a:lnB w="53975">
                      <a:solidFill>
                        <a:srgbClr val="085FA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L w="53975">
                      <a:solidFill>
                        <a:srgbClr val="085FA8"/>
                      </a:solidFill>
                      <a:prstDash val="solid"/>
                    </a:lnL>
                    <a:lnR w="28575">
                      <a:solidFill>
                        <a:srgbClr val="085FA8"/>
                      </a:solidFill>
                      <a:prstDash val="solid"/>
                    </a:lnR>
                    <a:lnT w="28575">
                      <a:solidFill>
                        <a:srgbClr val="085FA8"/>
                      </a:solidFill>
                      <a:prstDash val="solid"/>
                    </a:lnT>
                    <a:lnB w="53975">
                      <a:solidFill>
                        <a:srgbClr val="085FA8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L w="28575">
                      <a:solidFill>
                        <a:srgbClr val="085FA8"/>
                      </a:solidFill>
                      <a:prstDash val="solid"/>
                    </a:lnL>
                    <a:lnR w="53975">
                      <a:solidFill>
                        <a:srgbClr val="085FA8"/>
                      </a:solidFill>
                      <a:prstDash val="solid"/>
                    </a:lnR>
                    <a:lnT w="28575">
                      <a:solidFill>
                        <a:srgbClr val="085FA8"/>
                      </a:solidFill>
                      <a:prstDash val="solid"/>
                    </a:lnT>
                    <a:lnB w="53975">
                      <a:solidFill>
                        <a:srgbClr val="085FA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85FA8"/>
                      </a:solidFill>
                      <a:prstDash val="solid"/>
                    </a:lnL>
                    <a:lnT w="38100">
                      <a:solidFill>
                        <a:srgbClr val="085FA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2626867" y="2563495"/>
            <a:ext cx="358140" cy="50101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just" marL="38100" marR="5080" indent="-26034">
              <a:lnSpc>
                <a:spcPts val="1150"/>
              </a:lnSpc>
              <a:spcBef>
                <a:spcPts val="380"/>
              </a:spcBef>
            </a:pPr>
            <a:r>
              <a:rPr dirty="0" sz="1200" spc="-10">
                <a:latin typeface="Verdana"/>
                <a:cs typeface="Verdana"/>
              </a:rPr>
              <a:t>Fi</a:t>
            </a:r>
            <a:r>
              <a:rPr dirty="0" sz="1200">
                <a:latin typeface="Verdana"/>
                <a:cs typeface="Verdana"/>
              </a:rPr>
              <a:t>rst  </a:t>
            </a:r>
            <a:r>
              <a:rPr dirty="0" sz="1200" spc="-5">
                <a:latin typeface="Verdana"/>
                <a:cs typeface="Verdana"/>
              </a:rPr>
              <a:t>app  IP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64707" y="2256282"/>
            <a:ext cx="221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Application</a:t>
            </a:r>
            <a:r>
              <a:rPr dirty="0" sz="1800" spc="-40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186" y="2161794"/>
            <a:ext cx="8321040" cy="3083560"/>
          </a:xfrm>
          <a:custGeom>
            <a:avLst/>
            <a:gdLst/>
            <a:ahLst/>
            <a:cxnLst/>
            <a:rect l="l" t="t" r="r" b="b"/>
            <a:pathLst>
              <a:path w="8321040" h="3083560">
                <a:moveTo>
                  <a:pt x="0" y="513841"/>
                </a:moveTo>
                <a:lnTo>
                  <a:pt x="2099" y="467063"/>
                </a:lnTo>
                <a:lnTo>
                  <a:pt x="8278" y="421463"/>
                </a:lnTo>
                <a:lnTo>
                  <a:pt x="18355" y="377222"/>
                </a:lnTo>
                <a:lnTo>
                  <a:pt x="32148" y="334522"/>
                </a:lnTo>
                <a:lnTo>
                  <a:pt x="49475" y="293544"/>
                </a:lnTo>
                <a:lnTo>
                  <a:pt x="70156" y="254470"/>
                </a:lnTo>
                <a:lnTo>
                  <a:pt x="94008" y="217480"/>
                </a:lnTo>
                <a:lnTo>
                  <a:pt x="120852" y="182756"/>
                </a:lnTo>
                <a:lnTo>
                  <a:pt x="150504" y="150479"/>
                </a:lnTo>
                <a:lnTo>
                  <a:pt x="182784" y="120830"/>
                </a:lnTo>
                <a:lnTo>
                  <a:pt x="217511" y="93990"/>
                </a:lnTo>
                <a:lnTo>
                  <a:pt x="254502" y="70141"/>
                </a:lnTo>
                <a:lnTo>
                  <a:pt x="293577" y="49464"/>
                </a:lnTo>
                <a:lnTo>
                  <a:pt x="334554" y="32140"/>
                </a:lnTo>
                <a:lnTo>
                  <a:pt x="377251" y="18350"/>
                </a:lnTo>
                <a:lnTo>
                  <a:pt x="421488" y="8276"/>
                </a:lnTo>
                <a:lnTo>
                  <a:pt x="467083" y="2099"/>
                </a:lnTo>
                <a:lnTo>
                  <a:pt x="513854" y="0"/>
                </a:lnTo>
                <a:lnTo>
                  <a:pt x="7807198" y="0"/>
                </a:lnTo>
                <a:lnTo>
                  <a:pt x="7853976" y="2099"/>
                </a:lnTo>
                <a:lnTo>
                  <a:pt x="7899576" y="8276"/>
                </a:lnTo>
                <a:lnTo>
                  <a:pt x="7943817" y="18350"/>
                </a:lnTo>
                <a:lnTo>
                  <a:pt x="7986517" y="32140"/>
                </a:lnTo>
                <a:lnTo>
                  <a:pt x="8027495" y="49464"/>
                </a:lnTo>
                <a:lnTo>
                  <a:pt x="8066569" y="70141"/>
                </a:lnTo>
                <a:lnTo>
                  <a:pt x="8103559" y="93990"/>
                </a:lnTo>
                <a:lnTo>
                  <a:pt x="8138283" y="120830"/>
                </a:lnTo>
                <a:lnTo>
                  <a:pt x="8170560" y="150479"/>
                </a:lnTo>
                <a:lnTo>
                  <a:pt x="8200209" y="182756"/>
                </a:lnTo>
                <a:lnTo>
                  <a:pt x="8227049" y="217480"/>
                </a:lnTo>
                <a:lnTo>
                  <a:pt x="8250898" y="254470"/>
                </a:lnTo>
                <a:lnTo>
                  <a:pt x="8271575" y="293544"/>
                </a:lnTo>
                <a:lnTo>
                  <a:pt x="8288899" y="334522"/>
                </a:lnTo>
                <a:lnTo>
                  <a:pt x="8302689" y="377222"/>
                </a:lnTo>
                <a:lnTo>
                  <a:pt x="8312763" y="421463"/>
                </a:lnTo>
                <a:lnTo>
                  <a:pt x="8318940" y="467063"/>
                </a:lnTo>
                <a:lnTo>
                  <a:pt x="8321040" y="513841"/>
                </a:lnTo>
                <a:lnTo>
                  <a:pt x="8321040" y="2569210"/>
                </a:lnTo>
                <a:lnTo>
                  <a:pt x="8318940" y="2615988"/>
                </a:lnTo>
                <a:lnTo>
                  <a:pt x="8312763" y="2661588"/>
                </a:lnTo>
                <a:lnTo>
                  <a:pt x="8302689" y="2705829"/>
                </a:lnTo>
                <a:lnTo>
                  <a:pt x="8288899" y="2748529"/>
                </a:lnTo>
                <a:lnTo>
                  <a:pt x="8271575" y="2789507"/>
                </a:lnTo>
                <a:lnTo>
                  <a:pt x="8250898" y="2828581"/>
                </a:lnTo>
                <a:lnTo>
                  <a:pt x="8227049" y="2865571"/>
                </a:lnTo>
                <a:lnTo>
                  <a:pt x="8200209" y="2900295"/>
                </a:lnTo>
                <a:lnTo>
                  <a:pt x="8170560" y="2932572"/>
                </a:lnTo>
                <a:lnTo>
                  <a:pt x="8138283" y="2962221"/>
                </a:lnTo>
                <a:lnTo>
                  <a:pt x="8103559" y="2989061"/>
                </a:lnTo>
                <a:lnTo>
                  <a:pt x="8066569" y="3012910"/>
                </a:lnTo>
                <a:lnTo>
                  <a:pt x="8027495" y="3033587"/>
                </a:lnTo>
                <a:lnTo>
                  <a:pt x="7986517" y="3050911"/>
                </a:lnTo>
                <a:lnTo>
                  <a:pt x="7943817" y="3064701"/>
                </a:lnTo>
                <a:lnTo>
                  <a:pt x="7899576" y="3074775"/>
                </a:lnTo>
                <a:lnTo>
                  <a:pt x="7853976" y="3080952"/>
                </a:lnTo>
                <a:lnTo>
                  <a:pt x="7807198" y="3083052"/>
                </a:lnTo>
                <a:lnTo>
                  <a:pt x="513854" y="3083052"/>
                </a:lnTo>
                <a:lnTo>
                  <a:pt x="467083" y="3080952"/>
                </a:lnTo>
                <a:lnTo>
                  <a:pt x="421488" y="3074775"/>
                </a:lnTo>
                <a:lnTo>
                  <a:pt x="377251" y="3064701"/>
                </a:lnTo>
                <a:lnTo>
                  <a:pt x="334554" y="3050911"/>
                </a:lnTo>
                <a:lnTo>
                  <a:pt x="293577" y="3033587"/>
                </a:lnTo>
                <a:lnTo>
                  <a:pt x="254502" y="3012910"/>
                </a:lnTo>
                <a:lnTo>
                  <a:pt x="217511" y="2989061"/>
                </a:lnTo>
                <a:lnTo>
                  <a:pt x="182784" y="2962221"/>
                </a:lnTo>
                <a:lnTo>
                  <a:pt x="150504" y="2932572"/>
                </a:lnTo>
                <a:lnTo>
                  <a:pt x="120852" y="2900295"/>
                </a:lnTo>
                <a:lnTo>
                  <a:pt x="94008" y="2865571"/>
                </a:lnTo>
                <a:lnTo>
                  <a:pt x="70156" y="2828581"/>
                </a:lnTo>
                <a:lnTo>
                  <a:pt x="49475" y="2789507"/>
                </a:lnTo>
                <a:lnTo>
                  <a:pt x="32148" y="2748529"/>
                </a:lnTo>
                <a:lnTo>
                  <a:pt x="18355" y="2705829"/>
                </a:lnTo>
                <a:lnTo>
                  <a:pt x="8278" y="2661588"/>
                </a:lnTo>
                <a:lnTo>
                  <a:pt x="2099" y="2615988"/>
                </a:lnTo>
                <a:lnTo>
                  <a:pt x="0" y="2569210"/>
                </a:lnTo>
                <a:lnTo>
                  <a:pt x="0" y="513841"/>
                </a:lnTo>
                <a:close/>
              </a:path>
            </a:pathLst>
          </a:custGeom>
          <a:ln w="50292">
            <a:solidFill>
              <a:srgbClr val="085FA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366" y="3086861"/>
            <a:ext cx="1480185" cy="1797050"/>
          </a:xfrm>
          <a:custGeom>
            <a:avLst/>
            <a:gdLst/>
            <a:ahLst/>
            <a:cxnLst/>
            <a:rect l="l" t="t" r="r" b="b"/>
            <a:pathLst>
              <a:path w="1480185" h="1797050">
                <a:moveTo>
                  <a:pt x="0" y="1796795"/>
                </a:moveTo>
                <a:lnTo>
                  <a:pt x="1479804" y="1796795"/>
                </a:lnTo>
                <a:lnTo>
                  <a:pt x="1479804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62075" y="3646677"/>
            <a:ext cx="9906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085FA8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085FA8"/>
                </a:solidFill>
                <a:latin typeface="Arial"/>
                <a:cs typeface="Arial"/>
              </a:rPr>
              <a:t>li</a:t>
            </a:r>
            <a:r>
              <a:rPr dirty="0" sz="1400" b="1">
                <a:solidFill>
                  <a:srgbClr val="085FA8"/>
                </a:solidFill>
                <a:latin typeface="Arial"/>
                <a:cs typeface="Arial"/>
              </a:rPr>
              <a:t>cati</a:t>
            </a: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o</a:t>
            </a:r>
            <a:r>
              <a:rPr dirty="0" sz="1400" b="1">
                <a:solidFill>
                  <a:srgbClr val="085FA8"/>
                </a:solidFill>
                <a:latin typeface="Arial"/>
                <a:cs typeface="Arial"/>
              </a:rPr>
              <a:t>n  </a:t>
            </a: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Code </a:t>
            </a:r>
            <a:r>
              <a:rPr dirty="0" sz="1400" spc="-5" b="1">
                <a:solidFill>
                  <a:srgbClr val="085FA8"/>
                </a:solidFill>
                <a:latin typeface="Arial"/>
                <a:cs typeface="Arial"/>
              </a:rPr>
              <a:t>and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6090" y="2949701"/>
            <a:ext cx="114300" cy="268605"/>
          </a:xfrm>
          <a:custGeom>
            <a:avLst/>
            <a:gdLst/>
            <a:ahLst/>
            <a:cxnLst/>
            <a:rect l="l" t="t" r="r" b="b"/>
            <a:pathLst>
              <a:path w="114300" h="268605">
                <a:moveTo>
                  <a:pt x="76283" y="114087"/>
                </a:moveTo>
                <a:lnTo>
                  <a:pt x="38182" y="114510"/>
                </a:lnTo>
                <a:lnTo>
                  <a:pt x="39877" y="268477"/>
                </a:lnTo>
                <a:lnTo>
                  <a:pt x="77977" y="267970"/>
                </a:lnTo>
                <a:lnTo>
                  <a:pt x="76283" y="114087"/>
                </a:lnTo>
                <a:close/>
              </a:path>
              <a:path w="114300" h="268605">
                <a:moveTo>
                  <a:pt x="55880" y="0"/>
                </a:moveTo>
                <a:lnTo>
                  <a:pt x="0" y="114935"/>
                </a:lnTo>
                <a:lnTo>
                  <a:pt x="38182" y="114510"/>
                </a:lnTo>
                <a:lnTo>
                  <a:pt x="37973" y="95503"/>
                </a:lnTo>
                <a:lnTo>
                  <a:pt x="76073" y="94996"/>
                </a:lnTo>
                <a:lnTo>
                  <a:pt x="104704" y="94996"/>
                </a:lnTo>
                <a:lnTo>
                  <a:pt x="55880" y="0"/>
                </a:lnTo>
                <a:close/>
              </a:path>
              <a:path w="114300" h="268605">
                <a:moveTo>
                  <a:pt x="76073" y="94996"/>
                </a:moveTo>
                <a:lnTo>
                  <a:pt x="37973" y="95503"/>
                </a:lnTo>
                <a:lnTo>
                  <a:pt x="38182" y="114510"/>
                </a:lnTo>
                <a:lnTo>
                  <a:pt x="76283" y="114087"/>
                </a:lnTo>
                <a:lnTo>
                  <a:pt x="76073" y="94996"/>
                </a:lnTo>
                <a:close/>
              </a:path>
              <a:path w="114300" h="268605">
                <a:moveTo>
                  <a:pt x="104704" y="94996"/>
                </a:moveTo>
                <a:lnTo>
                  <a:pt x="76073" y="94996"/>
                </a:lnTo>
                <a:lnTo>
                  <a:pt x="76283" y="114087"/>
                </a:lnTo>
                <a:lnTo>
                  <a:pt x="114300" y="113664"/>
                </a:lnTo>
                <a:lnTo>
                  <a:pt x="104704" y="94996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15611" y="2961894"/>
            <a:ext cx="114300" cy="292735"/>
          </a:xfrm>
          <a:custGeom>
            <a:avLst/>
            <a:gdLst/>
            <a:ahLst/>
            <a:cxnLst/>
            <a:rect l="l" t="t" r="r" b="b"/>
            <a:pathLst>
              <a:path w="114300" h="292735">
                <a:moveTo>
                  <a:pt x="38100" y="178307"/>
                </a:moveTo>
                <a:lnTo>
                  <a:pt x="0" y="178307"/>
                </a:lnTo>
                <a:lnTo>
                  <a:pt x="57150" y="292607"/>
                </a:lnTo>
                <a:lnTo>
                  <a:pt x="104775" y="197357"/>
                </a:lnTo>
                <a:lnTo>
                  <a:pt x="38100" y="197357"/>
                </a:lnTo>
                <a:lnTo>
                  <a:pt x="38100" y="178307"/>
                </a:lnTo>
                <a:close/>
              </a:path>
              <a:path w="114300" h="292735">
                <a:moveTo>
                  <a:pt x="76200" y="0"/>
                </a:moveTo>
                <a:lnTo>
                  <a:pt x="38100" y="0"/>
                </a:lnTo>
                <a:lnTo>
                  <a:pt x="38100" y="197357"/>
                </a:lnTo>
                <a:lnTo>
                  <a:pt x="76200" y="197357"/>
                </a:lnTo>
                <a:lnTo>
                  <a:pt x="76200" y="0"/>
                </a:lnTo>
                <a:close/>
              </a:path>
              <a:path w="114300" h="292735">
                <a:moveTo>
                  <a:pt x="114300" y="178307"/>
                </a:moveTo>
                <a:lnTo>
                  <a:pt x="76200" y="178307"/>
                </a:lnTo>
                <a:lnTo>
                  <a:pt x="76200" y="197357"/>
                </a:lnTo>
                <a:lnTo>
                  <a:pt x="104775" y="197357"/>
                </a:lnTo>
                <a:lnTo>
                  <a:pt x="114300" y="178307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1185" y="4222241"/>
            <a:ext cx="1438910" cy="533400"/>
          </a:xfrm>
          <a:custGeom>
            <a:avLst/>
            <a:gdLst/>
            <a:ahLst/>
            <a:cxnLst/>
            <a:rect l="l" t="t" r="r" b="b"/>
            <a:pathLst>
              <a:path w="1438910" h="533400">
                <a:moveTo>
                  <a:pt x="0" y="533399"/>
                </a:moveTo>
                <a:lnTo>
                  <a:pt x="1438656" y="533399"/>
                </a:lnTo>
                <a:lnTo>
                  <a:pt x="1438656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61233" y="4227703"/>
            <a:ext cx="11760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85FA8"/>
                </a:solidFill>
                <a:latin typeface="Arial"/>
                <a:cs typeface="Arial"/>
              </a:rPr>
              <a:t>System</a:t>
            </a:r>
            <a:r>
              <a:rPr dirty="0" sz="1600" spc="-40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Call  Dispatcher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2702" y="4222241"/>
            <a:ext cx="1272540" cy="533400"/>
          </a:xfrm>
          <a:custGeom>
            <a:avLst/>
            <a:gdLst/>
            <a:ahLst/>
            <a:cxnLst/>
            <a:rect l="l" t="t" r="r" b="b"/>
            <a:pathLst>
              <a:path w="1272539" h="533400">
                <a:moveTo>
                  <a:pt x="0" y="533399"/>
                </a:moveTo>
                <a:lnTo>
                  <a:pt x="1272539" y="533399"/>
                </a:lnTo>
                <a:lnTo>
                  <a:pt x="127253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05655" y="4227703"/>
            <a:ext cx="12471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8425" marR="9334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85FA8"/>
                </a:solidFill>
                <a:latin typeface="Arial"/>
                <a:cs typeface="Arial"/>
              </a:rPr>
              <a:t>Event  </a:t>
            </a: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Dispa</a:t>
            </a:r>
            <a:r>
              <a:rPr dirty="0" sz="1600" spc="-10" b="1">
                <a:solidFill>
                  <a:srgbClr val="085FA8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cher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5241" y="4222241"/>
            <a:ext cx="1438910" cy="533400"/>
          </a:xfrm>
          <a:custGeom>
            <a:avLst/>
            <a:gdLst/>
            <a:ahLst/>
            <a:cxnLst/>
            <a:rect l="l" t="t" r="r" b="b"/>
            <a:pathLst>
              <a:path w="1438909" h="533400">
                <a:moveTo>
                  <a:pt x="0" y="533399"/>
                </a:moveTo>
                <a:lnTo>
                  <a:pt x="1438656" y="533399"/>
                </a:lnTo>
                <a:lnTo>
                  <a:pt x="1438656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78196" y="4227703"/>
            <a:ext cx="13938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1574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Thread  </a:t>
            </a: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Dispa</a:t>
            </a:r>
            <a:r>
              <a:rPr dirty="0" sz="1600" spc="-10" b="1">
                <a:solidFill>
                  <a:srgbClr val="085FA8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cher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3377" y="3231642"/>
            <a:ext cx="4160520" cy="1524000"/>
          </a:xfrm>
          <a:custGeom>
            <a:avLst/>
            <a:gdLst/>
            <a:ahLst/>
            <a:cxnLst/>
            <a:rect l="l" t="t" r="r" b="b"/>
            <a:pathLst>
              <a:path w="4160520" h="1524000">
                <a:moveTo>
                  <a:pt x="0" y="1523999"/>
                </a:moveTo>
                <a:lnTo>
                  <a:pt x="4160520" y="1523999"/>
                </a:lnTo>
                <a:lnTo>
                  <a:pt x="4160520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94734" y="3258058"/>
            <a:ext cx="1257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PINVM.DLL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64229" y="2239517"/>
            <a:ext cx="2133600" cy="685800"/>
          </a:xfrm>
          <a:custGeom>
            <a:avLst/>
            <a:gdLst/>
            <a:ahLst/>
            <a:cxnLst/>
            <a:rect l="l" t="t" r="r" b="b"/>
            <a:pathLst>
              <a:path w="2133600" h="685800">
                <a:moveTo>
                  <a:pt x="0" y="685800"/>
                </a:moveTo>
                <a:lnTo>
                  <a:pt x="2133600" y="685800"/>
                </a:lnTo>
                <a:lnTo>
                  <a:pt x="2133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89376" y="2266899"/>
            <a:ext cx="2083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inscount.dll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7946" y="2596133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304800"/>
                </a:lnTo>
                <a:lnTo>
                  <a:pt x="2133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90138" y="2609468"/>
            <a:ext cx="20821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278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85FA8"/>
                </a:solidFill>
                <a:latin typeface="Arial"/>
                <a:cs typeface="Arial"/>
              </a:rPr>
              <a:t>PIN.LIB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56526" y="2710433"/>
            <a:ext cx="1102360" cy="1774189"/>
          </a:xfrm>
          <a:prstGeom prst="rect">
            <a:avLst/>
          </a:prstGeom>
          <a:ln w="38100">
            <a:solidFill>
              <a:srgbClr val="085FA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dirty="0" sz="1400" spc="-10" b="1">
                <a:solidFill>
                  <a:srgbClr val="085FA8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</a:pPr>
            <a:r>
              <a:rPr dirty="0" sz="1400" spc="-5" b="1">
                <a:solidFill>
                  <a:srgbClr val="085FA8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5079" y="3848861"/>
            <a:ext cx="415290" cy="114300"/>
          </a:xfrm>
          <a:custGeom>
            <a:avLst/>
            <a:gdLst/>
            <a:ahLst/>
            <a:cxnLst/>
            <a:rect l="l" t="t" r="r" b="b"/>
            <a:pathLst>
              <a:path w="415290" h="114300">
                <a:moveTo>
                  <a:pt x="302768" y="0"/>
                </a:moveTo>
                <a:lnTo>
                  <a:pt x="301540" y="38107"/>
                </a:lnTo>
                <a:lnTo>
                  <a:pt x="320548" y="38735"/>
                </a:lnTo>
                <a:lnTo>
                  <a:pt x="319277" y="76835"/>
                </a:lnTo>
                <a:lnTo>
                  <a:pt x="300292" y="76835"/>
                </a:lnTo>
                <a:lnTo>
                  <a:pt x="299085" y="114300"/>
                </a:lnTo>
                <a:lnTo>
                  <a:pt x="380615" y="76835"/>
                </a:lnTo>
                <a:lnTo>
                  <a:pt x="319277" y="76835"/>
                </a:lnTo>
                <a:lnTo>
                  <a:pt x="300312" y="76208"/>
                </a:lnTo>
                <a:lnTo>
                  <a:pt x="381978" y="76208"/>
                </a:lnTo>
                <a:lnTo>
                  <a:pt x="415163" y="60960"/>
                </a:lnTo>
                <a:lnTo>
                  <a:pt x="302768" y="0"/>
                </a:lnTo>
                <a:close/>
              </a:path>
              <a:path w="415290" h="114300">
                <a:moveTo>
                  <a:pt x="301540" y="38107"/>
                </a:moveTo>
                <a:lnTo>
                  <a:pt x="300312" y="76208"/>
                </a:lnTo>
                <a:lnTo>
                  <a:pt x="319277" y="76835"/>
                </a:lnTo>
                <a:lnTo>
                  <a:pt x="320548" y="38735"/>
                </a:lnTo>
                <a:lnTo>
                  <a:pt x="301540" y="38107"/>
                </a:lnTo>
                <a:close/>
              </a:path>
              <a:path w="415290" h="114300">
                <a:moveTo>
                  <a:pt x="1270" y="28193"/>
                </a:moveTo>
                <a:lnTo>
                  <a:pt x="0" y="66293"/>
                </a:lnTo>
                <a:lnTo>
                  <a:pt x="300312" y="76208"/>
                </a:lnTo>
                <a:lnTo>
                  <a:pt x="301540" y="38107"/>
                </a:lnTo>
                <a:lnTo>
                  <a:pt x="1270" y="28193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09993" y="4027423"/>
            <a:ext cx="421005" cy="114300"/>
          </a:xfrm>
          <a:custGeom>
            <a:avLst/>
            <a:gdLst/>
            <a:ahLst/>
            <a:cxnLst/>
            <a:rect l="l" t="t" r="r" b="b"/>
            <a:pathLst>
              <a:path w="421004" h="114300">
                <a:moveTo>
                  <a:pt x="113283" y="0"/>
                </a:moveTo>
                <a:lnTo>
                  <a:pt x="0" y="59181"/>
                </a:lnTo>
                <a:lnTo>
                  <a:pt x="115315" y="114300"/>
                </a:lnTo>
                <a:lnTo>
                  <a:pt x="114643" y="76453"/>
                </a:lnTo>
                <a:lnTo>
                  <a:pt x="95630" y="76453"/>
                </a:lnTo>
                <a:lnTo>
                  <a:pt x="94869" y="38353"/>
                </a:lnTo>
                <a:lnTo>
                  <a:pt x="113959" y="38011"/>
                </a:lnTo>
                <a:lnTo>
                  <a:pt x="113283" y="0"/>
                </a:lnTo>
                <a:close/>
              </a:path>
              <a:path w="421004" h="114300">
                <a:moveTo>
                  <a:pt x="113959" y="38011"/>
                </a:moveTo>
                <a:lnTo>
                  <a:pt x="94869" y="38353"/>
                </a:lnTo>
                <a:lnTo>
                  <a:pt x="95630" y="76453"/>
                </a:lnTo>
                <a:lnTo>
                  <a:pt x="114637" y="76112"/>
                </a:lnTo>
                <a:lnTo>
                  <a:pt x="113959" y="38011"/>
                </a:lnTo>
                <a:close/>
              </a:path>
              <a:path w="421004" h="114300">
                <a:moveTo>
                  <a:pt x="114637" y="76112"/>
                </a:moveTo>
                <a:lnTo>
                  <a:pt x="95630" y="76453"/>
                </a:lnTo>
                <a:lnTo>
                  <a:pt x="114643" y="76453"/>
                </a:lnTo>
                <a:lnTo>
                  <a:pt x="114637" y="76112"/>
                </a:lnTo>
                <a:close/>
              </a:path>
              <a:path w="421004" h="114300">
                <a:moveTo>
                  <a:pt x="420242" y="32512"/>
                </a:moveTo>
                <a:lnTo>
                  <a:pt x="113959" y="38011"/>
                </a:lnTo>
                <a:lnTo>
                  <a:pt x="114637" y="76112"/>
                </a:lnTo>
                <a:lnTo>
                  <a:pt x="421004" y="70612"/>
                </a:lnTo>
                <a:lnTo>
                  <a:pt x="420242" y="32512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957821" y="4684014"/>
            <a:ext cx="1600200" cy="381000"/>
          </a:xfrm>
          <a:prstGeom prst="rect">
            <a:avLst/>
          </a:prstGeom>
          <a:ln w="50292">
            <a:solidFill>
              <a:srgbClr val="085FA8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370"/>
              </a:spcBef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NTDLL.DLL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05884" y="4778502"/>
            <a:ext cx="114300" cy="730250"/>
          </a:xfrm>
          <a:custGeom>
            <a:avLst/>
            <a:gdLst/>
            <a:ahLst/>
            <a:cxnLst/>
            <a:rect l="l" t="t" r="r" b="b"/>
            <a:pathLst>
              <a:path w="114300" h="730250">
                <a:moveTo>
                  <a:pt x="76200" y="95250"/>
                </a:moveTo>
                <a:lnTo>
                  <a:pt x="38100" y="95250"/>
                </a:lnTo>
                <a:lnTo>
                  <a:pt x="38100" y="729996"/>
                </a:lnTo>
                <a:lnTo>
                  <a:pt x="76200" y="729996"/>
                </a:lnTo>
                <a:lnTo>
                  <a:pt x="76200" y="95250"/>
                </a:lnTo>
                <a:close/>
              </a:path>
              <a:path w="114300" h="73025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3025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91027" y="4766309"/>
            <a:ext cx="114300" cy="754380"/>
          </a:xfrm>
          <a:custGeom>
            <a:avLst/>
            <a:gdLst/>
            <a:ahLst/>
            <a:cxnLst/>
            <a:rect l="l" t="t" r="r" b="b"/>
            <a:pathLst>
              <a:path w="114300" h="754379">
                <a:moveTo>
                  <a:pt x="38100" y="640079"/>
                </a:moveTo>
                <a:lnTo>
                  <a:pt x="0" y="640079"/>
                </a:lnTo>
                <a:lnTo>
                  <a:pt x="57150" y="754379"/>
                </a:lnTo>
                <a:lnTo>
                  <a:pt x="104775" y="659129"/>
                </a:lnTo>
                <a:lnTo>
                  <a:pt x="38100" y="659129"/>
                </a:lnTo>
                <a:lnTo>
                  <a:pt x="38100" y="640079"/>
                </a:lnTo>
                <a:close/>
              </a:path>
              <a:path w="114300" h="754379">
                <a:moveTo>
                  <a:pt x="76200" y="95250"/>
                </a:moveTo>
                <a:lnTo>
                  <a:pt x="38100" y="95250"/>
                </a:lnTo>
                <a:lnTo>
                  <a:pt x="38100" y="659129"/>
                </a:lnTo>
                <a:lnTo>
                  <a:pt x="76200" y="659129"/>
                </a:lnTo>
                <a:lnTo>
                  <a:pt x="76200" y="95250"/>
                </a:lnTo>
                <a:close/>
              </a:path>
              <a:path w="114300" h="754379">
                <a:moveTo>
                  <a:pt x="114300" y="640079"/>
                </a:moveTo>
                <a:lnTo>
                  <a:pt x="76200" y="640079"/>
                </a:lnTo>
                <a:lnTo>
                  <a:pt x="76200" y="659129"/>
                </a:lnTo>
                <a:lnTo>
                  <a:pt x="104775" y="659129"/>
                </a:lnTo>
                <a:lnTo>
                  <a:pt x="114300" y="640079"/>
                </a:lnTo>
                <a:close/>
              </a:path>
              <a:path w="114300" h="7543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543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88152" y="4717541"/>
            <a:ext cx="114300" cy="803275"/>
          </a:xfrm>
          <a:custGeom>
            <a:avLst/>
            <a:gdLst/>
            <a:ahLst/>
            <a:cxnLst/>
            <a:rect l="l" t="t" r="r" b="b"/>
            <a:pathLst>
              <a:path w="114300" h="803275">
                <a:moveTo>
                  <a:pt x="38100" y="688847"/>
                </a:moveTo>
                <a:lnTo>
                  <a:pt x="0" y="688847"/>
                </a:lnTo>
                <a:lnTo>
                  <a:pt x="57150" y="803147"/>
                </a:lnTo>
                <a:lnTo>
                  <a:pt x="104775" y="707897"/>
                </a:lnTo>
                <a:lnTo>
                  <a:pt x="38100" y="707897"/>
                </a:lnTo>
                <a:lnTo>
                  <a:pt x="38100" y="688847"/>
                </a:lnTo>
                <a:close/>
              </a:path>
              <a:path w="114300" h="803275">
                <a:moveTo>
                  <a:pt x="76200" y="95249"/>
                </a:moveTo>
                <a:lnTo>
                  <a:pt x="38100" y="95249"/>
                </a:lnTo>
                <a:lnTo>
                  <a:pt x="38100" y="707897"/>
                </a:lnTo>
                <a:lnTo>
                  <a:pt x="76200" y="707897"/>
                </a:lnTo>
                <a:lnTo>
                  <a:pt x="76200" y="95249"/>
                </a:lnTo>
                <a:close/>
              </a:path>
              <a:path w="114300" h="803275">
                <a:moveTo>
                  <a:pt x="114300" y="688847"/>
                </a:moveTo>
                <a:lnTo>
                  <a:pt x="76200" y="688847"/>
                </a:lnTo>
                <a:lnTo>
                  <a:pt x="76200" y="707897"/>
                </a:lnTo>
                <a:lnTo>
                  <a:pt x="104775" y="707897"/>
                </a:lnTo>
                <a:lnTo>
                  <a:pt x="114300" y="688847"/>
                </a:lnTo>
                <a:close/>
              </a:path>
              <a:path w="114300" h="80327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80327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5186" y="5508497"/>
            <a:ext cx="8305800" cy="381000"/>
          </a:xfrm>
          <a:prstGeom prst="rect">
            <a:avLst/>
          </a:prstGeom>
          <a:ln w="50292">
            <a:solidFill>
              <a:srgbClr val="085FA8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70"/>
              </a:spcBef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Windows</a:t>
            </a:r>
            <a:r>
              <a:rPr dirty="0" sz="1800" spc="-40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79514" y="436854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91553" y="4343908"/>
            <a:ext cx="114300" cy="303530"/>
          </a:xfrm>
          <a:custGeom>
            <a:avLst/>
            <a:gdLst/>
            <a:ahLst/>
            <a:cxnLst/>
            <a:rect l="l" t="t" r="r" b="b"/>
            <a:pathLst>
              <a:path w="114300" h="303529">
                <a:moveTo>
                  <a:pt x="38040" y="189484"/>
                </a:moveTo>
                <a:lnTo>
                  <a:pt x="0" y="189865"/>
                </a:lnTo>
                <a:lnTo>
                  <a:pt x="58293" y="303530"/>
                </a:lnTo>
                <a:lnTo>
                  <a:pt x="104635" y="208534"/>
                </a:lnTo>
                <a:lnTo>
                  <a:pt x="38226" y="208534"/>
                </a:lnTo>
                <a:lnTo>
                  <a:pt x="38040" y="189484"/>
                </a:lnTo>
                <a:close/>
              </a:path>
              <a:path w="114300" h="303529">
                <a:moveTo>
                  <a:pt x="76141" y="189103"/>
                </a:moveTo>
                <a:lnTo>
                  <a:pt x="38040" y="189484"/>
                </a:lnTo>
                <a:lnTo>
                  <a:pt x="38226" y="208534"/>
                </a:lnTo>
                <a:lnTo>
                  <a:pt x="76326" y="208153"/>
                </a:lnTo>
                <a:lnTo>
                  <a:pt x="76141" y="189103"/>
                </a:lnTo>
                <a:close/>
              </a:path>
              <a:path w="114300" h="303529">
                <a:moveTo>
                  <a:pt x="114300" y="188722"/>
                </a:moveTo>
                <a:lnTo>
                  <a:pt x="76141" y="189103"/>
                </a:lnTo>
                <a:lnTo>
                  <a:pt x="76326" y="208153"/>
                </a:lnTo>
                <a:lnTo>
                  <a:pt x="38226" y="208534"/>
                </a:lnTo>
                <a:lnTo>
                  <a:pt x="104635" y="208534"/>
                </a:lnTo>
                <a:lnTo>
                  <a:pt x="114300" y="188722"/>
                </a:lnTo>
                <a:close/>
              </a:path>
              <a:path w="114300" h="303529">
                <a:moveTo>
                  <a:pt x="74295" y="0"/>
                </a:moveTo>
                <a:lnTo>
                  <a:pt x="36195" y="508"/>
                </a:lnTo>
                <a:lnTo>
                  <a:pt x="38040" y="189484"/>
                </a:lnTo>
                <a:lnTo>
                  <a:pt x="76141" y="189103"/>
                </a:lnTo>
                <a:lnTo>
                  <a:pt x="74295" y="0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60335" y="5077205"/>
            <a:ext cx="114300" cy="416559"/>
          </a:xfrm>
          <a:custGeom>
            <a:avLst/>
            <a:gdLst/>
            <a:ahLst/>
            <a:cxnLst/>
            <a:rect l="l" t="t" r="r" b="b"/>
            <a:pathLst>
              <a:path w="114300" h="416560">
                <a:moveTo>
                  <a:pt x="38100" y="301752"/>
                </a:moveTo>
                <a:lnTo>
                  <a:pt x="0" y="301752"/>
                </a:lnTo>
                <a:lnTo>
                  <a:pt x="57150" y="416052"/>
                </a:lnTo>
                <a:lnTo>
                  <a:pt x="104775" y="320802"/>
                </a:lnTo>
                <a:lnTo>
                  <a:pt x="38100" y="320802"/>
                </a:lnTo>
                <a:lnTo>
                  <a:pt x="38100" y="301752"/>
                </a:lnTo>
                <a:close/>
              </a:path>
              <a:path w="114300" h="416560">
                <a:moveTo>
                  <a:pt x="76200" y="0"/>
                </a:moveTo>
                <a:lnTo>
                  <a:pt x="38100" y="0"/>
                </a:lnTo>
                <a:lnTo>
                  <a:pt x="38100" y="320802"/>
                </a:lnTo>
                <a:lnTo>
                  <a:pt x="76200" y="320802"/>
                </a:lnTo>
                <a:lnTo>
                  <a:pt x="76200" y="0"/>
                </a:lnTo>
                <a:close/>
              </a:path>
              <a:path w="114300" h="416560">
                <a:moveTo>
                  <a:pt x="114300" y="301752"/>
                </a:moveTo>
                <a:lnTo>
                  <a:pt x="76200" y="301752"/>
                </a:lnTo>
                <a:lnTo>
                  <a:pt x="76200" y="320802"/>
                </a:lnTo>
                <a:lnTo>
                  <a:pt x="104775" y="320802"/>
                </a:lnTo>
                <a:lnTo>
                  <a:pt x="114300" y="301752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42366" y="2292857"/>
            <a:ext cx="1480185" cy="769620"/>
          </a:xfrm>
          <a:prstGeom prst="rect">
            <a:avLst/>
          </a:prstGeom>
          <a:ln w="38100">
            <a:solidFill>
              <a:srgbClr val="085FA8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91770" marR="190500">
              <a:lnSpc>
                <a:spcPct val="100000"/>
              </a:lnSpc>
              <a:spcBef>
                <a:spcPts val="325"/>
              </a:spcBef>
            </a:pP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Boot Routine</a:t>
            </a:r>
            <a:r>
              <a:rPr dirty="0" sz="1200" spc="-35" b="1">
                <a:solidFill>
                  <a:srgbClr val="085FA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85FA8"/>
                </a:solidFill>
                <a:latin typeface="Arial"/>
                <a:cs typeface="Arial"/>
              </a:rPr>
              <a:t>+  </a:t>
            </a:r>
            <a:r>
              <a:rPr dirty="0" sz="1200" spc="-5" b="1">
                <a:solidFill>
                  <a:srgbClr val="085FA8"/>
                </a:solidFill>
                <a:latin typeface="Arial"/>
                <a:cs typeface="Arial"/>
              </a:rPr>
              <a:t>Data:  firstAppIp,  “Inscount.dll”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0841" y="3062477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5"/>
                </a:moveTo>
                <a:lnTo>
                  <a:pt x="1485900" y="303275"/>
                </a:lnTo>
                <a:lnTo>
                  <a:pt x="148590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0841" y="3062477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5"/>
                </a:moveTo>
                <a:lnTo>
                  <a:pt x="1485900" y="303275"/>
                </a:lnTo>
                <a:lnTo>
                  <a:pt x="148590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3241" y="3214877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5"/>
                </a:moveTo>
                <a:lnTo>
                  <a:pt x="1485900" y="303275"/>
                </a:lnTo>
                <a:lnTo>
                  <a:pt x="148590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3241" y="3214877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5"/>
                </a:moveTo>
                <a:lnTo>
                  <a:pt x="1485900" y="303275"/>
                </a:lnTo>
                <a:lnTo>
                  <a:pt x="148590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83885" y="3978402"/>
            <a:ext cx="1079500" cy="142240"/>
          </a:xfrm>
          <a:custGeom>
            <a:avLst/>
            <a:gdLst/>
            <a:ahLst/>
            <a:cxnLst/>
            <a:rect l="l" t="t" r="r" b="b"/>
            <a:pathLst>
              <a:path w="1079500" h="142239">
                <a:moveTo>
                  <a:pt x="0" y="141731"/>
                </a:moveTo>
                <a:lnTo>
                  <a:pt x="1078991" y="141731"/>
                </a:lnTo>
                <a:lnTo>
                  <a:pt x="1078991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AA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83885" y="3978402"/>
            <a:ext cx="1079500" cy="142240"/>
          </a:xfrm>
          <a:custGeom>
            <a:avLst/>
            <a:gdLst/>
            <a:ahLst/>
            <a:cxnLst/>
            <a:rect l="l" t="t" r="r" b="b"/>
            <a:pathLst>
              <a:path w="1079500" h="142239">
                <a:moveTo>
                  <a:pt x="0" y="141731"/>
                </a:moveTo>
                <a:lnTo>
                  <a:pt x="1078991" y="141731"/>
                </a:lnTo>
                <a:lnTo>
                  <a:pt x="1078991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88458" y="3809238"/>
            <a:ext cx="1080770" cy="139065"/>
          </a:xfrm>
          <a:custGeom>
            <a:avLst/>
            <a:gdLst/>
            <a:ahLst/>
            <a:cxnLst/>
            <a:rect l="l" t="t" r="r" b="b"/>
            <a:pathLst>
              <a:path w="1080770" h="139064">
                <a:moveTo>
                  <a:pt x="0" y="138684"/>
                </a:moveTo>
                <a:lnTo>
                  <a:pt x="1080515" y="138684"/>
                </a:lnTo>
                <a:lnTo>
                  <a:pt x="1080515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37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88458" y="3809238"/>
            <a:ext cx="1080770" cy="142240"/>
          </a:xfrm>
          <a:custGeom>
            <a:avLst/>
            <a:gdLst/>
            <a:ahLst/>
            <a:cxnLst/>
            <a:rect l="l" t="t" r="r" b="b"/>
            <a:pathLst>
              <a:path w="1080770" h="142239">
                <a:moveTo>
                  <a:pt x="0" y="141731"/>
                </a:moveTo>
                <a:lnTo>
                  <a:pt x="1080515" y="141731"/>
                </a:lnTo>
                <a:lnTo>
                  <a:pt x="1080515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91505" y="3653790"/>
            <a:ext cx="1080770" cy="142240"/>
          </a:xfrm>
          <a:custGeom>
            <a:avLst/>
            <a:gdLst/>
            <a:ahLst/>
            <a:cxnLst/>
            <a:rect l="l" t="t" r="r" b="b"/>
            <a:pathLst>
              <a:path w="1080770" h="142239">
                <a:moveTo>
                  <a:pt x="0" y="141731"/>
                </a:moveTo>
                <a:lnTo>
                  <a:pt x="1080515" y="141731"/>
                </a:lnTo>
                <a:lnTo>
                  <a:pt x="1080515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AA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91505" y="3653790"/>
            <a:ext cx="1080770" cy="142240"/>
          </a:xfrm>
          <a:custGeom>
            <a:avLst/>
            <a:gdLst/>
            <a:ahLst/>
            <a:cxnLst/>
            <a:rect l="l" t="t" r="r" b="b"/>
            <a:pathLst>
              <a:path w="1080770" h="142239">
                <a:moveTo>
                  <a:pt x="0" y="141731"/>
                </a:moveTo>
                <a:lnTo>
                  <a:pt x="1080515" y="141731"/>
                </a:lnTo>
                <a:lnTo>
                  <a:pt x="1080515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97802" y="3185032"/>
            <a:ext cx="445770" cy="114300"/>
          </a:xfrm>
          <a:custGeom>
            <a:avLst/>
            <a:gdLst/>
            <a:ahLst/>
            <a:cxnLst/>
            <a:rect l="l" t="t" r="r" b="b"/>
            <a:pathLst>
              <a:path w="445770" h="114300">
                <a:moveTo>
                  <a:pt x="111887" y="0"/>
                </a:moveTo>
                <a:lnTo>
                  <a:pt x="0" y="61849"/>
                </a:lnTo>
                <a:lnTo>
                  <a:pt x="116586" y="114300"/>
                </a:lnTo>
                <a:lnTo>
                  <a:pt x="115050" y="76962"/>
                </a:lnTo>
                <a:lnTo>
                  <a:pt x="96012" y="76962"/>
                </a:lnTo>
                <a:lnTo>
                  <a:pt x="94361" y="38862"/>
                </a:lnTo>
                <a:lnTo>
                  <a:pt x="113452" y="38078"/>
                </a:lnTo>
                <a:lnTo>
                  <a:pt x="111887" y="0"/>
                </a:lnTo>
                <a:close/>
              </a:path>
              <a:path w="445770" h="114300">
                <a:moveTo>
                  <a:pt x="113452" y="38078"/>
                </a:moveTo>
                <a:lnTo>
                  <a:pt x="94361" y="38862"/>
                </a:lnTo>
                <a:lnTo>
                  <a:pt x="96012" y="76962"/>
                </a:lnTo>
                <a:lnTo>
                  <a:pt x="115018" y="76182"/>
                </a:lnTo>
                <a:lnTo>
                  <a:pt x="113452" y="38078"/>
                </a:lnTo>
                <a:close/>
              </a:path>
              <a:path w="445770" h="114300">
                <a:moveTo>
                  <a:pt x="115018" y="76182"/>
                </a:moveTo>
                <a:lnTo>
                  <a:pt x="96012" y="76962"/>
                </a:lnTo>
                <a:lnTo>
                  <a:pt x="115050" y="76962"/>
                </a:lnTo>
                <a:lnTo>
                  <a:pt x="115018" y="76182"/>
                </a:lnTo>
                <a:close/>
              </a:path>
              <a:path w="445770" h="114300">
                <a:moveTo>
                  <a:pt x="444246" y="24511"/>
                </a:moveTo>
                <a:lnTo>
                  <a:pt x="113452" y="38078"/>
                </a:lnTo>
                <a:lnTo>
                  <a:pt x="115018" y="76182"/>
                </a:lnTo>
                <a:lnTo>
                  <a:pt x="445770" y="62611"/>
                </a:lnTo>
                <a:lnTo>
                  <a:pt x="444246" y="24511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6269" y="4281678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6"/>
                </a:moveTo>
                <a:lnTo>
                  <a:pt x="1485900" y="303276"/>
                </a:lnTo>
                <a:lnTo>
                  <a:pt x="1485900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6269" y="4281678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6"/>
                </a:moveTo>
                <a:lnTo>
                  <a:pt x="1485900" y="303276"/>
                </a:lnTo>
                <a:lnTo>
                  <a:pt x="1485900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8669" y="4434078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6"/>
                </a:moveTo>
                <a:lnTo>
                  <a:pt x="1485900" y="303276"/>
                </a:lnTo>
                <a:lnTo>
                  <a:pt x="1485900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8669" y="4434078"/>
            <a:ext cx="1485900" cy="303530"/>
          </a:xfrm>
          <a:custGeom>
            <a:avLst/>
            <a:gdLst/>
            <a:ahLst/>
            <a:cxnLst/>
            <a:rect l="l" t="t" r="r" b="b"/>
            <a:pathLst>
              <a:path w="1485900" h="303529">
                <a:moveTo>
                  <a:pt x="0" y="303276"/>
                </a:moveTo>
                <a:lnTo>
                  <a:pt x="1485900" y="303276"/>
                </a:lnTo>
                <a:lnTo>
                  <a:pt x="1485900" y="0"/>
                </a:lnTo>
                <a:lnTo>
                  <a:pt x="0" y="0"/>
                </a:lnTo>
                <a:lnTo>
                  <a:pt x="0" y="303276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99126" y="3947921"/>
            <a:ext cx="1080770" cy="140335"/>
          </a:xfrm>
          <a:custGeom>
            <a:avLst/>
            <a:gdLst/>
            <a:ahLst/>
            <a:cxnLst/>
            <a:rect l="l" t="t" r="r" b="b"/>
            <a:pathLst>
              <a:path w="1080770" h="140335">
                <a:moveTo>
                  <a:pt x="0" y="140207"/>
                </a:moveTo>
                <a:lnTo>
                  <a:pt x="1080515" y="140207"/>
                </a:lnTo>
                <a:lnTo>
                  <a:pt x="1080515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AA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99126" y="3947921"/>
            <a:ext cx="1080770" cy="140335"/>
          </a:xfrm>
          <a:custGeom>
            <a:avLst/>
            <a:gdLst/>
            <a:ahLst/>
            <a:cxnLst/>
            <a:rect l="l" t="t" r="r" b="b"/>
            <a:pathLst>
              <a:path w="1080770" h="140335">
                <a:moveTo>
                  <a:pt x="0" y="140207"/>
                </a:moveTo>
                <a:lnTo>
                  <a:pt x="1080515" y="140207"/>
                </a:lnTo>
                <a:lnTo>
                  <a:pt x="1080515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05221" y="3777234"/>
            <a:ext cx="1079500" cy="142240"/>
          </a:xfrm>
          <a:custGeom>
            <a:avLst/>
            <a:gdLst/>
            <a:ahLst/>
            <a:cxnLst/>
            <a:rect l="l" t="t" r="r" b="b"/>
            <a:pathLst>
              <a:path w="1079500" h="142239">
                <a:moveTo>
                  <a:pt x="0" y="141731"/>
                </a:moveTo>
                <a:lnTo>
                  <a:pt x="1078991" y="141731"/>
                </a:lnTo>
                <a:lnTo>
                  <a:pt x="1078991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37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05221" y="3777234"/>
            <a:ext cx="1079500" cy="142240"/>
          </a:xfrm>
          <a:custGeom>
            <a:avLst/>
            <a:gdLst/>
            <a:ahLst/>
            <a:cxnLst/>
            <a:rect l="l" t="t" r="r" b="b"/>
            <a:pathLst>
              <a:path w="1079500" h="142239">
                <a:moveTo>
                  <a:pt x="0" y="141731"/>
                </a:moveTo>
                <a:lnTo>
                  <a:pt x="1078991" y="141731"/>
                </a:lnTo>
                <a:lnTo>
                  <a:pt x="1078991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08270" y="3621785"/>
            <a:ext cx="1079500" cy="142240"/>
          </a:xfrm>
          <a:custGeom>
            <a:avLst/>
            <a:gdLst/>
            <a:ahLst/>
            <a:cxnLst/>
            <a:rect l="l" t="t" r="r" b="b"/>
            <a:pathLst>
              <a:path w="1079500" h="142239">
                <a:moveTo>
                  <a:pt x="0" y="141731"/>
                </a:moveTo>
                <a:lnTo>
                  <a:pt x="1078991" y="141731"/>
                </a:lnTo>
                <a:lnTo>
                  <a:pt x="1078991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solidFill>
            <a:srgbClr val="AA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08270" y="3621785"/>
            <a:ext cx="1079500" cy="142240"/>
          </a:xfrm>
          <a:custGeom>
            <a:avLst/>
            <a:gdLst/>
            <a:ahLst/>
            <a:cxnLst/>
            <a:rect l="l" t="t" r="r" b="b"/>
            <a:pathLst>
              <a:path w="1079500" h="142239">
                <a:moveTo>
                  <a:pt x="0" y="141731"/>
                </a:moveTo>
                <a:lnTo>
                  <a:pt x="1078991" y="141731"/>
                </a:lnTo>
                <a:lnTo>
                  <a:pt x="1078991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37804" y="3174492"/>
            <a:ext cx="279780" cy="25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41347" y="2484832"/>
            <a:ext cx="1085850" cy="570230"/>
          </a:xfrm>
          <a:custGeom>
            <a:avLst/>
            <a:gdLst/>
            <a:ahLst/>
            <a:cxnLst/>
            <a:rect l="l" t="t" r="r" b="b"/>
            <a:pathLst>
              <a:path w="1085850" h="570230">
                <a:moveTo>
                  <a:pt x="0" y="562025"/>
                </a:moveTo>
                <a:lnTo>
                  <a:pt x="271271" y="385241"/>
                </a:lnTo>
                <a:lnTo>
                  <a:pt x="254803" y="348129"/>
                </a:lnTo>
                <a:lnTo>
                  <a:pt x="246031" y="310746"/>
                </a:lnTo>
                <a:lnTo>
                  <a:pt x="250411" y="236914"/>
                </a:lnTo>
                <a:lnTo>
                  <a:pt x="282067" y="167245"/>
                </a:lnTo>
                <a:lnTo>
                  <a:pt x="307391" y="135065"/>
                </a:lnTo>
                <a:lnTo>
                  <a:pt x="338657" y="105238"/>
                </a:lnTo>
                <a:lnTo>
                  <a:pt x="375570" y="78202"/>
                </a:lnTo>
                <a:lnTo>
                  <a:pt x="417839" y="54394"/>
                </a:lnTo>
                <a:lnTo>
                  <a:pt x="465170" y="34251"/>
                </a:lnTo>
                <a:lnTo>
                  <a:pt x="517270" y="18211"/>
                </a:lnTo>
                <a:lnTo>
                  <a:pt x="567805" y="7740"/>
                </a:lnTo>
                <a:lnTo>
                  <a:pt x="618720" y="1721"/>
                </a:lnTo>
                <a:lnTo>
                  <a:pt x="669510" y="0"/>
                </a:lnTo>
                <a:lnTo>
                  <a:pt x="719667" y="2419"/>
                </a:lnTo>
                <a:lnTo>
                  <a:pt x="768683" y="8823"/>
                </a:lnTo>
                <a:lnTo>
                  <a:pt x="816053" y="19056"/>
                </a:lnTo>
                <a:lnTo>
                  <a:pt x="861268" y="32964"/>
                </a:lnTo>
                <a:lnTo>
                  <a:pt x="903822" y="50389"/>
                </a:lnTo>
                <a:lnTo>
                  <a:pt x="943208" y="71177"/>
                </a:lnTo>
                <a:lnTo>
                  <a:pt x="978918" y="95171"/>
                </a:lnTo>
                <a:lnTo>
                  <a:pt x="1010446" y="122215"/>
                </a:lnTo>
                <a:lnTo>
                  <a:pt x="1037284" y="152155"/>
                </a:lnTo>
                <a:lnTo>
                  <a:pt x="1058926" y="184835"/>
                </a:lnTo>
                <a:lnTo>
                  <a:pt x="1075394" y="221946"/>
                </a:lnTo>
                <a:lnTo>
                  <a:pt x="1084166" y="259329"/>
                </a:lnTo>
                <a:lnTo>
                  <a:pt x="1085532" y="296547"/>
                </a:lnTo>
                <a:lnTo>
                  <a:pt x="1079786" y="333161"/>
                </a:lnTo>
                <a:lnTo>
                  <a:pt x="1048130" y="402830"/>
                </a:lnTo>
                <a:lnTo>
                  <a:pt x="1022806" y="435010"/>
                </a:lnTo>
                <a:lnTo>
                  <a:pt x="991540" y="464837"/>
                </a:lnTo>
                <a:lnTo>
                  <a:pt x="954627" y="491873"/>
                </a:lnTo>
                <a:lnTo>
                  <a:pt x="912358" y="515681"/>
                </a:lnTo>
                <a:lnTo>
                  <a:pt x="865027" y="535824"/>
                </a:lnTo>
                <a:lnTo>
                  <a:pt x="812926" y="551865"/>
                </a:lnTo>
                <a:lnTo>
                  <a:pt x="764271" y="562009"/>
                </a:lnTo>
                <a:lnTo>
                  <a:pt x="714888" y="568036"/>
                </a:lnTo>
                <a:lnTo>
                  <a:pt x="665291" y="570028"/>
                </a:lnTo>
                <a:lnTo>
                  <a:pt x="615995" y="568066"/>
                </a:lnTo>
                <a:lnTo>
                  <a:pt x="567515" y="562231"/>
                </a:lnTo>
                <a:lnTo>
                  <a:pt x="520364" y="552605"/>
                </a:lnTo>
                <a:lnTo>
                  <a:pt x="475058" y="539270"/>
                </a:lnTo>
                <a:lnTo>
                  <a:pt x="432109" y="522307"/>
                </a:lnTo>
                <a:lnTo>
                  <a:pt x="392034" y="501798"/>
                </a:lnTo>
                <a:lnTo>
                  <a:pt x="355345" y="477824"/>
                </a:lnTo>
                <a:lnTo>
                  <a:pt x="0" y="56202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626867" y="2563495"/>
            <a:ext cx="358140" cy="50101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just" marL="38100" marR="5080" indent="-26034">
              <a:lnSpc>
                <a:spcPts val="1150"/>
              </a:lnSpc>
              <a:spcBef>
                <a:spcPts val="380"/>
              </a:spcBef>
            </a:pPr>
            <a:r>
              <a:rPr dirty="0" sz="1200" spc="-10">
                <a:latin typeface="Verdana"/>
                <a:cs typeface="Verdana"/>
              </a:rPr>
              <a:t>Fi</a:t>
            </a:r>
            <a:r>
              <a:rPr dirty="0" sz="1200">
                <a:latin typeface="Verdana"/>
                <a:cs typeface="Verdana"/>
              </a:rPr>
              <a:t>rst  </a:t>
            </a:r>
            <a:r>
              <a:rPr dirty="0" sz="1200" spc="-5">
                <a:latin typeface="Verdana"/>
                <a:cs typeface="Verdana"/>
              </a:rPr>
              <a:t>app  IP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59585" y="4302759"/>
            <a:ext cx="1360805" cy="1117600"/>
          </a:xfrm>
          <a:custGeom>
            <a:avLst/>
            <a:gdLst/>
            <a:ahLst/>
            <a:cxnLst/>
            <a:rect l="l" t="t" r="r" b="b"/>
            <a:pathLst>
              <a:path w="1360805" h="1117600">
                <a:moveTo>
                  <a:pt x="360298" y="0"/>
                </a:moveTo>
                <a:lnTo>
                  <a:pt x="696087" y="523113"/>
                </a:lnTo>
                <a:lnTo>
                  <a:pt x="761543" y="525136"/>
                </a:lnTo>
                <a:lnTo>
                  <a:pt x="825095" y="529777"/>
                </a:lnTo>
                <a:lnTo>
                  <a:pt x="886464" y="536909"/>
                </a:lnTo>
                <a:lnTo>
                  <a:pt x="945371" y="546404"/>
                </a:lnTo>
                <a:lnTo>
                  <a:pt x="1001540" y="558134"/>
                </a:lnTo>
                <a:lnTo>
                  <a:pt x="1054691" y="571974"/>
                </a:lnTo>
                <a:lnTo>
                  <a:pt x="1104546" y="587796"/>
                </a:lnTo>
                <a:lnTo>
                  <a:pt x="1150829" y="605472"/>
                </a:lnTo>
                <a:lnTo>
                  <a:pt x="1193259" y="624875"/>
                </a:lnTo>
                <a:lnTo>
                  <a:pt x="1231560" y="645878"/>
                </a:lnTo>
                <a:lnTo>
                  <a:pt x="1265454" y="668355"/>
                </a:lnTo>
                <a:lnTo>
                  <a:pt x="1318905" y="717218"/>
                </a:lnTo>
                <a:lnTo>
                  <a:pt x="1351388" y="770446"/>
                </a:lnTo>
                <a:lnTo>
                  <a:pt x="1360677" y="827023"/>
                </a:lnTo>
                <a:lnTo>
                  <a:pt x="1356035" y="855605"/>
                </a:lnTo>
                <a:lnTo>
                  <a:pt x="1329053" y="910153"/>
                </a:lnTo>
                <a:lnTo>
                  <a:pt x="1280417" y="960404"/>
                </a:lnTo>
                <a:lnTo>
                  <a:pt x="1248709" y="983615"/>
                </a:lnTo>
                <a:lnTo>
                  <a:pt x="1212463" y="1005387"/>
                </a:lnTo>
                <a:lnTo>
                  <a:pt x="1171970" y="1025599"/>
                </a:lnTo>
                <a:lnTo>
                  <a:pt x="1127523" y="1044128"/>
                </a:lnTo>
                <a:lnTo>
                  <a:pt x="1079413" y="1060854"/>
                </a:lnTo>
                <a:lnTo>
                  <a:pt x="1027932" y="1075655"/>
                </a:lnTo>
                <a:lnTo>
                  <a:pt x="973371" y="1088408"/>
                </a:lnTo>
                <a:lnTo>
                  <a:pt x="916024" y="1098994"/>
                </a:lnTo>
                <a:lnTo>
                  <a:pt x="856180" y="1107289"/>
                </a:lnTo>
                <a:lnTo>
                  <a:pt x="794132" y="1113172"/>
                </a:lnTo>
                <a:lnTo>
                  <a:pt x="730171" y="1116523"/>
                </a:lnTo>
                <a:lnTo>
                  <a:pt x="664590" y="1117218"/>
                </a:lnTo>
                <a:lnTo>
                  <a:pt x="599134" y="1115195"/>
                </a:lnTo>
                <a:lnTo>
                  <a:pt x="535582" y="1110554"/>
                </a:lnTo>
                <a:lnTo>
                  <a:pt x="474213" y="1103422"/>
                </a:lnTo>
                <a:lnTo>
                  <a:pt x="415306" y="1093927"/>
                </a:lnTo>
                <a:lnTo>
                  <a:pt x="359137" y="1082197"/>
                </a:lnTo>
                <a:lnTo>
                  <a:pt x="305986" y="1068357"/>
                </a:lnTo>
                <a:lnTo>
                  <a:pt x="256131" y="1052535"/>
                </a:lnTo>
                <a:lnTo>
                  <a:pt x="209848" y="1034859"/>
                </a:lnTo>
                <a:lnTo>
                  <a:pt x="167418" y="1015456"/>
                </a:lnTo>
                <a:lnTo>
                  <a:pt x="129117" y="994453"/>
                </a:lnTo>
                <a:lnTo>
                  <a:pt x="95223" y="971976"/>
                </a:lnTo>
                <a:lnTo>
                  <a:pt x="41772" y="923113"/>
                </a:lnTo>
                <a:lnTo>
                  <a:pt x="9289" y="869885"/>
                </a:lnTo>
                <a:lnTo>
                  <a:pt x="0" y="813307"/>
                </a:lnTo>
                <a:lnTo>
                  <a:pt x="5064" y="783336"/>
                </a:lnTo>
                <a:lnTo>
                  <a:pt x="35006" y="725828"/>
                </a:lnTo>
                <a:lnTo>
                  <a:pt x="89464" y="672745"/>
                </a:lnTo>
                <a:lnTo>
                  <a:pt x="125174" y="648303"/>
                </a:lnTo>
                <a:lnTo>
                  <a:pt x="166157" y="625496"/>
                </a:lnTo>
                <a:lnTo>
                  <a:pt x="212127" y="604501"/>
                </a:lnTo>
                <a:lnTo>
                  <a:pt x="262800" y="585493"/>
                </a:lnTo>
                <a:lnTo>
                  <a:pt x="317890" y="568650"/>
                </a:lnTo>
                <a:lnTo>
                  <a:pt x="377113" y="554148"/>
                </a:lnTo>
                <a:lnTo>
                  <a:pt x="440181" y="542163"/>
                </a:lnTo>
                <a:lnTo>
                  <a:pt x="360298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079117" y="4907660"/>
            <a:ext cx="720725" cy="5010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12065" marR="5080">
              <a:lnSpc>
                <a:spcPct val="80000"/>
              </a:lnSpc>
              <a:spcBef>
                <a:spcPts val="385"/>
              </a:spcBef>
            </a:pPr>
            <a:r>
              <a:rPr dirty="0" sz="1200" spc="-5">
                <a:latin typeface="Verdana"/>
                <a:cs typeface="Verdana"/>
              </a:rPr>
              <a:t>app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Ip</a:t>
            </a:r>
            <a:r>
              <a:rPr dirty="0" sz="1200" spc="-4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of  </a:t>
            </a:r>
            <a:r>
              <a:rPr dirty="0" sz="1200" spc="-25">
                <a:latin typeface="Verdana"/>
                <a:cs typeface="Verdana"/>
              </a:rPr>
              <a:t>Trace</a:t>
            </a:r>
            <a:r>
              <a:rPr dirty="0" sz="1200" spc="-25">
                <a:latin typeface="Arial"/>
                <a:cs typeface="Arial"/>
              </a:rPr>
              <a:t>’</a:t>
            </a:r>
            <a:r>
              <a:rPr dirty="0" sz="1200" spc="-25">
                <a:latin typeface="Verdana"/>
                <a:cs typeface="Verdana"/>
              </a:rPr>
              <a:t>s  </a:t>
            </a:r>
            <a:r>
              <a:rPr dirty="0" sz="1200" spc="-5">
                <a:latin typeface="Verdana"/>
                <a:cs typeface="Verdana"/>
              </a:rPr>
              <a:t>target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01595" y="3300984"/>
            <a:ext cx="21336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57932" y="3337433"/>
            <a:ext cx="76200" cy="957580"/>
          </a:xfrm>
          <a:custGeom>
            <a:avLst/>
            <a:gdLst/>
            <a:ahLst/>
            <a:cxnLst/>
            <a:rect l="l" t="t" r="r" b="b"/>
            <a:pathLst>
              <a:path w="76200" h="957579">
                <a:moveTo>
                  <a:pt x="0" y="880617"/>
                </a:moveTo>
                <a:lnTo>
                  <a:pt x="37211" y="957198"/>
                </a:lnTo>
                <a:lnTo>
                  <a:pt x="69799" y="893825"/>
                </a:lnTo>
                <a:lnTo>
                  <a:pt x="44323" y="893825"/>
                </a:lnTo>
                <a:lnTo>
                  <a:pt x="31623" y="893571"/>
                </a:lnTo>
                <a:lnTo>
                  <a:pt x="31763" y="880935"/>
                </a:lnTo>
                <a:lnTo>
                  <a:pt x="0" y="880617"/>
                </a:lnTo>
                <a:close/>
              </a:path>
              <a:path w="76200" h="957579">
                <a:moveTo>
                  <a:pt x="31763" y="880935"/>
                </a:moveTo>
                <a:lnTo>
                  <a:pt x="31623" y="893571"/>
                </a:lnTo>
                <a:lnTo>
                  <a:pt x="44323" y="893825"/>
                </a:lnTo>
                <a:lnTo>
                  <a:pt x="44464" y="881062"/>
                </a:lnTo>
                <a:lnTo>
                  <a:pt x="31763" y="880935"/>
                </a:lnTo>
                <a:close/>
              </a:path>
              <a:path w="76200" h="957579">
                <a:moveTo>
                  <a:pt x="44464" y="881062"/>
                </a:moveTo>
                <a:lnTo>
                  <a:pt x="44323" y="893825"/>
                </a:lnTo>
                <a:lnTo>
                  <a:pt x="69799" y="893825"/>
                </a:lnTo>
                <a:lnTo>
                  <a:pt x="76200" y="881379"/>
                </a:lnTo>
                <a:lnTo>
                  <a:pt x="44464" y="881062"/>
                </a:lnTo>
                <a:close/>
              </a:path>
              <a:path w="76200" h="957579">
                <a:moveTo>
                  <a:pt x="41529" y="0"/>
                </a:moveTo>
                <a:lnTo>
                  <a:pt x="31763" y="880935"/>
                </a:lnTo>
                <a:lnTo>
                  <a:pt x="44464" y="881062"/>
                </a:lnTo>
                <a:lnTo>
                  <a:pt x="54229" y="253"/>
                </a:lnTo>
                <a:lnTo>
                  <a:pt x="41529" y="0"/>
                </a:lnTo>
                <a:close/>
              </a:path>
            </a:pathLst>
          </a:custGeom>
          <a:solidFill>
            <a:srgbClr val="292929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87879" y="4247388"/>
            <a:ext cx="222757" cy="7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63189" y="3254502"/>
            <a:ext cx="165100" cy="943610"/>
          </a:xfrm>
          <a:custGeom>
            <a:avLst/>
            <a:gdLst/>
            <a:ahLst/>
            <a:cxnLst/>
            <a:rect l="l" t="t" r="r" b="b"/>
            <a:pathLst>
              <a:path w="165100" h="943610">
                <a:moveTo>
                  <a:pt x="0" y="943356"/>
                </a:moveTo>
                <a:lnTo>
                  <a:pt x="164592" y="943356"/>
                </a:lnTo>
                <a:lnTo>
                  <a:pt x="164592" y="0"/>
                </a:lnTo>
                <a:lnTo>
                  <a:pt x="0" y="0"/>
                </a:lnTo>
                <a:lnTo>
                  <a:pt x="0" y="943356"/>
                </a:lnTo>
                <a:close/>
              </a:path>
            </a:pathLst>
          </a:custGeom>
          <a:ln w="19811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659716" y="3333750"/>
            <a:ext cx="198120" cy="6686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De</a:t>
            </a:r>
            <a:r>
              <a:rPr dirty="0" sz="1200" spc="10" b="1">
                <a:latin typeface="Courier New"/>
                <a:cs typeface="Courier New"/>
              </a:rPr>
              <a:t>c</a:t>
            </a:r>
            <a:r>
              <a:rPr dirty="0" sz="1200" spc="-5" b="1">
                <a:latin typeface="Courier New"/>
                <a:cs typeface="Courier New"/>
              </a:rPr>
              <a:t>od</a:t>
            </a:r>
            <a:r>
              <a:rPr dirty="0" sz="1200" spc="10" b="1">
                <a:latin typeface="Courier New"/>
                <a:cs typeface="Courier New"/>
              </a:rPr>
              <a:t>e</a:t>
            </a:r>
            <a:r>
              <a:rPr dirty="0" sz="1200" b="1"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08826" y="3246882"/>
            <a:ext cx="166370" cy="943610"/>
          </a:xfrm>
          <a:custGeom>
            <a:avLst/>
            <a:gdLst/>
            <a:ahLst/>
            <a:cxnLst/>
            <a:rect l="l" t="t" r="r" b="b"/>
            <a:pathLst>
              <a:path w="166370" h="943610">
                <a:moveTo>
                  <a:pt x="0" y="943356"/>
                </a:moveTo>
                <a:lnTo>
                  <a:pt x="166116" y="943356"/>
                </a:lnTo>
                <a:lnTo>
                  <a:pt x="166116" y="0"/>
                </a:lnTo>
                <a:lnTo>
                  <a:pt x="0" y="0"/>
                </a:lnTo>
                <a:lnTo>
                  <a:pt x="0" y="943356"/>
                </a:lnTo>
                <a:close/>
              </a:path>
            </a:pathLst>
          </a:custGeom>
          <a:ln w="1981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606876" y="3325748"/>
            <a:ext cx="198120" cy="6686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En</a:t>
            </a:r>
            <a:r>
              <a:rPr dirty="0" sz="1200" spc="10" b="1">
                <a:latin typeface="Courier New"/>
                <a:cs typeface="Courier New"/>
              </a:rPr>
              <a:t>c</a:t>
            </a:r>
            <a:r>
              <a:rPr dirty="0" sz="1200" spc="-5" b="1">
                <a:latin typeface="Courier New"/>
                <a:cs typeface="Courier New"/>
              </a:rPr>
              <a:t>od</a:t>
            </a:r>
            <a:r>
              <a:rPr dirty="0" sz="1200" spc="10" b="1">
                <a:latin typeface="Courier New"/>
                <a:cs typeface="Courier New"/>
              </a:rPr>
              <a:t>e</a:t>
            </a:r>
            <a:r>
              <a:rPr dirty="0" sz="1200" b="1"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2010" y="749045"/>
            <a:ext cx="1828800" cy="762000"/>
          </a:xfrm>
          <a:custGeom>
            <a:avLst/>
            <a:gdLst/>
            <a:ahLst/>
            <a:cxnLst/>
            <a:rect l="l" t="t" r="r" b="b"/>
            <a:pathLst>
              <a:path w="1828800" h="762000">
                <a:moveTo>
                  <a:pt x="0" y="762000"/>
                </a:moveTo>
                <a:lnTo>
                  <a:pt x="1828800" y="762000"/>
                </a:lnTo>
                <a:lnTo>
                  <a:pt x="1828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1153" y="368045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50292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76300" y="393953"/>
            <a:ext cx="177863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85FA8"/>
                </a:solidFill>
                <a:latin typeface="Arial"/>
                <a:cs typeface="Arial"/>
              </a:rPr>
              <a:t>PIN.EXE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</a:pPr>
            <a:r>
              <a:rPr dirty="0" sz="1800" spc="-5" b="1">
                <a:solidFill>
                  <a:srgbClr val="085FA8"/>
                </a:solidFill>
                <a:latin typeface="Arial"/>
                <a:cs typeface="Arial"/>
              </a:rPr>
              <a:t>Launcher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3191" y="214884"/>
            <a:ext cx="2667000" cy="1447800"/>
          </a:xfrm>
          <a:custGeom>
            <a:avLst/>
            <a:gdLst/>
            <a:ahLst/>
            <a:cxnLst/>
            <a:rect l="l" t="t" r="r" b="b"/>
            <a:pathLst>
              <a:path w="2667000" h="1447800">
                <a:moveTo>
                  <a:pt x="0" y="241300"/>
                </a:moveTo>
                <a:lnTo>
                  <a:pt x="4902" y="192682"/>
                </a:lnTo>
                <a:lnTo>
                  <a:pt x="18963" y="147393"/>
                </a:lnTo>
                <a:lnTo>
                  <a:pt x="41211" y="106405"/>
                </a:lnTo>
                <a:lnTo>
                  <a:pt x="70677" y="70691"/>
                </a:lnTo>
                <a:lnTo>
                  <a:pt x="106389" y="41221"/>
                </a:lnTo>
                <a:lnTo>
                  <a:pt x="147377" y="18968"/>
                </a:lnTo>
                <a:lnTo>
                  <a:pt x="192671" y="4904"/>
                </a:lnTo>
                <a:lnTo>
                  <a:pt x="241300" y="0"/>
                </a:lnTo>
                <a:lnTo>
                  <a:pt x="2425700" y="0"/>
                </a:lnTo>
                <a:lnTo>
                  <a:pt x="2474317" y="4904"/>
                </a:lnTo>
                <a:lnTo>
                  <a:pt x="2519606" y="18968"/>
                </a:lnTo>
                <a:lnTo>
                  <a:pt x="2560594" y="41221"/>
                </a:lnTo>
                <a:lnTo>
                  <a:pt x="2596308" y="70691"/>
                </a:lnTo>
                <a:lnTo>
                  <a:pt x="2625778" y="106405"/>
                </a:lnTo>
                <a:lnTo>
                  <a:pt x="2648031" y="147393"/>
                </a:lnTo>
                <a:lnTo>
                  <a:pt x="2662095" y="192682"/>
                </a:lnTo>
                <a:lnTo>
                  <a:pt x="2667000" y="241300"/>
                </a:lnTo>
                <a:lnTo>
                  <a:pt x="2667000" y="1206500"/>
                </a:lnTo>
                <a:lnTo>
                  <a:pt x="2662095" y="1255117"/>
                </a:lnTo>
                <a:lnTo>
                  <a:pt x="2648031" y="1300406"/>
                </a:lnTo>
                <a:lnTo>
                  <a:pt x="2625778" y="1341394"/>
                </a:lnTo>
                <a:lnTo>
                  <a:pt x="2596308" y="1377108"/>
                </a:lnTo>
                <a:lnTo>
                  <a:pt x="2560594" y="1406578"/>
                </a:lnTo>
                <a:lnTo>
                  <a:pt x="2519606" y="1428831"/>
                </a:lnTo>
                <a:lnTo>
                  <a:pt x="2474317" y="1442895"/>
                </a:lnTo>
                <a:lnTo>
                  <a:pt x="2425700" y="1447800"/>
                </a:lnTo>
                <a:lnTo>
                  <a:pt x="241300" y="1447800"/>
                </a:lnTo>
                <a:lnTo>
                  <a:pt x="192671" y="1442895"/>
                </a:lnTo>
                <a:lnTo>
                  <a:pt x="147377" y="1428831"/>
                </a:lnTo>
                <a:lnTo>
                  <a:pt x="106389" y="1406578"/>
                </a:lnTo>
                <a:lnTo>
                  <a:pt x="70677" y="1377108"/>
                </a:lnTo>
                <a:lnTo>
                  <a:pt x="41211" y="1341394"/>
                </a:lnTo>
                <a:lnTo>
                  <a:pt x="18963" y="1300406"/>
                </a:lnTo>
                <a:lnTo>
                  <a:pt x="4902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579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4191" y="0"/>
            <a:ext cx="2209800" cy="367665"/>
          </a:xfrm>
          <a:custGeom>
            <a:avLst/>
            <a:gdLst/>
            <a:ahLst/>
            <a:cxnLst/>
            <a:rect l="l" t="t" r="r" b="b"/>
            <a:pathLst>
              <a:path w="2209800" h="367665">
                <a:moveTo>
                  <a:pt x="0" y="367284"/>
                </a:moveTo>
                <a:lnTo>
                  <a:pt x="2209800" y="367284"/>
                </a:lnTo>
                <a:lnTo>
                  <a:pt x="220980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53541" y="26923"/>
            <a:ext cx="2005964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Launcher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2" name="object 72"/>
          <p:cNvSpPr txBox="1"/>
          <p:nvPr/>
        </p:nvSpPr>
        <p:spPr>
          <a:xfrm>
            <a:off x="3630548" y="184530"/>
            <a:ext cx="4344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pin.exe </a:t>
            </a:r>
            <a:r>
              <a:rPr dirty="0" sz="1600" spc="-5">
                <a:latin typeface="Arial"/>
                <a:cs typeface="Arial"/>
              </a:rPr>
              <a:t>–</a:t>
            </a:r>
            <a:r>
              <a:rPr dirty="0" sz="1600" spc="-5">
                <a:latin typeface="Verdana"/>
                <a:cs typeface="Verdana"/>
              </a:rPr>
              <a:t>t </a:t>
            </a:r>
            <a:r>
              <a:rPr dirty="0" sz="1600" spc="-10">
                <a:latin typeface="Verdana"/>
                <a:cs typeface="Verdana"/>
              </a:rPr>
              <a:t>inscount.dll </a:t>
            </a:r>
            <a:r>
              <a:rPr dirty="0" sz="1600" spc="-5">
                <a:latin typeface="Arial"/>
                <a:cs typeface="Arial"/>
              </a:rPr>
              <a:t>-- </a:t>
            </a:r>
            <a:r>
              <a:rPr dirty="0" sz="1600" spc="-10">
                <a:latin typeface="Verdana"/>
                <a:cs typeface="Verdana"/>
              </a:rPr>
              <a:t>gzip.exe</a:t>
            </a:r>
            <a:r>
              <a:rPr dirty="0" sz="1600" spc="-1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input.txt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7798434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All code </a:t>
            </a:r>
            <a:r>
              <a:rPr dirty="0" sz="2800" spc="-5"/>
              <a:t>in this </a:t>
            </a:r>
            <a:r>
              <a:rPr dirty="0" sz="2800" spc="-10"/>
              <a:t>presentation </a:t>
            </a:r>
            <a:r>
              <a:rPr dirty="0" sz="2800" spc="-5"/>
              <a:t>is </a:t>
            </a:r>
            <a:r>
              <a:rPr dirty="0" sz="2800" spc="-10"/>
              <a:t>covered  </a:t>
            </a:r>
            <a:r>
              <a:rPr dirty="0" sz="2800" spc="-5"/>
              <a:t>by the</a:t>
            </a:r>
            <a:r>
              <a:rPr dirty="0" sz="2800" spc="20"/>
              <a:t> </a:t>
            </a:r>
            <a:r>
              <a:rPr dirty="0" sz="2800" spc="-10"/>
              <a:t>following: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59002"/>
            <a:ext cx="5726430" cy="459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/*BEGIN_LEGAL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Intel Open </a:t>
            </a:r>
            <a:r>
              <a:rPr dirty="0" sz="1000" spc="-5">
                <a:latin typeface="Verdana"/>
                <a:cs typeface="Verdana"/>
              </a:rPr>
              <a:t>Source</a:t>
            </a:r>
            <a:r>
              <a:rPr dirty="0" sz="1000" spc="9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License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Copyright (c) 2002-2013 </a:t>
            </a:r>
            <a:r>
              <a:rPr dirty="0" sz="1000" spc="-10">
                <a:latin typeface="Verdana"/>
                <a:cs typeface="Verdana"/>
              </a:rPr>
              <a:t>Intel </a:t>
            </a:r>
            <a:r>
              <a:rPr dirty="0" sz="1000" spc="-5">
                <a:latin typeface="Verdana"/>
                <a:cs typeface="Verdana"/>
              </a:rPr>
              <a:t>Corporation. </a:t>
            </a:r>
            <a:r>
              <a:rPr dirty="0" sz="1000">
                <a:latin typeface="Verdana"/>
                <a:cs typeface="Verdana"/>
              </a:rPr>
              <a:t>All </a:t>
            </a:r>
            <a:r>
              <a:rPr dirty="0" sz="1000" spc="-5">
                <a:latin typeface="Verdana"/>
                <a:cs typeface="Verdana"/>
              </a:rPr>
              <a:t>rights</a:t>
            </a:r>
            <a:r>
              <a:rPr dirty="0" sz="1000" spc="11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reserved.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Verdana"/>
                <a:cs typeface="Verdana"/>
              </a:rPr>
              <a:t>•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Redistribution and use </a:t>
            </a: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source and binary forms, with </a:t>
            </a:r>
            <a:r>
              <a:rPr dirty="0" sz="1000" spc="-10">
                <a:latin typeface="Verdana"/>
                <a:cs typeface="Verdana"/>
              </a:rPr>
              <a:t>or</a:t>
            </a:r>
            <a:r>
              <a:rPr dirty="0" sz="1000" spc="114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without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>
                <a:latin typeface="Verdana"/>
                <a:cs typeface="Verdana"/>
              </a:rPr>
              <a:t>modification, </a:t>
            </a:r>
            <a:r>
              <a:rPr dirty="0" sz="1000" spc="-5">
                <a:latin typeface="Verdana"/>
                <a:cs typeface="Verdana"/>
              </a:rPr>
              <a:t>are permitted provided that the following conditions</a:t>
            </a:r>
            <a:r>
              <a:rPr dirty="0" sz="1000" spc="1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met: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Redistributions of source code must retain the above copyright</a:t>
            </a:r>
            <a:r>
              <a:rPr dirty="0" sz="1000" spc="204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notice,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>
                <a:latin typeface="Verdana"/>
                <a:cs typeface="Verdana"/>
              </a:rPr>
              <a:t>this list </a:t>
            </a:r>
            <a:r>
              <a:rPr dirty="0" sz="1000" spc="-5">
                <a:latin typeface="Verdana"/>
                <a:cs typeface="Verdana"/>
              </a:rPr>
              <a:t>of conditions and the following disclaimer.</a:t>
            </a:r>
            <a:r>
              <a:rPr dirty="0" sz="1000" spc="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Redistributions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binary </a:t>
            </a:r>
            <a:r>
              <a:rPr dirty="0" sz="1000" spc="-10">
                <a:latin typeface="Verdana"/>
                <a:cs typeface="Verdana"/>
              </a:rPr>
              <a:t>form </a:t>
            </a:r>
            <a:r>
              <a:rPr dirty="0" sz="1000" spc="-5">
                <a:latin typeface="Verdana"/>
                <a:cs typeface="Verdana"/>
              </a:rPr>
              <a:t>must reproduce the above copyright notice, </a:t>
            </a:r>
            <a:r>
              <a:rPr dirty="0" sz="1000">
                <a:latin typeface="Verdana"/>
                <a:cs typeface="Verdana"/>
              </a:rPr>
              <a:t>this list</a:t>
            </a:r>
            <a:r>
              <a:rPr dirty="0" sz="1000" spc="1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conditions and the following </a:t>
            </a:r>
            <a:r>
              <a:rPr dirty="0" sz="1000">
                <a:latin typeface="Verdana"/>
                <a:cs typeface="Verdana"/>
              </a:rPr>
              <a:t>disclaimer in </a:t>
            </a:r>
            <a:r>
              <a:rPr dirty="0" sz="1000" spc="-5">
                <a:latin typeface="Verdana"/>
                <a:cs typeface="Verdana"/>
              </a:rPr>
              <a:t>the documentation</a:t>
            </a:r>
            <a:r>
              <a:rPr dirty="0" sz="1000" spc="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and/or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other materials provided with the </a:t>
            </a:r>
            <a:r>
              <a:rPr dirty="0" sz="1000">
                <a:latin typeface="Verdana"/>
                <a:cs typeface="Verdana"/>
              </a:rPr>
              <a:t>distribution. </a:t>
            </a:r>
            <a:r>
              <a:rPr dirty="0" sz="1000" spc="-5">
                <a:latin typeface="Verdana"/>
                <a:cs typeface="Verdana"/>
              </a:rPr>
              <a:t>Neither the name</a:t>
            </a:r>
            <a:r>
              <a:rPr dirty="0" sz="1000" spc="1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of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the </a:t>
            </a:r>
            <a:r>
              <a:rPr dirty="0" sz="1000" spc="-10">
                <a:latin typeface="Verdana"/>
                <a:cs typeface="Verdana"/>
              </a:rPr>
              <a:t>Intel </a:t>
            </a:r>
            <a:r>
              <a:rPr dirty="0" sz="1000" spc="-5">
                <a:latin typeface="Verdana"/>
                <a:cs typeface="Verdana"/>
              </a:rPr>
              <a:t>Corporation nor the names of </a:t>
            </a:r>
            <a:r>
              <a:rPr dirty="0" sz="1000">
                <a:latin typeface="Verdana"/>
                <a:cs typeface="Verdana"/>
              </a:rPr>
              <a:t>its </a:t>
            </a:r>
            <a:r>
              <a:rPr dirty="0" sz="1000" spc="-5">
                <a:latin typeface="Verdana"/>
                <a:cs typeface="Verdana"/>
              </a:rPr>
              <a:t>contributors may be used</a:t>
            </a:r>
            <a:r>
              <a:rPr dirty="0" sz="1000" spc="2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to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endorse or promote products derived </a:t>
            </a:r>
            <a:r>
              <a:rPr dirty="0" sz="1000" spc="-10">
                <a:latin typeface="Verdana"/>
                <a:cs typeface="Verdana"/>
              </a:rPr>
              <a:t>from </a:t>
            </a:r>
            <a:r>
              <a:rPr dirty="0" sz="1000">
                <a:latin typeface="Verdana"/>
                <a:cs typeface="Verdana"/>
              </a:rPr>
              <a:t>this </a:t>
            </a:r>
            <a:r>
              <a:rPr dirty="0" sz="1000" spc="-5">
                <a:latin typeface="Verdana"/>
                <a:cs typeface="Verdana"/>
              </a:rPr>
              <a:t>software</a:t>
            </a:r>
            <a:r>
              <a:rPr dirty="0" sz="1000" spc="21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without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>
                <a:latin typeface="Verdana"/>
                <a:cs typeface="Verdana"/>
              </a:rPr>
              <a:t>specific </a:t>
            </a:r>
            <a:r>
              <a:rPr dirty="0" sz="1000" spc="-5">
                <a:latin typeface="Verdana"/>
                <a:cs typeface="Verdana"/>
              </a:rPr>
              <a:t>prior written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permission.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Verdana"/>
                <a:cs typeface="Verdana"/>
              </a:rPr>
              <a:t>•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THIS </a:t>
            </a:r>
            <a:r>
              <a:rPr dirty="0" sz="1000" spc="-5">
                <a:latin typeface="Verdana"/>
                <a:cs typeface="Verdana"/>
              </a:rPr>
              <a:t>SOFTWARE </a:t>
            </a:r>
            <a:r>
              <a:rPr dirty="0" sz="1000" spc="-10">
                <a:latin typeface="Verdana"/>
                <a:cs typeface="Verdana"/>
              </a:rPr>
              <a:t>IS PROVIDED </a:t>
            </a:r>
            <a:r>
              <a:rPr dirty="0" sz="1000" spc="-5">
                <a:latin typeface="Verdana"/>
                <a:cs typeface="Verdana"/>
              </a:rPr>
              <a:t>BY </a:t>
            </a:r>
            <a:r>
              <a:rPr dirty="0" sz="1000" spc="-10">
                <a:latin typeface="Verdana"/>
                <a:cs typeface="Verdana"/>
              </a:rPr>
              <a:t>THE COPYRIGHT HOLDERS </a:t>
            </a:r>
            <a:r>
              <a:rPr dirty="0" sz="1000" spc="-5">
                <a:latin typeface="Verdana"/>
                <a:cs typeface="Verdana"/>
              </a:rPr>
              <a:t>AND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CONTRIBUTORS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``AS </a:t>
            </a:r>
            <a:r>
              <a:rPr dirty="0" sz="1000" spc="-10">
                <a:latin typeface="Verdana"/>
                <a:cs typeface="Verdana"/>
              </a:rPr>
              <a:t>IS'' </a:t>
            </a:r>
            <a:r>
              <a:rPr dirty="0" sz="1000" spc="-5">
                <a:latin typeface="Verdana"/>
                <a:cs typeface="Verdana"/>
              </a:rPr>
              <a:t>AND ANY </a:t>
            </a:r>
            <a:r>
              <a:rPr dirty="0" sz="1000" spc="-10">
                <a:latin typeface="Verdana"/>
                <a:cs typeface="Verdana"/>
              </a:rPr>
              <a:t>EXPRESS OR IMPLIED </a:t>
            </a:r>
            <a:r>
              <a:rPr dirty="0" sz="1000" spc="-5">
                <a:latin typeface="Verdana"/>
                <a:cs typeface="Verdana"/>
              </a:rPr>
              <a:t>WARRANTIES, INCLUDING, BUT</a:t>
            </a:r>
            <a:r>
              <a:rPr dirty="0" sz="1000" spc="32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NOT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LIMITED TO, THE IMPLIED WARRANTIES OF </a:t>
            </a:r>
            <a:r>
              <a:rPr dirty="0" sz="1000" spc="-5">
                <a:latin typeface="Verdana"/>
                <a:cs typeface="Verdana"/>
              </a:rPr>
              <a:t>MERCHANTABILITY AND </a:t>
            </a:r>
            <a:r>
              <a:rPr dirty="0" sz="1000" spc="-10">
                <a:latin typeface="Verdana"/>
                <a:cs typeface="Verdana"/>
              </a:rPr>
              <a:t>FITNESS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FOR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A PARTICULAR PURPOSE ARE DISCLAIMED. </a:t>
            </a:r>
            <a:r>
              <a:rPr dirty="0" sz="1000" spc="-10">
                <a:latin typeface="Verdana"/>
                <a:cs typeface="Verdana"/>
              </a:rPr>
              <a:t>IN </a:t>
            </a:r>
            <a:r>
              <a:rPr dirty="0" sz="1000" spc="-5">
                <a:latin typeface="Verdana"/>
                <a:cs typeface="Verdana"/>
              </a:rPr>
              <a:t>NO </a:t>
            </a:r>
            <a:r>
              <a:rPr dirty="0" sz="1000" spc="-10">
                <a:latin typeface="Verdana"/>
                <a:cs typeface="Verdana"/>
              </a:rPr>
              <a:t>EVENT </a:t>
            </a:r>
            <a:r>
              <a:rPr dirty="0" sz="1000" spc="-5">
                <a:latin typeface="Verdana"/>
                <a:cs typeface="Verdana"/>
              </a:rPr>
              <a:t>SHALL </a:t>
            </a:r>
            <a:r>
              <a:rPr dirty="0" sz="1000" spc="-10">
                <a:latin typeface="Verdana"/>
                <a:cs typeface="Verdana"/>
              </a:rPr>
              <a:t>THE INTEL</a:t>
            </a:r>
            <a:r>
              <a:rPr dirty="0" sz="1000" spc="-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OR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ITS CONTRIBUTORS </a:t>
            </a:r>
            <a:r>
              <a:rPr dirty="0" sz="1000" spc="-5">
                <a:latin typeface="Verdana"/>
                <a:cs typeface="Verdana"/>
              </a:rPr>
              <a:t>BE LIABLE FOR ANY </a:t>
            </a:r>
            <a:r>
              <a:rPr dirty="0" sz="1000" spc="-10">
                <a:latin typeface="Verdana"/>
                <a:cs typeface="Verdana"/>
              </a:rPr>
              <a:t>DIRECT, INDIRECT,</a:t>
            </a:r>
            <a:r>
              <a:rPr dirty="0" sz="1000" spc="2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INCIDENTAL,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SPECIAL, </a:t>
            </a:r>
            <a:r>
              <a:rPr dirty="0" sz="1000" spc="-5">
                <a:latin typeface="Verdana"/>
                <a:cs typeface="Verdana"/>
              </a:rPr>
              <a:t>EXEMPLARY, </a:t>
            </a:r>
            <a:r>
              <a:rPr dirty="0" sz="1000" spc="-10">
                <a:latin typeface="Verdana"/>
                <a:cs typeface="Verdana"/>
              </a:rPr>
              <a:t>OR </a:t>
            </a:r>
            <a:r>
              <a:rPr dirty="0" sz="1000" spc="-5">
                <a:latin typeface="Verdana"/>
                <a:cs typeface="Verdana"/>
              </a:rPr>
              <a:t>CONSEQUENTIAL DAMAGES </a:t>
            </a:r>
            <a:r>
              <a:rPr dirty="0" sz="1000" spc="-10">
                <a:latin typeface="Verdana"/>
                <a:cs typeface="Verdana"/>
              </a:rPr>
              <a:t>(INCLUDING, </a:t>
            </a:r>
            <a:r>
              <a:rPr dirty="0" sz="1000" spc="-5">
                <a:latin typeface="Verdana"/>
                <a:cs typeface="Verdana"/>
              </a:rPr>
              <a:t>BUT</a:t>
            </a:r>
            <a:r>
              <a:rPr dirty="0" sz="1000" spc="29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NOT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LIMITED TO, PROCUREMENT OF SUBSTITUTE GOODS OR SERVICES;</a:t>
            </a:r>
            <a:r>
              <a:rPr dirty="0" sz="1000" spc="114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LOSS OF </a:t>
            </a:r>
            <a:r>
              <a:rPr dirty="0" sz="1000" spc="-5">
                <a:latin typeface="Verdana"/>
                <a:cs typeface="Verdana"/>
              </a:rPr>
              <a:t>USE,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DATA, </a:t>
            </a:r>
            <a:r>
              <a:rPr dirty="0" sz="1000" spc="-10">
                <a:latin typeface="Verdana"/>
                <a:cs typeface="Verdana"/>
              </a:rPr>
              <a:t>OR PROFITS; OR BUSINESS </a:t>
            </a:r>
            <a:r>
              <a:rPr dirty="0" sz="1000" spc="-5">
                <a:latin typeface="Verdana"/>
                <a:cs typeface="Verdana"/>
              </a:rPr>
              <a:t>INTERRUPTION) </a:t>
            </a:r>
            <a:r>
              <a:rPr dirty="0" sz="1000" spc="-10">
                <a:latin typeface="Verdana"/>
                <a:cs typeface="Verdana"/>
              </a:rPr>
              <a:t>HOWEVER </a:t>
            </a:r>
            <a:r>
              <a:rPr dirty="0" sz="1000" spc="-5">
                <a:latin typeface="Verdana"/>
                <a:cs typeface="Verdana"/>
              </a:rPr>
              <a:t>CAUSED AND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ANY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THEORY OF LIABILITY, WHETHER IN </a:t>
            </a:r>
            <a:r>
              <a:rPr dirty="0" sz="1000" spc="-5">
                <a:latin typeface="Verdana"/>
                <a:cs typeface="Verdana"/>
              </a:rPr>
              <a:t>CONTRACT, </a:t>
            </a:r>
            <a:r>
              <a:rPr dirty="0" sz="1000" spc="-10">
                <a:latin typeface="Verdana"/>
                <a:cs typeface="Verdana"/>
              </a:rPr>
              <a:t>STRICT </a:t>
            </a:r>
            <a:r>
              <a:rPr dirty="0" sz="1000" spc="-5">
                <a:latin typeface="Verdana"/>
                <a:cs typeface="Verdana"/>
              </a:rPr>
              <a:t>LIABILITY, </a:t>
            </a:r>
            <a:r>
              <a:rPr dirty="0" sz="1000" spc="-10">
                <a:latin typeface="Verdana"/>
                <a:cs typeface="Verdana"/>
              </a:rPr>
              <a:t>OR</a:t>
            </a:r>
            <a:r>
              <a:rPr dirty="0" sz="1000" spc="32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TORT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(INCLUDING NEGLIGENCE </a:t>
            </a:r>
            <a:r>
              <a:rPr dirty="0" sz="1000" spc="-10">
                <a:latin typeface="Verdana"/>
                <a:cs typeface="Verdana"/>
              </a:rPr>
              <a:t>OR OTHERWISE) ARISING IN </a:t>
            </a:r>
            <a:r>
              <a:rPr dirty="0" sz="1000" spc="-5">
                <a:latin typeface="Verdana"/>
                <a:cs typeface="Verdana"/>
              </a:rPr>
              <a:t>ANY WAY OUT </a:t>
            </a:r>
            <a:r>
              <a:rPr dirty="0" sz="1000" spc="-10">
                <a:latin typeface="Verdana"/>
                <a:cs typeface="Verdana"/>
              </a:rPr>
              <a:t>OF THE</a:t>
            </a:r>
            <a:r>
              <a:rPr dirty="0" sz="1000" spc="1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USE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10">
                <a:latin typeface="Verdana"/>
                <a:cs typeface="Verdana"/>
              </a:rPr>
              <a:t>OF THIS </a:t>
            </a:r>
            <a:r>
              <a:rPr dirty="0" sz="1000" spc="-5">
                <a:latin typeface="Verdana"/>
                <a:cs typeface="Verdana"/>
              </a:rPr>
              <a:t>SOFTWARE, </a:t>
            </a:r>
            <a:r>
              <a:rPr dirty="0" sz="1000" spc="-10">
                <a:latin typeface="Verdana"/>
                <a:cs typeface="Verdana"/>
              </a:rPr>
              <a:t>EVEN IF </a:t>
            </a:r>
            <a:r>
              <a:rPr dirty="0" sz="1000" spc="-5">
                <a:latin typeface="Verdana"/>
                <a:cs typeface="Verdana"/>
              </a:rPr>
              <a:t>ADVISED </a:t>
            </a:r>
            <a:r>
              <a:rPr dirty="0" sz="1000" spc="-10">
                <a:latin typeface="Verdana"/>
                <a:cs typeface="Verdana"/>
              </a:rPr>
              <a:t>OF THE </a:t>
            </a:r>
            <a:r>
              <a:rPr dirty="0" sz="1000" spc="-5">
                <a:latin typeface="Verdana"/>
                <a:cs typeface="Verdana"/>
              </a:rPr>
              <a:t>POSSIBILITY </a:t>
            </a:r>
            <a:r>
              <a:rPr dirty="0" sz="1000" spc="-10">
                <a:latin typeface="Verdana"/>
                <a:cs typeface="Verdana"/>
              </a:rPr>
              <a:t>OF </a:t>
            </a:r>
            <a:r>
              <a:rPr dirty="0" sz="1000" spc="-5">
                <a:latin typeface="Verdana"/>
                <a:cs typeface="Verdana"/>
              </a:rPr>
              <a:t>SUCH</a:t>
            </a:r>
            <a:r>
              <a:rPr dirty="0" sz="1000" spc="3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DAMAGE.</a:t>
            </a:r>
            <a:endParaRPr sz="1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125" algn="l"/>
                <a:tab pos="238760" algn="l"/>
              </a:tabLst>
            </a:pPr>
            <a:r>
              <a:rPr dirty="0" sz="1000" spc="-5">
                <a:latin typeface="Verdana"/>
                <a:cs typeface="Verdana"/>
              </a:rPr>
              <a:t>END_LEGAL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*/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943" y="2014727"/>
            <a:ext cx="8702040" cy="1355090"/>
          </a:xfrm>
          <a:custGeom>
            <a:avLst/>
            <a:gdLst/>
            <a:ahLst/>
            <a:cxnLst/>
            <a:rect l="l" t="t" r="r" b="b"/>
            <a:pathLst>
              <a:path w="8702040" h="1355089">
                <a:moveTo>
                  <a:pt x="0" y="1354836"/>
                </a:moveTo>
                <a:lnTo>
                  <a:pt x="8702040" y="1354836"/>
                </a:lnTo>
                <a:lnTo>
                  <a:pt x="8702040" y="0"/>
                </a:lnTo>
                <a:lnTo>
                  <a:pt x="0" y="0"/>
                </a:lnTo>
                <a:lnTo>
                  <a:pt x="0" y="13548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28054" y="2034031"/>
            <a:ext cx="2875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Jitting time routine: Pin</a:t>
            </a:r>
            <a:r>
              <a:rPr dirty="0" sz="1600" spc="8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CallBack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8632" y="4887544"/>
            <a:ext cx="1734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restore</a:t>
            </a:r>
            <a:r>
              <a:rPr dirty="0" sz="1600" spc="-65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eflags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9171" y="5129784"/>
            <a:ext cx="2814955" cy="309880"/>
          </a:xfrm>
          <a:custGeom>
            <a:avLst/>
            <a:gdLst/>
            <a:ahLst/>
            <a:cxnLst/>
            <a:rect l="l" t="t" r="r" b="b"/>
            <a:pathLst>
              <a:path w="2814954" h="309879">
                <a:moveTo>
                  <a:pt x="0" y="309371"/>
                </a:moveTo>
                <a:lnTo>
                  <a:pt x="2814828" y="309371"/>
                </a:lnTo>
                <a:lnTo>
                  <a:pt x="2814828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17741" y="5076571"/>
            <a:ext cx="1428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Font typeface="Courier New"/>
              <a:buChar char="•"/>
              <a:tabLst>
                <a:tab pos="238760" algn="l"/>
                <a:tab pos="927100" algn="l"/>
              </a:tabLst>
            </a:pPr>
            <a:r>
              <a:rPr dirty="0" sz="1600" spc="-5" b="1">
                <a:latin typeface="Courier New"/>
                <a:cs typeface="Courier New"/>
              </a:rPr>
              <a:t>jle</a:t>
            </a:r>
            <a:r>
              <a:rPr dirty="0" sz="1600" spc="-5" b="1">
                <a:latin typeface="Courier New"/>
                <a:cs typeface="Courier New"/>
              </a:rPr>
              <a:t>	</a:t>
            </a:r>
            <a:r>
              <a:rPr dirty="0" sz="1600" spc="-5" b="1">
                <a:latin typeface="Courier New"/>
                <a:cs typeface="Courier New"/>
              </a:rPr>
              <a:t>&lt;L1&gt;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79984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Instruction Counting Tool</a:t>
            </a:r>
            <a:r>
              <a:rPr dirty="0" sz="2800" spc="140"/>
              <a:t> </a:t>
            </a:r>
            <a:r>
              <a:rPr dirty="0" sz="2800" spc="-10"/>
              <a:t>(inscount.dll)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6317741" y="5377078"/>
            <a:ext cx="2080895" cy="50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130">
              <a:lnSpc>
                <a:spcPts val="1885"/>
              </a:lnSpc>
              <a:spcBef>
                <a:spcPts val="95"/>
              </a:spcBef>
            </a:pP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inc</a:t>
            </a:r>
            <a:r>
              <a:rPr dirty="0" sz="1600" spc="-15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icount</a:t>
            </a:r>
            <a:endParaRPr sz="1600">
              <a:latin typeface="Courier New"/>
              <a:cs typeface="Courier New"/>
            </a:endParaRPr>
          </a:p>
          <a:p>
            <a:pPr marL="238125" indent="-226060">
              <a:lnSpc>
                <a:spcPts val="1885"/>
              </a:lnSpc>
              <a:buFont typeface="Courier New"/>
              <a:buChar char="•"/>
              <a:tabLst>
                <a:tab pos="238760" algn="l"/>
                <a:tab pos="969010" algn="l"/>
              </a:tabLst>
            </a:pPr>
            <a:r>
              <a:rPr dirty="0" sz="1600" spc="-5" b="1">
                <a:latin typeface="Courier New"/>
                <a:cs typeface="Courier New"/>
              </a:rPr>
              <a:t>mov	0x1,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%edi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9171" y="3677411"/>
            <a:ext cx="2814955" cy="321945"/>
          </a:xfrm>
          <a:custGeom>
            <a:avLst/>
            <a:gdLst/>
            <a:ahLst/>
            <a:cxnLst/>
            <a:rect l="l" t="t" r="r" b="b"/>
            <a:pathLst>
              <a:path w="2814954" h="321945">
                <a:moveTo>
                  <a:pt x="0" y="321563"/>
                </a:moveTo>
                <a:lnTo>
                  <a:pt x="2814828" y="321563"/>
                </a:lnTo>
                <a:lnTo>
                  <a:pt x="2814828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17741" y="3245510"/>
            <a:ext cx="2281555" cy="9398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625"/>
              </a:spcBef>
            </a:pP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inc</a:t>
            </a:r>
            <a:r>
              <a:rPr dirty="0" sz="1600" spc="-15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icount</a:t>
            </a:r>
            <a:endParaRPr sz="1600">
              <a:latin typeface="Courier New"/>
              <a:cs typeface="Courier New"/>
            </a:endParaRPr>
          </a:p>
          <a:p>
            <a:pPr marL="215265" marR="5080" indent="-203200">
              <a:lnSpc>
                <a:spcPct val="120000"/>
              </a:lnSpc>
              <a:spcBef>
                <a:spcPts val="140"/>
              </a:spcBef>
              <a:buFont typeface="Courier New"/>
              <a:buChar char="•"/>
              <a:tabLst>
                <a:tab pos="238760" algn="l"/>
                <a:tab pos="927100" algn="l"/>
              </a:tabLst>
            </a:pPr>
            <a:r>
              <a:rPr dirty="0" sz="1600" spc="-5" b="1">
                <a:latin typeface="Courier New"/>
                <a:cs typeface="Courier New"/>
              </a:rPr>
              <a:t>sub	$0xff,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%edx </a:t>
            </a:r>
            <a:r>
              <a:rPr dirty="0" sz="1600" spc="-10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inc</a:t>
            </a:r>
            <a:r>
              <a:rPr dirty="0" sz="1600" spc="-15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icount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7741" y="4184141"/>
            <a:ext cx="2281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Font typeface="Courier New"/>
              <a:buChar char="•"/>
              <a:tabLst>
                <a:tab pos="238760" algn="l"/>
                <a:tab pos="927100" algn="l"/>
                <a:tab pos="1781175" algn="l"/>
              </a:tabLst>
            </a:pPr>
            <a:r>
              <a:rPr dirty="0" sz="1600" spc="-5" b="1">
                <a:latin typeface="Courier New"/>
                <a:cs typeface="Courier New"/>
              </a:rPr>
              <a:t>cmp</a:t>
            </a:r>
            <a:r>
              <a:rPr dirty="0" sz="1600" spc="-5" b="1">
                <a:latin typeface="Courier New"/>
                <a:cs typeface="Courier New"/>
              </a:rPr>
              <a:t>	</a:t>
            </a:r>
            <a:r>
              <a:rPr dirty="0" sz="1600" spc="-10" b="1">
                <a:latin typeface="Courier New"/>
                <a:cs typeface="Courier New"/>
              </a:rPr>
              <a:t>%</a:t>
            </a:r>
            <a:r>
              <a:rPr dirty="0" sz="1600" spc="-5" b="1">
                <a:latin typeface="Courier New"/>
                <a:cs typeface="Courier New"/>
              </a:rPr>
              <a:t>e</a:t>
            </a:r>
            <a:r>
              <a:rPr dirty="0" sz="1600" spc="-10" b="1">
                <a:latin typeface="Courier New"/>
                <a:cs typeface="Courier New"/>
              </a:rPr>
              <a:t>s</a:t>
            </a:r>
            <a:r>
              <a:rPr dirty="0" sz="1600" spc="-5" b="1">
                <a:latin typeface="Courier New"/>
                <a:cs typeface="Courier New"/>
              </a:rPr>
              <a:t>i,</a:t>
            </a:r>
            <a:r>
              <a:rPr dirty="0" sz="1600" b="1">
                <a:latin typeface="Courier New"/>
                <a:cs typeface="Courier New"/>
              </a:rPr>
              <a:t>	</a:t>
            </a:r>
            <a:r>
              <a:rPr dirty="0" sz="1600" spc="-10" b="1">
                <a:latin typeface="Courier New"/>
                <a:cs typeface="Courier New"/>
              </a:rPr>
              <a:t>%</a:t>
            </a:r>
            <a:r>
              <a:rPr dirty="0" sz="1600" spc="-5" b="1">
                <a:latin typeface="Courier New"/>
                <a:cs typeface="Courier New"/>
              </a:rPr>
              <a:t>e</a:t>
            </a:r>
            <a:r>
              <a:rPr dirty="0" sz="1600" spc="-10" b="1">
                <a:latin typeface="Courier New"/>
                <a:cs typeface="Courier New"/>
              </a:rPr>
              <a:t>dx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0057" y="4401769"/>
            <a:ext cx="136715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 marR="5080" indent="-825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save</a:t>
            </a:r>
            <a:r>
              <a:rPr dirty="0" sz="1600" spc="-85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eflags  inc</a:t>
            </a:r>
            <a:r>
              <a:rPr dirty="0" sz="1600" spc="-50" b="1">
                <a:solidFill>
                  <a:srgbClr val="AA004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icount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1508760"/>
            <a:ext cx="8702040" cy="556260"/>
          </a:xfrm>
          <a:custGeom>
            <a:avLst/>
            <a:gdLst/>
            <a:ahLst/>
            <a:cxnLst/>
            <a:rect l="l" t="t" r="r" b="b"/>
            <a:pathLst>
              <a:path w="8702040" h="556260">
                <a:moveTo>
                  <a:pt x="0" y="556260"/>
                </a:moveTo>
                <a:lnTo>
                  <a:pt x="8702040" y="556260"/>
                </a:lnTo>
                <a:lnTo>
                  <a:pt x="8702040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03033" y="1765249"/>
            <a:ext cx="1946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Execution time</a:t>
            </a:r>
            <a:r>
              <a:rPr dirty="0" sz="1600" spc="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routine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391464" y="699261"/>
            <a:ext cx="222377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"pin.h"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600" spc="-5" b="1">
                <a:latin typeface="Courier New"/>
                <a:cs typeface="Courier New"/>
              </a:rPr>
              <a:t>UINT64 icount =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64" y="1614042"/>
            <a:ext cx="3432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void </a:t>
            </a:r>
            <a:r>
              <a:rPr dirty="0" sz="1600" spc="-5" b="1">
                <a:solidFill>
                  <a:srgbClr val="FF5C00"/>
                </a:solidFill>
                <a:latin typeface="Courier New"/>
                <a:cs typeface="Courier New"/>
              </a:rPr>
              <a:t>docount</a:t>
            </a:r>
            <a:r>
              <a:rPr dirty="0" sz="1600" spc="-5" b="1">
                <a:latin typeface="Courier New"/>
                <a:cs typeface="Courier New"/>
              </a:rPr>
              <a:t>() { icount++;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164" y="2101723"/>
            <a:ext cx="46532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void </a:t>
            </a:r>
            <a:r>
              <a:rPr dirty="0" sz="1600" spc="-5" b="1">
                <a:solidFill>
                  <a:srgbClr val="996600"/>
                </a:solidFill>
                <a:latin typeface="Courier New"/>
                <a:cs typeface="Courier New"/>
              </a:rPr>
              <a:t>Instruction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996600"/>
                </a:solidFill>
                <a:latin typeface="Courier New"/>
                <a:cs typeface="Courier New"/>
              </a:rPr>
              <a:t>INS </a:t>
            </a:r>
            <a:r>
              <a:rPr dirty="0" sz="1600" b="1">
                <a:solidFill>
                  <a:srgbClr val="996600"/>
                </a:solidFill>
                <a:latin typeface="Courier New"/>
                <a:cs typeface="Courier New"/>
              </a:rPr>
              <a:t>ins</a:t>
            </a:r>
            <a:r>
              <a:rPr dirty="0" sz="1600" b="1">
                <a:latin typeface="Courier New"/>
                <a:cs typeface="Courier New"/>
              </a:rPr>
              <a:t>, </a:t>
            </a:r>
            <a:r>
              <a:rPr dirty="0" sz="1600" spc="-5" b="1">
                <a:latin typeface="Courier New"/>
                <a:cs typeface="Courier New"/>
              </a:rPr>
              <a:t>void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*v)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</a:pPr>
            <a:r>
              <a:rPr dirty="0" sz="1600" spc="-5" b="1">
                <a:solidFill>
                  <a:srgbClr val="996600"/>
                </a:solidFill>
                <a:latin typeface="Courier New"/>
                <a:cs typeface="Courier New"/>
              </a:rPr>
              <a:t>INS</a:t>
            </a:r>
            <a:r>
              <a:rPr dirty="0" sz="1600" spc="-5" b="1">
                <a:latin typeface="Courier New"/>
                <a:cs typeface="Courier New"/>
              </a:rPr>
              <a:t>_InsertCall(</a:t>
            </a:r>
            <a:r>
              <a:rPr dirty="0" sz="1600" spc="-5" b="1">
                <a:solidFill>
                  <a:srgbClr val="715201"/>
                </a:solidFill>
                <a:latin typeface="Courier New"/>
                <a:cs typeface="Courier New"/>
              </a:rPr>
              <a:t>ins</a:t>
            </a:r>
            <a:r>
              <a:rPr dirty="0" sz="1600" spc="-5" b="1">
                <a:latin typeface="Courier New"/>
                <a:cs typeface="Courier New"/>
              </a:rPr>
              <a:t>, IPOINT_BEFORE,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5801" y="2832938"/>
            <a:ext cx="3432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(AFUNPTR)</a:t>
            </a:r>
            <a:r>
              <a:rPr dirty="0" sz="1600" spc="-5" b="1">
                <a:solidFill>
                  <a:srgbClr val="FF5C00"/>
                </a:solidFill>
                <a:latin typeface="Courier New"/>
                <a:cs typeface="Courier New"/>
              </a:rPr>
              <a:t>docount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IARG_END);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164" y="3077336"/>
            <a:ext cx="134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464" y="3595497"/>
            <a:ext cx="564515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void </a:t>
            </a:r>
            <a:r>
              <a:rPr dirty="0" sz="1600" spc="-5" b="1">
                <a:solidFill>
                  <a:srgbClr val="40A3F6"/>
                </a:solidFill>
                <a:latin typeface="Courier New"/>
                <a:cs typeface="Courier New"/>
              </a:rPr>
              <a:t>Fini</a:t>
            </a:r>
            <a:r>
              <a:rPr dirty="0" sz="1600" spc="-5" b="1">
                <a:latin typeface="Courier New"/>
                <a:cs typeface="Courier New"/>
              </a:rPr>
              <a:t>(INT32 code, void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*v)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{ std::cerr &lt;&lt; "Count " &lt;&lt; icount &lt;&lt; endl;</a:t>
            </a:r>
            <a:r>
              <a:rPr dirty="0" sz="1600" spc="9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 marR="5080" indent="-488315">
              <a:lnSpc>
                <a:spcPct val="100000"/>
              </a:lnSpc>
              <a:spcBef>
                <a:spcPts val="1440"/>
              </a:spcBef>
              <a:tabLst>
                <a:tab pos="5265420" algn="l"/>
              </a:tabLst>
            </a:pPr>
            <a:r>
              <a:rPr dirty="0" sz="1600" spc="-5" b="1">
                <a:latin typeface="Courier New"/>
                <a:cs typeface="Courier New"/>
              </a:rPr>
              <a:t>int main(int argc, char</a:t>
            </a:r>
            <a:r>
              <a:rPr dirty="0" sz="1600" spc="1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argv[])	{  PIN_Init(argc, </a:t>
            </a:r>
            <a:r>
              <a:rPr dirty="0" sz="1600" b="1">
                <a:latin typeface="Courier New"/>
                <a:cs typeface="Courier New"/>
              </a:rPr>
              <a:t>argv);  </a:t>
            </a:r>
            <a:r>
              <a:rPr dirty="0" sz="1600" spc="-5" b="1">
                <a:solidFill>
                  <a:srgbClr val="996600"/>
                </a:solidFill>
                <a:latin typeface="Courier New"/>
                <a:cs typeface="Courier New"/>
              </a:rPr>
              <a:t>INS</a:t>
            </a:r>
            <a:r>
              <a:rPr dirty="0" sz="1600" spc="-5" b="1">
                <a:latin typeface="Courier New"/>
                <a:cs typeface="Courier New"/>
              </a:rPr>
              <a:t>_AddInstrumentFunction(</a:t>
            </a:r>
            <a:r>
              <a:rPr dirty="0" sz="1600" spc="-5" b="1">
                <a:solidFill>
                  <a:srgbClr val="996600"/>
                </a:solidFill>
                <a:latin typeface="Courier New"/>
                <a:cs typeface="Courier New"/>
              </a:rPr>
              <a:t>Instruction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500380" marR="132080">
              <a:lnSpc>
                <a:spcPct val="100000"/>
              </a:lnSpc>
              <a:tabLst>
                <a:tab pos="3066415" algn="l"/>
                <a:tab pos="5382895" algn="l"/>
              </a:tabLst>
            </a:pPr>
            <a:r>
              <a:rPr dirty="0" sz="1600" spc="-5" b="1">
                <a:latin typeface="Courier New"/>
                <a:cs typeface="Courier New"/>
              </a:rPr>
              <a:t>PIN_Add</a:t>
            </a:r>
            <a:r>
              <a:rPr dirty="0" sz="1600" spc="-5" b="1">
                <a:solidFill>
                  <a:srgbClr val="40A3F6"/>
                </a:solidFill>
                <a:latin typeface="Courier New"/>
                <a:cs typeface="Courier New"/>
              </a:rPr>
              <a:t>Fini</a:t>
            </a:r>
            <a:r>
              <a:rPr dirty="0" sz="1600" spc="-5" b="1">
                <a:latin typeface="Courier New"/>
                <a:cs typeface="Courier New"/>
              </a:rPr>
              <a:t>Function(Fini, 0);  PIN_StartProgram();	// Never returns  </a:t>
            </a:r>
            <a:r>
              <a:rPr dirty="0" sz="1600" spc="-10" b="1">
                <a:latin typeface="Courier New"/>
                <a:cs typeface="Courier New"/>
              </a:rPr>
              <a:t>r</a:t>
            </a:r>
            <a:r>
              <a:rPr dirty="0" sz="1600" spc="-5" b="1">
                <a:latin typeface="Courier New"/>
                <a:cs typeface="Courier New"/>
              </a:rPr>
              <a:t>e</a:t>
            </a:r>
            <a:r>
              <a:rPr dirty="0" sz="1600" spc="5" b="1">
                <a:latin typeface="Courier New"/>
                <a:cs typeface="Courier New"/>
              </a:rPr>
              <a:t>t</a:t>
            </a:r>
            <a:r>
              <a:rPr dirty="0" sz="1600" spc="-10" b="1">
                <a:latin typeface="Courier New"/>
                <a:cs typeface="Courier New"/>
              </a:rPr>
              <a:t>u</a:t>
            </a:r>
            <a:r>
              <a:rPr dirty="0" sz="1600" spc="-5" b="1">
                <a:latin typeface="Courier New"/>
                <a:cs typeface="Courier New"/>
              </a:rPr>
              <a:t>rn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0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r>
              <a:rPr dirty="0" sz="1600" b="1">
                <a:latin typeface="Courier New"/>
                <a:cs typeface="Courier New"/>
              </a:rPr>
              <a:t>		</a:t>
            </a: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6670337"/>
            <a:ext cx="7048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69185" y="148589"/>
            <a:ext cx="5840095" cy="3632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sz="1400" spc="-5" b="1">
                <a:solidFill>
                  <a:srgbClr val="085FA8"/>
                </a:solidFill>
                <a:latin typeface="Verdana"/>
                <a:cs typeface="Verdana"/>
              </a:rPr>
              <a:t>Which one of these </a:t>
            </a:r>
            <a:r>
              <a:rPr dirty="0" sz="1400" b="1">
                <a:solidFill>
                  <a:srgbClr val="085FA8"/>
                </a:solidFill>
                <a:latin typeface="Verdana"/>
                <a:cs typeface="Verdana"/>
              </a:rPr>
              <a:t>people is </a:t>
            </a:r>
            <a:r>
              <a:rPr dirty="0" sz="1400" spc="-5" b="1">
                <a:solidFill>
                  <a:srgbClr val="085FA8"/>
                </a:solidFill>
                <a:latin typeface="Verdana"/>
                <a:cs typeface="Verdana"/>
              </a:rPr>
              <a:t>the </a:t>
            </a:r>
            <a:r>
              <a:rPr dirty="0" sz="1400" b="1">
                <a:solidFill>
                  <a:srgbClr val="085FA8"/>
                </a:solidFill>
                <a:latin typeface="Verdana"/>
                <a:cs typeface="Verdana"/>
              </a:rPr>
              <a:t>Pin </a:t>
            </a:r>
            <a:r>
              <a:rPr dirty="0" sz="1400" spc="-5" b="1">
                <a:solidFill>
                  <a:srgbClr val="085FA8"/>
                </a:solidFill>
                <a:latin typeface="Verdana"/>
                <a:cs typeface="Verdana"/>
              </a:rPr>
              <a:t>Performance</a:t>
            </a:r>
            <a:r>
              <a:rPr dirty="0" sz="1400" spc="-125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85FA8"/>
                </a:solidFill>
                <a:latin typeface="Verdana"/>
                <a:cs typeface="Verdana"/>
              </a:rPr>
              <a:t>Guru?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6294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Instrumentation vs.</a:t>
            </a:r>
            <a:r>
              <a:rPr dirty="0" spc="-50"/>
              <a:t> </a:t>
            </a:r>
            <a:r>
              <a:rPr dirty="0" spc="-5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7924800" cy="434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0721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379900"/>
                </a:solidFill>
                <a:latin typeface="Verdana"/>
                <a:cs typeface="Verdana"/>
              </a:rPr>
              <a:t>Instrumentation routines </a:t>
            </a:r>
            <a:r>
              <a:rPr dirty="0" sz="2400" spc="-5">
                <a:latin typeface="Verdana"/>
                <a:cs typeface="Verdana"/>
              </a:rPr>
              <a:t>define </a:t>
            </a:r>
            <a:r>
              <a:rPr dirty="0" sz="2400">
                <a:latin typeface="Verdana"/>
                <a:cs typeface="Verdana"/>
              </a:rPr>
              <a:t>where  instrumentation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inserted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e.g., </a:t>
            </a:r>
            <a:r>
              <a:rPr dirty="0" sz="2400" spc="-5">
                <a:latin typeface="Verdana"/>
                <a:cs typeface="Verdana"/>
              </a:rPr>
              <a:t>before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instruction</a:t>
            </a:r>
            <a:endParaRPr sz="240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505"/>
              </a:spcBef>
            </a:pPr>
            <a:r>
              <a:rPr dirty="0" sz="2400" spc="525" b="1">
                <a:latin typeface="Arial"/>
                <a:cs typeface="Arial"/>
              </a:rPr>
              <a:t>C </a:t>
            </a:r>
            <a:r>
              <a:rPr dirty="0" sz="2400" spc="-5" b="1">
                <a:latin typeface="Verdana"/>
                <a:cs typeface="Verdana"/>
              </a:rPr>
              <a:t>Occurs </a:t>
            </a:r>
            <a:r>
              <a:rPr dirty="0" sz="2400" spc="-5" b="1" i="1">
                <a:latin typeface="Verdana"/>
                <a:cs typeface="Verdana"/>
              </a:rPr>
              <a:t>when </a:t>
            </a:r>
            <a:r>
              <a:rPr dirty="0" sz="2400" b="1">
                <a:latin typeface="Verdana"/>
                <a:cs typeface="Verdana"/>
              </a:rPr>
              <a:t>an </a:t>
            </a:r>
            <a:r>
              <a:rPr dirty="0" sz="2400" spc="-5" b="1">
                <a:latin typeface="Verdana"/>
                <a:cs typeface="Verdana"/>
              </a:rPr>
              <a:t>instruction </a:t>
            </a:r>
            <a:r>
              <a:rPr dirty="0" sz="2400" b="1">
                <a:latin typeface="Verdana"/>
                <a:cs typeface="Verdana"/>
              </a:rPr>
              <a:t>is </a:t>
            </a:r>
            <a:r>
              <a:rPr dirty="0" sz="2400" spc="-5" b="1">
                <a:latin typeface="Verdana"/>
                <a:cs typeface="Verdana"/>
              </a:rPr>
              <a:t>being</a:t>
            </a:r>
            <a:r>
              <a:rPr dirty="0" sz="2400" spc="-35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jitted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79705" indent="-167640">
              <a:lnSpc>
                <a:spcPct val="100000"/>
              </a:lnSpc>
              <a:spcBef>
                <a:spcPts val="2500"/>
              </a:spcBef>
              <a:buSzPct val="95833"/>
              <a:buChar char="•"/>
              <a:tabLst>
                <a:tab pos="180340" algn="l"/>
              </a:tabLst>
            </a:pPr>
            <a:r>
              <a:rPr dirty="0" sz="2400" spc="-5">
                <a:solidFill>
                  <a:srgbClr val="379900"/>
                </a:solidFill>
                <a:latin typeface="Verdana"/>
                <a:cs typeface="Verdana"/>
              </a:rPr>
              <a:t>Analysis </a:t>
            </a:r>
            <a:r>
              <a:rPr dirty="0" sz="2400">
                <a:solidFill>
                  <a:srgbClr val="379900"/>
                </a:solidFill>
                <a:latin typeface="Verdana"/>
                <a:cs typeface="Verdana"/>
              </a:rPr>
              <a:t>routines </a:t>
            </a:r>
            <a:r>
              <a:rPr dirty="0" sz="2400" spc="-5">
                <a:latin typeface="Verdana"/>
                <a:cs typeface="Verdana"/>
              </a:rPr>
              <a:t>define what to do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when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instrumentation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activated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e.g., </a:t>
            </a:r>
            <a:r>
              <a:rPr dirty="0" sz="2400" spc="-5">
                <a:latin typeface="Verdana"/>
                <a:cs typeface="Verdana"/>
              </a:rPr>
              <a:t>increment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counter</a:t>
            </a:r>
            <a:endParaRPr sz="2400">
              <a:latin typeface="Verdana"/>
              <a:cs typeface="Verdana"/>
            </a:endParaRPr>
          </a:p>
          <a:p>
            <a:pPr marL="588645" marR="1193165" indent="-236220">
              <a:lnSpc>
                <a:spcPct val="102499"/>
              </a:lnSpc>
              <a:spcBef>
                <a:spcPts val="434"/>
              </a:spcBef>
            </a:pPr>
            <a:r>
              <a:rPr dirty="0" sz="2400" spc="525" b="1">
                <a:latin typeface="Arial"/>
                <a:cs typeface="Arial"/>
              </a:rPr>
              <a:t>C </a:t>
            </a:r>
            <a:r>
              <a:rPr dirty="0" sz="2400" spc="-5" b="1">
                <a:latin typeface="Verdana"/>
                <a:cs typeface="Verdana"/>
              </a:rPr>
              <a:t>Occurs </a:t>
            </a:r>
            <a:r>
              <a:rPr dirty="0" sz="2400" spc="-5" b="1" i="1">
                <a:latin typeface="Verdana"/>
                <a:cs typeface="Verdana"/>
              </a:rPr>
              <a:t>every </a:t>
            </a:r>
            <a:r>
              <a:rPr dirty="0" sz="2400" b="1" i="1">
                <a:latin typeface="Verdana"/>
                <a:cs typeface="Verdana"/>
              </a:rPr>
              <a:t>time </a:t>
            </a:r>
            <a:r>
              <a:rPr dirty="0" sz="2400" b="1">
                <a:latin typeface="Verdana"/>
                <a:cs typeface="Verdana"/>
              </a:rPr>
              <a:t>an </a:t>
            </a:r>
            <a:r>
              <a:rPr dirty="0" sz="2400" spc="-5" b="1">
                <a:latin typeface="Verdana"/>
                <a:cs typeface="Verdana"/>
              </a:rPr>
              <a:t>instruction</a:t>
            </a:r>
            <a:r>
              <a:rPr dirty="0" sz="2400" spc="-39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is  </a:t>
            </a:r>
            <a:r>
              <a:rPr dirty="0" sz="2400" spc="-5" b="1">
                <a:latin typeface="Verdana"/>
                <a:cs typeface="Verdana"/>
              </a:rPr>
              <a:t>executed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2877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Trace</a:t>
            </a:r>
          </a:p>
        </p:txBody>
      </p:sp>
      <p:sp>
        <p:nvSpPr>
          <p:cNvPr id="4" name="object 4"/>
          <p:cNvSpPr/>
          <p:nvPr/>
        </p:nvSpPr>
        <p:spPr>
          <a:xfrm>
            <a:off x="1954529" y="78485"/>
            <a:ext cx="1447800" cy="4267200"/>
          </a:xfrm>
          <a:custGeom>
            <a:avLst/>
            <a:gdLst/>
            <a:ahLst/>
            <a:cxnLst/>
            <a:rect l="l" t="t" r="r" b="b"/>
            <a:pathLst>
              <a:path w="1447800" h="4267200">
                <a:moveTo>
                  <a:pt x="990600" y="0"/>
                </a:moveTo>
                <a:lnTo>
                  <a:pt x="1447799" y="228600"/>
                </a:lnTo>
                <a:lnTo>
                  <a:pt x="1447799" y="762000"/>
                </a:lnTo>
                <a:lnTo>
                  <a:pt x="1066800" y="990600"/>
                </a:lnTo>
                <a:lnTo>
                  <a:pt x="1066800" y="1447800"/>
                </a:lnTo>
                <a:lnTo>
                  <a:pt x="762000" y="1676400"/>
                </a:lnTo>
                <a:lnTo>
                  <a:pt x="609600" y="2133600"/>
                </a:lnTo>
                <a:lnTo>
                  <a:pt x="762000" y="2743200"/>
                </a:lnTo>
                <a:lnTo>
                  <a:pt x="1066800" y="3581400"/>
                </a:lnTo>
                <a:lnTo>
                  <a:pt x="1066800" y="4114800"/>
                </a:lnTo>
                <a:lnTo>
                  <a:pt x="533400" y="4267200"/>
                </a:lnTo>
                <a:lnTo>
                  <a:pt x="152400" y="4038600"/>
                </a:lnTo>
                <a:lnTo>
                  <a:pt x="0" y="3505200"/>
                </a:lnTo>
                <a:lnTo>
                  <a:pt x="76200" y="990600"/>
                </a:lnTo>
                <a:lnTo>
                  <a:pt x="533400" y="304800"/>
                </a:lnTo>
                <a:lnTo>
                  <a:pt x="99060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4351" y="2004186"/>
            <a:ext cx="1042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marR="5080" indent="-220979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Orig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nal  </a:t>
            </a:r>
            <a:r>
              <a:rPr dirty="0" sz="2400" spc="-5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0090" y="208279"/>
            <a:ext cx="709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ra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30467" y="1203578"/>
            <a:ext cx="1320165" cy="76200"/>
          </a:xfrm>
          <a:custGeom>
            <a:avLst/>
            <a:gdLst/>
            <a:ahLst/>
            <a:cxnLst/>
            <a:rect l="l" t="t" r="r" b="b"/>
            <a:pathLst>
              <a:path w="1320165" h="76200">
                <a:moveTo>
                  <a:pt x="1243562" y="44517"/>
                </a:moveTo>
                <a:lnTo>
                  <a:pt x="1243457" y="76200"/>
                </a:lnTo>
                <a:lnTo>
                  <a:pt x="1307448" y="44576"/>
                </a:lnTo>
                <a:lnTo>
                  <a:pt x="1256284" y="44576"/>
                </a:lnTo>
                <a:lnTo>
                  <a:pt x="1243562" y="44517"/>
                </a:lnTo>
                <a:close/>
              </a:path>
              <a:path w="1320165" h="76200">
                <a:moveTo>
                  <a:pt x="1243604" y="31818"/>
                </a:moveTo>
                <a:lnTo>
                  <a:pt x="1243562" y="44517"/>
                </a:lnTo>
                <a:lnTo>
                  <a:pt x="1256284" y="44576"/>
                </a:lnTo>
                <a:lnTo>
                  <a:pt x="1256284" y="31876"/>
                </a:lnTo>
                <a:lnTo>
                  <a:pt x="1243604" y="31818"/>
                </a:lnTo>
                <a:close/>
              </a:path>
              <a:path w="1320165" h="76200">
                <a:moveTo>
                  <a:pt x="1243711" y="0"/>
                </a:moveTo>
                <a:lnTo>
                  <a:pt x="1243604" y="31818"/>
                </a:lnTo>
                <a:lnTo>
                  <a:pt x="1256284" y="31876"/>
                </a:lnTo>
                <a:lnTo>
                  <a:pt x="1256284" y="44576"/>
                </a:lnTo>
                <a:lnTo>
                  <a:pt x="1307448" y="44576"/>
                </a:lnTo>
                <a:lnTo>
                  <a:pt x="1319784" y="38481"/>
                </a:lnTo>
                <a:lnTo>
                  <a:pt x="1243711" y="0"/>
                </a:lnTo>
                <a:close/>
              </a:path>
              <a:path w="1320165" h="76200">
                <a:moveTo>
                  <a:pt x="0" y="26035"/>
                </a:moveTo>
                <a:lnTo>
                  <a:pt x="0" y="38735"/>
                </a:lnTo>
                <a:lnTo>
                  <a:pt x="1243562" y="44517"/>
                </a:lnTo>
                <a:lnTo>
                  <a:pt x="1243604" y="31818"/>
                </a:lnTo>
                <a:lnTo>
                  <a:pt x="0" y="26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7900" y="1711198"/>
            <a:ext cx="1320165" cy="76200"/>
          </a:xfrm>
          <a:custGeom>
            <a:avLst/>
            <a:gdLst/>
            <a:ahLst/>
            <a:cxnLst/>
            <a:rect l="l" t="t" r="r" b="b"/>
            <a:pathLst>
              <a:path w="1320165" h="76200">
                <a:moveTo>
                  <a:pt x="1243562" y="44406"/>
                </a:moveTo>
                <a:lnTo>
                  <a:pt x="1243456" y="76200"/>
                </a:lnTo>
                <a:lnTo>
                  <a:pt x="1307489" y="44450"/>
                </a:lnTo>
                <a:lnTo>
                  <a:pt x="1256283" y="44450"/>
                </a:lnTo>
                <a:lnTo>
                  <a:pt x="1243562" y="44406"/>
                </a:lnTo>
                <a:close/>
              </a:path>
              <a:path w="1320165" h="76200">
                <a:moveTo>
                  <a:pt x="1243605" y="31706"/>
                </a:moveTo>
                <a:lnTo>
                  <a:pt x="1243562" y="44406"/>
                </a:lnTo>
                <a:lnTo>
                  <a:pt x="1256283" y="44450"/>
                </a:lnTo>
                <a:lnTo>
                  <a:pt x="1256283" y="31750"/>
                </a:lnTo>
                <a:lnTo>
                  <a:pt x="1243605" y="31706"/>
                </a:lnTo>
                <a:close/>
              </a:path>
              <a:path w="1320165" h="76200">
                <a:moveTo>
                  <a:pt x="1243710" y="0"/>
                </a:moveTo>
                <a:lnTo>
                  <a:pt x="1243605" y="31706"/>
                </a:lnTo>
                <a:lnTo>
                  <a:pt x="1256283" y="31750"/>
                </a:lnTo>
                <a:lnTo>
                  <a:pt x="1256283" y="44450"/>
                </a:lnTo>
                <a:lnTo>
                  <a:pt x="1307489" y="44450"/>
                </a:lnTo>
                <a:lnTo>
                  <a:pt x="1319783" y="38353"/>
                </a:lnTo>
                <a:lnTo>
                  <a:pt x="1243710" y="0"/>
                </a:lnTo>
                <a:close/>
              </a:path>
              <a:path w="1320165" h="76200">
                <a:moveTo>
                  <a:pt x="0" y="27431"/>
                </a:moveTo>
                <a:lnTo>
                  <a:pt x="0" y="40131"/>
                </a:lnTo>
                <a:lnTo>
                  <a:pt x="1243562" y="44406"/>
                </a:lnTo>
                <a:lnTo>
                  <a:pt x="1243605" y="31706"/>
                </a:lnTo>
                <a:lnTo>
                  <a:pt x="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21679" y="1760220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5" h="457200">
                <a:moveTo>
                  <a:pt x="252984" y="0"/>
                </a:moveTo>
                <a:lnTo>
                  <a:pt x="202004" y="4644"/>
                </a:lnTo>
                <a:lnTo>
                  <a:pt x="154519" y="17966"/>
                </a:lnTo>
                <a:lnTo>
                  <a:pt x="111546" y="39045"/>
                </a:lnTo>
                <a:lnTo>
                  <a:pt x="74104" y="66960"/>
                </a:lnTo>
                <a:lnTo>
                  <a:pt x="43210" y="100793"/>
                </a:lnTo>
                <a:lnTo>
                  <a:pt x="19883" y="139624"/>
                </a:lnTo>
                <a:lnTo>
                  <a:pt x="5140" y="182533"/>
                </a:lnTo>
                <a:lnTo>
                  <a:pt x="0" y="228600"/>
                </a:lnTo>
                <a:lnTo>
                  <a:pt x="5140" y="274666"/>
                </a:lnTo>
                <a:lnTo>
                  <a:pt x="19883" y="317575"/>
                </a:lnTo>
                <a:lnTo>
                  <a:pt x="43210" y="356406"/>
                </a:lnTo>
                <a:lnTo>
                  <a:pt x="74104" y="390239"/>
                </a:lnTo>
                <a:lnTo>
                  <a:pt x="111546" y="418154"/>
                </a:lnTo>
                <a:lnTo>
                  <a:pt x="154519" y="439233"/>
                </a:lnTo>
                <a:lnTo>
                  <a:pt x="202004" y="452555"/>
                </a:lnTo>
                <a:lnTo>
                  <a:pt x="252984" y="457200"/>
                </a:lnTo>
                <a:lnTo>
                  <a:pt x="303963" y="452555"/>
                </a:lnTo>
                <a:lnTo>
                  <a:pt x="351448" y="439233"/>
                </a:lnTo>
                <a:lnTo>
                  <a:pt x="394421" y="418154"/>
                </a:lnTo>
                <a:lnTo>
                  <a:pt x="431863" y="390239"/>
                </a:lnTo>
                <a:lnTo>
                  <a:pt x="462757" y="356406"/>
                </a:lnTo>
                <a:lnTo>
                  <a:pt x="486084" y="317575"/>
                </a:lnTo>
                <a:lnTo>
                  <a:pt x="500827" y="274666"/>
                </a:lnTo>
                <a:lnTo>
                  <a:pt x="505968" y="228600"/>
                </a:lnTo>
                <a:lnTo>
                  <a:pt x="500827" y="182533"/>
                </a:lnTo>
                <a:lnTo>
                  <a:pt x="486084" y="139624"/>
                </a:lnTo>
                <a:lnTo>
                  <a:pt x="462757" y="100793"/>
                </a:lnTo>
                <a:lnTo>
                  <a:pt x="431863" y="66960"/>
                </a:lnTo>
                <a:lnTo>
                  <a:pt x="394421" y="39045"/>
                </a:lnTo>
                <a:lnTo>
                  <a:pt x="351448" y="17966"/>
                </a:lnTo>
                <a:lnTo>
                  <a:pt x="303963" y="4644"/>
                </a:lnTo>
                <a:lnTo>
                  <a:pt x="252984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1679" y="1760220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5" h="457200">
                <a:moveTo>
                  <a:pt x="0" y="228600"/>
                </a:moveTo>
                <a:lnTo>
                  <a:pt x="5140" y="182533"/>
                </a:lnTo>
                <a:lnTo>
                  <a:pt x="19883" y="139624"/>
                </a:lnTo>
                <a:lnTo>
                  <a:pt x="43210" y="100793"/>
                </a:lnTo>
                <a:lnTo>
                  <a:pt x="74104" y="66960"/>
                </a:lnTo>
                <a:lnTo>
                  <a:pt x="111546" y="39045"/>
                </a:lnTo>
                <a:lnTo>
                  <a:pt x="154519" y="17966"/>
                </a:lnTo>
                <a:lnTo>
                  <a:pt x="202004" y="4644"/>
                </a:lnTo>
                <a:lnTo>
                  <a:pt x="252984" y="0"/>
                </a:lnTo>
                <a:lnTo>
                  <a:pt x="303963" y="4644"/>
                </a:lnTo>
                <a:lnTo>
                  <a:pt x="351448" y="17966"/>
                </a:lnTo>
                <a:lnTo>
                  <a:pt x="394421" y="39045"/>
                </a:lnTo>
                <a:lnTo>
                  <a:pt x="431863" y="66960"/>
                </a:lnTo>
                <a:lnTo>
                  <a:pt x="462757" y="100793"/>
                </a:lnTo>
                <a:lnTo>
                  <a:pt x="486084" y="139624"/>
                </a:lnTo>
                <a:lnTo>
                  <a:pt x="500827" y="182533"/>
                </a:lnTo>
                <a:lnTo>
                  <a:pt x="505968" y="228600"/>
                </a:lnTo>
                <a:lnTo>
                  <a:pt x="500827" y="274666"/>
                </a:lnTo>
                <a:lnTo>
                  <a:pt x="486084" y="317575"/>
                </a:lnTo>
                <a:lnTo>
                  <a:pt x="462757" y="356406"/>
                </a:lnTo>
                <a:lnTo>
                  <a:pt x="431863" y="390239"/>
                </a:lnTo>
                <a:lnTo>
                  <a:pt x="394421" y="418154"/>
                </a:lnTo>
                <a:lnTo>
                  <a:pt x="351448" y="439233"/>
                </a:lnTo>
                <a:lnTo>
                  <a:pt x="303963" y="452555"/>
                </a:lnTo>
                <a:lnTo>
                  <a:pt x="252984" y="457200"/>
                </a:lnTo>
                <a:lnTo>
                  <a:pt x="202004" y="452555"/>
                </a:lnTo>
                <a:lnTo>
                  <a:pt x="154519" y="439233"/>
                </a:lnTo>
                <a:lnTo>
                  <a:pt x="111546" y="418154"/>
                </a:lnTo>
                <a:lnTo>
                  <a:pt x="74104" y="390239"/>
                </a:lnTo>
                <a:lnTo>
                  <a:pt x="43210" y="356406"/>
                </a:lnTo>
                <a:lnTo>
                  <a:pt x="19883" y="317575"/>
                </a:lnTo>
                <a:lnTo>
                  <a:pt x="5140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27521" y="1891106"/>
            <a:ext cx="499109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B</a:t>
            </a:r>
            <a:r>
              <a:rPr dirty="0" sz="1100" spc="-5">
                <a:latin typeface="Verdana"/>
                <a:cs typeface="Verdana"/>
              </a:rPr>
              <a:t>BL</a:t>
            </a:r>
            <a:r>
              <a:rPr dirty="0" sz="1100" spc="-5">
                <a:latin typeface="Verdana"/>
                <a:cs typeface="Verdana"/>
              </a:rPr>
              <a:t>#</a:t>
            </a:r>
            <a:r>
              <a:rPr dirty="0" sz="1100">
                <a:latin typeface="Verdana"/>
                <a:cs typeface="Verdana"/>
              </a:rPr>
              <a:t>3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8820" y="1243583"/>
            <a:ext cx="520065" cy="492759"/>
          </a:xfrm>
          <a:custGeom>
            <a:avLst/>
            <a:gdLst/>
            <a:ahLst/>
            <a:cxnLst/>
            <a:rect l="l" t="t" r="r" b="b"/>
            <a:pathLst>
              <a:path w="520064" h="492760">
                <a:moveTo>
                  <a:pt x="259841" y="0"/>
                </a:moveTo>
                <a:lnTo>
                  <a:pt x="213134" y="3966"/>
                </a:lnTo>
                <a:lnTo>
                  <a:pt x="169173" y="15403"/>
                </a:lnTo>
                <a:lnTo>
                  <a:pt x="128693" y="33612"/>
                </a:lnTo>
                <a:lnTo>
                  <a:pt x="92427" y="57899"/>
                </a:lnTo>
                <a:lnTo>
                  <a:pt x="61110" y="87567"/>
                </a:lnTo>
                <a:lnTo>
                  <a:pt x="35475" y="121920"/>
                </a:lnTo>
                <a:lnTo>
                  <a:pt x="16255" y="160261"/>
                </a:lnTo>
                <a:lnTo>
                  <a:pt x="4186" y="201895"/>
                </a:lnTo>
                <a:lnTo>
                  <a:pt x="0" y="246125"/>
                </a:lnTo>
                <a:lnTo>
                  <a:pt x="4186" y="290356"/>
                </a:lnTo>
                <a:lnTo>
                  <a:pt x="16255" y="331990"/>
                </a:lnTo>
                <a:lnTo>
                  <a:pt x="35475" y="370331"/>
                </a:lnTo>
                <a:lnTo>
                  <a:pt x="61110" y="404684"/>
                </a:lnTo>
                <a:lnTo>
                  <a:pt x="92427" y="434352"/>
                </a:lnTo>
                <a:lnTo>
                  <a:pt x="128693" y="458639"/>
                </a:lnTo>
                <a:lnTo>
                  <a:pt x="169173" y="476848"/>
                </a:lnTo>
                <a:lnTo>
                  <a:pt x="213134" y="488285"/>
                </a:lnTo>
                <a:lnTo>
                  <a:pt x="259841" y="492251"/>
                </a:lnTo>
                <a:lnTo>
                  <a:pt x="306549" y="488285"/>
                </a:lnTo>
                <a:lnTo>
                  <a:pt x="350510" y="476848"/>
                </a:lnTo>
                <a:lnTo>
                  <a:pt x="390990" y="458639"/>
                </a:lnTo>
                <a:lnTo>
                  <a:pt x="427256" y="434352"/>
                </a:lnTo>
                <a:lnTo>
                  <a:pt x="458573" y="404684"/>
                </a:lnTo>
                <a:lnTo>
                  <a:pt x="484208" y="370331"/>
                </a:lnTo>
                <a:lnTo>
                  <a:pt x="503427" y="331990"/>
                </a:lnTo>
                <a:lnTo>
                  <a:pt x="515497" y="290356"/>
                </a:lnTo>
                <a:lnTo>
                  <a:pt x="519683" y="246125"/>
                </a:lnTo>
                <a:lnTo>
                  <a:pt x="515497" y="201895"/>
                </a:lnTo>
                <a:lnTo>
                  <a:pt x="503428" y="160261"/>
                </a:lnTo>
                <a:lnTo>
                  <a:pt x="484208" y="121920"/>
                </a:lnTo>
                <a:lnTo>
                  <a:pt x="458573" y="87567"/>
                </a:lnTo>
                <a:lnTo>
                  <a:pt x="427256" y="57899"/>
                </a:lnTo>
                <a:lnTo>
                  <a:pt x="390990" y="33612"/>
                </a:lnTo>
                <a:lnTo>
                  <a:pt x="350510" y="15403"/>
                </a:lnTo>
                <a:lnTo>
                  <a:pt x="306549" y="3966"/>
                </a:lnTo>
                <a:lnTo>
                  <a:pt x="259841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98820" y="1243583"/>
            <a:ext cx="520065" cy="492759"/>
          </a:xfrm>
          <a:custGeom>
            <a:avLst/>
            <a:gdLst/>
            <a:ahLst/>
            <a:cxnLst/>
            <a:rect l="l" t="t" r="r" b="b"/>
            <a:pathLst>
              <a:path w="520064" h="492760">
                <a:moveTo>
                  <a:pt x="0" y="246125"/>
                </a:moveTo>
                <a:lnTo>
                  <a:pt x="4186" y="201895"/>
                </a:lnTo>
                <a:lnTo>
                  <a:pt x="16255" y="160261"/>
                </a:lnTo>
                <a:lnTo>
                  <a:pt x="35475" y="121920"/>
                </a:lnTo>
                <a:lnTo>
                  <a:pt x="61110" y="87567"/>
                </a:lnTo>
                <a:lnTo>
                  <a:pt x="92427" y="57899"/>
                </a:lnTo>
                <a:lnTo>
                  <a:pt x="128693" y="33612"/>
                </a:lnTo>
                <a:lnTo>
                  <a:pt x="169173" y="15403"/>
                </a:lnTo>
                <a:lnTo>
                  <a:pt x="213134" y="3966"/>
                </a:lnTo>
                <a:lnTo>
                  <a:pt x="259841" y="0"/>
                </a:lnTo>
                <a:lnTo>
                  <a:pt x="306549" y="3966"/>
                </a:lnTo>
                <a:lnTo>
                  <a:pt x="350510" y="15403"/>
                </a:lnTo>
                <a:lnTo>
                  <a:pt x="390990" y="33612"/>
                </a:lnTo>
                <a:lnTo>
                  <a:pt x="427256" y="57899"/>
                </a:lnTo>
                <a:lnTo>
                  <a:pt x="458573" y="87567"/>
                </a:lnTo>
                <a:lnTo>
                  <a:pt x="484208" y="121920"/>
                </a:lnTo>
                <a:lnTo>
                  <a:pt x="503428" y="160261"/>
                </a:lnTo>
                <a:lnTo>
                  <a:pt x="515497" y="201895"/>
                </a:lnTo>
                <a:lnTo>
                  <a:pt x="519683" y="246125"/>
                </a:lnTo>
                <a:lnTo>
                  <a:pt x="515497" y="290356"/>
                </a:lnTo>
                <a:lnTo>
                  <a:pt x="503427" y="331990"/>
                </a:lnTo>
                <a:lnTo>
                  <a:pt x="484208" y="370331"/>
                </a:lnTo>
                <a:lnTo>
                  <a:pt x="458573" y="404684"/>
                </a:lnTo>
                <a:lnTo>
                  <a:pt x="427256" y="434352"/>
                </a:lnTo>
                <a:lnTo>
                  <a:pt x="390990" y="458639"/>
                </a:lnTo>
                <a:lnTo>
                  <a:pt x="350510" y="476848"/>
                </a:lnTo>
                <a:lnTo>
                  <a:pt x="306549" y="488285"/>
                </a:lnTo>
                <a:lnTo>
                  <a:pt x="259841" y="492251"/>
                </a:lnTo>
                <a:lnTo>
                  <a:pt x="213134" y="488285"/>
                </a:lnTo>
                <a:lnTo>
                  <a:pt x="169173" y="476848"/>
                </a:lnTo>
                <a:lnTo>
                  <a:pt x="128693" y="458639"/>
                </a:lnTo>
                <a:lnTo>
                  <a:pt x="92427" y="434352"/>
                </a:lnTo>
                <a:lnTo>
                  <a:pt x="61110" y="404684"/>
                </a:lnTo>
                <a:lnTo>
                  <a:pt x="35475" y="370331"/>
                </a:lnTo>
                <a:lnTo>
                  <a:pt x="16255" y="331990"/>
                </a:lnTo>
                <a:lnTo>
                  <a:pt x="4186" y="290356"/>
                </a:lnTo>
                <a:lnTo>
                  <a:pt x="0" y="2461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10250" y="1283334"/>
            <a:ext cx="599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BB</a:t>
            </a:r>
            <a:r>
              <a:rPr dirty="0" sz="1100" spc="-5">
                <a:latin typeface="Verdana"/>
                <a:cs typeface="Verdana"/>
              </a:rPr>
              <a:t>L#</a:t>
            </a:r>
            <a:r>
              <a:rPr dirty="0" sz="1100" spc="-10">
                <a:latin typeface="Verdana"/>
                <a:cs typeface="Verdana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8820" y="725423"/>
            <a:ext cx="504825" cy="506095"/>
          </a:xfrm>
          <a:custGeom>
            <a:avLst/>
            <a:gdLst/>
            <a:ahLst/>
            <a:cxnLst/>
            <a:rect l="l" t="t" r="r" b="b"/>
            <a:pathLst>
              <a:path w="504825" h="506094">
                <a:moveTo>
                  <a:pt x="252221" y="0"/>
                </a:moveTo>
                <a:lnTo>
                  <a:pt x="206879" y="4076"/>
                </a:lnTo>
                <a:lnTo>
                  <a:pt x="164205" y="15829"/>
                </a:lnTo>
                <a:lnTo>
                  <a:pt x="124911" y="34544"/>
                </a:lnTo>
                <a:lnTo>
                  <a:pt x="89710" y="59504"/>
                </a:lnTo>
                <a:lnTo>
                  <a:pt x="59312" y="89997"/>
                </a:lnTo>
                <a:lnTo>
                  <a:pt x="34431" y="125306"/>
                </a:lnTo>
                <a:lnTo>
                  <a:pt x="15777" y="164717"/>
                </a:lnTo>
                <a:lnTo>
                  <a:pt x="4062" y="207514"/>
                </a:lnTo>
                <a:lnTo>
                  <a:pt x="0" y="252984"/>
                </a:lnTo>
                <a:lnTo>
                  <a:pt x="4062" y="298453"/>
                </a:lnTo>
                <a:lnTo>
                  <a:pt x="15777" y="341250"/>
                </a:lnTo>
                <a:lnTo>
                  <a:pt x="34431" y="380661"/>
                </a:lnTo>
                <a:lnTo>
                  <a:pt x="59312" y="415970"/>
                </a:lnTo>
                <a:lnTo>
                  <a:pt x="89710" y="446463"/>
                </a:lnTo>
                <a:lnTo>
                  <a:pt x="124911" y="471424"/>
                </a:lnTo>
                <a:lnTo>
                  <a:pt x="164205" y="490138"/>
                </a:lnTo>
                <a:lnTo>
                  <a:pt x="206879" y="501891"/>
                </a:lnTo>
                <a:lnTo>
                  <a:pt x="252221" y="505967"/>
                </a:lnTo>
                <a:lnTo>
                  <a:pt x="297564" y="501891"/>
                </a:lnTo>
                <a:lnTo>
                  <a:pt x="340238" y="490138"/>
                </a:lnTo>
                <a:lnTo>
                  <a:pt x="379532" y="471424"/>
                </a:lnTo>
                <a:lnTo>
                  <a:pt x="414733" y="446463"/>
                </a:lnTo>
                <a:lnTo>
                  <a:pt x="445131" y="415970"/>
                </a:lnTo>
                <a:lnTo>
                  <a:pt x="470012" y="380661"/>
                </a:lnTo>
                <a:lnTo>
                  <a:pt x="488666" y="341250"/>
                </a:lnTo>
                <a:lnTo>
                  <a:pt x="500381" y="298453"/>
                </a:lnTo>
                <a:lnTo>
                  <a:pt x="504443" y="252984"/>
                </a:lnTo>
                <a:lnTo>
                  <a:pt x="500381" y="207514"/>
                </a:lnTo>
                <a:lnTo>
                  <a:pt x="488666" y="164717"/>
                </a:lnTo>
                <a:lnTo>
                  <a:pt x="470012" y="125306"/>
                </a:lnTo>
                <a:lnTo>
                  <a:pt x="445131" y="89997"/>
                </a:lnTo>
                <a:lnTo>
                  <a:pt x="414733" y="59504"/>
                </a:lnTo>
                <a:lnTo>
                  <a:pt x="379532" y="34544"/>
                </a:lnTo>
                <a:lnTo>
                  <a:pt x="340238" y="15829"/>
                </a:lnTo>
                <a:lnTo>
                  <a:pt x="297564" y="4076"/>
                </a:lnTo>
                <a:lnTo>
                  <a:pt x="252221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8820" y="725423"/>
            <a:ext cx="504825" cy="506095"/>
          </a:xfrm>
          <a:custGeom>
            <a:avLst/>
            <a:gdLst/>
            <a:ahLst/>
            <a:cxnLst/>
            <a:rect l="l" t="t" r="r" b="b"/>
            <a:pathLst>
              <a:path w="504825" h="506094">
                <a:moveTo>
                  <a:pt x="0" y="252984"/>
                </a:moveTo>
                <a:lnTo>
                  <a:pt x="4062" y="207514"/>
                </a:lnTo>
                <a:lnTo>
                  <a:pt x="15777" y="164717"/>
                </a:lnTo>
                <a:lnTo>
                  <a:pt x="34431" y="125306"/>
                </a:lnTo>
                <a:lnTo>
                  <a:pt x="59312" y="89997"/>
                </a:lnTo>
                <a:lnTo>
                  <a:pt x="89710" y="59504"/>
                </a:lnTo>
                <a:lnTo>
                  <a:pt x="124911" y="34543"/>
                </a:lnTo>
                <a:lnTo>
                  <a:pt x="164205" y="15829"/>
                </a:lnTo>
                <a:lnTo>
                  <a:pt x="206879" y="4076"/>
                </a:lnTo>
                <a:lnTo>
                  <a:pt x="252221" y="0"/>
                </a:lnTo>
                <a:lnTo>
                  <a:pt x="297564" y="4076"/>
                </a:lnTo>
                <a:lnTo>
                  <a:pt x="340238" y="15829"/>
                </a:lnTo>
                <a:lnTo>
                  <a:pt x="379532" y="34544"/>
                </a:lnTo>
                <a:lnTo>
                  <a:pt x="414733" y="59504"/>
                </a:lnTo>
                <a:lnTo>
                  <a:pt x="445131" y="89997"/>
                </a:lnTo>
                <a:lnTo>
                  <a:pt x="470012" y="125306"/>
                </a:lnTo>
                <a:lnTo>
                  <a:pt x="488666" y="164717"/>
                </a:lnTo>
                <a:lnTo>
                  <a:pt x="500381" y="207514"/>
                </a:lnTo>
                <a:lnTo>
                  <a:pt x="504443" y="252984"/>
                </a:lnTo>
                <a:lnTo>
                  <a:pt x="500381" y="298453"/>
                </a:lnTo>
                <a:lnTo>
                  <a:pt x="488666" y="341250"/>
                </a:lnTo>
                <a:lnTo>
                  <a:pt x="470012" y="380661"/>
                </a:lnTo>
                <a:lnTo>
                  <a:pt x="445131" y="415970"/>
                </a:lnTo>
                <a:lnTo>
                  <a:pt x="414733" y="446463"/>
                </a:lnTo>
                <a:lnTo>
                  <a:pt x="379532" y="471424"/>
                </a:lnTo>
                <a:lnTo>
                  <a:pt x="340238" y="490138"/>
                </a:lnTo>
                <a:lnTo>
                  <a:pt x="297564" y="501891"/>
                </a:lnTo>
                <a:lnTo>
                  <a:pt x="252221" y="505967"/>
                </a:lnTo>
                <a:lnTo>
                  <a:pt x="206879" y="501891"/>
                </a:lnTo>
                <a:lnTo>
                  <a:pt x="164205" y="490138"/>
                </a:lnTo>
                <a:lnTo>
                  <a:pt x="124911" y="471424"/>
                </a:lnTo>
                <a:lnTo>
                  <a:pt x="89710" y="446463"/>
                </a:lnTo>
                <a:lnTo>
                  <a:pt x="59312" y="415970"/>
                </a:lnTo>
                <a:lnTo>
                  <a:pt x="34431" y="380661"/>
                </a:lnTo>
                <a:lnTo>
                  <a:pt x="15777" y="341250"/>
                </a:lnTo>
                <a:lnTo>
                  <a:pt x="4062" y="298453"/>
                </a:lnTo>
                <a:lnTo>
                  <a:pt x="0" y="252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43778" y="772795"/>
            <a:ext cx="570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BB</a:t>
            </a:r>
            <a:r>
              <a:rPr dirty="0" sz="1200" spc="-30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#1</a:t>
            </a:r>
            <a:r>
              <a:rPr dirty="0" sz="2400">
                <a:latin typeface="Times New Roman"/>
                <a:cs typeface="Times New Roman"/>
              </a:rPr>
              <a:t>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8967" y="172212"/>
            <a:ext cx="1440180" cy="2971800"/>
          </a:xfrm>
          <a:custGeom>
            <a:avLst/>
            <a:gdLst/>
            <a:ahLst/>
            <a:cxnLst/>
            <a:rect l="l" t="t" r="r" b="b"/>
            <a:pathLst>
              <a:path w="1440179" h="2971800">
                <a:moveTo>
                  <a:pt x="0" y="2971800"/>
                </a:moveTo>
                <a:lnTo>
                  <a:pt x="1440180" y="2971800"/>
                </a:lnTo>
                <a:lnTo>
                  <a:pt x="144018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20384" y="2185161"/>
            <a:ext cx="1318260" cy="76200"/>
          </a:xfrm>
          <a:custGeom>
            <a:avLst/>
            <a:gdLst/>
            <a:ahLst/>
            <a:cxnLst/>
            <a:rect l="l" t="t" r="r" b="b"/>
            <a:pathLst>
              <a:path w="1318259" h="76200">
                <a:moveTo>
                  <a:pt x="1242038" y="44406"/>
                </a:moveTo>
                <a:lnTo>
                  <a:pt x="1241933" y="76200"/>
                </a:lnTo>
                <a:lnTo>
                  <a:pt x="1305965" y="44450"/>
                </a:lnTo>
                <a:lnTo>
                  <a:pt x="1254760" y="44450"/>
                </a:lnTo>
                <a:lnTo>
                  <a:pt x="1242038" y="44406"/>
                </a:lnTo>
                <a:close/>
              </a:path>
              <a:path w="1318259" h="76200">
                <a:moveTo>
                  <a:pt x="1242081" y="31706"/>
                </a:moveTo>
                <a:lnTo>
                  <a:pt x="1242038" y="44406"/>
                </a:lnTo>
                <a:lnTo>
                  <a:pt x="1254760" y="44450"/>
                </a:lnTo>
                <a:lnTo>
                  <a:pt x="1254760" y="31750"/>
                </a:lnTo>
                <a:lnTo>
                  <a:pt x="1242081" y="31706"/>
                </a:lnTo>
                <a:close/>
              </a:path>
              <a:path w="1318259" h="76200">
                <a:moveTo>
                  <a:pt x="1242187" y="0"/>
                </a:moveTo>
                <a:lnTo>
                  <a:pt x="1242081" y="31706"/>
                </a:lnTo>
                <a:lnTo>
                  <a:pt x="1254760" y="31750"/>
                </a:lnTo>
                <a:lnTo>
                  <a:pt x="1254760" y="44450"/>
                </a:lnTo>
                <a:lnTo>
                  <a:pt x="1305965" y="44450"/>
                </a:lnTo>
                <a:lnTo>
                  <a:pt x="1318260" y="38353"/>
                </a:lnTo>
                <a:lnTo>
                  <a:pt x="1242187" y="0"/>
                </a:lnTo>
                <a:close/>
              </a:path>
              <a:path w="1318259" h="76200">
                <a:moveTo>
                  <a:pt x="0" y="27432"/>
                </a:moveTo>
                <a:lnTo>
                  <a:pt x="0" y="40132"/>
                </a:lnTo>
                <a:lnTo>
                  <a:pt x="1242038" y="44406"/>
                </a:lnTo>
                <a:lnTo>
                  <a:pt x="1242081" y="31706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24929" y="1083945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Early Exit via</a:t>
            </a:r>
            <a:r>
              <a:rPr dirty="0" sz="900" spc="-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Stub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47205" y="2045970"/>
            <a:ext cx="1113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Trace Exit via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Stub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6509" y="1569846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Early Exit via</a:t>
            </a:r>
            <a:r>
              <a:rPr dirty="0" sz="900" spc="-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Stub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3600" y="11247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33600" y="11247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158110" y="1269568"/>
            <a:ext cx="4108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Verdana"/>
                <a:cs typeface="Verdana"/>
              </a:rPr>
              <a:t>BB</a:t>
            </a:r>
            <a:r>
              <a:rPr dirty="0" sz="900">
                <a:latin typeface="Verdana"/>
                <a:cs typeface="Verdana"/>
              </a:rPr>
              <a:t>L</a:t>
            </a:r>
            <a:r>
              <a:rPr dirty="0" sz="900" spc="-5">
                <a:latin typeface="Verdana"/>
                <a:cs typeface="Verdana"/>
              </a:rPr>
              <a:t>#</a:t>
            </a:r>
            <a:r>
              <a:rPr dirty="0" sz="900"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24200" y="11247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200" y="11247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48964" y="1269568"/>
            <a:ext cx="4108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Verdana"/>
                <a:cs typeface="Verdana"/>
              </a:rPr>
              <a:t>BB</a:t>
            </a:r>
            <a:r>
              <a:rPr dirty="0" sz="900">
                <a:latin typeface="Verdana"/>
                <a:cs typeface="Verdana"/>
              </a:rPr>
              <a:t>L</a:t>
            </a:r>
            <a:r>
              <a:rPr dirty="0" sz="900" spc="-5">
                <a:latin typeface="Verdana"/>
                <a:cs typeface="Verdana"/>
              </a:rPr>
              <a:t>#</a:t>
            </a:r>
            <a:r>
              <a:rPr dirty="0" sz="900"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28900" y="2865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28900" y="2865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653410" y="430148"/>
            <a:ext cx="4108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BB</a:t>
            </a:r>
            <a:r>
              <a:rPr dirty="0" sz="900">
                <a:latin typeface="Verdana"/>
                <a:cs typeface="Verdana"/>
              </a:rPr>
              <a:t>L</a:t>
            </a:r>
            <a:r>
              <a:rPr dirty="0" sz="900" spc="-5">
                <a:latin typeface="Verdana"/>
                <a:cs typeface="Verdana"/>
              </a:rPr>
              <a:t>#</a:t>
            </a:r>
            <a:r>
              <a:rPr dirty="0" sz="900"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09800" y="36393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09800" y="36393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234310" y="3785107"/>
            <a:ext cx="4108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BB</a:t>
            </a:r>
            <a:r>
              <a:rPr dirty="0" sz="900">
                <a:latin typeface="Verdana"/>
                <a:cs typeface="Verdana"/>
              </a:rPr>
              <a:t>L</a:t>
            </a:r>
            <a:r>
              <a:rPr dirty="0" sz="900" spc="-5">
                <a:latin typeface="Verdana"/>
                <a:cs typeface="Verdana"/>
              </a:rPr>
              <a:t>#</a:t>
            </a:r>
            <a:r>
              <a:rPr dirty="0" sz="900"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55850" y="1581658"/>
            <a:ext cx="118110" cy="2058035"/>
          </a:xfrm>
          <a:custGeom>
            <a:avLst/>
            <a:gdLst/>
            <a:ahLst/>
            <a:cxnLst/>
            <a:rect l="l" t="t" r="r" b="b"/>
            <a:pathLst>
              <a:path w="118110" h="2058035">
                <a:moveTo>
                  <a:pt x="73445" y="1981759"/>
                </a:moveTo>
                <a:lnTo>
                  <a:pt x="41656" y="1982977"/>
                </a:lnTo>
                <a:lnTo>
                  <a:pt x="82550" y="2057653"/>
                </a:lnTo>
                <a:lnTo>
                  <a:pt x="111326" y="1994407"/>
                </a:lnTo>
                <a:lnTo>
                  <a:pt x="73913" y="1994407"/>
                </a:lnTo>
                <a:lnTo>
                  <a:pt x="73445" y="1981759"/>
                </a:lnTo>
                <a:close/>
              </a:path>
              <a:path w="118110" h="2058035">
                <a:moveTo>
                  <a:pt x="86015" y="1981277"/>
                </a:moveTo>
                <a:lnTo>
                  <a:pt x="73445" y="1981759"/>
                </a:lnTo>
                <a:lnTo>
                  <a:pt x="73913" y="1994407"/>
                </a:lnTo>
                <a:lnTo>
                  <a:pt x="86487" y="1994027"/>
                </a:lnTo>
                <a:lnTo>
                  <a:pt x="86015" y="1981277"/>
                </a:lnTo>
                <a:close/>
              </a:path>
              <a:path w="118110" h="2058035">
                <a:moveTo>
                  <a:pt x="117856" y="1980056"/>
                </a:moveTo>
                <a:lnTo>
                  <a:pt x="86015" y="1981277"/>
                </a:lnTo>
                <a:lnTo>
                  <a:pt x="86487" y="1994027"/>
                </a:lnTo>
                <a:lnTo>
                  <a:pt x="73913" y="1994407"/>
                </a:lnTo>
                <a:lnTo>
                  <a:pt x="111326" y="1994407"/>
                </a:lnTo>
                <a:lnTo>
                  <a:pt x="117856" y="1980056"/>
                </a:lnTo>
                <a:close/>
              </a:path>
              <a:path w="118110" h="2058035">
                <a:moveTo>
                  <a:pt x="12700" y="0"/>
                </a:moveTo>
                <a:lnTo>
                  <a:pt x="0" y="507"/>
                </a:lnTo>
                <a:lnTo>
                  <a:pt x="73445" y="1981759"/>
                </a:lnTo>
                <a:lnTo>
                  <a:pt x="86015" y="1981277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38400" y="3252470"/>
            <a:ext cx="841375" cy="390525"/>
          </a:xfrm>
          <a:custGeom>
            <a:avLst/>
            <a:gdLst/>
            <a:ahLst/>
            <a:cxnLst/>
            <a:rect l="l" t="t" r="r" b="b"/>
            <a:pathLst>
              <a:path w="841375" h="390525">
                <a:moveTo>
                  <a:pt x="53593" y="320675"/>
                </a:moveTo>
                <a:lnTo>
                  <a:pt x="0" y="386841"/>
                </a:lnTo>
                <a:lnTo>
                  <a:pt x="85089" y="390016"/>
                </a:lnTo>
                <a:lnTo>
                  <a:pt x="74360" y="366394"/>
                </a:lnTo>
                <a:lnTo>
                  <a:pt x="60451" y="366394"/>
                </a:lnTo>
                <a:lnTo>
                  <a:pt x="55118" y="354837"/>
                </a:lnTo>
                <a:lnTo>
                  <a:pt x="66716" y="349564"/>
                </a:lnTo>
                <a:lnTo>
                  <a:pt x="53593" y="320675"/>
                </a:lnTo>
                <a:close/>
              </a:path>
              <a:path w="841375" h="390525">
                <a:moveTo>
                  <a:pt x="66716" y="349564"/>
                </a:moveTo>
                <a:lnTo>
                  <a:pt x="55118" y="354837"/>
                </a:lnTo>
                <a:lnTo>
                  <a:pt x="60451" y="366394"/>
                </a:lnTo>
                <a:lnTo>
                  <a:pt x="71980" y="361155"/>
                </a:lnTo>
                <a:lnTo>
                  <a:pt x="66716" y="349564"/>
                </a:lnTo>
                <a:close/>
              </a:path>
              <a:path w="841375" h="390525">
                <a:moveTo>
                  <a:pt x="71980" y="361155"/>
                </a:moveTo>
                <a:lnTo>
                  <a:pt x="60451" y="366394"/>
                </a:lnTo>
                <a:lnTo>
                  <a:pt x="74360" y="366394"/>
                </a:lnTo>
                <a:lnTo>
                  <a:pt x="71980" y="361155"/>
                </a:lnTo>
                <a:close/>
              </a:path>
              <a:path w="841375" h="390525">
                <a:moveTo>
                  <a:pt x="835533" y="0"/>
                </a:moveTo>
                <a:lnTo>
                  <a:pt x="66716" y="349564"/>
                </a:lnTo>
                <a:lnTo>
                  <a:pt x="71980" y="361155"/>
                </a:lnTo>
                <a:lnTo>
                  <a:pt x="840866" y="11683"/>
                </a:lnTo>
                <a:lnTo>
                  <a:pt x="835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738886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4" h="386080">
                <a:moveTo>
                  <a:pt x="34162" y="307721"/>
                </a:moveTo>
                <a:lnTo>
                  <a:pt x="0" y="385825"/>
                </a:lnTo>
                <a:lnTo>
                  <a:pt x="82931" y="366267"/>
                </a:lnTo>
                <a:lnTo>
                  <a:pt x="69390" y="350012"/>
                </a:lnTo>
                <a:lnTo>
                  <a:pt x="52831" y="350012"/>
                </a:lnTo>
                <a:lnTo>
                  <a:pt x="44704" y="340233"/>
                </a:lnTo>
                <a:lnTo>
                  <a:pt x="54468" y="332098"/>
                </a:lnTo>
                <a:lnTo>
                  <a:pt x="34162" y="307721"/>
                </a:lnTo>
                <a:close/>
              </a:path>
              <a:path w="461644" h="386080">
                <a:moveTo>
                  <a:pt x="54468" y="332098"/>
                </a:moveTo>
                <a:lnTo>
                  <a:pt x="44704" y="340233"/>
                </a:lnTo>
                <a:lnTo>
                  <a:pt x="52831" y="350012"/>
                </a:lnTo>
                <a:lnTo>
                  <a:pt x="62605" y="341867"/>
                </a:lnTo>
                <a:lnTo>
                  <a:pt x="54468" y="332098"/>
                </a:lnTo>
                <a:close/>
              </a:path>
              <a:path w="461644" h="386080">
                <a:moveTo>
                  <a:pt x="62605" y="341867"/>
                </a:moveTo>
                <a:lnTo>
                  <a:pt x="52831" y="350012"/>
                </a:lnTo>
                <a:lnTo>
                  <a:pt x="69390" y="350012"/>
                </a:lnTo>
                <a:lnTo>
                  <a:pt x="62605" y="341867"/>
                </a:lnTo>
                <a:close/>
              </a:path>
              <a:path w="461644" h="386080">
                <a:moveTo>
                  <a:pt x="453136" y="0"/>
                </a:moveTo>
                <a:lnTo>
                  <a:pt x="54468" y="332098"/>
                </a:lnTo>
                <a:lnTo>
                  <a:pt x="62605" y="341867"/>
                </a:lnTo>
                <a:lnTo>
                  <a:pt x="461263" y="9651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91535" y="738886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5" h="386080">
                <a:moveTo>
                  <a:pt x="398658" y="341867"/>
                </a:moveTo>
                <a:lnTo>
                  <a:pt x="378333" y="366267"/>
                </a:lnTo>
                <a:lnTo>
                  <a:pt x="461263" y="385825"/>
                </a:lnTo>
                <a:lnTo>
                  <a:pt x="445599" y="350012"/>
                </a:lnTo>
                <a:lnTo>
                  <a:pt x="408431" y="350012"/>
                </a:lnTo>
                <a:lnTo>
                  <a:pt x="398658" y="341867"/>
                </a:lnTo>
                <a:close/>
              </a:path>
              <a:path w="461645" h="386080">
                <a:moveTo>
                  <a:pt x="406795" y="332098"/>
                </a:moveTo>
                <a:lnTo>
                  <a:pt x="398658" y="341867"/>
                </a:lnTo>
                <a:lnTo>
                  <a:pt x="408431" y="350012"/>
                </a:lnTo>
                <a:lnTo>
                  <a:pt x="416560" y="340233"/>
                </a:lnTo>
                <a:lnTo>
                  <a:pt x="406795" y="332098"/>
                </a:lnTo>
                <a:close/>
              </a:path>
              <a:path w="461645" h="386080">
                <a:moveTo>
                  <a:pt x="427100" y="307721"/>
                </a:moveTo>
                <a:lnTo>
                  <a:pt x="406795" y="332098"/>
                </a:lnTo>
                <a:lnTo>
                  <a:pt x="416560" y="340233"/>
                </a:lnTo>
                <a:lnTo>
                  <a:pt x="408431" y="350012"/>
                </a:lnTo>
                <a:lnTo>
                  <a:pt x="445599" y="350012"/>
                </a:lnTo>
                <a:lnTo>
                  <a:pt x="427100" y="307721"/>
                </a:lnTo>
                <a:close/>
              </a:path>
              <a:path w="461645" h="386080">
                <a:moveTo>
                  <a:pt x="8127" y="0"/>
                </a:moveTo>
                <a:lnTo>
                  <a:pt x="0" y="9651"/>
                </a:lnTo>
                <a:lnTo>
                  <a:pt x="398658" y="341867"/>
                </a:lnTo>
                <a:lnTo>
                  <a:pt x="406795" y="332098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67000" y="19629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67000" y="19629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00654" y="2105405"/>
            <a:ext cx="390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BBL#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57600" y="19629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57600" y="19629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691509" y="2105405"/>
            <a:ext cx="390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BBL#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62300" y="28011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62300" y="28011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196208" y="2943859"/>
            <a:ext cx="390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BBL#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577086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5" h="386080">
                <a:moveTo>
                  <a:pt x="34162" y="307721"/>
                </a:moveTo>
                <a:lnTo>
                  <a:pt x="0" y="385825"/>
                </a:lnTo>
                <a:lnTo>
                  <a:pt x="82931" y="366267"/>
                </a:lnTo>
                <a:lnTo>
                  <a:pt x="69390" y="350012"/>
                </a:lnTo>
                <a:lnTo>
                  <a:pt x="52831" y="350012"/>
                </a:lnTo>
                <a:lnTo>
                  <a:pt x="44704" y="340233"/>
                </a:lnTo>
                <a:lnTo>
                  <a:pt x="54468" y="332098"/>
                </a:lnTo>
                <a:lnTo>
                  <a:pt x="34162" y="307721"/>
                </a:lnTo>
                <a:close/>
              </a:path>
              <a:path w="461645" h="386080">
                <a:moveTo>
                  <a:pt x="54468" y="332098"/>
                </a:moveTo>
                <a:lnTo>
                  <a:pt x="44704" y="340233"/>
                </a:lnTo>
                <a:lnTo>
                  <a:pt x="52831" y="350012"/>
                </a:lnTo>
                <a:lnTo>
                  <a:pt x="62605" y="341867"/>
                </a:lnTo>
                <a:lnTo>
                  <a:pt x="54468" y="332098"/>
                </a:lnTo>
                <a:close/>
              </a:path>
              <a:path w="461645" h="386080">
                <a:moveTo>
                  <a:pt x="62605" y="341867"/>
                </a:moveTo>
                <a:lnTo>
                  <a:pt x="52831" y="350012"/>
                </a:lnTo>
                <a:lnTo>
                  <a:pt x="69390" y="350012"/>
                </a:lnTo>
                <a:lnTo>
                  <a:pt x="62605" y="341867"/>
                </a:lnTo>
                <a:close/>
              </a:path>
              <a:path w="461645" h="386080">
                <a:moveTo>
                  <a:pt x="453136" y="0"/>
                </a:moveTo>
                <a:lnTo>
                  <a:pt x="54468" y="332098"/>
                </a:lnTo>
                <a:lnTo>
                  <a:pt x="62605" y="341867"/>
                </a:lnTo>
                <a:lnTo>
                  <a:pt x="461263" y="9651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49116" y="1576705"/>
            <a:ext cx="537210" cy="386715"/>
          </a:xfrm>
          <a:custGeom>
            <a:avLst/>
            <a:gdLst/>
            <a:ahLst/>
            <a:cxnLst/>
            <a:rect l="l" t="t" r="r" b="b"/>
            <a:pathLst>
              <a:path w="537210" h="386714">
                <a:moveTo>
                  <a:pt x="471345" y="347054"/>
                </a:moveTo>
                <a:lnTo>
                  <a:pt x="452882" y="372872"/>
                </a:lnTo>
                <a:lnTo>
                  <a:pt x="537083" y="386207"/>
                </a:lnTo>
                <a:lnTo>
                  <a:pt x="520271" y="354457"/>
                </a:lnTo>
                <a:lnTo>
                  <a:pt x="481711" y="354457"/>
                </a:lnTo>
                <a:lnTo>
                  <a:pt x="471345" y="347054"/>
                </a:lnTo>
                <a:close/>
              </a:path>
              <a:path w="537210" h="386714">
                <a:moveTo>
                  <a:pt x="478707" y="336761"/>
                </a:moveTo>
                <a:lnTo>
                  <a:pt x="471345" y="347054"/>
                </a:lnTo>
                <a:lnTo>
                  <a:pt x="481711" y="354457"/>
                </a:lnTo>
                <a:lnTo>
                  <a:pt x="489077" y="344170"/>
                </a:lnTo>
                <a:lnTo>
                  <a:pt x="478707" y="336761"/>
                </a:lnTo>
                <a:close/>
              </a:path>
              <a:path w="537210" h="386714">
                <a:moveTo>
                  <a:pt x="497205" y="310896"/>
                </a:moveTo>
                <a:lnTo>
                  <a:pt x="478707" y="336761"/>
                </a:lnTo>
                <a:lnTo>
                  <a:pt x="489077" y="344170"/>
                </a:lnTo>
                <a:lnTo>
                  <a:pt x="481711" y="354457"/>
                </a:lnTo>
                <a:lnTo>
                  <a:pt x="520271" y="354457"/>
                </a:lnTo>
                <a:lnTo>
                  <a:pt x="497205" y="310896"/>
                </a:lnTo>
                <a:close/>
              </a:path>
              <a:path w="537210" h="386714">
                <a:moveTo>
                  <a:pt x="7366" y="0"/>
                </a:moveTo>
                <a:lnTo>
                  <a:pt x="0" y="10414"/>
                </a:lnTo>
                <a:lnTo>
                  <a:pt x="471345" y="347054"/>
                </a:lnTo>
                <a:lnTo>
                  <a:pt x="478707" y="336761"/>
                </a:lnTo>
                <a:lnTo>
                  <a:pt x="7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91535" y="2415285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5" h="386080">
                <a:moveTo>
                  <a:pt x="398658" y="341867"/>
                </a:moveTo>
                <a:lnTo>
                  <a:pt x="378333" y="366267"/>
                </a:lnTo>
                <a:lnTo>
                  <a:pt x="461263" y="385825"/>
                </a:lnTo>
                <a:lnTo>
                  <a:pt x="445599" y="350012"/>
                </a:lnTo>
                <a:lnTo>
                  <a:pt x="408431" y="350012"/>
                </a:lnTo>
                <a:lnTo>
                  <a:pt x="398658" y="341867"/>
                </a:lnTo>
                <a:close/>
              </a:path>
              <a:path w="461645" h="386080">
                <a:moveTo>
                  <a:pt x="406795" y="332098"/>
                </a:moveTo>
                <a:lnTo>
                  <a:pt x="398658" y="341867"/>
                </a:lnTo>
                <a:lnTo>
                  <a:pt x="408431" y="350012"/>
                </a:lnTo>
                <a:lnTo>
                  <a:pt x="416560" y="340233"/>
                </a:lnTo>
                <a:lnTo>
                  <a:pt x="406795" y="332098"/>
                </a:lnTo>
                <a:close/>
              </a:path>
              <a:path w="461645" h="386080">
                <a:moveTo>
                  <a:pt x="427100" y="307721"/>
                </a:moveTo>
                <a:lnTo>
                  <a:pt x="406795" y="332098"/>
                </a:lnTo>
                <a:lnTo>
                  <a:pt x="416560" y="340233"/>
                </a:lnTo>
                <a:lnTo>
                  <a:pt x="408431" y="350012"/>
                </a:lnTo>
                <a:lnTo>
                  <a:pt x="445599" y="350012"/>
                </a:lnTo>
                <a:lnTo>
                  <a:pt x="427100" y="307721"/>
                </a:lnTo>
                <a:close/>
              </a:path>
              <a:path w="461645" h="386080">
                <a:moveTo>
                  <a:pt x="8127" y="0"/>
                </a:moveTo>
                <a:lnTo>
                  <a:pt x="0" y="9651"/>
                </a:lnTo>
                <a:lnTo>
                  <a:pt x="398658" y="341867"/>
                </a:lnTo>
                <a:lnTo>
                  <a:pt x="406795" y="332098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29000" y="2415285"/>
            <a:ext cx="461645" cy="386080"/>
          </a:xfrm>
          <a:custGeom>
            <a:avLst/>
            <a:gdLst/>
            <a:ahLst/>
            <a:cxnLst/>
            <a:rect l="l" t="t" r="r" b="b"/>
            <a:pathLst>
              <a:path w="461645" h="386080">
                <a:moveTo>
                  <a:pt x="34162" y="307721"/>
                </a:moveTo>
                <a:lnTo>
                  <a:pt x="0" y="385825"/>
                </a:lnTo>
                <a:lnTo>
                  <a:pt x="82930" y="366267"/>
                </a:lnTo>
                <a:lnTo>
                  <a:pt x="69390" y="350012"/>
                </a:lnTo>
                <a:lnTo>
                  <a:pt x="52832" y="350012"/>
                </a:lnTo>
                <a:lnTo>
                  <a:pt x="44703" y="340233"/>
                </a:lnTo>
                <a:lnTo>
                  <a:pt x="54468" y="332098"/>
                </a:lnTo>
                <a:lnTo>
                  <a:pt x="34162" y="307721"/>
                </a:lnTo>
                <a:close/>
              </a:path>
              <a:path w="461645" h="386080">
                <a:moveTo>
                  <a:pt x="54468" y="332098"/>
                </a:moveTo>
                <a:lnTo>
                  <a:pt x="44703" y="340233"/>
                </a:lnTo>
                <a:lnTo>
                  <a:pt x="52832" y="350012"/>
                </a:lnTo>
                <a:lnTo>
                  <a:pt x="62605" y="341867"/>
                </a:lnTo>
                <a:lnTo>
                  <a:pt x="54468" y="332098"/>
                </a:lnTo>
                <a:close/>
              </a:path>
              <a:path w="461645" h="386080">
                <a:moveTo>
                  <a:pt x="62605" y="341867"/>
                </a:moveTo>
                <a:lnTo>
                  <a:pt x="52832" y="350012"/>
                </a:lnTo>
                <a:lnTo>
                  <a:pt x="69390" y="350012"/>
                </a:lnTo>
                <a:lnTo>
                  <a:pt x="62605" y="341867"/>
                </a:lnTo>
                <a:close/>
              </a:path>
              <a:path w="461645" h="386080">
                <a:moveTo>
                  <a:pt x="453136" y="0"/>
                </a:moveTo>
                <a:lnTo>
                  <a:pt x="54468" y="332098"/>
                </a:lnTo>
                <a:lnTo>
                  <a:pt x="62605" y="341867"/>
                </a:lnTo>
                <a:lnTo>
                  <a:pt x="461263" y="9651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00300" y="409651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43785" y="1584960"/>
            <a:ext cx="1419225" cy="417195"/>
          </a:xfrm>
          <a:custGeom>
            <a:avLst/>
            <a:gdLst/>
            <a:ahLst/>
            <a:cxnLst/>
            <a:rect l="l" t="t" r="r" b="b"/>
            <a:pathLst>
              <a:path w="1419225" h="417194">
                <a:moveTo>
                  <a:pt x="1343871" y="386482"/>
                </a:moveTo>
                <a:lnTo>
                  <a:pt x="1335404" y="417067"/>
                </a:lnTo>
                <a:lnTo>
                  <a:pt x="1418970" y="400812"/>
                </a:lnTo>
                <a:lnTo>
                  <a:pt x="1406883" y="389889"/>
                </a:lnTo>
                <a:lnTo>
                  <a:pt x="1356105" y="389889"/>
                </a:lnTo>
                <a:lnTo>
                  <a:pt x="1343871" y="386482"/>
                </a:lnTo>
                <a:close/>
              </a:path>
              <a:path w="1419225" h="417194">
                <a:moveTo>
                  <a:pt x="1347250" y="374276"/>
                </a:moveTo>
                <a:lnTo>
                  <a:pt x="1343871" y="386482"/>
                </a:lnTo>
                <a:lnTo>
                  <a:pt x="1356105" y="389889"/>
                </a:lnTo>
                <a:lnTo>
                  <a:pt x="1359535" y="377698"/>
                </a:lnTo>
                <a:lnTo>
                  <a:pt x="1347250" y="374276"/>
                </a:lnTo>
                <a:close/>
              </a:path>
              <a:path w="1419225" h="417194">
                <a:moveTo>
                  <a:pt x="1355725" y="343662"/>
                </a:moveTo>
                <a:lnTo>
                  <a:pt x="1347250" y="374276"/>
                </a:lnTo>
                <a:lnTo>
                  <a:pt x="1359535" y="377698"/>
                </a:lnTo>
                <a:lnTo>
                  <a:pt x="1356105" y="389889"/>
                </a:lnTo>
                <a:lnTo>
                  <a:pt x="1406883" y="389889"/>
                </a:lnTo>
                <a:lnTo>
                  <a:pt x="1355725" y="343662"/>
                </a:lnTo>
                <a:close/>
              </a:path>
              <a:path w="1419225" h="417194">
                <a:moveTo>
                  <a:pt x="3301" y="0"/>
                </a:moveTo>
                <a:lnTo>
                  <a:pt x="0" y="12191"/>
                </a:lnTo>
                <a:lnTo>
                  <a:pt x="1343871" y="386482"/>
                </a:lnTo>
                <a:lnTo>
                  <a:pt x="1347250" y="374276"/>
                </a:lnTo>
                <a:lnTo>
                  <a:pt x="3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430272" y="774319"/>
            <a:ext cx="1612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FT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5" name="object 55"/>
          <p:cNvSpPr txBox="1"/>
          <p:nvPr/>
        </p:nvSpPr>
        <p:spPr>
          <a:xfrm>
            <a:off x="2192273" y="2379345"/>
            <a:ext cx="1612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FT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92323" y="709040"/>
            <a:ext cx="1746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TK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52673" y="1587246"/>
            <a:ext cx="1746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TK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2976" y="4526026"/>
            <a:ext cx="7988934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38125" marR="5080" indent="-226060">
              <a:lnSpc>
                <a:spcPct val="8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dirty="0" sz="2400" spc="-50">
                <a:latin typeface="Verdana"/>
                <a:cs typeface="Verdana"/>
              </a:rPr>
              <a:t>Trace: </a:t>
            </a:r>
            <a:r>
              <a:rPr dirty="0" sz="2400">
                <a:latin typeface="Verdana"/>
                <a:cs typeface="Verdana"/>
              </a:rPr>
              <a:t>A sequence of </a:t>
            </a:r>
            <a:r>
              <a:rPr dirty="0" sz="2400" spc="-5">
                <a:latin typeface="Verdana"/>
                <a:cs typeface="Verdana"/>
              </a:rPr>
              <a:t>continuous instructions, with  </a:t>
            </a:r>
            <a:r>
              <a:rPr dirty="0" sz="2400">
                <a:latin typeface="Verdana"/>
                <a:cs typeface="Verdana"/>
              </a:rPr>
              <a:t>one entry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point</a:t>
            </a:r>
            <a:endParaRPr sz="2400">
              <a:latin typeface="Verdana"/>
              <a:cs typeface="Verdana"/>
            </a:endParaRPr>
          </a:p>
          <a:p>
            <a:pPr marL="238125" marR="119380" indent="-226060">
              <a:lnSpc>
                <a:spcPts val="2300"/>
              </a:lnSpc>
              <a:spcBef>
                <a:spcPts val="56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BBL: </a:t>
            </a:r>
            <a:r>
              <a:rPr dirty="0" sz="2400">
                <a:latin typeface="Verdana"/>
                <a:cs typeface="Verdana"/>
              </a:rPr>
              <a:t>has one </a:t>
            </a:r>
            <a:r>
              <a:rPr dirty="0" sz="2400" spc="-5">
                <a:latin typeface="Verdana"/>
                <a:cs typeface="Verdana"/>
              </a:rPr>
              <a:t>entry point </a:t>
            </a:r>
            <a:r>
              <a:rPr dirty="0" sz="2400">
                <a:latin typeface="Verdana"/>
                <a:cs typeface="Verdana"/>
              </a:rPr>
              <a:t>and ends at </a:t>
            </a:r>
            <a:r>
              <a:rPr dirty="0" sz="2400" spc="-5">
                <a:latin typeface="Verdana"/>
                <a:cs typeface="Verdana"/>
              </a:rPr>
              <a:t>first control  </a:t>
            </a:r>
            <a:r>
              <a:rPr dirty="0" sz="2400" spc="-10">
                <a:latin typeface="Verdana"/>
                <a:cs typeface="Verdana"/>
              </a:rPr>
              <a:t>transfer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instruction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943" y="1758695"/>
            <a:ext cx="8702040" cy="1911350"/>
          </a:xfrm>
          <a:custGeom>
            <a:avLst/>
            <a:gdLst/>
            <a:ahLst/>
            <a:cxnLst/>
            <a:rect l="l" t="t" r="r" b="b"/>
            <a:pathLst>
              <a:path w="8702040" h="1911350">
                <a:moveTo>
                  <a:pt x="0" y="1911095"/>
                </a:moveTo>
                <a:lnTo>
                  <a:pt x="8702040" y="1911095"/>
                </a:lnTo>
                <a:lnTo>
                  <a:pt x="8702040" y="0"/>
                </a:lnTo>
                <a:lnTo>
                  <a:pt x="0" y="0"/>
                </a:lnTo>
                <a:lnTo>
                  <a:pt x="0" y="191109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324" y="1234439"/>
            <a:ext cx="8702040" cy="524510"/>
          </a:xfrm>
          <a:custGeom>
            <a:avLst/>
            <a:gdLst/>
            <a:ahLst/>
            <a:cxnLst/>
            <a:rect l="l" t="t" r="r" b="b"/>
            <a:pathLst>
              <a:path w="8702040" h="524510">
                <a:moveTo>
                  <a:pt x="0" y="524255"/>
                </a:moveTo>
                <a:lnTo>
                  <a:pt x="8702040" y="524255"/>
                </a:lnTo>
                <a:lnTo>
                  <a:pt x="8702040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648" y="597788"/>
            <a:ext cx="7719695" cy="5353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#include "pin.H"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600" spc="-5" b="1">
                <a:latin typeface="Courier New"/>
                <a:cs typeface="Courier New"/>
              </a:rPr>
              <a:t>UINT64 </a:t>
            </a:r>
            <a:r>
              <a:rPr dirty="0" sz="1600" b="1">
                <a:latin typeface="Courier New"/>
                <a:cs typeface="Courier New"/>
              </a:rPr>
              <a:t>icount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600" spc="-5" b="1">
                <a:latin typeface="Courier New"/>
                <a:cs typeface="Courier New"/>
              </a:rPr>
              <a:t>void PIN_FAST_ANALYSIS_CALL </a:t>
            </a:r>
            <a:r>
              <a:rPr dirty="0" sz="1600" spc="-5" b="1">
                <a:solidFill>
                  <a:srgbClr val="FF5C00"/>
                </a:solidFill>
                <a:latin typeface="Courier New"/>
                <a:cs typeface="Courier New"/>
              </a:rPr>
              <a:t>docount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INT32 </a:t>
            </a:r>
            <a:r>
              <a:rPr dirty="0" sz="1600" spc="5" b="1">
                <a:solidFill>
                  <a:srgbClr val="085FA8"/>
                </a:solidFill>
                <a:latin typeface="Courier New"/>
                <a:cs typeface="Courier New"/>
              </a:rPr>
              <a:t>c</a:t>
            </a:r>
            <a:r>
              <a:rPr dirty="0" sz="1600" spc="5" b="1">
                <a:latin typeface="Courier New"/>
                <a:cs typeface="Courier New"/>
              </a:rPr>
              <a:t>) </a:t>
            </a:r>
            <a:r>
              <a:rPr dirty="0" sz="1600" spc="-5" b="1">
                <a:latin typeface="Courier New"/>
                <a:cs typeface="Courier New"/>
              </a:rPr>
              <a:t>{ icount </a:t>
            </a:r>
            <a:r>
              <a:rPr dirty="0" sz="1600" b="1">
                <a:latin typeface="Courier New"/>
                <a:cs typeface="Courier New"/>
              </a:rPr>
              <a:t>+= 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c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r>
              <a:rPr dirty="0" sz="1600" spc="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0"/>
              </a:spcBef>
            </a:pPr>
            <a:r>
              <a:rPr dirty="0" sz="1600" spc="-5" b="1">
                <a:latin typeface="Courier New"/>
                <a:cs typeface="Courier New"/>
              </a:rPr>
              <a:t>void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Trace(TRACE trace</a:t>
            </a:r>
            <a:r>
              <a:rPr dirty="0" sz="1600" spc="-5" b="1">
                <a:latin typeface="Courier New"/>
                <a:cs typeface="Courier New"/>
              </a:rPr>
              <a:t>, void *v){</a:t>
            </a:r>
            <a:r>
              <a:rPr dirty="0" sz="1600" spc="-5" b="1">
                <a:solidFill>
                  <a:srgbClr val="379900"/>
                </a:solidFill>
                <a:latin typeface="Courier New"/>
                <a:cs typeface="Courier New"/>
              </a:rPr>
              <a:t>// Pin</a:t>
            </a:r>
            <a:r>
              <a:rPr dirty="0" sz="1600" spc="35" b="1">
                <a:solidFill>
                  <a:srgbClr val="37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79900"/>
                </a:solidFill>
                <a:latin typeface="Courier New"/>
                <a:cs typeface="Courier New"/>
              </a:rPr>
              <a:t>Callback</a:t>
            </a:r>
            <a:endParaRPr sz="1600">
              <a:latin typeface="Courier New"/>
              <a:cs typeface="Courier New"/>
            </a:endParaRPr>
          </a:p>
          <a:p>
            <a:pPr marL="744220" marR="3177540" indent="-487680">
              <a:lnSpc>
                <a:spcPts val="154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for(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BBL </a:t>
            </a:r>
            <a:r>
              <a:rPr dirty="0" sz="1600" b="1">
                <a:latin typeface="Courier New"/>
                <a:cs typeface="Courier New"/>
              </a:rPr>
              <a:t>bbl </a:t>
            </a:r>
            <a:r>
              <a:rPr dirty="0" sz="1600" spc="-5" b="1">
                <a:latin typeface="Courier New"/>
                <a:cs typeface="Courier New"/>
              </a:rPr>
              <a:t>=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TRACE_BblHead</a:t>
            </a:r>
            <a:r>
              <a:rPr dirty="0" sz="1600" spc="-5" b="1">
                <a:latin typeface="Courier New"/>
                <a:cs typeface="Courier New"/>
              </a:rPr>
              <a:t>(trace);  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BBL_Valid</a:t>
            </a:r>
            <a:r>
              <a:rPr dirty="0" sz="1600" spc="-5" b="1">
                <a:latin typeface="Courier New"/>
                <a:cs typeface="Courier New"/>
              </a:rPr>
              <a:t>(bbl);</a:t>
            </a:r>
            <a:endParaRPr sz="1600">
              <a:latin typeface="Courier New"/>
              <a:cs typeface="Courier New"/>
            </a:endParaRPr>
          </a:p>
          <a:p>
            <a:pPr marL="744220" marR="2571115">
              <a:lnSpc>
                <a:spcPct val="8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bbl = 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BBL_Next</a:t>
            </a:r>
            <a:r>
              <a:rPr dirty="0" sz="1600" spc="-5" b="1">
                <a:latin typeface="Courier New"/>
                <a:cs typeface="Courier New"/>
              </a:rPr>
              <a:t>(bbl))  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BBL_InsertCall</a:t>
            </a:r>
            <a:r>
              <a:rPr dirty="0" sz="1600" spc="-5" b="1">
                <a:latin typeface="Courier New"/>
                <a:cs typeface="Courier New"/>
              </a:rPr>
              <a:t>(bbl, IPOINT_ANYWHERE,</a:t>
            </a:r>
            <a:endParaRPr sz="1600">
              <a:latin typeface="Courier New"/>
              <a:cs typeface="Courier New"/>
            </a:endParaRPr>
          </a:p>
          <a:p>
            <a:pPr marL="2579370">
              <a:lnSpc>
                <a:spcPts val="1355"/>
              </a:lnSpc>
            </a:pPr>
            <a:r>
              <a:rPr dirty="0" sz="1600" spc="-5" b="1">
                <a:latin typeface="Courier New"/>
                <a:cs typeface="Courier New"/>
              </a:rPr>
              <a:t>(AFUNPTR)</a:t>
            </a:r>
            <a:r>
              <a:rPr dirty="0" sz="1600" spc="-5" b="1">
                <a:solidFill>
                  <a:srgbClr val="FF5C00"/>
                </a:solidFill>
                <a:latin typeface="Courier New"/>
                <a:cs typeface="Courier New"/>
              </a:rPr>
              <a:t>docount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IARG_FAST_ANALYSIS_CALL,</a:t>
            </a:r>
            <a:endParaRPr sz="1600">
              <a:latin typeface="Courier New"/>
              <a:cs typeface="Courier New"/>
            </a:endParaRPr>
          </a:p>
          <a:p>
            <a:pPr marL="2578100" marR="1590040">
              <a:lnSpc>
                <a:spcPct val="8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IARG_UINT32, </a:t>
            </a:r>
            <a:r>
              <a:rPr dirty="0" sz="1600" spc="-5" b="1">
                <a:solidFill>
                  <a:srgbClr val="085FA8"/>
                </a:solidFill>
                <a:latin typeface="Courier New"/>
                <a:cs typeface="Courier New"/>
              </a:rPr>
              <a:t>BBL_NumIns(bbl)</a:t>
            </a:r>
            <a:r>
              <a:rPr dirty="0" sz="1600" spc="-5" b="1">
                <a:latin typeface="Courier New"/>
                <a:cs typeface="Courier New"/>
              </a:rPr>
              <a:t>,  IARG_END);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  <a:spcBef>
                <a:spcPts val="1125"/>
              </a:spcBef>
            </a:pPr>
            <a:r>
              <a:rPr dirty="0" sz="1600" spc="-5" b="1">
                <a:latin typeface="Courier New"/>
                <a:cs typeface="Courier New"/>
              </a:rPr>
              <a:t>void </a:t>
            </a:r>
            <a:r>
              <a:rPr dirty="0" sz="1600" b="1">
                <a:latin typeface="Courier New"/>
                <a:cs typeface="Courier New"/>
              </a:rPr>
              <a:t>Fini(INT32 code, void </a:t>
            </a:r>
            <a:r>
              <a:rPr dirty="0" sz="1600" spc="-5" b="1">
                <a:latin typeface="Courier New"/>
                <a:cs typeface="Courier New"/>
              </a:rPr>
              <a:t>*v) </a:t>
            </a:r>
            <a:r>
              <a:rPr dirty="0" sz="1600" spc="-10" b="1">
                <a:latin typeface="Courier New"/>
                <a:cs typeface="Courier New"/>
              </a:rPr>
              <a:t>{</a:t>
            </a:r>
            <a:r>
              <a:rPr dirty="0" sz="1700" spc="-10" b="1">
                <a:solidFill>
                  <a:srgbClr val="379900"/>
                </a:solidFill>
                <a:latin typeface="Courier New"/>
                <a:cs typeface="Courier New"/>
              </a:rPr>
              <a:t>// </a:t>
            </a:r>
            <a:r>
              <a:rPr dirty="0" sz="1700" b="1">
                <a:solidFill>
                  <a:srgbClr val="379900"/>
                </a:solidFill>
                <a:latin typeface="Courier New"/>
                <a:cs typeface="Courier New"/>
              </a:rPr>
              <a:t>Pin</a:t>
            </a:r>
            <a:r>
              <a:rPr dirty="0" sz="1700" spc="20" b="1">
                <a:solidFill>
                  <a:srgbClr val="379900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379900"/>
                </a:solidFill>
                <a:latin typeface="Courier New"/>
                <a:cs typeface="Courier New"/>
              </a:rPr>
              <a:t>Callback</a:t>
            </a:r>
            <a:endParaRPr sz="1700">
              <a:latin typeface="Courier New"/>
              <a:cs typeface="Courier New"/>
            </a:endParaRPr>
          </a:p>
          <a:p>
            <a:pPr marL="256540">
              <a:lnSpc>
                <a:spcPts val="1540"/>
              </a:lnSpc>
            </a:pPr>
            <a:r>
              <a:rPr dirty="0" sz="1600" spc="-5" b="1">
                <a:latin typeface="Courier New"/>
                <a:cs typeface="Courier New"/>
              </a:rPr>
              <a:t>fprintf(stderr, "Count </a:t>
            </a:r>
            <a:r>
              <a:rPr dirty="0" sz="1600" b="1">
                <a:latin typeface="Courier New"/>
                <a:cs typeface="Courier New"/>
              </a:rPr>
              <a:t>%lld\n",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icount);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8460" marR="2689860" indent="-366395">
              <a:lnSpc>
                <a:spcPts val="1540"/>
              </a:lnSpc>
              <a:spcBef>
                <a:spcPts val="1520"/>
              </a:spcBef>
            </a:pPr>
            <a:r>
              <a:rPr dirty="0" sz="1600" spc="-5" b="1">
                <a:latin typeface="Courier New"/>
                <a:cs typeface="Courier New"/>
              </a:rPr>
              <a:t>int main(int argc, char * argv[]) {  PIN_Init(argc, argv);  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TRACE_</a:t>
            </a:r>
            <a:r>
              <a:rPr dirty="0" sz="1600" spc="-5" b="1">
                <a:latin typeface="Courier New"/>
                <a:cs typeface="Courier New"/>
              </a:rPr>
              <a:t>AddInstrumentFunction(</a:t>
            </a:r>
            <a:r>
              <a:rPr dirty="0" sz="1600" spc="-5" b="1">
                <a:solidFill>
                  <a:srgbClr val="AA004B"/>
                </a:solidFill>
                <a:latin typeface="Courier New"/>
                <a:cs typeface="Courier New"/>
              </a:rPr>
              <a:t>Trace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378460" marR="3792854">
              <a:lnSpc>
                <a:spcPct val="80000"/>
              </a:lnSpc>
              <a:spcBef>
                <a:spcPts val="10"/>
              </a:spcBef>
            </a:pPr>
            <a:r>
              <a:rPr dirty="0" sz="1600" spc="-5" b="1">
                <a:latin typeface="Courier New"/>
                <a:cs typeface="Courier New"/>
              </a:rPr>
              <a:t>PIN_AddFiniFunction(Fini, </a:t>
            </a:r>
            <a:r>
              <a:rPr dirty="0" sz="1600" b="1">
                <a:latin typeface="Courier New"/>
                <a:cs typeface="Courier New"/>
              </a:rPr>
              <a:t>0);  </a:t>
            </a:r>
            <a:r>
              <a:rPr dirty="0" sz="1600" spc="-5" b="1">
                <a:latin typeface="Courier New"/>
                <a:cs typeface="Courier New"/>
              </a:rPr>
              <a:t>PIN_StartProgram();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345"/>
              </a:lnSpc>
            </a:pPr>
            <a:r>
              <a:rPr dirty="0" sz="1600" spc="-5" b="1">
                <a:latin typeface="Courier New"/>
                <a:cs typeface="Courier New"/>
              </a:rPr>
              <a:t>return 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3325" y="20828"/>
            <a:ext cx="4592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ManualExamples/inscount2.cpp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87311"/>
            <a:ext cx="9144000" cy="170815"/>
          </a:xfrm>
          <a:custGeom>
            <a:avLst/>
            <a:gdLst/>
            <a:ahLst/>
            <a:cxnLst/>
            <a:rect l="l" t="t" r="r" b="b"/>
            <a:pathLst>
              <a:path w="9144000" h="170815">
                <a:moveTo>
                  <a:pt x="0" y="170688"/>
                </a:moveTo>
                <a:lnTo>
                  <a:pt x="9144000" y="170688"/>
                </a:lnTo>
                <a:lnTo>
                  <a:pt x="914400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07323" y="6160007"/>
            <a:ext cx="836675" cy="697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694" y="0"/>
            <a:ext cx="263398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443355" algn="l"/>
              </a:tabLst>
            </a:pP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0x001de0000 </a:t>
            </a:r>
            <a:r>
              <a:rPr dirty="0" sz="1100" b="1">
                <a:solidFill>
                  <a:srgbClr val="379900"/>
                </a:solidFill>
                <a:latin typeface="Courier New"/>
                <a:cs typeface="Courier New"/>
              </a:rPr>
              <a:t>mov </a:t>
            </a: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r14, 0xc5267d40  0x001de000a</a:t>
            </a:r>
            <a:r>
              <a:rPr dirty="0" sz="1100" spc="25" b="1">
                <a:solidFill>
                  <a:srgbClr val="3799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379900"/>
                </a:solidFill>
                <a:latin typeface="Courier New"/>
                <a:cs typeface="Courier New"/>
              </a:rPr>
              <a:t>add	</a:t>
            </a: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[r14],</a:t>
            </a:r>
            <a:r>
              <a:rPr dirty="0" sz="1100" spc="-20" b="1">
                <a:solidFill>
                  <a:srgbClr val="379900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0x2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5837" y="0"/>
            <a:ext cx="1624330" cy="4279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//inscount2.docount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//inscount2.docount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3694" y="372871"/>
            <a:ext cx="29718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0x001de0015 0x77ec4600 cmp rax,</a:t>
            </a:r>
            <a:r>
              <a:rPr dirty="0" sz="1100" spc="55" b="1">
                <a:solidFill>
                  <a:srgbClr val="085FA8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rdx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6146" y="541375"/>
            <a:ext cx="1624965" cy="4279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//patched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in</a:t>
            </a:r>
            <a:r>
              <a:rPr dirty="0" sz="1100" spc="-5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future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//inscount2.docount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3694" y="541375"/>
            <a:ext cx="271907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443355" algn="l"/>
                <a:tab pos="2199005" algn="l"/>
              </a:tabLst>
            </a:pP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0x001de0018</a:t>
            </a:r>
            <a:r>
              <a:rPr dirty="0" sz="1100" spc="3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jz</a:t>
            </a:r>
            <a:r>
              <a:rPr dirty="0" sz="1100" spc="4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0x1deffa0	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L1  </a:t>
            </a: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0x001de001e </a:t>
            </a:r>
            <a:r>
              <a:rPr dirty="0" sz="1100" b="1">
                <a:solidFill>
                  <a:srgbClr val="379900"/>
                </a:solidFill>
                <a:latin typeface="Courier New"/>
                <a:cs typeface="Courier New"/>
              </a:rPr>
              <a:t>mov </a:t>
            </a:r>
            <a:r>
              <a:rPr dirty="0" sz="1100" spc="-5" b="1">
                <a:solidFill>
                  <a:srgbClr val="379900"/>
                </a:solidFill>
                <a:latin typeface="Courier New"/>
                <a:cs typeface="Courier New"/>
              </a:rPr>
              <a:t>r14, 0xc5267d40  </a:t>
            </a:r>
            <a:r>
              <a:rPr dirty="0" sz="1100" spc="-5" b="1">
                <a:latin typeface="Courier New"/>
                <a:cs typeface="Courier New"/>
              </a:rPr>
              <a:t>0x001de0028</a:t>
            </a:r>
            <a:r>
              <a:rPr dirty="0" sz="1100" spc="25" b="1">
                <a:latin typeface="Courier New"/>
                <a:cs typeface="Courier New"/>
              </a:rPr>
              <a:t> </a:t>
            </a:r>
            <a:r>
              <a:rPr dirty="0" sz="1100" b="1">
                <a:latin typeface="Courier New"/>
                <a:cs typeface="Courier New"/>
              </a:rPr>
              <a:t>mov	</a:t>
            </a:r>
            <a:r>
              <a:rPr dirty="0" sz="1100" spc="-5" b="1">
                <a:latin typeface="Courier New"/>
                <a:cs typeface="Courier New"/>
              </a:rPr>
              <a:t>[r15+0x60], </a:t>
            </a:r>
            <a:r>
              <a:rPr dirty="0" sz="1100" b="1">
                <a:latin typeface="Courier New"/>
                <a:cs typeface="Courier New"/>
              </a:rPr>
              <a:t>rax  </a:t>
            </a:r>
            <a:r>
              <a:rPr dirty="0" sz="1100" spc="-5" b="1">
                <a:latin typeface="Courier New"/>
                <a:cs typeface="Courier New"/>
              </a:rPr>
              <a:t>0x001de002c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b="1">
                <a:latin typeface="Courier New"/>
                <a:cs typeface="Courier New"/>
              </a:rPr>
              <a:t>lahf</a:t>
            </a:r>
            <a:endParaRPr sz="1100">
              <a:latin typeface="Courier New"/>
              <a:cs typeface="Courier New"/>
            </a:endParaRPr>
          </a:p>
          <a:p>
            <a:pPr marL="12700" marR="89535">
              <a:lnSpc>
                <a:spcPct val="120000"/>
              </a:lnSpc>
              <a:tabLst>
                <a:tab pos="1443355" algn="l"/>
              </a:tabLst>
            </a:pPr>
            <a:r>
              <a:rPr dirty="0" sz="1100" spc="-5" b="1">
                <a:latin typeface="Courier New"/>
                <a:cs typeface="Courier New"/>
              </a:rPr>
              <a:t>0x001de002e </a:t>
            </a:r>
            <a:r>
              <a:rPr dirty="0" sz="1100" b="1">
                <a:latin typeface="Courier New"/>
                <a:cs typeface="Courier New"/>
              </a:rPr>
              <a:t>seto </a:t>
            </a:r>
            <a:r>
              <a:rPr dirty="0" sz="1100" spc="-5" b="1">
                <a:latin typeface="Courier New"/>
                <a:cs typeface="Courier New"/>
              </a:rPr>
              <a:t>al  0x001de0031</a:t>
            </a:r>
            <a:r>
              <a:rPr dirty="0" sz="1100" spc="25" b="1">
                <a:latin typeface="Courier New"/>
                <a:cs typeface="Courier New"/>
              </a:rPr>
              <a:t> </a:t>
            </a:r>
            <a:r>
              <a:rPr dirty="0" sz="1100" b="1">
                <a:latin typeface="Courier New"/>
                <a:cs typeface="Courier New"/>
              </a:rPr>
              <a:t>mov	</a:t>
            </a:r>
            <a:r>
              <a:rPr dirty="0" sz="1100" spc="-5" b="1">
                <a:latin typeface="Courier New"/>
                <a:cs typeface="Courier New"/>
              </a:rPr>
              <a:t>[r15+0xd8],</a:t>
            </a:r>
            <a:r>
              <a:rPr dirty="0" sz="1100" spc="-45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ax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1863725" algn="l"/>
              </a:tabLst>
            </a:pPr>
            <a:r>
              <a:rPr dirty="0" sz="1100" spc="-5" b="1">
                <a:latin typeface="Courier New"/>
                <a:cs typeface="Courier New"/>
              </a:rPr>
              <a:t>0x001de0039</a:t>
            </a:r>
            <a:r>
              <a:rPr dirty="0" sz="1100" spc="15" b="1">
                <a:latin typeface="Courier New"/>
                <a:cs typeface="Courier New"/>
              </a:rPr>
              <a:t> </a:t>
            </a:r>
            <a:r>
              <a:rPr dirty="0" sz="1100" b="1">
                <a:latin typeface="Courier New"/>
                <a:cs typeface="Courier New"/>
              </a:rPr>
              <a:t>mov</a:t>
            </a:r>
            <a:r>
              <a:rPr dirty="0" sz="1100" spc="30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rax,	[r15+0x60]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443355" algn="l"/>
              </a:tabLst>
            </a:pPr>
            <a:r>
              <a:rPr dirty="0" sz="1100" b="1">
                <a:solidFill>
                  <a:srgbClr val="379900"/>
                </a:solidFill>
                <a:latin typeface="Courier New"/>
                <a:cs typeface="Courier New"/>
              </a:rPr>
              <a:t>0x001de003d add	[r14],</a:t>
            </a:r>
            <a:r>
              <a:rPr dirty="0" sz="1100" spc="-20" b="1">
                <a:solidFill>
                  <a:srgbClr val="3799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379900"/>
                </a:solidFill>
                <a:latin typeface="Courier New"/>
                <a:cs typeface="Courier New"/>
              </a:rPr>
              <a:t>0x2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0221" y="1982165"/>
            <a:ext cx="162496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379900"/>
                </a:solidFill>
                <a:latin typeface="Courier New"/>
                <a:cs typeface="Courier New"/>
              </a:rPr>
              <a:t>//inscount2.docount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3694" y="2184019"/>
            <a:ext cx="54965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9840" algn="l"/>
              </a:tabLst>
            </a:pP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0x001de0048 0x77ec4609 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movzx</a:t>
            </a:r>
            <a:r>
              <a:rPr dirty="0" sz="1100" spc="95" b="1">
                <a:solidFill>
                  <a:srgbClr val="085FA8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edi,</a:t>
            </a:r>
            <a:r>
              <a:rPr dirty="0" sz="1100" spc="40" b="1">
                <a:solidFill>
                  <a:srgbClr val="085FA8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[rax+0x2]	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//ecx </a:t>
            </a: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alloced to</a:t>
            </a:r>
            <a:r>
              <a:rPr dirty="0" sz="1100" spc="-45" b="1">
                <a:solidFill>
                  <a:srgbClr val="085FA8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edi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6146" y="2385187"/>
            <a:ext cx="1202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//push</a:t>
            </a:r>
            <a:r>
              <a:rPr dirty="0" sz="1100" spc="-4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retaddr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3694" y="2352268"/>
            <a:ext cx="2381885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0170">
              <a:lnSpc>
                <a:spcPct val="12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0x001de004c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push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0x77ec4612  0x001de0051</a:t>
            </a:r>
            <a:r>
              <a:rPr dirty="0" sz="11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nop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0x001de0052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jmp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0x1deffd0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 L2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6146" y="2787523"/>
            <a:ext cx="16249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//patched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100" spc="-5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future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233" y="3156940"/>
            <a:ext cx="5495290" cy="12331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L2:</a:t>
            </a:r>
            <a:endParaRPr sz="110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265"/>
              </a:spcBef>
              <a:tabLst>
                <a:tab pos="1694814" algn="l"/>
                <a:tab pos="3126105" algn="l"/>
              </a:tabLst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0x001deffd0</a:t>
            </a:r>
            <a:r>
              <a:rPr dirty="0" sz="1100" spc="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mov	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[r15+0x40],</a:t>
            </a:r>
            <a:r>
              <a:rPr dirty="0" sz="1100" spc="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rsp	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save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app</a:t>
            </a:r>
            <a:r>
              <a:rPr dirty="0" sz="11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rsp</a:t>
            </a:r>
            <a:endParaRPr sz="1100">
              <a:latin typeface="Courier New"/>
              <a:cs typeface="Courier New"/>
            </a:endParaRPr>
          </a:p>
          <a:p>
            <a:pPr marL="264160" marR="510540">
              <a:lnSpc>
                <a:spcPct val="120000"/>
              </a:lnSpc>
              <a:spcBef>
                <a:spcPts val="5"/>
              </a:spcBef>
              <a:tabLst>
                <a:tab pos="1778635" algn="l"/>
                <a:tab pos="2115185" algn="l"/>
              </a:tabLst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0x001deffd4</a:t>
            </a:r>
            <a:r>
              <a:rPr dirty="0" sz="1100" spc="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mov</a:t>
            </a:r>
            <a:r>
              <a:rPr dirty="0" sz="1100" spc="3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rsp,	[r15+0x2d0] // switch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to pin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stack  0x001deffdb</a:t>
            </a:r>
            <a:r>
              <a:rPr dirty="0" sz="1100" spc="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call	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[0x2f000000]// call</a:t>
            </a:r>
            <a:r>
              <a:rPr dirty="0" sz="1100" spc="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VmEnter</a:t>
            </a:r>
            <a:endParaRPr sz="1100">
              <a:latin typeface="Courier New"/>
              <a:cs typeface="Courier New"/>
            </a:endParaRPr>
          </a:p>
          <a:p>
            <a:pPr marL="264160" marR="5080">
              <a:lnSpc>
                <a:spcPct val="120000"/>
              </a:lnSpc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data used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by VmEnter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–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pointed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to by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return-address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of call  0x001deffe8_svc(VMSVC_XFER)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3694" y="4364202"/>
            <a:ext cx="254952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0x001defff0_sct(0x00065fb60)  0x001defff8_iaddr(0x077ef7870)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1761" y="4364202"/>
            <a:ext cx="2297430" cy="62928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 current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register</a:t>
            </a:r>
            <a:r>
              <a:rPr dirty="0" sz="1100" spc="-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mapping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 app target IP</a:t>
            </a:r>
            <a:r>
              <a:rPr dirty="0" sz="1100" spc="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of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// call at</a:t>
            </a:r>
            <a:r>
              <a:rPr dirty="0" sz="11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0x77ec460d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2233" y="4967009"/>
            <a:ext cx="5831840" cy="163639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L1:</a:t>
            </a:r>
            <a:endParaRPr sz="1100">
              <a:latin typeface="Courier New"/>
              <a:cs typeface="Courier New"/>
            </a:endParaRPr>
          </a:p>
          <a:p>
            <a:pPr marL="264160" marR="847090">
              <a:lnSpc>
                <a:spcPct val="120000"/>
              </a:lnSpc>
              <a:spcBef>
                <a:spcPts val="5"/>
              </a:spcBef>
              <a:tabLst>
                <a:tab pos="1694814" algn="l"/>
                <a:tab pos="1778635" algn="l"/>
                <a:tab pos="2115185" algn="l"/>
                <a:tab pos="3126105" algn="l"/>
              </a:tabLst>
            </a:pP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0x001deffa0</a:t>
            </a:r>
            <a:r>
              <a:rPr dirty="0" sz="1100" spc="2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mov	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[r15+0x40],</a:t>
            </a:r>
            <a:r>
              <a:rPr dirty="0" sz="1100" spc="40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rsp	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//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save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app rsp  0x001deffa4</a:t>
            </a:r>
            <a:r>
              <a:rPr dirty="0" sz="1100" spc="2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mov</a:t>
            </a:r>
            <a:r>
              <a:rPr dirty="0" sz="1100" spc="3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rsp,	[r15+0x2d0] // switch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to pin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stack  0x001deffab</a:t>
            </a:r>
            <a:r>
              <a:rPr dirty="0" sz="1100" spc="2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call		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[0x2f000000]	//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call</a:t>
            </a:r>
            <a:r>
              <a:rPr dirty="0" sz="1100" spc="-1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VmEnter</a:t>
            </a:r>
            <a:endParaRPr sz="1100">
              <a:latin typeface="Courier New"/>
              <a:cs typeface="Courier New"/>
            </a:endParaRPr>
          </a:p>
          <a:p>
            <a:pPr marL="264160" marR="341630">
              <a:lnSpc>
                <a:spcPct val="120000"/>
              </a:lnSpc>
            </a:pP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//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data used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by VmEnter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– pointed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to by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return-address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of call  0x001deffb8_svc(VMSVC_XFER)</a:t>
            </a:r>
            <a:endParaRPr sz="110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265"/>
              </a:spcBef>
              <a:tabLst>
                <a:tab pos="2787650" algn="l"/>
              </a:tabLst>
            </a:pP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0x001deffc0_sct(0x00065f998)	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//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current register</a:t>
            </a:r>
            <a:r>
              <a:rPr dirty="0" sz="1100" spc="20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mapping</a:t>
            </a:r>
            <a:endParaRPr sz="110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265"/>
              </a:spcBef>
            </a:pP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0x001deffc8_iaddr(0x077f1eac9)// app target </a:t>
            </a:r>
            <a:r>
              <a:rPr dirty="0" sz="1100" spc="5" b="1">
                <a:solidFill>
                  <a:srgbClr val="FF33CC"/>
                </a:solidFill>
                <a:latin typeface="Courier New"/>
                <a:cs typeface="Courier New"/>
              </a:rPr>
              <a:t>IP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of </a:t>
            </a:r>
            <a:r>
              <a:rPr dirty="0" sz="1100" spc="5" b="1">
                <a:solidFill>
                  <a:srgbClr val="FF33CC"/>
                </a:solidFill>
                <a:latin typeface="Courier New"/>
                <a:cs typeface="Courier New"/>
              </a:rPr>
              <a:t>jz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at</a:t>
            </a:r>
            <a:r>
              <a:rPr dirty="0" sz="1100" spc="-55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0x77ec4603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759" y="0"/>
            <a:ext cx="1204595" cy="62928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360"/>
              </a:spcBef>
            </a:pPr>
            <a:r>
              <a:rPr dirty="0" sz="1100">
                <a:latin typeface="Courier New"/>
                <a:cs typeface="Courier New"/>
              </a:rPr>
              <a:t>APP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IP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0x77ec4600</a:t>
            </a:r>
            <a:r>
              <a:rPr dirty="0" sz="1100" spc="-45" b="1">
                <a:solidFill>
                  <a:srgbClr val="085FA8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cmp 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0x77ec4603</a:t>
            </a:r>
            <a:r>
              <a:rPr dirty="0" sz="1100" spc="-30" b="1">
                <a:solidFill>
                  <a:srgbClr val="FF33CC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jz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9989" y="138785"/>
            <a:ext cx="86614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rax, rdx  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0x77</a:t>
            </a:r>
            <a:r>
              <a:rPr dirty="0" sz="1100" spc="5" b="1">
                <a:solidFill>
                  <a:srgbClr val="FF33CC"/>
                </a:solidFill>
                <a:latin typeface="Courier New"/>
                <a:cs typeface="Courier New"/>
              </a:rPr>
              <a:t>f</a:t>
            </a:r>
            <a:r>
              <a:rPr dirty="0" sz="1100" spc="-5" b="1">
                <a:solidFill>
                  <a:srgbClr val="FF33CC"/>
                </a:solidFill>
                <a:latin typeface="Courier New"/>
                <a:cs typeface="Courier New"/>
              </a:rPr>
              <a:t>1eac</a:t>
            </a:r>
            <a:r>
              <a:rPr dirty="0" sz="1100" b="1">
                <a:solidFill>
                  <a:srgbClr val="FF33CC"/>
                </a:solidFill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759" y="541375"/>
            <a:ext cx="263398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443355" algn="l"/>
              </a:tabLst>
            </a:pP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0x77ec4609 </a:t>
            </a:r>
            <a:r>
              <a:rPr dirty="0" sz="1100" b="1">
                <a:solidFill>
                  <a:srgbClr val="085FA8"/>
                </a:solidFill>
                <a:latin typeface="Courier New"/>
                <a:cs typeface="Courier New"/>
              </a:rPr>
              <a:t>movzx </a:t>
            </a:r>
            <a:r>
              <a:rPr dirty="0" sz="1100" spc="-5" b="1">
                <a:solidFill>
                  <a:srgbClr val="085FA8"/>
                </a:solidFill>
                <a:latin typeface="Courier New"/>
                <a:cs typeface="Courier New"/>
              </a:rPr>
              <a:t>ecx, [rax+0x2]  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0x77ec460d</a:t>
            </a:r>
            <a:r>
              <a:rPr dirty="0" sz="1100" spc="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3300"/>
                </a:solidFill>
                <a:latin typeface="Courier New"/>
                <a:cs typeface="Courier New"/>
              </a:rPr>
              <a:t>call	</a:t>
            </a:r>
            <a:r>
              <a:rPr dirty="0" sz="1100" spc="-5" b="1">
                <a:solidFill>
                  <a:srgbClr val="FF3300"/>
                </a:solidFill>
                <a:latin typeface="Courier New"/>
                <a:cs typeface="Courier New"/>
              </a:rPr>
              <a:t>0x77ef7870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78802" y="1050797"/>
            <a:ext cx="754380" cy="840105"/>
          </a:xfrm>
          <a:custGeom>
            <a:avLst/>
            <a:gdLst/>
            <a:ahLst/>
            <a:cxnLst/>
            <a:rect l="l" t="t" r="r" b="b"/>
            <a:pathLst>
              <a:path w="754379" h="840105">
                <a:moveTo>
                  <a:pt x="0" y="0"/>
                </a:moveTo>
                <a:lnTo>
                  <a:pt x="76006" y="1423"/>
                </a:lnTo>
                <a:lnTo>
                  <a:pt x="146804" y="5504"/>
                </a:lnTo>
                <a:lnTo>
                  <a:pt x="210874" y="11961"/>
                </a:lnTo>
                <a:lnTo>
                  <a:pt x="266700" y="20510"/>
                </a:lnTo>
                <a:lnTo>
                  <a:pt x="312762" y="30869"/>
                </a:lnTo>
                <a:lnTo>
                  <a:pt x="369525" y="55885"/>
                </a:lnTo>
                <a:lnTo>
                  <a:pt x="377190" y="69976"/>
                </a:lnTo>
                <a:lnTo>
                  <a:pt x="377190" y="349885"/>
                </a:lnTo>
                <a:lnTo>
                  <a:pt x="384854" y="363976"/>
                </a:lnTo>
                <a:lnTo>
                  <a:pt x="441617" y="388992"/>
                </a:lnTo>
                <a:lnTo>
                  <a:pt x="487680" y="399351"/>
                </a:lnTo>
                <a:lnTo>
                  <a:pt x="543505" y="407900"/>
                </a:lnTo>
                <a:lnTo>
                  <a:pt x="607575" y="414357"/>
                </a:lnTo>
                <a:lnTo>
                  <a:pt x="678373" y="418438"/>
                </a:lnTo>
                <a:lnTo>
                  <a:pt x="754379" y="419862"/>
                </a:lnTo>
                <a:lnTo>
                  <a:pt x="678373" y="421285"/>
                </a:lnTo>
                <a:lnTo>
                  <a:pt x="607575" y="425366"/>
                </a:lnTo>
                <a:lnTo>
                  <a:pt x="543505" y="431823"/>
                </a:lnTo>
                <a:lnTo>
                  <a:pt x="487679" y="440372"/>
                </a:lnTo>
                <a:lnTo>
                  <a:pt x="441617" y="450731"/>
                </a:lnTo>
                <a:lnTo>
                  <a:pt x="384854" y="475747"/>
                </a:lnTo>
                <a:lnTo>
                  <a:pt x="377190" y="489838"/>
                </a:lnTo>
                <a:lnTo>
                  <a:pt x="377190" y="769747"/>
                </a:lnTo>
                <a:lnTo>
                  <a:pt x="369525" y="783838"/>
                </a:lnTo>
                <a:lnTo>
                  <a:pt x="312762" y="808854"/>
                </a:lnTo>
                <a:lnTo>
                  <a:pt x="266700" y="819213"/>
                </a:lnTo>
                <a:lnTo>
                  <a:pt x="210874" y="827762"/>
                </a:lnTo>
                <a:lnTo>
                  <a:pt x="146804" y="834219"/>
                </a:lnTo>
                <a:lnTo>
                  <a:pt x="76006" y="838300"/>
                </a:lnTo>
                <a:lnTo>
                  <a:pt x="0" y="8397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38338" y="1225676"/>
            <a:ext cx="528320" cy="4622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save  </a:t>
            </a:r>
            <a:r>
              <a:rPr dirty="0" sz="1100" spc="-5">
                <a:latin typeface="Courier New"/>
                <a:cs typeface="Courier New"/>
              </a:rPr>
              <a:t>status  </a:t>
            </a:r>
            <a:r>
              <a:rPr dirty="0" sz="1100" spc="-5">
                <a:latin typeface="Courier New"/>
                <a:cs typeface="Courier New"/>
              </a:rPr>
              <a:t>flags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671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Multi-Threading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964438"/>
            <a:ext cx="8153400" cy="406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supports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multi-threading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lvl="1" marL="588645" marR="5080" indent="-236220">
              <a:lnSpc>
                <a:spcPct val="8010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Application </a:t>
            </a:r>
            <a:r>
              <a:rPr dirty="0" sz="2000">
                <a:latin typeface="Verdana"/>
                <a:cs typeface="Verdana"/>
              </a:rPr>
              <a:t>threads execute </a:t>
            </a:r>
            <a:r>
              <a:rPr dirty="0" sz="2000" spc="-5">
                <a:latin typeface="Verdana"/>
                <a:cs typeface="Verdana"/>
              </a:rPr>
              <a:t>jitted </a:t>
            </a:r>
            <a:r>
              <a:rPr dirty="0" sz="2000">
                <a:latin typeface="Verdana"/>
                <a:cs typeface="Verdana"/>
              </a:rPr>
              <a:t>code </a:t>
            </a:r>
            <a:r>
              <a:rPr dirty="0" sz="2000" spc="-5">
                <a:latin typeface="Verdana"/>
                <a:cs typeface="Verdana"/>
              </a:rPr>
              <a:t>including  </a:t>
            </a:r>
            <a:r>
              <a:rPr dirty="0" sz="2000">
                <a:latin typeface="Verdana"/>
                <a:cs typeface="Verdana"/>
              </a:rPr>
              <a:t>instrumentation code </a:t>
            </a:r>
            <a:r>
              <a:rPr dirty="0" sz="2000" spc="-5">
                <a:latin typeface="Verdana"/>
                <a:cs typeface="Verdana"/>
              </a:rPr>
              <a:t>(inlined </a:t>
            </a:r>
            <a:r>
              <a:rPr dirty="0" sz="2000">
                <a:latin typeface="Verdana"/>
                <a:cs typeface="Verdana"/>
              </a:rPr>
              <a:t>and not </a:t>
            </a:r>
            <a:r>
              <a:rPr dirty="0" sz="2000" spc="-5">
                <a:latin typeface="Verdana"/>
                <a:cs typeface="Verdana"/>
              </a:rPr>
              <a:t>inlined), without </a:t>
            </a:r>
            <a:r>
              <a:rPr dirty="0" sz="2000">
                <a:latin typeface="Verdana"/>
                <a:cs typeface="Verdana"/>
              </a:rPr>
              <a:t>any  </a:t>
            </a:r>
            <a:r>
              <a:rPr dirty="0" sz="2000" spc="-5">
                <a:latin typeface="Verdana"/>
                <a:cs typeface="Verdana"/>
              </a:rPr>
              <a:t>serialization </a:t>
            </a:r>
            <a:r>
              <a:rPr dirty="0" sz="2000">
                <a:latin typeface="Verdana"/>
                <a:cs typeface="Verdana"/>
              </a:rPr>
              <a:t>introduced </a:t>
            </a:r>
            <a:r>
              <a:rPr dirty="0" sz="2000" spc="-5">
                <a:latin typeface="Verdana"/>
                <a:cs typeface="Verdana"/>
              </a:rPr>
              <a:t>by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Pin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lvl="2" marL="927100" marR="992505" indent="-224790">
              <a:lnSpc>
                <a:spcPts val="1540"/>
              </a:lnSpc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Instrumentation </a:t>
            </a:r>
            <a:r>
              <a:rPr dirty="0" sz="1600" spc="-5">
                <a:latin typeface="Verdana"/>
                <a:cs typeface="Verdana"/>
              </a:rPr>
              <a:t>code can </a:t>
            </a:r>
            <a:r>
              <a:rPr dirty="0" sz="1600" spc="-10">
                <a:latin typeface="Verdana"/>
                <a:cs typeface="Verdana"/>
              </a:rPr>
              <a:t>use Pin </a:t>
            </a:r>
            <a:r>
              <a:rPr dirty="0" sz="1600" spc="-5">
                <a:latin typeface="Verdana"/>
                <a:cs typeface="Verdana"/>
              </a:rPr>
              <a:t>and/or </a:t>
            </a:r>
            <a:r>
              <a:rPr dirty="0" sz="1600" spc="-10">
                <a:latin typeface="Verdana"/>
                <a:cs typeface="Verdana"/>
              </a:rPr>
              <a:t>OS </a:t>
            </a:r>
            <a:r>
              <a:rPr dirty="0" sz="1600" spc="-5">
                <a:latin typeface="Verdana"/>
                <a:cs typeface="Verdana"/>
              </a:rPr>
              <a:t>synchronization  constructs to </a:t>
            </a:r>
            <a:r>
              <a:rPr dirty="0" sz="1600" spc="-10">
                <a:latin typeface="Verdana"/>
                <a:cs typeface="Verdana"/>
              </a:rPr>
              <a:t>introduce serialization if</a:t>
            </a:r>
            <a:r>
              <a:rPr dirty="0" sz="1600" spc="1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needed.</a:t>
            </a:r>
            <a:endParaRPr sz="16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1689"/>
              </a:spcBef>
              <a:buChar char="–"/>
              <a:tabLst>
                <a:tab pos="927735" algn="l"/>
              </a:tabLst>
            </a:pPr>
            <a:r>
              <a:rPr dirty="0" sz="1600" spc="-5">
                <a:latin typeface="Verdana"/>
                <a:cs typeface="Verdana"/>
              </a:rPr>
              <a:t>Pin </a:t>
            </a:r>
            <a:r>
              <a:rPr dirty="0" sz="1600" spc="-10">
                <a:latin typeface="Verdana"/>
                <a:cs typeface="Verdana"/>
              </a:rPr>
              <a:t>provides </a:t>
            </a:r>
            <a:r>
              <a:rPr dirty="0" sz="1600" spc="-5">
                <a:latin typeface="Verdana"/>
                <a:cs typeface="Verdana"/>
              </a:rPr>
              <a:t>APIs for thread local</a:t>
            </a:r>
            <a:r>
              <a:rPr dirty="0" sz="1600" spc="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storage.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6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callbacks are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serialized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92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Jitting is</a:t>
            </a:r>
            <a:r>
              <a:rPr dirty="0" sz="2000" spc="-10">
                <a:latin typeface="Verdana"/>
                <a:cs typeface="Verdana"/>
              </a:rPr>
              <a:t> serialized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5"/>
              </a:spcBef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Only </a:t>
            </a:r>
            <a:r>
              <a:rPr dirty="0" sz="1600" spc="-5">
                <a:latin typeface="Verdana"/>
                <a:cs typeface="Verdana"/>
              </a:rPr>
              <a:t>one application thread can be </a:t>
            </a:r>
            <a:r>
              <a:rPr dirty="0" sz="1600" spc="-10">
                <a:latin typeface="Verdana"/>
                <a:cs typeface="Verdana"/>
              </a:rPr>
              <a:t>jitting </a:t>
            </a:r>
            <a:r>
              <a:rPr dirty="0" sz="1600" spc="-5">
                <a:latin typeface="Verdana"/>
                <a:cs typeface="Verdana"/>
              </a:rPr>
              <a:t>code at any</a:t>
            </a:r>
            <a:r>
              <a:rPr dirty="0" sz="1600" spc="1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65692" y="2706623"/>
            <a:ext cx="50800" cy="963294"/>
          </a:xfrm>
          <a:custGeom>
            <a:avLst/>
            <a:gdLst/>
            <a:ahLst/>
            <a:cxnLst/>
            <a:rect l="l" t="t" r="r" b="b"/>
            <a:pathLst>
              <a:path w="50800" h="963295">
                <a:moveTo>
                  <a:pt x="0" y="963168"/>
                </a:moveTo>
                <a:lnTo>
                  <a:pt x="50292" y="963168"/>
                </a:lnTo>
                <a:lnTo>
                  <a:pt x="50292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943" y="2706623"/>
            <a:ext cx="41275" cy="963294"/>
          </a:xfrm>
          <a:custGeom>
            <a:avLst/>
            <a:gdLst/>
            <a:ahLst/>
            <a:cxnLst/>
            <a:rect l="l" t="t" r="r" b="b"/>
            <a:pathLst>
              <a:path w="41275" h="963295">
                <a:moveTo>
                  <a:pt x="0" y="963168"/>
                </a:moveTo>
                <a:lnTo>
                  <a:pt x="41148" y="963168"/>
                </a:lnTo>
                <a:lnTo>
                  <a:pt x="41148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652" y="1749551"/>
            <a:ext cx="91440" cy="391795"/>
          </a:xfrm>
          <a:custGeom>
            <a:avLst/>
            <a:gdLst/>
            <a:ahLst/>
            <a:cxnLst/>
            <a:rect l="l" t="t" r="r" b="b"/>
            <a:pathLst>
              <a:path w="91439" h="391794">
                <a:moveTo>
                  <a:pt x="0" y="391667"/>
                </a:moveTo>
                <a:lnTo>
                  <a:pt x="91439" y="391667"/>
                </a:lnTo>
                <a:lnTo>
                  <a:pt x="91439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091" y="382524"/>
            <a:ext cx="8610600" cy="5753100"/>
          </a:xfrm>
          <a:custGeom>
            <a:avLst/>
            <a:gdLst/>
            <a:ahLst/>
            <a:cxnLst/>
            <a:rect l="l" t="t" r="r" b="b"/>
            <a:pathLst>
              <a:path w="8610600" h="5753100">
                <a:moveTo>
                  <a:pt x="0" y="5753100"/>
                </a:moveTo>
                <a:lnTo>
                  <a:pt x="8610600" y="5753100"/>
                </a:lnTo>
                <a:lnTo>
                  <a:pt x="8610600" y="0"/>
                </a:lnTo>
                <a:lnTo>
                  <a:pt x="0" y="0"/>
                </a:lnTo>
                <a:lnTo>
                  <a:pt x="0" y="57531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3001" y="321310"/>
            <a:ext cx="3373120" cy="121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84605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Courier New"/>
                <a:cs typeface="Courier New"/>
              </a:rPr>
              <a:t>#include "pin.H"  INT32 numThreads </a:t>
            </a:r>
            <a:r>
              <a:rPr dirty="0" sz="1300" spc="-5" b="1">
                <a:latin typeface="Courier New"/>
                <a:cs typeface="Courier New"/>
              </a:rPr>
              <a:t>=</a:t>
            </a:r>
            <a:r>
              <a:rPr dirty="0" sz="1300" spc="-65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0;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const INT32 MaxNumThreads </a:t>
            </a:r>
            <a:r>
              <a:rPr dirty="0" sz="1300" spc="-5" b="1">
                <a:latin typeface="Courier New"/>
                <a:cs typeface="Courier New"/>
              </a:rPr>
              <a:t>= </a:t>
            </a:r>
            <a:r>
              <a:rPr dirty="0" sz="1300" spc="-10" b="1">
                <a:latin typeface="Courier New"/>
                <a:cs typeface="Courier New"/>
              </a:rPr>
              <a:t>10000;  struct</a:t>
            </a:r>
            <a:r>
              <a:rPr dirty="0" sz="1300" spc="-5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THREAD_DATA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UINT64</a:t>
            </a:r>
            <a:r>
              <a:rPr dirty="0" sz="1300" spc="-8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_count;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001" y="1510029"/>
            <a:ext cx="8593455" cy="438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95"/>
              </a:spcBef>
              <a:tabLst>
                <a:tab pos="2080895" algn="l"/>
                <a:tab pos="3853179" algn="l"/>
              </a:tabLst>
            </a:pPr>
            <a:r>
              <a:rPr dirty="0" sz="1300" spc="-10" b="1">
                <a:latin typeface="Courier New"/>
                <a:cs typeface="Courier New"/>
              </a:rPr>
              <a:t>UINT8</a:t>
            </a:r>
            <a:r>
              <a:rPr dirty="0" sz="130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_pad[56];	</a:t>
            </a:r>
            <a:r>
              <a:rPr dirty="0" sz="1300" spc="-5" b="1">
                <a:solidFill>
                  <a:srgbClr val="379900"/>
                </a:solidFill>
                <a:latin typeface="Courier New"/>
                <a:cs typeface="Courier New"/>
              </a:rPr>
              <a:t>/* </a:t>
            </a:r>
            <a:r>
              <a:rPr dirty="0" sz="1300" spc="-10" b="1">
                <a:solidFill>
                  <a:srgbClr val="379900"/>
                </a:solidFill>
                <a:latin typeface="Courier New"/>
                <a:cs typeface="Courier New"/>
              </a:rPr>
              <a:t>guess why?</a:t>
            </a:r>
            <a:r>
              <a:rPr dirty="0" sz="1300" spc="-5" b="1">
                <a:solidFill>
                  <a:srgbClr val="379900"/>
                </a:solidFill>
                <a:latin typeface="Courier New"/>
                <a:cs typeface="Courier New"/>
              </a:rPr>
              <a:t> */	</a:t>
            </a:r>
            <a:r>
              <a:rPr dirty="0" sz="1300" spc="-10" b="1">
                <a:latin typeface="Courier New"/>
                <a:cs typeface="Courier New"/>
              </a:rPr>
              <a:t>}icount[MaxNumThreads];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379900"/>
                </a:solidFill>
                <a:latin typeface="Courier New"/>
                <a:cs typeface="Courier New"/>
              </a:rPr>
              <a:t>// </a:t>
            </a:r>
            <a:r>
              <a:rPr dirty="0" sz="1300" spc="-10" b="1">
                <a:solidFill>
                  <a:srgbClr val="379900"/>
                </a:solidFill>
                <a:latin typeface="Courier New"/>
                <a:cs typeface="Courier New"/>
              </a:rPr>
              <a:t>Analysis routine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VOID </a:t>
            </a:r>
            <a:r>
              <a:rPr dirty="0" sz="1200" b="1">
                <a:latin typeface="Courier New"/>
                <a:cs typeface="Courier New"/>
              </a:rPr>
              <a:t>PIN_FAST_ANALYSIS_CALL </a:t>
            </a:r>
            <a:r>
              <a:rPr dirty="0" sz="1300" spc="-10" b="1">
                <a:solidFill>
                  <a:srgbClr val="FF33CC"/>
                </a:solidFill>
                <a:latin typeface="Courier New"/>
                <a:cs typeface="Courier New"/>
              </a:rPr>
              <a:t>docount</a:t>
            </a:r>
            <a:r>
              <a:rPr dirty="0" sz="1300" spc="-10" b="1">
                <a:latin typeface="Courier New"/>
                <a:cs typeface="Courier New"/>
              </a:rPr>
              <a:t>(</a:t>
            </a:r>
            <a:r>
              <a:rPr dirty="0" sz="1300" spc="-10" b="1">
                <a:solidFill>
                  <a:srgbClr val="9900FF"/>
                </a:solidFill>
                <a:latin typeface="Courier New"/>
                <a:cs typeface="Courier New"/>
              </a:rPr>
              <a:t>ADDRINT c</a:t>
            </a:r>
            <a:r>
              <a:rPr dirty="0" sz="1300" spc="-10" b="1">
                <a:latin typeface="Courier New"/>
                <a:cs typeface="Courier New"/>
              </a:rPr>
              <a:t>, </a:t>
            </a:r>
            <a:r>
              <a:rPr dirty="0" sz="1300" spc="-10" b="1">
                <a:solidFill>
                  <a:srgbClr val="FF3300"/>
                </a:solidFill>
                <a:latin typeface="Courier New"/>
                <a:cs typeface="Courier New"/>
              </a:rPr>
              <a:t>THREADID </a:t>
            </a:r>
            <a:r>
              <a:rPr dirty="0" sz="1300" spc="-5" b="1">
                <a:solidFill>
                  <a:srgbClr val="FF3300"/>
                </a:solidFill>
                <a:latin typeface="Courier New"/>
                <a:cs typeface="Courier New"/>
              </a:rPr>
              <a:t>tid</a:t>
            </a:r>
            <a:r>
              <a:rPr dirty="0" sz="1300" spc="-5" b="1">
                <a:latin typeface="Courier New"/>
                <a:cs typeface="Courier New"/>
              </a:rPr>
              <a:t>) { </a:t>
            </a:r>
            <a:r>
              <a:rPr dirty="0" sz="1300" spc="-10" b="1">
                <a:latin typeface="Courier New"/>
                <a:cs typeface="Courier New"/>
              </a:rPr>
              <a:t>icount[tid]._count </a:t>
            </a:r>
            <a:r>
              <a:rPr dirty="0" sz="1300" spc="-5" b="1">
                <a:latin typeface="Courier New"/>
                <a:cs typeface="Courier New"/>
              </a:rPr>
              <a:t>+=</a:t>
            </a:r>
            <a:r>
              <a:rPr dirty="0" sz="1300" spc="15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c;}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79900"/>
                </a:solidFill>
                <a:latin typeface="Courier New"/>
                <a:cs typeface="Courier New"/>
              </a:rPr>
              <a:t>// </a:t>
            </a:r>
            <a:r>
              <a:rPr dirty="0" sz="1300" spc="-10" b="1">
                <a:solidFill>
                  <a:srgbClr val="379900"/>
                </a:solidFill>
                <a:latin typeface="Courier New"/>
                <a:cs typeface="Courier New"/>
              </a:rPr>
              <a:t>Pin Callback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VOID </a:t>
            </a:r>
            <a:r>
              <a:rPr dirty="0" sz="1300" spc="-10" b="1">
                <a:solidFill>
                  <a:srgbClr val="085FA8"/>
                </a:solidFill>
                <a:latin typeface="Courier New"/>
                <a:cs typeface="Courier New"/>
              </a:rPr>
              <a:t>ThreadStart</a:t>
            </a:r>
            <a:r>
              <a:rPr dirty="0" sz="1300" spc="-10" b="1">
                <a:latin typeface="Courier New"/>
                <a:cs typeface="Courier New"/>
              </a:rPr>
              <a:t>(THREADID threadid, CONTEXT *ctxt, INT32 flags, VOID</a:t>
            </a:r>
            <a:r>
              <a:rPr dirty="0" sz="1300" spc="85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*v){numThreads++;}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VOID </a:t>
            </a:r>
            <a:r>
              <a:rPr dirty="0" sz="1300" spc="-10" b="1">
                <a:solidFill>
                  <a:srgbClr val="AA004B"/>
                </a:solidFill>
                <a:latin typeface="Courier New"/>
                <a:cs typeface="Courier New"/>
              </a:rPr>
              <a:t>Trace</a:t>
            </a:r>
            <a:r>
              <a:rPr dirty="0" sz="1300" spc="-10" b="1">
                <a:latin typeface="Courier New"/>
                <a:cs typeface="Courier New"/>
              </a:rPr>
              <a:t>(TRACE trace, VOID *v) </a:t>
            </a:r>
            <a:r>
              <a:rPr dirty="0" sz="1300" spc="-5" b="1">
                <a:latin typeface="Courier New"/>
                <a:cs typeface="Courier New"/>
              </a:rPr>
              <a:t>{ </a:t>
            </a:r>
            <a:r>
              <a:rPr dirty="0" sz="1300" spc="-5" b="1">
                <a:solidFill>
                  <a:srgbClr val="379900"/>
                </a:solidFill>
                <a:latin typeface="Courier New"/>
                <a:cs typeface="Courier New"/>
              </a:rPr>
              <a:t>// </a:t>
            </a:r>
            <a:r>
              <a:rPr dirty="0" sz="1300" spc="-10" b="1">
                <a:solidFill>
                  <a:srgbClr val="379900"/>
                </a:solidFill>
                <a:latin typeface="Courier New"/>
                <a:cs typeface="Courier New"/>
              </a:rPr>
              <a:t>Jitting time routine: </a:t>
            </a:r>
            <a:r>
              <a:rPr dirty="0" sz="1300" spc="-5" b="1">
                <a:solidFill>
                  <a:srgbClr val="379900"/>
                </a:solidFill>
                <a:latin typeface="Courier New"/>
                <a:cs typeface="Courier New"/>
              </a:rPr>
              <a:t>Pin</a:t>
            </a:r>
            <a:r>
              <a:rPr dirty="0" sz="1300" spc="-10" b="1">
                <a:solidFill>
                  <a:srgbClr val="379900"/>
                </a:solidFill>
                <a:latin typeface="Courier New"/>
                <a:cs typeface="Courier New"/>
              </a:rPr>
              <a:t> Callback</a:t>
            </a:r>
            <a:endParaRPr sz="130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for (BBL bbl </a:t>
            </a:r>
            <a:r>
              <a:rPr dirty="0" sz="1300" spc="-5" b="1">
                <a:latin typeface="Courier New"/>
                <a:cs typeface="Courier New"/>
              </a:rPr>
              <a:t>= </a:t>
            </a:r>
            <a:r>
              <a:rPr dirty="0" sz="1300" spc="-10" b="1">
                <a:latin typeface="Courier New"/>
                <a:cs typeface="Courier New"/>
              </a:rPr>
              <a:t>TRACE_BblHead(trace); BBL_Valid(bbl); bbl </a:t>
            </a:r>
            <a:r>
              <a:rPr dirty="0" sz="1300" spc="-5" b="1">
                <a:latin typeface="Courier New"/>
                <a:cs typeface="Courier New"/>
              </a:rPr>
              <a:t>=</a:t>
            </a:r>
            <a:r>
              <a:rPr dirty="0" sz="130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BBL_Next(bbl))</a:t>
            </a:r>
            <a:endParaRPr sz="13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BBL_InsertCall(bbl, IPOINT_ANYWHERE, (AFUNPTR)</a:t>
            </a:r>
            <a:r>
              <a:rPr dirty="0" sz="1300" spc="-10" b="1">
                <a:solidFill>
                  <a:srgbClr val="FF33CC"/>
                </a:solidFill>
                <a:latin typeface="Courier New"/>
                <a:cs typeface="Courier New"/>
              </a:rPr>
              <a:t>docount</a:t>
            </a:r>
            <a:r>
              <a:rPr dirty="0" sz="1300" spc="-10" b="1">
                <a:latin typeface="Courier New"/>
                <a:cs typeface="Courier New"/>
              </a:rPr>
              <a:t>,</a:t>
            </a:r>
            <a:r>
              <a:rPr dirty="0" sz="13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IARG_FAST_ANALYSIS_CALL,</a:t>
            </a:r>
            <a:endParaRPr sz="1200">
              <a:latin typeface="Courier New"/>
              <a:cs typeface="Courier New"/>
            </a:endParaRPr>
          </a:p>
          <a:p>
            <a:pPr marL="2277110">
              <a:lnSpc>
                <a:spcPct val="100000"/>
              </a:lnSpc>
              <a:tabLst>
                <a:tab pos="8087359" algn="l"/>
              </a:tabLst>
            </a:pPr>
            <a:r>
              <a:rPr dirty="0" sz="1300" spc="-10" b="1">
                <a:solidFill>
                  <a:srgbClr val="9900FF"/>
                </a:solidFill>
                <a:latin typeface="Courier New"/>
                <a:cs typeface="Courier New"/>
              </a:rPr>
              <a:t>IARG_UINT32, BBL_NumIns(bbl),</a:t>
            </a:r>
            <a:r>
              <a:rPr dirty="0" sz="1300" spc="50" b="1">
                <a:solidFill>
                  <a:srgbClr val="9900FF"/>
                </a:solidFill>
                <a:latin typeface="Courier New"/>
                <a:cs typeface="Courier New"/>
              </a:rPr>
              <a:t> </a:t>
            </a:r>
            <a:r>
              <a:rPr dirty="0" sz="1300" spc="-10" b="1">
                <a:solidFill>
                  <a:srgbClr val="FF3300"/>
                </a:solidFill>
                <a:latin typeface="Courier New"/>
                <a:cs typeface="Courier New"/>
              </a:rPr>
              <a:t>IARG_THREAD_ID</a:t>
            </a:r>
            <a:r>
              <a:rPr dirty="0" sz="1300" spc="-10" b="1">
                <a:latin typeface="Courier New"/>
                <a:cs typeface="Courier New"/>
              </a:rPr>
              <a:t>,</a:t>
            </a:r>
            <a:r>
              <a:rPr dirty="0" sz="1300" spc="15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IARG_END);	</a:t>
            </a:r>
            <a:r>
              <a:rPr dirty="0" sz="1300" spc="-5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07034" marR="4043045" indent="-394970">
              <a:lnSpc>
                <a:spcPct val="100000"/>
              </a:lnSpc>
            </a:pPr>
            <a:r>
              <a:rPr dirty="0" sz="1300" spc="-10" b="1">
                <a:latin typeface="Courier New"/>
                <a:cs typeface="Courier New"/>
              </a:rPr>
              <a:t>VOID Fini(INT32 code, VOID *v){</a:t>
            </a:r>
            <a:r>
              <a:rPr dirty="0" sz="1300" spc="-10" b="1">
                <a:solidFill>
                  <a:srgbClr val="379900"/>
                </a:solidFill>
                <a:latin typeface="Courier New"/>
                <a:cs typeface="Courier New"/>
              </a:rPr>
              <a:t>// Pin Callback  </a:t>
            </a:r>
            <a:r>
              <a:rPr dirty="0" sz="1300" spc="-10" b="1">
                <a:latin typeface="Courier New"/>
                <a:cs typeface="Courier New"/>
              </a:rPr>
              <a:t>for (INT32 t=0; t&lt;numThreads;</a:t>
            </a:r>
            <a:r>
              <a:rPr dirty="0" sz="1300" spc="-3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t++)</a:t>
            </a:r>
            <a:endParaRPr sz="13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tabLst>
                <a:tab pos="6807200" algn="l"/>
              </a:tabLst>
            </a:pPr>
            <a:r>
              <a:rPr dirty="0" sz="1300" spc="-10" b="1">
                <a:latin typeface="Courier New"/>
                <a:cs typeface="Courier New"/>
              </a:rPr>
              <a:t>printf ("InsCount[of</a:t>
            </a:r>
            <a:r>
              <a:rPr dirty="0" sz="1300" spc="45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thread#%d]=</a:t>
            </a:r>
            <a:r>
              <a:rPr dirty="0" sz="1300" spc="2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%d\n",t,icount[t]._count);	</a:t>
            </a:r>
            <a:r>
              <a:rPr dirty="0" sz="1300" spc="-5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07034" marR="4930140" indent="-394970">
              <a:lnSpc>
                <a:spcPct val="100000"/>
              </a:lnSpc>
              <a:tabLst>
                <a:tab pos="3556000" algn="l"/>
              </a:tabLst>
            </a:pPr>
            <a:r>
              <a:rPr dirty="0" sz="1300" spc="-10" b="1">
                <a:latin typeface="Courier New"/>
                <a:cs typeface="Courier New"/>
              </a:rPr>
              <a:t>i</a:t>
            </a:r>
            <a:r>
              <a:rPr dirty="0" sz="1300" spc="-5" b="1">
                <a:latin typeface="Courier New"/>
                <a:cs typeface="Courier New"/>
              </a:rPr>
              <a:t>nt</a:t>
            </a:r>
            <a:r>
              <a:rPr dirty="0" sz="1300" spc="-15" b="1">
                <a:latin typeface="Courier New"/>
                <a:cs typeface="Courier New"/>
              </a:rPr>
              <a:t> </a:t>
            </a:r>
            <a:r>
              <a:rPr dirty="0" sz="1300" spc="-15" b="1">
                <a:latin typeface="Courier New"/>
                <a:cs typeface="Courier New"/>
              </a:rPr>
              <a:t>m</a:t>
            </a:r>
            <a:r>
              <a:rPr dirty="0" sz="1300" spc="-10" b="1">
                <a:latin typeface="Courier New"/>
                <a:cs typeface="Courier New"/>
              </a:rPr>
              <a:t>a</a:t>
            </a:r>
            <a:r>
              <a:rPr dirty="0" sz="1300" spc="-5" b="1">
                <a:latin typeface="Courier New"/>
                <a:cs typeface="Courier New"/>
              </a:rPr>
              <a:t>i</a:t>
            </a:r>
            <a:r>
              <a:rPr dirty="0" sz="1300" spc="-15" b="1">
                <a:latin typeface="Courier New"/>
                <a:cs typeface="Courier New"/>
              </a:rPr>
              <a:t>n</a:t>
            </a:r>
            <a:r>
              <a:rPr dirty="0" sz="1300" spc="-10" b="1">
                <a:latin typeface="Courier New"/>
                <a:cs typeface="Courier New"/>
              </a:rPr>
              <a:t>(</a:t>
            </a:r>
            <a:r>
              <a:rPr dirty="0" sz="1300" spc="-15" b="1">
                <a:latin typeface="Courier New"/>
                <a:cs typeface="Courier New"/>
              </a:rPr>
              <a:t>i</a:t>
            </a:r>
            <a:r>
              <a:rPr dirty="0" sz="1300" spc="-10" b="1">
                <a:latin typeface="Courier New"/>
                <a:cs typeface="Courier New"/>
              </a:rPr>
              <a:t>n</a:t>
            </a:r>
            <a:r>
              <a:rPr dirty="0" sz="1300" spc="-5" b="1">
                <a:latin typeface="Courier New"/>
                <a:cs typeface="Courier New"/>
              </a:rPr>
              <a:t>t</a:t>
            </a:r>
            <a:r>
              <a:rPr dirty="0" sz="1300" spc="-1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a</a:t>
            </a:r>
            <a:r>
              <a:rPr dirty="0" sz="1300" spc="-15" b="1">
                <a:latin typeface="Courier New"/>
                <a:cs typeface="Courier New"/>
              </a:rPr>
              <a:t>r</a:t>
            </a:r>
            <a:r>
              <a:rPr dirty="0" sz="1300" spc="-10" b="1">
                <a:latin typeface="Courier New"/>
                <a:cs typeface="Courier New"/>
              </a:rPr>
              <a:t>g</a:t>
            </a:r>
            <a:r>
              <a:rPr dirty="0" sz="1300" spc="-5" b="1">
                <a:latin typeface="Courier New"/>
                <a:cs typeface="Courier New"/>
              </a:rPr>
              <a:t>c,</a:t>
            </a:r>
            <a:r>
              <a:rPr dirty="0" sz="1300" spc="-15" b="1">
                <a:latin typeface="Courier New"/>
                <a:cs typeface="Courier New"/>
              </a:rPr>
              <a:t> </a:t>
            </a:r>
            <a:r>
              <a:rPr dirty="0" sz="1300" spc="-15" b="1">
                <a:latin typeface="Courier New"/>
                <a:cs typeface="Courier New"/>
              </a:rPr>
              <a:t>c</a:t>
            </a:r>
            <a:r>
              <a:rPr dirty="0" sz="1300" spc="-10" b="1">
                <a:latin typeface="Courier New"/>
                <a:cs typeface="Courier New"/>
              </a:rPr>
              <a:t>h</a:t>
            </a:r>
            <a:r>
              <a:rPr dirty="0" sz="1300" spc="-5" b="1">
                <a:latin typeface="Courier New"/>
                <a:cs typeface="Courier New"/>
              </a:rPr>
              <a:t>ar</a:t>
            </a:r>
            <a:r>
              <a:rPr dirty="0" sz="1300" spc="-15" b="1"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*</a:t>
            </a:r>
            <a:r>
              <a:rPr dirty="0" sz="1300" spc="-15" b="1"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a</a:t>
            </a:r>
            <a:r>
              <a:rPr dirty="0" sz="1300" spc="-15" b="1">
                <a:latin typeface="Courier New"/>
                <a:cs typeface="Courier New"/>
              </a:rPr>
              <a:t>r</a:t>
            </a:r>
            <a:r>
              <a:rPr dirty="0" sz="1300" spc="-10" b="1">
                <a:latin typeface="Courier New"/>
                <a:cs typeface="Courier New"/>
              </a:rPr>
              <a:t>g</a:t>
            </a:r>
            <a:r>
              <a:rPr dirty="0" sz="1300" spc="-15" b="1">
                <a:latin typeface="Courier New"/>
                <a:cs typeface="Courier New"/>
              </a:rPr>
              <a:t>v</a:t>
            </a:r>
            <a:r>
              <a:rPr dirty="0" sz="1300" spc="-10" b="1">
                <a:latin typeface="Courier New"/>
                <a:cs typeface="Courier New"/>
              </a:rPr>
              <a:t>[</a:t>
            </a:r>
            <a:r>
              <a:rPr dirty="0" sz="1300" spc="-5" b="1">
                <a:latin typeface="Courier New"/>
                <a:cs typeface="Courier New"/>
              </a:rPr>
              <a:t>])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5" b="1">
                <a:latin typeface="Courier New"/>
                <a:cs typeface="Courier New"/>
              </a:rPr>
              <a:t>{  </a:t>
            </a:r>
            <a:r>
              <a:rPr dirty="0" sz="1300" spc="-10" b="1">
                <a:latin typeface="Courier New"/>
                <a:cs typeface="Courier New"/>
              </a:rPr>
              <a:t>PIN_Init(argc,</a:t>
            </a:r>
            <a:r>
              <a:rPr dirty="0" sz="1300" spc="-2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argv);</a:t>
            </a:r>
            <a:endParaRPr sz="1300">
              <a:latin typeface="Courier New"/>
              <a:cs typeface="Courier New"/>
            </a:endParaRPr>
          </a:p>
          <a:p>
            <a:pPr marL="407034" marR="2171065">
              <a:lnSpc>
                <a:spcPct val="100000"/>
              </a:lnSpc>
              <a:spcBef>
                <a:spcPts val="5"/>
              </a:spcBef>
            </a:pPr>
            <a:r>
              <a:rPr dirty="0" sz="1300" spc="-10" b="1">
                <a:latin typeface="Courier New"/>
                <a:cs typeface="Courier New"/>
              </a:rPr>
              <a:t>for (INT32 t=0; t&lt;MaxNumThreads; t++) {icount[t]._count </a:t>
            </a:r>
            <a:r>
              <a:rPr dirty="0" sz="1300" spc="-5" b="1">
                <a:latin typeface="Courier New"/>
                <a:cs typeface="Courier New"/>
              </a:rPr>
              <a:t>= 0;}  </a:t>
            </a:r>
            <a:r>
              <a:rPr dirty="0" sz="1300" spc="-10" b="1">
                <a:latin typeface="Courier New"/>
                <a:cs typeface="Courier New"/>
              </a:rPr>
              <a:t>PIN_AddThreadStartFunction(</a:t>
            </a:r>
            <a:r>
              <a:rPr dirty="0" sz="1300" spc="-10" b="1">
                <a:solidFill>
                  <a:srgbClr val="085FA8"/>
                </a:solidFill>
                <a:latin typeface="Courier New"/>
                <a:cs typeface="Courier New"/>
              </a:rPr>
              <a:t>ThreadStart</a:t>
            </a:r>
            <a:r>
              <a:rPr dirty="0" sz="1300" spc="-10" b="1">
                <a:latin typeface="Courier New"/>
                <a:cs typeface="Courier New"/>
              </a:rPr>
              <a:t>,</a:t>
            </a:r>
            <a:r>
              <a:rPr dirty="0" sz="1300" spc="-2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0);</a:t>
            </a:r>
            <a:endParaRPr sz="130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dirty="0" sz="1300" spc="-10" b="1">
                <a:solidFill>
                  <a:srgbClr val="AA004B"/>
                </a:solidFill>
                <a:latin typeface="Courier New"/>
                <a:cs typeface="Courier New"/>
              </a:rPr>
              <a:t>TRACE</a:t>
            </a:r>
            <a:r>
              <a:rPr dirty="0" sz="1300" spc="-10" b="1">
                <a:latin typeface="Courier New"/>
                <a:cs typeface="Courier New"/>
              </a:rPr>
              <a:t>_AddInstrumentFunction(</a:t>
            </a:r>
            <a:r>
              <a:rPr dirty="0" sz="1300" spc="-10" b="1">
                <a:solidFill>
                  <a:srgbClr val="AA004B"/>
                </a:solidFill>
                <a:latin typeface="Courier New"/>
                <a:cs typeface="Courier New"/>
              </a:rPr>
              <a:t>Trace</a:t>
            </a:r>
            <a:r>
              <a:rPr dirty="0" sz="1300" spc="-10" b="1">
                <a:latin typeface="Courier New"/>
                <a:cs typeface="Courier New"/>
              </a:rPr>
              <a:t>,</a:t>
            </a:r>
            <a:r>
              <a:rPr dirty="0" sz="1300" spc="-20" b="1">
                <a:latin typeface="Courier New"/>
                <a:cs typeface="Courier New"/>
              </a:rPr>
              <a:t> </a:t>
            </a:r>
            <a:r>
              <a:rPr dirty="0" sz="1300" spc="-10" b="1">
                <a:latin typeface="Courier New"/>
                <a:cs typeface="Courier New"/>
              </a:rPr>
              <a:t>0);</a:t>
            </a:r>
            <a:endParaRPr sz="1300">
              <a:latin typeface="Courier New"/>
              <a:cs typeface="Courier New"/>
            </a:endParaRPr>
          </a:p>
          <a:p>
            <a:pPr marL="407034" marR="4928235">
              <a:lnSpc>
                <a:spcPct val="100000"/>
              </a:lnSpc>
              <a:tabLst>
                <a:tab pos="3557904" algn="l"/>
              </a:tabLst>
            </a:pPr>
            <a:r>
              <a:rPr dirty="0" sz="1300" spc="-10" b="1">
                <a:latin typeface="Courier New"/>
                <a:cs typeface="Courier New"/>
              </a:rPr>
              <a:t>PIN_AddFiniFunction(Fini, </a:t>
            </a:r>
            <a:r>
              <a:rPr dirty="0" sz="1300" spc="-5" b="1">
                <a:latin typeface="Courier New"/>
                <a:cs typeface="Courier New"/>
              </a:rPr>
              <a:t>0);  </a:t>
            </a:r>
            <a:r>
              <a:rPr dirty="0" sz="1300" spc="-15" b="1">
                <a:latin typeface="Courier New"/>
                <a:cs typeface="Courier New"/>
              </a:rPr>
              <a:t>P</a:t>
            </a:r>
            <a:r>
              <a:rPr dirty="0" sz="1300" spc="-10" b="1">
                <a:latin typeface="Courier New"/>
                <a:cs typeface="Courier New"/>
              </a:rPr>
              <a:t>I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15" b="1">
                <a:latin typeface="Courier New"/>
                <a:cs typeface="Courier New"/>
              </a:rPr>
              <a:t>_</a:t>
            </a:r>
            <a:r>
              <a:rPr dirty="0" sz="1300" spc="-10" b="1">
                <a:latin typeface="Courier New"/>
                <a:cs typeface="Courier New"/>
              </a:rPr>
              <a:t>S</a:t>
            </a:r>
            <a:r>
              <a:rPr dirty="0" sz="1300" spc="-15" b="1">
                <a:latin typeface="Courier New"/>
                <a:cs typeface="Courier New"/>
              </a:rPr>
              <a:t>t</a:t>
            </a:r>
            <a:r>
              <a:rPr dirty="0" sz="1300" spc="-10" b="1">
                <a:latin typeface="Courier New"/>
                <a:cs typeface="Courier New"/>
              </a:rPr>
              <a:t>a</a:t>
            </a:r>
            <a:r>
              <a:rPr dirty="0" sz="1300" spc="-5" b="1">
                <a:latin typeface="Courier New"/>
                <a:cs typeface="Courier New"/>
              </a:rPr>
              <a:t>r</a:t>
            </a:r>
            <a:r>
              <a:rPr dirty="0" sz="1300" spc="-15" b="1">
                <a:latin typeface="Courier New"/>
                <a:cs typeface="Courier New"/>
              </a:rPr>
              <a:t>t</a:t>
            </a:r>
            <a:r>
              <a:rPr dirty="0" sz="1300" spc="-10" b="1">
                <a:latin typeface="Courier New"/>
                <a:cs typeface="Courier New"/>
              </a:rPr>
              <a:t>P</a:t>
            </a:r>
            <a:r>
              <a:rPr dirty="0" sz="1300" spc="-15" b="1">
                <a:latin typeface="Courier New"/>
                <a:cs typeface="Courier New"/>
              </a:rPr>
              <a:t>r</a:t>
            </a:r>
            <a:r>
              <a:rPr dirty="0" sz="1300" spc="-10" b="1">
                <a:latin typeface="Courier New"/>
                <a:cs typeface="Courier New"/>
              </a:rPr>
              <a:t>o</a:t>
            </a:r>
            <a:r>
              <a:rPr dirty="0" sz="1300" spc="-5" b="1">
                <a:latin typeface="Courier New"/>
                <a:cs typeface="Courier New"/>
              </a:rPr>
              <a:t>g</a:t>
            </a:r>
            <a:r>
              <a:rPr dirty="0" sz="1300" spc="-15" b="1">
                <a:latin typeface="Courier New"/>
                <a:cs typeface="Courier New"/>
              </a:rPr>
              <a:t>r</a:t>
            </a:r>
            <a:r>
              <a:rPr dirty="0" sz="1300" spc="-10" b="1">
                <a:latin typeface="Courier New"/>
                <a:cs typeface="Courier New"/>
              </a:rPr>
              <a:t>a</a:t>
            </a:r>
            <a:r>
              <a:rPr dirty="0" sz="1300" spc="-15" b="1">
                <a:latin typeface="Courier New"/>
                <a:cs typeface="Courier New"/>
              </a:rPr>
              <a:t>m</a:t>
            </a:r>
            <a:r>
              <a:rPr dirty="0" sz="1300" spc="-10" b="1">
                <a:latin typeface="Courier New"/>
                <a:cs typeface="Courier New"/>
              </a:rPr>
              <a:t>(</a:t>
            </a:r>
            <a:r>
              <a:rPr dirty="0" sz="1300" spc="-5" b="1">
                <a:latin typeface="Courier New"/>
                <a:cs typeface="Courier New"/>
              </a:rPr>
              <a:t>);</a:t>
            </a:r>
            <a:r>
              <a:rPr dirty="0" sz="1300" spc="-5" b="1">
                <a:latin typeface="Courier New"/>
                <a:cs typeface="Courier New"/>
              </a:rPr>
              <a:t> </a:t>
            </a:r>
            <a:r>
              <a:rPr dirty="0" sz="1300" spc="-15" b="1">
                <a:latin typeface="Courier New"/>
                <a:cs typeface="Courier New"/>
              </a:rPr>
              <a:t>r</a:t>
            </a:r>
            <a:r>
              <a:rPr dirty="0" sz="1300" spc="-10" b="1">
                <a:latin typeface="Courier New"/>
                <a:cs typeface="Courier New"/>
              </a:rPr>
              <a:t>e</a:t>
            </a:r>
            <a:r>
              <a:rPr dirty="0" sz="1300" spc="-5" b="1">
                <a:latin typeface="Courier New"/>
                <a:cs typeface="Courier New"/>
              </a:rPr>
              <a:t>t</a:t>
            </a:r>
            <a:r>
              <a:rPr dirty="0" sz="1300" spc="-15" b="1">
                <a:latin typeface="Courier New"/>
                <a:cs typeface="Courier New"/>
              </a:rPr>
              <a:t>u</a:t>
            </a:r>
            <a:r>
              <a:rPr dirty="0" sz="1300" spc="-10" b="1">
                <a:latin typeface="Courier New"/>
                <a:cs typeface="Courier New"/>
              </a:rPr>
              <a:t>r</a:t>
            </a:r>
            <a:r>
              <a:rPr dirty="0" sz="1300" spc="-5" b="1">
                <a:latin typeface="Courier New"/>
                <a:cs typeface="Courier New"/>
              </a:rPr>
              <a:t>n</a:t>
            </a:r>
            <a:r>
              <a:rPr dirty="0" sz="1300" spc="-15" b="1">
                <a:latin typeface="Courier New"/>
                <a:cs typeface="Courier New"/>
              </a:rPr>
              <a:t> </a:t>
            </a:r>
            <a:r>
              <a:rPr dirty="0" sz="1300" spc="-5" b="1">
                <a:latin typeface="Courier New"/>
                <a:cs typeface="Courier New"/>
              </a:rPr>
              <a:t>0;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5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36975" y="172923"/>
            <a:ext cx="50666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SimpleExamples/inscount2_mt.cpp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57265" y="934974"/>
            <a:ext cx="3289300" cy="1447165"/>
          </a:xfrm>
          <a:custGeom>
            <a:avLst/>
            <a:gdLst/>
            <a:ahLst/>
            <a:cxnLst/>
            <a:rect l="l" t="t" r="r" b="b"/>
            <a:pathLst>
              <a:path w="3289300" h="1447164">
                <a:moveTo>
                  <a:pt x="0" y="0"/>
                </a:moveTo>
                <a:lnTo>
                  <a:pt x="1918462" y="0"/>
                </a:lnTo>
                <a:lnTo>
                  <a:pt x="2740660" y="0"/>
                </a:lnTo>
                <a:lnTo>
                  <a:pt x="3288791" y="0"/>
                </a:lnTo>
                <a:lnTo>
                  <a:pt x="3288791" y="252475"/>
                </a:lnTo>
                <a:lnTo>
                  <a:pt x="3288791" y="360679"/>
                </a:lnTo>
                <a:lnTo>
                  <a:pt x="3288791" y="432815"/>
                </a:lnTo>
                <a:lnTo>
                  <a:pt x="2740660" y="432815"/>
                </a:lnTo>
                <a:lnTo>
                  <a:pt x="2466340" y="1446656"/>
                </a:lnTo>
                <a:lnTo>
                  <a:pt x="1918462" y="432815"/>
                </a:lnTo>
                <a:lnTo>
                  <a:pt x="0" y="432815"/>
                </a:lnTo>
                <a:lnTo>
                  <a:pt x="0" y="360679"/>
                </a:lnTo>
                <a:lnTo>
                  <a:pt x="0" y="252475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35878" y="928496"/>
            <a:ext cx="293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85FA8"/>
                </a:solidFill>
                <a:latin typeface="Verdana"/>
                <a:cs typeface="Verdana"/>
              </a:rPr>
              <a:t>Why </a:t>
            </a:r>
            <a:r>
              <a:rPr dirty="0" sz="1200" b="1">
                <a:solidFill>
                  <a:srgbClr val="085FA8"/>
                </a:solidFill>
                <a:latin typeface="Verdana"/>
                <a:cs typeface="Verdana"/>
              </a:rPr>
              <a:t>is </a:t>
            </a:r>
            <a:r>
              <a:rPr dirty="0" sz="1200" spc="-5" b="1">
                <a:solidFill>
                  <a:srgbClr val="085FA8"/>
                </a:solidFill>
                <a:latin typeface="Verdana"/>
                <a:cs typeface="Verdana"/>
              </a:rPr>
              <a:t>there </a:t>
            </a:r>
            <a:r>
              <a:rPr dirty="0" sz="1200" b="1">
                <a:solidFill>
                  <a:srgbClr val="085FA8"/>
                </a:solidFill>
                <a:latin typeface="Verdana"/>
                <a:cs typeface="Verdana"/>
              </a:rPr>
              <a:t>NO</a:t>
            </a:r>
            <a:r>
              <a:rPr dirty="0" sz="1200" spc="-40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085FA8"/>
                </a:solidFill>
                <a:latin typeface="Verdana"/>
                <a:cs typeface="Verdana"/>
              </a:rPr>
              <a:t>synchronization?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094" y="2622880"/>
            <a:ext cx="6640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 </a:t>
            </a:r>
            <a:r>
              <a:rPr dirty="0" sz="3600" spc="-5"/>
              <a:t>couple more</a:t>
            </a:r>
            <a:r>
              <a:rPr dirty="0" sz="3600" spc="-110"/>
              <a:t> </a:t>
            </a:r>
            <a:r>
              <a:rPr dirty="0" sz="3600" spc="-5"/>
              <a:t>examples..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687" y="594359"/>
          <a:ext cx="8737600" cy="545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0"/>
                <a:gridCol w="113029"/>
              </a:tblGrid>
              <a:tr h="620268">
                <a:tc>
                  <a:txBody>
                    <a:bodyPr/>
                    <a:lstStyle/>
                    <a:p>
                      <a:pPr marL="90805" marR="720788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#include "pin.h“  #include</a:t>
                      </a:r>
                      <a:r>
                        <a:rPr dirty="0" sz="12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&lt;map&gt;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Verdana"/>
                          <a:cs typeface="Verdana"/>
                        </a:rPr>
                        <a:t>std::map&lt;ADDRINT,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std::string&gt;</a:t>
                      </a:r>
                      <a:r>
                        <a:rPr dirty="0" sz="1200" spc="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disAssemblyMap;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9525">
                      <a:solidFill>
                        <a:srgbClr val="FF5C00"/>
                      </a:solidFill>
                      <a:prstDash val="solid"/>
                    </a:lnL>
                    <a:lnR w="9525">
                      <a:solidFill>
                        <a:srgbClr val="FF5C00"/>
                      </a:solidFill>
                      <a:prstDash val="solid"/>
                    </a:lnR>
                    <a:lnT w="9525">
                      <a:solidFill>
                        <a:srgbClr val="FF5C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5C00"/>
                      </a:solidFill>
                      <a:prstDash val="solid"/>
                    </a:lnL>
                  </a:tcPr>
                </a:tc>
              </a:tr>
              <a:tr h="10454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VOID ReadsMem (</a:t>
                      </a:r>
                      <a:r>
                        <a:rPr dirty="0" sz="1200" spc="-5">
                          <a:solidFill>
                            <a:srgbClr val="379900"/>
                          </a:solidFill>
                          <a:latin typeface="Verdana"/>
                          <a:cs typeface="Verdana"/>
                        </a:rPr>
                        <a:t>ADDRINT applicationIp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, </a:t>
                      </a:r>
                      <a:r>
                        <a:rPr dirty="0" sz="1200" spc="-5">
                          <a:solidFill>
                            <a:srgbClr val="085FA8"/>
                          </a:solidFill>
                          <a:latin typeface="Verdana"/>
                          <a:cs typeface="Verdana"/>
                        </a:rPr>
                        <a:t>ADDRINT memoryAddressRead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, </a:t>
                      </a:r>
                      <a:r>
                        <a:rPr dirty="0" sz="1200" spc="-5">
                          <a:solidFill>
                            <a:srgbClr val="FF5C00"/>
                          </a:solidFill>
                          <a:latin typeface="Verdana"/>
                          <a:cs typeface="Verdana"/>
                        </a:rPr>
                        <a:t>UINT32 memoryReadSize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)</a:t>
                      </a:r>
                      <a:r>
                        <a:rPr dirty="0" sz="1200" spc="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{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99794" marR="3598545" indent="-593725">
                        <a:lnSpc>
                          <a:spcPct val="13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printf ("0x%x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%s reads %d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bytes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memory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at 0x%x\n", 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applicationIp,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disAssemblyMap[applicationIp].c_str(),  memoryReadSize,</a:t>
                      </a:r>
                      <a:r>
                        <a:rPr dirty="0" sz="12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memoryAddressRead);}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27305">
                    <a:lnL w="9525">
                      <a:solidFill>
                        <a:srgbClr val="FF5C00"/>
                      </a:solidFill>
                      <a:prstDash val="solid"/>
                    </a:lnL>
                    <a:lnR w="9525">
                      <a:solidFill>
                        <a:srgbClr val="FF5C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5C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372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VOID Instruction(INS ins,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void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*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v) {</a:t>
                      </a:r>
                      <a:r>
                        <a:rPr dirty="0" sz="1200" spc="-5" b="1">
                          <a:solidFill>
                            <a:srgbClr val="379900"/>
                          </a:solidFill>
                          <a:latin typeface="Verdana"/>
                          <a:cs typeface="Verdana"/>
                        </a:rPr>
                        <a:t>// </a:t>
                      </a:r>
                      <a:r>
                        <a:rPr dirty="0" sz="1200" b="1">
                          <a:solidFill>
                            <a:srgbClr val="379900"/>
                          </a:solidFill>
                          <a:latin typeface="Verdana"/>
                          <a:cs typeface="Verdana"/>
                        </a:rPr>
                        <a:t>Jitting time</a:t>
                      </a:r>
                      <a:r>
                        <a:rPr dirty="0" sz="1200" spc="120" b="1">
                          <a:solidFill>
                            <a:srgbClr val="3799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79900"/>
                          </a:solidFill>
                          <a:latin typeface="Verdana"/>
                          <a:cs typeface="Verdana"/>
                        </a:rPr>
                        <a:t>routine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521970" marR="3345179" indent="-215265">
                        <a:lnSpc>
                          <a:spcPts val="187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if (INS_IsMemoryRead(ins))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{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disAssemblyMap[INS_Address(ins)]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INS_Disassemble(ins);  INS_InsertCall(ins, IPOINT_BEFORE, (AFUNPTR)</a:t>
                      </a:r>
                      <a:r>
                        <a:rPr dirty="0" sz="120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ReadsMem,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1710689" marR="4351655">
                        <a:lnSpc>
                          <a:spcPts val="1870"/>
                        </a:lnSpc>
                        <a:spcBef>
                          <a:spcPts val="10"/>
                        </a:spcBef>
                      </a:pPr>
                      <a:r>
                        <a:rPr dirty="0" sz="1200" spc="-5">
                          <a:solidFill>
                            <a:srgbClr val="379900"/>
                          </a:solidFill>
                          <a:latin typeface="Verdana"/>
                          <a:cs typeface="Verdana"/>
                        </a:rPr>
                        <a:t>IARG_INST_PTR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,// application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IP  </a:t>
                      </a:r>
                      <a:r>
                        <a:rPr dirty="0" sz="1200" spc="-5">
                          <a:solidFill>
                            <a:srgbClr val="085FA8"/>
                          </a:solidFill>
                          <a:latin typeface="Verdana"/>
                          <a:cs typeface="Verdana"/>
                        </a:rPr>
                        <a:t>IARG_MEMORYREAD_EA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,  </a:t>
                      </a:r>
                      <a:r>
                        <a:rPr dirty="0" sz="1200" spc="-5">
                          <a:solidFill>
                            <a:srgbClr val="FF5C00"/>
                          </a:solidFill>
                          <a:latin typeface="Verdana"/>
                          <a:cs typeface="Verdana"/>
                        </a:rPr>
                        <a:t>IARG_MEMORYREAD_SIZE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,  IARG_END);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}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9525">
                      <a:solidFill>
                        <a:srgbClr val="FF5C00"/>
                      </a:solidFill>
                      <a:prstDash val="solid"/>
                    </a:lnL>
                    <a:lnR w="9525">
                      <a:solidFill>
                        <a:srgbClr val="FF5C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5C00"/>
                      </a:solidFill>
                      <a:prstDash val="solid"/>
                    </a:lnL>
                    <a:solidFill>
                      <a:srgbClr val="CCFFCC"/>
                    </a:solidFill>
                  </a:tcPr>
                </a:tc>
              </a:tr>
              <a:tr h="1409699">
                <a:tc>
                  <a:txBody>
                    <a:bodyPr/>
                    <a:lstStyle/>
                    <a:p>
                      <a:pPr marL="90805">
                        <a:lnSpc>
                          <a:spcPts val="955"/>
                        </a:lnSpc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}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306705" marR="4867275" indent="-216535">
                        <a:lnSpc>
                          <a:spcPct val="13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int main(int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argc,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char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*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argv[])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{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PIN_Init(argc, argv);  INS_AddInstrumentFunction(Instruction, 0);  PIN_StartProgram();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}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FF5C00"/>
                      </a:solidFill>
                      <a:prstDash val="solid"/>
                    </a:lnL>
                    <a:lnR w="9525">
                      <a:solidFill>
                        <a:srgbClr val="FF5C00"/>
                      </a:solidFill>
                      <a:prstDash val="solid"/>
                    </a:lnR>
                    <a:lnB w="9525">
                      <a:solidFill>
                        <a:srgbClr val="FF5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5C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5227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Memory </a:t>
            </a:r>
            <a:r>
              <a:rPr dirty="0" sz="2800" spc="-10"/>
              <a:t>Read Logger</a:t>
            </a:r>
            <a:r>
              <a:rPr dirty="0" sz="2800" spc="30"/>
              <a:t> </a:t>
            </a:r>
            <a:r>
              <a:rPr dirty="0" sz="2800" spc="-5"/>
              <a:t>Tool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9321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37665"/>
            <a:ext cx="7677150" cy="477329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38125" marR="171450" indent="-226060">
              <a:lnSpc>
                <a:spcPts val="3460"/>
              </a:lnSpc>
              <a:spcBef>
                <a:spcPts val="535"/>
              </a:spcBef>
              <a:buSzPct val="96875"/>
              <a:buChar char="•"/>
              <a:tabLst>
                <a:tab pos="238760" algn="l"/>
              </a:tabLst>
            </a:pPr>
            <a:r>
              <a:rPr dirty="0" sz="3200">
                <a:latin typeface="Verdana"/>
                <a:cs typeface="Verdana"/>
              </a:rPr>
              <a:t>SDE: A </a:t>
            </a:r>
            <a:r>
              <a:rPr dirty="0" sz="3200" spc="-5">
                <a:latin typeface="Verdana"/>
                <a:cs typeface="Verdana"/>
              </a:rPr>
              <a:t>fast </a:t>
            </a:r>
            <a:r>
              <a:rPr dirty="0" sz="3200">
                <a:latin typeface="Verdana"/>
                <a:cs typeface="Verdana"/>
              </a:rPr>
              <a:t>functional simulator</a:t>
            </a:r>
            <a:r>
              <a:rPr dirty="0" sz="3200" spc="-11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for  </a:t>
            </a:r>
            <a:r>
              <a:rPr dirty="0" sz="3200" spc="-5">
                <a:latin typeface="Verdana"/>
                <a:cs typeface="Verdana"/>
              </a:rPr>
              <a:t>applications with </a:t>
            </a:r>
            <a:r>
              <a:rPr dirty="0" sz="3200">
                <a:latin typeface="Verdana"/>
                <a:cs typeface="Verdana"/>
              </a:rPr>
              <a:t>new</a:t>
            </a:r>
            <a:r>
              <a:rPr dirty="0" sz="3200" spc="-20">
                <a:latin typeface="Verdana"/>
                <a:cs typeface="Verdana"/>
              </a:rPr>
              <a:t> </a:t>
            </a:r>
            <a:r>
              <a:rPr dirty="0" sz="3200" spc="-5">
                <a:latin typeface="Verdana"/>
                <a:cs typeface="Verdana"/>
              </a:rPr>
              <a:t>instructions</a:t>
            </a:r>
            <a:endParaRPr sz="320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285"/>
              </a:spcBef>
            </a:pPr>
            <a:r>
              <a:rPr dirty="0" sz="2800" spc="15">
                <a:latin typeface="Verdana"/>
                <a:cs typeface="Verdana"/>
              </a:rPr>
              <a:t>–New </a:t>
            </a:r>
            <a:r>
              <a:rPr dirty="0" sz="2800" spc="-10">
                <a:latin typeface="Verdana"/>
                <a:cs typeface="Verdana"/>
              </a:rPr>
              <a:t>instructions </a:t>
            </a:r>
            <a:r>
              <a:rPr dirty="0" sz="2800" spc="-5">
                <a:latin typeface="Verdana"/>
                <a:cs typeface="Verdana"/>
              </a:rPr>
              <a:t>have been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defined</a:t>
            </a:r>
            <a:endParaRPr sz="2800">
              <a:latin typeface="Verdana"/>
              <a:cs typeface="Verdana"/>
            </a:endParaRPr>
          </a:p>
          <a:p>
            <a:pPr marL="588645" marR="902969" indent="-236220">
              <a:lnSpc>
                <a:spcPts val="3020"/>
              </a:lnSpc>
              <a:spcBef>
                <a:spcPts val="720"/>
              </a:spcBef>
            </a:pPr>
            <a:r>
              <a:rPr dirty="0" sz="2800">
                <a:latin typeface="Verdana"/>
                <a:cs typeface="Verdana"/>
              </a:rPr>
              <a:t>–Compiler </a:t>
            </a:r>
            <a:r>
              <a:rPr dirty="0" sz="2800" spc="-10">
                <a:latin typeface="Verdana"/>
                <a:cs typeface="Verdana"/>
              </a:rPr>
              <a:t>generates code </a:t>
            </a:r>
            <a:r>
              <a:rPr dirty="0" sz="2800" spc="-5">
                <a:latin typeface="Verdana"/>
                <a:cs typeface="Verdana"/>
              </a:rPr>
              <a:t>with new  </a:t>
            </a:r>
            <a:r>
              <a:rPr dirty="0" sz="2800" spc="-10">
                <a:latin typeface="Verdana"/>
                <a:cs typeface="Verdana"/>
              </a:rPr>
              <a:t>instructions</a:t>
            </a:r>
            <a:endParaRPr sz="2800">
              <a:latin typeface="Verdana"/>
              <a:cs typeface="Verdana"/>
            </a:endParaRPr>
          </a:p>
          <a:p>
            <a:pPr marL="588645" marR="110489" indent="-236220">
              <a:lnSpc>
                <a:spcPts val="3030"/>
              </a:lnSpc>
              <a:spcBef>
                <a:spcPts val="675"/>
              </a:spcBef>
            </a:pPr>
            <a:r>
              <a:rPr dirty="0" sz="2800" spc="10">
                <a:latin typeface="Verdana"/>
                <a:cs typeface="Verdana"/>
              </a:rPr>
              <a:t>–What </a:t>
            </a:r>
            <a:r>
              <a:rPr dirty="0" sz="2800" spc="-5">
                <a:latin typeface="Verdana"/>
                <a:cs typeface="Verdana"/>
              </a:rPr>
              <a:t>can be used to </a:t>
            </a:r>
            <a:r>
              <a:rPr dirty="0" sz="2800" spc="-10">
                <a:latin typeface="Verdana"/>
                <a:cs typeface="Verdana"/>
              </a:rPr>
              <a:t>run the </a:t>
            </a:r>
            <a:r>
              <a:rPr dirty="0" sz="2800" spc="-5">
                <a:latin typeface="Verdana"/>
                <a:cs typeface="Verdana"/>
              </a:rPr>
              <a:t>apps </a:t>
            </a:r>
            <a:r>
              <a:rPr dirty="0" sz="2800" spc="-10">
                <a:latin typeface="Verdana"/>
                <a:cs typeface="Verdana"/>
              </a:rPr>
              <a:t>with  the </a:t>
            </a:r>
            <a:r>
              <a:rPr dirty="0" sz="2800" spc="-5">
                <a:latin typeface="Verdana"/>
                <a:cs typeface="Verdana"/>
              </a:rPr>
              <a:t>new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instructions?</a:t>
            </a:r>
            <a:endParaRPr sz="2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240"/>
              </a:spcBef>
            </a:pP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6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Use PinTool that </a:t>
            </a:r>
            <a:r>
              <a:rPr dirty="0" sz="2400">
                <a:latin typeface="Verdana"/>
                <a:cs typeface="Verdana"/>
              </a:rPr>
              <a:t>emulates new instructions.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588645" indent="-236854">
              <a:lnSpc>
                <a:spcPct val="100000"/>
              </a:lnSpc>
              <a:buChar char="–"/>
              <a:tabLst>
                <a:tab pos="589280" algn="l"/>
                <a:tab pos="4264660" algn="l"/>
              </a:tabLst>
            </a:pPr>
            <a:r>
              <a:rPr dirty="0" sz="1800" spc="-5">
                <a:latin typeface="Verdana"/>
                <a:cs typeface="Verdana"/>
              </a:rPr>
              <a:t>vmovdqu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ymm?,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mem256	vmovdqu mem256,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ymm?</a:t>
            </a:r>
            <a:endParaRPr sz="18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185"/>
              </a:spcBef>
              <a:buChar char="–"/>
              <a:tabLst>
                <a:tab pos="927735" algn="l"/>
              </a:tabLst>
            </a:pPr>
            <a:r>
              <a:rPr dirty="0" sz="1600" spc="-5">
                <a:latin typeface="Verdana"/>
                <a:cs typeface="Verdana"/>
              </a:rPr>
              <a:t>16 new 256 </a:t>
            </a:r>
            <a:r>
              <a:rPr dirty="0" sz="1600" spc="-10">
                <a:latin typeface="Verdana"/>
                <a:cs typeface="Verdana"/>
              </a:rPr>
              <a:t>bit </a:t>
            </a:r>
            <a:r>
              <a:rPr dirty="0" sz="1600" spc="-5">
                <a:latin typeface="Verdana"/>
                <a:cs typeface="Verdana"/>
              </a:rPr>
              <a:t>ymm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registers</a:t>
            </a:r>
            <a:endParaRPr sz="16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195"/>
              </a:spcBef>
              <a:buChar char="–"/>
              <a:tabLst>
                <a:tab pos="927735" algn="l"/>
              </a:tabLst>
            </a:pPr>
            <a:r>
              <a:rPr dirty="0" sz="1600" spc="-5">
                <a:latin typeface="Verdana"/>
                <a:cs typeface="Verdana"/>
              </a:rPr>
              <a:t>Read/Write ymm register from/to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memory.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943" y="1693164"/>
            <a:ext cx="8702040" cy="3508375"/>
          </a:xfrm>
          <a:custGeom>
            <a:avLst/>
            <a:gdLst/>
            <a:ahLst/>
            <a:cxnLst/>
            <a:rect l="l" t="t" r="r" b="b"/>
            <a:pathLst>
              <a:path w="8702040" h="3508375">
                <a:moveTo>
                  <a:pt x="0" y="3508248"/>
                </a:moveTo>
                <a:lnTo>
                  <a:pt x="8702040" y="3508248"/>
                </a:lnTo>
                <a:lnTo>
                  <a:pt x="8702040" y="0"/>
                </a:lnTo>
                <a:lnTo>
                  <a:pt x="0" y="0"/>
                </a:lnTo>
                <a:lnTo>
                  <a:pt x="0" y="35082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084" y="723900"/>
            <a:ext cx="8700770" cy="969644"/>
          </a:xfrm>
          <a:custGeom>
            <a:avLst/>
            <a:gdLst/>
            <a:ahLst/>
            <a:cxnLst/>
            <a:rect l="l" t="t" r="r" b="b"/>
            <a:pathLst>
              <a:path w="8700770" h="969644">
                <a:moveTo>
                  <a:pt x="0" y="969263"/>
                </a:moveTo>
                <a:lnTo>
                  <a:pt x="8700516" y="969263"/>
                </a:lnTo>
                <a:lnTo>
                  <a:pt x="8700516" y="0"/>
                </a:lnTo>
                <a:lnTo>
                  <a:pt x="0" y="0"/>
                </a:lnTo>
                <a:lnTo>
                  <a:pt x="0" y="96926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8300" y="409447"/>
            <a:ext cx="7161530" cy="5559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#include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"pin.H"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50190" marR="5080" indent="-2381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EmVmovdquMem2Reg</a:t>
            </a:r>
            <a:r>
              <a:rPr dirty="0" sz="1100" spc="-5" b="1">
                <a:latin typeface="Verdana"/>
                <a:cs typeface="Verdana"/>
              </a:rPr>
              <a:t>(</a:t>
            </a:r>
            <a:r>
              <a:rPr dirty="0" sz="1100" spc="-5" b="1">
                <a:solidFill>
                  <a:srgbClr val="FF5C00"/>
                </a:solidFill>
                <a:latin typeface="Verdana"/>
                <a:cs typeface="Verdana"/>
              </a:rPr>
              <a:t>unsigned int 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ymmDstRegNum</a:t>
            </a:r>
            <a:r>
              <a:rPr dirty="0" sz="1100" b="1">
                <a:latin typeface="Verdana"/>
                <a:cs typeface="Verdana"/>
              </a:rPr>
              <a:t>,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ADDRINT </a:t>
            </a:r>
            <a:r>
              <a:rPr dirty="0" sz="1100" b="1">
                <a:solidFill>
                  <a:srgbClr val="FF33CC"/>
                </a:solidFill>
                <a:latin typeface="Verdana"/>
                <a:cs typeface="Verdana"/>
              </a:rPr>
              <a:t>*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ymmMemSrcPtr</a:t>
            </a:r>
            <a:r>
              <a:rPr dirty="0" sz="1100" spc="-5" b="1">
                <a:latin typeface="Verdana"/>
                <a:cs typeface="Verdana"/>
              </a:rPr>
              <a:t>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PIN_SafeCopy(ymmRegs[</a:t>
            </a:r>
            <a:r>
              <a:rPr dirty="0" sz="1100" spc="-5" b="1">
                <a:solidFill>
                  <a:srgbClr val="FF5C00"/>
                </a:solidFill>
                <a:latin typeface="Verdana"/>
                <a:cs typeface="Verdana"/>
              </a:rPr>
              <a:t>ymmDstRegNum</a:t>
            </a:r>
            <a:r>
              <a:rPr dirty="0" sz="1100" spc="-5" b="1">
                <a:latin typeface="Verdana"/>
                <a:cs typeface="Verdana"/>
              </a:rPr>
              <a:t>],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ymmMemSrcPtr</a:t>
            </a:r>
            <a:r>
              <a:rPr dirty="0" sz="1100" spc="-5" b="1">
                <a:latin typeface="Verdana"/>
                <a:cs typeface="Verdana"/>
              </a:rPr>
              <a:t>, 32);</a:t>
            </a:r>
            <a:r>
              <a:rPr dirty="0" sz="1100" spc="-4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50190" marR="768985" indent="-2381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spc="-5" b="1">
                <a:solidFill>
                  <a:srgbClr val="996600"/>
                </a:solidFill>
                <a:latin typeface="Verdana"/>
                <a:cs typeface="Verdana"/>
              </a:rPr>
              <a:t>EmVmovdquReg2Mem</a:t>
            </a:r>
            <a:r>
              <a:rPr dirty="0" sz="1100" spc="-5" b="1">
                <a:latin typeface="Verdana"/>
                <a:cs typeface="Verdana"/>
              </a:rPr>
              <a:t>(int ymmSrcRegNum, ADDRINT </a:t>
            </a:r>
            <a:r>
              <a:rPr dirty="0" sz="1100" b="1">
                <a:latin typeface="Verdana"/>
                <a:cs typeface="Verdana"/>
              </a:rPr>
              <a:t>* ymmMemDstPtr) {  </a:t>
            </a:r>
            <a:r>
              <a:rPr dirty="0" sz="1100" spc="-5" b="1">
                <a:latin typeface="Verdana"/>
                <a:cs typeface="Verdana"/>
              </a:rPr>
              <a:t>PIN_SafeCopy(ymmMemDstPtr, ymmRegs[ymmRegNum], 32);</a:t>
            </a:r>
            <a:r>
              <a:rPr dirty="0" sz="1100" spc="-4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 marR="4072254" indent="-190500">
              <a:lnSpc>
                <a:spcPct val="100000"/>
              </a:lnSpc>
              <a:tabLst>
                <a:tab pos="2980690" algn="l"/>
              </a:tabLst>
            </a:pPr>
            <a:r>
              <a:rPr dirty="0" sz="1100" spc="-5" b="1">
                <a:latin typeface="Verdana"/>
                <a:cs typeface="Verdana"/>
              </a:rPr>
              <a:t>VO</a:t>
            </a:r>
            <a:r>
              <a:rPr dirty="0" sz="1100" spc="-10" b="1">
                <a:latin typeface="Verdana"/>
                <a:cs typeface="Verdana"/>
              </a:rPr>
              <a:t>I</a:t>
            </a:r>
            <a:r>
              <a:rPr dirty="0" sz="1100" b="1">
                <a:latin typeface="Verdana"/>
                <a:cs typeface="Verdana"/>
              </a:rPr>
              <a:t>D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In</a:t>
            </a:r>
            <a:r>
              <a:rPr dirty="0" sz="1100" spc="5" b="1">
                <a:solidFill>
                  <a:srgbClr val="990000"/>
                </a:solidFill>
                <a:latin typeface="Verdana"/>
                <a:cs typeface="Verdana"/>
              </a:rPr>
              <a:t>s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tru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ct</a:t>
            </a:r>
            <a:r>
              <a:rPr dirty="0" sz="1100" spc="-10" b="1">
                <a:solidFill>
                  <a:srgbClr val="990000"/>
                </a:solidFill>
                <a:latin typeface="Verdana"/>
                <a:cs typeface="Verdana"/>
              </a:rPr>
              <a:t>i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o</a:t>
            </a:r>
            <a:r>
              <a:rPr dirty="0" sz="1100" spc="5" b="1">
                <a:solidFill>
                  <a:srgbClr val="990000"/>
                </a:solidFill>
                <a:latin typeface="Verdana"/>
                <a:cs typeface="Verdana"/>
              </a:rPr>
              <a:t>n</a:t>
            </a:r>
            <a:r>
              <a:rPr dirty="0" sz="1100" spc="-5" b="1">
                <a:latin typeface="Verdana"/>
                <a:cs typeface="Verdana"/>
              </a:rPr>
              <a:t>(IN</a:t>
            </a:r>
            <a:r>
              <a:rPr dirty="0" sz="1100" b="1">
                <a:latin typeface="Verdana"/>
                <a:cs typeface="Verdana"/>
              </a:rPr>
              <a:t>S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spc="-10" b="1">
                <a:latin typeface="Verdana"/>
                <a:cs typeface="Verdana"/>
              </a:rPr>
              <a:t>i</a:t>
            </a:r>
            <a:r>
              <a:rPr dirty="0" sz="1100" b="1">
                <a:latin typeface="Verdana"/>
                <a:cs typeface="Verdana"/>
              </a:rPr>
              <a:t>ns,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VO</a:t>
            </a:r>
            <a:r>
              <a:rPr dirty="0" sz="1100" spc="-10" b="1">
                <a:latin typeface="Verdana"/>
                <a:cs typeface="Verdana"/>
              </a:rPr>
              <a:t>I</a:t>
            </a:r>
            <a:r>
              <a:rPr dirty="0" sz="1100" b="1">
                <a:latin typeface="Verdana"/>
                <a:cs typeface="Verdana"/>
              </a:rPr>
              <a:t>D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*</a:t>
            </a:r>
            <a:r>
              <a:rPr dirty="0" sz="1100" b="1">
                <a:latin typeface="Verdana"/>
                <a:cs typeface="Verdana"/>
              </a:rPr>
              <a:t>v)</a:t>
            </a:r>
            <a:r>
              <a:rPr dirty="0" sz="1100" b="1">
                <a:latin typeface="Verdana"/>
                <a:cs typeface="Verdana"/>
              </a:rPr>
              <a:t>	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switch</a:t>
            </a:r>
            <a:r>
              <a:rPr dirty="0" sz="1100" spc="-2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(INS_Opcode(ins)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:::::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case</a:t>
            </a:r>
            <a:r>
              <a:rPr dirty="0" sz="1100" spc="-1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XED_ICLASS_VMOVDQU:</a:t>
            </a:r>
            <a:endParaRPr sz="1100">
              <a:latin typeface="Verdana"/>
              <a:cs typeface="Verdana"/>
            </a:endParaRPr>
          </a:p>
          <a:p>
            <a:pPr marL="727710" marR="1514475" indent="-287020">
              <a:lnSpc>
                <a:spcPct val="100000"/>
              </a:lnSpc>
              <a:tabLst>
                <a:tab pos="3134360" algn="l"/>
              </a:tabLst>
            </a:pPr>
            <a:r>
              <a:rPr dirty="0" sz="1100" spc="-5" b="1">
                <a:latin typeface="Verdana"/>
                <a:cs typeface="Verdana"/>
              </a:rPr>
              <a:t>if </a:t>
            </a:r>
            <a:r>
              <a:rPr dirty="0" sz="1100" b="1">
                <a:latin typeface="Verdana"/>
                <a:cs typeface="Verdana"/>
              </a:rPr>
              <a:t>(INS_IsMemoryRead(ins))	</a:t>
            </a:r>
            <a:r>
              <a:rPr dirty="0" sz="1100" spc="-5" b="1">
                <a:latin typeface="Verdana"/>
                <a:cs typeface="Verdana"/>
              </a:rPr>
              <a:t>// </a:t>
            </a:r>
            <a:r>
              <a:rPr dirty="0" sz="1100" b="1">
                <a:solidFill>
                  <a:srgbClr val="FF3300"/>
                </a:solidFill>
                <a:latin typeface="Verdana"/>
                <a:cs typeface="Verdana"/>
              </a:rPr>
              <a:t>vmovdqu ymm? &lt;=</a:t>
            </a:r>
            <a:r>
              <a:rPr dirty="0" sz="1100" spc="-10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FF3300"/>
                </a:solidFill>
                <a:latin typeface="Verdana"/>
                <a:cs typeface="Verdana"/>
              </a:rPr>
              <a:t>mem256  </a:t>
            </a:r>
            <a:r>
              <a:rPr dirty="0" sz="1100" spc="-5" b="1">
                <a:latin typeface="Verdana"/>
                <a:cs typeface="Verdana"/>
              </a:rPr>
              <a:t>INS_InsertCall(ins,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IPOINT_BEFORE,</a:t>
            </a:r>
            <a:endParaRPr sz="1100">
              <a:latin typeface="Verdana"/>
              <a:cs typeface="Verdana"/>
            </a:endParaRPr>
          </a:p>
          <a:p>
            <a:pPr marL="1917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(AFUNPTR)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EmVmovdquMem2Reg</a:t>
            </a:r>
            <a:r>
              <a:rPr dirty="0" sz="1100" spc="-5" b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1870710" marR="556895">
              <a:lnSpc>
                <a:spcPct val="100000"/>
              </a:lnSpc>
            </a:pP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IARG_UINT32, </a:t>
            </a:r>
            <a:r>
              <a:rPr dirty="0" sz="1100" spc="-5" b="1">
                <a:solidFill>
                  <a:srgbClr val="FF5C00"/>
                </a:solidFill>
                <a:latin typeface="Verdana"/>
                <a:cs typeface="Verdana"/>
              </a:rPr>
              <a:t>REG(INS_OperandReg(ins, 0)) 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- REG_YMM0</a:t>
            </a:r>
            <a:r>
              <a:rPr dirty="0" sz="1100" b="1">
                <a:latin typeface="Verdana"/>
                <a:cs typeface="Verdana"/>
              </a:rPr>
              <a:t>, 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IARG_MEMORYREAD_EA</a:t>
            </a:r>
            <a:r>
              <a:rPr dirty="0" sz="1100" spc="-5" b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187071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IARG_END);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else if (INS_IsMemoryWrite(ins)) </a:t>
            </a:r>
            <a:r>
              <a:rPr dirty="0" sz="1100" b="1">
                <a:latin typeface="Verdana"/>
                <a:cs typeface="Verdana"/>
              </a:rPr>
              <a:t>// </a:t>
            </a:r>
            <a:r>
              <a:rPr dirty="0" sz="1100" b="1">
                <a:solidFill>
                  <a:srgbClr val="FF3300"/>
                </a:solidFill>
                <a:latin typeface="Verdana"/>
                <a:cs typeface="Verdana"/>
              </a:rPr>
              <a:t>vmovdqu </a:t>
            </a:r>
            <a:r>
              <a:rPr dirty="0" sz="1100" spc="-5" b="1">
                <a:solidFill>
                  <a:srgbClr val="FF3300"/>
                </a:solidFill>
                <a:latin typeface="Verdana"/>
                <a:cs typeface="Verdana"/>
              </a:rPr>
              <a:t>mem256 </a:t>
            </a:r>
            <a:r>
              <a:rPr dirty="0" sz="1100" b="1">
                <a:solidFill>
                  <a:srgbClr val="FF3300"/>
                </a:solidFill>
                <a:latin typeface="Verdana"/>
                <a:cs typeface="Verdana"/>
              </a:rPr>
              <a:t>&lt;=</a:t>
            </a:r>
            <a:r>
              <a:rPr dirty="0" sz="1100" spc="-60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FF3300"/>
                </a:solidFill>
                <a:latin typeface="Verdana"/>
                <a:cs typeface="Verdana"/>
              </a:rPr>
              <a:t>ymm?</a:t>
            </a:r>
            <a:endParaRPr sz="1100">
              <a:latin typeface="Verdana"/>
              <a:cs typeface="Verdana"/>
            </a:endParaRPr>
          </a:p>
          <a:p>
            <a:pPr marL="67881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INS_InsertCall(ins,</a:t>
            </a:r>
            <a:r>
              <a:rPr dirty="0" sz="1100" spc="-1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IPOINT_BEFORE,</a:t>
            </a:r>
            <a:endParaRPr sz="1100">
              <a:latin typeface="Verdana"/>
              <a:cs typeface="Verdana"/>
            </a:endParaRPr>
          </a:p>
          <a:p>
            <a:pPr marL="187071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(AFUNPTR)</a:t>
            </a:r>
            <a:r>
              <a:rPr dirty="0" sz="1100" spc="-5" b="1">
                <a:solidFill>
                  <a:srgbClr val="996600"/>
                </a:solidFill>
                <a:latin typeface="Verdana"/>
                <a:cs typeface="Verdana"/>
              </a:rPr>
              <a:t>EmVmovdquReg2Mem</a:t>
            </a:r>
            <a:r>
              <a:rPr dirty="0" sz="1100" spc="-5" b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1870710" marR="556895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IARG_UINT32, </a:t>
            </a:r>
            <a:r>
              <a:rPr dirty="0" sz="1100" spc="-5" b="1">
                <a:latin typeface="Verdana"/>
                <a:cs typeface="Verdana"/>
              </a:rPr>
              <a:t>REG(INS_OperandReg(ins, 1)) </a:t>
            </a:r>
            <a:r>
              <a:rPr dirty="0" sz="1100" b="1">
                <a:latin typeface="Verdana"/>
                <a:cs typeface="Verdana"/>
              </a:rPr>
              <a:t>- REG_YMM0,  </a:t>
            </a:r>
            <a:r>
              <a:rPr dirty="0" sz="1100" spc="-5" b="1">
                <a:latin typeface="Verdana"/>
                <a:cs typeface="Verdana"/>
              </a:rPr>
              <a:t>IARG_MEMORYWRITE_EA,</a:t>
            </a:r>
            <a:endParaRPr sz="1100">
              <a:latin typeface="Verdana"/>
              <a:cs typeface="Verdana"/>
            </a:endParaRPr>
          </a:p>
          <a:p>
            <a:pPr marL="187071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IARG_END);</a:t>
            </a:r>
            <a:endParaRPr sz="1100">
              <a:latin typeface="Verdana"/>
              <a:cs typeface="Verdana"/>
            </a:endParaRPr>
          </a:p>
          <a:p>
            <a:pPr marL="440690" marR="1398905">
              <a:lnSpc>
                <a:spcPct val="100000"/>
              </a:lnSpc>
            </a:pPr>
            <a:r>
              <a:rPr dirty="0" sz="1100" spc="-5" b="1">
                <a:solidFill>
                  <a:srgbClr val="9900FF"/>
                </a:solidFill>
                <a:latin typeface="Verdana"/>
                <a:cs typeface="Verdana"/>
              </a:rPr>
              <a:t>INS_DeleteIns(ins); //Processor </a:t>
            </a:r>
            <a:r>
              <a:rPr dirty="0" sz="1100" b="1">
                <a:solidFill>
                  <a:srgbClr val="9900FF"/>
                </a:solidFill>
                <a:latin typeface="Verdana"/>
                <a:cs typeface="Verdana"/>
              </a:rPr>
              <a:t>does NOT execute this </a:t>
            </a:r>
            <a:r>
              <a:rPr dirty="0" sz="1100" spc="-5" b="1">
                <a:solidFill>
                  <a:srgbClr val="9900FF"/>
                </a:solidFill>
                <a:latin typeface="Verdana"/>
                <a:cs typeface="Verdana"/>
              </a:rPr>
              <a:t>instruction  </a:t>
            </a:r>
            <a:r>
              <a:rPr dirty="0" sz="1100" spc="-5" b="1">
                <a:latin typeface="Verdana"/>
                <a:cs typeface="Verdana"/>
              </a:rPr>
              <a:t>break;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r>
              <a:rPr dirty="0" sz="1100" spc="-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03200" marR="3387725" indent="-1905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int main(int argc, </a:t>
            </a:r>
            <a:r>
              <a:rPr dirty="0" sz="1100" b="1">
                <a:latin typeface="Verdana"/>
                <a:cs typeface="Verdana"/>
              </a:rPr>
              <a:t>CHAR </a:t>
            </a:r>
            <a:r>
              <a:rPr dirty="0" sz="1100" spc="-5" b="1">
                <a:latin typeface="Verdana"/>
                <a:cs typeface="Verdana"/>
              </a:rPr>
              <a:t>*argv[])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PIN_Init(argc,argv));  INS_AddInstrumentFunction(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Instruction</a:t>
            </a:r>
            <a:r>
              <a:rPr dirty="0" sz="1100" spc="-5" b="1">
                <a:latin typeface="Verdana"/>
                <a:cs typeface="Verdana"/>
              </a:rPr>
              <a:t>, 0);  PIN_StartProgram();</a:t>
            </a:r>
            <a:r>
              <a:rPr dirty="0" sz="1100" spc="36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9802" y="20828"/>
            <a:ext cx="3148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13585" algn="l"/>
              </a:tabLst>
            </a:pP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8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e_e</a:t>
            </a:r>
            <a:r>
              <a:rPr dirty="0" u="heavy" sz="2800" spc="-2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28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.dll</a:t>
            </a:r>
            <a:r>
              <a:rPr dirty="0" u="heavy" sz="28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</a:t>
            </a:r>
            <a:r>
              <a:rPr dirty="0" u="heavy" sz="2800" spc="-2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775" y="749553"/>
            <a:ext cx="17595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">
                <a:latin typeface="Calibri"/>
                <a:cs typeface="Calibri"/>
              </a:rPr>
              <a:t>Legal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Disclaimer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93775" y="1495805"/>
            <a:ext cx="6308725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8585">
              <a:lnSpc>
                <a:spcPct val="100000"/>
              </a:lnSpc>
              <a:spcBef>
                <a:spcPts val="95"/>
              </a:spcBef>
            </a:pPr>
            <a:r>
              <a:rPr dirty="0" sz="1000" spc="-95">
                <a:latin typeface="Verdana"/>
                <a:cs typeface="Verdana"/>
              </a:rPr>
              <a:t>ANY </a:t>
            </a:r>
            <a:r>
              <a:rPr dirty="0" sz="1000" spc="-120">
                <a:latin typeface="Verdana"/>
                <a:cs typeface="Verdana"/>
              </a:rPr>
              <a:t>INTELLECTUAL </a:t>
            </a:r>
            <a:r>
              <a:rPr dirty="0" sz="1000" spc="-110">
                <a:latin typeface="Verdana"/>
                <a:cs typeface="Verdana"/>
              </a:rPr>
              <a:t>PROPERTY </a:t>
            </a:r>
            <a:r>
              <a:rPr dirty="0" sz="1000" spc="-150">
                <a:latin typeface="Verdana"/>
                <a:cs typeface="Verdana"/>
              </a:rPr>
              <a:t>RIGHTS </a:t>
            </a:r>
            <a:r>
              <a:rPr dirty="0" sz="1000" spc="-195">
                <a:latin typeface="Verdana"/>
                <a:cs typeface="Verdana"/>
              </a:rPr>
              <a:t>IS </a:t>
            </a:r>
            <a:r>
              <a:rPr dirty="0" sz="1000" spc="-130">
                <a:latin typeface="Verdana"/>
                <a:cs typeface="Verdana"/>
              </a:rPr>
              <a:t>GRANTED </a:t>
            </a:r>
            <a:r>
              <a:rPr dirty="0" sz="1000" spc="-110">
                <a:latin typeface="Verdana"/>
                <a:cs typeface="Verdana"/>
              </a:rPr>
              <a:t>BY </a:t>
            </a:r>
            <a:r>
              <a:rPr dirty="0" sz="1000" spc="-140">
                <a:latin typeface="Verdana"/>
                <a:cs typeface="Verdana"/>
              </a:rPr>
              <a:t>THIS </a:t>
            </a:r>
            <a:r>
              <a:rPr dirty="0" sz="1000" spc="-145">
                <a:latin typeface="Verdana"/>
                <a:cs typeface="Verdana"/>
              </a:rPr>
              <a:t>DOCUMENT. </a:t>
            </a:r>
            <a:r>
              <a:rPr dirty="0" sz="1000" spc="-125">
                <a:latin typeface="Verdana"/>
                <a:cs typeface="Verdana"/>
              </a:rPr>
              <a:t>INTEL </a:t>
            </a:r>
            <a:r>
              <a:rPr dirty="0" sz="1000" spc="-140">
                <a:latin typeface="Verdana"/>
                <a:cs typeface="Verdana"/>
              </a:rPr>
              <a:t>ASSUMES </a:t>
            </a:r>
            <a:r>
              <a:rPr dirty="0" sz="1000" spc="-150">
                <a:latin typeface="Verdana"/>
                <a:cs typeface="Verdana"/>
              </a:rPr>
              <a:t>NO </a:t>
            </a:r>
            <a:r>
              <a:rPr dirty="0" sz="1000" spc="-135">
                <a:latin typeface="Verdana"/>
                <a:cs typeface="Verdana"/>
              </a:rPr>
              <a:t>LIABILITY </a:t>
            </a:r>
            <a:r>
              <a:rPr dirty="0" sz="1000" spc="-130">
                <a:latin typeface="Verdana"/>
                <a:cs typeface="Verdana"/>
              </a:rPr>
              <a:t>WHATSOEVER  </a:t>
            </a:r>
            <a:r>
              <a:rPr dirty="0" sz="1000" spc="-125">
                <a:latin typeface="Verdana"/>
                <a:cs typeface="Verdana"/>
              </a:rPr>
              <a:t>AND</a:t>
            </a:r>
            <a:r>
              <a:rPr dirty="0" sz="1000" spc="-15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INTEL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65">
                <a:latin typeface="Verdana"/>
                <a:cs typeface="Verdana"/>
              </a:rPr>
              <a:t>DISCLAIMS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ANY</a:t>
            </a:r>
            <a:r>
              <a:rPr dirty="0" sz="1000" spc="-130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EXPRESS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45">
                <a:latin typeface="Verdana"/>
                <a:cs typeface="Verdana"/>
              </a:rPr>
              <a:t>OR</a:t>
            </a:r>
            <a:r>
              <a:rPr dirty="0" sz="1000" spc="-140">
                <a:latin typeface="Verdana"/>
                <a:cs typeface="Verdana"/>
              </a:rPr>
              <a:t> </a:t>
            </a:r>
            <a:r>
              <a:rPr dirty="0" sz="1000" spc="-150">
                <a:latin typeface="Verdana"/>
                <a:cs typeface="Verdana"/>
              </a:rPr>
              <a:t>IMPLIED</a:t>
            </a:r>
            <a:r>
              <a:rPr dirty="0" sz="1000" spc="-185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WARRANTY,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RELATING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TO</a:t>
            </a:r>
            <a:r>
              <a:rPr dirty="0" sz="1000" spc="-145">
                <a:latin typeface="Verdana"/>
                <a:cs typeface="Verdana"/>
              </a:rPr>
              <a:t> THIS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140">
                <a:latin typeface="Verdana"/>
                <a:cs typeface="Verdana"/>
              </a:rPr>
              <a:t>INFORMATION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165">
                <a:latin typeface="Verdana"/>
                <a:cs typeface="Verdana"/>
              </a:rPr>
              <a:t>INCLUDING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LIABILITY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45">
                <a:latin typeface="Verdana"/>
                <a:cs typeface="Verdana"/>
              </a:rPr>
              <a:t>OR  </a:t>
            </a:r>
            <a:r>
              <a:rPr dirty="0" sz="1000" spc="-135">
                <a:latin typeface="Verdana"/>
                <a:cs typeface="Verdana"/>
              </a:rPr>
              <a:t>WARRANTIES </a:t>
            </a:r>
            <a:r>
              <a:rPr dirty="0" sz="1000" spc="-130">
                <a:latin typeface="Verdana"/>
                <a:cs typeface="Verdana"/>
              </a:rPr>
              <a:t>RELATING </a:t>
            </a:r>
            <a:r>
              <a:rPr dirty="0" sz="1000" spc="-120">
                <a:latin typeface="Verdana"/>
                <a:cs typeface="Verdana"/>
              </a:rPr>
              <a:t>TO </a:t>
            </a:r>
            <a:r>
              <a:rPr dirty="0" sz="1000" spc="-135">
                <a:latin typeface="Verdana"/>
                <a:cs typeface="Verdana"/>
              </a:rPr>
              <a:t>FITNESS </a:t>
            </a:r>
            <a:r>
              <a:rPr dirty="0" sz="1000" spc="-125">
                <a:latin typeface="Verdana"/>
                <a:cs typeface="Verdana"/>
              </a:rPr>
              <a:t>FOR </a:t>
            </a:r>
            <a:r>
              <a:rPr dirty="0" sz="1000" spc="-90">
                <a:latin typeface="Verdana"/>
                <a:cs typeface="Verdana"/>
              </a:rPr>
              <a:t>A </a:t>
            </a:r>
            <a:r>
              <a:rPr dirty="0" sz="1000" spc="-120">
                <a:latin typeface="Verdana"/>
                <a:cs typeface="Verdana"/>
              </a:rPr>
              <a:t>PARTICULAR </a:t>
            </a:r>
            <a:r>
              <a:rPr dirty="0" sz="1000" spc="-135">
                <a:latin typeface="Verdana"/>
                <a:cs typeface="Verdana"/>
              </a:rPr>
              <a:t>PURPOSE, </a:t>
            </a:r>
            <a:r>
              <a:rPr dirty="0" sz="1000" spc="-130">
                <a:latin typeface="Verdana"/>
                <a:cs typeface="Verdana"/>
              </a:rPr>
              <a:t>MERCHANTABILITY, </a:t>
            </a:r>
            <a:r>
              <a:rPr dirty="0" sz="1000" spc="-145">
                <a:latin typeface="Verdana"/>
                <a:cs typeface="Verdana"/>
              </a:rPr>
              <a:t>OR </a:t>
            </a:r>
            <a:r>
              <a:rPr dirty="0" sz="1000" spc="-135">
                <a:latin typeface="Verdana"/>
                <a:cs typeface="Verdana"/>
              </a:rPr>
              <a:t>INFRINGEMENT </a:t>
            </a:r>
            <a:r>
              <a:rPr dirty="0" sz="1000" spc="-125">
                <a:latin typeface="Verdana"/>
                <a:cs typeface="Verdana"/>
              </a:rPr>
              <a:t>OF </a:t>
            </a:r>
            <a:r>
              <a:rPr dirty="0" sz="1000" spc="-95">
                <a:latin typeface="Verdana"/>
                <a:cs typeface="Verdana"/>
              </a:rPr>
              <a:t>ANY  </a:t>
            </a:r>
            <a:r>
              <a:rPr dirty="0" sz="1000" spc="-105">
                <a:latin typeface="Verdana"/>
                <a:cs typeface="Verdana"/>
              </a:rPr>
              <a:t>PATENT,</a:t>
            </a:r>
            <a:r>
              <a:rPr dirty="0" sz="1000" spc="-185">
                <a:latin typeface="Verdana"/>
                <a:cs typeface="Verdana"/>
              </a:rPr>
              <a:t> </a:t>
            </a:r>
            <a:r>
              <a:rPr dirty="0" sz="1000" spc="-140">
                <a:latin typeface="Verdana"/>
                <a:cs typeface="Verdana"/>
              </a:rPr>
              <a:t>COPYRIGHT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45">
                <a:latin typeface="Verdana"/>
                <a:cs typeface="Verdana"/>
              </a:rPr>
              <a:t>OR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OTHER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INTELLECTUAL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05">
                <a:latin typeface="Verdana"/>
                <a:cs typeface="Verdana"/>
              </a:rPr>
              <a:t>PROPERTY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160">
                <a:latin typeface="Verdana"/>
                <a:cs typeface="Verdana"/>
              </a:rPr>
              <a:t>RIGHT.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120">
                <a:latin typeface="Verdana"/>
                <a:cs typeface="Verdana"/>
              </a:rPr>
              <a:t>Performance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70">
                <a:latin typeface="Verdana"/>
                <a:cs typeface="Verdana"/>
              </a:rPr>
              <a:t>tests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and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05">
                <a:latin typeface="Verdana"/>
                <a:cs typeface="Verdana"/>
              </a:rPr>
              <a:t>ratings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are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40">
                <a:latin typeface="Verdana"/>
                <a:cs typeface="Verdana"/>
              </a:rPr>
              <a:t>measured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10">
                <a:latin typeface="Verdana"/>
                <a:cs typeface="Verdana"/>
              </a:rPr>
              <a:t>using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90">
                <a:latin typeface="Verdana"/>
                <a:cs typeface="Verdana"/>
              </a:rPr>
              <a:t>specific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computer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systems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and/or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components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and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80">
                <a:latin typeface="Verdana"/>
                <a:cs typeface="Verdana"/>
              </a:rPr>
              <a:t>reflect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the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approximate  </a:t>
            </a:r>
            <a:r>
              <a:rPr dirty="0" sz="1000" spc="-125">
                <a:latin typeface="Verdana"/>
                <a:cs typeface="Verdana"/>
              </a:rPr>
              <a:t>performance </a:t>
            </a:r>
            <a:r>
              <a:rPr dirty="0" sz="1000" spc="-45">
                <a:latin typeface="Verdana"/>
                <a:cs typeface="Verdana"/>
              </a:rPr>
              <a:t>of </a:t>
            </a:r>
            <a:r>
              <a:rPr dirty="0" sz="1000" spc="-114">
                <a:latin typeface="Verdana"/>
                <a:cs typeface="Verdana"/>
              </a:rPr>
              <a:t>Intel </a:t>
            </a:r>
            <a:r>
              <a:rPr dirty="0" sz="1000" spc="-110">
                <a:latin typeface="Verdana"/>
                <a:cs typeface="Verdana"/>
              </a:rPr>
              <a:t>products </a:t>
            </a:r>
            <a:r>
              <a:rPr dirty="0" sz="1000" spc="-114">
                <a:latin typeface="Verdana"/>
                <a:cs typeface="Verdana"/>
              </a:rPr>
              <a:t>as </a:t>
            </a:r>
            <a:r>
              <a:rPr dirty="0" sz="1000" spc="-140">
                <a:latin typeface="Verdana"/>
                <a:cs typeface="Verdana"/>
              </a:rPr>
              <a:t>measured </a:t>
            </a:r>
            <a:r>
              <a:rPr dirty="0" sz="1000" spc="-135">
                <a:latin typeface="Verdana"/>
                <a:cs typeface="Verdana"/>
              </a:rPr>
              <a:t>by </a:t>
            </a:r>
            <a:r>
              <a:rPr dirty="0" sz="1000" spc="-95">
                <a:latin typeface="Verdana"/>
                <a:cs typeface="Verdana"/>
              </a:rPr>
              <a:t>those tests. </a:t>
            </a:r>
            <a:r>
              <a:rPr dirty="0" sz="1000" spc="-110">
                <a:latin typeface="Verdana"/>
                <a:cs typeface="Verdana"/>
              </a:rPr>
              <a:t>Any </a:t>
            </a:r>
            <a:r>
              <a:rPr dirty="0" sz="1000" spc="-90">
                <a:latin typeface="Verdana"/>
                <a:cs typeface="Verdana"/>
              </a:rPr>
              <a:t>difference </a:t>
            </a:r>
            <a:r>
              <a:rPr dirty="0" sz="1000" spc="-110">
                <a:latin typeface="Verdana"/>
                <a:cs typeface="Verdana"/>
              </a:rPr>
              <a:t>in </a:t>
            </a:r>
            <a:r>
              <a:rPr dirty="0" sz="1000" spc="-114">
                <a:latin typeface="Verdana"/>
                <a:cs typeface="Verdana"/>
              </a:rPr>
              <a:t>system </a:t>
            </a:r>
            <a:r>
              <a:rPr dirty="0" sz="1000" spc="-130">
                <a:latin typeface="Verdana"/>
                <a:cs typeface="Verdana"/>
              </a:rPr>
              <a:t>hardware </a:t>
            </a:r>
            <a:r>
              <a:rPr dirty="0" sz="1000" spc="-120">
                <a:latin typeface="Verdana"/>
                <a:cs typeface="Verdana"/>
              </a:rPr>
              <a:t>or </a:t>
            </a:r>
            <a:r>
              <a:rPr dirty="0" sz="1000" spc="-85">
                <a:latin typeface="Verdana"/>
                <a:cs typeface="Verdana"/>
              </a:rPr>
              <a:t>software </a:t>
            </a:r>
            <a:r>
              <a:rPr dirty="0" sz="1000" spc="-110">
                <a:latin typeface="Verdana"/>
                <a:cs typeface="Verdana"/>
              </a:rPr>
              <a:t>design </a:t>
            </a:r>
            <a:r>
              <a:rPr dirty="0" sz="1000" spc="-120">
                <a:latin typeface="Verdana"/>
                <a:cs typeface="Verdana"/>
              </a:rPr>
              <a:t>or  </a:t>
            </a:r>
            <a:r>
              <a:rPr dirty="0" sz="1000" spc="-105">
                <a:latin typeface="Verdana"/>
                <a:cs typeface="Verdana"/>
              </a:rPr>
              <a:t>configuration</a:t>
            </a:r>
            <a:r>
              <a:rPr dirty="0" sz="1000" spc="-170">
                <a:latin typeface="Verdana"/>
                <a:cs typeface="Verdana"/>
              </a:rPr>
              <a:t> may</a:t>
            </a:r>
            <a:r>
              <a:rPr dirty="0" sz="1000" spc="-150">
                <a:latin typeface="Verdana"/>
                <a:cs typeface="Verdana"/>
              </a:rPr>
              <a:t> </a:t>
            </a:r>
            <a:r>
              <a:rPr dirty="0" sz="1000" spc="-60">
                <a:latin typeface="Verdana"/>
                <a:cs typeface="Verdana"/>
              </a:rPr>
              <a:t>affect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05">
                <a:latin typeface="Verdana"/>
                <a:cs typeface="Verdana"/>
              </a:rPr>
              <a:t>actual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performance.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Buyers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should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00">
                <a:latin typeface="Verdana"/>
                <a:cs typeface="Verdana"/>
              </a:rPr>
              <a:t>consult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05">
                <a:latin typeface="Verdana"/>
                <a:cs typeface="Verdana"/>
              </a:rPr>
              <a:t>other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sources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45">
                <a:latin typeface="Verdana"/>
                <a:cs typeface="Verdana"/>
              </a:rPr>
              <a:t>of</a:t>
            </a:r>
            <a:r>
              <a:rPr dirty="0" sz="1000" spc="-12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information</a:t>
            </a:r>
            <a:r>
              <a:rPr dirty="0" sz="1000" spc="-155">
                <a:latin typeface="Verdana"/>
                <a:cs typeface="Verdana"/>
              </a:rPr>
              <a:t> </a:t>
            </a:r>
            <a:r>
              <a:rPr dirty="0" sz="1000" spc="-70">
                <a:latin typeface="Verdana"/>
                <a:cs typeface="Verdana"/>
              </a:rPr>
              <a:t>to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10">
                <a:latin typeface="Verdana"/>
                <a:cs typeface="Verdana"/>
              </a:rPr>
              <a:t>evaluate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the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performance  </a:t>
            </a:r>
            <a:r>
              <a:rPr dirty="0" sz="1000" spc="-45">
                <a:latin typeface="Verdana"/>
                <a:cs typeface="Verdana"/>
              </a:rPr>
              <a:t>of </a:t>
            </a:r>
            <a:r>
              <a:rPr dirty="0" sz="1000" spc="-114">
                <a:latin typeface="Verdana"/>
                <a:cs typeface="Verdana"/>
              </a:rPr>
              <a:t>systems </a:t>
            </a:r>
            <a:r>
              <a:rPr dirty="0" sz="1000" spc="-120">
                <a:latin typeface="Verdana"/>
                <a:cs typeface="Verdana"/>
              </a:rPr>
              <a:t>or components </a:t>
            </a:r>
            <a:r>
              <a:rPr dirty="0" sz="1000" spc="-100">
                <a:latin typeface="Verdana"/>
                <a:cs typeface="Verdana"/>
              </a:rPr>
              <a:t>they </a:t>
            </a:r>
            <a:r>
              <a:rPr dirty="0" sz="1000" spc="-120">
                <a:latin typeface="Verdana"/>
                <a:cs typeface="Verdana"/>
              </a:rPr>
              <a:t>are </a:t>
            </a:r>
            <a:r>
              <a:rPr dirty="0" sz="1000" spc="-114">
                <a:latin typeface="Verdana"/>
                <a:cs typeface="Verdana"/>
              </a:rPr>
              <a:t>considering </a:t>
            </a:r>
            <a:r>
              <a:rPr dirty="0" sz="1000" spc="-135">
                <a:latin typeface="Verdana"/>
                <a:cs typeface="Verdana"/>
              </a:rPr>
              <a:t>purchasing. </a:t>
            </a:r>
            <a:r>
              <a:rPr dirty="0" sz="1000" spc="-105">
                <a:latin typeface="Verdana"/>
                <a:cs typeface="Verdana"/>
              </a:rPr>
              <a:t>For </a:t>
            </a:r>
            <a:r>
              <a:rPr dirty="0" sz="1000" spc="-145">
                <a:latin typeface="Verdana"/>
                <a:cs typeface="Verdana"/>
              </a:rPr>
              <a:t>more </a:t>
            </a:r>
            <a:r>
              <a:rPr dirty="0" sz="1000" spc="-114">
                <a:latin typeface="Verdana"/>
                <a:cs typeface="Verdana"/>
              </a:rPr>
              <a:t>information on </a:t>
            </a:r>
            <a:r>
              <a:rPr dirty="0" sz="1000" spc="-125">
                <a:latin typeface="Verdana"/>
                <a:cs typeface="Verdana"/>
              </a:rPr>
              <a:t>performance </a:t>
            </a:r>
            <a:r>
              <a:rPr dirty="0" sz="1000" spc="-70">
                <a:latin typeface="Verdana"/>
                <a:cs typeface="Verdana"/>
              </a:rPr>
              <a:t>tests </a:t>
            </a:r>
            <a:r>
              <a:rPr dirty="0" sz="1000" spc="-130">
                <a:latin typeface="Verdana"/>
                <a:cs typeface="Verdana"/>
              </a:rPr>
              <a:t>and </a:t>
            </a:r>
            <a:r>
              <a:rPr dirty="0" sz="1000" spc="-114">
                <a:latin typeface="Verdana"/>
                <a:cs typeface="Verdana"/>
              </a:rPr>
              <a:t>on </a:t>
            </a:r>
            <a:r>
              <a:rPr dirty="0" sz="1000" spc="-95">
                <a:latin typeface="Verdana"/>
                <a:cs typeface="Verdana"/>
              </a:rPr>
              <a:t>the  </a:t>
            </a:r>
            <a:r>
              <a:rPr dirty="0" sz="1000" spc="-125">
                <a:latin typeface="Verdana"/>
                <a:cs typeface="Verdana"/>
              </a:rPr>
              <a:t>performance</a:t>
            </a:r>
            <a:r>
              <a:rPr dirty="0" sz="1000" spc="-185">
                <a:latin typeface="Verdana"/>
                <a:cs typeface="Verdana"/>
              </a:rPr>
              <a:t> </a:t>
            </a:r>
            <a:r>
              <a:rPr dirty="0" sz="1000" spc="-45">
                <a:latin typeface="Verdana"/>
                <a:cs typeface="Verdana"/>
              </a:rPr>
              <a:t>of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Intel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products,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105">
                <a:latin typeface="Verdana"/>
                <a:cs typeface="Verdana"/>
              </a:rPr>
              <a:t>reference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u="sng" sz="1000" spc="-12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www.intel.com/software/products</a:t>
            </a:r>
            <a:r>
              <a:rPr dirty="0" sz="1000" spc="-120">
                <a:latin typeface="Verdana"/>
                <a:cs typeface="Verdana"/>
                <a:hlinkClick r:id="rId3"/>
              </a:rPr>
              <a:t>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14">
                <a:latin typeface="Verdana"/>
                <a:cs typeface="Verdana"/>
              </a:rPr>
              <a:t>Intel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and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the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Intel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00">
                <a:latin typeface="Verdana"/>
                <a:cs typeface="Verdana"/>
              </a:rPr>
              <a:t>logo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are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35">
                <a:latin typeface="Verdana"/>
                <a:cs typeface="Verdana"/>
              </a:rPr>
              <a:t>trademarks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45">
                <a:latin typeface="Verdana"/>
                <a:cs typeface="Verdana"/>
              </a:rPr>
              <a:t>of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Intel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Corporation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10">
                <a:latin typeface="Verdana"/>
                <a:cs typeface="Verdana"/>
              </a:rPr>
              <a:t>in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the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80">
                <a:latin typeface="Verdana"/>
                <a:cs typeface="Verdana"/>
              </a:rPr>
              <a:t>U.S.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and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05">
                <a:latin typeface="Verdana"/>
                <a:cs typeface="Verdana"/>
              </a:rPr>
              <a:t>other</a:t>
            </a:r>
            <a:r>
              <a:rPr dirty="0" sz="1000" spc="-18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countries.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40">
                <a:latin typeface="Verdana"/>
                <a:cs typeface="Verdana"/>
              </a:rPr>
              <a:t>*Other</a:t>
            </a:r>
            <a:r>
              <a:rPr dirty="0" sz="1000" spc="-185">
                <a:latin typeface="Verdana"/>
                <a:cs typeface="Verdana"/>
              </a:rPr>
              <a:t> </a:t>
            </a:r>
            <a:r>
              <a:rPr dirty="0" sz="1000" spc="-140">
                <a:latin typeface="Verdana"/>
                <a:cs typeface="Verdana"/>
              </a:rPr>
              <a:t>names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and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brands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165">
                <a:latin typeface="Verdana"/>
                <a:cs typeface="Verdana"/>
              </a:rPr>
              <a:t>may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be</a:t>
            </a:r>
            <a:r>
              <a:rPr dirty="0" sz="1000" spc="-150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claimed</a:t>
            </a:r>
            <a:r>
              <a:rPr dirty="0" sz="1000" spc="-16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as</a:t>
            </a:r>
            <a:r>
              <a:rPr dirty="0" sz="1000" spc="-16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the</a:t>
            </a:r>
            <a:r>
              <a:rPr dirty="0" sz="1000" spc="-150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property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50">
                <a:latin typeface="Verdana"/>
                <a:cs typeface="Verdana"/>
              </a:rPr>
              <a:t>of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20">
                <a:latin typeface="Verdana"/>
                <a:cs typeface="Verdana"/>
              </a:rPr>
              <a:t>others.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20">
                <a:latin typeface="Verdana"/>
                <a:cs typeface="Verdana"/>
              </a:rPr>
              <a:t>Copyright </a:t>
            </a:r>
            <a:r>
              <a:rPr dirty="0" sz="1000" spc="-640">
                <a:latin typeface="Verdana"/>
                <a:cs typeface="Verdana"/>
              </a:rPr>
              <a:t>©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10">
                <a:latin typeface="Verdana"/>
                <a:cs typeface="Verdana"/>
              </a:rPr>
              <a:t>2013. </a:t>
            </a:r>
            <a:r>
              <a:rPr dirty="0" sz="1000" spc="-114">
                <a:latin typeface="Verdana"/>
                <a:cs typeface="Verdana"/>
              </a:rPr>
              <a:t>Intel</a:t>
            </a:r>
            <a:r>
              <a:rPr dirty="0" sz="1000" spc="-265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Corporation.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127" y="1970024"/>
            <a:ext cx="4688205" cy="376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765" marR="2665095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Symbols  </a:t>
            </a:r>
            <a:r>
              <a:rPr dirty="0" sz="2400" spc="-5">
                <a:latin typeface="Verdana"/>
                <a:cs typeface="Verdana"/>
              </a:rPr>
              <a:t>Prob</a:t>
            </a:r>
            <a:r>
              <a:rPr dirty="0" sz="2400">
                <a:latin typeface="Verdana"/>
                <a:cs typeface="Verdana"/>
              </a:rPr>
              <a:t>e-mode</a:t>
            </a:r>
            <a:endParaRPr sz="2400">
              <a:latin typeface="Verdana"/>
              <a:cs typeface="Verdana"/>
            </a:endParaRPr>
          </a:p>
          <a:p>
            <a:pPr marL="151765" marR="907415">
              <a:lnSpc>
                <a:spcPct val="120000"/>
              </a:lnSpc>
            </a:pPr>
            <a:r>
              <a:rPr dirty="0" sz="2400" spc="-5">
                <a:latin typeface="Verdana"/>
                <a:cs typeface="Verdana"/>
              </a:rPr>
              <a:t>The CONTEXT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structure  </a:t>
            </a:r>
            <a:r>
              <a:rPr dirty="0" sz="2400" spc="-5">
                <a:latin typeface="Verdana"/>
                <a:cs typeface="Verdana"/>
              </a:rPr>
              <a:t>Multi-threading</a:t>
            </a:r>
            <a:endParaRPr sz="2400">
              <a:latin typeface="Verdana"/>
              <a:cs typeface="Verdana"/>
            </a:endParaRPr>
          </a:p>
          <a:p>
            <a:pPr marL="1517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Instrumenting a </a:t>
            </a:r>
            <a:r>
              <a:rPr dirty="0" sz="2400" spc="-5">
                <a:latin typeface="Verdana"/>
                <a:cs typeface="Verdana"/>
              </a:rPr>
              <a:t>process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4400" b="1">
                <a:solidFill>
                  <a:srgbClr val="00AF50"/>
                </a:solidFill>
                <a:latin typeface="Verdana"/>
                <a:cs typeface="Verdana"/>
              </a:rPr>
              <a:t>Part</a:t>
            </a:r>
            <a:r>
              <a:rPr dirty="0" sz="4400" spc="-45" b="1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Verdana"/>
                <a:cs typeface="Verdana"/>
              </a:rPr>
              <a:t>2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400" spc="-5">
                <a:solidFill>
                  <a:srgbClr val="00AF50"/>
                </a:solidFill>
                <a:latin typeface="Verdana"/>
                <a:cs typeface="Verdana"/>
              </a:rPr>
              <a:t>Topics in Pin</a:t>
            </a:r>
            <a:r>
              <a:rPr dirty="0" sz="4400" spc="-55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4400" spc="-5">
                <a:solidFill>
                  <a:srgbClr val="00AF50"/>
                </a:solidFill>
                <a:latin typeface="Verdana"/>
                <a:cs typeface="Verdana"/>
              </a:rPr>
              <a:t>API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990" y="2622880"/>
            <a:ext cx="21913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Symbols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95516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Symbols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63727" y="630875"/>
            <a:ext cx="7736840" cy="55587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400" i="1">
                <a:solidFill>
                  <a:srgbClr val="085FA8"/>
                </a:solidFill>
                <a:latin typeface="Verdana"/>
                <a:cs typeface="Verdana"/>
              </a:rPr>
              <a:t>PIN_InitSymbols()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will </a:t>
            </a:r>
            <a:r>
              <a:rPr dirty="0" sz="2000">
                <a:latin typeface="Verdana"/>
                <a:cs typeface="Verdana"/>
              </a:rPr>
              <a:t>use whatever symbol </a:t>
            </a:r>
            <a:r>
              <a:rPr dirty="0" sz="2000" spc="-5">
                <a:latin typeface="Verdana"/>
                <a:cs typeface="Verdana"/>
              </a:rPr>
              <a:t>information </a:t>
            </a:r>
            <a:r>
              <a:rPr dirty="0" sz="2000" spc="-10">
                <a:latin typeface="Verdana"/>
                <a:cs typeface="Verdana"/>
              </a:rPr>
              <a:t>is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available</a:t>
            </a:r>
            <a:endParaRPr sz="20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40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Debug </a:t>
            </a:r>
            <a:r>
              <a:rPr dirty="0" sz="1800">
                <a:latin typeface="Verdana"/>
                <a:cs typeface="Verdana"/>
              </a:rPr>
              <a:t>info in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34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Pdb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30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Export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Tables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34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On Windows </a:t>
            </a:r>
            <a:r>
              <a:rPr dirty="0" sz="1800">
                <a:latin typeface="Verdana"/>
                <a:cs typeface="Verdana"/>
              </a:rPr>
              <a:t>uses </a:t>
            </a:r>
            <a:r>
              <a:rPr dirty="0" sz="1800" spc="-5">
                <a:latin typeface="Verdana"/>
                <a:cs typeface="Verdana"/>
              </a:rPr>
              <a:t>dbghelp</a:t>
            </a:r>
            <a:endParaRPr sz="1800">
              <a:latin typeface="Verdana"/>
              <a:cs typeface="Verdana"/>
            </a:endParaRPr>
          </a:p>
          <a:p>
            <a:pPr lvl="1" marL="588645" marR="237490" indent="-236220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See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PIN_InitSymbolsAlt() </a:t>
            </a:r>
            <a:r>
              <a:rPr dirty="0" sz="2000">
                <a:latin typeface="Verdana"/>
                <a:cs typeface="Verdana"/>
              </a:rPr>
              <a:t>for more control </a:t>
            </a:r>
            <a:r>
              <a:rPr dirty="0" sz="2000" spc="-5">
                <a:latin typeface="Verdana"/>
                <a:cs typeface="Verdana"/>
              </a:rPr>
              <a:t>over which  symbols will be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used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Use symbols to instrument/wrap/replace specific  </a:t>
            </a:r>
            <a:r>
              <a:rPr dirty="0" sz="2400"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marR="8826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Access application debug information from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Pin  tool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Use API function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PIN_GetSourceLocation()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5523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Instrument malloc and</a:t>
            </a:r>
            <a:r>
              <a:rPr dirty="0" sz="2800" spc="50"/>
              <a:t> </a:t>
            </a:r>
            <a:r>
              <a:rPr dirty="0" sz="2800" spc="-10"/>
              <a:t>free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42976" y="1145895"/>
            <a:ext cx="8520430" cy="38665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latin typeface="Verdana"/>
                <a:cs typeface="Verdana"/>
              </a:rPr>
              <a:t>int main(int argc, char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*argv[])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259079" marR="5377180">
              <a:lnSpc>
                <a:spcPct val="120000"/>
              </a:lnSpc>
            </a:pP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Initialize pin symbol</a:t>
            </a:r>
            <a:r>
              <a:rPr dirty="0" sz="1400" spc="-11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manager  </a:t>
            </a:r>
            <a:r>
              <a:rPr dirty="0" sz="1400">
                <a:latin typeface="Verdana"/>
                <a:cs typeface="Verdana"/>
              </a:rPr>
              <a:t>PIN_InitSymbols();</a:t>
            </a:r>
            <a:endParaRPr sz="1400">
              <a:latin typeface="Verdana"/>
              <a:cs typeface="Verdana"/>
            </a:endParaRPr>
          </a:p>
          <a:p>
            <a:pPr marL="259079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See also </a:t>
            </a:r>
            <a:r>
              <a:rPr dirty="0" sz="1400">
                <a:latin typeface="Verdana"/>
                <a:cs typeface="Verdana"/>
              </a:rPr>
              <a:t>PIN_InitSymbolsAlt()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for more control over which symbols are</a:t>
            </a:r>
            <a:r>
              <a:rPr dirty="0" sz="1400" spc="-19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read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PIN_Init(argc,argv);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Register </a:t>
            </a: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the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function ImageLoad </a:t>
            </a: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to be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called each time an image is loaded in </a:t>
            </a: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the</a:t>
            </a:r>
            <a:r>
              <a:rPr dirty="0" sz="1400" spc="-16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  <a:p>
            <a:pPr marL="259079" marR="367665">
              <a:lnSpc>
                <a:spcPct val="120000"/>
              </a:lnSpc>
            </a:pP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This includes </a:t>
            </a: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the process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itself and all shared libraries it loads (implicitly or</a:t>
            </a:r>
            <a:r>
              <a:rPr dirty="0" sz="1400" spc="-24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explicitly)  </a:t>
            </a:r>
            <a:r>
              <a:rPr dirty="0" sz="1400" spc="-5">
                <a:latin typeface="Verdana"/>
                <a:cs typeface="Verdana"/>
              </a:rPr>
              <a:t>IMG_AddInstrumentFunction(ImageLoad,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0);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59079" marR="6374765">
              <a:lnSpc>
                <a:spcPct val="120000"/>
              </a:lnSpc>
              <a:spcBef>
                <a:spcPts val="5"/>
              </a:spcBef>
            </a:pPr>
            <a:r>
              <a:rPr dirty="0" sz="14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400">
                <a:solidFill>
                  <a:srgbClr val="379900"/>
                </a:solidFill>
                <a:latin typeface="Verdana"/>
                <a:cs typeface="Verdana"/>
              </a:rPr>
              <a:t>Never returns  </a:t>
            </a:r>
            <a:r>
              <a:rPr dirty="0" sz="1400">
                <a:latin typeface="Verdana"/>
                <a:cs typeface="Verdana"/>
              </a:rPr>
              <a:t>PIN_St</a:t>
            </a:r>
            <a:r>
              <a:rPr dirty="0" sz="1400" spc="-10">
                <a:latin typeface="Verdana"/>
                <a:cs typeface="Verdana"/>
              </a:rPr>
              <a:t>a</a:t>
            </a:r>
            <a:r>
              <a:rPr dirty="0" sz="1400">
                <a:latin typeface="Verdana"/>
                <a:cs typeface="Verdana"/>
              </a:rPr>
              <a:t>rtProgram();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706" y="1183386"/>
            <a:ext cx="8684260" cy="4535805"/>
          </a:xfrm>
          <a:custGeom>
            <a:avLst/>
            <a:gdLst/>
            <a:ahLst/>
            <a:cxnLst/>
            <a:rect l="l" t="t" r="r" b="b"/>
            <a:pathLst>
              <a:path w="8684260" h="4535805">
                <a:moveTo>
                  <a:pt x="0" y="4535424"/>
                </a:moveTo>
                <a:lnTo>
                  <a:pt x="8683752" y="4535424"/>
                </a:lnTo>
                <a:lnTo>
                  <a:pt x="8683752" y="0"/>
                </a:lnTo>
                <a:lnTo>
                  <a:pt x="0" y="0"/>
                </a:lnTo>
                <a:lnTo>
                  <a:pt x="0" y="453542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5523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Instrument malloc and</a:t>
            </a:r>
            <a:r>
              <a:rPr dirty="0" sz="2800" spc="50"/>
              <a:t> </a:t>
            </a:r>
            <a:r>
              <a:rPr dirty="0" sz="2800" spc="-10"/>
              <a:t>free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42976" y="588721"/>
            <a:ext cx="6693534" cy="5696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VOID ImageLoad(IMG img, VOID </a:t>
            </a:r>
            <a:r>
              <a:rPr dirty="0" sz="1200">
                <a:latin typeface="Verdana"/>
                <a:cs typeface="Verdana"/>
              </a:rPr>
              <a:t>*v)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Pin</a:t>
            </a:r>
            <a:r>
              <a:rPr dirty="0" sz="1200" spc="5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Callback.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Instrument the malloc() and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free()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functions. Print the input</a:t>
            </a:r>
            <a:r>
              <a:rPr dirty="0" sz="1200" spc="18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argument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of each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malloc()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or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free(), and the return value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of</a:t>
            </a:r>
            <a:r>
              <a:rPr dirty="0" sz="1200" spc="9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malloc().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28600" marR="508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RTN </a:t>
            </a:r>
            <a:r>
              <a:rPr dirty="0" sz="1200" spc="-5">
                <a:latin typeface="Verdana"/>
                <a:cs typeface="Verdana"/>
              </a:rPr>
              <a:t>mallocRtn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RTN_FindByName(img, "_malloc");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Find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malloc() function.  </a:t>
            </a:r>
            <a:r>
              <a:rPr dirty="0" sz="1200" spc="-5">
                <a:latin typeface="Verdana"/>
                <a:cs typeface="Verdana"/>
              </a:rPr>
              <a:t>if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(RTN_Valid(mallocRtn))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RTN_Open(mallocRtn);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43865" marR="18923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Instrument malloc() to print the input argument value and the return value.  </a:t>
            </a:r>
            <a:r>
              <a:rPr dirty="0" sz="1200" spc="-5">
                <a:latin typeface="Verdana"/>
                <a:cs typeface="Verdana"/>
              </a:rPr>
              <a:t>RTN_InsertCall(mallocRtn, IPOINT_BEFORE,</a:t>
            </a:r>
            <a:r>
              <a:rPr dirty="0" sz="1200" spc="5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(AFUNPTR)MallocBefore,</a:t>
            </a:r>
            <a:endParaRPr sz="1200">
              <a:latin typeface="Verdana"/>
              <a:cs typeface="Verdana"/>
            </a:endParaRPr>
          </a:p>
          <a:p>
            <a:pPr marL="1847850" marR="165544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IARG_FUNCARG_ENTRYPOINT_VALUE, </a:t>
            </a:r>
            <a:r>
              <a:rPr dirty="0" sz="1200">
                <a:latin typeface="Verdana"/>
                <a:cs typeface="Verdana"/>
              </a:rPr>
              <a:t>0, 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 marL="1847850" marR="1030605" indent="-140398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RTN_InsertCall(mallocRtn, IPOINT_AFTER, (AFUNPTR)MallocAfter,  IARG_FUNCRET_EXITPOINT_VALUE,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RTN_Close(mallocRtn);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28600" marR="69405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Verdana"/>
                <a:cs typeface="Verdana"/>
              </a:rPr>
              <a:t>RTN freeRtn = </a:t>
            </a:r>
            <a:r>
              <a:rPr dirty="0" sz="1200" spc="-5">
                <a:latin typeface="Verdana"/>
                <a:cs typeface="Verdana"/>
              </a:rPr>
              <a:t>RTN_FindByName(img, </a:t>
            </a:r>
            <a:r>
              <a:rPr dirty="0" sz="1200">
                <a:latin typeface="Verdana"/>
                <a:cs typeface="Verdana"/>
              </a:rPr>
              <a:t>"_free"); </a:t>
            </a:r>
            <a:r>
              <a:rPr dirty="0" sz="1200" spc="-5">
                <a:latin typeface="Verdana"/>
                <a:cs typeface="Verdana"/>
              </a:rPr>
              <a:t>// </a:t>
            </a:r>
            <a:r>
              <a:rPr dirty="0" sz="1200" spc="-10">
                <a:latin typeface="Verdana"/>
                <a:cs typeface="Verdana"/>
              </a:rPr>
              <a:t>Find </a:t>
            </a:r>
            <a:r>
              <a:rPr dirty="0" sz="1200" spc="-5">
                <a:latin typeface="Verdana"/>
                <a:cs typeface="Verdana"/>
              </a:rPr>
              <a:t>the free() function.  if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(RTN_Valid(freeRtn))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RTN_Open(freeRtn);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Instrument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free()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to print the input argument</a:t>
            </a:r>
            <a:r>
              <a:rPr dirty="0" sz="1200" spc="10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value.</a:t>
            </a:r>
            <a:endParaRPr sz="1200">
              <a:latin typeface="Verdana"/>
              <a:cs typeface="Verdana"/>
            </a:endParaRPr>
          </a:p>
          <a:p>
            <a:pPr marL="1847850" marR="1250315" indent="-140398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RTN_InsertCall(freeRtn, IPOINT_BEFORE, (AFUNPTR)FreeBefore,  IARG_FUNCARG_ENTRYPOINT_VALUE, </a:t>
            </a:r>
            <a:r>
              <a:rPr dirty="0" sz="1200">
                <a:latin typeface="Verdana"/>
                <a:cs typeface="Verdana"/>
              </a:rPr>
              <a:t>0, 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RTN_Close(freeRtn);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706" y="549401"/>
            <a:ext cx="8684260" cy="5755005"/>
          </a:xfrm>
          <a:custGeom>
            <a:avLst/>
            <a:gdLst/>
            <a:ahLst/>
            <a:cxnLst/>
            <a:rect l="l" t="t" r="r" b="b"/>
            <a:pathLst>
              <a:path w="8684260" h="5755005">
                <a:moveTo>
                  <a:pt x="0" y="5754624"/>
                </a:moveTo>
                <a:lnTo>
                  <a:pt x="8683752" y="5754624"/>
                </a:lnTo>
                <a:lnTo>
                  <a:pt x="8683752" y="0"/>
                </a:lnTo>
                <a:lnTo>
                  <a:pt x="0" y="0"/>
                </a:lnTo>
                <a:lnTo>
                  <a:pt x="0" y="575462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769556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Alternative: </a:t>
            </a:r>
            <a:r>
              <a:rPr dirty="0" sz="2800" spc="-5"/>
              <a:t>Handling name-mangling  and </a:t>
            </a:r>
            <a:r>
              <a:rPr dirty="0" sz="2800" spc="-10"/>
              <a:t>multiple symbols </a:t>
            </a:r>
            <a:r>
              <a:rPr dirty="0" sz="2800" spc="-5"/>
              <a:t>at same</a:t>
            </a:r>
            <a:r>
              <a:rPr dirty="0" sz="2800" spc="145"/>
              <a:t> </a:t>
            </a:r>
            <a:r>
              <a:rPr dirty="0" sz="2800" spc="-5"/>
              <a:t>address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9201" y="1078229"/>
            <a:ext cx="849312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VOID Image(IMG img, VOID</a:t>
            </a:r>
            <a:r>
              <a:rPr dirty="0" sz="1200" spc="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*v)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Walk through the symbols in the symbol</a:t>
            </a:r>
            <a:r>
              <a:rPr dirty="0" sz="1200" spc="9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table</a:t>
            </a:r>
            <a:r>
              <a:rPr dirty="0" sz="120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(SYM sym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IMG_RegsymHead(img); SYM_Valid(sym); sym </a:t>
            </a:r>
            <a:r>
              <a:rPr dirty="0" sz="1200">
                <a:latin typeface="Verdana"/>
                <a:cs typeface="Verdana"/>
              </a:rPr>
              <a:t>=</a:t>
            </a:r>
            <a:r>
              <a:rPr dirty="0" sz="1200" spc="1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SYM_Next(sym))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string undFuncName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PIN_UndecorateSymbolName(SYM_Name(sym),</a:t>
            </a:r>
            <a:r>
              <a:rPr dirty="0" sz="1200" spc="16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UNDECORATION_NAME_ONLY);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Verdana"/>
                <a:cs typeface="Verdana"/>
              </a:rPr>
              <a:t>if (undFuncName == "malloc")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Find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 malloc</a:t>
            </a:r>
            <a:r>
              <a:rPr dirty="0" sz="1200" spc="15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function.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6597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RTN </a:t>
            </a:r>
            <a:r>
              <a:rPr dirty="0" sz="1200" spc="-5">
                <a:latin typeface="Verdana"/>
                <a:cs typeface="Verdana"/>
              </a:rPr>
              <a:t>mallocRtn </a:t>
            </a:r>
            <a:r>
              <a:rPr dirty="0" sz="1200">
                <a:latin typeface="Verdana"/>
                <a:cs typeface="Verdana"/>
              </a:rPr>
              <a:t>= </a:t>
            </a:r>
            <a:r>
              <a:rPr dirty="0" sz="1200" spc="-5">
                <a:latin typeface="Verdana"/>
                <a:cs typeface="Verdana"/>
              </a:rPr>
              <a:t>RTN_FindByAddress(IMG_LowAddress(img) </a:t>
            </a:r>
            <a:r>
              <a:rPr dirty="0" sz="1200">
                <a:latin typeface="Verdana"/>
                <a:cs typeface="Verdana"/>
              </a:rPr>
              <a:t>+</a:t>
            </a:r>
            <a:r>
              <a:rPr dirty="0" sz="1200" spc="6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SYM_Value(sym));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if</a:t>
            </a:r>
            <a:r>
              <a:rPr dirty="0" sz="12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(RTN_Valid(mallocRtn))</a:t>
            </a:r>
            <a:endParaRPr sz="1200">
              <a:latin typeface="Verdana"/>
              <a:cs typeface="Verdana"/>
            </a:endParaRPr>
          </a:p>
          <a:p>
            <a:pPr marL="6597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Verdana"/>
                <a:cs typeface="Verdana"/>
              </a:rPr>
              <a:t>RTN_Open(mallocRtn);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76300" marR="2244090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Instrument to print the input argument value and the return value.  </a:t>
            </a:r>
            <a:r>
              <a:rPr dirty="0" sz="1200" spc="-5">
                <a:latin typeface="Verdana"/>
                <a:cs typeface="Verdana"/>
              </a:rPr>
              <a:t>RTN_InsertCall(mallocRtn, IPOINT_BEFORE,</a:t>
            </a:r>
            <a:r>
              <a:rPr dirty="0" sz="1200" spc="4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(AFUNPTR)MallocBefore,</a:t>
            </a:r>
            <a:endParaRPr sz="1200">
              <a:latin typeface="Verdana"/>
              <a:cs typeface="Verdana"/>
            </a:endParaRPr>
          </a:p>
          <a:p>
            <a:pPr marL="2333625" marR="296989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IARG_FUNCARG_ENTRYPOINT_VALUE, </a:t>
            </a:r>
            <a:r>
              <a:rPr dirty="0" sz="1200">
                <a:latin typeface="Verdana"/>
                <a:cs typeface="Verdana"/>
              </a:rPr>
              <a:t>0, 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 marL="2333625" marR="2532380" indent="-145732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RTN_InsertCall(mallocRtn, IPOINT_AFTER, (AFUNPTR)MallocAfter,  IARG_FUNCRET_EXITPOINT_VALUE,  IARG_END);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RTN_Close(mallocRtn);</a:t>
            </a:r>
            <a:endParaRPr sz="1200">
              <a:latin typeface="Verdana"/>
              <a:cs typeface="Verdana"/>
            </a:endParaRPr>
          </a:p>
          <a:p>
            <a:pPr marL="6597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706" y="1049274"/>
            <a:ext cx="8684260" cy="5194300"/>
          </a:xfrm>
          <a:custGeom>
            <a:avLst/>
            <a:gdLst/>
            <a:ahLst/>
            <a:cxnLst/>
            <a:rect l="l" t="t" r="r" b="b"/>
            <a:pathLst>
              <a:path w="8684260" h="5194300">
                <a:moveTo>
                  <a:pt x="0" y="5193792"/>
                </a:moveTo>
                <a:lnTo>
                  <a:pt x="8683752" y="5193792"/>
                </a:lnTo>
                <a:lnTo>
                  <a:pt x="8683752" y="0"/>
                </a:lnTo>
                <a:lnTo>
                  <a:pt x="0" y="0"/>
                </a:lnTo>
                <a:lnTo>
                  <a:pt x="0" y="51937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943" y="1182624"/>
            <a:ext cx="8379459" cy="5157470"/>
          </a:xfrm>
          <a:custGeom>
            <a:avLst/>
            <a:gdLst/>
            <a:ahLst/>
            <a:cxnLst/>
            <a:rect l="l" t="t" r="r" b="b"/>
            <a:pathLst>
              <a:path w="8379459" h="5157470">
                <a:moveTo>
                  <a:pt x="0" y="5157216"/>
                </a:moveTo>
                <a:lnTo>
                  <a:pt x="8378952" y="5157216"/>
                </a:lnTo>
                <a:lnTo>
                  <a:pt x="8378952" y="0"/>
                </a:lnTo>
                <a:lnTo>
                  <a:pt x="0" y="0"/>
                </a:lnTo>
                <a:lnTo>
                  <a:pt x="0" y="51572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81743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Accessing </a:t>
            </a:r>
            <a:r>
              <a:rPr dirty="0" sz="2800" spc="-5"/>
              <a:t>Application </a:t>
            </a:r>
            <a:r>
              <a:rPr dirty="0" sz="2800" spc="-10"/>
              <a:t>Debug </a:t>
            </a:r>
            <a:r>
              <a:rPr dirty="0" sz="2800" spc="-5"/>
              <a:t>Info </a:t>
            </a:r>
            <a:r>
              <a:rPr dirty="0" sz="2800" spc="-10"/>
              <a:t>from </a:t>
            </a:r>
            <a:r>
              <a:rPr dirty="0" sz="2800" spc="-5"/>
              <a:t>a  Pin Tool: Catch a Memory</a:t>
            </a:r>
            <a:r>
              <a:rPr dirty="0" sz="2800" spc="90"/>
              <a:t> </a:t>
            </a:r>
            <a:r>
              <a:rPr dirty="0" sz="2800" spc="-10"/>
              <a:t>Overwrite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33527" y="1290954"/>
            <a:ext cx="6445885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VOID Instruction(INS ins, VOID </a:t>
            </a:r>
            <a:r>
              <a:rPr dirty="0" sz="1200">
                <a:latin typeface="Verdana"/>
                <a:cs typeface="Verdana"/>
              </a:rPr>
              <a:t>*v)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INS_AddInstrumentFunction(Instruction,</a:t>
            </a:r>
            <a:r>
              <a:rPr dirty="0" sz="1200" spc="20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0);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UINT32 numMemOperands </a:t>
            </a:r>
            <a:r>
              <a:rPr dirty="0" sz="1200">
                <a:latin typeface="Verdana"/>
                <a:cs typeface="Verdana"/>
              </a:rPr>
              <a:t>=</a:t>
            </a:r>
            <a:r>
              <a:rPr dirty="0" sz="1200" spc="1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INS_MemoryOperandCount(ins);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Iterate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over each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memory operand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of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the</a:t>
            </a:r>
            <a:r>
              <a:rPr dirty="0" sz="1200" spc="1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instruction.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(UINT32 memOp </a:t>
            </a:r>
            <a:r>
              <a:rPr dirty="0" sz="1200">
                <a:latin typeface="Verdana"/>
                <a:cs typeface="Verdana"/>
              </a:rPr>
              <a:t>= 0; </a:t>
            </a:r>
            <a:r>
              <a:rPr dirty="0" sz="1200" spc="-5">
                <a:latin typeface="Verdana"/>
                <a:cs typeface="Verdana"/>
              </a:rPr>
              <a:t>memOp </a:t>
            </a:r>
            <a:r>
              <a:rPr dirty="0" sz="1200">
                <a:latin typeface="Verdana"/>
                <a:cs typeface="Verdana"/>
              </a:rPr>
              <a:t>&lt; </a:t>
            </a:r>
            <a:r>
              <a:rPr dirty="0" sz="1200" spc="-5">
                <a:latin typeface="Verdana"/>
                <a:cs typeface="Verdana"/>
              </a:rPr>
              <a:t>numMemOperands </a:t>
            </a:r>
            <a:r>
              <a:rPr dirty="0" sz="1200">
                <a:latin typeface="Verdana"/>
                <a:cs typeface="Verdana"/>
              </a:rPr>
              <a:t>;</a:t>
            </a:r>
            <a:r>
              <a:rPr dirty="0" sz="1200" spc="4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memOp++)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if (INS_MemoryOperandIsWritten(ins,</a:t>
            </a:r>
            <a:r>
              <a:rPr dirty="0" sz="1200" spc="4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memOp))</a:t>
            </a:r>
            <a:endParaRPr sz="1200">
              <a:latin typeface="Verdana"/>
              <a:cs typeface="Verdana"/>
            </a:endParaRPr>
          </a:p>
          <a:p>
            <a:pPr marL="713105" marR="1235710" indent="-26987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Insert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instrumentation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code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to catch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a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memory overwrite  </a:t>
            </a:r>
            <a:r>
              <a:rPr dirty="0" sz="1200" spc="-5">
                <a:latin typeface="Verdana"/>
                <a:cs typeface="Verdana"/>
              </a:rPr>
              <a:t>INS_InsertIfCall (ins,</a:t>
            </a:r>
            <a:r>
              <a:rPr dirty="0" sz="1200" spc="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IPOINT_BEFORE,</a:t>
            </a:r>
            <a:endParaRPr sz="1200">
              <a:latin typeface="Verdana"/>
              <a:cs typeface="Verdana"/>
            </a:endParaRPr>
          </a:p>
          <a:p>
            <a:pPr marL="2386965" marR="176847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AFUNPTR(AnalyzeMemWrite),  IARG_FAST_ANALYSIS_CALL,</a:t>
            </a:r>
            <a:endParaRPr sz="1200">
              <a:latin typeface="Verdana"/>
              <a:cs typeface="Verdana"/>
            </a:endParaRPr>
          </a:p>
          <a:p>
            <a:pPr marL="2386965" marR="1635760">
              <a:lnSpc>
                <a:spcPct val="100000"/>
              </a:lnSpc>
            </a:pP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IARG_MEMORYOP_EA, </a:t>
            </a:r>
            <a:r>
              <a:rPr dirty="0" sz="1200">
                <a:solidFill>
                  <a:srgbClr val="FF0000"/>
                </a:solidFill>
                <a:latin typeface="Verdana"/>
                <a:cs typeface="Verdana"/>
              </a:rPr>
              <a:t>memop</a:t>
            </a:r>
            <a:r>
              <a:rPr dirty="0" sz="1200">
                <a:latin typeface="Verdana"/>
                <a:cs typeface="Verdana"/>
              </a:rPr>
              <a:t>,  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IARG_MEMORYWRITE_SIZE, 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INS_InsertThenCall (ins,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IPOINT_BEFORE,</a:t>
            </a:r>
            <a:endParaRPr sz="1200">
              <a:latin typeface="Verdana"/>
              <a:cs typeface="Verdana"/>
            </a:endParaRPr>
          </a:p>
          <a:p>
            <a:pPr marL="2711450" marR="12700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AFUNPTR(MemoryOverWriteAt),  IARG_FAST_ANALYSIS_CALL,  </a:t>
            </a:r>
            <a:r>
              <a:rPr dirty="0" sz="1200" spc="-5">
                <a:solidFill>
                  <a:srgbClr val="085FA8"/>
                </a:solidFill>
                <a:latin typeface="Verdana"/>
                <a:cs typeface="Verdana"/>
              </a:rPr>
              <a:t>IARG_INST_PTR,</a:t>
            </a:r>
            <a:endParaRPr sz="1200">
              <a:latin typeface="Verdana"/>
              <a:cs typeface="Verdana"/>
            </a:endParaRPr>
          </a:p>
          <a:p>
            <a:pPr marL="2711450" marR="1313815">
              <a:lnSpc>
                <a:spcPct val="100000"/>
              </a:lnSpc>
            </a:pP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IARG_MEMORYOP_EA, memop,  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IARG_MEMORYWRITE_SIZE,  </a:t>
            </a:r>
            <a:r>
              <a:rPr dirty="0" sz="1200" spc="-5">
                <a:latin typeface="Verdana"/>
                <a:cs typeface="Verdana"/>
              </a:rPr>
              <a:t>IARG_END);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706" y="1183386"/>
            <a:ext cx="8369934" cy="5157470"/>
          </a:xfrm>
          <a:custGeom>
            <a:avLst/>
            <a:gdLst/>
            <a:ahLst/>
            <a:cxnLst/>
            <a:rect l="l" t="t" r="r" b="b"/>
            <a:pathLst>
              <a:path w="8369934" h="5157470">
                <a:moveTo>
                  <a:pt x="0" y="5157216"/>
                </a:moveTo>
                <a:lnTo>
                  <a:pt x="8369808" y="5157216"/>
                </a:lnTo>
                <a:lnTo>
                  <a:pt x="8369808" y="0"/>
                </a:lnTo>
                <a:lnTo>
                  <a:pt x="0" y="0"/>
                </a:lnTo>
                <a:lnTo>
                  <a:pt x="0" y="51572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1084" y="1828800"/>
            <a:ext cx="8402320" cy="4511040"/>
          </a:xfrm>
          <a:custGeom>
            <a:avLst/>
            <a:gdLst/>
            <a:ahLst/>
            <a:cxnLst/>
            <a:rect l="l" t="t" r="r" b="b"/>
            <a:pathLst>
              <a:path w="8402320" h="4511040">
                <a:moveTo>
                  <a:pt x="0" y="4511040"/>
                </a:moveTo>
                <a:lnTo>
                  <a:pt x="8401812" y="4511040"/>
                </a:lnTo>
                <a:lnTo>
                  <a:pt x="8401812" y="0"/>
                </a:lnTo>
                <a:lnTo>
                  <a:pt x="0" y="0"/>
                </a:lnTo>
                <a:lnTo>
                  <a:pt x="0" y="451104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81743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Accessing </a:t>
            </a:r>
            <a:r>
              <a:rPr dirty="0" sz="2800" spc="-5"/>
              <a:t>Application </a:t>
            </a:r>
            <a:r>
              <a:rPr dirty="0" sz="2800" spc="-10"/>
              <a:t>Debug </a:t>
            </a:r>
            <a:r>
              <a:rPr dirty="0" sz="2800" spc="-5"/>
              <a:t>Info </a:t>
            </a:r>
            <a:r>
              <a:rPr dirty="0" sz="2800" spc="-10"/>
              <a:t>from </a:t>
            </a:r>
            <a:r>
              <a:rPr dirty="0" sz="2800" spc="-5"/>
              <a:t>a  Pin Tool: Catch a Memory</a:t>
            </a:r>
            <a:r>
              <a:rPr dirty="0" sz="2800" spc="90"/>
              <a:t> </a:t>
            </a:r>
            <a:r>
              <a:rPr dirty="0" sz="2800" spc="-10"/>
              <a:t>Overwrite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42976" y="1284478"/>
            <a:ext cx="8131175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KNOB&lt;ADDRINT&gt; KnobMemAddrBeingOverwritten(KNOB_MODE_WRITEONCE,</a:t>
            </a:r>
            <a:r>
              <a:rPr dirty="0" sz="1200" spc="9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"pintool",</a:t>
            </a:r>
            <a:endParaRPr sz="1200">
              <a:latin typeface="Verdana"/>
              <a:cs typeface="Verdana"/>
            </a:endParaRPr>
          </a:p>
          <a:p>
            <a:pPr marL="373761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"mem_overwrite_addr", </a:t>
            </a:r>
            <a:r>
              <a:rPr dirty="0" sz="1200">
                <a:latin typeface="Verdana"/>
                <a:cs typeface="Verdana"/>
              </a:rPr>
              <a:t>"256", </a:t>
            </a:r>
            <a:r>
              <a:rPr dirty="0" sz="1200" spc="-5">
                <a:latin typeface="Verdana"/>
                <a:cs typeface="Verdana"/>
              </a:rPr>
              <a:t>"overwritten</a:t>
            </a:r>
            <a:r>
              <a:rPr dirty="0" sz="1200" spc="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memaddr");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static ADDRINT</a:t>
            </a:r>
            <a:r>
              <a:rPr dirty="0" sz="1200" spc="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PIN_FAST_ANALYSIS_CALL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AnalyzeMemWrite </a:t>
            </a:r>
            <a:r>
              <a:rPr dirty="0" sz="1200">
                <a:latin typeface="Verdana"/>
                <a:cs typeface="Verdana"/>
              </a:rPr>
              <a:t>(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Pin will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inline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this function, it is the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IF</a:t>
            </a:r>
            <a:r>
              <a:rPr dirty="0" sz="1200" spc="145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part</a:t>
            </a:r>
            <a:endParaRPr sz="1200">
              <a:latin typeface="Verdana"/>
              <a:cs typeface="Verdana"/>
            </a:endParaRPr>
          </a:p>
          <a:p>
            <a:pPr marL="1739264">
              <a:lnSpc>
                <a:spcPct val="100000"/>
              </a:lnSpc>
            </a:pP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ADDRINT memWriteAddr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, UINT32</a:t>
            </a:r>
            <a:r>
              <a:rPr dirty="0" sz="1200">
                <a:solidFill>
                  <a:srgbClr val="FD6AE1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numBytesWritten</a:t>
            </a:r>
            <a:r>
              <a:rPr dirty="0" sz="1200" spc="-5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433070" algn="l"/>
              </a:tabLst>
            </a:pPr>
            <a:r>
              <a:rPr dirty="0" sz="1200">
                <a:latin typeface="Verdana"/>
                <a:cs typeface="Verdana"/>
              </a:rPr>
              <a:t>{	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return </a:t>
            </a:r>
            <a:r>
              <a:rPr dirty="0" sz="1200">
                <a:solidFill>
                  <a:srgbClr val="379900"/>
                </a:solidFill>
                <a:latin typeface="Verdana"/>
                <a:cs typeface="Verdana"/>
              </a:rPr>
              <a:t>1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if this memory write overwrites the address specified</a:t>
            </a:r>
            <a:r>
              <a:rPr dirty="0" sz="1200" spc="8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by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</a:t>
            </a:r>
            <a:r>
              <a:rPr dirty="0" sz="1200" spc="1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KnobMemAddrBeingOverwritten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return (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memWriteAddr</a:t>
            </a:r>
            <a:r>
              <a:rPr dirty="0" sz="1200" spc="-5">
                <a:latin typeface="Verdana"/>
                <a:cs typeface="Verdana"/>
              </a:rPr>
              <a:t>&lt;= KnobMemAddrBeingOverwritten</a:t>
            </a:r>
            <a:r>
              <a:rPr dirty="0" sz="1200" spc="7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&amp;&amp;</a:t>
            </a:r>
            <a:endParaRPr sz="1200">
              <a:latin typeface="Verdana"/>
              <a:cs typeface="Verdana"/>
            </a:endParaRPr>
          </a:p>
          <a:p>
            <a:pPr marL="1146810">
              <a:lnSpc>
                <a:spcPct val="100000"/>
              </a:lnSpc>
            </a:pP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(memWriteAddr </a:t>
            </a:r>
            <a:r>
              <a:rPr dirty="0" sz="1200">
                <a:latin typeface="Verdana"/>
                <a:cs typeface="Verdana"/>
              </a:rPr>
              <a:t>+ 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numBytesWritten) </a:t>
            </a:r>
            <a:r>
              <a:rPr dirty="0" sz="1200">
                <a:solidFill>
                  <a:srgbClr val="FD6AE1"/>
                </a:solidFill>
                <a:latin typeface="Verdana"/>
                <a:cs typeface="Verdana"/>
              </a:rPr>
              <a:t>&gt;</a:t>
            </a:r>
            <a:r>
              <a:rPr dirty="0" sz="1200" spc="80">
                <a:solidFill>
                  <a:srgbClr val="FD6AE1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KnobMemAddrBeingOverwritten);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76" y="3845432"/>
            <a:ext cx="7571105" cy="240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static VOID</a:t>
            </a:r>
            <a:r>
              <a:rPr dirty="0" sz="1200" spc="3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PIN_FAST_ANALYSIS_CALL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MemoryOverWriteAt </a:t>
            </a:r>
            <a:r>
              <a:rPr dirty="0" sz="1200">
                <a:latin typeface="Verdana"/>
                <a:cs typeface="Verdana"/>
              </a:rPr>
              <a:t>(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// Pin will NOT </a:t>
            </a:r>
            <a:r>
              <a:rPr dirty="0" sz="1200" spc="-10">
                <a:solidFill>
                  <a:srgbClr val="379900"/>
                </a:solidFill>
                <a:latin typeface="Verdana"/>
                <a:cs typeface="Verdana"/>
              </a:rPr>
              <a:t>inline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this function, it is the THEN</a:t>
            </a:r>
            <a:r>
              <a:rPr dirty="0" sz="1200" spc="17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379900"/>
                </a:solidFill>
                <a:latin typeface="Verdana"/>
                <a:cs typeface="Verdana"/>
              </a:rPr>
              <a:t>part</a:t>
            </a:r>
            <a:endParaRPr sz="1200">
              <a:latin typeface="Verdana"/>
              <a:cs typeface="Verdana"/>
            </a:endParaRPr>
          </a:p>
          <a:p>
            <a:pPr marL="1955800">
              <a:lnSpc>
                <a:spcPct val="100000"/>
              </a:lnSpc>
            </a:pPr>
            <a:r>
              <a:rPr dirty="0" sz="1200" spc="-5">
                <a:solidFill>
                  <a:srgbClr val="085FA8"/>
                </a:solidFill>
                <a:latin typeface="Verdana"/>
                <a:cs typeface="Verdana"/>
              </a:rPr>
              <a:t>ADDRINT appIP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,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ADDRINT memWriteAddr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, UINT32</a:t>
            </a:r>
            <a:r>
              <a:rPr dirty="0" sz="1200" spc="75">
                <a:solidFill>
                  <a:srgbClr val="FD6AE1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numBytesWritten</a:t>
            </a:r>
            <a:r>
              <a:rPr dirty="0" sz="1200" spc="-5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443865" marR="524002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INT32 </a:t>
            </a:r>
            <a:r>
              <a:rPr dirty="0" sz="1200" spc="-5">
                <a:latin typeface="Verdana"/>
                <a:cs typeface="Verdana"/>
              </a:rPr>
              <a:t>column,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lineNum;  string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fileName;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solidFill>
                  <a:srgbClr val="996600"/>
                </a:solidFill>
                <a:latin typeface="Verdana"/>
                <a:cs typeface="Verdana"/>
              </a:rPr>
              <a:t>PIN_GetSourceLocation </a:t>
            </a:r>
            <a:r>
              <a:rPr dirty="0" sz="1200" spc="-5">
                <a:latin typeface="Verdana"/>
                <a:cs typeface="Verdana"/>
              </a:rPr>
              <a:t>(</a:t>
            </a:r>
            <a:r>
              <a:rPr dirty="0" sz="1200" spc="-5">
                <a:solidFill>
                  <a:srgbClr val="085FA8"/>
                </a:solidFill>
                <a:latin typeface="Verdana"/>
                <a:cs typeface="Verdana"/>
              </a:rPr>
              <a:t>appIP</a:t>
            </a:r>
            <a:r>
              <a:rPr dirty="0" sz="1200" spc="-5">
                <a:latin typeface="Verdana"/>
                <a:cs typeface="Verdana"/>
              </a:rPr>
              <a:t>, &amp;column, &amp;line,</a:t>
            </a:r>
            <a:r>
              <a:rPr dirty="0" sz="1200" spc="6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&amp;fileName);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38225" marR="5080" indent="-59499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printf ("overwrite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5">
                <a:latin typeface="Verdana"/>
                <a:cs typeface="Verdana"/>
              </a:rPr>
              <a:t>%p </a:t>
            </a:r>
            <a:r>
              <a:rPr dirty="0" sz="1200">
                <a:latin typeface="Verdana"/>
                <a:cs typeface="Verdana"/>
              </a:rPr>
              <a:t>from </a:t>
            </a:r>
            <a:r>
              <a:rPr dirty="0" sz="1200" spc="-5">
                <a:latin typeface="Verdana"/>
                <a:cs typeface="Verdana"/>
              </a:rPr>
              <a:t>instruction </a:t>
            </a:r>
            <a:r>
              <a:rPr dirty="0" sz="1200">
                <a:latin typeface="Verdana"/>
                <a:cs typeface="Verdana"/>
              </a:rPr>
              <a:t>at %p </a:t>
            </a:r>
            <a:r>
              <a:rPr dirty="0" sz="1200" spc="-5">
                <a:latin typeface="Verdana"/>
                <a:cs typeface="Verdana"/>
              </a:rPr>
              <a:t>originating </a:t>
            </a:r>
            <a:r>
              <a:rPr dirty="0" sz="1200">
                <a:latin typeface="Verdana"/>
                <a:cs typeface="Verdana"/>
              </a:rPr>
              <a:t>from </a:t>
            </a:r>
            <a:r>
              <a:rPr dirty="0" sz="1200" spc="-10">
                <a:latin typeface="Verdana"/>
                <a:cs typeface="Verdana"/>
              </a:rPr>
              <a:t>file </a:t>
            </a:r>
            <a:r>
              <a:rPr dirty="0" sz="1200" spc="-5">
                <a:latin typeface="Verdana"/>
                <a:cs typeface="Verdana"/>
              </a:rPr>
              <a:t>%s </a:t>
            </a:r>
            <a:r>
              <a:rPr dirty="0" sz="1200" spc="-10">
                <a:latin typeface="Verdana"/>
                <a:cs typeface="Verdana"/>
              </a:rPr>
              <a:t>line </a:t>
            </a:r>
            <a:r>
              <a:rPr dirty="0" sz="1200" spc="-5">
                <a:latin typeface="Verdana"/>
                <a:cs typeface="Verdana"/>
              </a:rPr>
              <a:t>%d </a:t>
            </a:r>
            <a:r>
              <a:rPr dirty="0" sz="1200">
                <a:latin typeface="Verdana"/>
                <a:cs typeface="Verdana"/>
              </a:rPr>
              <a:t>col %d\n",  </a:t>
            </a:r>
            <a:r>
              <a:rPr dirty="0" sz="1200" spc="-5">
                <a:latin typeface="Verdana"/>
                <a:cs typeface="Verdana"/>
              </a:rPr>
              <a:t>KnobMemAddrBeingOverwritten, </a:t>
            </a:r>
            <a:r>
              <a:rPr dirty="0" sz="1200" spc="-5">
                <a:solidFill>
                  <a:srgbClr val="085FA8"/>
                </a:solidFill>
                <a:latin typeface="Verdana"/>
                <a:cs typeface="Verdana"/>
              </a:rPr>
              <a:t>appIP, </a:t>
            </a:r>
            <a:r>
              <a:rPr dirty="0" sz="1200" spc="-5">
                <a:latin typeface="Verdana"/>
                <a:cs typeface="Verdana"/>
              </a:rPr>
              <a:t>fileName.c_str(), lineNum,</a:t>
            </a:r>
            <a:r>
              <a:rPr dirty="0" sz="1200" spc="1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column);</a:t>
            </a:r>
            <a:endParaRPr sz="12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printf (" writing </a:t>
            </a:r>
            <a:r>
              <a:rPr dirty="0" sz="1200">
                <a:latin typeface="Verdana"/>
                <a:cs typeface="Verdana"/>
              </a:rPr>
              <a:t>%d </a:t>
            </a:r>
            <a:r>
              <a:rPr dirty="0" sz="1200" spc="-5">
                <a:latin typeface="Verdana"/>
                <a:cs typeface="Verdana"/>
              </a:rPr>
              <a:t>bytes starting </a:t>
            </a:r>
            <a:r>
              <a:rPr dirty="0" sz="1200">
                <a:latin typeface="Verdana"/>
                <a:cs typeface="Verdana"/>
              </a:rPr>
              <a:t>at </a:t>
            </a:r>
            <a:r>
              <a:rPr dirty="0" sz="1200" spc="-5">
                <a:latin typeface="Verdana"/>
                <a:cs typeface="Verdana"/>
              </a:rPr>
              <a:t>%p\n", </a:t>
            </a:r>
            <a:r>
              <a:rPr dirty="0" sz="1200" spc="-5">
                <a:solidFill>
                  <a:srgbClr val="FD6AE1"/>
                </a:solidFill>
                <a:latin typeface="Verdana"/>
                <a:cs typeface="Verdana"/>
              </a:rPr>
              <a:t>numBytesWritten,</a:t>
            </a:r>
            <a:r>
              <a:rPr dirty="0" sz="1200" spc="175">
                <a:solidFill>
                  <a:srgbClr val="FD6AE1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memWriteAddr);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706" y="1183386"/>
            <a:ext cx="8369934" cy="5157470"/>
          </a:xfrm>
          <a:custGeom>
            <a:avLst/>
            <a:gdLst/>
            <a:ahLst/>
            <a:cxnLst/>
            <a:rect l="l" t="t" r="r" b="b"/>
            <a:pathLst>
              <a:path w="8369934" h="5157470">
                <a:moveTo>
                  <a:pt x="0" y="5157216"/>
                </a:moveTo>
                <a:lnTo>
                  <a:pt x="8369808" y="5157216"/>
                </a:lnTo>
                <a:lnTo>
                  <a:pt x="8369808" y="0"/>
                </a:lnTo>
                <a:lnTo>
                  <a:pt x="0" y="0"/>
                </a:lnTo>
                <a:lnTo>
                  <a:pt x="0" y="51572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2622880"/>
            <a:ext cx="3101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Probe</a:t>
            </a:r>
            <a:r>
              <a:rPr dirty="0" sz="3600" spc="-110"/>
              <a:t> </a:t>
            </a:r>
            <a:r>
              <a:rPr dirty="0" sz="3600" spc="-5"/>
              <a:t>mode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6436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</a:t>
            </a:r>
            <a:r>
              <a:rPr dirty="0" spc="-75"/>
              <a:t> </a:t>
            </a:r>
            <a:r>
              <a:rPr dirty="0"/>
              <a:t>Probe-Mode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024839"/>
            <a:ext cx="8021320" cy="45993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38125" marR="420370" indent="-226060">
              <a:lnSpc>
                <a:spcPct val="80000"/>
              </a:lnSpc>
              <a:spcBef>
                <a:spcPts val="58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Probe mode 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method </a:t>
            </a:r>
            <a:r>
              <a:rPr dirty="0" sz="2000">
                <a:latin typeface="Verdana"/>
                <a:cs typeface="Verdana"/>
              </a:rPr>
              <a:t>of using </a:t>
            </a: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to instrument at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  </a:t>
            </a:r>
            <a:r>
              <a:rPr dirty="0" sz="2000">
                <a:latin typeface="Verdana"/>
                <a:cs typeface="Verdana"/>
              </a:rPr>
              <a:t>function </a:t>
            </a:r>
            <a:r>
              <a:rPr dirty="0" sz="2000" spc="-5">
                <a:latin typeface="Verdana"/>
                <a:cs typeface="Verdana"/>
              </a:rPr>
              <a:t>level </a:t>
            </a:r>
            <a:r>
              <a:rPr dirty="0" sz="2000">
                <a:latin typeface="Verdana"/>
                <a:cs typeface="Verdana"/>
              </a:rPr>
              <a:t>only. </a:t>
            </a:r>
            <a:r>
              <a:rPr dirty="0" sz="2000" spc="-5">
                <a:latin typeface="Verdana"/>
                <a:cs typeface="Verdana"/>
              </a:rPr>
              <a:t>Wrap, Replace, call Analysis </a:t>
            </a:r>
            <a:r>
              <a:rPr dirty="0" sz="2000">
                <a:latin typeface="Verdana"/>
                <a:cs typeface="Verdana"/>
              </a:rPr>
              <a:t>function  </a:t>
            </a:r>
            <a:r>
              <a:rPr dirty="0" sz="2000" spc="-5">
                <a:latin typeface="Verdana"/>
                <a:cs typeface="Verdana"/>
              </a:rPr>
              <a:t>before/after.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38125" indent="-226060">
              <a:lnSpc>
                <a:spcPts val="216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Replacement or Wrapping </a:t>
            </a:r>
            <a:r>
              <a:rPr dirty="0" sz="2000">
                <a:latin typeface="Verdana"/>
                <a:cs typeface="Verdana"/>
              </a:rPr>
              <a:t>function can </a:t>
            </a:r>
            <a:r>
              <a:rPr dirty="0" sz="2000" spc="-5">
                <a:latin typeface="Verdana"/>
                <a:cs typeface="Verdana"/>
              </a:rPr>
              <a:t>call the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replaced</a:t>
            </a:r>
            <a:endParaRPr sz="2000">
              <a:latin typeface="Verdana"/>
              <a:cs typeface="Verdana"/>
            </a:endParaRPr>
          </a:p>
          <a:p>
            <a:pPr marL="238125">
              <a:lnSpc>
                <a:spcPts val="2160"/>
              </a:lnSpc>
            </a:pPr>
            <a:r>
              <a:rPr dirty="0" sz="2000" spc="-5">
                <a:latin typeface="Verdana"/>
                <a:cs typeface="Verdana"/>
              </a:rPr>
              <a:t>(original)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8000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The application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the replacement routine are </a:t>
            </a:r>
            <a:r>
              <a:rPr dirty="0" sz="2000">
                <a:latin typeface="Verdana"/>
                <a:cs typeface="Verdana"/>
              </a:rPr>
              <a:t>run </a:t>
            </a:r>
            <a:r>
              <a:rPr dirty="0" sz="2000" spc="-5">
                <a:latin typeface="Verdana"/>
                <a:cs typeface="Verdana"/>
              </a:rPr>
              <a:t>natively  (not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Jitted).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Faster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Jit-mode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Puts more </a:t>
            </a:r>
            <a:r>
              <a:rPr dirty="0" sz="1600" spc="-10">
                <a:latin typeface="Verdana"/>
                <a:cs typeface="Verdana"/>
              </a:rPr>
              <a:t>responsibility </a:t>
            </a:r>
            <a:r>
              <a:rPr dirty="0" sz="1600" spc="-5">
                <a:latin typeface="Verdana"/>
                <a:cs typeface="Verdana"/>
              </a:rPr>
              <a:t>on the </a:t>
            </a:r>
            <a:r>
              <a:rPr dirty="0" sz="1600" spc="-10">
                <a:latin typeface="Verdana"/>
                <a:cs typeface="Verdana"/>
              </a:rPr>
              <a:t>tool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writer.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Probes can only be placed on </a:t>
            </a:r>
            <a:r>
              <a:rPr dirty="0" sz="1600" spc="-10">
                <a:latin typeface="Verdana"/>
                <a:cs typeface="Verdana"/>
              </a:rPr>
              <a:t>RTN</a:t>
            </a:r>
            <a:r>
              <a:rPr dirty="0" sz="1600" spc="1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boundaries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Must be </a:t>
            </a:r>
            <a:r>
              <a:rPr dirty="0" sz="1600" spc="-10">
                <a:latin typeface="Verdana"/>
                <a:cs typeface="Verdana"/>
              </a:rPr>
              <a:t>inserted within </a:t>
            </a:r>
            <a:r>
              <a:rPr dirty="0" sz="1600" spc="-5">
                <a:latin typeface="Verdana"/>
                <a:cs typeface="Verdana"/>
              </a:rPr>
              <a:t>the Image load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callback.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will automatically </a:t>
            </a:r>
            <a:r>
              <a:rPr dirty="0" sz="1600" spc="-5">
                <a:latin typeface="Verdana"/>
                <a:cs typeface="Verdana"/>
              </a:rPr>
              <a:t>remove the probes </a:t>
            </a:r>
            <a:r>
              <a:rPr dirty="0" sz="1600" spc="-1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an </a:t>
            </a:r>
            <a:r>
              <a:rPr dirty="0" sz="1600" spc="-10">
                <a:latin typeface="Verdana"/>
                <a:cs typeface="Verdana"/>
              </a:rPr>
              <a:t>image is</a:t>
            </a:r>
            <a:r>
              <a:rPr dirty="0" sz="1600" spc="25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unloaded.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Verdana"/>
              <a:buChar char="–"/>
            </a:pPr>
            <a:endParaRPr sz="2450">
              <a:latin typeface="Times New Roman"/>
              <a:cs typeface="Times New Roman"/>
            </a:endParaRPr>
          </a:p>
          <a:p>
            <a:pPr marL="238125" marR="163830" indent="-226060">
              <a:lnSpc>
                <a:spcPts val="1920"/>
              </a:lnSpc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Many of </a:t>
            </a:r>
            <a:r>
              <a:rPr dirty="0" sz="2000" spc="-5">
                <a:latin typeface="Verdana"/>
                <a:cs typeface="Verdana"/>
              </a:rPr>
              <a:t>the PIN </a:t>
            </a:r>
            <a:r>
              <a:rPr dirty="0" sz="2000">
                <a:latin typeface="Verdana"/>
                <a:cs typeface="Verdana"/>
              </a:rPr>
              <a:t>APIs </a:t>
            </a:r>
            <a:r>
              <a:rPr dirty="0" sz="2000" spc="-5">
                <a:latin typeface="Verdana"/>
                <a:cs typeface="Verdana"/>
              </a:rPr>
              <a:t>that are available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JIT mode </a:t>
            </a:r>
            <a:r>
              <a:rPr dirty="0" sz="2000">
                <a:latin typeface="Verdana"/>
                <a:cs typeface="Verdana"/>
              </a:rPr>
              <a:t>are not  </a:t>
            </a:r>
            <a:r>
              <a:rPr dirty="0" sz="2000" spc="-5">
                <a:latin typeface="Verdana"/>
                <a:cs typeface="Verdana"/>
              </a:rPr>
              <a:t>available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Probe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mode.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3514" y="1900173"/>
            <a:ext cx="8041005" cy="39954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31115">
              <a:lnSpc>
                <a:spcPct val="80000"/>
              </a:lnSpc>
              <a:spcBef>
                <a:spcPts val="385"/>
              </a:spcBef>
            </a:pPr>
            <a:r>
              <a:rPr dirty="0" sz="1200" spc="-5">
                <a:latin typeface="Verdana"/>
                <a:cs typeface="Verdana"/>
              </a:rPr>
              <a:t>Intel compilers, associated </a:t>
            </a:r>
            <a:r>
              <a:rPr dirty="0" sz="1200" spc="-10">
                <a:latin typeface="Verdana"/>
                <a:cs typeface="Verdana"/>
              </a:rPr>
              <a:t>libraries </a:t>
            </a:r>
            <a:r>
              <a:rPr dirty="0" sz="1200" spc="-5">
                <a:latin typeface="Verdana"/>
                <a:cs typeface="Verdana"/>
              </a:rPr>
              <a:t>and associated development tools </a:t>
            </a:r>
            <a:r>
              <a:rPr dirty="0" sz="1200" spc="-10">
                <a:latin typeface="Verdana"/>
                <a:cs typeface="Verdana"/>
              </a:rPr>
              <a:t>may </a:t>
            </a:r>
            <a:r>
              <a:rPr dirty="0" sz="1200" spc="-5">
                <a:latin typeface="Verdana"/>
                <a:cs typeface="Verdana"/>
              </a:rPr>
              <a:t>include </a:t>
            </a:r>
            <a:r>
              <a:rPr dirty="0" sz="1200">
                <a:latin typeface="Verdana"/>
                <a:cs typeface="Verdana"/>
              </a:rPr>
              <a:t>or </a:t>
            </a:r>
            <a:r>
              <a:rPr dirty="0" sz="1200" spc="-10">
                <a:latin typeface="Verdana"/>
                <a:cs typeface="Verdana"/>
              </a:rPr>
              <a:t>utilize </a:t>
            </a:r>
            <a:r>
              <a:rPr dirty="0" sz="1200" spc="-5">
                <a:latin typeface="Verdana"/>
                <a:cs typeface="Verdana"/>
              </a:rPr>
              <a:t>options  that </a:t>
            </a:r>
            <a:r>
              <a:rPr dirty="0" sz="1200" spc="-10">
                <a:latin typeface="Verdana"/>
                <a:cs typeface="Verdana"/>
              </a:rPr>
              <a:t>optimize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instruction </a:t>
            </a:r>
            <a:r>
              <a:rPr dirty="0" sz="1200">
                <a:latin typeface="Verdana"/>
                <a:cs typeface="Verdana"/>
              </a:rPr>
              <a:t>sets </a:t>
            </a:r>
            <a:r>
              <a:rPr dirty="0" sz="1200" spc="-5">
                <a:latin typeface="Verdana"/>
                <a:cs typeface="Verdana"/>
              </a:rPr>
              <a:t>that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10">
                <a:latin typeface="Verdana"/>
                <a:cs typeface="Verdana"/>
              </a:rPr>
              <a:t>available </a:t>
            </a:r>
            <a:r>
              <a:rPr dirty="0" sz="1200" spc="-5">
                <a:latin typeface="Verdana"/>
                <a:cs typeface="Verdana"/>
              </a:rPr>
              <a:t>in both Intel and non-Intel microprocessors (for  example SIMD instruction sets), but do not </a:t>
            </a:r>
            <a:r>
              <a:rPr dirty="0" sz="1200" spc="-10">
                <a:latin typeface="Verdana"/>
                <a:cs typeface="Verdana"/>
              </a:rPr>
              <a:t>optimize </a:t>
            </a:r>
            <a:r>
              <a:rPr dirty="0" sz="1200" spc="-5">
                <a:latin typeface="Verdana"/>
                <a:cs typeface="Verdana"/>
              </a:rPr>
              <a:t>equally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non-Intel microprocessors. </a:t>
            </a:r>
            <a:r>
              <a:rPr dirty="0" sz="1200">
                <a:latin typeface="Verdana"/>
                <a:cs typeface="Verdana"/>
              </a:rPr>
              <a:t>In </a:t>
            </a:r>
            <a:r>
              <a:rPr dirty="0" sz="1200" spc="-5">
                <a:latin typeface="Verdana"/>
                <a:cs typeface="Verdana"/>
              </a:rPr>
              <a:t>addition,  certain compiler options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Intel compilers, </a:t>
            </a:r>
            <a:r>
              <a:rPr dirty="0" sz="1200" spc="-10">
                <a:latin typeface="Verdana"/>
                <a:cs typeface="Verdana"/>
              </a:rPr>
              <a:t>including </a:t>
            </a:r>
            <a:r>
              <a:rPr dirty="0" sz="1200">
                <a:latin typeface="Verdana"/>
                <a:cs typeface="Verdana"/>
              </a:rPr>
              <a:t>some </a:t>
            </a:r>
            <a:r>
              <a:rPr dirty="0" sz="1200" spc="-5">
                <a:latin typeface="Verdana"/>
                <a:cs typeface="Verdana"/>
              </a:rPr>
              <a:t>that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5">
                <a:latin typeface="Verdana"/>
                <a:cs typeface="Verdana"/>
              </a:rPr>
              <a:t>not specific to Intel </a:t>
            </a:r>
            <a:r>
              <a:rPr dirty="0" sz="1200">
                <a:latin typeface="Verdana"/>
                <a:cs typeface="Verdana"/>
              </a:rPr>
              <a:t>micro-  </a:t>
            </a:r>
            <a:r>
              <a:rPr dirty="0" sz="1200" spc="-5">
                <a:latin typeface="Verdana"/>
                <a:cs typeface="Verdana"/>
              </a:rPr>
              <a:t>architecture,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5">
                <a:latin typeface="Verdana"/>
                <a:cs typeface="Verdana"/>
              </a:rPr>
              <a:t>reserved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Intel microprocessors. </a:t>
            </a:r>
            <a:r>
              <a:rPr dirty="0" sz="1200" spc="-10">
                <a:latin typeface="Verdana"/>
                <a:cs typeface="Verdana"/>
              </a:rPr>
              <a:t>For </a:t>
            </a:r>
            <a:r>
              <a:rPr dirty="0" sz="1200">
                <a:latin typeface="Verdana"/>
                <a:cs typeface="Verdana"/>
              </a:rPr>
              <a:t>a </a:t>
            </a:r>
            <a:r>
              <a:rPr dirty="0" sz="1200" spc="-5">
                <a:latin typeface="Verdana"/>
                <a:cs typeface="Verdana"/>
              </a:rPr>
              <a:t>detailed description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5">
                <a:latin typeface="Verdana"/>
                <a:cs typeface="Verdana"/>
              </a:rPr>
              <a:t>Intel compiler  options, </a:t>
            </a:r>
            <a:r>
              <a:rPr dirty="0" sz="1200" spc="-10">
                <a:latin typeface="Verdana"/>
                <a:cs typeface="Verdana"/>
              </a:rPr>
              <a:t>including </a:t>
            </a:r>
            <a:r>
              <a:rPr dirty="0" sz="1200" spc="-5">
                <a:latin typeface="Verdana"/>
                <a:cs typeface="Verdana"/>
              </a:rPr>
              <a:t>the instruction </a:t>
            </a:r>
            <a:r>
              <a:rPr dirty="0" sz="1200">
                <a:latin typeface="Verdana"/>
                <a:cs typeface="Verdana"/>
              </a:rPr>
              <a:t>sets </a:t>
            </a:r>
            <a:r>
              <a:rPr dirty="0" sz="1200" spc="-5">
                <a:latin typeface="Verdana"/>
                <a:cs typeface="Verdana"/>
              </a:rPr>
              <a:t>and specific microprocessors they implicate, please </a:t>
            </a:r>
            <a:r>
              <a:rPr dirty="0" sz="1200">
                <a:latin typeface="Verdana"/>
                <a:cs typeface="Verdana"/>
              </a:rPr>
              <a:t>refer </a:t>
            </a:r>
            <a:r>
              <a:rPr dirty="0" sz="1200" spc="-5">
                <a:latin typeface="Verdana"/>
                <a:cs typeface="Verdana"/>
              </a:rPr>
              <a:t>to the  “Intel Compiler </a:t>
            </a:r>
            <a:r>
              <a:rPr dirty="0" sz="1200">
                <a:latin typeface="Verdana"/>
                <a:cs typeface="Verdana"/>
              </a:rPr>
              <a:t>User </a:t>
            </a:r>
            <a:r>
              <a:rPr dirty="0" sz="1200" spc="-5">
                <a:latin typeface="Verdana"/>
                <a:cs typeface="Verdana"/>
              </a:rPr>
              <a:t>and Reference Guides” under “Compiler Options." </a:t>
            </a:r>
            <a:r>
              <a:rPr dirty="0" sz="1200" spc="-10">
                <a:latin typeface="Verdana"/>
                <a:cs typeface="Verdana"/>
              </a:rPr>
              <a:t>Many library </a:t>
            </a:r>
            <a:r>
              <a:rPr dirty="0" sz="1200" spc="-5">
                <a:latin typeface="Verdana"/>
                <a:cs typeface="Verdana"/>
              </a:rPr>
              <a:t>routines that </a:t>
            </a:r>
            <a:r>
              <a:rPr dirty="0" sz="1200">
                <a:latin typeface="Verdana"/>
                <a:cs typeface="Verdana"/>
              </a:rPr>
              <a:t>are  </a:t>
            </a:r>
            <a:r>
              <a:rPr dirty="0" sz="1200" spc="-5">
                <a:latin typeface="Verdana"/>
                <a:cs typeface="Verdana"/>
              </a:rPr>
              <a:t>part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5">
                <a:latin typeface="Verdana"/>
                <a:cs typeface="Verdana"/>
              </a:rPr>
              <a:t>Intel compiler products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5">
                <a:latin typeface="Verdana"/>
                <a:cs typeface="Verdana"/>
              </a:rPr>
              <a:t>more </a:t>
            </a:r>
            <a:r>
              <a:rPr dirty="0" sz="1200" spc="-10">
                <a:latin typeface="Verdana"/>
                <a:cs typeface="Verdana"/>
              </a:rPr>
              <a:t>highly </a:t>
            </a:r>
            <a:r>
              <a:rPr dirty="0" sz="1200" spc="-5">
                <a:latin typeface="Verdana"/>
                <a:cs typeface="Verdana"/>
              </a:rPr>
              <a:t>optimized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Intel microprocessors than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other  microprocessors. While the compilers and </a:t>
            </a:r>
            <a:r>
              <a:rPr dirty="0" sz="1200" spc="-10">
                <a:latin typeface="Verdana"/>
                <a:cs typeface="Verdana"/>
              </a:rPr>
              <a:t>libraries </a:t>
            </a:r>
            <a:r>
              <a:rPr dirty="0" sz="1200" spc="-5">
                <a:latin typeface="Verdana"/>
                <a:cs typeface="Verdana"/>
              </a:rPr>
              <a:t>in Intel compiler products offer optimizations </a:t>
            </a:r>
            <a:r>
              <a:rPr dirty="0" sz="1200">
                <a:latin typeface="Verdana"/>
                <a:cs typeface="Verdana"/>
              </a:rPr>
              <a:t>for  </a:t>
            </a:r>
            <a:r>
              <a:rPr dirty="0" sz="1200" spc="-5">
                <a:latin typeface="Verdana"/>
                <a:cs typeface="Verdana"/>
              </a:rPr>
              <a:t>both Intel and Intel-compatible microprocessors, depending </a:t>
            </a:r>
            <a:r>
              <a:rPr dirty="0" sz="1200">
                <a:latin typeface="Verdana"/>
                <a:cs typeface="Verdana"/>
              </a:rPr>
              <a:t>on </a:t>
            </a:r>
            <a:r>
              <a:rPr dirty="0" sz="1200" spc="-5">
                <a:latin typeface="Verdana"/>
                <a:cs typeface="Verdana"/>
              </a:rPr>
              <a:t>the options you select, your </a:t>
            </a:r>
            <a:r>
              <a:rPr dirty="0" sz="1200">
                <a:latin typeface="Verdana"/>
                <a:cs typeface="Verdana"/>
              </a:rPr>
              <a:t>code </a:t>
            </a:r>
            <a:r>
              <a:rPr dirty="0" sz="1200" spc="-5">
                <a:latin typeface="Verdana"/>
                <a:cs typeface="Verdana"/>
              </a:rPr>
              <a:t>and  other factors, you </a:t>
            </a:r>
            <a:r>
              <a:rPr dirty="0" sz="1200" spc="-10">
                <a:latin typeface="Verdana"/>
                <a:cs typeface="Verdana"/>
              </a:rPr>
              <a:t>likely </a:t>
            </a:r>
            <a:r>
              <a:rPr dirty="0" sz="1200" spc="-5">
                <a:latin typeface="Verdana"/>
                <a:cs typeface="Verdana"/>
              </a:rPr>
              <a:t>will get </a:t>
            </a:r>
            <a:r>
              <a:rPr dirty="0" sz="1200" spc="-10">
                <a:latin typeface="Verdana"/>
                <a:cs typeface="Verdana"/>
              </a:rPr>
              <a:t>extra </a:t>
            </a:r>
            <a:r>
              <a:rPr dirty="0" sz="1200" spc="-5">
                <a:latin typeface="Verdana"/>
                <a:cs typeface="Verdana"/>
              </a:rPr>
              <a:t>performance </a:t>
            </a:r>
            <a:r>
              <a:rPr dirty="0" sz="1200">
                <a:latin typeface="Verdana"/>
                <a:cs typeface="Verdana"/>
              </a:rPr>
              <a:t>on </a:t>
            </a:r>
            <a:r>
              <a:rPr dirty="0" sz="1200" spc="-5">
                <a:latin typeface="Verdana"/>
                <a:cs typeface="Verdana"/>
              </a:rPr>
              <a:t>Intel</a:t>
            </a:r>
            <a:r>
              <a:rPr dirty="0" sz="1200" spc="9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microprocessors.</a:t>
            </a:r>
            <a:endParaRPr sz="1200">
              <a:latin typeface="Verdana"/>
              <a:cs typeface="Verdana"/>
            </a:endParaRPr>
          </a:p>
          <a:p>
            <a:pPr marL="12700" marR="167005">
              <a:lnSpc>
                <a:spcPts val="1150"/>
              </a:lnSpc>
              <a:spcBef>
                <a:spcPts val="715"/>
              </a:spcBef>
            </a:pPr>
            <a:r>
              <a:rPr dirty="0" sz="1200" spc="-5">
                <a:latin typeface="Verdana"/>
                <a:cs typeface="Verdana"/>
              </a:rPr>
              <a:t>Intel compilers, associated </a:t>
            </a:r>
            <a:r>
              <a:rPr dirty="0" sz="1200" spc="-10">
                <a:latin typeface="Verdana"/>
                <a:cs typeface="Verdana"/>
              </a:rPr>
              <a:t>libraries </a:t>
            </a:r>
            <a:r>
              <a:rPr dirty="0" sz="1200" spc="-5">
                <a:latin typeface="Verdana"/>
                <a:cs typeface="Verdana"/>
              </a:rPr>
              <a:t>and associated development tools </a:t>
            </a:r>
            <a:r>
              <a:rPr dirty="0" sz="1200" spc="-10">
                <a:latin typeface="Verdana"/>
                <a:cs typeface="Verdana"/>
              </a:rPr>
              <a:t>may </a:t>
            </a:r>
            <a:r>
              <a:rPr dirty="0" sz="1200">
                <a:latin typeface="Verdana"/>
                <a:cs typeface="Verdana"/>
              </a:rPr>
              <a:t>or </a:t>
            </a:r>
            <a:r>
              <a:rPr dirty="0" sz="1200" spc="-10">
                <a:latin typeface="Verdana"/>
                <a:cs typeface="Verdana"/>
              </a:rPr>
              <a:t>may </a:t>
            </a:r>
            <a:r>
              <a:rPr dirty="0" sz="1200" spc="-5">
                <a:latin typeface="Verdana"/>
                <a:cs typeface="Verdana"/>
              </a:rPr>
              <a:t>not </a:t>
            </a:r>
            <a:r>
              <a:rPr dirty="0" sz="1200" spc="-10">
                <a:latin typeface="Verdana"/>
                <a:cs typeface="Verdana"/>
              </a:rPr>
              <a:t>optimize </a:t>
            </a:r>
            <a:r>
              <a:rPr dirty="0" sz="1200" spc="-5">
                <a:latin typeface="Verdana"/>
                <a:cs typeface="Verdana"/>
              </a:rPr>
              <a:t>to the  same degree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non-Intel microprocessors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optimizations that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5">
                <a:latin typeface="Verdana"/>
                <a:cs typeface="Verdana"/>
              </a:rPr>
              <a:t>not unique to Intel  microprocessors. These optimizations include Intel® Streaming SIMD Extensions </a:t>
            </a:r>
            <a:r>
              <a:rPr dirty="0" sz="1200">
                <a:latin typeface="Verdana"/>
                <a:cs typeface="Verdana"/>
              </a:rPr>
              <a:t>2 </a:t>
            </a:r>
            <a:r>
              <a:rPr dirty="0" sz="1200" spc="-5">
                <a:latin typeface="Verdana"/>
                <a:cs typeface="Verdana"/>
              </a:rPr>
              <a:t>(Intel® </a:t>
            </a:r>
            <a:r>
              <a:rPr dirty="0" sz="1200" spc="-10">
                <a:latin typeface="Verdana"/>
                <a:cs typeface="Verdana"/>
              </a:rPr>
              <a:t>SSE2),  </a:t>
            </a:r>
            <a:r>
              <a:rPr dirty="0" sz="1200" spc="-5">
                <a:latin typeface="Verdana"/>
                <a:cs typeface="Verdana"/>
              </a:rPr>
              <a:t>Intel® Streaming SIMD Extensions </a:t>
            </a:r>
            <a:r>
              <a:rPr dirty="0" sz="1200">
                <a:latin typeface="Verdana"/>
                <a:cs typeface="Verdana"/>
              </a:rPr>
              <a:t>3 </a:t>
            </a:r>
            <a:r>
              <a:rPr dirty="0" sz="1200" spc="-5">
                <a:latin typeface="Verdana"/>
                <a:cs typeface="Verdana"/>
              </a:rPr>
              <a:t>(Intel® </a:t>
            </a:r>
            <a:r>
              <a:rPr dirty="0" sz="1200" spc="-10">
                <a:latin typeface="Verdana"/>
                <a:cs typeface="Verdana"/>
              </a:rPr>
              <a:t>SSE3), </a:t>
            </a:r>
            <a:r>
              <a:rPr dirty="0" sz="1200" spc="-5">
                <a:latin typeface="Verdana"/>
                <a:cs typeface="Verdana"/>
              </a:rPr>
              <a:t>and Supplemental Streaming SIMD Extensions </a:t>
            </a:r>
            <a:r>
              <a:rPr dirty="0" sz="1200">
                <a:latin typeface="Verdana"/>
                <a:cs typeface="Verdana"/>
              </a:rPr>
              <a:t>3  </a:t>
            </a:r>
            <a:r>
              <a:rPr dirty="0" sz="1200" spc="-5">
                <a:latin typeface="Verdana"/>
                <a:cs typeface="Verdana"/>
              </a:rPr>
              <a:t>(Intel </a:t>
            </a:r>
            <a:r>
              <a:rPr dirty="0" sz="1200" spc="-10">
                <a:latin typeface="Verdana"/>
                <a:cs typeface="Verdana"/>
              </a:rPr>
              <a:t>SSSE3) </a:t>
            </a:r>
            <a:r>
              <a:rPr dirty="0" sz="1200" spc="-5">
                <a:latin typeface="Verdana"/>
                <a:cs typeface="Verdana"/>
              </a:rPr>
              <a:t>instruction </a:t>
            </a:r>
            <a:r>
              <a:rPr dirty="0" sz="1200">
                <a:latin typeface="Verdana"/>
                <a:cs typeface="Verdana"/>
              </a:rPr>
              <a:t>sets </a:t>
            </a:r>
            <a:r>
              <a:rPr dirty="0" sz="1200" spc="-5">
                <a:latin typeface="Verdana"/>
                <a:cs typeface="Verdana"/>
              </a:rPr>
              <a:t>and other optimizations. Intel does not guarantee the </a:t>
            </a:r>
            <a:r>
              <a:rPr dirty="0" sz="1200" spc="-20">
                <a:latin typeface="Verdana"/>
                <a:cs typeface="Verdana"/>
              </a:rPr>
              <a:t>availability,  </a:t>
            </a:r>
            <a:r>
              <a:rPr dirty="0" sz="1200" spc="-15">
                <a:latin typeface="Verdana"/>
                <a:cs typeface="Verdana"/>
              </a:rPr>
              <a:t>functionality, </a:t>
            </a:r>
            <a:r>
              <a:rPr dirty="0" sz="1200">
                <a:latin typeface="Verdana"/>
                <a:cs typeface="Verdana"/>
              </a:rPr>
              <a:t>or </a:t>
            </a:r>
            <a:r>
              <a:rPr dirty="0" sz="1200" spc="-5">
                <a:latin typeface="Verdana"/>
                <a:cs typeface="Verdana"/>
              </a:rPr>
              <a:t>effectiveness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10">
                <a:latin typeface="Verdana"/>
                <a:cs typeface="Verdana"/>
              </a:rPr>
              <a:t>any </a:t>
            </a:r>
            <a:r>
              <a:rPr dirty="0" sz="1200" spc="-5">
                <a:latin typeface="Verdana"/>
                <a:cs typeface="Verdana"/>
              </a:rPr>
              <a:t>optimization </a:t>
            </a:r>
            <a:r>
              <a:rPr dirty="0" sz="1200">
                <a:latin typeface="Verdana"/>
                <a:cs typeface="Verdana"/>
              </a:rPr>
              <a:t>on </a:t>
            </a:r>
            <a:r>
              <a:rPr dirty="0" sz="1200" spc="-5">
                <a:latin typeface="Verdana"/>
                <a:cs typeface="Verdana"/>
              </a:rPr>
              <a:t>microprocessors not manufactured</a:t>
            </a:r>
            <a:r>
              <a:rPr dirty="0" sz="1200" spc="125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by</a:t>
            </a:r>
            <a:endParaRPr sz="1200">
              <a:latin typeface="Verdana"/>
              <a:cs typeface="Verdana"/>
            </a:endParaRPr>
          </a:p>
          <a:p>
            <a:pPr marL="12700" marR="854075">
              <a:lnSpc>
                <a:spcPct val="80000"/>
              </a:lnSpc>
              <a:spcBef>
                <a:spcPts val="20"/>
              </a:spcBef>
            </a:pPr>
            <a:r>
              <a:rPr dirty="0" sz="1200" spc="-5">
                <a:latin typeface="Verdana"/>
                <a:cs typeface="Verdana"/>
              </a:rPr>
              <a:t>Intel. Microprocessor-dependent optimizations in this product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5">
                <a:latin typeface="Verdana"/>
                <a:cs typeface="Verdana"/>
              </a:rPr>
              <a:t>intended </a:t>
            </a:r>
            <a:r>
              <a:rPr dirty="0" sz="1200">
                <a:latin typeface="Verdana"/>
                <a:cs typeface="Verdana"/>
              </a:rPr>
              <a:t>for </a:t>
            </a:r>
            <a:r>
              <a:rPr dirty="0" sz="1200" spc="-5">
                <a:latin typeface="Verdana"/>
                <a:cs typeface="Verdana"/>
              </a:rPr>
              <a:t>use with Intel  microprocessors.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80000"/>
              </a:lnSpc>
              <a:spcBef>
                <a:spcPts val="720"/>
              </a:spcBef>
            </a:pPr>
            <a:r>
              <a:rPr dirty="0" sz="1200" spc="-5">
                <a:latin typeface="Verdana"/>
                <a:cs typeface="Verdana"/>
              </a:rPr>
              <a:t>While Intel believes our compilers and </a:t>
            </a:r>
            <a:r>
              <a:rPr dirty="0" sz="1200" spc="-10">
                <a:latin typeface="Verdana"/>
                <a:cs typeface="Verdana"/>
              </a:rPr>
              <a:t>libraries </a:t>
            </a:r>
            <a:r>
              <a:rPr dirty="0" sz="1200">
                <a:latin typeface="Verdana"/>
                <a:cs typeface="Verdana"/>
              </a:rPr>
              <a:t>are </a:t>
            </a:r>
            <a:r>
              <a:rPr dirty="0" sz="1200" spc="-5">
                <a:latin typeface="Verdana"/>
                <a:cs typeface="Verdana"/>
              </a:rPr>
              <a:t>excellent choices to assist in obtaining the best  performance </a:t>
            </a:r>
            <a:r>
              <a:rPr dirty="0" sz="1200">
                <a:latin typeface="Verdana"/>
                <a:cs typeface="Verdana"/>
              </a:rPr>
              <a:t>on </a:t>
            </a:r>
            <a:r>
              <a:rPr dirty="0" sz="1200" spc="-5">
                <a:latin typeface="Verdana"/>
                <a:cs typeface="Verdana"/>
              </a:rPr>
              <a:t>Intel and non-Intel microprocessors, Intel recommends that you </a:t>
            </a:r>
            <a:r>
              <a:rPr dirty="0" sz="1200" spc="-10">
                <a:latin typeface="Verdana"/>
                <a:cs typeface="Verdana"/>
              </a:rPr>
              <a:t>evaluate </a:t>
            </a:r>
            <a:r>
              <a:rPr dirty="0" sz="1200" spc="-5">
                <a:latin typeface="Verdana"/>
                <a:cs typeface="Verdana"/>
              </a:rPr>
              <a:t>other  compilers and </a:t>
            </a:r>
            <a:r>
              <a:rPr dirty="0" sz="1200" spc="-10">
                <a:latin typeface="Verdana"/>
                <a:cs typeface="Verdana"/>
              </a:rPr>
              <a:t>libraries </a:t>
            </a:r>
            <a:r>
              <a:rPr dirty="0" sz="1200" spc="-5">
                <a:latin typeface="Verdana"/>
                <a:cs typeface="Verdana"/>
              </a:rPr>
              <a:t>to determine which best meet </a:t>
            </a:r>
            <a:r>
              <a:rPr dirty="0" sz="1200" spc="-10">
                <a:latin typeface="Verdana"/>
                <a:cs typeface="Verdana"/>
              </a:rPr>
              <a:t>your </a:t>
            </a:r>
            <a:r>
              <a:rPr dirty="0" sz="1200" spc="-5">
                <a:latin typeface="Verdana"/>
                <a:cs typeface="Verdana"/>
              </a:rPr>
              <a:t>requirements. </a:t>
            </a:r>
            <a:r>
              <a:rPr dirty="0" sz="1200" spc="-30">
                <a:latin typeface="Verdana"/>
                <a:cs typeface="Verdana"/>
              </a:rPr>
              <a:t>We </a:t>
            </a:r>
            <a:r>
              <a:rPr dirty="0" sz="1200" spc="-5">
                <a:latin typeface="Verdana"/>
                <a:cs typeface="Verdana"/>
              </a:rPr>
              <a:t>hope to win your business  by striving to offer the best performance </a:t>
            </a:r>
            <a:r>
              <a:rPr dirty="0" sz="1200">
                <a:latin typeface="Verdana"/>
                <a:cs typeface="Verdana"/>
              </a:rPr>
              <a:t>of </a:t>
            </a:r>
            <a:r>
              <a:rPr dirty="0" sz="1200" spc="-10">
                <a:latin typeface="Verdana"/>
                <a:cs typeface="Verdana"/>
              </a:rPr>
              <a:t>any </a:t>
            </a:r>
            <a:r>
              <a:rPr dirty="0" sz="1200" spc="-5">
                <a:latin typeface="Verdana"/>
                <a:cs typeface="Verdana"/>
              </a:rPr>
              <a:t>compiler </a:t>
            </a:r>
            <a:r>
              <a:rPr dirty="0" sz="1200">
                <a:latin typeface="Verdana"/>
                <a:cs typeface="Verdana"/>
              </a:rPr>
              <a:t>or </a:t>
            </a:r>
            <a:r>
              <a:rPr dirty="0" sz="1200" spc="-10">
                <a:latin typeface="Verdana"/>
                <a:cs typeface="Verdana"/>
              </a:rPr>
              <a:t>library; </a:t>
            </a:r>
            <a:r>
              <a:rPr dirty="0" sz="1200" spc="-5">
                <a:latin typeface="Verdana"/>
                <a:cs typeface="Verdana"/>
              </a:rPr>
              <a:t>please let us know if you find we do  not.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5">
                <a:latin typeface="Verdana"/>
                <a:cs typeface="Verdana"/>
              </a:rPr>
              <a:t>Notice revision #20110307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3775" y="749553"/>
            <a:ext cx="2147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Optimization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Notice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5867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JIT </a:t>
            </a:r>
            <a:r>
              <a:rPr dirty="0"/>
              <a:t>Mode vs Probe</a:t>
            </a:r>
            <a:r>
              <a:rPr dirty="0" spc="-45"/>
              <a:t> </a:t>
            </a:r>
            <a:r>
              <a:rPr dirty="0" spc="-5"/>
              <a:t>Mode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4806"/>
            <a:ext cx="8223250" cy="48177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JIT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</a:t>
            </a:r>
            <a:endParaRPr sz="24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Pin creates </a:t>
            </a:r>
            <a:r>
              <a:rPr dirty="0" sz="2400">
                <a:latin typeface="Verdana"/>
                <a:cs typeface="Verdana"/>
              </a:rPr>
              <a:t>a modified </a:t>
            </a:r>
            <a:r>
              <a:rPr dirty="0" sz="2400" spc="-5">
                <a:latin typeface="Verdana"/>
                <a:cs typeface="Verdana"/>
              </a:rPr>
              <a:t>copy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application </a:t>
            </a:r>
            <a:r>
              <a:rPr dirty="0" sz="2400" spc="10">
                <a:latin typeface="Verdana"/>
                <a:cs typeface="Verdana"/>
              </a:rPr>
              <a:t>on-  </a:t>
            </a:r>
            <a:r>
              <a:rPr dirty="0" sz="2400" spc="-5">
                <a:latin typeface="Verdana"/>
                <a:cs typeface="Verdana"/>
              </a:rPr>
              <a:t>the-fly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8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Original code </a:t>
            </a:r>
            <a:r>
              <a:rPr dirty="0" sz="2400">
                <a:latin typeface="Verdana"/>
                <a:cs typeface="Verdana"/>
              </a:rPr>
              <a:t>never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executes</a:t>
            </a:r>
            <a:endParaRPr sz="2400">
              <a:latin typeface="Verdana"/>
              <a:cs typeface="Verdana"/>
            </a:endParaRPr>
          </a:p>
          <a:p>
            <a:pPr lvl="2" marL="1463675" indent="-243204">
              <a:lnSpc>
                <a:spcPct val="100000"/>
              </a:lnSpc>
              <a:spcBef>
                <a:spcPts val="2014"/>
              </a:spcBef>
              <a:buSzPct val="95833"/>
              <a:buFont typeface="Wingdings"/>
              <a:buChar char=""/>
              <a:tabLst>
                <a:tab pos="1464310" algn="l"/>
              </a:tabLst>
            </a:pPr>
            <a:r>
              <a:rPr dirty="0" sz="2400">
                <a:latin typeface="Verdana"/>
                <a:cs typeface="Verdana"/>
              </a:rPr>
              <a:t>More </a:t>
            </a:r>
            <a:r>
              <a:rPr dirty="0" sz="2400" spc="-5">
                <a:latin typeface="Verdana"/>
                <a:cs typeface="Verdana"/>
              </a:rPr>
              <a:t>flexible, </a:t>
            </a:r>
            <a:r>
              <a:rPr dirty="0" sz="2400">
                <a:latin typeface="Verdana"/>
                <a:cs typeface="Verdana"/>
              </a:rPr>
              <a:t>more </a:t>
            </a:r>
            <a:r>
              <a:rPr dirty="0" sz="2400" spc="-5">
                <a:latin typeface="Verdana"/>
                <a:cs typeface="Verdana"/>
              </a:rPr>
              <a:t>common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2014"/>
              </a:spcBef>
              <a:buChar char="•"/>
              <a:tabLst>
                <a:tab pos="238760" algn="l"/>
              </a:tabLst>
            </a:pPr>
            <a:r>
              <a:rPr dirty="0" sz="2400" spc="-5">
                <a:solidFill>
                  <a:srgbClr val="379900"/>
                </a:solidFill>
                <a:latin typeface="Verdana"/>
                <a:cs typeface="Verdana"/>
              </a:rPr>
              <a:t>Probe</a:t>
            </a:r>
            <a:r>
              <a:rPr dirty="0" sz="2400" spc="10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379900"/>
                </a:solidFill>
                <a:latin typeface="Verdana"/>
                <a:cs typeface="Verdana"/>
              </a:rPr>
              <a:t>Mode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8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modifies </a:t>
            </a:r>
            <a:r>
              <a:rPr dirty="0" sz="2400" spc="-5">
                <a:latin typeface="Verdana"/>
                <a:cs typeface="Verdana"/>
              </a:rPr>
              <a:t>the original application</a:t>
            </a:r>
            <a:r>
              <a:rPr dirty="0" sz="2400" spc="1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instructions</a:t>
            </a:r>
            <a:endParaRPr sz="2400">
              <a:latin typeface="Verdana"/>
              <a:cs typeface="Verdana"/>
            </a:endParaRPr>
          </a:p>
          <a:p>
            <a:pPr lvl="1" marL="588645" marR="1719580" indent="-236220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Inserts jumps to </a:t>
            </a:r>
            <a:r>
              <a:rPr dirty="0" sz="2400">
                <a:latin typeface="Verdana"/>
                <a:cs typeface="Verdana"/>
              </a:rPr>
              <a:t>instrumentation </a:t>
            </a:r>
            <a:r>
              <a:rPr dirty="0" sz="2400" spc="-5">
                <a:latin typeface="Verdana"/>
                <a:cs typeface="Verdana"/>
              </a:rPr>
              <a:t>code  (trampolines)</a:t>
            </a:r>
            <a:endParaRPr sz="2400">
              <a:latin typeface="Verdana"/>
              <a:cs typeface="Verdana"/>
            </a:endParaRPr>
          </a:p>
          <a:p>
            <a:pPr lvl="2" marL="1352550" indent="-243204">
              <a:lnSpc>
                <a:spcPct val="100000"/>
              </a:lnSpc>
              <a:spcBef>
                <a:spcPts val="2020"/>
              </a:spcBef>
              <a:buSzPct val="95833"/>
              <a:buFont typeface="Wingdings"/>
              <a:buChar char=""/>
              <a:tabLst>
                <a:tab pos="1353185" algn="l"/>
              </a:tabLst>
            </a:pPr>
            <a:r>
              <a:rPr dirty="0" sz="2400" spc="-5">
                <a:latin typeface="Verdana"/>
                <a:cs typeface="Verdana"/>
              </a:rPr>
              <a:t>Lower overhead (less </a:t>
            </a:r>
            <a:r>
              <a:rPr dirty="0" sz="2400">
                <a:latin typeface="Verdana"/>
                <a:cs typeface="Verdana"/>
              </a:rPr>
              <a:t>flexible)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64045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Sample</a:t>
            </a:r>
            <a:r>
              <a:rPr dirty="0" spc="-65"/>
              <a:t> </a:t>
            </a:r>
            <a:r>
              <a:rPr dirty="0"/>
              <a:t>Probe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63702" y="1118742"/>
            <a:ext cx="7138670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probe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jump instruction that overwrites  original instruction(s) in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2200" spc="-5">
                <a:latin typeface="Verdana"/>
                <a:cs typeface="Verdana"/>
              </a:rPr>
              <a:t>Instrumentation </a:t>
            </a:r>
            <a:r>
              <a:rPr dirty="0" sz="2200" spc="-10">
                <a:latin typeface="Verdana"/>
                <a:cs typeface="Verdana"/>
              </a:rPr>
              <a:t>invoked with</a:t>
            </a:r>
            <a:r>
              <a:rPr dirty="0" sz="2200" spc="3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probes</a:t>
            </a:r>
            <a:endParaRPr sz="2200">
              <a:latin typeface="Verdana"/>
              <a:cs typeface="Verdana"/>
            </a:endParaRPr>
          </a:p>
          <a:p>
            <a:pPr lvl="1" marL="588645" marR="147320" indent="-236220">
              <a:lnSpc>
                <a:spcPct val="100000"/>
              </a:lnSpc>
              <a:spcBef>
                <a:spcPts val="525"/>
              </a:spcBef>
              <a:buChar char="–"/>
              <a:tabLst>
                <a:tab pos="589280" algn="l"/>
              </a:tabLst>
            </a:pPr>
            <a:r>
              <a:rPr dirty="0" sz="2200" spc="-10">
                <a:latin typeface="Verdana"/>
                <a:cs typeface="Verdana"/>
              </a:rPr>
              <a:t>Pin </a:t>
            </a:r>
            <a:r>
              <a:rPr dirty="0" sz="2200" spc="-5">
                <a:latin typeface="Verdana"/>
                <a:cs typeface="Verdana"/>
              </a:rPr>
              <a:t>copies/translates original </a:t>
            </a:r>
            <a:r>
              <a:rPr dirty="0" sz="2200" spc="-10">
                <a:latin typeface="Verdana"/>
                <a:cs typeface="Verdana"/>
              </a:rPr>
              <a:t>bytes </a:t>
            </a:r>
            <a:r>
              <a:rPr dirty="0" sz="2200" spc="-5">
                <a:latin typeface="Verdana"/>
                <a:cs typeface="Verdana"/>
              </a:rPr>
              <a:t>so </a:t>
            </a:r>
            <a:r>
              <a:rPr dirty="0" sz="2200" spc="-10">
                <a:latin typeface="Verdana"/>
                <a:cs typeface="Verdana"/>
              </a:rPr>
              <a:t>probed  (replaced) </a:t>
            </a:r>
            <a:r>
              <a:rPr dirty="0" sz="2200" spc="-5">
                <a:latin typeface="Verdana"/>
                <a:cs typeface="Verdana"/>
              </a:rPr>
              <a:t>functions can be called from </a:t>
            </a:r>
            <a:r>
              <a:rPr dirty="0" sz="2200" spc="-10">
                <a:latin typeface="Verdana"/>
                <a:cs typeface="Verdana"/>
              </a:rPr>
              <a:t>the  </a:t>
            </a:r>
            <a:r>
              <a:rPr dirty="0" sz="2200" spc="-5">
                <a:latin typeface="Verdana"/>
                <a:cs typeface="Verdana"/>
              </a:rPr>
              <a:t>replacement</a:t>
            </a:r>
            <a:r>
              <a:rPr dirty="0" sz="2200" spc="2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function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64045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Sample</a:t>
            </a:r>
            <a:r>
              <a:rPr dirty="0" spc="-65"/>
              <a:t> </a:t>
            </a:r>
            <a:r>
              <a:rPr dirty="0"/>
              <a:t>Probe</a:t>
            </a:r>
          </a:p>
        </p:txBody>
      </p:sp>
      <p:sp>
        <p:nvSpPr>
          <p:cNvPr id="4" name="object 4"/>
          <p:cNvSpPr/>
          <p:nvPr/>
        </p:nvSpPr>
        <p:spPr>
          <a:xfrm>
            <a:off x="2515361" y="1189482"/>
            <a:ext cx="5006340" cy="4973320"/>
          </a:xfrm>
          <a:custGeom>
            <a:avLst/>
            <a:gdLst/>
            <a:ahLst/>
            <a:cxnLst/>
            <a:rect l="l" t="t" r="r" b="b"/>
            <a:pathLst>
              <a:path w="5006340" h="4973320">
                <a:moveTo>
                  <a:pt x="0" y="4972812"/>
                </a:moveTo>
                <a:lnTo>
                  <a:pt x="5006340" y="4972812"/>
                </a:lnTo>
                <a:lnTo>
                  <a:pt x="5006340" y="0"/>
                </a:lnTo>
                <a:lnTo>
                  <a:pt x="0" y="0"/>
                </a:lnTo>
                <a:lnTo>
                  <a:pt x="0" y="4972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84049" y="1243602"/>
            <a:ext cx="1703070" cy="842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  <a:tabLst>
                <a:tab pos="744855" algn="l"/>
              </a:tabLst>
            </a:pPr>
            <a:r>
              <a:rPr dirty="0" sz="1400" spc="-5">
                <a:latin typeface="Courier New"/>
                <a:cs typeface="Courier New"/>
              </a:rPr>
              <a:t>push	</a:t>
            </a:r>
            <a:r>
              <a:rPr dirty="0" sz="1400" spc="-10">
                <a:latin typeface="Courier New"/>
                <a:cs typeface="Courier New"/>
              </a:rPr>
              <a:t>%ebp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744855" algn="l"/>
              </a:tabLst>
            </a:pPr>
            <a:r>
              <a:rPr dirty="0" sz="1400" spc="-5">
                <a:latin typeface="Courier New"/>
                <a:cs typeface="Courier New"/>
              </a:rPr>
              <a:t>m</a:t>
            </a:r>
            <a:r>
              <a:rPr dirty="0" sz="1400" spc="-15">
                <a:latin typeface="Courier New"/>
                <a:cs typeface="Courier New"/>
              </a:rPr>
              <a:t>o</a:t>
            </a:r>
            <a:r>
              <a:rPr dirty="0" sz="1400">
                <a:latin typeface="Courier New"/>
                <a:cs typeface="Courier New"/>
              </a:rPr>
              <a:t>v</a:t>
            </a:r>
            <a:r>
              <a:rPr dirty="0" sz="1400">
                <a:latin typeface="Courier New"/>
                <a:cs typeface="Courier New"/>
              </a:rPr>
              <a:t>	</a:t>
            </a:r>
            <a:r>
              <a:rPr dirty="0" sz="1400" spc="-5">
                <a:latin typeface="Courier New"/>
                <a:cs typeface="Courier New"/>
              </a:rPr>
              <a:t>%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 spc="-5">
                <a:latin typeface="Courier New"/>
                <a:cs typeface="Courier New"/>
              </a:rPr>
              <a:t>sp,</a:t>
            </a:r>
            <a:r>
              <a:rPr dirty="0" sz="1400" spc="-20">
                <a:latin typeface="Courier New"/>
                <a:cs typeface="Courier New"/>
              </a:rPr>
              <a:t>%</a:t>
            </a:r>
            <a:r>
              <a:rPr dirty="0" sz="1400" spc="-5">
                <a:latin typeface="Courier New"/>
                <a:cs typeface="Courier New"/>
              </a:rPr>
              <a:t>eb</a:t>
            </a:r>
            <a:r>
              <a:rPr dirty="0" sz="140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744855" algn="l"/>
              </a:tabLst>
            </a:pPr>
            <a:r>
              <a:rPr dirty="0" sz="1400" spc="-5">
                <a:latin typeface="Courier New"/>
                <a:cs typeface="Courier New"/>
              </a:rPr>
              <a:t>push	</a:t>
            </a:r>
            <a:r>
              <a:rPr dirty="0" sz="1400" spc="-10">
                <a:latin typeface="Courier New"/>
                <a:cs typeface="Courier New"/>
              </a:rPr>
              <a:t>%edi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745490" algn="l"/>
              </a:tabLst>
            </a:pPr>
            <a:r>
              <a:rPr dirty="0" sz="1400" spc="-5">
                <a:latin typeface="Courier New"/>
                <a:cs typeface="Courier New"/>
              </a:rPr>
              <a:t>push	</a:t>
            </a:r>
            <a:r>
              <a:rPr dirty="0" sz="1400" spc="-10">
                <a:latin typeface="Courier New"/>
                <a:cs typeface="Courier New"/>
              </a:rPr>
              <a:t>%esi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855" y="2054732"/>
            <a:ext cx="45148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ourier New"/>
                <a:cs typeface="Courier New"/>
              </a:rPr>
              <a:t>%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 spc="-5">
                <a:latin typeface="Courier New"/>
                <a:cs typeface="Courier New"/>
              </a:rPr>
              <a:t>bx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086" y="2268093"/>
            <a:ext cx="1327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74544" y="3238772"/>
          <a:ext cx="4852035" cy="131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665"/>
                <a:gridCol w="530860"/>
                <a:gridCol w="3063240"/>
              </a:tblGrid>
              <a:tr h="517427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dirty="0" sz="1400" spc="-5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0x41481064: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50"/>
                        </a:lnSpc>
                      </a:pPr>
                      <a:r>
                        <a:rPr dirty="0" sz="1400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dirty="0" sz="1400" spc="-85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dirty="0" sz="1400" spc="-5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Tool</a:t>
                      </a:r>
                      <a:r>
                        <a:rPr dirty="0" sz="1400" spc="-2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code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7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 spc="-5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0x414827fe: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 spc="-10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 spc="-5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0x50000004 </a:t>
                      </a:r>
                      <a:r>
                        <a:rPr dirty="0" sz="1400" spc="-5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 Call </a:t>
                      </a:r>
                      <a:r>
                        <a:rPr dirty="0" sz="1400" spc="-1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orig</a:t>
                      </a:r>
                      <a:r>
                        <a:rPr dirty="0" sz="1400" spc="-75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func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</a:tr>
              <a:tr h="239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400">
                          <a:solidFill>
                            <a:srgbClr val="FC110A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93594" y="4999735"/>
            <a:ext cx="172910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urier New"/>
                <a:cs typeface="Courier New"/>
              </a:rPr>
              <a:t>0x50000004: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push  </a:t>
            </a:r>
            <a:r>
              <a:rPr dirty="0" sz="1400" spc="-5">
                <a:latin typeface="Courier New"/>
                <a:cs typeface="Courier New"/>
              </a:rPr>
              <a:t>0x50000005: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mov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0x50000007: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push  </a:t>
            </a:r>
            <a:r>
              <a:rPr dirty="0" sz="1400" spc="-5">
                <a:latin typeface="Courier New"/>
                <a:cs typeface="Courier New"/>
              </a:rPr>
              <a:t>0x50000008: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push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6837" y="4999735"/>
            <a:ext cx="98298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ourier New"/>
                <a:cs typeface="Courier New"/>
              </a:rPr>
              <a:t>%ebp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%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 spc="-5">
                <a:latin typeface="Courier New"/>
                <a:cs typeface="Courier New"/>
              </a:rPr>
              <a:t>sp,</a:t>
            </a:r>
            <a:r>
              <a:rPr dirty="0" sz="1400" spc="-20">
                <a:latin typeface="Courier New"/>
                <a:cs typeface="Courier New"/>
              </a:rPr>
              <a:t>%</a:t>
            </a:r>
            <a:r>
              <a:rPr dirty="0" sz="1400" spc="-5">
                <a:latin typeface="Courier New"/>
                <a:cs typeface="Courier New"/>
              </a:rPr>
              <a:t>eb</a:t>
            </a:r>
            <a:r>
              <a:rPr dirty="0" sz="140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ourier New"/>
                <a:cs typeface="Courier New"/>
              </a:rPr>
              <a:t>%edi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ourier New"/>
                <a:cs typeface="Courier New"/>
              </a:rPr>
              <a:t>%esi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594" y="5853176"/>
            <a:ext cx="16224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urier New"/>
                <a:cs typeface="Courier New"/>
              </a:rPr>
              <a:t>0x50000009:</a:t>
            </a:r>
            <a:r>
              <a:rPr dirty="0" sz="1400" spc="-8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jmp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3287" y="5853176"/>
            <a:ext cx="10890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ourier New"/>
                <a:cs typeface="Courier New"/>
              </a:rPr>
              <a:t>0x400113d9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394" y="1189482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0" y="228600"/>
                </a:moveTo>
                <a:lnTo>
                  <a:pt x="1943100" y="228600"/>
                </a:lnTo>
                <a:lnTo>
                  <a:pt x="19431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46097" y="1178178"/>
            <a:ext cx="4210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dirty="0" sz="1400">
                <a:solidFill>
                  <a:srgbClr val="006FC0"/>
                </a:solidFill>
                <a:latin typeface="Verdana"/>
                <a:cs typeface="Verdana"/>
              </a:rPr>
              <a:t>oo: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394" y="5040629"/>
            <a:ext cx="1943100" cy="241300"/>
          </a:xfrm>
          <a:custGeom>
            <a:avLst/>
            <a:gdLst/>
            <a:ahLst/>
            <a:cxnLst/>
            <a:rect l="l" t="t" r="r" b="b"/>
            <a:pathLst>
              <a:path w="1943100" h="241300">
                <a:moveTo>
                  <a:pt x="0" y="240792"/>
                </a:moveTo>
                <a:lnTo>
                  <a:pt x="1943100" y="240792"/>
                </a:lnTo>
                <a:lnTo>
                  <a:pt x="1943100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3507" y="5030215"/>
            <a:ext cx="16935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FC0"/>
                </a:solidFill>
                <a:latin typeface="Verdana"/>
                <a:cs typeface="Verdana"/>
              </a:rPr>
              <a:t>Copy of </a:t>
            </a:r>
            <a:r>
              <a:rPr dirty="0" sz="1400" spc="-15">
                <a:solidFill>
                  <a:srgbClr val="006FC0"/>
                </a:solidFill>
                <a:latin typeface="Verdana"/>
                <a:cs typeface="Verdana"/>
              </a:rPr>
              <a:t>Foo</a:t>
            </a:r>
            <a:r>
              <a:rPr dirty="0" sz="1400" spc="-1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FC0"/>
                </a:solidFill>
                <a:latin typeface="Verdana"/>
                <a:cs typeface="Verdana"/>
              </a:rPr>
              <a:t>entry: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9601" y="5990082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 h="0">
                <a:moveTo>
                  <a:pt x="4445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49601" y="2183129"/>
            <a:ext cx="0" cy="3806825"/>
          </a:xfrm>
          <a:custGeom>
            <a:avLst/>
            <a:gdLst/>
            <a:ahLst/>
            <a:cxnLst/>
            <a:rect l="l" t="t" r="r" b="b"/>
            <a:pathLst>
              <a:path w="0" h="3806825">
                <a:moveTo>
                  <a:pt x="0" y="0"/>
                </a:moveTo>
                <a:lnTo>
                  <a:pt x="0" y="3806825"/>
                </a:lnTo>
              </a:path>
            </a:pathLst>
          </a:custGeom>
          <a:ln w="3200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49601" y="2135123"/>
            <a:ext cx="444500" cy="96520"/>
          </a:xfrm>
          <a:custGeom>
            <a:avLst/>
            <a:gdLst/>
            <a:ahLst/>
            <a:cxnLst/>
            <a:rect l="l" t="t" r="r" b="b"/>
            <a:pathLst>
              <a:path w="444500" h="96519">
                <a:moveTo>
                  <a:pt x="348488" y="0"/>
                </a:moveTo>
                <a:lnTo>
                  <a:pt x="348488" y="96012"/>
                </a:lnTo>
                <a:lnTo>
                  <a:pt x="412495" y="64008"/>
                </a:lnTo>
                <a:lnTo>
                  <a:pt x="364490" y="64008"/>
                </a:lnTo>
                <a:lnTo>
                  <a:pt x="364490" y="32003"/>
                </a:lnTo>
                <a:lnTo>
                  <a:pt x="412495" y="32003"/>
                </a:lnTo>
                <a:lnTo>
                  <a:pt x="348488" y="0"/>
                </a:lnTo>
                <a:close/>
              </a:path>
              <a:path w="444500" h="96519">
                <a:moveTo>
                  <a:pt x="348488" y="32003"/>
                </a:moveTo>
                <a:lnTo>
                  <a:pt x="0" y="32003"/>
                </a:lnTo>
                <a:lnTo>
                  <a:pt x="0" y="64008"/>
                </a:lnTo>
                <a:lnTo>
                  <a:pt x="348488" y="64008"/>
                </a:lnTo>
                <a:lnTo>
                  <a:pt x="348488" y="32003"/>
                </a:lnTo>
                <a:close/>
              </a:path>
              <a:path w="444500" h="96519">
                <a:moveTo>
                  <a:pt x="412495" y="32003"/>
                </a:moveTo>
                <a:lnTo>
                  <a:pt x="364490" y="32003"/>
                </a:lnTo>
                <a:lnTo>
                  <a:pt x="364490" y="64008"/>
                </a:lnTo>
                <a:lnTo>
                  <a:pt x="412495" y="64008"/>
                </a:lnTo>
                <a:lnTo>
                  <a:pt x="444500" y="48005"/>
                </a:lnTo>
                <a:lnTo>
                  <a:pt x="412495" y="3200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83329" y="1268730"/>
            <a:ext cx="2390140" cy="835660"/>
          </a:xfrm>
          <a:custGeom>
            <a:avLst/>
            <a:gdLst/>
            <a:ahLst/>
            <a:cxnLst/>
            <a:rect l="l" t="t" r="r" b="b"/>
            <a:pathLst>
              <a:path w="2390140" h="835660">
                <a:moveTo>
                  <a:pt x="0" y="835151"/>
                </a:moveTo>
                <a:lnTo>
                  <a:pt x="2389631" y="835151"/>
                </a:lnTo>
                <a:lnTo>
                  <a:pt x="2389631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19812">
            <a:solidFill>
              <a:srgbClr val="FC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83329" y="5040629"/>
            <a:ext cx="2390140" cy="835660"/>
          </a:xfrm>
          <a:custGeom>
            <a:avLst/>
            <a:gdLst/>
            <a:ahLst/>
            <a:cxnLst/>
            <a:rect l="l" t="t" r="r" b="b"/>
            <a:pathLst>
              <a:path w="2390140" h="835660">
                <a:moveTo>
                  <a:pt x="0" y="835152"/>
                </a:moveTo>
                <a:lnTo>
                  <a:pt x="2389631" y="835152"/>
                </a:lnTo>
                <a:lnTo>
                  <a:pt x="2389631" y="0"/>
                </a:lnTo>
                <a:lnTo>
                  <a:pt x="0" y="0"/>
                </a:lnTo>
                <a:lnTo>
                  <a:pt x="0" y="835152"/>
                </a:lnTo>
                <a:close/>
              </a:path>
            </a:pathLst>
          </a:custGeom>
          <a:solidFill>
            <a:srgbClr val="FCB604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83329" y="5040629"/>
            <a:ext cx="2390140" cy="835660"/>
          </a:xfrm>
          <a:custGeom>
            <a:avLst/>
            <a:gdLst/>
            <a:ahLst/>
            <a:cxnLst/>
            <a:rect l="l" t="t" r="r" b="b"/>
            <a:pathLst>
              <a:path w="2390140" h="835660">
                <a:moveTo>
                  <a:pt x="0" y="835152"/>
                </a:moveTo>
                <a:lnTo>
                  <a:pt x="2389631" y="835152"/>
                </a:lnTo>
                <a:lnTo>
                  <a:pt x="2389631" y="0"/>
                </a:lnTo>
                <a:lnTo>
                  <a:pt x="0" y="0"/>
                </a:lnTo>
                <a:lnTo>
                  <a:pt x="0" y="835152"/>
                </a:lnTo>
                <a:close/>
              </a:path>
            </a:pathLst>
          </a:custGeom>
          <a:ln w="19812">
            <a:solidFill>
              <a:srgbClr val="FCB6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4394" y="3210305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0" y="228600"/>
                </a:moveTo>
                <a:lnTo>
                  <a:pt x="1943100" y="228600"/>
                </a:lnTo>
                <a:lnTo>
                  <a:pt x="19431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7639" y="3199638"/>
            <a:ext cx="13989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solidFill>
                  <a:srgbClr val="006FC0"/>
                </a:solidFill>
                <a:latin typeface="Verdana"/>
                <a:cs typeface="Verdana"/>
              </a:rPr>
              <a:t>Tool </a:t>
            </a:r>
            <a:r>
              <a:rPr dirty="0" sz="1400">
                <a:solidFill>
                  <a:srgbClr val="006FC0"/>
                </a:solidFill>
                <a:latin typeface="Verdana"/>
                <a:cs typeface="Verdana"/>
              </a:rPr>
              <a:t>/</a:t>
            </a:r>
            <a:r>
              <a:rPr dirty="0" sz="1400" spc="-2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6FC0"/>
                </a:solidFill>
                <a:latin typeface="Verdana"/>
                <a:cs typeface="Verdana"/>
              </a:rPr>
              <a:t>wrapper: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43861" y="4165853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 h="0">
                <a:moveTo>
                  <a:pt x="650875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5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43861" y="4165853"/>
            <a:ext cx="0" cy="955675"/>
          </a:xfrm>
          <a:custGeom>
            <a:avLst/>
            <a:gdLst/>
            <a:ahLst/>
            <a:cxnLst/>
            <a:rect l="l" t="t" r="r" b="b"/>
            <a:pathLst>
              <a:path w="0" h="955675">
                <a:moveTo>
                  <a:pt x="0" y="955675"/>
                </a:moveTo>
                <a:lnTo>
                  <a:pt x="0" y="0"/>
                </a:lnTo>
              </a:path>
            </a:pathLst>
          </a:custGeom>
          <a:ln w="32004">
            <a:solidFill>
              <a:srgbClr val="005C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43861" y="5073396"/>
            <a:ext cx="650875" cy="96520"/>
          </a:xfrm>
          <a:custGeom>
            <a:avLst/>
            <a:gdLst/>
            <a:ahLst/>
            <a:cxnLst/>
            <a:rect l="l" t="t" r="r" b="b"/>
            <a:pathLst>
              <a:path w="650875" h="96520">
                <a:moveTo>
                  <a:pt x="554863" y="0"/>
                </a:moveTo>
                <a:lnTo>
                  <a:pt x="554863" y="96011"/>
                </a:lnTo>
                <a:lnTo>
                  <a:pt x="618870" y="64007"/>
                </a:lnTo>
                <a:lnTo>
                  <a:pt x="570864" y="64007"/>
                </a:lnTo>
                <a:lnTo>
                  <a:pt x="570864" y="32003"/>
                </a:lnTo>
                <a:lnTo>
                  <a:pt x="618871" y="32003"/>
                </a:lnTo>
                <a:lnTo>
                  <a:pt x="554863" y="0"/>
                </a:lnTo>
                <a:close/>
              </a:path>
              <a:path w="650875" h="96520">
                <a:moveTo>
                  <a:pt x="554863" y="32003"/>
                </a:moveTo>
                <a:lnTo>
                  <a:pt x="0" y="32003"/>
                </a:lnTo>
                <a:lnTo>
                  <a:pt x="0" y="64007"/>
                </a:lnTo>
                <a:lnTo>
                  <a:pt x="554863" y="64007"/>
                </a:lnTo>
                <a:lnTo>
                  <a:pt x="554863" y="32003"/>
                </a:lnTo>
                <a:close/>
              </a:path>
              <a:path w="650875" h="96520">
                <a:moveTo>
                  <a:pt x="618871" y="32003"/>
                </a:moveTo>
                <a:lnTo>
                  <a:pt x="570864" y="32003"/>
                </a:lnTo>
                <a:lnTo>
                  <a:pt x="570864" y="64007"/>
                </a:lnTo>
                <a:lnTo>
                  <a:pt x="618870" y="64007"/>
                </a:lnTo>
                <a:lnTo>
                  <a:pt x="650875" y="48005"/>
                </a:lnTo>
                <a:lnTo>
                  <a:pt x="618871" y="32003"/>
                </a:lnTo>
                <a:close/>
              </a:path>
            </a:pathLst>
          </a:custGeom>
          <a:solidFill>
            <a:srgbClr val="005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36014" y="1332738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 h="0">
                <a:moveTo>
                  <a:pt x="95885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FC11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36014" y="1332738"/>
            <a:ext cx="0" cy="2002155"/>
          </a:xfrm>
          <a:custGeom>
            <a:avLst/>
            <a:gdLst/>
            <a:ahLst/>
            <a:cxnLst/>
            <a:rect l="l" t="t" r="r" b="b"/>
            <a:pathLst>
              <a:path w="0" h="2002154">
                <a:moveTo>
                  <a:pt x="0" y="2001774"/>
                </a:moveTo>
                <a:lnTo>
                  <a:pt x="0" y="0"/>
                </a:lnTo>
              </a:path>
            </a:pathLst>
          </a:custGeom>
          <a:ln w="32004">
            <a:solidFill>
              <a:srgbClr val="FC11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36014" y="3287267"/>
            <a:ext cx="958850" cy="96520"/>
          </a:xfrm>
          <a:custGeom>
            <a:avLst/>
            <a:gdLst/>
            <a:ahLst/>
            <a:cxnLst/>
            <a:rect l="l" t="t" r="r" b="b"/>
            <a:pathLst>
              <a:path w="958850" h="96520">
                <a:moveTo>
                  <a:pt x="862838" y="0"/>
                </a:moveTo>
                <a:lnTo>
                  <a:pt x="862838" y="96012"/>
                </a:lnTo>
                <a:lnTo>
                  <a:pt x="926845" y="64008"/>
                </a:lnTo>
                <a:lnTo>
                  <a:pt x="878840" y="64008"/>
                </a:lnTo>
                <a:lnTo>
                  <a:pt x="878840" y="32004"/>
                </a:lnTo>
                <a:lnTo>
                  <a:pt x="926846" y="32004"/>
                </a:lnTo>
                <a:lnTo>
                  <a:pt x="862838" y="0"/>
                </a:lnTo>
                <a:close/>
              </a:path>
              <a:path w="958850" h="96520">
                <a:moveTo>
                  <a:pt x="86283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862838" y="64008"/>
                </a:lnTo>
                <a:lnTo>
                  <a:pt x="862838" y="32004"/>
                </a:lnTo>
                <a:close/>
              </a:path>
              <a:path w="958850" h="96520">
                <a:moveTo>
                  <a:pt x="926846" y="32004"/>
                </a:moveTo>
                <a:lnTo>
                  <a:pt x="878840" y="32004"/>
                </a:lnTo>
                <a:lnTo>
                  <a:pt x="878840" y="64008"/>
                </a:lnTo>
                <a:lnTo>
                  <a:pt x="926845" y="64008"/>
                </a:lnTo>
                <a:lnTo>
                  <a:pt x="958850" y="48006"/>
                </a:lnTo>
                <a:lnTo>
                  <a:pt x="926846" y="32004"/>
                </a:lnTo>
                <a:close/>
              </a:path>
            </a:pathLst>
          </a:custGeom>
          <a:solidFill>
            <a:srgbClr val="FC11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53611" y="1205483"/>
            <a:ext cx="2449195" cy="919480"/>
          </a:xfrm>
          <a:custGeom>
            <a:avLst/>
            <a:gdLst/>
            <a:ahLst/>
            <a:cxnLst/>
            <a:rect l="l" t="t" r="r" b="b"/>
            <a:pathLst>
              <a:path w="2449195" h="919480">
                <a:moveTo>
                  <a:pt x="0" y="918972"/>
                </a:moveTo>
                <a:lnTo>
                  <a:pt x="2449067" y="918972"/>
                </a:lnTo>
                <a:lnTo>
                  <a:pt x="2449067" y="0"/>
                </a:lnTo>
                <a:lnTo>
                  <a:pt x="0" y="0"/>
                </a:lnTo>
                <a:lnTo>
                  <a:pt x="0" y="918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93594" y="1201038"/>
            <a:ext cx="172910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ourier New"/>
                <a:cs typeface="Courier New"/>
              </a:rPr>
              <a:t>0x400113d4:</a:t>
            </a:r>
            <a:r>
              <a:rPr dirty="0" sz="1400" spc="-125"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ourier New"/>
                <a:cs typeface="Courier New"/>
              </a:rPr>
              <a:t>jmp  </a:t>
            </a:r>
            <a:r>
              <a:rPr dirty="0" sz="1400" spc="-5">
                <a:latin typeface="Courier New"/>
                <a:cs typeface="Courier New"/>
              </a:rPr>
              <a:t>0x400113d5: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0x400113d7: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0x400113d8: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0x400113d9:</a:t>
            </a:r>
            <a:r>
              <a:rPr dirty="0" sz="1400" spc="-7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push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4611114" y="1201038"/>
            <a:ext cx="10902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Courier New"/>
                <a:cs typeface="Courier New"/>
              </a:rPr>
              <a:t>0x4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400" spc="-5">
                <a:solidFill>
                  <a:srgbClr val="FF0000"/>
                </a:solidFill>
                <a:latin typeface="Courier New"/>
                <a:cs typeface="Courier New"/>
              </a:rPr>
              <a:t>48</a:t>
            </a:r>
            <a:r>
              <a:rPr dirty="0" sz="1400" spc="-1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400" spc="-5">
                <a:solidFill>
                  <a:srgbClr val="FF0000"/>
                </a:solidFill>
                <a:latin typeface="Courier New"/>
                <a:cs typeface="Courier New"/>
              </a:rPr>
              <a:t>06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242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PinProbes</a:t>
            </a:r>
            <a:r>
              <a:rPr dirty="0" spc="-40"/>
              <a:t> </a:t>
            </a:r>
            <a:r>
              <a:rPr dirty="0"/>
              <a:t>Instrumentation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078230"/>
            <a:ext cx="6377940" cy="429323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65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Advantages: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6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Low overhead </a:t>
            </a:r>
            <a:r>
              <a:rPr dirty="0" sz="2400">
                <a:latin typeface="Verdana"/>
                <a:cs typeface="Verdana"/>
              </a:rPr>
              <a:t>– few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percent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6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Less </a:t>
            </a:r>
            <a:r>
              <a:rPr dirty="0" sz="2400">
                <a:latin typeface="Verdana"/>
                <a:cs typeface="Verdana"/>
              </a:rPr>
              <a:t>intrusive – </a:t>
            </a:r>
            <a:r>
              <a:rPr dirty="0" sz="2400" spc="-5">
                <a:latin typeface="Verdana"/>
                <a:cs typeface="Verdana"/>
              </a:rPr>
              <a:t>execute original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6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Leverages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Pin:</a:t>
            </a:r>
            <a:endParaRPr sz="24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715"/>
              </a:spcBef>
              <a:buChar char="–"/>
              <a:tabLst>
                <a:tab pos="927735" algn="l"/>
              </a:tabLst>
            </a:pPr>
            <a:r>
              <a:rPr dirty="0" sz="2000">
                <a:latin typeface="Verdana"/>
                <a:cs typeface="Verdana"/>
              </a:rPr>
              <a:t>API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720"/>
              </a:spcBef>
              <a:buChar char="–"/>
              <a:tabLst>
                <a:tab pos="927735" algn="l"/>
              </a:tabLst>
            </a:pPr>
            <a:r>
              <a:rPr dirty="0" sz="2000" spc="-5">
                <a:latin typeface="Verdana"/>
                <a:cs typeface="Verdana"/>
              </a:rPr>
              <a:t>Instrumentation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engine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202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Disadvantages: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6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More tool </a:t>
            </a:r>
            <a:r>
              <a:rPr dirty="0" sz="2400">
                <a:latin typeface="Verdana"/>
                <a:cs typeface="Verdana"/>
              </a:rPr>
              <a:t>writer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responsibility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6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Routine-level granularity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(RTN)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Using </a:t>
            </a:r>
            <a:r>
              <a:rPr dirty="0" sz="2800" spc="-5"/>
              <a:t>Probes to </a:t>
            </a:r>
            <a:r>
              <a:rPr dirty="0" sz="2800" spc="-10"/>
              <a:t>Replace/Wrap </a:t>
            </a:r>
            <a:r>
              <a:rPr dirty="0" sz="2800" spc="-5"/>
              <a:t>a  </a:t>
            </a:r>
            <a:r>
              <a:rPr dirty="0" sz="2800" spc="-10"/>
              <a:t>Function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09778" y="1181480"/>
            <a:ext cx="8111490" cy="399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400" spc="-5" i="1">
                <a:solidFill>
                  <a:srgbClr val="085FA8"/>
                </a:solidFill>
                <a:latin typeface="Verdana"/>
                <a:cs typeface="Verdana"/>
              </a:rPr>
              <a:t>RTN_ReplaceSignatureProbed() </a:t>
            </a:r>
            <a:r>
              <a:rPr dirty="0" sz="2400" spc="-5" b="1">
                <a:latin typeface="Verdana"/>
                <a:cs typeface="Verdana"/>
              </a:rPr>
              <a:t>redirects </a:t>
            </a:r>
            <a:r>
              <a:rPr dirty="0" sz="2400" b="1">
                <a:latin typeface="Verdana"/>
                <a:cs typeface="Verdana"/>
              </a:rPr>
              <a:t>all </a:t>
            </a:r>
            <a:r>
              <a:rPr dirty="0" sz="2400" spc="-5" b="1">
                <a:latin typeface="Verdana"/>
                <a:cs typeface="Verdana"/>
              </a:rPr>
              <a:t>calls  </a:t>
            </a:r>
            <a:r>
              <a:rPr dirty="0" sz="2400" b="1">
                <a:latin typeface="Verdana"/>
                <a:cs typeface="Verdana"/>
              </a:rPr>
              <a:t>to </a:t>
            </a:r>
            <a:r>
              <a:rPr dirty="0" sz="2400" spc="-5" b="1">
                <a:latin typeface="Verdana"/>
                <a:cs typeface="Verdana"/>
              </a:rPr>
              <a:t>application routine </a:t>
            </a:r>
            <a:r>
              <a:rPr dirty="0" sz="2400" spc="-5">
                <a:latin typeface="Courier New"/>
                <a:cs typeface="Courier New"/>
              </a:rPr>
              <a:t>rtn </a:t>
            </a:r>
            <a:r>
              <a:rPr dirty="0" sz="2400" b="1">
                <a:latin typeface="Verdana"/>
                <a:cs typeface="Verdana"/>
              </a:rPr>
              <a:t>to the </a:t>
            </a:r>
            <a:r>
              <a:rPr dirty="0" sz="2400" spc="-5" b="1">
                <a:latin typeface="Verdana"/>
                <a:cs typeface="Verdana"/>
              </a:rPr>
              <a:t>specified  replacementFunction</a:t>
            </a:r>
            <a:endParaRPr sz="2400">
              <a:latin typeface="Verdana"/>
              <a:cs typeface="Verdana"/>
            </a:endParaRPr>
          </a:p>
          <a:p>
            <a:pPr lvl="1" marL="927100" marR="53340" indent="-224154">
              <a:lnSpc>
                <a:spcPct val="100000"/>
              </a:lnSpc>
              <a:spcBef>
                <a:spcPts val="475"/>
              </a:spcBef>
              <a:buChar char="–"/>
              <a:tabLst>
                <a:tab pos="927100" algn="l"/>
              </a:tabLst>
            </a:pPr>
            <a:r>
              <a:rPr dirty="0" sz="2000" spc="-5">
                <a:latin typeface="Verdana"/>
                <a:cs typeface="Verdana"/>
              </a:rPr>
              <a:t>Can </a:t>
            </a:r>
            <a:r>
              <a:rPr dirty="0" sz="2000">
                <a:latin typeface="Verdana"/>
                <a:cs typeface="Verdana"/>
              </a:rPr>
              <a:t>add </a:t>
            </a:r>
            <a:r>
              <a:rPr dirty="0" sz="2000" spc="-5">
                <a:latin typeface="Verdana"/>
                <a:cs typeface="Verdana"/>
              </a:rPr>
              <a:t>IARG_* types to be passed to the replacement  routine, including pointer to original </a:t>
            </a:r>
            <a:r>
              <a:rPr dirty="0" sz="2000">
                <a:latin typeface="Verdana"/>
                <a:cs typeface="Verdana"/>
              </a:rPr>
              <a:t>function and  </a:t>
            </a:r>
            <a:r>
              <a:rPr dirty="0" sz="2000" spc="-5">
                <a:latin typeface="Verdana"/>
                <a:cs typeface="Verdana"/>
              </a:rPr>
              <a:t>IARG_CONTEXT.</a:t>
            </a:r>
            <a:endParaRPr sz="2000">
              <a:latin typeface="Verdana"/>
              <a:cs typeface="Verdana"/>
            </a:endParaRPr>
          </a:p>
          <a:p>
            <a:pPr lvl="1" marL="927100" indent="-224154">
              <a:lnSpc>
                <a:spcPct val="100000"/>
              </a:lnSpc>
              <a:spcBef>
                <a:spcPts val="480"/>
              </a:spcBef>
              <a:buChar char="–"/>
              <a:tabLst>
                <a:tab pos="927100" algn="l"/>
              </a:tabLst>
            </a:pPr>
            <a:r>
              <a:rPr dirty="0" sz="2000" spc="-5">
                <a:latin typeface="Verdana"/>
                <a:cs typeface="Verdana"/>
              </a:rPr>
              <a:t>Replacement </a:t>
            </a:r>
            <a:r>
              <a:rPr dirty="0" sz="2000">
                <a:latin typeface="Verdana"/>
                <a:cs typeface="Verdana"/>
              </a:rPr>
              <a:t>function can </a:t>
            </a:r>
            <a:r>
              <a:rPr dirty="0" sz="2000" spc="-5">
                <a:latin typeface="Verdana"/>
                <a:cs typeface="Verdana"/>
              </a:rPr>
              <a:t>call original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use:</a:t>
            </a:r>
            <a:endParaRPr sz="2400">
              <a:latin typeface="Verdana"/>
              <a:cs typeface="Verdana"/>
            </a:endParaRPr>
          </a:p>
          <a:p>
            <a:pPr lvl="1" marL="927100" indent="-224154">
              <a:lnSpc>
                <a:spcPct val="100000"/>
              </a:lnSpc>
              <a:spcBef>
                <a:spcPts val="470"/>
              </a:spcBef>
              <a:buChar char="–"/>
              <a:tabLst>
                <a:tab pos="927100" algn="l"/>
              </a:tabLst>
            </a:pPr>
            <a:r>
              <a:rPr dirty="0" sz="2000">
                <a:latin typeface="Verdana"/>
                <a:cs typeface="Verdana"/>
              </a:rPr>
              <a:t>Must use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PIN_StartProgramProbed()</a:t>
            </a:r>
            <a:endParaRPr sz="2000">
              <a:latin typeface="Verdana"/>
              <a:cs typeface="Verdana"/>
            </a:endParaRPr>
          </a:p>
          <a:p>
            <a:pPr lvl="1" marL="927100" indent="-224154">
              <a:lnSpc>
                <a:spcPct val="100000"/>
              </a:lnSpc>
              <a:spcBef>
                <a:spcPts val="480"/>
              </a:spcBef>
              <a:buChar char="–"/>
              <a:tabLst>
                <a:tab pos="927100" algn="l"/>
              </a:tabLst>
            </a:pPr>
            <a:r>
              <a:rPr dirty="0" sz="2000" spc="-5">
                <a:latin typeface="Verdana"/>
                <a:cs typeface="Verdana"/>
              </a:rPr>
              <a:t>Application prototype </a:t>
            </a:r>
            <a:r>
              <a:rPr dirty="0" sz="2000" spc="-10">
                <a:latin typeface="Verdana"/>
                <a:cs typeface="Verdana"/>
              </a:rPr>
              <a:t>is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required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8300" y="409447"/>
            <a:ext cx="7851140" cy="5727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#include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"pin.H"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MallocWrapper</a:t>
            </a:r>
            <a:r>
              <a:rPr dirty="0" sz="1100" spc="-5" b="1">
                <a:latin typeface="Verdana"/>
                <a:cs typeface="Verdana"/>
              </a:rPr>
              <a:t>( 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CONTEXT * ctxt</a:t>
            </a:r>
            <a:r>
              <a:rPr dirty="0" sz="1100" b="1">
                <a:latin typeface="Verdana"/>
                <a:cs typeface="Verdana"/>
              </a:rPr>
              <a:t>, </a:t>
            </a:r>
            <a:r>
              <a:rPr dirty="0" sz="1100" b="1">
                <a:solidFill>
                  <a:srgbClr val="FF33CC"/>
                </a:solidFill>
                <a:latin typeface="Verdana"/>
                <a:cs typeface="Verdana"/>
              </a:rPr>
              <a:t>AFUNPTR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pf_malloc</a:t>
            </a:r>
            <a:r>
              <a:rPr dirty="0" sz="1100" spc="-5" b="1">
                <a:latin typeface="Verdana"/>
                <a:cs typeface="Verdana"/>
              </a:rPr>
              <a:t>, 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size_t</a:t>
            </a:r>
            <a:r>
              <a:rPr dirty="0" sz="1100" spc="-60" b="1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size</a:t>
            </a:r>
            <a:r>
              <a:rPr dirty="0" sz="1100" b="1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203200" marR="4296410" indent="-1905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{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Simulate out-of-memory every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so often  </a:t>
            </a: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b="1">
                <a:latin typeface="Verdana"/>
                <a:cs typeface="Verdana"/>
              </a:rPr>
              <a:t>*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res;</a:t>
            </a:r>
            <a:endParaRPr sz="1100">
              <a:latin typeface="Verdana"/>
              <a:cs typeface="Verdana"/>
            </a:endParaRPr>
          </a:p>
          <a:p>
            <a:pPr marL="440690" marR="5707380" indent="-2381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if (TimeForOutOfMem())  return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(NULL);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PIN_CallApplicationFunction(</a:t>
            </a:r>
            <a:r>
              <a:rPr dirty="0" sz="1100" spc="-5" b="1">
                <a:solidFill>
                  <a:srgbClr val="FF5C00"/>
                </a:solidFill>
                <a:latin typeface="Verdana"/>
                <a:cs typeface="Verdana"/>
              </a:rPr>
              <a:t>ctxt</a:t>
            </a:r>
            <a:r>
              <a:rPr dirty="0" sz="1100" spc="-5" b="1">
                <a:latin typeface="Verdana"/>
                <a:cs typeface="Verdana"/>
              </a:rPr>
              <a:t>,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PIN_ThreadId(),</a:t>
            </a:r>
            <a:endParaRPr sz="1100">
              <a:latin typeface="Verdana"/>
              <a:cs typeface="Verdana"/>
            </a:endParaRPr>
          </a:p>
          <a:p>
            <a:pPr marL="2442210" marR="1339850" indent="4699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CALLINGSTD_DEFAULT,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pf_malloc</a:t>
            </a:r>
            <a:r>
              <a:rPr dirty="0" sz="1100" spc="-5" b="1">
                <a:latin typeface="Verdana"/>
                <a:cs typeface="Verdana"/>
              </a:rPr>
              <a:t>,  PIN_PARG(void *), </a:t>
            </a:r>
            <a:r>
              <a:rPr dirty="0" sz="1100" b="1">
                <a:latin typeface="Verdana"/>
                <a:cs typeface="Verdana"/>
              </a:rPr>
              <a:t>&amp;res, </a:t>
            </a:r>
            <a:r>
              <a:rPr dirty="0" sz="1100" spc="-5" b="1">
                <a:latin typeface="Verdana"/>
                <a:cs typeface="Verdana"/>
              </a:rPr>
              <a:t>PIN_PARG(size_t),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size);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return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res;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250190" marR="5080" indent="-238125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spc="-5" b="1">
                <a:solidFill>
                  <a:srgbClr val="AA004B"/>
                </a:solidFill>
                <a:latin typeface="Verdana"/>
                <a:cs typeface="Verdana"/>
              </a:rPr>
              <a:t>ImageLoad</a:t>
            </a:r>
            <a:r>
              <a:rPr dirty="0" sz="1100" spc="-5" b="1">
                <a:latin typeface="Verdana"/>
                <a:cs typeface="Verdana"/>
              </a:rPr>
              <a:t>(IMG img, VOID </a:t>
            </a:r>
            <a:r>
              <a:rPr dirty="0" sz="1100" b="1">
                <a:latin typeface="Verdana"/>
                <a:cs typeface="Verdana"/>
              </a:rPr>
              <a:t>*v) {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Pin callback. Registered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by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IMG_AddInstrumentFunction  </a:t>
            </a:r>
            <a:r>
              <a:rPr dirty="0" sz="1100" spc="-5" b="1">
                <a:latin typeface="Verdana"/>
                <a:cs typeface="Verdana"/>
              </a:rPr>
              <a:t>if (strstr(IMG_Name(img).c_str(), "libc.so")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||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strstr(IMG_Name(img).c_str(), "MSVCR80") || strstr(IMG_Name(img).c_str(),</a:t>
            </a:r>
            <a:r>
              <a:rPr dirty="0" sz="1100" spc="10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"MSVCR90"))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RTN </a:t>
            </a:r>
            <a:r>
              <a:rPr dirty="0" sz="1100" spc="-5" b="1">
                <a:latin typeface="Verdana"/>
                <a:cs typeface="Verdana"/>
              </a:rPr>
              <a:t>mallocRtn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latin typeface="Verdana"/>
                <a:cs typeface="Verdana"/>
              </a:rPr>
              <a:t>RTN_FindByName(img,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"malloc");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Verdana"/>
                <a:cs typeface="Verdana"/>
              </a:rPr>
              <a:t>PROTO protoMalloc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latin typeface="Verdana"/>
                <a:cs typeface="Verdana"/>
              </a:rPr>
              <a:t>PROTO_Allocate( PIN_PARG(void *),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CALLINGSTD_DEFAULT,</a:t>
            </a:r>
            <a:endParaRPr sz="1100">
              <a:latin typeface="Verdana"/>
              <a:cs typeface="Verdana"/>
            </a:endParaRPr>
          </a:p>
          <a:p>
            <a:pPr marL="34893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"malloc", PIN_PARG(size_t), PIN_PARG_END() 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RTN_ReplaceSignature(mallocRtn,</a:t>
            </a:r>
            <a:r>
              <a:rPr dirty="0" sz="110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AFUNPTR(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MallocWrapper</a:t>
            </a:r>
            <a:r>
              <a:rPr dirty="0" sz="1100" spc="-5" b="1">
                <a:latin typeface="Verdana"/>
                <a:cs typeface="Verdana"/>
              </a:rPr>
              <a:t>),</a:t>
            </a:r>
            <a:endParaRPr sz="1100">
              <a:latin typeface="Verdana"/>
              <a:cs typeface="Verdana"/>
            </a:endParaRPr>
          </a:p>
          <a:p>
            <a:pPr marL="2299335" marR="229108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IARG_PROTOTYPE, protoMalloc,  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IARG_CONST_CONTEXT</a:t>
            </a:r>
            <a:r>
              <a:rPr dirty="0" sz="1100" b="1">
                <a:latin typeface="Verdana"/>
                <a:cs typeface="Verdana"/>
              </a:rPr>
              <a:t>, 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IARG_ORIG_FUNCPTR</a:t>
            </a:r>
            <a:r>
              <a:rPr dirty="0" sz="1100" spc="-5" b="1">
                <a:latin typeface="Verdana"/>
                <a:cs typeface="Verdana"/>
              </a:rPr>
              <a:t>,  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IARG_FUNCARG_ENTRYPOINT_VALUE,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0</a:t>
            </a:r>
            <a:r>
              <a:rPr dirty="0" sz="1100" b="1">
                <a:latin typeface="Verdana"/>
                <a:cs typeface="Verdana"/>
              </a:rPr>
              <a:t>,  </a:t>
            </a:r>
            <a:r>
              <a:rPr dirty="0" sz="1100" spc="-5" b="1">
                <a:latin typeface="Verdana"/>
                <a:cs typeface="Verdana"/>
              </a:rPr>
              <a:t>IARG_END);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203200" marR="5093335" indent="-1905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Verdana"/>
                <a:cs typeface="Verdana"/>
              </a:rPr>
              <a:t>int main(int argc, </a:t>
            </a:r>
            <a:r>
              <a:rPr dirty="0" sz="1100" b="1">
                <a:latin typeface="Verdana"/>
                <a:cs typeface="Verdana"/>
              </a:rPr>
              <a:t>CHAR </a:t>
            </a:r>
            <a:r>
              <a:rPr dirty="0" sz="1100" spc="-5" b="1">
                <a:latin typeface="Verdana"/>
                <a:cs typeface="Verdana"/>
              </a:rPr>
              <a:t>*argv[])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PIN_InitSymbols();  PIN_Init(argc,argv));</a:t>
            </a:r>
            <a:endParaRPr sz="1100">
              <a:latin typeface="Verdana"/>
              <a:cs typeface="Verdana"/>
            </a:endParaRPr>
          </a:p>
          <a:p>
            <a:pPr marL="203200" marR="404876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IMG_AddInstrumentFunction(</a:t>
            </a:r>
            <a:r>
              <a:rPr dirty="0" sz="1100" spc="-5" b="1">
                <a:solidFill>
                  <a:srgbClr val="AA004B"/>
                </a:solidFill>
                <a:latin typeface="Verdana"/>
                <a:cs typeface="Verdana"/>
              </a:rPr>
              <a:t>ImageLoad</a:t>
            </a:r>
            <a:r>
              <a:rPr dirty="0" sz="1100" spc="-5" b="1">
                <a:latin typeface="Verdana"/>
                <a:cs typeface="Verdana"/>
              </a:rPr>
              <a:t>, 0);  PIN_StartProgram();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7120" y="20828"/>
            <a:ext cx="4128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Malloc </a:t>
            </a:r>
            <a:r>
              <a:rPr dirty="0" u="heavy" sz="2800" spc="-1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Wrapping 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 Jit</a:t>
            </a:r>
            <a:r>
              <a:rPr dirty="0" u="heavy" sz="2800" spc="-10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8300" y="409447"/>
            <a:ext cx="8040370" cy="5727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#include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"pin.H"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MallocWrapper</a:t>
            </a:r>
            <a:r>
              <a:rPr dirty="0" sz="1100" spc="-5" b="1">
                <a:latin typeface="Verdana"/>
                <a:cs typeface="Verdana"/>
              </a:rPr>
              <a:t>(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AFUNPTR pf_malloc</a:t>
            </a:r>
            <a:r>
              <a:rPr dirty="0" sz="1100" spc="-5" b="1">
                <a:latin typeface="Verdana"/>
                <a:cs typeface="Verdana"/>
              </a:rPr>
              <a:t>, 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size_t</a:t>
            </a:r>
            <a:r>
              <a:rPr dirty="0" sz="1100" spc="-20" b="1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size</a:t>
            </a:r>
            <a:r>
              <a:rPr dirty="0" sz="1100" b="1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203200" marR="4485640" indent="-1905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{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Simulate out-of-memory every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so often  </a:t>
            </a: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b="1">
                <a:latin typeface="Verdana"/>
                <a:cs typeface="Verdana"/>
              </a:rPr>
              <a:t>*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res;</a:t>
            </a:r>
            <a:endParaRPr sz="1100">
              <a:latin typeface="Verdana"/>
              <a:cs typeface="Verdana"/>
            </a:endParaRPr>
          </a:p>
          <a:p>
            <a:pPr marL="440690" marR="5895340" indent="-2381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if (TimeForOutOfMem())  return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(NULL);</a:t>
            </a:r>
            <a:endParaRPr sz="1100">
              <a:latin typeface="Verdana"/>
              <a:cs typeface="Verdana"/>
            </a:endParaRPr>
          </a:p>
          <a:p>
            <a:pPr marL="203200" marR="608203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res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pf_malloc(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size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)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;  </a:t>
            </a:r>
            <a:r>
              <a:rPr dirty="0" sz="1100" spc="-5" b="1">
                <a:latin typeface="Verdana"/>
                <a:cs typeface="Verdana"/>
              </a:rPr>
              <a:t>return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res;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spc="-5" b="1">
                <a:solidFill>
                  <a:srgbClr val="AA004B"/>
                </a:solidFill>
                <a:latin typeface="Verdana"/>
                <a:cs typeface="Verdana"/>
              </a:rPr>
              <a:t>ImageLoad </a:t>
            </a:r>
            <a:r>
              <a:rPr dirty="0" sz="1100" spc="-5" b="1">
                <a:latin typeface="Verdana"/>
                <a:cs typeface="Verdana"/>
              </a:rPr>
              <a:t>(IMG img, VOID </a:t>
            </a:r>
            <a:r>
              <a:rPr dirty="0" sz="1100" b="1">
                <a:latin typeface="Verdana"/>
                <a:cs typeface="Verdana"/>
              </a:rPr>
              <a:t>*v)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501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if (strstr(IMG_Name(img).c_str(), "libc.so")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||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strstr(IMG_Name(img).c_str(), "MSVCR80") || strstr(IMG_Name(img).c_str(),</a:t>
            </a:r>
            <a:r>
              <a:rPr dirty="0" sz="1100" spc="4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"MSVCR90"))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RTN </a:t>
            </a:r>
            <a:r>
              <a:rPr dirty="0" sz="1100" spc="-5" b="1">
                <a:latin typeface="Verdana"/>
                <a:cs typeface="Verdana"/>
              </a:rPr>
              <a:t>mallocRtn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latin typeface="Verdana"/>
                <a:cs typeface="Verdana"/>
              </a:rPr>
              <a:t>RTN_FindByName(img,</a:t>
            </a:r>
            <a:r>
              <a:rPr dirty="0" sz="1100" spc="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"malloc");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78815" marR="3531235" indent="-2381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if </a:t>
            </a:r>
            <a:r>
              <a:rPr dirty="0" sz="1100" b="1">
                <a:latin typeface="Verdana"/>
                <a:cs typeface="Verdana"/>
              </a:rPr>
              <a:t>( </a:t>
            </a:r>
            <a:r>
              <a:rPr dirty="0" sz="1100" spc="-5" b="1">
                <a:latin typeface="Verdana"/>
                <a:cs typeface="Verdana"/>
              </a:rPr>
              <a:t>RTN_Valid(mallocRtn) &amp;&amp;  RTN_IsSafeForProbedReplacement(mallocRtn)</a:t>
            </a:r>
            <a:r>
              <a:rPr dirty="0" sz="1100" spc="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PROTO proto_malloc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latin typeface="Verdana"/>
                <a:cs typeface="Verdana"/>
              </a:rPr>
              <a:t>PROTO_Allocate(PIN_PARG(void *), </a:t>
            </a:r>
            <a:r>
              <a:rPr dirty="0" sz="1100" b="1">
                <a:latin typeface="Verdana"/>
                <a:cs typeface="Verdana"/>
              </a:rPr>
              <a:t>CALLINGSTD_DEFAULT,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"malloc",</a:t>
            </a:r>
            <a:endParaRPr sz="1100">
              <a:latin typeface="Verdana"/>
              <a:cs typeface="Verdana"/>
            </a:endParaRPr>
          </a:p>
          <a:p>
            <a:pPr marL="387032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PIN_PARG(size_t), PIN_PARG_END()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RTN_ReplaceSignatureProbed (mallocRtn,</a:t>
            </a:r>
            <a:endParaRPr sz="1100">
              <a:latin typeface="Verdana"/>
              <a:cs typeface="Verdana"/>
            </a:endParaRPr>
          </a:p>
          <a:p>
            <a:pPr marL="3013710" marR="1764664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AFUNPTR(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MallocWrapper</a:t>
            </a:r>
            <a:r>
              <a:rPr dirty="0" sz="1100" spc="-5" b="1">
                <a:latin typeface="Verdana"/>
                <a:cs typeface="Verdana"/>
              </a:rPr>
              <a:t>),  IARG_PROTOTYPE, proto_malloc, 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IARG_ORIG_FUNCPTR</a:t>
            </a:r>
            <a:r>
              <a:rPr dirty="0" sz="1100" spc="-5" b="1">
                <a:latin typeface="Verdana"/>
                <a:cs typeface="Verdana"/>
              </a:rPr>
              <a:t>,  </a:t>
            </a:r>
            <a:r>
              <a:rPr dirty="0" sz="1100" spc="-5" b="1">
                <a:solidFill>
                  <a:srgbClr val="996600"/>
                </a:solidFill>
                <a:latin typeface="Verdana"/>
                <a:cs typeface="Verdana"/>
              </a:rPr>
              <a:t>IARG_FUNCARG_ENTRYPOINT_VALUE, </a:t>
            </a:r>
            <a:r>
              <a:rPr dirty="0" sz="1100" b="1">
                <a:solidFill>
                  <a:srgbClr val="996600"/>
                </a:solidFill>
                <a:latin typeface="Verdana"/>
                <a:cs typeface="Verdana"/>
              </a:rPr>
              <a:t>0</a:t>
            </a:r>
            <a:r>
              <a:rPr dirty="0" sz="1100" b="1">
                <a:latin typeface="Verdana"/>
                <a:cs typeface="Verdana"/>
              </a:rPr>
              <a:t>,  </a:t>
            </a:r>
            <a:r>
              <a:rPr dirty="0" sz="1100" spc="-5" b="1">
                <a:latin typeface="Verdana"/>
                <a:cs typeface="Verdana"/>
              </a:rPr>
              <a:t>IARG_END);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Verdana"/>
                <a:cs typeface="Verdana"/>
              </a:rPr>
              <a:t>}</a:t>
            </a:r>
            <a:r>
              <a:rPr dirty="0" sz="1100" spc="-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}}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 marR="4237990" indent="-190500">
              <a:lnSpc>
                <a:spcPct val="100000"/>
              </a:lnSpc>
              <a:spcBef>
                <a:spcPts val="5"/>
              </a:spcBef>
              <a:tabLst>
                <a:tab pos="1995170" algn="l"/>
                <a:tab pos="3192145" algn="l"/>
              </a:tabLst>
            </a:pPr>
            <a:r>
              <a:rPr dirty="0" sz="1100" spc="-5" b="1">
                <a:latin typeface="Verdana"/>
                <a:cs typeface="Verdana"/>
              </a:rPr>
              <a:t>int main(int argc, </a:t>
            </a:r>
            <a:r>
              <a:rPr dirty="0" sz="1100" b="1">
                <a:latin typeface="Verdana"/>
                <a:cs typeface="Verdana"/>
              </a:rPr>
              <a:t>CHAR </a:t>
            </a:r>
            <a:r>
              <a:rPr dirty="0" sz="1100" spc="-5" b="1">
                <a:latin typeface="Verdana"/>
                <a:cs typeface="Verdana"/>
              </a:rPr>
              <a:t>*argv[])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PIN_InitSymbols();	PIN_Init(argc,argv));  IMG_AddInstrumentFunction(</a:t>
            </a:r>
            <a:r>
              <a:rPr dirty="0" sz="1100" spc="-5" b="1">
                <a:solidFill>
                  <a:srgbClr val="AA004B"/>
                </a:solidFill>
                <a:latin typeface="Verdana"/>
                <a:cs typeface="Verdana"/>
              </a:rPr>
              <a:t>ImageLoad</a:t>
            </a:r>
            <a:r>
              <a:rPr dirty="0" sz="1100" spc="-5" b="1">
                <a:latin typeface="Verdana"/>
                <a:cs typeface="Verdana"/>
              </a:rPr>
              <a:t>, 0);  PIN_StartProgram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Probed</a:t>
            </a:r>
            <a:r>
              <a:rPr dirty="0" sz="1100" spc="-5" b="1">
                <a:latin typeface="Verdana"/>
                <a:cs typeface="Verdana"/>
              </a:rPr>
              <a:t>();	</a:t>
            </a: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94" y="20828"/>
            <a:ext cx="4624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Malloc </a:t>
            </a:r>
            <a:r>
              <a:rPr dirty="0" u="heavy" sz="2800" spc="-1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Wrapping 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 </a:t>
            </a:r>
            <a:r>
              <a:rPr dirty="0" u="heavy" sz="28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Probe</a:t>
            </a:r>
            <a:r>
              <a:rPr dirty="0" u="heavy" sz="2800" spc="-114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256997"/>
            <a:ext cx="6654800" cy="10026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Probes to </a:t>
            </a:r>
            <a:r>
              <a:rPr dirty="0" spc="-5"/>
              <a:t>Call Analysis  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20700" y="1319529"/>
            <a:ext cx="7705090" cy="36068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38125" marR="613410" indent="-226060">
              <a:lnSpc>
                <a:spcPts val="2680"/>
              </a:lnSpc>
              <a:spcBef>
                <a:spcPts val="35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400" i="1">
                <a:solidFill>
                  <a:srgbClr val="085FA8"/>
                </a:solidFill>
                <a:latin typeface="Verdana"/>
                <a:cs typeface="Verdana"/>
              </a:rPr>
              <a:t>RTN_InsertCallProbed() </a:t>
            </a:r>
            <a:r>
              <a:rPr dirty="0" sz="2400" spc="-5">
                <a:latin typeface="Verdana"/>
                <a:cs typeface="Verdana"/>
              </a:rPr>
              <a:t>invokes the analysis  routine before </a:t>
            </a:r>
            <a:r>
              <a:rPr dirty="0" sz="2400">
                <a:latin typeface="Verdana"/>
                <a:cs typeface="Verdana"/>
              </a:rPr>
              <a:t>or after the specified </a:t>
            </a:r>
            <a:r>
              <a:rPr dirty="0" sz="2400" spc="-5">
                <a:latin typeface="Courier New"/>
                <a:cs typeface="Courier New"/>
              </a:rPr>
              <a:t>rtn</a:t>
            </a:r>
            <a:endParaRPr sz="2400">
              <a:latin typeface="Courier New"/>
              <a:cs typeface="Courier New"/>
            </a:endParaRPr>
          </a:p>
          <a:p>
            <a:pPr lvl="1" marL="927100" indent="-224790">
              <a:lnSpc>
                <a:spcPct val="100000"/>
              </a:lnSpc>
              <a:spcBef>
                <a:spcPts val="450"/>
              </a:spcBef>
              <a:buChar char="–"/>
              <a:tabLst>
                <a:tab pos="927735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 b="1">
                <a:latin typeface="Courier New"/>
                <a:cs typeface="Courier New"/>
              </a:rPr>
              <a:t>IPOINT_BEFORE</a:t>
            </a:r>
            <a:r>
              <a:rPr dirty="0" sz="2000" spc="-53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Verdana"/>
                <a:cs typeface="Verdana"/>
              </a:rPr>
              <a:t>or </a:t>
            </a:r>
            <a:r>
              <a:rPr dirty="0" sz="2000" spc="-5" b="1">
                <a:latin typeface="Courier New"/>
                <a:cs typeface="Courier New"/>
              </a:rPr>
              <a:t>IPOINT_AFTER</a:t>
            </a:r>
            <a:endParaRPr sz="2000">
              <a:latin typeface="Courier New"/>
              <a:cs typeface="Courier New"/>
            </a:endParaRPr>
          </a:p>
          <a:p>
            <a:pPr marL="1277620" marR="5080" indent="-236220">
              <a:lnSpc>
                <a:spcPct val="100000"/>
              </a:lnSpc>
              <a:spcBef>
                <a:spcPts val="405"/>
              </a:spcBef>
            </a:pP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spc="-5" b="1">
                <a:latin typeface="Courier New"/>
                <a:cs typeface="Courier New"/>
              </a:rPr>
              <a:t>Pin </a:t>
            </a:r>
            <a:r>
              <a:rPr dirty="0" sz="1800" spc="-10" b="1">
                <a:latin typeface="Courier New"/>
                <a:cs typeface="Courier New"/>
              </a:rPr>
              <a:t>may NOT </a:t>
            </a:r>
            <a:r>
              <a:rPr dirty="0" sz="1800" spc="-5" b="1">
                <a:latin typeface="Courier New"/>
                <a:cs typeface="Courier New"/>
              </a:rPr>
              <a:t>be </a:t>
            </a:r>
            <a:r>
              <a:rPr dirty="0" sz="1800" spc="-10" b="1">
                <a:latin typeface="Courier New"/>
                <a:cs typeface="Courier New"/>
              </a:rPr>
              <a:t>able to find all AFTER points </a:t>
            </a:r>
            <a:r>
              <a:rPr dirty="0" sz="1800" spc="-5" b="1">
                <a:latin typeface="Courier New"/>
                <a:cs typeface="Courier New"/>
              </a:rPr>
              <a:t>on  the </a:t>
            </a:r>
            <a:r>
              <a:rPr dirty="0" sz="1800" spc="-10" b="1">
                <a:latin typeface="Courier New"/>
                <a:cs typeface="Courier New"/>
              </a:rPr>
              <a:t>function when it is running in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Probe-Mode</a:t>
            </a:r>
            <a:endParaRPr sz="1800">
              <a:latin typeface="Courier New"/>
              <a:cs typeface="Courier New"/>
            </a:endParaRPr>
          </a:p>
          <a:p>
            <a:pPr lvl="1" marL="927100" indent="-224790">
              <a:lnSpc>
                <a:spcPct val="100000"/>
              </a:lnSpc>
              <a:spcBef>
                <a:spcPts val="675"/>
              </a:spcBef>
              <a:buChar char="–"/>
              <a:tabLst>
                <a:tab pos="927735" algn="l"/>
              </a:tabLst>
            </a:pPr>
            <a:r>
              <a:rPr dirty="0" sz="2000" spc="-5">
                <a:latin typeface="Verdana"/>
                <a:cs typeface="Verdana"/>
              </a:rPr>
              <a:t>PIN IARG_TYPEs are </a:t>
            </a:r>
            <a:r>
              <a:rPr dirty="0" sz="2000">
                <a:latin typeface="Verdana"/>
                <a:cs typeface="Verdana"/>
              </a:rPr>
              <a:t>used for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use:</a:t>
            </a:r>
            <a:endParaRPr sz="24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475"/>
              </a:spcBef>
              <a:buChar char="–"/>
              <a:tabLst>
                <a:tab pos="927735" algn="l"/>
              </a:tabLst>
            </a:pPr>
            <a:r>
              <a:rPr dirty="0" sz="2000">
                <a:latin typeface="Verdana"/>
                <a:cs typeface="Verdana"/>
              </a:rPr>
              <a:t>Must use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PIN_StartProgramProbed()</a:t>
            </a:r>
            <a:endParaRPr sz="2000">
              <a:latin typeface="Verdana"/>
              <a:cs typeface="Verdana"/>
            </a:endParaRPr>
          </a:p>
          <a:p>
            <a:pPr lvl="1" marL="927100" indent="-224790">
              <a:lnSpc>
                <a:spcPct val="100000"/>
              </a:lnSpc>
              <a:spcBef>
                <a:spcPts val="310"/>
              </a:spcBef>
              <a:buChar char="–"/>
              <a:tabLst>
                <a:tab pos="927735" algn="l"/>
              </a:tabLst>
            </a:pPr>
            <a:r>
              <a:rPr dirty="0" sz="2000" spc="-5">
                <a:latin typeface="Verdana"/>
                <a:cs typeface="Verdana"/>
              </a:rPr>
              <a:t>Application prototype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required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IPOINT_AFTER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334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Tool Writer</a:t>
            </a:r>
            <a:r>
              <a:rPr dirty="0" spc="-10"/>
              <a:t> </a:t>
            </a:r>
            <a:r>
              <a:rPr dirty="0" spc="-5"/>
              <a:t>Responsibilities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4500" y="1187958"/>
            <a:ext cx="7874000" cy="419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26162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No control flow into the </a:t>
            </a:r>
            <a:r>
              <a:rPr dirty="0" sz="2400">
                <a:latin typeface="Verdana"/>
                <a:cs typeface="Verdana"/>
              </a:rPr>
              <a:t>instruction space where  </a:t>
            </a:r>
            <a:r>
              <a:rPr dirty="0" sz="2400" spc="-5">
                <a:latin typeface="Verdana"/>
                <a:cs typeface="Verdana"/>
              </a:rPr>
              <a:t>probe 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placed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5 bytes on IA-32, 7 </a:t>
            </a:r>
            <a:r>
              <a:rPr dirty="0" sz="2400" spc="-5">
                <a:latin typeface="Verdana"/>
                <a:cs typeface="Verdana"/>
              </a:rPr>
              <a:t>bytes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Intel64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8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Branch into </a:t>
            </a:r>
            <a:r>
              <a:rPr dirty="0" sz="2400">
                <a:latin typeface="Verdana"/>
                <a:cs typeface="Verdana"/>
              </a:rPr>
              <a:t>“replaced” </a:t>
            </a:r>
            <a:r>
              <a:rPr dirty="0" sz="2400" spc="-5">
                <a:latin typeface="Verdana"/>
                <a:cs typeface="Verdana"/>
              </a:rPr>
              <a:t>instructions will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fail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Probes </a:t>
            </a:r>
            <a:r>
              <a:rPr dirty="0" sz="2400">
                <a:latin typeface="Verdana"/>
                <a:cs typeface="Verdana"/>
              </a:rPr>
              <a:t>at function entry </a:t>
            </a:r>
            <a:r>
              <a:rPr dirty="0" sz="2400" spc="-5">
                <a:latin typeface="Verdana"/>
                <a:cs typeface="Verdana"/>
              </a:rPr>
              <a:t>point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only</a:t>
            </a:r>
            <a:endParaRPr sz="24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57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Thread safety for insertion </a:t>
            </a:r>
            <a:r>
              <a:rPr dirty="0" sz="2400">
                <a:latin typeface="Verdana"/>
                <a:cs typeface="Verdana"/>
              </a:rPr>
              <a:t>and deletion of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probes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2400">
                <a:latin typeface="Verdana"/>
                <a:cs typeface="Verdana"/>
              </a:rPr>
              <a:t>During </a:t>
            </a:r>
            <a:r>
              <a:rPr dirty="0" sz="2400" spc="-5">
                <a:latin typeface="Verdana"/>
                <a:cs typeface="Verdana"/>
              </a:rPr>
              <a:t>image load callback is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safe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80"/>
              </a:spcBef>
              <a:buChar char="–"/>
              <a:tabLst>
                <a:tab pos="589280" algn="l"/>
              </a:tabLst>
            </a:pPr>
            <a:r>
              <a:rPr dirty="0" sz="2400" spc="-5">
                <a:latin typeface="Verdana"/>
                <a:cs typeface="Verdana"/>
              </a:rPr>
              <a:t>Only loading thread </a:t>
            </a:r>
            <a:r>
              <a:rPr dirty="0" sz="2400">
                <a:latin typeface="Verdana"/>
                <a:cs typeface="Verdana"/>
              </a:rPr>
              <a:t>has a handle </a:t>
            </a:r>
            <a:r>
              <a:rPr dirty="0" sz="2400" spc="-5">
                <a:latin typeface="Verdana"/>
                <a:cs typeface="Verdana"/>
              </a:rPr>
              <a:t>to the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image</a:t>
            </a:r>
            <a:endParaRPr sz="2400">
              <a:latin typeface="Verdana"/>
              <a:cs typeface="Verdana"/>
            </a:endParaRPr>
          </a:p>
          <a:p>
            <a:pPr marL="238125" marR="843915" indent="-226060">
              <a:lnSpc>
                <a:spcPct val="100000"/>
              </a:lnSpc>
              <a:spcBef>
                <a:spcPts val="57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Replacement </a:t>
            </a:r>
            <a:r>
              <a:rPr dirty="0" sz="2400">
                <a:latin typeface="Verdana"/>
                <a:cs typeface="Verdana"/>
              </a:rPr>
              <a:t>function has same </a:t>
            </a:r>
            <a:r>
              <a:rPr dirty="0" sz="2400" spc="-5">
                <a:latin typeface="Verdana"/>
                <a:cs typeface="Verdana"/>
              </a:rPr>
              <a:t>behavior </a:t>
            </a:r>
            <a:r>
              <a:rPr dirty="0" sz="2400">
                <a:latin typeface="Verdana"/>
                <a:cs typeface="Verdana"/>
              </a:rPr>
              <a:t>as  </a:t>
            </a:r>
            <a:r>
              <a:rPr dirty="0" sz="2400" spc="-5">
                <a:latin typeface="Verdana"/>
                <a:cs typeface="Verdana"/>
              </a:rPr>
              <a:t>original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46" y="2622880"/>
            <a:ext cx="60375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The </a:t>
            </a:r>
            <a:r>
              <a:rPr dirty="0" sz="3600" spc="-5"/>
              <a:t>CONTEXT</a:t>
            </a:r>
            <a:r>
              <a:rPr dirty="0" sz="3600" spc="-65"/>
              <a:t> </a:t>
            </a:r>
            <a:r>
              <a:rPr dirty="0" sz="3600" spc="-5"/>
              <a:t>structure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7418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Agenda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7451725" cy="302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38760" algn="l"/>
              </a:tabLst>
            </a:pPr>
            <a:r>
              <a:rPr dirty="0" u="heavy" sz="24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Part </a:t>
            </a:r>
            <a:r>
              <a:rPr dirty="0" u="heavy" sz="240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: Introduction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000000"/>
              </a:buClr>
              <a:buChar char="•"/>
              <a:tabLst>
                <a:tab pos="238760" algn="l"/>
              </a:tabLst>
            </a:pPr>
            <a:r>
              <a:rPr dirty="0" u="heavy" sz="24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Part </a:t>
            </a:r>
            <a:r>
              <a:rPr dirty="0" u="heavy" sz="240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5">
                <a:latin typeface="Verdana"/>
                <a:cs typeface="Verdana"/>
              </a:rPr>
              <a:t>Topics in Pin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000000"/>
              </a:buClr>
              <a:buChar char="•"/>
              <a:tabLst>
                <a:tab pos="238760" algn="l"/>
              </a:tabLst>
            </a:pPr>
            <a:r>
              <a:rPr dirty="0" u="heavy" sz="24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Part </a:t>
            </a:r>
            <a:r>
              <a:rPr dirty="0" u="heavy" sz="240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5">
                <a:latin typeface="Verdana"/>
                <a:cs typeface="Verdana"/>
              </a:rPr>
              <a:t>Performance </a:t>
            </a:r>
            <a:r>
              <a:rPr dirty="0" sz="2400">
                <a:latin typeface="Verdana"/>
                <a:cs typeface="Verdana"/>
              </a:rPr>
              <a:t>– </a:t>
            </a:r>
            <a:r>
              <a:rPr dirty="0" sz="2400" spc="-5">
                <a:latin typeface="Verdana"/>
                <a:cs typeface="Verdana"/>
              </a:rPr>
              <a:t>Optimizing your Pin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tool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000000"/>
              </a:buClr>
              <a:buChar char="•"/>
              <a:tabLst>
                <a:tab pos="238760" algn="l"/>
              </a:tabLst>
            </a:pPr>
            <a:r>
              <a:rPr dirty="0" u="heavy" sz="2400" spc="-5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Part </a:t>
            </a:r>
            <a:r>
              <a:rPr dirty="0" u="heavy" sz="2400">
                <a:solidFill>
                  <a:srgbClr val="AA004B"/>
                </a:solidFill>
                <a:uFill>
                  <a:solidFill>
                    <a:srgbClr val="AA004B"/>
                  </a:solidFill>
                </a:uFill>
                <a:latin typeface="Verdana"/>
                <a:cs typeface="Verdana"/>
              </a:rPr>
              <a:t>4</a:t>
            </a:r>
            <a:r>
              <a:rPr dirty="0" sz="2400">
                <a:latin typeface="Verdana"/>
                <a:cs typeface="Verdana"/>
              </a:rPr>
              <a:t>: Advanced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375" y="1370457"/>
            <a:ext cx="8376920" cy="481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CONTEXT* </a:t>
            </a:r>
            <a:r>
              <a:rPr dirty="0" sz="2400">
                <a:latin typeface="Verdana"/>
                <a:cs typeface="Verdana"/>
              </a:rPr>
              <a:t>is a </a:t>
            </a:r>
            <a:r>
              <a:rPr dirty="0" sz="2400" spc="-5" b="1" i="1">
                <a:latin typeface="Verdana"/>
                <a:cs typeface="Verdana"/>
              </a:rPr>
              <a:t>Handle </a:t>
            </a:r>
            <a:r>
              <a:rPr dirty="0" sz="2400" spc="-5">
                <a:latin typeface="Verdana"/>
                <a:cs typeface="Verdana"/>
              </a:rPr>
              <a:t>to the </a:t>
            </a:r>
            <a:r>
              <a:rPr dirty="0" sz="2400">
                <a:latin typeface="Verdana"/>
                <a:cs typeface="Verdana"/>
              </a:rPr>
              <a:t>full </a:t>
            </a:r>
            <a:r>
              <a:rPr dirty="0" sz="2400" spc="-5">
                <a:latin typeface="Verdana"/>
                <a:cs typeface="Verdana"/>
              </a:rPr>
              <a:t>register context </a:t>
            </a:r>
            <a:r>
              <a:rPr dirty="0" sz="2400">
                <a:latin typeface="Verdana"/>
                <a:cs typeface="Verdana"/>
              </a:rPr>
              <a:t>of 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application at a </a:t>
            </a:r>
            <a:r>
              <a:rPr dirty="0" sz="2400" spc="-5">
                <a:latin typeface="Verdana"/>
                <a:cs typeface="Verdana"/>
              </a:rPr>
              <a:t>particular point in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execution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It can </a:t>
            </a:r>
            <a:r>
              <a:rPr dirty="0" sz="2000" spc="-5">
                <a:latin typeface="Verdana"/>
                <a:cs typeface="Verdana"/>
              </a:rPr>
              <a:t>NOT be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dereferenced.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4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It can </a:t>
            </a:r>
            <a:r>
              <a:rPr dirty="0" sz="2000" spc="-5">
                <a:latin typeface="Verdana"/>
                <a:cs typeface="Verdana"/>
              </a:rPr>
              <a:t>only be passed to Pin </a:t>
            </a:r>
            <a:r>
              <a:rPr dirty="0" sz="2000">
                <a:latin typeface="Verdana"/>
                <a:cs typeface="Verdana"/>
              </a:rPr>
              <a:t>API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marR="345440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CONTEXT*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passed by default to </a:t>
            </a:r>
            <a:r>
              <a:rPr dirty="0" sz="2400">
                <a:latin typeface="Verdana"/>
                <a:cs typeface="Verdana"/>
              </a:rPr>
              <a:t>a number of </a:t>
            </a:r>
            <a:r>
              <a:rPr dirty="0" sz="2400" spc="-5">
                <a:latin typeface="Verdana"/>
                <a:cs typeface="Verdana"/>
              </a:rPr>
              <a:t>Pin  Callback </a:t>
            </a:r>
            <a:r>
              <a:rPr dirty="0" sz="2400">
                <a:latin typeface="Verdana"/>
                <a:cs typeface="Verdana"/>
              </a:rPr>
              <a:t>functions: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e.g.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ThreadStart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439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Registered by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 spc="-5" i="1">
                <a:solidFill>
                  <a:srgbClr val="085FA8"/>
                </a:solidFill>
                <a:latin typeface="Verdana"/>
                <a:cs typeface="Verdana"/>
              </a:rPr>
              <a:t>PIN_AddThreadStartFunction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BufferFull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440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Registered by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 spc="-5" i="1">
                <a:solidFill>
                  <a:srgbClr val="085FA8"/>
                </a:solidFill>
                <a:latin typeface="Verdana"/>
                <a:cs typeface="Verdana"/>
              </a:rPr>
              <a:t>PIN_DefineTraceBuffer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OnContextChange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440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Registered by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-5" i="1">
                <a:solidFill>
                  <a:srgbClr val="085FA8"/>
                </a:solidFill>
                <a:latin typeface="Verdana"/>
                <a:cs typeface="Verdana"/>
              </a:rPr>
              <a:t>PIN_AddContextChangeFunction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5376" y="295097"/>
            <a:ext cx="24441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CO</a:t>
            </a:r>
            <a:r>
              <a:rPr dirty="0" spc="-5"/>
              <a:t>N</a:t>
            </a:r>
            <a:r>
              <a:rPr dirty="0"/>
              <a:t>TE</a:t>
            </a:r>
            <a:r>
              <a:rPr dirty="0" spc="-10"/>
              <a:t>X</a:t>
            </a:r>
            <a:r>
              <a:rPr dirty="0"/>
              <a:t>T*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019925" cy="88074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CONTEXT*,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00" spc="-5"/>
              <a:t>IARG_CONST_CONTEXT,</a:t>
            </a:r>
            <a:r>
              <a:rPr dirty="0" sz="2400" spc="5"/>
              <a:t> </a:t>
            </a:r>
            <a:r>
              <a:rPr dirty="0" sz="2400" spc="-5"/>
              <a:t>IARG_CONTEXT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430274"/>
            <a:ext cx="8141334" cy="36055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provides </a:t>
            </a:r>
            <a:r>
              <a:rPr dirty="0" sz="2000">
                <a:latin typeface="Verdana"/>
                <a:cs typeface="Verdana"/>
              </a:rPr>
              <a:t>API </a:t>
            </a:r>
            <a:r>
              <a:rPr dirty="0" sz="2000" spc="-5">
                <a:latin typeface="Verdana"/>
                <a:cs typeface="Verdana"/>
              </a:rPr>
              <a:t>to Get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Set registers within the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CONTEXT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38125" indent="-226060">
              <a:lnSpc>
                <a:spcPts val="216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Can request CONTEXT* be passed to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analysis </a:t>
            </a:r>
            <a:r>
              <a:rPr dirty="0" sz="2000">
                <a:latin typeface="Verdana"/>
                <a:cs typeface="Verdana"/>
              </a:rPr>
              <a:t>function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by</a:t>
            </a:r>
            <a:endParaRPr sz="2000">
              <a:latin typeface="Verdana"/>
              <a:cs typeface="Verdana"/>
            </a:endParaRPr>
          </a:p>
          <a:p>
            <a:pPr marL="238125">
              <a:lnSpc>
                <a:spcPts val="2160"/>
              </a:lnSpc>
              <a:tabLst>
                <a:tab pos="1766570" algn="l"/>
              </a:tabLst>
            </a:pPr>
            <a:r>
              <a:rPr dirty="0" sz="2000" spc="-5">
                <a:latin typeface="Verdana"/>
                <a:cs typeface="Verdana"/>
              </a:rPr>
              <a:t>requesting	IARG_(CONST)_CONTEXT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Requesting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IARG_CONTEXT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analysis function will </a:t>
            </a:r>
            <a:r>
              <a:rPr dirty="0" sz="1800" spc="-5">
                <a:latin typeface="Verdana"/>
                <a:cs typeface="Verdana"/>
              </a:rPr>
              <a:t>NOT 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inlined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The passing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 CONTEXT* </a:t>
            </a:r>
            <a:r>
              <a:rPr dirty="0" sz="1800">
                <a:latin typeface="Verdana"/>
                <a:cs typeface="Verdana"/>
              </a:rPr>
              <a:t>is time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consuming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238125" marR="1348740" indent="-226060">
              <a:lnSpc>
                <a:spcPct val="8000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Passing IARG_CONST_CONTEXT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~4X faster </a:t>
            </a:r>
            <a:r>
              <a:rPr dirty="0" sz="2000" spc="-5">
                <a:latin typeface="Verdana"/>
                <a:cs typeface="Verdana"/>
              </a:rPr>
              <a:t>than  IARG_CONTEXT</a:t>
            </a:r>
            <a:endParaRPr sz="2000">
              <a:latin typeface="Verdana"/>
              <a:cs typeface="Verdana"/>
            </a:endParaRPr>
          </a:p>
          <a:p>
            <a:pPr lvl="1" marL="588645" marR="263525" indent="-236220">
              <a:lnSpc>
                <a:spcPts val="1540"/>
              </a:lnSpc>
              <a:spcBef>
                <a:spcPts val="37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Contents </a:t>
            </a:r>
            <a:r>
              <a:rPr dirty="0" sz="1600" spc="-5">
                <a:latin typeface="Verdana"/>
                <a:cs typeface="Verdana"/>
              </a:rPr>
              <a:t>of </a:t>
            </a:r>
            <a:r>
              <a:rPr dirty="0" sz="1600" spc="-10">
                <a:latin typeface="Verdana"/>
                <a:cs typeface="Verdana"/>
              </a:rPr>
              <a:t>CONTEXT* passed </a:t>
            </a:r>
            <a:r>
              <a:rPr dirty="0" sz="1600" spc="-5">
                <a:latin typeface="Verdana"/>
                <a:cs typeface="Verdana"/>
              </a:rPr>
              <a:t>for </a:t>
            </a:r>
            <a:r>
              <a:rPr dirty="0" sz="1600" spc="-10">
                <a:latin typeface="Verdana"/>
                <a:cs typeface="Verdana"/>
              </a:rPr>
              <a:t>IARG_CONST_CONTEXT </a:t>
            </a:r>
            <a:r>
              <a:rPr dirty="0" sz="1600" spc="-5">
                <a:latin typeface="Verdana"/>
                <a:cs typeface="Verdana"/>
              </a:rPr>
              <a:t>can </a:t>
            </a:r>
            <a:r>
              <a:rPr dirty="0" sz="1600" spc="-10">
                <a:latin typeface="Verdana"/>
                <a:cs typeface="Verdana"/>
              </a:rPr>
              <a:t>NOT be  </a:t>
            </a:r>
            <a:r>
              <a:rPr dirty="0" sz="1600" spc="-5">
                <a:latin typeface="Verdana"/>
                <a:cs typeface="Verdana"/>
              </a:rPr>
              <a:t>changed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1502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0180" algn="l"/>
              </a:tabLst>
            </a:pPr>
            <a:r>
              <a:rPr dirty="0"/>
              <a:t>CONT</a:t>
            </a:r>
            <a:r>
              <a:rPr dirty="0" spc="-10"/>
              <a:t>E</a:t>
            </a:r>
            <a:r>
              <a:rPr dirty="0"/>
              <a:t>XT*</a:t>
            </a:r>
            <a:r>
              <a:rPr dirty="0"/>
              <a:t>	</a:t>
            </a:r>
            <a:r>
              <a:rPr dirty="0"/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430274"/>
            <a:ext cx="7947659" cy="2459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Changes </a:t>
            </a:r>
            <a:r>
              <a:rPr dirty="0" sz="2000" spc="-5">
                <a:latin typeface="Verdana"/>
                <a:cs typeface="Verdana"/>
              </a:rPr>
              <a:t>made to the </a:t>
            </a:r>
            <a:r>
              <a:rPr dirty="0" sz="2000">
                <a:latin typeface="Verdana"/>
                <a:cs typeface="Verdana"/>
              </a:rPr>
              <a:t>contents of a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CONTEXT*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ts val="2160"/>
              </a:lnSpc>
              <a:spcBef>
                <a:spcPts val="1445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IARG_CONTEXT (Analysis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routines)</a:t>
            </a:r>
            <a:endParaRPr sz="1800">
              <a:latin typeface="Verdana"/>
              <a:cs typeface="Verdana"/>
            </a:endParaRPr>
          </a:p>
          <a:p>
            <a:pPr lvl="2" marL="927100" indent="-224790">
              <a:lnSpc>
                <a:spcPts val="1725"/>
              </a:lnSpc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Changes </a:t>
            </a:r>
            <a:r>
              <a:rPr dirty="0" sz="1600" spc="-5">
                <a:latin typeface="Verdana"/>
                <a:cs typeface="Verdana"/>
              </a:rPr>
              <a:t>made </a:t>
            </a:r>
            <a:r>
              <a:rPr dirty="0" sz="1600" spc="-10">
                <a:latin typeface="Verdana"/>
                <a:cs typeface="Verdana"/>
              </a:rPr>
              <a:t>will </a:t>
            </a:r>
            <a:r>
              <a:rPr dirty="0" sz="1600" spc="-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visible in subsequent </a:t>
            </a:r>
            <a:r>
              <a:rPr dirty="0" sz="1600" spc="-5">
                <a:latin typeface="Verdana"/>
                <a:cs typeface="Verdana"/>
              </a:rPr>
              <a:t>PIN API </a:t>
            </a:r>
            <a:r>
              <a:rPr dirty="0" sz="1600" spc="-10">
                <a:latin typeface="Verdana"/>
                <a:cs typeface="Verdana"/>
              </a:rPr>
              <a:t>calls </a:t>
            </a:r>
            <a:r>
              <a:rPr dirty="0" sz="1600" spc="-5">
                <a:latin typeface="Verdana"/>
                <a:cs typeface="Verdana"/>
              </a:rPr>
              <a:t>made</a:t>
            </a:r>
            <a:r>
              <a:rPr dirty="0" sz="1600" spc="2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ts val="1730"/>
              </a:lnSpc>
            </a:pPr>
            <a:r>
              <a:rPr dirty="0" sz="1600" spc="-10">
                <a:latin typeface="Verdana"/>
                <a:cs typeface="Verdana"/>
              </a:rPr>
              <a:t>within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nesting </a:t>
            </a:r>
            <a:r>
              <a:rPr dirty="0" sz="1600" spc="-5">
                <a:latin typeface="Verdana"/>
                <a:cs typeface="Verdana"/>
              </a:rPr>
              <a:t>of the analysis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lvl="2" marL="927100" marR="340360" indent="-224790">
              <a:lnSpc>
                <a:spcPts val="1540"/>
              </a:lnSpc>
              <a:spcBef>
                <a:spcPts val="370"/>
              </a:spcBef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Changes </a:t>
            </a:r>
            <a:r>
              <a:rPr dirty="0" sz="1600" spc="-5">
                <a:latin typeface="Verdana"/>
                <a:cs typeface="Verdana"/>
              </a:rPr>
              <a:t>made </a:t>
            </a:r>
            <a:r>
              <a:rPr dirty="0" sz="1600" spc="-10">
                <a:latin typeface="Verdana"/>
                <a:cs typeface="Verdana"/>
              </a:rPr>
              <a:t>will NOT </a:t>
            </a:r>
            <a:r>
              <a:rPr dirty="0" sz="1600" spc="-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visible in </a:t>
            </a:r>
            <a:r>
              <a:rPr dirty="0" sz="1600" spc="-5">
                <a:latin typeface="Verdana"/>
                <a:cs typeface="Verdana"/>
              </a:rPr>
              <a:t>the application context after  return from the analysis</a:t>
            </a:r>
            <a:r>
              <a:rPr dirty="0" sz="1600" spc="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Verdana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Passed to PIN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Callbacks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5"/>
              </a:spcBef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Changes </a:t>
            </a:r>
            <a:r>
              <a:rPr dirty="0" sz="1600" spc="-5">
                <a:latin typeface="Verdana"/>
                <a:cs typeface="Verdana"/>
              </a:rPr>
              <a:t>made </a:t>
            </a:r>
            <a:r>
              <a:rPr dirty="0" sz="1600" spc="-10">
                <a:latin typeface="Verdana"/>
                <a:cs typeface="Verdana"/>
              </a:rPr>
              <a:t>will </a:t>
            </a:r>
            <a:r>
              <a:rPr dirty="0" sz="1600" spc="-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visible </a:t>
            </a:r>
            <a:r>
              <a:rPr dirty="0" sz="1600" spc="-5">
                <a:latin typeface="Verdana"/>
                <a:cs typeface="Verdana"/>
              </a:rPr>
              <a:t>also after </a:t>
            </a:r>
            <a:r>
              <a:rPr dirty="0" sz="1600" spc="-10">
                <a:latin typeface="Verdana"/>
                <a:cs typeface="Verdana"/>
              </a:rPr>
              <a:t>callback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returns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8300" y="409447"/>
            <a:ext cx="8296275" cy="5894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#include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"pin.H"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*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FunctionReplacer</a:t>
            </a:r>
            <a:r>
              <a:rPr dirty="0" sz="1100" spc="-20" b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(</a:t>
            </a:r>
            <a:endParaRPr sz="1100">
              <a:latin typeface="Verdana"/>
              <a:cs typeface="Verdana"/>
            </a:endParaRPr>
          </a:p>
          <a:p>
            <a:pPr marL="1964689">
              <a:lnSpc>
                <a:spcPct val="100000"/>
              </a:lnSpc>
            </a:pP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CONTEXT *</a:t>
            </a:r>
            <a:r>
              <a:rPr dirty="0" sz="1100" spc="-20" b="1">
                <a:solidFill>
                  <a:srgbClr val="FF5C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ctxt</a:t>
            </a:r>
            <a:r>
              <a:rPr dirty="0" sz="1100" b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1964689">
              <a:lnSpc>
                <a:spcPct val="100000"/>
              </a:lnSpc>
            </a:pPr>
            <a:r>
              <a:rPr dirty="0" sz="1100" b="1">
                <a:solidFill>
                  <a:srgbClr val="FF33CC"/>
                </a:solidFill>
                <a:latin typeface="Verdana"/>
                <a:cs typeface="Verdana"/>
              </a:rPr>
              <a:t>AFUNPTR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pf_malloc</a:t>
            </a:r>
            <a:r>
              <a:rPr dirty="0" sz="1100" spc="-5" b="1">
                <a:latin typeface="Verdana"/>
                <a:cs typeface="Verdana"/>
              </a:rPr>
              <a:t>, 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size_t</a:t>
            </a:r>
            <a:r>
              <a:rPr dirty="0" sz="1100" spc="-30" b="1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size</a:t>
            </a:r>
            <a:r>
              <a:rPr dirty="0" sz="1100" b="1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b="1">
                <a:latin typeface="Verdana"/>
                <a:cs typeface="Verdana"/>
              </a:rPr>
              <a:t>*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res;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CONTEXT </a:t>
            </a:r>
            <a:r>
              <a:rPr dirty="0" sz="1100" spc="-5" b="1">
                <a:latin typeface="Verdana"/>
                <a:cs typeface="Verdana"/>
              </a:rPr>
              <a:t>writableContext,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b="1">
                <a:solidFill>
                  <a:srgbClr val="C00000"/>
                </a:solidFill>
                <a:latin typeface="Verdana"/>
                <a:cs typeface="Verdana"/>
              </a:rPr>
              <a:t>context </a:t>
            </a:r>
            <a:r>
              <a:rPr dirty="0" sz="1100" b="1">
                <a:latin typeface="Verdana"/>
                <a:cs typeface="Verdana"/>
              </a:rPr>
              <a:t>=</a:t>
            </a:r>
            <a:r>
              <a:rPr dirty="0" sz="1100" spc="-80" b="1"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ctxt</a:t>
            </a:r>
            <a:r>
              <a:rPr dirty="0" sz="1100" b="1">
                <a:latin typeface="Verdana"/>
                <a:cs typeface="Verdana"/>
              </a:rPr>
              <a:t>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if (TimeForRegChange())</a:t>
            </a:r>
            <a:r>
              <a:rPr dirty="0" sz="1100" spc="34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265"/>
              </a:spcBef>
            </a:pPr>
            <a:r>
              <a:rPr dirty="0" sz="1100" b="1">
                <a:latin typeface="Verdana"/>
                <a:cs typeface="Verdana"/>
              </a:rPr>
              <a:t>PIN_SaveContext(</a:t>
            </a:r>
            <a:r>
              <a:rPr dirty="0" sz="1100" b="1">
                <a:solidFill>
                  <a:srgbClr val="FF5C00"/>
                </a:solidFill>
                <a:latin typeface="Verdana"/>
                <a:cs typeface="Verdana"/>
              </a:rPr>
              <a:t>ctxt</a:t>
            </a:r>
            <a:r>
              <a:rPr dirty="0" sz="1100" b="1">
                <a:latin typeface="Verdana"/>
                <a:cs typeface="Verdana"/>
              </a:rPr>
              <a:t>, </a:t>
            </a:r>
            <a:r>
              <a:rPr dirty="0" sz="1100" spc="-5" b="1">
                <a:latin typeface="Verdana"/>
                <a:cs typeface="Verdana"/>
              </a:rPr>
              <a:t>&amp;</a:t>
            </a:r>
            <a:r>
              <a:rPr dirty="0" sz="1100" spc="-5" b="1">
                <a:solidFill>
                  <a:srgbClr val="6F2F9F"/>
                </a:solidFill>
                <a:latin typeface="Verdana"/>
                <a:cs typeface="Verdana"/>
              </a:rPr>
              <a:t>writableContext</a:t>
            </a:r>
            <a:r>
              <a:rPr dirty="0" sz="1100" spc="-5" b="1">
                <a:latin typeface="Verdana"/>
                <a:cs typeface="Verdana"/>
              </a:rPr>
              <a:t>); // </a:t>
            </a:r>
            <a:r>
              <a:rPr dirty="0" sz="1100" b="1">
                <a:latin typeface="Verdana"/>
                <a:cs typeface="Verdana"/>
              </a:rPr>
              <a:t>need to </a:t>
            </a:r>
            <a:r>
              <a:rPr dirty="0" sz="1100" spc="-5" b="1">
                <a:latin typeface="Verdana"/>
                <a:cs typeface="Verdana"/>
              </a:rPr>
              <a:t>copy </a:t>
            </a:r>
            <a:r>
              <a:rPr dirty="0" sz="1100" b="1">
                <a:latin typeface="Verdana"/>
                <a:cs typeface="Verdana"/>
              </a:rPr>
              <a:t>the </a:t>
            </a:r>
            <a:r>
              <a:rPr dirty="0" sz="1100" spc="-5" b="1">
                <a:latin typeface="Verdana"/>
                <a:cs typeface="Verdana"/>
              </a:rPr>
              <a:t>ctxt </a:t>
            </a:r>
            <a:r>
              <a:rPr dirty="0" sz="1100" b="1">
                <a:latin typeface="Verdana"/>
                <a:cs typeface="Verdana"/>
              </a:rPr>
              <a:t>into a </a:t>
            </a:r>
            <a:r>
              <a:rPr dirty="0" sz="1100" spc="-5" b="1">
                <a:latin typeface="Verdana"/>
                <a:cs typeface="Verdana"/>
              </a:rPr>
              <a:t>writable</a:t>
            </a:r>
            <a:r>
              <a:rPr dirty="0" sz="1100" spc="-15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context</a:t>
            </a:r>
            <a:endParaRPr sz="1100">
              <a:latin typeface="Verdana"/>
              <a:cs typeface="Verdana"/>
            </a:endParaRPr>
          </a:p>
          <a:p>
            <a:pPr marL="393700" marR="4445000">
              <a:lnSpc>
                <a:spcPct val="120000"/>
              </a:lnSpc>
            </a:pPr>
            <a:r>
              <a:rPr dirty="0" sz="1100" b="1">
                <a:solidFill>
                  <a:srgbClr val="C00000"/>
                </a:solidFill>
                <a:latin typeface="Verdana"/>
                <a:cs typeface="Verdana"/>
              </a:rPr>
              <a:t>context </a:t>
            </a:r>
            <a:r>
              <a:rPr dirty="0" sz="1100" b="1">
                <a:latin typeface="Verdana"/>
                <a:cs typeface="Verdana"/>
              </a:rPr>
              <a:t>= &amp; </a:t>
            </a:r>
            <a:r>
              <a:rPr dirty="0" sz="1100" spc="-5" b="1">
                <a:solidFill>
                  <a:srgbClr val="6F2F9F"/>
                </a:solidFill>
                <a:latin typeface="Verdana"/>
                <a:cs typeface="Verdana"/>
              </a:rPr>
              <a:t>writableContext</a:t>
            </a:r>
            <a:r>
              <a:rPr dirty="0" sz="1100" spc="-5" b="1">
                <a:latin typeface="Verdana"/>
                <a:cs typeface="Verdana"/>
              </a:rPr>
              <a:t>;  PIN_SetContextReg(</a:t>
            </a:r>
            <a:r>
              <a:rPr dirty="0" sz="1100" spc="-5" b="1">
                <a:solidFill>
                  <a:srgbClr val="C00000"/>
                </a:solidFill>
                <a:latin typeface="Verdana"/>
                <a:cs typeface="Verdana"/>
              </a:rPr>
              <a:t>context </a:t>
            </a:r>
            <a:r>
              <a:rPr dirty="0" sz="1100" b="1">
                <a:latin typeface="Verdana"/>
                <a:cs typeface="Verdana"/>
              </a:rPr>
              <a:t>, REG_GAX,</a:t>
            </a:r>
            <a:r>
              <a:rPr dirty="0" sz="1100" spc="-5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1);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  <a:spcBef>
                <a:spcPts val="265"/>
              </a:spcBef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  <a:spcBef>
                <a:spcPts val="265"/>
              </a:spcBef>
            </a:pPr>
            <a:r>
              <a:rPr dirty="0" sz="1100" spc="-5" b="1">
                <a:latin typeface="Verdana"/>
                <a:cs typeface="Verdana"/>
              </a:rPr>
              <a:t>PIN_CallApplicationFunction(</a:t>
            </a:r>
            <a:r>
              <a:rPr dirty="0" sz="1100" spc="-5" b="1">
                <a:solidFill>
                  <a:srgbClr val="C00000"/>
                </a:solidFill>
                <a:latin typeface="Verdana"/>
                <a:cs typeface="Verdana"/>
              </a:rPr>
              <a:t>context </a:t>
            </a:r>
            <a:r>
              <a:rPr dirty="0" sz="1100" b="1">
                <a:latin typeface="Verdana"/>
                <a:cs typeface="Verdana"/>
              </a:rPr>
              <a:t>, </a:t>
            </a:r>
            <a:r>
              <a:rPr dirty="0" sz="1100" spc="-5" b="1">
                <a:latin typeface="Verdana"/>
                <a:cs typeface="Verdana"/>
              </a:rPr>
              <a:t>PIN_ThreadId(), </a:t>
            </a:r>
            <a:r>
              <a:rPr dirty="0" sz="1100" b="1">
                <a:latin typeface="Verdana"/>
                <a:cs typeface="Verdana"/>
              </a:rPr>
              <a:t>CALLINGSTD_DEFAULT,</a:t>
            </a:r>
            <a:r>
              <a:rPr dirty="0" sz="1100" spc="350" b="1"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pf_malloc</a:t>
            </a:r>
            <a:r>
              <a:rPr dirty="0" sz="1100" spc="-5" b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248983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PIN_PARG(void *), </a:t>
            </a:r>
            <a:r>
              <a:rPr dirty="0" sz="1100" b="1">
                <a:latin typeface="Verdana"/>
                <a:cs typeface="Verdana"/>
              </a:rPr>
              <a:t>&amp;res, </a:t>
            </a:r>
            <a:r>
              <a:rPr dirty="0" sz="1100" spc="-5" b="1">
                <a:latin typeface="Verdana"/>
                <a:cs typeface="Verdana"/>
              </a:rPr>
              <a:t>PIN_PARG(size_t),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990000"/>
                </a:solidFill>
                <a:latin typeface="Verdana"/>
                <a:cs typeface="Verdana"/>
              </a:rPr>
              <a:t>size);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return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res;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VOID </a:t>
            </a:r>
            <a:r>
              <a:rPr dirty="0" sz="1100" spc="-5" b="1">
                <a:solidFill>
                  <a:srgbClr val="AA004B"/>
                </a:solidFill>
                <a:latin typeface="Verdana"/>
                <a:cs typeface="Verdana"/>
              </a:rPr>
              <a:t>ImageLoad</a:t>
            </a:r>
            <a:r>
              <a:rPr dirty="0" sz="1100" spc="-5" b="1">
                <a:latin typeface="Verdana"/>
                <a:cs typeface="Verdana"/>
              </a:rPr>
              <a:t>(IMG img, VOID </a:t>
            </a:r>
            <a:r>
              <a:rPr dirty="0" sz="1100" b="1">
                <a:latin typeface="Verdana"/>
                <a:cs typeface="Verdana"/>
              </a:rPr>
              <a:t>*v) {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Pin callback. Registered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by</a:t>
            </a:r>
            <a:r>
              <a:rPr dirty="0" sz="1100" spc="85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IMG_AddInstrumentFunction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RTN rtn = </a:t>
            </a:r>
            <a:r>
              <a:rPr dirty="0" sz="1100" spc="-5" b="1">
                <a:latin typeface="Verdana"/>
                <a:cs typeface="Verdana"/>
              </a:rPr>
              <a:t>RTN_FindByName(img,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“Function");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PROTO proto </a:t>
            </a:r>
            <a:r>
              <a:rPr dirty="0" sz="1100" b="1">
                <a:latin typeface="Verdana"/>
                <a:cs typeface="Verdana"/>
              </a:rPr>
              <a:t>= </a:t>
            </a:r>
            <a:r>
              <a:rPr dirty="0" sz="1100" spc="-5" b="1">
                <a:latin typeface="Verdana"/>
                <a:cs typeface="Verdana"/>
              </a:rPr>
              <a:t>PROTO_Allocate( PIN_PARG(void *),</a:t>
            </a:r>
            <a:r>
              <a:rPr dirty="0" sz="1100" spc="-5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CALLINGSTD_DEFAULT,</a:t>
            </a:r>
            <a:endParaRPr sz="1100">
              <a:latin typeface="Verdana"/>
              <a:cs typeface="Verdana"/>
            </a:endParaRPr>
          </a:p>
          <a:p>
            <a:pPr marL="287083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"proto", PIN_PARG(size_t), PIN_PARG_END()</a:t>
            </a:r>
            <a:r>
              <a:rPr dirty="0" sz="1100" spc="-4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155190" marR="1404620" indent="-190563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RTN_ReplaceSignature </a:t>
            </a:r>
            <a:r>
              <a:rPr dirty="0" sz="1100" b="1">
                <a:latin typeface="Verdana"/>
                <a:cs typeface="Verdana"/>
              </a:rPr>
              <a:t>(rtn, </a:t>
            </a:r>
            <a:r>
              <a:rPr dirty="0" sz="1100" spc="-5" b="1">
                <a:latin typeface="Verdana"/>
                <a:cs typeface="Verdana"/>
              </a:rPr>
              <a:t>AFUNPTR(</a:t>
            </a:r>
            <a:r>
              <a:rPr dirty="0" sz="1100" spc="-5" b="1">
                <a:solidFill>
                  <a:srgbClr val="085FA8"/>
                </a:solidFill>
                <a:latin typeface="Verdana"/>
                <a:cs typeface="Verdana"/>
              </a:rPr>
              <a:t>FunctionReplacer</a:t>
            </a:r>
            <a:r>
              <a:rPr dirty="0" sz="1100" spc="-5" b="1">
                <a:latin typeface="Verdana"/>
                <a:cs typeface="Verdana"/>
              </a:rPr>
              <a:t>), IARG_PROTOTYPE, proto,  </a:t>
            </a:r>
            <a:r>
              <a:rPr dirty="0" sz="1100" spc="-5" b="1">
                <a:solidFill>
                  <a:srgbClr val="FF5C00"/>
                </a:solidFill>
                <a:latin typeface="Verdana"/>
                <a:cs typeface="Verdana"/>
              </a:rPr>
              <a:t>IARG_CONST_CONTEXT</a:t>
            </a:r>
            <a:r>
              <a:rPr dirty="0" sz="1100" spc="-5" b="1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2155190">
              <a:lnSpc>
                <a:spcPct val="100000"/>
              </a:lnSpc>
            </a:pPr>
            <a:r>
              <a:rPr dirty="0" sz="1100" spc="-5" b="1">
                <a:solidFill>
                  <a:srgbClr val="FF33CC"/>
                </a:solidFill>
                <a:latin typeface="Verdana"/>
                <a:cs typeface="Verdana"/>
              </a:rPr>
              <a:t>IARG_ORIG_FUNCPTR</a:t>
            </a:r>
            <a:r>
              <a:rPr dirty="0" sz="1100" spc="-5" b="1">
                <a:latin typeface="Verdana"/>
                <a:cs typeface="Verdana"/>
              </a:rPr>
              <a:t>, </a:t>
            </a:r>
            <a:r>
              <a:rPr dirty="0" sz="1100" spc="-5" b="1">
                <a:solidFill>
                  <a:srgbClr val="990000"/>
                </a:solidFill>
                <a:latin typeface="Verdana"/>
                <a:cs typeface="Verdana"/>
              </a:rPr>
              <a:t>IARG_FUNCARG_ENTRYPOINT_VALUE, </a:t>
            </a:r>
            <a:r>
              <a:rPr dirty="0" sz="1100" spc="-10" b="1">
                <a:solidFill>
                  <a:srgbClr val="990000"/>
                </a:solidFill>
                <a:latin typeface="Verdana"/>
                <a:cs typeface="Verdana"/>
              </a:rPr>
              <a:t>0</a:t>
            </a:r>
            <a:r>
              <a:rPr dirty="0" sz="1100" spc="-10" b="1">
                <a:latin typeface="Verdana"/>
                <a:cs typeface="Verdana"/>
              </a:rPr>
              <a:t>,</a:t>
            </a:r>
            <a:r>
              <a:rPr dirty="0" sz="1100" spc="6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IARG_END);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03200" marR="5538470" indent="-1905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int main(int argc, </a:t>
            </a:r>
            <a:r>
              <a:rPr dirty="0" sz="1100" b="1">
                <a:latin typeface="Verdana"/>
                <a:cs typeface="Verdana"/>
              </a:rPr>
              <a:t>CHAR </a:t>
            </a:r>
            <a:r>
              <a:rPr dirty="0" sz="1100" spc="-5" b="1">
                <a:latin typeface="Verdana"/>
                <a:cs typeface="Verdana"/>
              </a:rPr>
              <a:t>*argv[]) </a:t>
            </a:r>
            <a:r>
              <a:rPr dirty="0" sz="1100" b="1">
                <a:latin typeface="Verdana"/>
                <a:cs typeface="Verdana"/>
              </a:rPr>
              <a:t>{  </a:t>
            </a:r>
            <a:r>
              <a:rPr dirty="0" sz="1100" spc="-5" b="1">
                <a:latin typeface="Verdana"/>
                <a:cs typeface="Verdana"/>
              </a:rPr>
              <a:t>PIN_InitSymbols();  PIN_Init(argc,argv));</a:t>
            </a:r>
            <a:endParaRPr sz="1100">
              <a:latin typeface="Verdana"/>
              <a:cs typeface="Verdana"/>
            </a:endParaRPr>
          </a:p>
          <a:p>
            <a:pPr marL="203200" marR="449389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IMG_AddInstrumentFunction(</a:t>
            </a:r>
            <a:r>
              <a:rPr dirty="0" sz="1100" spc="-5" b="1">
                <a:solidFill>
                  <a:srgbClr val="AA004B"/>
                </a:solidFill>
                <a:latin typeface="Verdana"/>
                <a:cs typeface="Verdana"/>
              </a:rPr>
              <a:t>ImageLoad</a:t>
            </a:r>
            <a:r>
              <a:rPr dirty="0" sz="1100" spc="-5" b="1">
                <a:latin typeface="Verdana"/>
                <a:cs typeface="Verdana"/>
              </a:rPr>
              <a:t>, 0);  PIN_StartProgram();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9095" y="20828"/>
            <a:ext cx="6195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 </a:t>
            </a:r>
            <a:r>
              <a:rPr dirty="0" u="heavy" sz="2800" spc="-1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Replacement 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 register</a:t>
            </a:r>
            <a:r>
              <a:rPr dirty="0" u="heavy" sz="2800" spc="3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517" y="2622880"/>
            <a:ext cx="44297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Multi -</a:t>
            </a:r>
            <a:r>
              <a:rPr dirty="0" sz="3600" spc="-135"/>
              <a:t> </a:t>
            </a:r>
            <a:r>
              <a:rPr dirty="0" sz="3600"/>
              <a:t>Threading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671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Multi-Threading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964438"/>
            <a:ext cx="8255000" cy="424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fully </a:t>
            </a:r>
            <a:r>
              <a:rPr dirty="0" sz="2400" spc="-5">
                <a:latin typeface="Verdana"/>
                <a:cs typeface="Verdana"/>
              </a:rPr>
              <a:t>supports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multi-threading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lvl="1" marL="588645" marR="365760" indent="-236220">
              <a:lnSpc>
                <a:spcPts val="192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does </a:t>
            </a:r>
            <a:r>
              <a:rPr dirty="0" sz="2000">
                <a:latin typeface="Verdana"/>
                <a:cs typeface="Verdana"/>
              </a:rPr>
              <a:t>not </a:t>
            </a:r>
            <a:r>
              <a:rPr dirty="0" sz="2000" spc="-5">
                <a:latin typeface="Verdana"/>
                <a:cs typeface="Verdana"/>
              </a:rPr>
              <a:t>serialize application threads executing jitted  </a:t>
            </a:r>
            <a:r>
              <a:rPr dirty="0" sz="2000">
                <a:latin typeface="Verdana"/>
                <a:cs typeface="Verdana"/>
              </a:rPr>
              <a:t>code </a:t>
            </a:r>
            <a:r>
              <a:rPr dirty="0" sz="2000" spc="-5">
                <a:latin typeface="Verdana"/>
                <a:cs typeface="Verdana"/>
              </a:rPr>
              <a:t>(including analysis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code)</a:t>
            </a:r>
            <a:endParaRPr sz="2000">
              <a:latin typeface="Verdana"/>
              <a:cs typeface="Verdana"/>
            </a:endParaRPr>
          </a:p>
          <a:p>
            <a:pPr lvl="2" marL="927100" marR="1310005" indent="-224790">
              <a:lnSpc>
                <a:spcPct val="80000"/>
              </a:lnSpc>
              <a:spcBef>
                <a:spcPts val="459"/>
              </a:spcBef>
              <a:buChar char="–"/>
              <a:tabLst>
                <a:tab pos="927735" algn="l"/>
              </a:tabLst>
            </a:pPr>
            <a:r>
              <a:rPr dirty="0" sz="1800">
                <a:latin typeface="Verdana"/>
                <a:cs typeface="Verdana"/>
              </a:rPr>
              <a:t>Pin </a:t>
            </a:r>
            <a:r>
              <a:rPr dirty="0" sz="1800" spc="-5">
                <a:latin typeface="Verdana"/>
                <a:cs typeface="Verdana"/>
              </a:rPr>
              <a:t>provides synchronization constructs to introduce  serialization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needed.</a:t>
            </a:r>
            <a:endParaRPr sz="1800">
              <a:latin typeface="Verdana"/>
              <a:cs typeface="Verdana"/>
            </a:endParaRPr>
          </a:p>
          <a:p>
            <a:pPr lvl="2" marL="927100" marR="5080" indent="-224790">
              <a:lnSpc>
                <a:spcPct val="80000"/>
              </a:lnSpc>
              <a:spcBef>
                <a:spcPts val="430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System </a:t>
            </a:r>
            <a:r>
              <a:rPr dirty="0" sz="1800">
                <a:latin typeface="Verdana"/>
                <a:cs typeface="Verdana"/>
              </a:rPr>
              <a:t>calls </a:t>
            </a:r>
            <a:r>
              <a:rPr dirty="0" sz="1800" spc="-5">
                <a:latin typeface="Verdana"/>
                <a:cs typeface="Verdana"/>
              </a:rPr>
              <a:t>require serialized </a:t>
            </a:r>
            <a:r>
              <a:rPr dirty="0" sz="1800">
                <a:latin typeface="Verdana"/>
                <a:cs typeface="Verdana"/>
              </a:rPr>
              <a:t>entry </a:t>
            </a:r>
            <a:r>
              <a:rPr dirty="0" sz="1800" spc="-5">
                <a:latin typeface="Verdana"/>
                <a:cs typeface="Verdana"/>
              </a:rPr>
              <a:t>to the </a:t>
            </a:r>
            <a:r>
              <a:rPr dirty="0" sz="1800">
                <a:latin typeface="Verdana"/>
                <a:cs typeface="Verdana"/>
              </a:rPr>
              <a:t>VM </a:t>
            </a:r>
            <a:r>
              <a:rPr dirty="0" sz="1800" spc="-5">
                <a:latin typeface="Verdana"/>
                <a:cs typeface="Verdana"/>
              </a:rPr>
              <a:t>before </a:t>
            </a:r>
            <a:r>
              <a:rPr dirty="0" sz="1800">
                <a:latin typeface="Verdana"/>
                <a:cs typeface="Verdana"/>
              </a:rPr>
              <a:t>and after  </a:t>
            </a:r>
            <a:r>
              <a:rPr dirty="0" sz="1800" spc="-5">
                <a:latin typeface="Verdana"/>
                <a:cs typeface="Verdana"/>
              </a:rPr>
              <a:t>execution </a:t>
            </a:r>
            <a:r>
              <a:rPr dirty="0" sz="1800">
                <a:latin typeface="Verdana"/>
                <a:cs typeface="Verdana"/>
              </a:rPr>
              <a:t>– BUT </a:t>
            </a:r>
            <a:r>
              <a:rPr dirty="0" sz="1800" spc="-5">
                <a:latin typeface="Verdana"/>
                <a:cs typeface="Verdana"/>
              </a:rPr>
              <a:t>actual execution </a:t>
            </a:r>
            <a:r>
              <a:rPr dirty="0" sz="1800" spc="5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NOT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serialized</a:t>
            </a:r>
            <a:endParaRPr sz="18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Verdana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does NOT </a:t>
            </a:r>
            <a:r>
              <a:rPr dirty="0" sz="2000">
                <a:latin typeface="Verdana"/>
                <a:cs typeface="Verdana"/>
              </a:rPr>
              <a:t>create any </a:t>
            </a:r>
            <a:r>
              <a:rPr dirty="0" sz="2000" spc="-5">
                <a:latin typeface="Verdana"/>
                <a:cs typeface="Verdana"/>
              </a:rPr>
              <a:t>threads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it’s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own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6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Pin callbacks are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serialized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92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i="1">
                <a:latin typeface="Verdana"/>
                <a:cs typeface="Verdana"/>
              </a:rPr>
              <a:t>Jitting </a:t>
            </a:r>
            <a:r>
              <a:rPr dirty="0" sz="2000" spc="-10">
                <a:latin typeface="Verdana"/>
                <a:cs typeface="Verdana"/>
              </a:rPr>
              <a:t>is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serialized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10"/>
              </a:spcBef>
              <a:buChar char="–"/>
              <a:tabLst>
                <a:tab pos="927735" algn="l"/>
              </a:tabLst>
            </a:pPr>
            <a:r>
              <a:rPr dirty="0" sz="1800">
                <a:latin typeface="Verdana"/>
                <a:cs typeface="Verdana"/>
              </a:rPr>
              <a:t>Only one </a:t>
            </a:r>
            <a:r>
              <a:rPr dirty="0" sz="1800" spc="-5">
                <a:latin typeface="Verdana"/>
                <a:cs typeface="Verdana"/>
              </a:rPr>
              <a:t>application thread </a:t>
            </a:r>
            <a:r>
              <a:rPr dirty="0" sz="1800">
                <a:latin typeface="Verdana"/>
                <a:cs typeface="Verdana"/>
              </a:rPr>
              <a:t>can </a:t>
            </a:r>
            <a:r>
              <a:rPr dirty="0" sz="1800" spc="-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jitting </a:t>
            </a:r>
            <a:r>
              <a:rPr dirty="0" sz="1800" spc="-5">
                <a:latin typeface="Verdana"/>
                <a:cs typeface="Verdana"/>
              </a:rPr>
              <a:t>code </a:t>
            </a:r>
            <a:r>
              <a:rPr dirty="0" sz="1800">
                <a:latin typeface="Verdana"/>
                <a:cs typeface="Verdana"/>
              </a:rPr>
              <a:t>at </a:t>
            </a:r>
            <a:r>
              <a:rPr dirty="0" sz="1800" spc="-5">
                <a:latin typeface="Verdana"/>
                <a:cs typeface="Verdana"/>
              </a:rPr>
              <a:t>any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677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Multi-Threading</a:t>
            </a:r>
            <a:r>
              <a:rPr dirty="0" spc="-65"/>
              <a:t> </a:t>
            </a:r>
            <a:r>
              <a:rPr dirty="0" spc="-5"/>
              <a:t>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928878"/>
            <a:ext cx="7846059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Tools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lvl="1" marL="676910" indent="-325120">
              <a:lnSpc>
                <a:spcPct val="100000"/>
              </a:lnSpc>
              <a:buChar char="–"/>
              <a:tabLst>
                <a:tab pos="676910" algn="l"/>
                <a:tab pos="677545" algn="l"/>
              </a:tabLst>
            </a:pPr>
            <a:r>
              <a:rPr dirty="0" sz="2000" spc="-5">
                <a:latin typeface="Verdana"/>
                <a:cs typeface="Verdana"/>
              </a:rPr>
              <a:t>Track Threads</a:t>
            </a:r>
            <a:endParaRPr sz="20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5"/>
              </a:spcBef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ThreadStart, ThreadFini</a:t>
            </a:r>
            <a:r>
              <a:rPr dirty="0" sz="1600" spc="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callbacks</a:t>
            </a:r>
            <a:endParaRPr sz="16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buChar char="–"/>
              <a:tabLst>
                <a:tab pos="927735" algn="l"/>
              </a:tabLst>
            </a:pPr>
            <a:r>
              <a:rPr dirty="0" sz="1600" spc="-10">
                <a:latin typeface="Verdana"/>
                <a:cs typeface="Verdana"/>
              </a:rPr>
              <a:t>IARG_THREAD_ID</a:t>
            </a:r>
            <a:endParaRPr sz="16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Pin Virtual registers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TLS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thread-specific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Locks </a:t>
            </a:r>
            <a:r>
              <a:rPr dirty="0" sz="2000" spc="-5">
                <a:latin typeface="Verdana"/>
                <a:cs typeface="Verdana"/>
              </a:rPr>
              <a:t>to synchronize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threads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Create dedicated </a:t>
            </a:r>
            <a:r>
              <a:rPr dirty="0" sz="2000">
                <a:latin typeface="Verdana"/>
                <a:cs typeface="Verdana"/>
              </a:rPr>
              <a:t>threads </a:t>
            </a:r>
            <a:r>
              <a:rPr dirty="0" sz="2000" spc="-5">
                <a:latin typeface="Verdana"/>
                <a:cs typeface="Verdana"/>
              </a:rPr>
              <a:t>to </a:t>
            </a:r>
            <a:r>
              <a:rPr dirty="0" sz="2000">
                <a:latin typeface="Verdana"/>
                <a:cs typeface="Verdana"/>
              </a:rPr>
              <a:t>do </a:t>
            </a:r>
            <a:r>
              <a:rPr dirty="0" sz="2000" spc="-5">
                <a:latin typeface="Verdana"/>
                <a:cs typeface="Verdana"/>
              </a:rPr>
              <a:t>Pin Tool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work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162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TLS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8123555" cy="4646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tools </a:t>
            </a:r>
            <a:r>
              <a:rPr dirty="0" sz="2400">
                <a:latin typeface="Verdana"/>
                <a:cs typeface="Verdana"/>
              </a:rPr>
              <a:t>can </a:t>
            </a:r>
            <a:r>
              <a:rPr dirty="0" sz="2400" spc="-5">
                <a:latin typeface="Verdana"/>
                <a:cs typeface="Verdana"/>
              </a:rPr>
              <a:t>allocate TLS </a:t>
            </a:r>
            <a:r>
              <a:rPr dirty="0" sz="2400">
                <a:latin typeface="Verdana"/>
                <a:cs typeface="Verdana"/>
              </a:rPr>
              <a:t>slots, </a:t>
            </a:r>
            <a:r>
              <a:rPr dirty="0" sz="2400" spc="-5">
                <a:latin typeface="Verdana"/>
                <a:cs typeface="Verdana"/>
              </a:rPr>
              <a:t>by </a:t>
            </a:r>
            <a:r>
              <a:rPr dirty="0" sz="2400">
                <a:latin typeface="Verdana"/>
                <a:cs typeface="Verdana"/>
              </a:rPr>
              <a:t>using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</a:pPr>
            <a:r>
              <a:rPr dirty="0" sz="2400" spc="-5" i="1">
                <a:solidFill>
                  <a:srgbClr val="085FA8"/>
                </a:solidFill>
                <a:latin typeface="Verdana"/>
                <a:cs typeface="Verdana"/>
              </a:rPr>
              <a:t>PIN_CreateThreadDataKey()</a:t>
            </a:r>
            <a:r>
              <a:rPr dirty="0" sz="2400" spc="-20" i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function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Deallocate with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PIN_DeleteThreadDataKey()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marR="658495" indent="-2387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Each thread </a:t>
            </a:r>
            <a:r>
              <a:rPr dirty="0" sz="2400">
                <a:latin typeface="Verdana"/>
                <a:cs typeface="Verdana"/>
              </a:rPr>
              <a:t>can use </a:t>
            </a:r>
            <a:r>
              <a:rPr dirty="0" sz="2400" spc="-5" i="1">
                <a:solidFill>
                  <a:srgbClr val="085FA8"/>
                </a:solidFill>
                <a:latin typeface="Verdana"/>
                <a:cs typeface="Verdana"/>
              </a:rPr>
              <a:t>PIN_SetThreadData()</a:t>
            </a:r>
            <a:r>
              <a:rPr dirty="0" sz="2400" spc="15" i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algn="ctr" marR="694055">
              <a:lnSpc>
                <a:spcPct val="100000"/>
              </a:lnSpc>
            </a:pPr>
            <a:r>
              <a:rPr dirty="0" sz="2400" spc="-5" i="1">
                <a:solidFill>
                  <a:srgbClr val="085FA8"/>
                </a:solidFill>
                <a:latin typeface="Verdana"/>
                <a:cs typeface="Verdana"/>
              </a:rPr>
              <a:t>PIN_GetThreadData() </a:t>
            </a:r>
            <a:r>
              <a:rPr dirty="0" sz="2400" spc="-5">
                <a:latin typeface="Verdana"/>
                <a:cs typeface="Verdana"/>
              </a:rPr>
              <a:t>to access </a:t>
            </a:r>
            <a:r>
              <a:rPr dirty="0" sz="2400">
                <a:latin typeface="Verdana"/>
                <a:cs typeface="Verdana"/>
              </a:rPr>
              <a:t>the </a:t>
            </a:r>
            <a:r>
              <a:rPr dirty="0" sz="2400" spc="-5">
                <a:latin typeface="Verdana"/>
                <a:cs typeface="Verdana"/>
              </a:rPr>
              <a:t>TLS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slots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Initial per-thread value </a:t>
            </a:r>
            <a:r>
              <a:rPr dirty="0" sz="2000" spc="-10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NULL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marR="252729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Allocating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TLS slot receives </a:t>
            </a:r>
            <a:r>
              <a:rPr dirty="0" sz="2400">
                <a:latin typeface="Verdana"/>
                <a:cs typeface="Verdana"/>
              </a:rPr>
              <a:t>an optional callback  function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Callback will </a:t>
            </a:r>
            <a:r>
              <a:rPr dirty="0" sz="2000">
                <a:latin typeface="Verdana"/>
                <a:cs typeface="Verdana"/>
              </a:rPr>
              <a:t>be </a:t>
            </a:r>
            <a:r>
              <a:rPr dirty="0" sz="2000" spc="-5">
                <a:latin typeface="Verdana"/>
                <a:cs typeface="Verdana"/>
              </a:rPr>
              <a:t>invoked per thread </a:t>
            </a:r>
            <a:r>
              <a:rPr dirty="0" sz="2000">
                <a:latin typeface="Verdana"/>
                <a:cs typeface="Verdana"/>
              </a:rPr>
              <a:t>upon </a:t>
            </a:r>
            <a:r>
              <a:rPr dirty="0" sz="2000" spc="-5">
                <a:latin typeface="Verdana"/>
                <a:cs typeface="Verdana"/>
              </a:rPr>
              <a:t>thread exit, </a:t>
            </a:r>
            <a:r>
              <a:rPr dirty="0" sz="2000" spc="-10">
                <a:latin typeface="Verdana"/>
                <a:cs typeface="Verdana"/>
              </a:rPr>
              <a:t>if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thread </a:t>
            </a:r>
            <a:r>
              <a:rPr dirty="0" sz="2000">
                <a:latin typeface="Verdana"/>
                <a:cs typeface="Verdana"/>
              </a:rPr>
              <a:t>has a non-NULL </a:t>
            </a:r>
            <a:r>
              <a:rPr dirty="0" sz="2000" spc="-5">
                <a:latin typeface="Verdana"/>
                <a:cs typeface="Verdana"/>
              </a:rPr>
              <a:t>value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corresponding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slot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7414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</a:t>
            </a:r>
            <a:r>
              <a:rPr dirty="0" spc="-60"/>
              <a:t> </a:t>
            </a:r>
            <a:r>
              <a:rPr dirty="0" spc="-5"/>
              <a:t>registers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7835900" cy="428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374015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Pin’s context structure includes </a:t>
            </a:r>
            <a:r>
              <a:rPr dirty="0" sz="2400" spc="-5">
                <a:latin typeface="Verdana"/>
                <a:cs typeface="Verdana"/>
              </a:rPr>
              <a:t>several scratch  general </a:t>
            </a:r>
            <a:r>
              <a:rPr dirty="0" sz="2400">
                <a:latin typeface="Verdana"/>
                <a:cs typeface="Verdana"/>
              </a:rPr>
              <a:t>purpose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registers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Do not </a:t>
            </a:r>
            <a:r>
              <a:rPr dirty="0" sz="2000" spc="-5">
                <a:latin typeface="Verdana"/>
                <a:cs typeface="Verdana"/>
              </a:rPr>
              <a:t>map to </a:t>
            </a:r>
            <a:r>
              <a:rPr dirty="0" sz="2000">
                <a:latin typeface="Verdana"/>
                <a:cs typeface="Verdana"/>
              </a:rPr>
              <a:t>actual architecture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registers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marR="224790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Can be accessed </a:t>
            </a:r>
            <a:r>
              <a:rPr dirty="0" sz="2400">
                <a:latin typeface="Verdana"/>
                <a:cs typeface="Verdana"/>
              </a:rPr>
              <a:t>and modified same as </a:t>
            </a:r>
            <a:r>
              <a:rPr dirty="0" sz="2400" spc="-5">
                <a:latin typeface="Verdana"/>
                <a:cs typeface="Verdana"/>
              </a:rPr>
              <a:t>physical  registers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Preferred to </a:t>
            </a:r>
            <a:r>
              <a:rPr dirty="0" sz="2400">
                <a:latin typeface="Verdana"/>
                <a:cs typeface="Verdana"/>
              </a:rPr>
              <a:t>use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5" i="1">
                <a:solidFill>
                  <a:srgbClr val="085FA8"/>
                </a:solidFill>
                <a:latin typeface="Verdana"/>
                <a:cs typeface="Verdana"/>
              </a:rPr>
              <a:t>PIN_ClaimToolRegister()</a:t>
            </a:r>
            <a:r>
              <a:rPr dirty="0" sz="2400" spc="90" i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Claims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free scratch register to be </a:t>
            </a:r>
            <a:r>
              <a:rPr dirty="0" sz="2000">
                <a:latin typeface="Verdana"/>
                <a:cs typeface="Verdana"/>
              </a:rPr>
              <a:t>used </a:t>
            </a:r>
            <a:r>
              <a:rPr dirty="0" sz="2000" spc="-5">
                <a:latin typeface="Verdana"/>
                <a:cs typeface="Verdana"/>
              </a:rPr>
              <a:t>by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tool</a:t>
            </a:r>
            <a:endParaRPr sz="2000">
              <a:latin typeface="Verdana"/>
              <a:cs typeface="Verdana"/>
            </a:endParaRPr>
          </a:p>
          <a:p>
            <a:pPr lvl="1" marL="588645" marR="1040765" indent="-236220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Can help avoid </a:t>
            </a:r>
            <a:r>
              <a:rPr dirty="0" sz="2000">
                <a:latin typeface="Verdana"/>
                <a:cs typeface="Verdana"/>
              </a:rPr>
              <a:t>contention when </a:t>
            </a:r>
            <a:r>
              <a:rPr dirty="0" sz="2000" spc="-5">
                <a:latin typeface="Verdana"/>
                <a:cs typeface="Verdana"/>
              </a:rPr>
              <a:t>tool </a:t>
            </a:r>
            <a:r>
              <a:rPr dirty="0" sz="2000">
                <a:latin typeface="Verdana"/>
                <a:cs typeface="Verdana"/>
              </a:rPr>
              <a:t>has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several  components which all require scratch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registers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37553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Pin Tool</a:t>
            </a:r>
            <a:r>
              <a:rPr dirty="0" spc="-55"/>
              <a:t> </a:t>
            </a:r>
            <a:r>
              <a:rPr dirty="0"/>
              <a:t>threads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6777"/>
            <a:ext cx="8005445" cy="362077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tools </a:t>
            </a:r>
            <a:r>
              <a:rPr dirty="0" sz="2400">
                <a:latin typeface="Verdana"/>
                <a:cs typeface="Verdana"/>
              </a:rPr>
              <a:t>may </a:t>
            </a:r>
            <a:r>
              <a:rPr dirty="0" sz="2400" spc="-5">
                <a:latin typeface="Verdana"/>
                <a:cs typeface="Verdana"/>
              </a:rPr>
              <a:t>create their </a:t>
            </a:r>
            <a:r>
              <a:rPr dirty="0" sz="2400">
                <a:latin typeface="Verdana"/>
                <a:cs typeface="Verdana"/>
              </a:rPr>
              <a:t>own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threads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These threads will </a:t>
            </a:r>
            <a:r>
              <a:rPr dirty="0" sz="2000">
                <a:latin typeface="Verdana"/>
                <a:cs typeface="Verdana"/>
              </a:rPr>
              <a:t>not </a:t>
            </a:r>
            <a:r>
              <a:rPr dirty="0" sz="2000" spc="-5">
                <a:latin typeface="Verdana"/>
                <a:cs typeface="Verdana"/>
              </a:rPr>
              <a:t>be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instrumented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Use Pin </a:t>
            </a:r>
            <a:r>
              <a:rPr dirty="0" sz="2400">
                <a:latin typeface="Verdana"/>
                <a:cs typeface="Verdana"/>
              </a:rPr>
              <a:t>API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 i="1">
                <a:solidFill>
                  <a:srgbClr val="085FA8"/>
                </a:solidFill>
                <a:latin typeface="Verdana"/>
                <a:cs typeface="Verdana"/>
              </a:rPr>
              <a:t>PIN_SpawnInternalThread()</a:t>
            </a:r>
            <a:endParaRPr sz="2400">
              <a:latin typeface="Verdana"/>
              <a:cs typeface="Verdana"/>
            </a:endParaRPr>
          </a:p>
          <a:p>
            <a:pPr lvl="1" marL="588645" marR="5080" indent="-236220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System </a:t>
            </a:r>
            <a:r>
              <a:rPr dirty="0" sz="2000" spc="-5">
                <a:latin typeface="Verdana"/>
                <a:cs typeface="Verdana"/>
              </a:rPr>
              <a:t>services, </a:t>
            </a:r>
            <a:r>
              <a:rPr dirty="0" sz="2000" spc="-10">
                <a:latin typeface="Verdana"/>
                <a:cs typeface="Verdana"/>
              </a:rPr>
              <a:t>like </a:t>
            </a:r>
            <a:r>
              <a:rPr dirty="0" sz="2000" i="1">
                <a:latin typeface="Verdana"/>
                <a:cs typeface="Verdana"/>
              </a:rPr>
              <a:t>clone() </a:t>
            </a:r>
            <a:r>
              <a:rPr dirty="0" sz="2000" spc="-5">
                <a:latin typeface="Verdana"/>
                <a:cs typeface="Verdana"/>
              </a:rPr>
              <a:t>or </a:t>
            </a:r>
            <a:r>
              <a:rPr dirty="0" sz="2000" spc="-5" i="1">
                <a:latin typeface="Verdana"/>
                <a:cs typeface="Verdana"/>
              </a:rPr>
              <a:t>CreateThread(), </a:t>
            </a:r>
            <a:r>
              <a:rPr dirty="0" sz="2000">
                <a:latin typeface="Verdana"/>
                <a:cs typeface="Verdana"/>
              </a:rPr>
              <a:t>must not  </a:t>
            </a:r>
            <a:r>
              <a:rPr dirty="0" sz="2000" spc="-5">
                <a:latin typeface="Verdana"/>
                <a:cs typeface="Verdana"/>
              </a:rPr>
              <a:t>be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marR="814069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Tool threads </a:t>
            </a:r>
            <a:r>
              <a:rPr dirty="0" sz="2400">
                <a:latin typeface="Verdana"/>
                <a:cs typeface="Verdana"/>
              </a:rPr>
              <a:t>can only </a:t>
            </a:r>
            <a:r>
              <a:rPr dirty="0" sz="2400" spc="-5">
                <a:latin typeface="Verdana"/>
                <a:cs typeface="Verdana"/>
              </a:rPr>
              <a:t>be created in </a:t>
            </a:r>
            <a:r>
              <a:rPr dirty="0" sz="2400">
                <a:latin typeface="Verdana"/>
                <a:cs typeface="Verdana"/>
              </a:rPr>
              <a:t>the </a:t>
            </a:r>
            <a:r>
              <a:rPr dirty="0" sz="2400" spc="-5">
                <a:latin typeface="Verdana"/>
                <a:cs typeface="Verdana"/>
              </a:rPr>
              <a:t>tool’s  main(), or from within </a:t>
            </a:r>
            <a:r>
              <a:rPr dirty="0" sz="2400">
                <a:latin typeface="Verdana"/>
                <a:cs typeface="Verdana"/>
              </a:rPr>
              <a:t>another </a:t>
            </a:r>
            <a:r>
              <a:rPr dirty="0" sz="2400" spc="-5">
                <a:latin typeface="Verdana"/>
                <a:cs typeface="Verdana"/>
              </a:rPr>
              <a:t>tool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thread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27" y="4364812"/>
            <a:ext cx="527431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AF50"/>
                </a:solidFill>
              </a:rPr>
              <a:t>Part</a:t>
            </a:r>
            <a:r>
              <a:rPr dirty="0" sz="4400" spc="-40">
                <a:solidFill>
                  <a:srgbClr val="00AF50"/>
                </a:solidFill>
              </a:rPr>
              <a:t> </a:t>
            </a:r>
            <a:r>
              <a:rPr dirty="0" sz="4400">
                <a:solidFill>
                  <a:srgbClr val="00AF50"/>
                </a:solidFill>
              </a:rPr>
              <a:t>1</a:t>
            </a:r>
            <a:endParaRPr sz="4400"/>
          </a:p>
          <a:p>
            <a:pPr marL="12700">
              <a:lnSpc>
                <a:spcPct val="100000"/>
              </a:lnSpc>
            </a:pPr>
            <a:r>
              <a:rPr dirty="0" sz="4400" b="0">
                <a:solidFill>
                  <a:srgbClr val="00AF50"/>
                </a:solidFill>
                <a:latin typeface="Verdana"/>
                <a:cs typeface="Verdana"/>
              </a:rPr>
              <a:t>Introduction </a:t>
            </a:r>
            <a:r>
              <a:rPr dirty="0" sz="4400" spc="-5" b="0">
                <a:solidFill>
                  <a:srgbClr val="00AF50"/>
                </a:solidFill>
                <a:latin typeface="Verdana"/>
                <a:cs typeface="Verdana"/>
              </a:rPr>
              <a:t>to</a:t>
            </a:r>
            <a:r>
              <a:rPr dirty="0" sz="4400" spc="-60" b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4400" spc="-5" b="0">
                <a:solidFill>
                  <a:srgbClr val="00AF50"/>
                </a:solidFill>
                <a:latin typeface="Verdana"/>
                <a:cs typeface="Verdana"/>
              </a:rPr>
              <a:t>Pin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43199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Locking</a:t>
            </a:r>
            <a:r>
              <a:rPr dirty="0" spc="-55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870330"/>
            <a:ext cx="8209280" cy="5213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u="heavy" sz="240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Basic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Rules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lvl="1" marL="588645" indent="-236854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Any </a:t>
            </a:r>
            <a:r>
              <a:rPr dirty="0" sz="2000" spc="-5">
                <a:latin typeface="Verdana"/>
                <a:cs typeface="Verdana"/>
              </a:rPr>
              <a:t>locks acquired in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Pin callback, </a:t>
            </a:r>
            <a:r>
              <a:rPr dirty="0" sz="2000">
                <a:latin typeface="Verdana"/>
                <a:cs typeface="Verdana"/>
              </a:rPr>
              <a:t>must be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released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before returning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callback.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lvl="1" marL="588645" marR="17780" indent="-236220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Any </a:t>
            </a:r>
            <a:r>
              <a:rPr dirty="0" sz="2000" spc="-5">
                <a:latin typeface="Verdana"/>
                <a:cs typeface="Verdana"/>
              </a:rPr>
              <a:t>locks acquired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analysis routine, </a:t>
            </a:r>
            <a:r>
              <a:rPr dirty="0" sz="2000">
                <a:latin typeface="Verdana"/>
                <a:cs typeface="Verdana"/>
              </a:rPr>
              <a:t>must </a:t>
            </a:r>
            <a:r>
              <a:rPr dirty="0" sz="2000" spc="-5">
                <a:latin typeface="Verdana"/>
                <a:cs typeface="Verdana"/>
              </a:rPr>
              <a:t>be released  before returning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the analysis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routine.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Verdana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588645" marR="26670" indent="-236220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If </a:t>
            </a:r>
            <a:r>
              <a:rPr dirty="0" sz="2000" spc="-5">
                <a:latin typeface="Verdana"/>
                <a:cs typeface="Verdana"/>
              </a:rPr>
              <a:t>the tool calls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API from a </a:t>
            </a:r>
            <a:r>
              <a:rPr dirty="0" sz="2000" spc="-5">
                <a:latin typeface="Verdana"/>
                <a:cs typeface="Verdana"/>
              </a:rPr>
              <a:t>callback, it </a:t>
            </a:r>
            <a:r>
              <a:rPr dirty="0" sz="2000">
                <a:latin typeface="Verdana"/>
                <a:cs typeface="Verdana"/>
              </a:rPr>
              <a:t>should not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hold  </a:t>
            </a:r>
            <a:r>
              <a:rPr dirty="0" sz="2000">
                <a:latin typeface="Verdana"/>
                <a:cs typeface="Verdana"/>
              </a:rPr>
              <a:t>any </a:t>
            </a:r>
            <a:r>
              <a:rPr dirty="0" sz="2000" spc="-5">
                <a:latin typeface="Verdana"/>
                <a:cs typeface="Verdana"/>
              </a:rPr>
              <a:t>tool </a:t>
            </a:r>
            <a:r>
              <a:rPr dirty="0" sz="2000">
                <a:latin typeface="Verdana"/>
                <a:cs typeface="Verdana"/>
              </a:rPr>
              <a:t>locks when </a:t>
            </a:r>
            <a:r>
              <a:rPr dirty="0" sz="2000" spc="-5">
                <a:latin typeface="Verdana"/>
                <a:cs typeface="Verdana"/>
              </a:rPr>
              <a:t>calling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API.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588645" marR="5080" indent="-236220">
              <a:lnSpc>
                <a:spcPct val="100000"/>
              </a:lnSpc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If </a:t>
            </a:r>
            <a:r>
              <a:rPr dirty="0" sz="2000" spc="-5">
                <a:latin typeface="Verdana"/>
                <a:cs typeface="Verdana"/>
              </a:rPr>
              <a:t>the tool calls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API from an </a:t>
            </a:r>
            <a:r>
              <a:rPr dirty="0" sz="2000" spc="-5">
                <a:latin typeface="Verdana"/>
                <a:cs typeface="Verdana"/>
              </a:rPr>
              <a:t>analysis routine, </a:t>
            </a:r>
            <a:r>
              <a:rPr dirty="0" sz="2000" spc="-10">
                <a:latin typeface="Verdana"/>
                <a:cs typeface="Verdana"/>
              </a:rPr>
              <a:t>it </a:t>
            </a:r>
            <a:r>
              <a:rPr dirty="0" sz="2000">
                <a:latin typeface="Verdana"/>
                <a:cs typeface="Verdana"/>
              </a:rPr>
              <a:t>should  not </a:t>
            </a:r>
            <a:r>
              <a:rPr dirty="0" sz="2000" spc="-5">
                <a:latin typeface="Verdana"/>
                <a:cs typeface="Verdana"/>
              </a:rPr>
              <a:t>hold </a:t>
            </a:r>
            <a:r>
              <a:rPr dirty="0" sz="2000">
                <a:latin typeface="Verdana"/>
                <a:cs typeface="Verdana"/>
              </a:rPr>
              <a:t>any </a:t>
            </a:r>
            <a:r>
              <a:rPr dirty="0" sz="2000" spc="-5">
                <a:latin typeface="Verdana"/>
                <a:cs typeface="Verdana"/>
              </a:rPr>
              <a:t>tool </a:t>
            </a:r>
            <a:r>
              <a:rPr dirty="0" sz="2000">
                <a:latin typeface="Verdana"/>
                <a:cs typeface="Verdana"/>
              </a:rPr>
              <a:t>locks when </a:t>
            </a:r>
            <a:r>
              <a:rPr dirty="0" sz="2000" spc="-5">
                <a:latin typeface="Verdana"/>
                <a:cs typeface="Verdana"/>
              </a:rPr>
              <a:t>calling the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API</a:t>
            </a:r>
            <a:endParaRPr sz="2000">
              <a:latin typeface="Verdana"/>
              <a:cs typeface="Verdana"/>
            </a:endParaRPr>
          </a:p>
          <a:p>
            <a:pPr marL="927100" marR="360045" indent="-22479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Verdana"/>
                <a:cs typeface="Verdana"/>
              </a:rPr>
              <a:t>– For some Pin API calls, </a:t>
            </a:r>
            <a:r>
              <a:rPr dirty="0" sz="1800" spc="-5">
                <a:latin typeface="Verdana"/>
                <a:cs typeface="Verdana"/>
              </a:rPr>
              <a:t>the tool </a:t>
            </a:r>
            <a:r>
              <a:rPr dirty="0" sz="1800">
                <a:latin typeface="Verdana"/>
                <a:cs typeface="Verdana"/>
              </a:rPr>
              <a:t>may </a:t>
            </a:r>
            <a:r>
              <a:rPr dirty="0" sz="1800" spc="-5">
                <a:latin typeface="Verdana"/>
                <a:cs typeface="Verdana"/>
              </a:rPr>
              <a:t>need to acquire the </a:t>
            </a:r>
            <a:r>
              <a:rPr dirty="0" sz="1800">
                <a:latin typeface="Verdana"/>
                <a:cs typeface="Verdana"/>
              </a:rPr>
              <a:t>Pin  client lock first </a:t>
            </a:r>
            <a:r>
              <a:rPr dirty="0" sz="1800" spc="-5">
                <a:latin typeface="Verdana"/>
                <a:cs typeface="Verdana"/>
              </a:rPr>
              <a:t>(see documentation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43199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Locking</a:t>
            </a:r>
            <a:r>
              <a:rPr dirty="0" spc="-55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799150"/>
            <a:ext cx="8142605" cy="545528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Advanced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Rules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Some </a:t>
            </a:r>
            <a:r>
              <a:rPr dirty="0" sz="2000" spc="-5">
                <a:latin typeface="Verdana"/>
                <a:cs typeface="Verdana"/>
              </a:rPr>
              <a:t>rules may be </a:t>
            </a:r>
            <a:r>
              <a:rPr dirty="0" sz="2000" spc="-10">
                <a:latin typeface="Verdana"/>
                <a:cs typeface="Verdana"/>
              </a:rPr>
              <a:t>partially </a:t>
            </a:r>
            <a:r>
              <a:rPr dirty="0" sz="2000" spc="-5">
                <a:latin typeface="Verdana"/>
                <a:cs typeface="Verdana"/>
              </a:rPr>
              <a:t>relaxed,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specific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cases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Verdana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588645" marR="416559" indent="-236220">
              <a:lnSpc>
                <a:spcPct val="100000"/>
              </a:lnSpc>
              <a:spcBef>
                <a:spcPts val="5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If </a:t>
            </a:r>
            <a:r>
              <a:rPr dirty="0" sz="2000" spc="-5">
                <a:latin typeface="Verdana"/>
                <a:cs typeface="Verdana"/>
              </a:rPr>
              <a:t>the tool acquires lock </a:t>
            </a:r>
            <a:r>
              <a:rPr dirty="0" sz="2000">
                <a:latin typeface="Verdana"/>
                <a:cs typeface="Verdana"/>
              </a:rPr>
              <a:t>L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analysis routine, </a:t>
            </a:r>
            <a:r>
              <a:rPr dirty="0" sz="2000" spc="-10">
                <a:latin typeface="Verdana"/>
                <a:cs typeface="Verdana"/>
              </a:rPr>
              <a:t>it </a:t>
            </a:r>
            <a:r>
              <a:rPr dirty="0" sz="2000">
                <a:latin typeface="Verdana"/>
                <a:cs typeface="Verdana"/>
              </a:rPr>
              <a:t>may  continue </a:t>
            </a:r>
            <a:r>
              <a:rPr dirty="0" sz="2000" spc="-5">
                <a:latin typeface="Verdana"/>
                <a:cs typeface="Verdana"/>
              </a:rPr>
              <a:t>holding </a:t>
            </a:r>
            <a:r>
              <a:rPr dirty="0" sz="2000">
                <a:latin typeface="Verdana"/>
                <a:cs typeface="Verdana"/>
              </a:rPr>
              <a:t>L </a:t>
            </a:r>
            <a:r>
              <a:rPr dirty="0" sz="2000" spc="-5">
                <a:latin typeface="Verdana"/>
                <a:cs typeface="Verdana"/>
              </a:rPr>
              <a:t>after the analysis </a:t>
            </a:r>
            <a:r>
              <a:rPr dirty="0" sz="2000">
                <a:latin typeface="Verdana"/>
                <a:cs typeface="Verdana"/>
              </a:rPr>
              <a:t>routine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completes:</a:t>
            </a:r>
            <a:endParaRPr sz="2000">
              <a:latin typeface="Verdana"/>
              <a:cs typeface="Verdana"/>
            </a:endParaRPr>
          </a:p>
          <a:p>
            <a:pPr lvl="2" marL="927100" marR="5080" indent="-224790">
              <a:lnSpc>
                <a:spcPct val="100000"/>
              </a:lnSpc>
              <a:spcBef>
                <a:spcPts val="439"/>
              </a:spcBef>
              <a:buChar char="–"/>
              <a:tabLst>
                <a:tab pos="927735" algn="l"/>
              </a:tabLst>
            </a:pPr>
            <a:r>
              <a:rPr dirty="0" sz="1800" spc="-5">
                <a:latin typeface="Verdana"/>
                <a:cs typeface="Verdana"/>
              </a:rPr>
              <a:t>Lock </a:t>
            </a:r>
            <a:r>
              <a:rPr dirty="0" sz="1800">
                <a:latin typeface="Verdana"/>
                <a:cs typeface="Verdana"/>
              </a:rPr>
              <a:t>L must </a:t>
            </a:r>
            <a:r>
              <a:rPr dirty="0" sz="1800" spc="-5">
                <a:latin typeface="Verdana"/>
                <a:cs typeface="Verdana"/>
              </a:rPr>
              <a:t>be released before </a:t>
            </a:r>
            <a:r>
              <a:rPr dirty="0" sz="1800">
                <a:latin typeface="Verdana"/>
                <a:cs typeface="Verdana"/>
              </a:rPr>
              <a:t>leaving </a:t>
            </a:r>
            <a:r>
              <a:rPr dirty="0" sz="1800" spc="-5">
                <a:latin typeface="Verdana"/>
                <a:cs typeface="Verdana"/>
              </a:rPr>
              <a:t>the trace that contains  the </a:t>
            </a:r>
            <a:r>
              <a:rPr dirty="0" sz="1800">
                <a:latin typeface="Verdana"/>
                <a:cs typeface="Verdana"/>
              </a:rPr>
              <a:t>analysis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routine.</a:t>
            </a:r>
            <a:endParaRPr sz="1800">
              <a:latin typeface="Verdana"/>
              <a:cs typeface="Verdana"/>
            </a:endParaRPr>
          </a:p>
          <a:p>
            <a:pPr lvl="3" marL="1277620" indent="-236854">
              <a:lnSpc>
                <a:spcPct val="100000"/>
              </a:lnSpc>
              <a:spcBef>
                <a:spcPts val="380"/>
              </a:spcBef>
              <a:buChar char="–"/>
              <a:tabLst>
                <a:tab pos="1278255" algn="l"/>
              </a:tabLst>
            </a:pPr>
            <a:r>
              <a:rPr dirty="0" sz="1600" spc="-5">
                <a:latin typeface="Verdana"/>
                <a:cs typeface="Verdana"/>
              </a:rPr>
              <a:t>A trace may have </a:t>
            </a:r>
            <a:r>
              <a:rPr dirty="0" sz="1600" spc="-10">
                <a:latin typeface="Verdana"/>
                <a:cs typeface="Verdana"/>
              </a:rPr>
              <a:t>multiple </a:t>
            </a:r>
            <a:r>
              <a:rPr dirty="0" sz="1600" spc="-5">
                <a:latin typeface="Verdana"/>
                <a:cs typeface="Verdana"/>
              </a:rPr>
              <a:t>exit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points</a:t>
            </a:r>
            <a:endParaRPr sz="1600">
              <a:latin typeface="Verdana"/>
              <a:cs typeface="Verdana"/>
            </a:endParaRPr>
          </a:p>
          <a:p>
            <a:pPr lvl="3" marL="1277620" marR="486409" indent="-236220">
              <a:lnSpc>
                <a:spcPct val="100000"/>
              </a:lnSpc>
              <a:spcBef>
                <a:spcPts val="385"/>
              </a:spcBef>
              <a:buChar char="–"/>
              <a:tabLst>
                <a:tab pos="1278255" algn="l"/>
              </a:tabLst>
            </a:pP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tool </a:t>
            </a:r>
            <a:r>
              <a:rPr dirty="0" sz="1600" spc="-10">
                <a:latin typeface="Verdana"/>
                <a:cs typeface="Verdana"/>
              </a:rPr>
              <a:t>must </a:t>
            </a:r>
            <a:r>
              <a:rPr dirty="0" sz="1600" spc="-5">
                <a:latin typeface="Verdana"/>
                <a:cs typeface="Verdana"/>
              </a:rPr>
              <a:t>establish a </a:t>
            </a:r>
            <a:r>
              <a:rPr dirty="0" sz="1600" spc="-10">
                <a:latin typeface="Verdana"/>
                <a:cs typeface="Verdana"/>
              </a:rPr>
              <a:t>callback which, in </a:t>
            </a:r>
            <a:r>
              <a:rPr dirty="0" sz="1600" spc="-5">
                <a:latin typeface="Verdana"/>
                <a:cs typeface="Verdana"/>
              </a:rPr>
              <a:t>case of exception,  releases the </a:t>
            </a:r>
            <a:r>
              <a:rPr dirty="0" sz="1600" spc="-10">
                <a:latin typeface="Verdana"/>
                <a:cs typeface="Verdana"/>
              </a:rPr>
              <a:t>lock </a:t>
            </a:r>
            <a:r>
              <a:rPr dirty="0" sz="1600" spc="-5">
                <a:latin typeface="Verdana"/>
                <a:cs typeface="Verdana"/>
              </a:rPr>
              <a:t>L. </a:t>
            </a:r>
            <a:r>
              <a:rPr dirty="0" sz="1600" spc="-10">
                <a:latin typeface="Verdana"/>
                <a:cs typeface="Verdana"/>
              </a:rPr>
              <a:t>Tools </a:t>
            </a:r>
            <a:r>
              <a:rPr dirty="0" sz="1600" spc="-5">
                <a:latin typeface="Verdana"/>
                <a:cs typeface="Verdana"/>
              </a:rPr>
              <a:t>can </a:t>
            </a:r>
            <a:r>
              <a:rPr dirty="0" sz="1600" spc="-10">
                <a:latin typeface="Verdana"/>
                <a:cs typeface="Verdana"/>
              </a:rPr>
              <a:t>use </a:t>
            </a:r>
            <a:r>
              <a:rPr dirty="0" sz="1600" spc="-10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1600" spc="-5" i="1">
                <a:solidFill>
                  <a:srgbClr val="085FA8"/>
                </a:solidFill>
                <a:latin typeface="Verdana"/>
                <a:cs typeface="Verdana"/>
              </a:rPr>
              <a:t>PIN_AddContextChangeFunction() </a:t>
            </a:r>
            <a:r>
              <a:rPr dirty="0" sz="1600" spc="-5">
                <a:latin typeface="Verdana"/>
                <a:cs typeface="Verdana"/>
              </a:rPr>
              <a:t>to establish </a:t>
            </a:r>
            <a:r>
              <a:rPr dirty="0" sz="1600" spc="-10">
                <a:latin typeface="Verdana"/>
                <a:cs typeface="Verdana"/>
              </a:rPr>
              <a:t>this</a:t>
            </a:r>
            <a:r>
              <a:rPr dirty="0" sz="1600" spc="1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call-back.</a:t>
            </a:r>
            <a:endParaRPr sz="1600">
              <a:latin typeface="Verdana"/>
              <a:cs typeface="Verdana"/>
            </a:endParaRPr>
          </a:p>
          <a:p>
            <a:pPr lvl="3" marL="1277620" indent="-236854">
              <a:lnSpc>
                <a:spcPct val="100000"/>
              </a:lnSpc>
              <a:spcBef>
                <a:spcPts val="385"/>
              </a:spcBef>
              <a:buChar char="–"/>
              <a:tabLst>
                <a:tab pos="1278255" algn="l"/>
              </a:tabLst>
            </a:pPr>
            <a:r>
              <a:rPr dirty="0" sz="1600" spc="-5">
                <a:latin typeface="Verdana"/>
                <a:cs typeface="Verdana"/>
              </a:rPr>
              <a:t>Lock L may not be acquired by any Pin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callback</a:t>
            </a:r>
            <a:endParaRPr sz="1600">
              <a:latin typeface="Verdana"/>
              <a:cs typeface="Verdana"/>
            </a:endParaRPr>
          </a:p>
          <a:p>
            <a:pPr lvl="3">
              <a:lnSpc>
                <a:spcPct val="100000"/>
              </a:lnSpc>
              <a:buFont typeface="Verdana"/>
              <a:buChar char="–"/>
            </a:pPr>
            <a:endParaRPr sz="1900">
              <a:latin typeface="Times New Roman"/>
              <a:cs typeface="Times New Roman"/>
            </a:endParaRPr>
          </a:p>
          <a:p>
            <a:pPr lvl="1" marL="588645" marR="347345" indent="-236220">
              <a:lnSpc>
                <a:spcPct val="100000"/>
              </a:lnSpc>
              <a:spcBef>
                <a:spcPts val="117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The tool may hold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lock </a:t>
            </a:r>
            <a:r>
              <a:rPr dirty="0" sz="2000">
                <a:latin typeface="Verdana"/>
                <a:cs typeface="Verdana"/>
              </a:rPr>
              <a:t>L </a:t>
            </a:r>
            <a:r>
              <a:rPr dirty="0" sz="2000" spc="-5">
                <a:latin typeface="Verdana"/>
                <a:cs typeface="Verdana"/>
              </a:rPr>
              <a:t>while calling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API, </a:t>
            </a:r>
            <a:r>
              <a:rPr dirty="0" sz="2000" spc="-10">
                <a:latin typeface="Verdana"/>
                <a:cs typeface="Verdana"/>
              </a:rPr>
              <a:t>if </a:t>
            </a:r>
            <a:r>
              <a:rPr dirty="0" sz="2000" spc="-5">
                <a:latin typeface="Verdana"/>
                <a:cs typeface="Verdana"/>
              </a:rPr>
              <a:t>that  lock obeys the following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sub-rule:</a:t>
            </a:r>
            <a:endParaRPr sz="2000">
              <a:latin typeface="Verdana"/>
              <a:cs typeface="Verdana"/>
            </a:endParaRPr>
          </a:p>
          <a:p>
            <a:pPr lvl="2" marL="1277620" indent="-236854">
              <a:lnSpc>
                <a:spcPct val="100000"/>
              </a:lnSpc>
              <a:spcBef>
                <a:spcPts val="390"/>
              </a:spcBef>
              <a:buChar char="–"/>
              <a:tabLst>
                <a:tab pos="1278255" algn="l"/>
              </a:tabLst>
            </a:pP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tool does not acquire lock L from any</a:t>
            </a:r>
            <a:r>
              <a:rPr dirty="0" sz="1600" spc="1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call-back.</a:t>
            </a:r>
            <a:endParaRPr sz="1600">
              <a:latin typeface="Verdana"/>
              <a:cs typeface="Verdana"/>
            </a:endParaRPr>
          </a:p>
          <a:p>
            <a:pPr lvl="2" marL="1277620" indent="-236854">
              <a:lnSpc>
                <a:spcPct val="100000"/>
              </a:lnSpc>
              <a:spcBef>
                <a:spcPts val="385"/>
              </a:spcBef>
              <a:buChar char="–"/>
              <a:tabLst>
                <a:tab pos="1278255" algn="l"/>
              </a:tabLst>
            </a:pPr>
            <a:r>
              <a:rPr dirty="0" sz="1600" spc="-10">
                <a:latin typeface="Verdana"/>
                <a:cs typeface="Verdana"/>
              </a:rPr>
              <a:t>The Pin </a:t>
            </a:r>
            <a:r>
              <a:rPr dirty="0" sz="1600" spc="-5">
                <a:latin typeface="Verdana"/>
                <a:cs typeface="Verdana"/>
              </a:rPr>
              <a:t>API invoked does not cause Application code to</a:t>
            </a:r>
            <a:r>
              <a:rPr dirty="0" sz="1600" spc="204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execute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579" y="2622880"/>
            <a:ext cx="421640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Instrumenting</a:t>
            </a:r>
            <a:r>
              <a:rPr dirty="0" sz="3600" spc="-125"/>
              <a:t> </a:t>
            </a:r>
            <a:r>
              <a:rPr dirty="0" sz="3600"/>
              <a:t>a  </a:t>
            </a:r>
            <a:r>
              <a:rPr dirty="0" sz="3600" spc="-5"/>
              <a:t>process</a:t>
            </a:r>
            <a:r>
              <a:rPr dirty="0" sz="3600" spc="-40"/>
              <a:t> </a:t>
            </a:r>
            <a:r>
              <a:rPr dirty="0" sz="3600"/>
              <a:t>tree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826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Instrumenting a Process</a:t>
            </a:r>
            <a:r>
              <a:rPr dirty="0" spc="-70"/>
              <a:t> </a:t>
            </a:r>
            <a:r>
              <a:rPr dirty="0"/>
              <a:t>Tree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24333"/>
            <a:ext cx="8074025" cy="43688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9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Process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creates Process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4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Process </a:t>
            </a:r>
            <a:r>
              <a:rPr dirty="0" sz="1800">
                <a:latin typeface="Verdana"/>
                <a:cs typeface="Verdana"/>
              </a:rPr>
              <a:t>B </a:t>
            </a:r>
            <a:r>
              <a:rPr dirty="0" sz="1800" spc="-5">
                <a:latin typeface="Verdana"/>
                <a:cs typeface="Verdana"/>
              </a:rPr>
              <a:t>creates Process </a:t>
            </a:r>
            <a:r>
              <a:rPr dirty="0" sz="1800">
                <a:latin typeface="Verdana"/>
                <a:cs typeface="Verdana"/>
              </a:rPr>
              <a:t>C and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Verdana"/>
                <a:cs typeface="Verdana"/>
              </a:rPr>
              <a:t>– And so</a:t>
            </a:r>
            <a:r>
              <a:rPr dirty="0" sz="1600" spc="-3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forth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can </a:t>
            </a:r>
            <a:r>
              <a:rPr dirty="0" sz="2000" spc="-5">
                <a:latin typeface="Verdana"/>
                <a:cs typeface="Verdana"/>
              </a:rPr>
              <a:t>instrument all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part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the process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tree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8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Use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5" i="1">
                <a:latin typeface="Verdana"/>
                <a:cs typeface="Verdana"/>
              </a:rPr>
              <a:t>–follow_exevc </a:t>
            </a: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invocation switch to turn </a:t>
            </a:r>
            <a:r>
              <a:rPr dirty="0" sz="1600" spc="-10">
                <a:latin typeface="Verdana"/>
                <a:cs typeface="Verdana"/>
              </a:rPr>
              <a:t>this</a:t>
            </a:r>
            <a:r>
              <a:rPr dirty="0" sz="1600" spc="1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  <a:p>
            <a:pPr lvl="1" marL="588645" marR="197485" indent="-236220">
              <a:lnSpc>
                <a:spcPct val="100000"/>
              </a:lnSpc>
              <a:spcBef>
                <a:spcPts val="38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Can </a:t>
            </a:r>
            <a:r>
              <a:rPr dirty="0" sz="1600" spc="-5">
                <a:latin typeface="Verdana"/>
                <a:cs typeface="Verdana"/>
              </a:rPr>
              <a:t>use </a:t>
            </a:r>
            <a:r>
              <a:rPr dirty="0" sz="1600" spc="-10">
                <a:latin typeface="Verdana"/>
                <a:cs typeface="Verdana"/>
              </a:rPr>
              <a:t>different Pin </a:t>
            </a:r>
            <a:r>
              <a:rPr dirty="0" sz="1600" spc="-5">
                <a:latin typeface="Verdana"/>
                <a:cs typeface="Verdana"/>
              </a:rPr>
              <a:t>modes </a:t>
            </a:r>
            <a:r>
              <a:rPr dirty="0" sz="1600" spc="-10">
                <a:latin typeface="Verdana"/>
                <a:cs typeface="Verdana"/>
              </a:rPr>
              <a:t>(Jit </a:t>
            </a:r>
            <a:r>
              <a:rPr dirty="0" sz="1600" spc="-5">
                <a:latin typeface="Verdana"/>
                <a:cs typeface="Verdana"/>
              </a:rPr>
              <a:t>or Probe) on </a:t>
            </a:r>
            <a:r>
              <a:rPr dirty="0" sz="1600" spc="-10">
                <a:latin typeface="Verdana"/>
                <a:cs typeface="Verdana"/>
              </a:rPr>
              <a:t>the different </a:t>
            </a:r>
            <a:r>
              <a:rPr dirty="0" sz="1600" spc="-5">
                <a:latin typeface="Verdana"/>
                <a:cs typeface="Verdana"/>
              </a:rPr>
              <a:t>processes </a:t>
            </a:r>
            <a:r>
              <a:rPr dirty="0" sz="1600" spc="-10">
                <a:latin typeface="Verdana"/>
                <a:cs typeface="Verdana"/>
              </a:rPr>
              <a:t>in  </a:t>
            </a:r>
            <a:r>
              <a:rPr dirty="0" sz="1600" spc="-5">
                <a:latin typeface="Verdana"/>
                <a:cs typeface="Verdana"/>
              </a:rPr>
              <a:t>the process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tree.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8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Can </a:t>
            </a:r>
            <a:r>
              <a:rPr dirty="0" sz="1600" spc="-5">
                <a:latin typeface="Verdana"/>
                <a:cs typeface="Verdana"/>
              </a:rPr>
              <a:t>use </a:t>
            </a:r>
            <a:r>
              <a:rPr dirty="0" sz="1600" spc="-10">
                <a:latin typeface="Verdana"/>
                <a:cs typeface="Verdana"/>
              </a:rPr>
              <a:t>different Pin Tools </a:t>
            </a:r>
            <a:r>
              <a:rPr dirty="0" sz="1600" spc="-5">
                <a:latin typeface="Verdana"/>
                <a:cs typeface="Verdana"/>
              </a:rPr>
              <a:t>on </a:t>
            </a:r>
            <a:r>
              <a:rPr dirty="0" sz="1600" spc="-10">
                <a:latin typeface="Verdana"/>
                <a:cs typeface="Verdana"/>
              </a:rPr>
              <a:t>the different </a:t>
            </a:r>
            <a:r>
              <a:rPr dirty="0" sz="1600" spc="-5">
                <a:latin typeface="Verdana"/>
                <a:cs typeface="Verdana"/>
              </a:rPr>
              <a:t>processes of a process</a:t>
            </a:r>
            <a:r>
              <a:rPr dirty="0" sz="1600" spc="26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tree.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238125" marR="1102360" indent="-226060">
              <a:lnSpc>
                <a:spcPct val="100000"/>
              </a:lnSpc>
              <a:spcBef>
                <a:spcPts val="1175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Architecture of </a:t>
            </a:r>
            <a:r>
              <a:rPr dirty="0" sz="2000" spc="-5">
                <a:latin typeface="Verdana"/>
                <a:cs typeface="Verdana"/>
              </a:rPr>
              <a:t>processes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process tree may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be  intermixed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8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e.g. </a:t>
            </a:r>
            <a:r>
              <a:rPr dirty="0" sz="1600" spc="-5">
                <a:latin typeface="Verdana"/>
                <a:cs typeface="Verdana"/>
              </a:rPr>
              <a:t>Process A </a:t>
            </a:r>
            <a:r>
              <a:rPr dirty="0" sz="1600" spc="-10">
                <a:latin typeface="Verdana"/>
                <a:cs typeface="Verdana"/>
              </a:rPr>
              <a:t>is 32bit, </a:t>
            </a:r>
            <a:r>
              <a:rPr dirty="0" sz="1600" spc="-5">
                <a:latin typeface="Verdana"/>
                <a:cs typeface="Verdana"/>
              </a:rPr>
              <a:t>Process B </a:t>
            </a: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64 </a:t>
            </a:r>
            <a:r>
              <a:rPr dirty="0" sz="1600" spc="-10">
                <a:latin typeface="Verdana"/>
                <a:cs typeface="Verdana"/>
              </a:rPr>
              <a:t>bit, </a:t>
            </a:r>
            <a:r>
              <a:rPr dirty="0" sz="1600" spc="-5">
                <a:latin typeface="Verdana"/>
                <a:cs typeface="Verdana"/>
              </a:rPr>
              <a:t>Process C is 64 </a:t>
            </a:r>
            <a:r>
              <a:rPr dirty="0" sz="1600" spc="-10">
                <a:latin typeface="Verdana"/>
                <a:cs typeface="Verdana"/>
              </a:rPr>
              <a:t>bit, </a:t>
            </a:r>
            <a:r>
              <a:rPr dirty="0" sz="1600" spc="-5">
                <a:latin typeface="Verdana"/>
                <a:cs typeface="Verdana"/>
              </a:rPr>
              <a:t>Process</a:t>
            </a:r>
            <a:r>
              <a:rPr dirty="0" sz="1600" spc="3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</a:t>
            </a:r>
            <a:endParaRPr sz="16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32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bit…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826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Instrumenting a Process</a:t>
            </a:r>
            <a:r>
              <a:rPr dirty="0" spc="-70"/>
              <a:t> </a:t>
            </a:r>
            <a:r>
              <a:rPr dirty="0"/>
              <a:t>Tree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709676"/>
            <a:ext cx="60699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If this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Pin Callback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returns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FALSE,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then 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child process will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run</a:t>
            </a:r>
            <a:r>
              <a:rPr dirty="0" sz="1100" spc="-85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Natively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1660" y="877315"/>
            <a:ext cx="1250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76" y="877315"/>
            <a:ext cx="534797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Verdana"/>
                <a:cs typeface="Verdana"/>
              </a:rPr>
              <a:t>BOOL </a:t>
            </a:r>
            <a:r>
              <a:rPr dirty="0" sz="1100" spc="-5" b="1">
                <a:latin typeface="Verdana"/>
                <a:cs typeface="Verdana"/>
              </a:rPr>
              <a:t>FollowChild(CHILD_PROCESS childProcess, VOID </a:t>
            </a:r>
            <a:r>
              <a:rPr dirty="0" sz="1100" b="1">
                <a:latin typeface="Verdana"/>
                <a:cs typeface="Verdana"/>
              </a:rPr>
              <a:t>* </a:t>
            </a:r>
            <a:r>
              <a:rPr dirty="0" sz="1100" spc="-5" b="1">
                <a:latin typeface="Verdana"/>
                <a:cs typeface="Verdana"/>
              </a:rPr>
              <a:t>userData)  </a:t>
            </a:r>
            <a:r>
              <a:rPr dirty="0" sz="1100" b="1">
                <a:latin typeface="Verdana"/>
                <a:cs typeface="Verdana"/>
              </a:rPr>
              <a:t>BOOL</a:t>
            </a:r>
            <a:r>
              <a:rPr dirty="0" sz="1100" spc="-5" b="1">
                <a:latin typeface="Verdana"/>
                <a:cs typeface="Verdana"/>
              </a:rPr>
              <a:t> res;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INT</a:t>
            </a:r>
            <a:r>
              <a:rPr dirty="0" sz="1100" spc="-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appArgc;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CHAR const * const *</a:t>
            </a:r>
            <a:r>
              <a:rPr dirty="0" sz="1100" spc="-7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appArgv;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76" y="1715770"/>
            <a:ext cx="8199120" cy="455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OS_PROCESS_ID pid </a:t>
            </a:r>
            <a:r>
              <a:rPr dirty="0" sz="1100" b="1">
                <a:latin typeface="Verdana"/>
                <a:cs typeface="Verdana"/>
              </a:rPr>
              <a:t>=</a:t>
            </a:r>
            <a:r>
              <a:rPr dirty="0" sz="1100" spc="2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CHILD_PROCESS_GetId(childProcess);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Get 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command line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that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child process will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be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Pinned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with, these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are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Pin invocation</a:t>
            </a:r>
            <a:r>
              <a:rPr dirty="0" sz="1100" spc="-6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switches</a:t>
            </a:r>
            <a:endParaRPr sz="1100">
              <a:latin typeface="Verdana"/>
              <a:cs typeface="Verdana"/>
            </a:endParaRPr>
          </a:p>
          <a:p>
            <a:pPr marL="203200" marR="2246630">
              <a:lnSpc>
                <a:spcPct val="100000"/>
              </a:lnSpc>
            </a:pP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that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were specified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when this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(parent) process was Pinned  </a:t>
            </a:r>
            <a:r>
              <a:rPr dirty="0" sz="1100" spc="-5" b="1">
                <a:latin typeface="Verdana"/>
                <a:cs typeface="Verdana"/>
              </a:rPr>
              <a:t>CHILD_PROCESS_GetCommandLine(childProcess, &amp;appArgc,</a:t>
            </a:r>
            <a:r>
              <a:rPr dirty="0" sz="1100" spc="2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&amp;appArgv);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Verdana"/>
                <a:cs typeface="Verdana"/>
              </a:rPr>
              <a:t>INT </a:t>
            </a:r>
            <a:r>
              <a:rPr dirty="0" sz="1100" spc="-5" b="1">
                <a:latin typeface="Verdana"/>
                <a:cs typeface="Verdana"/>
              </a:rPr>
              <a:t>childArgc </a:t>
            </a:r>
            <a:r>
              <a:rPr dirty="0" sz="1100" b="1">
                <a:latin typeface="Verdana"/>
                <a:cs typeface="Verdana"/>
              </a:rPr>
              <a:t>=</a:t>
            </a:r>
            <a:r>
              <a:rPr dirty="0" sz="1100" spc="-5" b="1">
                <a:latin typeface="Verdana"/>
                <a:cs typeface="Verdana"/>
              </a:rPr>
              <a:t> 0;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CHAR const *</a:t>
            </a:r>
            <a:r>
              <a:rPr dirty="0" sz="1100" spc="-4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childArgv[20];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[…]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:::: Create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Child’s Argc and Argv</a:t>
            </a:r>
            <a:r>
              <a:rPr dirty="0" sz="1100" spc="-65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:::</a:t>
            </a:r>
            <a:endParaRPr sz="1100">
              <a:latin typeface="Verdana"/>
              <a:cs typeface="Verdana"/>
            </a:endParaRPr>
          </a:p>
          <a:p>
            <a:pPr marL="203200" marR="2079625">
              <a:lnSpc>
                <a:spcPct val="200000"/>
              </a:lnSpc>
            </a:pPr>
            <a:r>
              <a:rPr dirty="0" sz="1100" spc="-5" b="1">
                <a:latin typeface="Verdana"/>
                <a:cs typeface="Verdana"/>
              </a:rPr>
              <a:t>CHILD_PROCESS_SetPinCommandLine(childProcess, childArgc, childArgv);  return </a:t>
            </a:r>
            <a:r>
              <a:rPr dirty="0" sz="1100" b="1">
                <a:latin typeface="Verdana"/>
                <a:cs typeface="Verdana"/>
              </a:rPr>
              <a:t>TRUE;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/*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Specify Child process is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to be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Pinned</a:t>
            </a:r>
            <a:r>
              <a:rPr dirty="0" sz="1100" spc="-90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*/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int main(INT32 argc, </a:t>
            </a:r>
            <a:r>
              <a:rPr dirty="0" sz="1100" b="1">
                <a:latin typeface="Verdana"/>
                <a:cs typeface="Verdana"/>
              </a:rPr>
              <a:t>CHAR </a:t>
            </a:r>
            <a:r>
              <a:rPr dirty="0" sz="1100" spc="-5" b="1">
                <a:latin typeface="Verdana"/>
                <a:cs typeface="Verdana"/>
              </a:rPr>
              <a:t>**argv)</a:t>
            </a:r>
            <a:r>
              <a:rPr dirty="0" sz="1100" spc="2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PIN_Init(argc,</a:t>
            </a:r>
            <a:r>
              <a:rPr dirty="0" sz="1100" spc="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argv);</a:t>
            </a:r>
            <a:endParaRPr sz="11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Verdana"/>
                <a:cs typeface="Verdana"/>
              </a:rPr>
              <a:t>cout </a:t>
            </a:r>
            <a:r>
              <a:rPr dirty="0" sz="1100" b="1">
                <a:latin typeface="Verdana"/>
                <a:cs typeface="Verdana"/>
              </a:rPr>
              <a:t>&lt;&lt; " </a:t>
            </a:r>
            <a:r>
              <a:rPr dirty="0" sz="1100" spc="-5" b="1">
                <a:latin typeface="Verdana"/>
                <a:cs typeface="Verdana"/>
              </a:rPr>
              <a:t>Process is </a:t>
            </a:r>
            <a:r>
              <a:rPr dirty="0" sz="1100" b="1">
                <a:latin typeface="Verdana"/>
                <a:cs typeface="Verdana"/>
              </a:rPr>
              <a:t>running on </a:t>
            </a:r>
            <a:r>
              <a:rPr dirty="0" sz="1100" spc="-5" b="1">
                <a:latin typeface="Verdana"/>
                <a:cs typeface="Verdana"/>
              </a:rPr>
              <a:t>Pin in </a:t>
            </a:r>
            <a:r>
              <a:rPr dirty="0" sz="1100" b="1">
                <a:latin typeface="Verdana"/>
                <a:cs typeface="Verdana"/>
              </a:rPr>
              <a:t>" &lt;&lt; </a:t>
            </a:r>
            <a:r>
              <a:rPr dirty="0" sz="1100" spc="-5" b="1">
                <a:latin typeface="Verdana"/>
                <a:cs typeface="Verdana"/>
              </a:rPr>
              <a:t>PIN_IsProbeMode() </a:t>
            </a:r>
            <a:r>
              <a:rPr dirty="0" sz="1100" b="1">
                <a:latin typeface="Verdana"/>
                <a:cs typeface="Verdana"/>
              </a:rPr>
              <a:t>? " </a:t>
            </a:r>
            <a:r>
              <a:rPr dirty="0" sz="1100" spc="-5" b="1">
                <a:latin typeface="Verdana"/>
                <a:cs typeface="Verdana"/>
              </a:rPr>
              <a:t>Probe </a:t>
            </a:r>
            <a:r>
              <a:rPr dirty="0" sz="1100" b="1">
                <a:latin typeface="Verdana"/>
                <a:cs typeface="Verdana"/>
              </a:rPr>
              <a:t>" : " </a:t>
            </a:r>
            <a:r>
              <a:rPr dirty="0" sz="1100" spc="-5" b="1">
                <a:latin typeface="Verdana"/>
                <a:cs typeface="Verdana"/>
              </a:rPr>
              <a:t>Jit </a:t>
            </a:r>
            <a:r>
              <a:rPr dirty="0" sz="1100" b="1">
                <a:latin typeface="Verdana"/>
                <a:cs typeface="Verdana"/>
              </a:rPr>
              <a:t>" &lt;&lt; " </a:t>
            </a:r>
            <a:r>
              <a:rPr dirty="0" sz="1100" spc="-5" b="1">
                <a:latin typeface="Verdana"/>
                <a:cs typeface="Verdana"/>
              </a:rPr>
              <a:t>mode</a:t>
            </a:r>
            <a:r>
              <a:rPr dirty="0" sz="1100" spc="-9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"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 marR="3683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// The </a:t>
            </a:r>
            <a:r>
              <a:rPr dirty="0" sz="1100" spc="-5" b="1">
                <a:latin typeface="Verdana"/>
                <a:cs typeface="Verdana"/>
              </a:rPr>
              <a:t>FollowChild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Callback will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be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called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when the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application is about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to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spawn </a:t>
            </a:r>
            <a:r>
              <a:rPr dirty="0" sz="1100" b="1">
                <a:solidFill>
                  <a:srgbClr val="379900"/>
                </a:solidFill>
                <a:latin typeface="Verdana"/>
                <a:cs typeface="Verdana"/>
              </a:rPr>
              <a:t>a </a:t>
            </a:r>
            <a:r>
              <a:rPr dirty="0" sz="1100" spc="-5" b="1">
                <a:solidFill>
                  <a:srgbClr val="379900"/>
                </a:solidFill>
                <a:latin typeface="Verdana"/>
                <a:cs typeface="Verdana"/>
              </a:rPr>
              <a:t>child process  </a:t>
            </a:r>
            <a:r>
              <a:rPr dirty="0" sz="1100" spc="-5" b="1">
                <a:latin typeface="Verdana"/>
                <a:cs typeface="Verdana"/>
              </a:rPr>
              <a:t>PIN_AddFollowChildProcessFunction (FollowChild,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0);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Verdana"/>
                <a:cs typeface="Verdana"/>
              </a:rPr>
              <a:t>if </a:t>
            </a:r>
            <a:r>
              <a:rPr dirty="0" sz="1100" b="1">
                <a:latin typeface="Verdana"/>
                <a:cs typeface="Verdana"/>
              </a:rPr>
              <a:t>( </a:t>
            </a:r>
            <a:r>
              <a:rPr dirty="0" sz="1100" spc="-5" b="1">
                <a:latin typeface="Verdana"/>
                <a:cs typeface="Verdana"/>
              </a:rPr>
              <a:t>PIN_IsProbeMode()</a:t>
            </a:r>
            <a:r>
              <a:rPr dirty="0" sz="1100" spc="-40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203200" marR="4188460" indent="19050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PIN_StartProgramProbed(); </a:t>
            </a:r>
            <a:r>
              <a:rPr dirty="0" sz="1100" b="1">
                <a:latin typeface="Verdana"/>
                <a:cs typeface="Verdana"/>
              </a:rPr>
              <a:t>// Never returns  </a:t>
            </a:r>
            <a:r>
              <a:rPr dirty="0" sz="1100" spc="-5" b="1">
                <a:latin typeface="Verdana"/>
                <a:cs typeface="Verdana"/>
              </a:rPr>
              <a:t>else</a:t>
            </a:r>
            <a:endParaRPr sz="11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PIN_StartProgram();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27" y="4364812"/>
            <a:ext cx="8420735" cy="13074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AF50"/>
                </a:solidFill>
              </a:rPr>
              <a:t>Part</a:t>
            </a:r>
            <a:r>
              <a:rPr dirty="0" sz="4400" spc="-40">
                <a:solidFill>
                  <a:srgbClr val="00AF50"/>
                </a:solidFill>
              </a:rPr>
              <a:t> </a:t>
            </a:r>
            <a:r>
              <a:rPr dirty="0" sz="4400">
                <a:solidFill>
                  <a:srgbClr val="00AF50"/>
                </a:solidFill>
              </a:rPr>
              <a:t>3</a:t>
            </a:r>
            <a:endParaRPr sz="4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 b="0">
                <a:solidFill>
                  <a:srgbClr val="00AF50"/>
                </a:solidFill>
                <a:latin typeface="Verdana"/>
                <a:cs typeface="Verdana"/>
              </a:rPr>
              <a:t>optimizing </a:t>
            </a:r>
            <a:r>
              <a:rPr dirty="0" sz="4000" spc="-10" b="0">
                <a:solidFill>
                  <a:srgbClr val="00AF50"/>
                </a:solidFill>
                <a:latin typeface="Verdana"/>
                <a:cs typeface="Verdana"/>
              </a:rPr>
              <a:t>Pin tools</a:t>
            </a:r>
            <a:r>
              <a:rPr dirty="0" sz="4000" spc="35" b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4000" spc="-5" b="0">
                <a:solidFill>
                  <a:srgbClr val="00AF50"/>
                </a:solidFill>
                <a:latin typeface="Verdana"/>
                <a:cs typeface="Verdana"/>
              </a:rPr>
              <a:t>performance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3605" y="1555750"/>
            <a:ext cx="7943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Verdana"/>
                <a:cs typeface="Verdana"/>
              </a:rPr>
              <a:t>Total </a:t>
            </a:r>
            <a:r>
              <a:rPr dirty="0" sz="2400" spc="-5">
                <a:latin typeface="Verdana"/>
                <a:cs typeface="Verdana"/>
              </a:rPr>
              <a:t>Overhead </a:t>
            </a:r>
            <a:r>
              <a:rPr dirty="0" sz="2400">
                <a:latin typeface="Verdana"/>
                <a:cs typeface="Verdana"/>
              </a:rPr>
              <a:t>= Pin </a:t>
            </a:r>
            <a:r>
              <a:rPr dirty="0" sz="2400" spc="-5">
                <a:latin typeface="Verdana"/>
                <a:cs typeface="Verdana"/>
              </a:rPr>
              <a:t>Overhead </a:t>
            </a:r>
            <a:r>
              <a:rPr dirty="0" sz="2400">
                <a:latin typeface="Verdana"/>
                <a:cs typeface="Verdana"/>
              </a:rPr>
              <a:t>+ </a:t>
            </a:r>
            <a:r>
              <a:rPr dirty="0" sz="2400" spc="-5">
                <a:latin typeface="Verdana"/>
                <a:cs typeface="Verdana"/>
              </a:rPr>
              <a:t>Pintool</a:t>
            </a:r>
            <a:r>
              <a:rPr dirty="0" sz="2400" spc="1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Overhead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4907" y="1878329"/>
            <a:ext cx="906780" cy="620395"/>
          </a:xfrm>
          <a:custGeom>
            <a:avLst/>
            <a:gdLst/>
            <a:ahLst/>
            <a:cxnLst/>
            <a:rect l="l" t="t" r="r" b="b"/>
            <a:pathLst>
              <a:path w="906779" h="620394">
                <a:moveTo>
                  <a:pt x="791951" y="61983"/>
                </a:moveTo>
                <a:lnTo>
                  <a:pt x="0" y="598932"/>
                </a:lnTo>
                <a:lnTo>
                  <a:pt x="14478" y="620268"/>
                </a:lnTo>
                <a:lnTo>
                  <a:pt x="806463" y="83421"/>
                </a:lnTo>
                <a:lnTo>
                  <a:pt x="791951" y="61983"/>
                </a:lnTo>
                <a:close/>
              </a:path>
              <a:path w="906779" h="620394">
                <a:moveTo>
                  <a:pt x="875702" y="54737"/>
                </a:moveTo>
                <a:lnTo>
                  <a:pt x="802640" y="54737"/>
                </a:lnTo>
                <a:lnTo>
                  <a:pt x="817118" y="76200"/>
                </a:lnTo>
                <a:lnTo>
                  <a:pt x="806463" y="83421"/>
                </a:lnTo>
                <a:lnTo>
                  <a:pt x="835532" y="126365"/>
                </a:lnTo>
                <a:lnTo>
                  <a:pt x="875702" y="54737"/>
                </a:lnTo>
                <a:close/>
              </a:path>
              <a:path w="906779" h="620394">
                <a:moveTo>
                  <a:pt x="802640" y="54737"/>
                </a:moveTo>
                <a:lnTo>
                  <a:pt x="791951" y="61983"/>
                </a:lnTo>
                <a:lnTo>
                  <a:pt x="806463" y="83421"/>
                </a:lnTo>
                <a:lnTo>
                  <a:pt x="817118" y="76200"/>
                </a:lnTo>
                <a:lnTo>
                  <a:pt x="802640" y="54737"/>
                </a:lnTo>
                <a:close/>
              </a:path>
              <a:path w="906779" h="620394">
                <a:moveTo>
                  <a:pt x="906398" y="0"/>
                </a:moveTo>
                <a:lnTo>
                  <a:pt x="762889" y="19050"/>
                </a:lnTo>
                <a:lnTo>
                  <a:pt x="791951" y="61983"/>
                </a:lnTo>
                <a:lnTo>
                  <a:pt x="802640" y="54737"/>
                </a:lnTo>
                <a:lnTo>
                  <a:pt x="875702" y="54737"/>
                </a:lnTo>
                <a:lnTo>
                  <a:pt x="906398" y="0"/>
                </a:lnTo>
                <a:close/>
              </a:path>
            </a:pathLst>
          </a:custGeom>
          <a:solidFill>
            <a:srgbClr val="37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9600" y="2487167"/>
            <a:ext cx="5867400" cy="1018540"/>
          </a:xfrm>
          <a:prstGeom prst="rect">
            <a:avLst/>
          </a:prstGeom>
          <a:ln w="12192">
            <a:solidFill>
              <a:srgbClr val="3799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2400">
                <a:solidFill>
                  <a:srgbClr val="379900"/>
                </a:solidFill>
                <a:latin typeface="Tahoma"/>
                <a:cs typeface="Tahoma"/>
              </a:rPr>
              <a:t>~5% </a:t>
            </a:r>
            <a:r>
              <a:rPr dirty="0" sz="2400" spc="-10">
                <a:solidFill>
                  <a:srgbClr val="379900"/>
                </a:solidFill>
                <a:latin typeface="Tahoma"/>
                <a:cs typeface="Tahoma"/>
              </a:rPr>
              <a:t>for SPECfp </a:t>
            </a:r>
            <a:r>
              <a:rPr dirty="0" sz="2400">
                <a:solidFill>
                  <a:srgbClr val="379900"/>
                </a:solidFill>
                <a:latin typeface="Tahoma"/>
                <a:cs typeface="Tahoma"/>
              </a:rPr>
              <a:t>and ~50% </a:t>
            </a:r>
            <a:r>
              <a:rPr dirty="0" sz="2400" spc="-10">
                <a:solidFill>
                  <a:srgbClr val="379900"/>
                </a:solidFill>
                <a:latin typeface="Tahoma"/>
                <a:cs typeface="Tahoma"/>
              </a:rPr>
              <a:t>for</a:t>
            </a:r>
            <a:r>
              <a:rPr dirty="0" sz="2400" spc="-25">
                <a:solidFill>
                  <a:srgbClr val="3799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SPECint</a:t>
            </a:r>
            <a:endParaRPr sz="2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Pin </a:t>
            </a:r>
            <a:r>
              <a:rPr dirty="0" sz="2400" spc="-20">
                <a:solidFill>
                  <a:srgbClr val="379900"/>
                </a:solidFill>
                <a:latin typeface="Tahoma"/>
                <a:cs typeface="Tahoma"/>
              </a:rPr>
              <a:t>team’s </a:t>
            </a:r>
            <a:r>
              <a:rPr dirty="0" sz="2400">
                <a:solidFill>
                  <a:srgbClr val="379900"/>
                </a:solidFill>
                <a:latin typeface="Tahoma"/>
                <a:cs typeface="Tahoma"/>
              </a:rPr>
              <a:t>job is </a:t>
            </a: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to minimize</a:t>
            </a:r>
            <a:r>
              <a:rPr dirty="0" sz="2400" spc="-15">
                <a:solidFill>
                  <a:srgbClr val="3799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this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0" y="3721608"/>
            <a:ext cx="5638800" cy="1016635"/>
          </a:xfrm>
          <a:prstGeom prst="rect">
            <a:avLst/>
          </a:prstGeom>
          <a:ln w="12192">
            <a:solidFill>
              <a:srgbClr val="3799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43535">
              <a:lnSpc>
                <a:spcPct val="100000"/>
              </a:lnSpc>
              <a:spcBef>
                <a:spcPts val="350"/>
              </a:spcBef>
            </a:pPr>
            <a:r>
              <a:rPr dirty="0" sz="2400">
                <a:solidFill>
                  <a:srgbClr val="379900"/>
                </a:solidFill>
                <a:latin typeface="Tahoma"/>
                <a:cs typeface="Tahoma"/>
              </a:rPr>
              <a:t>Usually much </a:t>
            </a: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larger than </a:t>
            </a:r>
            <a:r>
              <a:rPr dirty="0" sz="2400">
                <a:solidFill>
                  <a:srgbClr val="379900"/>
                </a:solidFill>
                <a:latin typeface="Tahoma"/>
                <a:cs typeface="Tahoma"/>
              </a:rPr>
              <a:t>pin</a:t>
            </a:r>
            <a:r>
              <a:rPr dirty="0" sz="2400" spc="-65">
                <a:solidFill>
                  <a:srgbClr val="37990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79900"/>
                </a:solidFill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442595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Pintool writers can </a:t>
            </a:r>
            <a:r>
              <a:rPr dirty="0" sz="2400">
                <a:solidFill>
                  <a:srgbClr val="379900"/>
                </a:solidFill>
                <a:latin typeface="Tahoma"/>
                <a:cs typeface="Tahoma"/>
              </a:rPr>
              <a:t>help minimize</a:t>
            </a:r>
            <a:r>
              <a:rPr dirty="0" sz="2400" spc="-75">
                <a:solidFill>
                  <a:srgbClr val="3799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379900"/>
                </a:solidFill>
                <a:latin typeface="Tahoma"/>
                <a:cs typeface="Tahoma"/>
              </a:rPr>
              <a:t>this!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961" y="1905761"/>
            <a:ext cx="926465" cy="1835150"/>
          </a:xfrm>
          <a:custGeom>
            <a:avLst/>
            <a:gdLst/>
            <a:ahLst/>
            <a:cxnLst/>
            <a:rect l="l" t="t" r="r" b="b"/>
            <a:pathLst>
              <a:path w="926465" h="1835150">
                <a:moveTo>
                  <a:pt x="69544" y="110007"/>
                </a:moveTo>
                <a:lnTo>
                  <a:pt x="46279" y="121640"/>
                </a:lnTo>
                <a:lnTo>
                  <a:pt x="902843" y="1834642"/>
                </a:lnTo>
                <a:lnTo>
                  <a:pt x="925957" y="1822958"/>
                </a:lnTo>
                <a:lnTo>
                  <a:pt x="69544" y="110007"/>
                </a:lnTo>
                <a:close/>
              </a:path>
              <a:path w="926465" h="1835150">
                <a:moveTo>
                  <a:pt x="0" y="0"/>
                </a:moveTo>
                <a:lnTo>
                  <a:pt x="0" y="144779"/>
                </a:lnTo>
                <a:lnTo>
                  <a:pt x="46279" y="121640"/>
                </a:lnTo>
                <a:lnTo>
                  <a:pt x="40513" y="110109"/>
                </a:lnTo>
                <a:lnTo>
                  <a:pt x="63754" y="98425"/>
                </a:lnTo>
                <a:lnTo>
                  <a:pt x="92709" y="98425"/>
                </a:lnTo>
                <a:lnTo>
                  <a:pt x="115824" y="86867"/>
                </a:lnTo>
                <a:lnTo>
                  <a:pt x="0" y="0"/>
                </a:lnTo>
                <a:close/>
              </a:path>
              <a:path w="926465" h="1835150">
                <a:moveTo>
                  <a:pt x="63754" y="98425"/>
                </a:moveTo>
                <a:lnTo>
                  <a:pt x="40513" y="110109"/>
                </a:lnTo>
                <a:lnTo>
                  <a:pt x="46279" y="121640"/>
                </a:lnTo>
                <a:lnTo>
                  <a:pt x="69544" y="110007"/>
                </a:lnTo>
                <a:lnTo>
                  <a:pt x="63754" y="98425"/>
                </a:lnTo>
                <a:close/>
              </a:path>
              <a:path w="926465" h="1835150">
                <a:moveTo>
                  <a:pt x="92709" y="98425"/>
                </a:moveTo>
                <a:lnTo>
                  <a:pt x="63754" y="98425"/>
                </a:lnTo>
                <a:lnTo>
                  <a:pt x="69544" y="110007"/>
                </a:lnTo>
                <a:lnTo>
                  <a:pt x="92709" y="98425"/>
                </a:lnTo>
                <a:close/>
              </a:path>
            </a:pathLst>
          </a:custGeom>
          <a:solidFill>
            <a:srgbClr val="37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Reducing</a:t>
            </a:r>
            <a:r>
              <a:rPr dirty="0" spc="-55"/>
              <a:t> </a:t>
            </a:r>
            <a:r>
              <a:rPr dirty="0"/>
              <a:t>Instrumentation  </a:t>
            </a:r>
            <a:r>
              <a:rPr dirty="0" spc="-5"/>
              <a:t>Overhead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46072" y="2165730"/>
            <a:ext cx="21844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Instrumenta</a:t>
            </a:r>
            <a:r>
              <a:rPr dirty="0" sz="2400" spc="5">
                <a:latin typeface="Tahoma"/>
                <a:cs typeface="Tahoma"/>
              </a:rPr>
              <a:t>t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o</a:t>
            </a:r>
            <a:r>
              <a:rPr dirty="0" sz="2400">
                <a:latin typeface="Tahoma"/>
                <a:cs typeface="Tahoma"/>
              </a:rPr>
              <a:t>n  </a:t>
            </a:r>
            <a:r>
              <a:rPr dirty="0" sz="2400" spc="-10">
                <a:latin typeface="Tahoma"/>
                <a:cs typeface="Tahoma"/>
              </a:rPr>
              <a:t>Routines  Overhead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975" y="1174749"/>
            <a:ext cx="33864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ahoma"/>
                <a:cs typeface="Tahoma"/>
              </a:rPr>
              <a:t>Pintool’s</a:t>
            </a:r>
            <a:r>
              <a:rPr dirty="0" sz="2800" spc="-35" b="1">
                <a:latin typeface="Tahoma"/>
                <a:cs typeface="Tahoma"/>
              </a:rPr>
              <a:t> </a:t>
            </a:r>
            <a:r>
              <a:rPr dirty="0" sz="2800" spc="-10" b="1">
                <a:latin typeface="Tahoma"/>
                <a:cs typeface="Tahoma"/>
              </a:rPr>
              <a:t>Overhead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1600200"/>
            <a:ext cx="4953000" cy="609600"/>
          </a:xfrm>
          <a:custGeom>
            <a:avLst/>
            <a:gdLst/>
            <a:ahLst/>
            <a:cxnLst/>
            <a:rect l="l" t="t" r="r" b="b"/>
            <a:pathLst>
              <a:path w="4953000" h="609600">
                <a:moveTo>
                  <a:pt x="0" y="609600"/>
                </a:moveTo>
                <a:lnTo>
                  <a:pt x="3767" y="568253"/>
                </a:lnTo>
                <a:lnTo>
                  <a:pt x="14743" y="528593"/>
                </a:lnTo>
                <a:lnTo>
                  <a:pt x="32434" y="490983"/>
                </a:lnTo>
                <a:lnTo>
                  <a:pt x="56350" y="455788"/>
                </a:lnTo>
                <a:lnTo>
                  <a:pt x="85998" y="423371"/>
                </a:lnTo>
                <a:lnTo>
                  <a:pt x="120888" y="394096"/>
                </a:lnTo>
                <a:lnTo>
                  <a:pt x="160526" y="368327"/>
                </a:lnTo>
                <a:lnTo>
                  <a:pt x="204422" y="346427"/>
                </a:lnTo>
                <a:lnTo>
                  <a:pt x="252085" y="328761"/>
                </a:lnTo>
                <a:lnTo>
                  <a:pt x="303021" y="315692"/>
                </a:lnTo>
                <a:lnTo>
                  <a:pt x="356740" y="307583"/>
                </a:lnTo>
                <a:lnTo>
                  <a:pt x="412750" y="304800"/>
                </a:lnTo>
                <a:lnTo>
                  <a:pt x="2359152" y="304800"/>
                </a:lnTo>
                <a:lnTo>
                  <a:pt x="2415135" y="302016"/>
                </a:lnTo>
                <a:lnTo>
                  <a:pt x="2468836" y="293907"/>
                </a:lnTo>
                <a:lnTo>
                  <a:pt x="2519763" y="280838"/>
                </a:lnTo>
                <a:lnTo>
                  <a:pt x="2567422" y="263172"/>
                </a:lnTo>
                <a:lnTo>
                  <a:pt x="2611321" y="241272"/>
                </a:lnTo>
                <a:lnTo>
                  <a:pt x="2650966" y="215503"/>
                </a:lnTo>
                <a:lnTo>
                  <a:pt x="2685864" y="186228"/>
                </a:lnTo>
                <a:lnTo>
                  <a:pt x="2715523" y="153811"/>
                </a:lnTo>
                <a:lnTo>
                  <a:pt x="2739449" y="118616"/>
                </a:lnTo>
                <a:lnTo>
                  <a:pt x="2757150" y="81006"/>
                </a:lnTo>
                <a:lnTo>
                  <a:pt x="2768131" y="41346"/>
                </a:lnTo>
                <a:lnTo>
                  <a:pt x="2771902" y="0"/>
                </a:lnTo>
                <a:lnTo>
                  <a:pt x="2775669" y="41346"/>
                </a:lnTo>
                <a:lnTo>
                  <a:pt x="2786644" y="81006"/>
                </a:lnTo>
                <a:lnTo>
                  <a:pt x="2804334" y="118616"/>
                </a:lnTo>
                <a:lnTo>
                  <a:pt x="2828247" y="153811"/>
                </a:lnTo>
                <a:lnTo>
                  <a:pt x="2857891" y="186228"/>
                </a:lnTo>
                <a:lnTo>
                  <a:pt x="2892774" y="215503"/>
                </a:lnTo>
                <a:lnTo>
                  <a:pt x="2932403" y="241272"/>
                </a:lnTo>
                <a:lnTo>
                  <a:pt x="2976287" y="263172"/>
                </a:lnTo>
                <a:lnTo>
                  <a:pt x="3023933" y="280838"/>
                </a:lnTo>
                <a:lnTo>
                  <a:pt x="3074849" y="293907"/>
                </a:lnTo>
                <a:lnTo>
                  <a:pt x="3128544" y="302016"/>
                </a:lnTo>
                <a:lnTo>
                  <a:pt x="3184525" y="304800"/>
                </a:lnTo>
                <a:lnTo>
                  <a:pt x="4540250" y="304800"/>
                </a:lnTo>
                <a:lnTo>
                  <a:pt x="4596259" y="307583"/>
                </a:lnTo>
                <a:lnTo>
                  <a:pt x="4649978" y="315692"/>
                </a:lnTo>
                <a:lnTo>
                  <a:pt x="4700914" y="328761"/>
                </a:lnTo>
                <a:lnTo>
                  <a:pt x="4748577" y="346427"/>
                </a:lnTo>
                <a:lnTo>
                  <a:pt x="4792473" y="368327"/>
                </a:lnTo>
                <a:lnTo>
                  <a:pt x="4832111" y="394096"/>
                </a:lnTo>
                <a:lnTo>
                  <a:pt x="4867001" y="423371"/>
                </a:lnTo>
                <a:lnTo>
                  <a:pt x="4896649" y="455788"/>
                </a:lnTo>
                <a:lnTo>
                  <a:pt x="4920565" y="490983"/>
                </a:lnTo>
                <a:lnTo>
                  <a:pt x="4938256" y="528593"/>
                </a:lnTo>
                <a:lnTo>
                  <a:pt x="4949232" y="568253"/>
                </a:lnTo>
                <a:lnTo>
                  <a:pt x="495300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90800" y="3276600"/>
            <a:ext cx="6400800" cy="609600"/>
          </a:xfrm>
          <a:custGeom>
            <a:avLst/>
            <a:gdLst/>
            <a:ahLst/>
            <a:cxnLst/>
            <a:rect l="l" t="t" r="r" b="b"/>
            <a:pathLst>
              <a:path w="6400800" h="609600">
                <a:moveTo>
                  <a:pt x="0" y="609600"/>
                </a:moveTo>
                <a:lnTo>
                  <a:pt x="12300" y="544193"/>
                </a:lnTo>
                <a:lnTo>
                  <a:pt x="47467" y="483685"/>
                </a:lnTo>
                <a:lnTo>
                  <a:pt x="102900" y="429560"/>
                </a:lnTo>
                <a:lnTo>
                  <a:pt x="137403" y="405356"/>
                </a:lnTo>
                <a:lnTo>
                  <a:pt x="175998" y="383303"/>
                </a:lnTo>
                <a:lnTo>
                  <a:pt x="218358" y="363589"/>
                </a:lnTo>
                <a:lnTo>
                  <a:pt x="264160" y="346399"/>
                </a:lnTo>
                <a:lnTo>
                  <a:pt x="313077" y="331918"/>
                </a:lnTo>
                <a:lnTo>
                  <a:pt x="364784" y="320332"/>
                </a:lnTo>
                <a:lnTo>
                  <a:pt x="418957" y="311827"/>
                </a:lnTo>
                <a:lnTo>
                  <a:pt x="475271" y="306587"/>
                </a:lnTo>
                <a:lnTo>
                  <a:pt x="533400" y="304800"/>
                </a:lnTo>
                <a:lnTo>
                  <a:pt x="3187954" y="304800"/>
                </a:lnTo>
                <a:lnTo>
                  <a:pt x="3246082" y="303010"/>
                </a:lnTo>
                <a:lnTo>
                  <a:pt x="3302396" y="297767"/>
                </a:lnTo>
                <a:lnTo>
                  <a:pt x="3356569" y="289255"/>
                </a:lnTo>
                <a:lnTo>
                  <a:pt x="3408276" y="277661"/>
                </a:lnTo>
                <a:lnTo>
                  <a:pt x="3457194" y="263172"/>
                </a:lnTo>
                <a:lnTo>
                  <a:pt x="3502995" y="245973"/>
                </a:lnTo>
                <a:lnTo>
                  <a:pt x="3545355" y="226251"/>
                </a:lnTo>
                <a:lnTo>
                  <a:pt x="3583950" y="204193"/>
                </a:lnTo>
                <a:lnTo>
                  <a:pt x="3618453" y="179984"/>
                </a:lnTo>
                <a:lnTo>
                  <a:pt x="3648540" y="153811"/>
                </a:lnTo>
                <a:lnTo>
                  <a:pt x="3694165" y="96316"/>
                </a:lnTo>
                <a:lnTo>
                  <a:pt x="3718224" y="33200"/>
                </a:lnTo>
                <a:lnTo>
                  <a:pt x="3721354" y="0"/>
                </a:lnTo>
                <a:lnTo>
                  <a:pt x="3724483" y="33200"/>
                </a:lnTo>
                <a:lnTo>
                  <a:pt x="3748542" y="96316"/>
                </a:lnTo>
                <a:lnTo>
                  <a:pt x="3794167" y="153811"/>
                </a:lnTo>
                <a:lnTo>
                  <a:pt x="3824254" y="179984"/>
                </a:lnTo>
                <a:lnTo>
                  <a:pt x="3858757" y="204193"/>
                </a:lnTo>
                <a:lnTo>
                  <a:pt x="3897352" y="226251"/>
                </a:lnTo>
                <a:lnTo>
                  <a:pt x="3939712" y="245973"/>
                </a:lnTo>
                <a:lnTo>
                  <a:pt x="3985514" y="263172"/>
                </a:lnTo>
                <a:lnTo>
                  <a:pt x="4034431" y="277661"/>
                </a:lnTo>
                <a:lnTo>
                  <a:pt x="4086138" y="289255"/>
                </a:lnTo>
                <a:lnTo>
                  <a:pt x="4140311" y="297767"/>
                </a:lnTo>
                <a:lnTo>
                  <a:pt x="4196625" y="303010"/>
                </a:lnTo>
                <a:lnTo>
                  <a:pt x="4254754" y="304800"/>
                </a:lnTo>
                <a:lnTo>
                  <a:pt x="5867400" y="304800"/>
                </a:lnTo>
                <a:lnTo>
                  <a:pt x="5925528" y="306589"/>
                </a:lnTo>
                <a:lnTo>
                  <a:pt x="5981842" y="311832"/>
                </a:lnTo>
                <a:lnTo>
                  <a:pt x="6036015" y="320344"/>
                </a:lnTo>
                <a:lnTo>
                  <a:pt x="6087722" y="331938"/>
                </a:lnTo>
                <a:lnTo>
                  <a:pt x="6136639" y="346427"/>
                </a:lnTo>
                <a:lnTo>
                  <a:pt x="6182441" y="363626"/>
                </a:lnTo>
                <a:lnTo>
                  <a:pt x="6224801" y="383348"/>
                </a:lnTo>
                <a:lnTo>
                  <a:pt x="6263396" y="405406"/>
                </a:lnTo>
                <a:lnTo>
                  <a:pt x="6297899" y="429615"/>
                </a:lnTo>
                <a:lnTo>
                  <a:pt x="6327986" y="455788"/>
                </a:lnTo>
                <a:lnTo>
                  <a:pt x="6373611" y="513283"/>
                </a:lnTo>
                <a:lnTo>
                  <a:pt x="6397670" y="576399"/>
                </a:lnTo>
                <a:lnTo>
                  <a:pt x="640080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36394" y="3918584"/>
            <a:ext cx="27158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Frequency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calling  an </a:t>
            </a:r>
            <a:r>
              <a:rPr dirty="0" sz="2400" spc="-5">
                <a:latin typeface="Tahoma"/>
                <a:cs typeface="Tahoma"/>
              </a:rPr>
              <a:t>Analysis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Routine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4724400"/>
            <a:ext cx="7446645" cy="533400"/>
          </a:xfrm>
          <a:custGeom>
            <a:avLst/>
            <a:gdLst/>
            <a:ahLst/>
            <a:cxnLst/>
            <a:rect l="l" t="t" r="r" b="b"/>
            <a:pathLst>
              <a:path w="7446645" h="533400">
                <a:moveTo>
                  <a:pt x="0" y="533400"/>
                </a:moveTo>
                <a:lnTo>
                  <a:pt x="12609" y="479643"/>
                </a:lnTo>
                <a:lnTo>
                  <a:pt x="48771" y="429577"/>
                </a:lnTo>
                <a:lnTo>
                  <a:pt x="105990" y="384274"/>
                </a:lnTo>
                <a:lnTo>
                  <a:pt x="141716" y="363743"/>
                </a:lnTo>
                <a:lnTo>
                  <a:pt x="181768" y="344805"/>
                </a:lnTo>
                <a:lnTo>
                  <a:pt x="225836" y="327593"/>
                </a:lnTo>
                <a:lnTo>
                  <a:pt x="273608" y="312241"/>
                </a:lnTo>
                <a:lnTo>
                  <a:pt x="324770" y="298884"/>
                </a:lnTo>
                <a:lnTo>
                  <a:pt x="379011" y="287655"/>
                </a:lnTo>
                <a:lnTo>
                  <a:pt x="436019" y="278688"/>
                </a:lnTo>
                <a:lnTo>
                  <a:pt x="495482" y="272117"/>
                </a:lnTo>
                <a:lnTo>
                  <a:pt x="557086" y="268076"/>
                </a:lnTo>
                <a:lnTo>
                  <a:pt x="620522" y="266700"/>
                </a:lnTo>
                <a:lnTo>
                  <a:pt x="5424424" y="266700"/>
                </a:lnTo>
                <a:lnTo>
                  <a:pt x="5487859" y="265323"/>
                </a:lnTo>
                <a:lnTo>
                  <a:pt x="5549463" y="261282"/>
                </a:lnTo>
                <a:lnTo>
                  <a:pt x="5608926" y="254711"/>
                </a:lnTo>
                <a:lnTo>
                  <a:pt x="5665934" y="245745"/>
                </a:lnTo>
                <a:lnTo>
                  <a:pt x="5720175" y="234515"/>
                </a:lnTo>
                <a:lnTo>
                  <a:pt x="5771337" y="221158"/>
                </a:lnTo>
                <a:lnTo>
                  <a:pt x="5819109" y="205806"/>
                </a:lnTo>
                <a:lnTo>
                  <a:pt x="5863177" y="188595"/>
                </a:lnTo>
                <a:lnTo>
                  <a:pt x="5903229" y="169656"/>
                </a:lnTo>
                <a:lnTo>
                  <a:pt x="5938955" y="149125"/>
                </a:lnTo>
                <a:lnTo>
                  <a:pt x="5996174" y="103822"/>
                </a:lnTo>
                <a:lnTo>
                  <a:pt x="6032336" y="53756"/>
                </a:lnTo>
                <a:lnTo>
                  <a:pt x="6044946" y="0"/>
                </a:lnTo>
                <a:lnTo>
                  <a:pt x="6048150" y="27272"/>
                </a:lnTo>
                <a:lnTo>
                  <a:pt x="6072848" y="79317"/>
                </a:lnTo>
                <a:lnTo>
                  <a:pt x="6119851" y="127136"/>
                </a:lnTo>
                <a:lnTo>
                  <a:pt x="6186662" y="169656"/>
                </a:lnTo>
                <a:lnTo>
                  <a:pt x="6226714" y="188594"/>
                </a:lnTo>
                <a:lnTo>
                  <a:pt x="6270782" y="205806"/>
                </a:lnTo>
                <a:lnTo>
                  <a:pt x="6318554" y="221158"/>
                </a:lnTo>
                <a:lnTo>
                  <a:pt x="6369716" y="234515"/>
                </a:lnTo>
                <a:lnTo>
                  <a:pt x="6423957" y="245744"/>
                </a:lnTo>
                <a:lnTo>
                  <a:pt x="6480965" y="254711"/>
                </a:lnTo>
                <a:lnTo>
                  <a:pt x="6540428" y="261282"/>
                </a:lnTo>
                <a:lnTo>
                  <a:pt x="6602032" y="265323"/>
                </a:lnTo>
                <a:lnTo>
                  <a:pt x="6665468" y="266700"/>
                </a:lnTo>
                <a:lnTo>
                  <a:pt x="6825742" y="266700"/>
                </a:lnTo>
                <a:lnTo>
                  <a:pt x="6889177" y="268076"/>
                </a:lnTo>
                <a:lnTo>
                  <a:pt x="6950781" y="272117"/>
                </a:lnTo>
                <a:lnTo>
                  <a:pt x="7010244" y="278688"/>
                </a:lnTo>
                <a:lnTo>
                  <a:pt x="7067252" y="287654"/>
                </a:lnTo>
                <a:lnTo>
                  <a:pt x="7121493" y="298884"/>
                </a:lnTo>
                <a:lnTo>
                  <a:pt x="7172655" y="312241"/>
                </a:lnTo>
                <a:lnTo>
                  <a:pt x="7220427" y="327593"/>
                </a:lnTo>
                <a:lnTo>
                  <a:pt x="7264495" y="344804"/>
                </a:lnTo>
                <a:lnTo>
                  <a:pt x="7304547" y="363743"/>
                </a:lnTo>
                <a:lnTo>
                  <a:pt x="7340273" y="384274"/>
                </a:lnTo>
                <a:lnTo>
                  <a:pt x="7397492" y="429577"/>
                </a:lnTo>
                <a:lnTo>
                  <a:pt x="7433654" y="479643"/>
                </a:lnTo>
                <a:lnTo>
                  <a:pt x="7443059" y="506127"/>
                </a:lnTo>
                <a:lnTo>
                  <a:pt x="7446264" y="533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6958" y="5366715"/>
            <a:ext cx="37363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Work </a:t>
            </a:r>
            <a:r>
              <a:rPr dirty="0" sz="2400" spc="-10">
                <a:latin typeface="Tahoma"/>
                <a:cs typeface="Tahoma"/>
              </a:rPr>
              <a:t>required for </a:t>
            </a:r>
            <a:r>
              <a:rPr dirty="0" sz="2400" spc="-5">
                <a:latin typeface="Tahoma"/>
                <a:cs typeface="Tahoma"/>
              </a:rPr>
              <a:t>transiting  to Analysis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Routine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4891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Reducing </a:t>
            </a:r>
            <a:r>
              <a:rPr dirty="0"/>
              <a:t>the Pintool’s</a:t>
            </a:r>
            <a:r>
              <a:rPr dirty="0" spc="-35"/>
              <a:t> </a:t>
            </a:r>
            <a:r>
              <a:rPr dirty="0" spc="-5"/>
              <a:t>Overhead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26100" y="2121153"/>
            <a:ext cx="13208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092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Analysis  </a:t>
            </a:r>
            <a:r>
              <a:rPr dirty="0" sz="2400" spc="-10">
                <a:latin typeface="Tahoma"/>
                <a:cs typeface="Tahoma"/>
              </a:rPr>
              <a:t>Routines  </a:t>
            </a: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-20">
                <a:latin typeface="Tahoma"/>
                <a:cs typeface="Tahoma"/>
              </a:rPr>
              <a:t>v</a:t>
            </a:r>
            <a:r>
              <a:rPr dirty="0" sz="2400" spc="-5">
                <a:latin typeface="Tahoma"/>
                <a:cs typeface="Tahoma"/>
              </a:rPr>
              <a:t>erhead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6732" y="2470530"/>
            <a:ext cx="274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8709" y="3842384"/>
            <a:ext cx="27857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Work </a:t>
            </a:r>
            <a:r>
              <a:rPr dirty="0" sz="2400" spc="-10">
                <a:latin typeface="Tahoma"/>
                <a:cs typeface="Tahoma"/>
              </a:rPr>
              <a:t>required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the  Analysis</a:t>
            </a:r>
            <a:r>
              <a:rPr dirty="0" sz="2400" spc="-10">
                <a:latin typeface="Tahoma"/>
                <a:cs typeface="Tahoma"/>
              </a:rPr>
              <a:t> Routine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4784" y="3994784"/>
            <a:ext cx="206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3490" y="5382564"/>
            <a:ext cx="23450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Work </a:t>
            </a:r>
            <a:r>
              <a:rPr dirty="0" sz="2400">
                <a:latin typeface="Tahoma"/>
                <a:cs typeface="Tahoma"/>
              </a:rPr>
              <a:t>done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inside  </a:t>
            </a:r>
            <a:r>
              <a:rPr dirty="0" sz="2400" spc="-5">
                <a:latin typeface="Tahoma"/>
                <a:cs typeface="Tahoma"/>
              </a:rPr>
              <a:t>Analysis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Routine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6332" y="5519115"/>
            <a:ext cx="274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8251825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</a:t>
            </a:r>
            <a:r>
              <a:rPr dirty="0" spc="-5"/>
              <a:t> </a:t>
            </a:r>
            <a:r>
              <a:rPr dirty="0" spc="5"/>
              <a:t>#1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Reducing Work </a:t>
            </a:r>
            <a:r>
              <a:rPr dirty="0"/>
              <a:t>in </a:t>
            </a:r>
            <a:r>
              <a:rPr dirty="0" spc="-5"/>
              <a:t>Analysis</a:t>
            </a:r>
            <a:r>
              <a:rPr dirty="0" spc="-20"/>
              <a:t> </a:t>
            </a:r>
            <a:r>
              <a:rPr dirty="0" spc="-5"/>
              <a:t>Routines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626870"/>
            <a:ext cx="7677784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>
                <a:latin typeface="Verdana"/>
                <a:cs typeface="Verdana"/>
              </a:rPr>
              <a:t>Key: Shift computation </a:t>
            </a:r>
            <a:r>
              <a:rPr dirty="0" sz="2400" spc="-5">
                <a:solidFill>
                  <a:srgbClr val="379900"/>
                </a:solidFill>
                <a:latin typeface="Verdana"/>
                <a:cs typeface="Verdana"/>
              </a:rPr>
              <a:t>from </a:t>
            </a:r>
            <a:r>
              <a:rPr dirty="0" sz="2400">
                <a:solidFill>
                  <a:srgbClr val="379900"/>
                </a:solidFill>
                <a:latin typeface="Verdana"/>
                <a:cs typeface="Verdana"/>
              </a:rPr>
              <a:t>analysis </a:t>
            </a:r>
            <a:r>
              <a:rPr dirty="0" sz="2400" spc="-5">
                <a:latin typeface="Verdana"/>
                <a:cs typeface="Verdana"/>
              </a:rPr>
              <a:t>routines </a:t>
            </a:r>
            <a:r>
              <a:rPr dirty="0" sz="2400" spc="-5">
                <a:solidFill>
                  <a:srgbClr val="379900"/>
                </a:solidFill>
                <a:latin typeface="Verdana"/>
                <a:cs typeface="Verdana"/>
              </a:rPr>
              <a:t>to  </a:t>
            </a:r>
            <a:r>
              <a:rPr dirty="0" sz="2400">
                <a:solidFill>
                  <a:srgbClr val="379900"/>
                </a:solidFill>
                <a:latin typeface="Verdana"/>
                <a:cs typeface="Verdana"/>
              </a:rPr>
              <a:t>instrumentation </a:t>
            </a:r>
            <a:r>
              <a:rPr dirty="0" sz="2400" spc="-5">
                <a:latin typeface="Verdana"/>
                <a:cs typeface="Verdana"/>
              </a:rPr>
              <a:t>routines whenever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possible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latin typeface="Verdana"/>
                <a:cs typeface="Verdana"/>
              </a:rPr>
              <a:t>This </a:t>
            </a:r>
            <a:r>
              <a:rPr dirty="0" sz="2400">
                <a:latin typeface="Verdana"/>
                <a:cs typeface="Verdana"/>
              </a:rPr>
              <a:t>usually has </a:t>
            </a:r>
            <a:r>
              <a:rPr dirty="0" sz="2400" spc="-5">
                <a:latin typeface="Verdana"/>
                <a:cs typeface="Verdana"/>
              </a:rPr>
              <a:t>the largest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speedup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4433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Counting control flow</a:t>
            </a:r>
            <a:r>
              <a:rPr dirty="0" spc="-30"/>
              <a:t> </a:t>
            </a:r>
            <a:r>
              <a:rPr dirty="0" spc="-5"/>
              <a:t>edges</a:t>
            </a:r>
          </a:p>
        </p:txBody>
      </p:sp>
      <p:sp>
        <p:nvSpPr>
          <p:cNvPr id="4" name="object 4"/>
          <p:cNvSpPr/>
          <p:nvPr/>
        </p:nvSpPr>
        <p:spPr>
          <a:xfrm>
            <a:off x="4246626" y="2515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6626" y="2515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6626" y="1219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6626" y="1219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38320" y="1365250"/>
            <a:ext cx="5054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j</a:t>
            </a:r>
            <a:r>
              <a:rPr dirty="0" sz="2400">
                <a:latin typeface="Verdana"/>
                <a:cs typeface="Verdana"/>
              </a:rPr>
              <a:t>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5988" y="1905761"/>
            <a:ext cx="151130" cy="609600"/>
          </a:xfrm>
          <a:custGeom>
            <a:avLst/>
            <a:gdLst/>
            <a:ahLst/>
            <a:cxnLst/>
            <a:rect l="l" t="t" r="r" b="b"/>
            <a:pathLst>
              <a:path w="151129" h="609600">
                <a:moveTo>
                  <a:pt x="50291" y="458724"/>
                </a:moveTo>
                <a:lnTo>
                  <a:pt x="0" y="458724"/>
                </a:lnTo>
                <a:lnTo>
                  <a:pt x="75437" y="609600"/>
                </a:lnTo>
                <a:lnTo>
                  <a:pt x="138302" y="483870"/>
                </a:lnTo>
                <a:lnTo>
                  <a:pt x="50291" y="483870"/>
                </a:lnTo>
                <a:lnTo>
                  <a:pt x="50291" y="458724"/>
                </a:lnTo>
                <a:close/>
              </a:path>
              <a:path w="151129" h="609600">
                <a:moveTo>
                  <a:pt x="100584" y="0"/>
                </a:moveTo>
                <a:lnTo>
                  <a:pt x="50291" y="0"/>
                </a:lnTo>
                <a:lnTo>
                  <a:pt x="50291" y="483870"/>
                </a:lnTo>
                <a:lnTo>
                  <a:pt x="100584" y="483870"/>
                </a:lnTo>
                <a:lnTo>
                  <a:pt x="100584" y="0"/>
                </a:lnTo>
                <a:close/>
              </a:path>
              <a:path w="151129" h="609600">
                <a:moveTo>
                  <a:pt x="150875" y="458724"/>
                </a:moveTo>
                <a:lnTo>
                  <a:pt x="100584" y="458724"/>
                </a:lnTo>
                <a:lnTo>
                  <a:pt x="100584" y="483870"/>
                </a:lnTo>
                <a:lnTo>
                  <a:pt x="138302" y="483870"/>
                </a:lnTo>
                <a:lnTo>
                  <a:pt x="15087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22626" y="2515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2626" y="2515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8426" y="2744723"/>
            <a:ext cx="838200" cy="151130"/>
          </a:xfrm>
          <a:custGeom>
            <a:avLst/>
            <a:gdLst/>
            <a:ahLst/>
            <a:cxnLst/>
            <a:rect l="l" t="t" r="r" b="b"/>
            <a:pathLst>
              <a:path w="838200" h="151130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4"/>
                </a:lnTo>
                <a:lnTo>
                  <a:pt x="125729" y="100584"/>
                </a:lnTo>
                <a:lnTo>
                  <a:pt x="125729" y="50291"/>
                </a:lnTo>
                <a:lnTo>
                  <a:pt x="150875" y="50291"/>
                </a:lnTo>
                <a:lnTo>
                  <a:pt x="150875" y="0"/>
                </a:lnTo>
                <a:close/>
              </a:path>
              <a:path w="838200" h="151130">
                <a:moveTo>
                  <a:pt x="150875" y="50291"/>
                </a:moveTo>
                <a:lnTo>
                  <a:pt x="125729" y="50291"/>
                </a:lnTo>
                <a:lnTo>
                  <a:pt x="125729" y="100584"/>
                </a:lnTo>
                <a:lnTo>
                  <a:pt x="150875" y="100584"/>
                </a:lnTo>
                <a:lnTo>
                  <a:pt x="150875" y="50291"/>
                </a:lnTo>
                <a:close/>
              </a:path>
              <a:path w="838200" h="151130">
                <a:moveTo>
                  <a:pt x="838200" y="50291"/>
                </a:moveTo>
                <a:lnTo>
                  <a:pt x="150875" y="50291"/>
                </a:lnTo>
                <a:lnTo>
                  <a:pt x="150875" y="100584"/>
                </a:lnTo>
                <a:lnTo>
                  <a:pt x="838200" y="100584"/>
                </a:lnTo>
                <a:lnTo>
                  <a:pt x="83820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46626" y="37345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46626" y="37345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83714" y="1524761"/>
            <a:ext cx="2463165" cy="2538730"/>
          </a:xfrm>
          <a:custGeom>
            <a:avLst/>
            <a:gdLst/>
            <a:ahLst/>
            <a:cxnLst/>
            <a:rect l="l" t="t" r="r" b="b"/>
            <a:pathLst>
              <a:path w="2463165" h="2538729">
                <a:moveTo>
                  <a:pt x="2316690" y="45041"/>
                </a:moveTo>
                <a:lnTo>
                  <a:pt x="2298573" y="53848"/>
                </a:lnTo>
                <a:lnTo>
                  <a:pt x="2266188" y="68834"/>
                </a:lnTo>
                <a:lnTo>
                  <a:pt x="2195703" y="100711"/>
                </a:lnTo>
                <a:lnTo>
                  <a:pt x="1296289" y="494664"/>
                </a:lnTo>
                <a:lnTo>
                  <a:pt x="1085723" y="591692"/>
                </a:lnTo>
                <a:lnTo>
                  <a:pt x="981583" y="641096"/>
                </a:lnTo>
                <a:lnTo>
                  <a:pt x="879475" y="691007"/>
                </a:lnTo>
                <a:lnTo>
                  <a:pt x="779526" y="741172"/>
                </a:lnTo>
                <a:lnTo>
                  <a:pt x="682879" y="791590"/>
                </a:lnTo>
                <a:lnTo>
                  <a:pt x="590042" y="842010"/>
                </a:lnTo>
                <a:lnTo>
                  <a:pt x="501396" y="892301"/>
                </a:lnTo>
                <a:lnTo>
                  <a:pt x="417957" y="942213"/>
                </a:lnTo>
                <a:lnTo>
                  <a:pt x="378333" y="966977"/>
                </a:lnTo>
                <a:lnTo>
                  <a:pt x="340106" y="991742"/>
                </a:lnTo>
                <a:lnTo>
                  <a:pt x="303530" y="1016380"/>
                </a:lnTo>
                <a:lnTo>
                  <a:pt x="268605" y="1040891"/>
                </a:lnTo>
                <a:lnTo>
                  <a:pt x="235458" y="1065276"/>
                </a:lnTo>
                <a:lnTo>
                  <a:pt x="204089" y="1089533"/>
                </a:lnTo>
                <a:lnTo>
                  <a:pt x="174498" y="1113536"/>
                </a:lnTo>
                <a:lnTo>
                  <a:pt x="121539" y="1161161"/>
                </a:lnTo>
                <a:lnTo>
                  <a:pt x="76962" y="1208277"/>
                </a:lnTo>
                <a:lnTo>
                  <a:pt x="41529" y="1255140"/>
                </a:lnTo>
                <a:lnTo>
                  <a:pt x="16256" y="1302003"/>
                </a:lnTo>
                <a:lnTo>
                  <a:pt x="2159" y="1349121"/>
                </a:lnTo>
                <a:lnTo>
                  <a:pt x="0" y="1371980"/>
                </a:lnTo>
                <a:lnTo>
                  <a:pt x="381" y="1393825"/>
                </a:lnTo>
                <a:lnTo>
                  <a:pt x="6858" y="1436877"/>
                </a:lnTo>
                <a:lnTo>
                  <a:pt x="20574" y="1479168"/>
                </a:lnTo>
                <a:lnTo>
                  <a:pt x="41021" y="1520443"/>
                </a:lnTo>
                <a:lnTo>
                  <a:pt x="67818" y="1560702"/>
                </a:lnTo>
                <a:lnTo>
                  <a:pt x="119380" y="1620139"/>
                </a:lnTo>
                <a:lnTo>
                  <a:pt x="160528" y="1658492"/>
                </a:lnTo>
                <a:lnTo>
                  <a:pt x="207010" y="1696465"/>
                </a:lnTo>
                <a:lnTo>
                  <a:pt x="258572" y="1733930"/>
                </a:lnTo>
                <a:lnTo>
                  <a:pt x="315087" y="1771141"/>
                </a:lnTo>
                <a:lnTo>
                  <a:pt x="376301" y="1807845"/>
                </a:lnTo>
                <a:lnTo>
                  <a:pt x="442214" y="1844421"/>
                </a:lnTo>
                <a:lnTo>
                  <a:pt x="512318" y="1880615"/>
                </a:lnTo>
                <a:lnTo>
                  <a:pt x="586486" y="1916557"/>
                </a:lnTo>
                <a:lnTo>
                  <a:pt x="664591" y="1952243"/>
                </a:lnTo>
                <a:lnTo>
                  <a:pt x="746379" y="1987803"/>
                </a:lnTo>
                <a:lnTo>
                  <a:pt x="831596" y="2022983"/>
                </a:lnTo>
                <a:lnTo>
                  <a:pt x="920115" y="2058162"/>
                </a:lnTo>
                <a:lnTo>
                  <a:pt x="1011682" y="2093340"/>
                </a:lnTo>
                <a:lnTo>
                  <a:pt x="1202944" y="2162810"/>
                </a:lnTo>
                <a:lnTo>
                  <a:pt x="1403858" y="2231771"/>
                </a:lnTo>
                <a:lnTo>
                  <a:pt x="1719326" y="2334641"/>
                </a:lnTo>
                <a:lnTo>
                  <a:pt x="2379472" y="2538603"/>
                </a:lnTo>
                <a:lnTo>
                  <a:pt x="2394204" y="2490597"/>
                </a:lnTo>
                <a:lnTo>
                  <a:pt x="1734439" y="2286635"/>
                </a:lnTo>
                <a:lnTo>
                  <a:pt x="1419733" y="2184019"/>
                </a:lnTo>
                <a:lnTo>
                  <a:pt x="1219454" y="2115312"/>
                </a:lnTo>
                <a:lnTo>
                  <a:pt x="1029081" y="2046097"/>
                </a:lnTo>
                <a:lnTo>
                  <a:pt x="938149" y="2011299"/>
                </a:lnTo>
                <a:lnTo>
                  <a:pt x="850138" y="1976247"/>
                </a:lnTo>
                <a:lnTo>
                  <a:pt x="765556" y="1941322"/>
                </a:lnTo>
                <a:lnTo>
                  <a:pt x="684657" y="1906142"/>
                </a:lnTo>
                <a:lnTo>
                  <a:pt x="607441" y="1870837"/>
                </a:lnTo>
                <a:lnTo>
                  <a:pt x="534162" y="1835277"/>
                </a:lnTo>
                <a:lnTo>
                  <a:pt x="465201" y="1799716"/>
                </a:lnTo>
                <a:lnTo>
                  <a:pt x="400812" y="1763902"/>
                </a:lnTo>
                <a:lnTo>
                  <a:pt x="340995" y="1727962"/>
                </a:lnTo>
                <a:lnTo>
                  <a:pt x="286131" y="1691893"/>
                </a:lnTo>
                <a:lnTo>
                  <a:pt x="236601" y="1655826"/>
                </a:lnTo>
                <a:lnTo>
                  <a:pt x="192405" y="1619630"/>
                </a:lnTo>
                <a:lnTo>
                  <a:pt x="153670" y="1583309"/>
                </a:lnTo>
                <a:lnTo>
                  <a:pt x="121031" y="1547240"/>
                </a:lnTo>
                <a:lnTo>
                  <a:pt x="94742" y="1511680"/>
                </a:lnTo>
                <a:lnTo>
                  <a:pt x="74295" y="1476121"/>
                </a:lnTo>
                <a:lnTo>
                  <a:pt x="55372" y="1423542"/>
                </a:lnTo>
                <a:lnTo>
                  <a:pt x="50165" y="1371218"/>
                </a:lnTo>
                <a:lnTo>
                  <a:pt x="52197" y="1354327"/>
                </a:lnTo>
                <a:lnTo>
                  <a:pt x="72643" y="1300734"/>
                </a:lnTo>
                <a:lnTo>
                  <a:pt x="99060" y="1260855"/>
                </a:lnTo>
                <a:lnTo>
                  <a:pt x="135509" y="1218564"/>
                </a:lnTo>
                <a:lnTo>
                  <a:pt x="181229" y="1174241"/>
                </a:lnTo>
                <a:lnTo>
                  <a:pt x="235839" y="1128522"/>
                </a:lnTo>
                <a:lnTo>
                  <a:pt x="266192" y="1105153"/>
                </a:lnTo>
                <a:lnTo>
                  <a:pt x="298323" y="1081404"/>
                </a:lnTo>
                <a:lnTo>
                  <a:pt x="332359" y="1057528"/>
                </a:lnTo>
                <a:lnTo>
                  <a:pt x="368173" y="1033399"/>
                </a:lnTo>
                <a:lnTo>
                  <a:pt x="405638" y="1009268"/>
                </a:lnTo>
                <a:lnTo>
                  <a:pt x="444627" y="984758"/>
                </a:lnTo>
                <a:lnTo>
                  <a:pt x="527177" y="935354"/>
                </a:lnTo>
                <a:lnTo>
                  <a:pt x="614807" y="885698"/>
                </a:lnTo>
                <a:lnTo>
                  <a:pt x="706882" y="835787"/>
                </a:lnTo>
                <a:lnTo>
                  <a:pt x="802767" y="785876"/>
                </a:lnTo>
                <a:lnTo>
                  <a:pt x="901954" y="735964"/>
                </a:lnTo>
                <a:lnTo>
                  <a:pt x="1003681" y="686308"/>
                </a:lnTo>
                <a:lnTo>
                  <a:pt x="1107186" y="637032"/>
                </a:lnTo>
                <a:lnTo>
                  <a:pt x="1317244" y="540385"/>
                </a:lnTo>
                <a:lnTo>
                  <a:pt x="2216150" y="146558"/>
                </a:lnTo>
                <a:lnTo>
                  <a:pt x="2286889" y="114680"/>
                </a:lnTo>
                <a:lnTo>
                  <a:pt x="2319655" y="99440"/>
                </a:lnTo>
                <a:lnTo>
                  <a:pt x="2339246" y="89942"/>
                </a:lnTo>
                <a:lnTo>
                  <a:pt x="2316690" y="45041"/>
                </a:lnTo>
                <a:close/>
              </a:path>
              <a:path w="2463165" h="2538729">
                <a:moveTo>
                  <a:pt x="2437574" y="33909"/>
                </a:moveTo>
                <a:lnTo>
                  <a:pt x="2339594" y="33909"/>
                </a:lnTo>
                <a:lnTo>
                  <a:pt x="2361565" y="79121"/>
                </a:lnTo>
                <a:lnTo>
                  <a:pt x="2339246" y="89942"/>
                </a:lnTo>
                <a:lnTo>
                  <a:pt x="2361946" y="135127"/>
                </a:lnTo>
                <a:lnTo>
                  <a:pt x="2437574" y="33909"/>
                </a:lnTo>
                <a:close/>
              </a:path>
              <a:path w="2463165" h="2538729">
                <a:moveTo>
                  <a:pt x="2339594" y="33909"/>
                </a:moveTo>
                <a:lnTo>
                  <a:pt x="2316690" y="45041"/>
                </a:lnTo>
                <a:lnTo>
                  <a:pt x="2339246" y="89942"/>
                </a:lnTo>
                <a:lnTo>
                  <a:pt x="2361565" y="79121"/>
                </a:lnTo>
                <a:lnTo>
                  <a:pt x="2339594" y="33909"/>
                </a:lnTo>
                <a:close/>
              </a:path>
              <a:path w="2463165" h="2538729">
                <a:moveTo>
                  <a:pt x="2462911" y="0"/>
                </a:moveTo>
                <a:lnTo>
                  <a:pt x="2294255" y="380"/>
                </a:lnTo>
                <a:lnTo>
                  <a:pt x="2316690" y="45041"/>
                </a:lnTo>
                <a:lnTo>
                  <a:pt x="2339594" y="33909"/>
                </a:lnTo>
                <a:lnTo>
                  <a:pt x="2437574" y="33909"/>
                </a:lnTo>
                <a:lnTo>
                  <a:pt x="2462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70301" y="3177920"/>
            <a:ext cx="1304925" cy="568960"/>
          </a:xfrm>
          <a:custGeom>
            <a:avLst/>
            <a:gdLst/>
            <a:ahLst/>
            <a:cxnLst/>
            <a:rect l="l" t="t" r="r" b="b"/>
            <a:pathLst>
              <a:path w="1304925" h="568960">
                <a:moveTo>
                  <a:pt x="1155828" y="522433"/>
                </a:moveTo>
                <a:lnTo>
                  <a:pt x="1136650" y="568959"/>
                </a:lnTo>
                <a:lnTo>
                  <a:pt x="1304925" y="556640"/>
                </a:lnTo>
                <a:lnTo>
                  <a:pt x="1283483" y="532002"/>
                </a:lnTo>
                <a:lnTo>
                  <a:pt x="1179068" y="532002"/>
                </a:lnTo>
                <a:lnTo>
                  <a:pt x="1155828" y="522433"/>
                </a:lnTo>
                <a:close/>
              </a:path>
              <a:path w="1304925" h="568960">
                <a:moveTo>
                  <a:pt x="1174989" y="475945"/>
                </a:moveTo>
                <a:lnTo>
                  <a:pt x="1155828" y="522433"/>
                </a:lnTo>
                <a:lnTo>
                  <a:pt x="1179068" y="532002"/>
                </a:lnTo>
                <a:lnTo>
                  <a:pt x="1198245" y="485520"/>
                </a:lnTo>
                <a:lnTo>
                  <a:pt x="1174989" y="475945"/>
                </a:lnTo>
                <a:close/>
              </a:path>
              <a:path w="1304925" h="568960">
                <a:moveTo>
                  <a:pt x="1194181" y="429386"/>
                </a:moveTo>
                <a:lnTo>
                  <a:pt x="1174989" y="475945"/>
                </a:lnTo>
                <a:lnTo>
                  <a:pt x="1198245" y="485520"/>
                </a:lnTo>
                <a:lnTo>
                  <a:pt x="1179068" y="532002"/>
                </a:lnTo>
                <a:lnTo>
                  <a:pt x="1283483" y="532002"/>
                </a:lnTo>
                <a:lnTo>
                  <a:pt x="1194181" y="429386"/>
                </a:lnTo>
                <a:close/>
              </a:path>
              <a:path w="1304925" h="568960">
                <a:moveTo>
                  <a:pt x="19050" y="0"/>
                </a:moveTo>
                <a:lnTo>
                  <a:pt x="0" y="46481"/>
                </a:lnTo>
                <a:lnTo>
                  <a:pt x="1155828" y="522433"/>
                </a:lnTo>
                <a:lnTo>
                  <a:pt x="1174989" y="47594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42026" y="2515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5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42026" y="2515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77585" y="2661030"/>
            <a:ext cx="616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jmp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17059" y="1733423"/>
            <a:ext cx="1006475" cy="782320"/>
          </a:xfrm>
          <a:custGeom>
            <a:avLst/>
            <a:gdLst/>
            <a:ahLst/>
            <a:cxnLst/>
            <a:rect l="l" t="t" r="r" b="b"/>
            <a:pathLst>
              <a:path w="1006475" h="782319">
                <a:moveTo>
                  <a:pt x="871071" y="709818"/>
                </a:moveTo>
                <a:lnTo>
                  <a:pt x="840358" y="749680"/>
                </a:lnTo>
                <a:lnTo>
                  <a:pt x="1005966" y="781938"/>
                </a:lnTo>
                <a:lnTo>
                  <a:pt x="978461" y="725169"/>
                </a:lnTo>
                <a:lnTo>
                  <a:pt x="891031" y="725169"/>
                </a:lnTo>
                <a:lnTo>
                  <a:pt x="871071" y="709818"/>
                </a:lnTo>
                <a:close/>
              </a:path>
              <a:path w="1006475" h="782319">
                <a:moveTo>
                  <a:pt x="901753" y="669995"/>
                </a:moveTo>
                <a:lnTo>
                  <a:pt x="871071" y="709818"/>
                </a:lnTo>
                <a:lnTo>
                  <a:pt x="891031" y="725169"/>
                </a:lnTo>
                <a:lnTo>
                  <a:pt x="921638" y="685291"/>
                </a:lnTo>
                <a:lnTo>
                  <a:pt x="901753" y="669995"/>
                </a:lnTo>
                <a:close/>
              </a:path>
              <a:path w="1006475" h="782319">
                <a:moveTo>
                  <a:pt x="932433" y="630174"/>
                </a:moveTo>
                <a:lnTo>
                  <a:pt x="901753" y="669995"/>
                </a:lnTo>
                <a:lnTo>
                  <a:pt x="921638" y="685291"/>
                </a:lnTo>
                <a:lnTo>
                  <a:pt x="891031" y="725169"/>
                </a:lnTo>
                <a:lnTo>
                  <a:pt x="978461" y="725169"/>
                </a:lnTo>
                <a:lnTo>
                  <a:pt x="932433" y="630174"/>
                </a:lnTo>
                <a:close/>
              </a:path>
              <a:path w="1006475" h="782319">
                <a:moveTo>
                  <a:pt x="30733" y="0"/>
                </a:moveTo>
                <a:lnTo>
                  <a:pt x="0" y="39877"/>
                </a:lnTo>
                <a:lnTo>
                  <a:pt x="871071" y="709818"/>
                </a:lnTo>
                <a:lnTo>
                  <a:pt x="901753" y="669995"/>
                </a:lnTo>
                <a:lnTo>
                  <a:pt x="30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32426" y="3181223"/>
            <a:ext cx="1006475" cy="782320"/>
          </a:xfrm>
          <a:custGeom>
            <a:avLst/>
            <a:gdLst/>
            <a:ahLst/>
            <a:cxnLst/>
            <a:rect l="l" t="t" r="r" b="b"/>
            <a:pathLst>
              <a:path w="1006475" h="782320">
                <a:moveTo>
                  <a:pt x="73533" y="630174"/>
                </a:moveTo>
                <a:lnTo>
                  <a:pt x="0" y="781938"/>
                </a:lnTo>
                <a:lnTo>
                  <a:pt x="165608" y="749681"/>
                </a:lnTo>
                <a:lnTo>
                  <a:pt x="146723" y="725169"/>
                </a:lnTo>
                <a:lnTo>
                  <a:pt x="114935" y="725169"/>
                </a:lnTo>
                <a:lnTo>
                  <a:pt x="84327" y="685291"/>
                </a:lnTo>
                <a:lnTo>
                  <a:pt x="104213" y="669995"/>
                </a:lnTo>
                <a:lnTo>
                  <a:pt x="73533" y="630174"/>
                </a:lnTo>
                <a:close/>
              </a:path>
              <a:path w="1006475" h="782320">
                <a:moveTo>
                  <a:pt x="104213" y="669995"/>
                </a:moveTo>
                <a:lnTo>
                  <a:pt x="84327" y="685291"/>
                </a:lnTo>
                <a:lnTo>
                  <a:pt x="114935" y="725169"/>
                </a:lnTo>
                <a:lnTo>
                  <a:pt x="134895" y="709818"/>
                </a:lnTo>
                <a:lnTo>
                  <a:pt x="104213" y="669995"/>
                </a:lnTo>
                <a:close/>
              </a:path>
              <a:path w="1006475" h="782320">
                <a:moveTo>
                  <a:pt x="134895" y="709818"/>
                </a:moveTo>
                <a:lnTo>
                  <a:pt x="114935" y="725169"/>
                </a:lnTo>
                <a:lnTo>
                  <a:pt x="146723" y="725169"/>
                </a:lnTo>
                <a:lnTo>
                  <a:pt x="134895" y="709818"/>
                </a:lnTo>
                <a:close/>
              </a:path>
              <a:path w="1006475" h="782320">
                <a:moveTo>
                  <a:pt x="975233" y="0"/>
                </a:moveTo>
                <a:lnTo>
                  <a:pt x="104213" y="669995"/>
                </a:lnTo>
                <a:lnTo>
                  <a:pt x="134895" y="709818"/>
                </a:lnTo>
                <a:lnTo>
                  <a:pt x="1005966" y="39877"/>
                </a:lnTo>
                <a:lnTo>
                  <a:pt x="975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57604" y="2044953"/>
            <a:ext cx="606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100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0464" y="1707845"/>
            <a:ext cx="4127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60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963" y="1937130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40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3050" y="2661030"/>
            <a:ext cx="207010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790"/>
              </a:lnSpc>
              <a:spcBef>
                <a:spcPts val="100"/>
              </a:spcBef>
              <a:tabLst>
                <a:tab pos="916305" algn="l"/>
                <a:tab pos="1522095" algn="l"/>
              </a:tabLst>
            </a:pPr>
            <a:r>
              <a:rPr dirty="0" sz="2400" spc="-5">
                <a:latin typeface="Verdana"/>
                <a:cs typeface="Verdana"/>
              </a:rPr>
              <a:t>ret	</a:t>
            </a:r>
            <a:r>
              <a:rPr dirty="0" baseline="34722" sz="3600">
                <a:latin typeface="Verdana"/>
                <a:cs typeface="Verdana"/>
              </a:rPr>
              <a:t>40	</a:t>
            </a:r>
            <a:r>
              <a:rPr dirty="0" sz="2400">
                <a:latin typeface="Verdana"/>
                <a:cs typeface="Verdana"/>
              </a:rPr>
              <a:t>call</a:t>
            </a:r>
            <a:endParaRPr sz="2400">
              <a:latin typeface="Verdana"/>
              <a:cs typeface="Verdana"/>
            </a:endParaRPr>
          </a:p>
          <a:p>
            <a:pPr marL="992505">
              <a:lnSpc>
                <a:spcPts val="2790"/>
              </a:lnSpc>
            </a:pPr>
            <a:r>
              <a:rPr dirty="0" sz="2400" spc="-5">
                <a:latin typeface="Verdana"/>
                <a:cs typeface="Verdana"/>
              </a:rPr>
              <a:t>40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52188" y="4496561"/>
            <a:ext cx="151130" cy="762000"/>
          </a:xfrm>
          <a:custGeom>
            <a:avLst/>
            <a:gdLst/>
            <a:ahLst/>
            <a:cxnLst/>
            <a:rect l="l" t="t" r="r" b="b"/>
            <a:pathLst>
              <a:path w="151129" h="762000">
                <a:moveTo>
                  <a:pt x="50291" y="611124"/>
                </a:moveTo>
                <a:lnTo>
                  <a:pt x="0" y="611124"/>
                </a:lnTo>
                <a:lnTo>
                  <a:pt x="75437" y="762000"/>
                </a:lnTo>
                <a:lnTo>
                  <a:pt x="138302" y="636269"/>
                </a:lnTo>
                <a:lnTo>
                  <a:pt x="50291" y="636269"/>
                </a:lnTo>
                <a:lnTo>
                  <a:pt x="50291" y="611124"/>
                </a:lnTo>
                <a:close/>
              </a:path>
              <a:path w="151129" h="762000">
                <a:moveTo>
                  <a:pt x="100584" y="0"/>
                </a:moveTo>
                <a:lnTo>
                  <a:pt x="50291" y="0"/>
                </a:lnTo>
                <a:lnTo>
                  <a:pt x="50291" y="636269"/>
                </a:lnTo>
                <a:lnTo>
                  <a:pt x="100584" y="636269"/>
                </a:lnTo>
                <a:lnTo>
                  <a:pt x="100584" y="0"/>
                </a:lnTo>
                <a:close/>
              </a:path>
              <a:path w="151129" h="762000">
                <a:moveTo>
                  <a:pt x="150875" y="611124"/>
                </a:moveTo>
                <a:lnTo>
                  <a:pt x="100584" y="611124"/>
                </a:lnTo>
                <a:lnTo>
                  <a:pt x="100584" y="636269"/>
                </a:lnTo>
                <a:lnTo>
                  <a:pt x="138302" y="636269"/>
                </a:lnTo>
                <a:lnTo>
                  <a:pt x="150875" y="6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338320" y="3537584"/>
            <a:ext cx="1696720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6670">
              <a:lnSpc>
                <a:spcPts val="279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60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90"/>
              </a:lnSpc>
            </a:pPr>
            <a:r>
              <a:rPr dirty="0" sz="2400" spc="-5">
                <a:latin typeface="Verdana"/>
                <a:cs typeface="Verdana"/>
              </a:rPr>
              <a:t>jne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algn="ctr" marR="23177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382" y="4729052"/>
            <a:ext cx="2813161" cy="1491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757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Instrumentation in a</a:t>
            </a:r>
            <a:r>
              <a:rPr dirty="0" spc="-60"/>
              <a:t> </a:t>
            </a:r>
            <a:r>
              <a:rPr dirty="0" spc="-5"/>
              <a:t>nutshell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976" y="1187958"/>
            <a:ext cx="75545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400">
                <a:solidFill>
                  <a:srgbClr val="000099"/>
                </a:solidFill>
                <a:latin typeface="Verdana"/>
                <a:cs typeface="Verdana"/>
              </a:rPr>
              <a:t>A </a:t>
            </a:r>
            <a:r>
              <a:rPr dirty="0" sz="2400" spc="-5">
                <a:solidFill>
                  <a:srgbClr val="000099"/>
                </a:solidFill>
                <a:latin typeface="Verdana"/>
                <a:cs typeface="Verdana"/>
              </a:rPr>
              <a:t>technique </a:t>
            </a:r>
            <a:r>
              <a:rPr dirty="0" sz="2400">
                <a:solidFill>
                  <a:srgbClr val="000099"/>
                </a:solidFill>
                <a:latin typeface="Verdana"/>
                <a:cs typeface="Verdana"/>
              </a:rPr>
              <a:t>that </a:t>
            </a:r>
            <a:r>
              <a:rPr dirty="0" sz="2400" spc="-5">
                <a:solidFill>
                  <a:srgbClr val="000099"/>
                </a:solidFill>
                <a:latin typeface="Verdana"/>
                <a:cs typeface="Verdana"/>
              </a:rPr>
              <a:t>inserts code into </a:t>
            </a:r>
            <a:r>
              <a:rPr dirty="0" sz="2400">
                <a:solidFill>
                  <a:srgbClr val="000099"/>
                </a:solidFill>
                <a:latin typeface="Verdana"/>
                <a:cs typeface="Verdana"/>
              </a:rPr>
              <a:t>a </a:t>
            </a:r>
            <a:r>
              <a:rPr dirty="0" sz="2400" spc="-5">
                <a:solidFill>
                  <a:srgbClr val="000099"/>
                </a:solidFill>
                <a:latin typeface="Verdana"/>
                <a:cs typeface="Verdana"/>
              </a:rPr>
              <a:t>program to  collect </a:t>
            </a:r>
            <a:r>
              <a:rPr dirty="0" sz="2400">
                <a:solidFill>
                  <a:srgbClr val="000099"/>
                </a:solidFill>
                <a:latin typeface="Verdana"/>
                <a:cs typeface="Verdana"/>
              </a:rPr>
              <a:t>run-time</a:t>
            </a:r>
            <a:r>
              <a:rPr dirty="0" sz="2400" spc="1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000099"/>
                </a:solidFill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23" y="3127248"/>
            <a:ext cx="2435860" cy="12395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05" rIns="0" bIns="0" rtlCol="0" vert="horz">
            <a:spAutoFit/>
          </a:bodyPr>
          <a:lstStyle/>
          <a:p>
            <a:pPr marL="91440" marR="99060">
              <a:lnSpc>
                <a:spcPct val="130000"/>
              </a:lnSpc>
              <a:spcBef>
                <a:spcPts val="15"/>
              </a:spcBef>
              <a:tabLst>
                <a:tab pos="836930" algn="l"/>
              </a:tabLst>
            </a:pP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movzx	ecx,</a:t>
            </a:r>
            <a:r>
              <a:rPr dirty="0" sz="1400" spc="-8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[rax+0x2]  call	0x77ef7870  cmp	rax,</a:t>
            </a:r>
            <a:r>
              <a:rPr dirty="0" sz="1400" spc="-3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rdx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  <a:tabLst>
                <a:tab pos="836930" algn="l"/>
              </a:tabLst>
            </a:pP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jz	0x77f1eac9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3832" y="2026920"/>
            <a:ext cx="2346960" cy="34385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98120">
              <a:lnSpc>
                <a:spcPts val="163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  <a:tabLst>
                <a:tab pos="836930" algn="l"/>
              </a:tabLst>
            </a:pP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movzx	ecx,</a:t>
            </a:r>
            <a:r>
              <a:rPr dirty="0" sz="1400" spc="-7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[rax+0x2]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  <a:tabLst>
                <a:tab pos="836930" algn="l"/>
              </a:tabLst>
            </a:pP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call	</a:t>
            </a:r>
            <a:r>
              <a:rPr dirty="0" sz="1400" spc="-10">
                <a:solidFill>
                  <a:srgbClr val="FFFF00"/>
                </a:solidFill>
                <a:latin typeface="Courier New"/>
                <a:cs typeface="Courier New"/>
              </a:rPr>
              <a:t>0x77ef7870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92075" marR="651510" indent="106680">
              <a:lnSpc>
                <a:spcPct val="130000"/>
              </a:lnSpc>
              <a:tabLst>
                <a:tab pos="836930" algn="l"/>
              </a:tabLst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  </a:t>
            </a: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cmp	rax,</a:t>
            </a:r>
            <a:r>
              <a:rPr dirty="0" sz="1400" spc="-10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rdx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..some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code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  <a:tabLst>
                <a:tab pos="836930" algn="l"/>
              </a:tabLst>
            </a:pPr>
            <a:r>
              <a:rPr dirty="0" sz="1400" spc="-5">
                <a:solidFill>
                  <a:srgbClr val="FFFF00"/>
                </a:solidFill>
                <a:latin typeface="Courier New"/>
                <a:cs typeface="Courier New"/>
              </a:rPr>
              <a:t>jz	0x77f1eac9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3047" y="3358896"/>
            <a:ext cx="1152525" cy="775970"/>
          </a:xfrm>
          <a:custGeom>
            <a:avLst/>
            <a:gdLst/>
            <a:ahLst/>
            <a:cxnLst/>
            <a:rect l="l" t="t" r="r" b="b"/>
            <a:pathLst>
              <a:path w="1152525" h="775970">
                <a:moveTo>
                  <a:pt x="764286" y="0"/>
                </a:moveTo>
                <a:lnTo>
                  <a:pt x="764286" y="193928"/>
                </a:lnTo>
                <a:lnTo>
                  <a:pt x="0" y="193928"/>
                </a:lnTo>
                <a:lnTo>
                  <a:pt x="0" y="581786"/>
                </a:lnTo>
                <a:lnTo>
                  <a:pt x="764286" y="581786"/>
                </a:lnTo>
                <a:lnTo>
                  <a:pt x="764286" y="775715"/>
                </a:lnTo>
                <a:lnTo>
                  <a:pt x="1152143" y="387857"/>
                </a:lnTo>
                <a:lnTo>
                  <a:pt x="764286" y="0"/>
                </a:lnTo>
                <a:close/>
              </a:path>
            </a:pathLst>
          </a:custGeom>
          <a:solidFill>
            <a:srgbClr val="40A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65633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Edge </a:t>
            </a:r>
            <a:r>
              <a:rPr dirty="0" sz="2800" spc="-5"/>
              <a:t>Counting: a Slower</a:t>
            </a:r>
            <a:r>
              <a:rPr dirty="0" sz="2800" spc="70"/>
              <a:t> </a:t>
            </a:r>
            <a:r>
              <a:rPr dirty="0" sz="2800" spc="-5"/>
              <a:t>Version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1000" y="2773679"/>
            <a:ext cx="8534400" cy="2484120"/>
          </a:xfrm>
          <a:custGeom>
            <a:avLst/>
            <a:gdLst/>
            <a:ahLst/>
            <a:cxnLst/>
            <a:rect l="l" t="t" r="r" b="b"/>
            <a:pathLst>
              <a:path w="8534400" h="2484120">
                <a:moveTo>
                  <a:pt x="0" y="2484120"/>
                </a:moveTo>
                <a:lnTo>
                  <a:pt x="8534400" y="2484120"/>
                </a:lnTo>
                <a:lnTo>
                  <a:pt x="8534400" y="0"/>
                </a:lnTo>
                <a:lnTo>
                  <a:pt x="0" y="0"/>
                </a:lnTo>
                <a:lnTo>
                  <a:pt x="0" y="2484120"/>
                </a:lnTo>
                <a:close/>
              </a:path>
            </a:pathLst>
          </a:custGeom>
          <a:solidFill>
            <a:srgbClr val="D1FCA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1447800"/>
            <a:ext cx="8534400" cy="1315720"/>
          </a:xfrm>
          <a:custGeom>
            <a:avLst/>
            <a:gdLst/>
            <a:ahLst/>
            <a:cxnLst/>
            <a:rect l="l" t="t" r="r" b="b"/>
            <a:pathLst>
              <a:path w="8534400" h="1315720">
                <a:moveTo>
                  <a:pt x="0" y="1315212"/>
                </a:moveTo>
                <a:lnTo>
                  <a:pt x="8534400" y="1315212"/>
                </a:lnTo>
                <a:lnTo>
                  <a:pt x="8534400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solidFill>
            <a:srgbClr val="FCFF9F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0700" y="1129029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20700" y="1389634"/>
            <a:ext cx="7122795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void docount2(ADDRINT src, ADDRINT dst, INT32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taken)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ts val="2055"/>
              </a:lnSpc>
            </a:pPr>
            <a:r>
              <a:rPr dirty="0" sz="1800" spc="-10">
                <a:latin typeface="Courier New"/>
                <a:cs typeface="Courier New"/>
              </a:rPr>
              <a:t>COUNTER *pedg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10">
                <a:latin typeface="Courier New"/>
                <a:cs typeface="Courier New"/>
              </a:rPr>
              <a:t>Lookup(src,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dst);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ts val="2055"/>
              </a:lnSpc>
            </a:pPr>
            <a:r>
              <a:rPr dirty="0" sz="1800" spc="-10">
                <a:latin typeface="Courier New"/>
                <a:cs typeface="Courier New"/>
              </a:rPr>
              <a:t>pedg-&gt;count </a:t>
            </a:r>
            <a:r>
              <a:rPr dirty="0" sz="1800" spc="-5">
                <a:latin typeface="Courier New"/>
                <a:cs typeface="Courier New"/>
              </a:rPr>
              <a:t>+=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taken;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2693034"/>
            <a:ext cx="4939665" cy="82105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560070" marR="5080" indent="-548005">
              <a:lnSpc>
                <a:spcPts val="2050"/>
              </a:lnSpc>
              <a:spcBef>
                <a:spcPts val="260"/>
              </a:spcBef>
            </a:pPr>
            <a:r>
              <a:rPr dirty="0" sz="1800" spc="-10">
                <a:latin typeface="Courier New"/>
                <a:cs typeface="Courier New"/>
              </a:rPr>
              <a:t>void Instruction(INS ins, void *v) </a:t>
            </a:r>
            <a:r>
              <a:rPr dirty="0" sz="1800">
                <a:latin typeface="Courier New"/>
                <a:cs typeface="Courier New"/>
              </a:rPr>
              <a:t>{  </a:t>
            </a:r>
            <a:r>
              <a:rPr dirty="0" sz="1800" spc="-10">
                <a:latin typeface="Courier New"/>
                <a:cs typeface="Courier New"/>
              </a:rPr>
              <a:t>if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(INS_IsBranchOrCall(ins))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ts val="2005"/>
              </a:lnSpc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3475101"/>
            <a:ext cx="8173084" cy="16033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756535" marR="5080" indent="-1829435">
              <a:lnSpc>
                <a:spcPts val="2050"/>
              </a:lnSpc>
              <a:spcBef>
                <a:spcPts val="260"/>
              </a:spcBef>
            </a:pPr>
            <a:r>
              <a:rPr dirty="0" sz="1800" spc="-10">
                <a:latin typeface="Courier New"/>
                <a:cs typeface="Courier New"/>
              </a:rPr>
              <a:t>INS_InsertCall(ins, IPOINT_BEFORE, (AFUNPTR)docount2,  IARG_INST_PTR, IARG_BRANCH_TARGET_ADDR,  IARG_BRANCH_TAKEN,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IARG_END);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ts val="195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dirty="0" sz="1800" spc="-5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2733" y="2819780"/>
            <a:ext cx="1670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Verdana"/>
                <a:cs typeface="Verdana"/>
              </a:rPr>
              <a:t>Instrumentation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6042" y="2465577"/>
            <a:ext cx="855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Ana</a:t>
            </a:r>
            <a:r>
              <a:rPr dirty="0" sz="1600" spc="-10" i="1">
                <a:latin typeface="Verdana"/>
                <a:cs typeface="Verdana"/>
              </a:rPr>
              <a:t>l</a:t>
            </a:r>
            <a:r>
              <a:rPr dirty="0" sz="1600" spc="-5" i="1">
                <a:latin typeface="Verdana"/>
                <a:cs typeface="Verdana"/>
              </a:rPr>
              <a:t>ysis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6439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Edge </a:t>
            </a:r>
            <a:r>
              <a:rPr dirty="0" sz="2800" spc="-5"/>
              <a:t>Counting: a Faster</a:t>
            </a:r>
            <a:r>
              <a:rPr dirty="0" sz="2800" spc="90"/>
              <a:t> </a:t>
            </a:r>
            <a:r>
              <a:rPr dirty="0" sz="2800" spc="-5"/>
              <a:t>Version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1000" y="914400"/>
            <a:ext cx="8534400" cy="1539240"/>
          </a:xfrm>
          <a:custGeom>
            <a:avLst/>
            <a:gdLst/>
            <a:ahLst/>
            <a:cxnLst/>
            <a:rect l="l" t="t" r="r" b="b"/>
            <a:pathLst>
              <a:path w="8534400" h="1539239">
                <a:moveTo>
                  <a:pt x="0" y="1539239"/>
                </a:moveTo>
                <a:lnTo>
                  <a:pt x="8534400" y="1539239"/>
                </a:lnTo>
                <a:lnTo>
                  <a:pt x="8534400" y="0"/>
                </a:lnTo>
                <a:lnTo>
                  <a:pt x="0" y="0"/>
                </a:lnTo>
                <a:lnTo>
                  <a:pt x="0" y="1539239"/>
                </a:lnTo>
                <a:close/>
              </a:path>
            </a:pathLst>
          </a:custGeom>
          <a:solidFill>
            <a:srgbClr val="FCFF9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2464307"/>
            <a:ext cx="8534400" cy="3467100"/>
          </a:xfrm>
          <a:custGeom>
            <a:avLst/>
            <a:gdLst/>
            <a:ahLst/>
            <a:cxnLst/>
            <a:rect l="l" t="t" r="r" b="b"/>
            <a:pathLst>
              <a:path w="8534400" h="3467100">
                <a:moveTo>
                  <a:pt x="0" y="3467100"/>
                </a:moveTo>
                <a:lnTo>
                  <a:pt x="8534400" y="3467100"/>
                </a:lnTo>
                <a:lnTo>
                  <a:pt x="8534400" y="0"/>
                </a:lnTo>
                <a:lnTo>
                  <a:pt x="0" y="0"/>
                </a:lnTo>
                <a:lnTo>
                  <a:pt x="0" y="3467100"/>
                </a:lnTo>
                <a:close/>
              </a:path>
            </a:pathLst>
          </a:custGeom>
          <a:solidFill>
            <a:srgbClr val="D1FCA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8300" y="823417"/>
            <a:ext cx="5275580" cy="732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75"/>
              </a:lnSpc>
              <a:spcBef>
                <a:spcPts val="95"/>
              </a:spcBef>
            </a:pPr>
            <a:r>
              <a:rPr dirty="0" sz="1600" spc="-5">
                <a:latin typeface="Courier New"/>
                <a:cs typeface="Courier New"/>
              </a:rPr>
              <a:t>void docount(COUNTER* pedge, INT32 taken)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dirty="0" sz="1600" spc="-5">
                <a:latin typeface="Courier New"/>
                <a:cs typeface="Courier New"/>
              </a:rPr>
              <a:t>pedg-&gt;count +=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taken;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68300" y="1518919"/>
            <a:ext cx="6614795" cy="9639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00380" marR="5080" indent="-488315">
              <a:lnSpc>
                <a:spcPts val="1820"/>
              </a:lnSpc>
              <a:spcBef>
                <a:spcPts val="240"/>
              </a:spcBef>
            </a:pPr>
            <a:r>
              <a:rPr dirty="0" sz="1600" spc="-5">
                <a:latin typeface="Courier New"/>
                <a:cs typeface="Courier New"/>
              </a:rPr>
              <a:t>void docount2(ADDRINT src, ADDRINT dst, INT32 taken) {  COUNTER *pedg = Lookup(src,</a:t>
            </a:r>
            <a:r>
              <a:rPr dirty="0" sz="1600" spc="3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dst);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5"/>
              </a:lnSpc>
            </a:pPr>
            <a:r>
              <a:rPr dirty="0" sz="1600" spc="-5">
                <a:latin typeface="Courier New"/>
                <a:cs typeface="Courier New"/>
              </a:rPr>
              <a:t>pedg-&gt;count +=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taken;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" y="2445766"/>
            <a:ext cx="5821045" cy="732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dirty="0" sz="1600" spc="-5">
                <a:latin typeface="Courier New"/>
                <a:cs typeface="Courier New"/>
              </a:rPr>
              <a:t>void Instruction(INS ins, void *v)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25"/>
              </a:lnSpc>
            </a:pPr>
            <a:r>
              <a:rPr dirty="0" sz="1600" spc="-5">
                <a:latin typeface="Courier New"/>
                <a:cs typeface="Courier New"/>
              </a:rPr>
              <a:t>if (INS_IsDirectBranchOrCall(ins))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870"/>
              </a:lnSpc>
            </a:pPr>
            <a:r>
              <a:rPr dirty="0" sz="1600" spc="-5" b="1">
                <a:solidFill>
                  <a:srgbClr val="379900"/>
                </a:solidFill>
                <a:latin typeface="Courier New"/>
                <a:cs typeface="Courier New"/>
              </a:rPr>
              <a:t>COUNTER *pedg =</a:t>
            </a:r>
            <a:r>
              <a:rPr dirty="0" sz="1600" spc="-10" b="1">
                <a:solidFill>
                  <a:srgbClr val="37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79900"/>
                </a:solidFill>
                <a:latin typeface="Courier New"/>
                <a:cs typeface="Courier New"/>
              </a:rPr>
              <a:t>Lookup(INS_Address(ins),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3140710"/>
            <a:ext cx="783526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0">
              <a:lnSpc>
                <a:spcPts val="1870"/>
              </a:lnSpc>
              <a:spcBef>
                <a:spcPts val="95"/>
              </a:spcBef>
            </a:pPr>
            <a:r>
              <a:rPr dirty="0" sz="1600" spc="-5" b="1">
                <a:solidFill>
                  <a:srgbClr val="379900"/>
                </a:solidFill>
                <a:latin typeface="Courier New"/>
                <a:cs typeface="Courier New"/>
              </a:rPr>
              <a:t>INS_DirectBranchOrCallTargetAddress(ins));</a:t>
            </a:r>
            <a:endParaRPr sz="1600">
              <a:latin typeface="Courier New"/>
              <a:cs typeface="Courier New"/>
            </a:endParaRPr>
          </a:p>
          <a:p>
            <a:pPr marL="1841500" marR="5080" indent="-914400">
              <a:lnSpc>
                <a:spcPts val="1820"/>
              </a:lnSpc>
              <a:spcBef>
                <a:spcPts val="95"/>
              </a:spcBef>
            </a:pPr>
            <a:r>
              <a:rPr dirty="0" sz="1600" spc="-5">
                <a:latin typeface="Courier New"/>
                <a:cs typeface="Courier New"/>
              </a:rPr>
              <a:t>INS_InsertCall(ins, IPOINT_BEFORE, (AFUNPTR) docount,  IARG_ADDRINT, pedg, IARG_BRANCH_TAKEN,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IARG_END);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9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 marR="310515" indent="-426720">
              <a:lnSpc>
                <a:spcPts val="1820"/>
              </a:lnSpc>
              <a:spcBef>
                <a:spcPts val="95"/>
              </a:spcBef>
            </a:pPr>
            <a:r>
              <a:rPr dirty="0" sz="1600" spc="-5">
                <a:latin typeface="Courier New"/>
                <a:cs typeface="Courier New"/>
              </a:rPr>
              <a:t>else if INS_IsIndirectBranchOrCall(ins) {  INS_InsertCall(ins, IPOINT_BEFORE, (AFUNPTR)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docount2,</a:t>
            </a:r>
            <a:endParaRPr sz="1600">
              <a:latin typeface="Courier New"/>
              <a:cs typeface="Courier New"/>
            </a:endParaRPr>
          </a:p>
          <a:p>
            <a:pPr marL="2756535" marR="311150">
              <a:lnSpc>
                <a:spcPts val="1820"/>
              </a:lnSpc>
              <a:spcBef>
                <a:spcPts val="10"/>
              </a:spcBef>
            </a:pPr>
            <a:r>
              <a:rPr dirty="0" sz="1600" spc="-5">
                <a:latin typeface="Courier New"/>
                <a:cs typeface="Courier New"/>
              </a:rPr>
              <a:t>IARG_INST_PTR, IARG_BRANCH_TARGET_ADDR,  IARG_BRANCH_TAKEN,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IARG_END);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5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75"/>
              </a:lnSpc>
            </a:pPr>
            <a:r>
              <a:rPr dirty="0" sz="1600" spc="-5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6743" y="2148077"/>
            <a:ext cx="855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Ana</a:t>
            </a:r>
            <a:r>
              <a:rPr dirty="0" sz="1600" spc="-10" i="1">
                <a:latin typeface="Verdana"/>
                <a:cs typeface="Verdana"/>
              </a:rPr>
              <a:t>l</a:t>
            </a:r>
            <a:r>
              <a:rPr dirty="0" sz="1600" spc="-5" i="1">
                <a:latin typeface="Verdana"/>
                <a:cs typeface="Verdana"/>
              </a:rPr>
              <a:t>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5560" y="2495804"/>
            <a:ext cx="1670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Verdana"/>
                <a:cs typeface="Verdana"/>
              </a:rPr>
              <a:t>Instrumentation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2976" y="1626870"/>
            <a:ext cx="7907020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3761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>
                <a:latin typeface="Verdana"/>
                <a:cs typeface="Verdana"/>
              </a:rPr>
              <a:t>Key: </a:t>
            </a:r>
            <a:r>
              <a:rPr dirty="0" sz="2400" spc="-5">
                <a:latin typeface="Verdana"/>
                <a:cs typeface="Verdana"/>
              </a:rPr>
              <a:t>Instrument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5">
                <a:latin typeface="Verdana"/>
                <a:cs typeface="Verdana"/>
              </a:rPr>
              <a:t>the largest granularity  whenever possible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>
                <a:latin typeface="Verdana"/>
                <a:cs typeface="Verdana"/>
              </a:rPr>
              <a:t>Instead of </a:t>
            </a:r>
            <a:r>
              <a:rPr dirty="0" sz="2400" spc="-5">
                <a:latin typeface="Verdana"/>
                <a:cs typeface="Verdana"/>
              </a:rPr>
              <a:t>inserting </a:t>
            </a:r>
            <a:r>
              <a:rPr dirty="0" sz="2400">
                <a:latin typeface="Verdana"/>
                <a:cs typeface="Verdana"/>
              </a:rPr>
              <a:t>one call </a:t>
            </a:r>
            <a:r>
              <a:rPr dirty="0" sz="2400" spc="-5">
                <a:latin typeface="Verdana"/>
                <a:cs typeface="Verdana"/>
              </a:rPr>
              <a:t>per instruction, insert  </a:t>
            </a:r>
            <a:r>
              <a:rPr dirty="0" sz="2400">
                <a:latin typeface="Verdana"/>
                <a:cs typeface="Verdana"/>
              </a:rPr>
              <a:t>one call </a:t>
            </a:r>
            <a:r>
              <a:rPr dirty="0" sz="2400" spc="-5">
                <a:latin typeface="Verdana"/>
                <a:cs typeface="Verdana"/>
              </a:rPr>
              <a:t>per </a:t>
            </a:r>
            <a:r>
              <a:rPr dirty="0" sz="2400">
                <a:latin typeface="Verdana"/>
                <a:cs typeface="Verdana"/>
              </a:rPr>
              <a:t>basic </a:t>
            </a:r>
            <a:r>
              <a:rPr dirty="0" sz="2400" spc="-5">
                <a:latin typeface="Verdana"/>
                <a:cs typeface="Verdana"/>
              </a:rPr>
              <a:t>block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trace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976" y="143002"/>
            <a:ext cx="7001509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Tip</a:t>
            </a:r>
            <a:r>
              <a:rPr dirty="0" sz="3000" spc="10"/>
              <a:t> </a:t>
            </a:r>
            <a:r>
              <a:rPr dirty="0" sz="3000" spc="-5"/>
              <a:t>#2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dirty="0" sz="3000" spc="-5"/>
              <a:t>Reduce Analysis Calls</a:t>
            </a:r>
            <a:r>
              <a:rPr dirty="0" sz="3000" spc="-75"/>
              <a:t> </a:t>
            </a:r>
            <a:r>
              <a:rPr dirty="0" sz="3000" spc="-5"/>
              <a:t>Frequency</a:t>
            </a:r>
            <a:endParaRPr sz="3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527" y="262255"/>
            <a:ext cx="6496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Slower </a:t>
            </a:r>
            <a:r>
              <a:rPr dirty="0"/>
              <a:t>Instruction</a:t>
            </a:r>
            <a:r>
              <a:rPr dirty="0" spc="-20"/>
              <a:t> </a:t>
            </a:r>
            <a:r>
              <a:rPr dirty="0" spc="-5"/>
              <a:t>Counting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051175" y="1851101"/>
            <a:ext cx="2948305" cy="367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 spc="-5">
                <a:solidFill>
                  <a:srgbClr val="379900"/>
                </a:solidFill>
                <a:latin typeface="Times New Roman"/>
                <a:cs typeface="Times New Roman"/>
              </a:rPr>
              <a:t>counter++;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  <a:tabLst>
                <a:tab pos="926465" algn="l"/>
              </a:tabLst>
            </a:pPr>
            <a:r>
              <a:rPr dirty="0" sz="2400" spc="-5" b="1">
                <a:latin typeface="Courier New"/>
                <a:cs typeface="Courier New"/>
              </a:rPr>
              <a:t>sub	$0xff,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%edx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20"/>
              </a:lnSpc>
              <a:spcBef>
                <a:spcPts val="325"/>
              </a:spcBef>
            </a:pPr>
            <a:r>
              <a:rPr dirty="0" sz="2400">
                <a:solidFill>
                  <a:srgbClr val="379900"/>
                </a:solidFill>
                <a:latin typeface="Times New Roman"/>
                <a:cs typeface="Times New Roman"/>
              </a:rPr>
              <a:t>counter++;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tabLst>
                <a:tab pos="926465" algn="l"/>
              </a:tabLst>
            </a:pPr>
            <a:r>
              <a:rPr dirty="0" sz="2400" spc="-5" b="1">
                <a:latin typeface="Courier New"/>
                <a:cs typeface="Courier New"/>
              </a:rPr>
              <a:t>cmp	%esi,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%edx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0"/>
              </a:lnSpc>
            </a:pPr>
            <a:r>
              <a:rPr dirty="0" sz="2400">
                <a:solidFill>
                  <a:srgbClr val="379900"/>
                </a:solidFill>
                <a:latin typeface="Times New Roman"/>
                <a:cs typeface="Times New Roman"/>
              </a:rPr>
              <a:t>counter++;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26465" algn="l"/>
              </a:tabLst>
            </a:pPr>
            <a:r>
              <a:rPr dirty="0" sz="2400" spc="-5" b="1">
                <a:latin typeface="Courier New"/>
                <a:cs typeface="Courier New"/>
              </a:rPr>
              <a:t>jle	&lt;L1&gt;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80"/>
              </a:lnSpc>
              <a:spcBef>
                <a:spcPts val="200"/>
              </a:spcBef>
            </a:pPr>
            <a:r>
              <a:rPr dirty="0" sz="2400">
                <a:solidFill>
                  <a:srgbClr val="379900"/>
                </a:solidFill>
                <a:latin typeface="Times New Roman"/>
                <a:cs typeface="Times New Roman"/>
              </a:rPr>
              <a:t>counter++;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  <a:tabLst>
                <a:tab pos="926465" algn="l"/>
              </a:tabLst>
            </a:pPr>
            <a:r>
              <a:rPr dirty="0" sz="2400" spc="-5" b="1">
                <a:latin typeface="Courier New"/>
                <a:cs typeface="Courier New"/>
              </a:rPr>
              <a:t>mov	$0x1,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%edi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60"/>
              </a:lnSpc>
              <a:spcBef>
                <a:spcPts val="445"/>
              </a:spcBef>
            </a:pPr>
            <a:r>
              <a:rPr dirty="0" sz="2400">
                <a:solidFill>
                  <a:srgbClr val="379900"/>
                </a:solidFill>
                <a:latin typeface="Times New Roman"/>
                <a:cs typeface="Times New Roman"/>
              </a:rPr>
              <a:t>counter++;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60"/>
              </a:lnSpc>
              <a:tabLst>
                <a:tab pos="926465" algn="l"/>
              </a:tabLst>
            </a:pPr>
            <a:r>
              <a:rPr dirty="0" sz="2400" spc="-5" b="1">
                <a:latin typeface="Courier New"/>
                <a:cs typeface="Courier New"/>
              </a:rPr>
              <a:t>add	$0x10,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%eax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527" y="262255"/>
            <a:ext cx="63519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Faster </a:t>
            </a:r>
            <a:r>
              <a:rPr dirty="0"/>
              <a:t>Instruction</a:t>
            </a:r>
            <a:r>
              <a:rPr dirty="0" spc="-45"/>
              <a:t> </a:t>
            </a:r>
            <a:r>
              <a:rPr dirty="0" spc="-5"/>
              <a:t>Counting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8808" y="2058161"/>
          <a:ext cx="3150235" cy="3683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1189355"/>
                <a:gridCol w="1113155"/>
              </a:tblGrid>
              <a:tr h="903138">
                <a:tc gridSpan="3">
                  <a:txBody>
                    <a:bodyPr/>
                    <a:lstStyle/>
                    <a:p>
                      <a:pPr marL="90170">
                        <a:lnSpc>
                          <a:spcPts val="2640"/>
                        </a:lnSpc>
                        <a:spcBef>
                          <a:spcPts val="70"/>
                        </a:spcBef>
                      </a:pPr>
                      <a:r>
                        <a:rPr dirty="0" sz="2400" spc="-5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counter +=</a:t>
                      </a:r>
                      <a:r>
                        <a:rPr dirty="0" sz="2400" spc="-55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170">
                        <a:lnSpc>
                          <a:spcPts val="2640"/>
                        </a:lnSpc>
                        <a:tabLst>
                          <a:tab pos="1005205" algn="l"/>
                        </a:tabLst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sub	$0xff,</a:t>
                      </a:r>
                      <a:r>
                        <a:rPr dirty="0" sz="2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b="1">
                          <a:latin typeface="Courier New"/>
                          <a:cs typeface="Courier New"/>
                        </a:rPr>
                        <a:t>%edx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8890">
                    <a:lnL w="28575">
                      <a:solidFill>
                        <a:srgbClr val="FF6600"/>
                      </a:solidFill>
                      <a:prstDash val="solid"/>
                    </a:lnL>
                    <a:lnR w="28575">
                      <a:solidFill>
                        <a:srgbClr val="FF6600"/>
                      </a:solidFill>
                      <a:prstDash val="solid"/>
                    </a:lnR>
                    <a:lnT w="28575">
                      <a:solidFill>
                        <a:srgbClr val="FF6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0666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cmp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jle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42240">
                    <a:lnL w="28575">
                      <a:solidFill>
                        <a:srgbClr val="FF6600"/>
                      </a:solidFill>
                      <a:prstDash val="solid"/>
                    </a:lnL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%esi,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&lt;L1&gt;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42240"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400" spc="-10" b="1">
                          <a:latin typeface="Courier New"/>
                          <a:cs typeface="Courier New"/>
                        </a:rPr>
                        <a:t>%edx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42240">
                    <a:lnR w="28575">
                      <a:solidFill>
                        <a:srgbClr val="FF6600"/>
                      </a:solidFill>
                      <a:prstDash val="solid"/>
                    </a:lnR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6600"/>
                      </a:solidFill>
                      <a:prstDash val="solid"/>
                    </a:lnT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6600"/>
                      </a:solidFill>
                      <a:prstDash val="solid"/>
                    </a:lnT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6600"/>
                      </a:solidFill>
                      <a:prstDash val="solid"/>
                    </a:lnT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</a:tr>
              <a:tr h="812244">
                <a:tc gridSpan="2">
                  <a:txBody>
                    <a:bodyPr/>
                    <a:lstStyle/>
                    <a:p>
                      <a:pPr marL="90170" marR="83820">
                        <a:lnSpc>
                          <a:spcPct val="79200"/>
                        </a:lnSpc>
                        <a:spcBef>
                          <a:spcPts val="70"/>
                        </a:spcBef>
                        <a:tabLst>
                          <a:tab pos="1005205" algn="l"/>
                        </a:tabLst>
                      </a:pPr>
                      <a:r>
                        <a:rPr dirty="0" sz="2400" spc="-5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counter</a:t>
                      </a:r>
                      <a:r>
                        <a:rPr dirty="0" sz="2400" spc="-114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+= 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mo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v	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$0x1,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8890">
                    <a:lnL w="28575">
                      <a:solidFill>
                        <a:srgbClr val="FF6600"/>
                      </a:solidFill>
                      <a:prstDash val="solid"/>
                    </a:lnL>
                    <a:lnT w="28575">
                      <a:solidFill>
                        <a:srgbClr val="FF6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55"/>
                        </a:lnSpc>
                      </a:pPr>
                      <a:r>
                        <a:rPr dirty="0" sz="2400" b="1">
                          <a:solidFill>
                            <a:srgbClr val="3799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580"/>
                        </a:lnSpc>
                      </a:pPr>
                      <a:r>
                        <a:rPr dirty="0" sz="2400" spc="-10" b="1">
                          <a:latin typeface="Courier New"/>
                          <a:cs typeface="Courier New"/>
                        </a:rPr>
                        <a:t>%edi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FF6600"/>
                      </a:solidFill>
                      <a:prstDash val="solid"/>
                    </a:lnR>
                    <a:lnT w="28575">
                      <a:solidFill>
                        <a:srgbClr val="FF6600"/>
                      </a:solidFill>
                      <a:prstDash val="solid"/>
                    </a:lnT>
                  </a:tcPr>
                </a:tc>
              </a:tr>
              <a:tr h="559355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1005205" algn="l"/>
                        </a:tabLst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add	$0x10,</a:t>
                      </a:r>
                      <a:r>
                        <a:rPr dirty="0" sz="2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b="1">
                          <a:latin typeface="Courier New"/>
                          <a:cs typeface="Courier New"/>
                        </a:rPr>
                        <a:t>%eax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42240">
                    <a:lnL w="28575">
                      <a:solidFill>
                        <a:srgbClr val="FF6600"/>
                      </a:solidFill>
                      <a:prstDash val="solid"/>
                    </a:lnL>
                    <a:lnR w="28575">
                      <a:solidFill>
                        <a:srgbClr val="FF6600"/>
                      </a:solidFill>
                      <a:prstDash val="solid"/>
                    </a:lnR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403350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Counting at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BBL</a:t>
            </a:r>
            <a:r>
              <a:rPr dirty="0" u="heavy" sz="24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level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4475" y="4554092"/>
            <a:ext cx="275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2400" spc="-5" b="1">
                <a:latin typeface="Courier New"/>
                <a:cs typeface="Courier New"/>
              </a:rPr>
              <a:t>mov	$0x1,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%edi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4475" y="5285943"/>
            <a:ext cx="293624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2400" spc="-5" b="1">
                <a:latin typeface="Courier New"/>
                <a:cs typeface="Courier New"/>
              </a:rPr>
              <a:t>add	$0x10,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%eax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2400" spc="-5" b="1">
                <a:solidFill>
                  <a:srgbClr val="379900"/>
                </a:solidFill>
                <a:latin typeface="Verdana"/>
                <a:cs typeface="Verdana"/>
              </a:rPr>
              <a:t>counter +=</a:t>
            </a:r>
            <a:r>
              <a:rPr dirty="0" sz="2400" spc="5" b="1">
                <a:solidFill>
                  <a:srgbClr val="379900"/>
                </a:solidFill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379900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3161" y="4344161"/>
            <a:ext cx="3124200" cy="1676400"/>
          </a:xfrm>
          <a:custGeom>
            <a:avLst/>
            <a:gdLst/>
            <a:ahLst/>
            <a:cxnLst/>
            <a:rect l="l" t="t" r="r" b="b"/>
            <a:pathLst>
              <a:path w="3124200" h="1676400">
                <a:moveTo>
                  <a:pt x="0" y="1676400"/>
                </a:moveTo>
                <a:lnTo>
                  <a:pt x="3124199" y="1676400"/>
                </a:lnTo>
                <a:lnTo>
                  <a:pt x="3124199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908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41775" y="1403350"/>
            <a:ext cx="3096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Counting at </a:t>
            </a:r>
            <a:r>
              <a:rPr dirty="0" u="heavy" sz="24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Trace</a:t>
            </a:r>
            <a:r>
              <a:rPr dirty="0" u="heavy" sz="24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level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2809" y="4340732"/>
            <a:ext cx="1851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379900"/>
                </a:solidFill>
                <a:latin typeface="Courier New"/>
                <a:cs typeface="Courier New"/>
              </a:rPr>
              <a:t>counter+=3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2800" y="4343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50208" y="2045207"/>
          <a:ext cx="3975100" cy="2235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4"/>
                <a:gridCol w="1372235"/>
                <a:gridCol w="837564"/>
              </a:tblGrid>
              <a:tr h="1904238">
                <a:tc gridSpan="2">
                  <a:txBody>
                    <a:bodyPr/>
                    <a:lstStyle/>
                    <a:p>
                      <a:pPr marL="90805" marR="101600">
                        <a:lnSpc>
                          <a:spcPts val="5760"/>
                        </a:lnSpc>
                        <a:spcBef>
                          <a:spcPts val="260"/>
                        </a:spcBef>
                        <a:tabLst>
                          <a:tab pos="1005840" algn="l"/>
                        </a:tabLst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sub	$0xff,</a:t>
                      </a:r>
                      <a:r>
                        <a:rPr dirty="0" sz="2400" spc="-1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b="1">
                          <a:latin typeface="Courier New"/>
                          <a:cs typeface="Courier New"/>
                        </a:rPr>
                        <a:t>%edx 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cmp	%esi,</a:t>
                      </a:r>
                      <a:r>
                        <a:rPr dirty="0" sz="2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b="1">
                          <a:latin typeface="Courier New"/>
                          <a:cs typeface="Courier New"/>
                        </a:rPr>
                        <a:t>%edx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FF6600"/>
                      </a:solidFill>
                      <a:prstDash val="solid"/>
                    </a:lnL>
                    <a:lnR w="28575">
                      <a:solidFill>
                        <a:srgbClr val="FF6600"/>
                      </a:solidFill>
                      <a:prstDash val="solid"/>
                    </a:lnR>
                    <a:lnT w="28575">
                      <a:solidFill>
                        <a:srgbClr val="FF6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66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90805">
                        <a:lnSpc>
                          <a:spcPts val="1880"/>
                        </a:lnSpc>
                        <a:tabLst>
                          <a:tab pos="1005840" algn="l"/>
                        </a:tabLst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jl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e	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&lt;L1&gt;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FF6600"/>
                      </a:solidFill>
                      <a:prstDash val="solid"/>
                    </a:lnL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66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886700" y="39624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86700" y="48006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1750" y="838200"/>
                </a:moveTo>
                <a:lnTo>
                  <a:pt x="0" y="838200"/>
                </a:lnTo>
                <a:lnTo>
                  <a:pt x="38100" y="914400"/>
                </a:lnTo>
                <a:lnTo>
                  <a:pt x="69850" y="850900"/>
                </a:lnTo>
                <a:lnTo>
                  <a:pt x="31750" y="850900"/>
                </a:lnTo>
                <a:lnTo>
                  <a:pt x="31750" y="838200"/>
                </a:lnTo>
                <a:close/>
              </a:path>
              <a:path w="76200" h="914400">
                <a:moveTo>
                  <a:pt x="44450" y="0"/>
                </a:moveTo>
                <a:lnTo>
                  <a:pt x="31750" y="0"/>
                </a:lnTo>
                <a:lnTo>
                  <a:pt x="31750" y="850900"/>
                </a:lnTo>
                <a:lnTo>
                  <a:pt x="44450" y="850900"/>
                </a:lnTo>
                <a:lnTo>
                  <a:pt x="44450" y="0"/>
                </a:lnTo>
                <a:close/>
              </a:path>
              <a:path w="76200" h="914400">
                <a:moveTo>
                  <a:pt x="76200" y="838200"/>
                </a:moveTo>
                <a:lnTo>
                  <a:pt x="44450" y="838200"/>
                </a:lnTo>
                <a:lnTo>
                  <a:pt x="44450" y="850900"/>
                </a:lnTo>
                <a:lnTo>
                  <a:pt x="69850" y="850900"/>
                </a:lnTo>
                <a:lnTo>
                  <a:pt x="76200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76209" y="5671515"/>
            <a:ext cx="345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Tahoma"/>
                <a:cs typeface="Tahoma"/>
              </a:rPr>
              <a:t>L1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5"/>
            <a:ext cx="78949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Tip</a:t>
            </a:r>
            <a:r>
              <a:rPr dirty="0" sz="2800" spc="15"/>
              <a:t> </a:t>
            </a:r>
            <a:r>
              <a:rPr dirty="0" sz="2800" spc="-10"/>
              <a:t>#3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dirty="0" sz="2800" spc="-10"/>
              <a:t>Reducing </a:t>
            </a:r>
            <a:r>
              <a:rPr dirty="0" sz="2800" spc="-5"/>
              <a:t>Work for </a:t>
            </a:r>
            <a:r>
              <a:rPr dirty="0" sz="2800" spc="-10"/>
              <a:t>Analysis</a:t>
            </a:r>
            <a:r>
              <a:rPr dirty="0" sz="2800" spc="120"/>
              <a:t> </a:t>
            </a:r>
            <a:r>
              <a:rPr dirty="0" sz="2800" spc="-5"/>
              <a:t>Transitions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626870"/>
            <a:ext cx="804418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Char char="•"/>
              <a:tabLst>
                <a:tab pos="361315" algn="l"/>
                <a:tab pos="361950" algn="l"/>
              </a:tabLst>
            </a:pPr>
            <a:r>
              <a:rPr dirty="0" sz="2400" spc="-5">
                <a:latin typeface="Verdana"/>
                <a:cs typeface="Verdana"/>
              </a:rPr>
              <a:t>Reduce </a:t>
            </a:r>
            <a:r>
              <a:rPr dirty="0" sz="2400">
                <a:latin typeface="Verdana"/>
                <a:cs typeface="Verdana"/>
              </a:rPr>
              <a:t>number of </a:t>
            </a:r>
            <a:r>
              <a:rPr dirty="0" sz="2400" spc="-5">
                <a:latin typeface="Verdana"/>
                <a:cs typeface="Verdana"/>
              </a:rPr>
              <a:t>arguments </a:t>
            </a:r>
            <a:r>
              <a:rPr dirty="0" sz="2400">
                <a:latin typeface="Verdana"/>
                <a:cs typeface="Verdana"/>
              </a:rPr>
              <a:t>to analysis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routines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5"/>
              </a:spcBef>
              <a:buChar char="•"/>
              <a:tabLst>
                <a:tab pos="361315" algn="l"/>
                <a:tab pos="361950" algn="l"/>
              </a:tabLst>
            </a:pPr>
            <a:r>
              <a:rPr dirty="0" sz="2400">
                <a:latin typeface="Verdana"/>
                <a:cs typeface="Verdana"/>
              </a:rPr>
              <a:t>Inline analysis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routines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2400" spc="-5">
                <a:latin typeface="Verdana"/>
                <a:cs typeface="Verdana"/>
              </a:rPr>
              <a:t>Use conditional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instrumentation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buChar char="•"/>
              <a:tabLst>
                <a:tab pos="361315" algn="l"/>
                <a:tab pos="361950" algn="l"/>
              </a:tabLst>
            </a:pPr>
            <a:r>
              <a:rPr dirty="0" sz="2400">
                <a:latin typeface="Verdana"/>
                <a:cs typeface="Verdana"/>
              </a:rPr>
              <a:t>See how </a:t>
            </a:r>
            <a:r>
              <a:rPr dirty="0" sz="2400" spc="-5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next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slides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8954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Reduce </a:t>
            </a:r>
            <a:r>
              <a:rPr dirty="0"/>
              <a:t>Number of</a:t>
            </a:r>
            <a:r>
              <a:rPr dirty="0" spc="-45"/>
              <a:t> </a:t>
            </a:r>
            <a:r>
              <a:rPr dirty="0" spc="-5"/>
              <a:t>Arguments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4806"/>
            <a:ext cx="7838440" cy="40125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79070" indent="-167005">
              <a:lnSpc>
                <a:spcPct val="100000"/>
              </a:lnSpc>
              <a:spcBef>
                <a:spcPts val="675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 spc="-5">
                <a:latin typeface="Verdana"/>
                <a:cs typeface="Verdana"/>
              </a:rPr>
              <a:t>Eliminate arguments </a:t>
            </a:r>
            <a:r>
              <a:rPr dirty="0" sz="2400">
                <a:latin typeface="Verdana"/>
                <a:cs typeface="Verdana"/>
              </a:rPr>
              <a:t>only used </a:t>
            </a:r>
            <a:r>
              <a:rPr dirty="0" sz="2400" spc="-5">
                <a:latin typeface="Verdana"/>
                <a:cs typeface="Verdana"/>
              </a:rPr>
              <a:t>for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debugging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buSzPct val="95833"/>
              <a:buChar char="•"/>
              <a:tabLst>
                <a:tab pos="179705" algn="l"/>
              </a:tabLst>
            </a:pPr>
            <a:r>
              <a:rPr dirty="0" sz="2400">
                <a:latin typeface="Verdana"/>
                <a:cs typeface="Verdana"/>
              </a:rPr>
              <a:t>Instead of </a:t>
            </a:r>
            <a:r>
              <a:rPr dirty="0" sz="2400" spc="-5">
                <a:latin typeface="Verdana"/>
                <a:cs typeface="Verdana"/>
              </a:rPr>
              <a:t>passing TRUE/FALSE, create </a:t>
            </a:r>
            <a:r>
              <a:rPr dirty="0" sz="2400">
                <a:latin typeface="Verdana"/>
                <a:cs typeface="Verdana"/>
              </a:rPr>
              <a:t>2 analysis  functions</a:t>
            </a:r>
            <a:endParaRPr sz="2400">
              <a:latin typeface="Verdana"/>
              <a:cs typeface="Verdana"/>
            </a:endParaRPr>
          </a:p>
          <a:p>
            <a:pPr lvl="1" marL="584200" indent="-323215">
              <a:lnSpc>
                <a:spcPct val="100000"/>
              </a:lnSpc>
              <a:spcBef>
                <a:spcPts val="434"/>
              </a:spcBef>
              <a:buChar char="–"/>
              <a:tabLst>
                <a:tab pos="583565" algn="l"/>
                <a:tab pos="584200" algn="l"/>
              </a:tabLst>
            </a:pPr>
            <a:r>
              <a:rPr dirty="0" sz="1800" spc="-5">
                <a:latin typeface="Verdana"/>
                <a:cs typeface="Verdana"/>
              </a:rPr>
              <a:t>Instead </a:t>
            </a:r>
            <a:r>
              <a:rPr dirty="0" sz="1800">
                <a:latin typeface="Verdana"/>
                <a:cs typeface="Verdana"/>
              </a:rPr>
              <a:t>of inserting a </a:t>
            </a:r>
            <a:r>
              <a:rPr dirty="0" sz="1800" spc="-5">
                <a:latin typeface="Verdana"/>
                <a:cs typeface="Verdana"/>
              </a:rPr>
              <a:t>call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to:</a:t>
            </a:r>
            <a:endParaRPr sz="1800">
              <a:latin typeface="Verdana"/>
              <a:cs typeface="Verdana"/>
            </a:endParaRPr>
          </a:p>
          <a:p>
            <a:pPr marL="58547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Verdana"/>
                <a:cs typeface="Verdana"/>
              </a:rPr>
              <a:t>Analysis(BOOL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val)</a:t>
            </a:r>
            <a:endParaRPr sz="1600">
              <a:latin typeface="Verdana"/>
              <a:cs typeface="Verdana"/>
            </a:endParaRPr>
          </a:p>
          <a:p>
            <a:pPr lvl="1" marL="584200" indent="-323215">
              <a:lnSpc>
                <a:spcPct val="100000"/>
              </a:lnSpc>
              <a:spcBef>
                <a:spcPts val="434"/>
              </a:spcBef>
              <a:buChar char="–"/>
              <a:tabLst>
                <a:tab pos="583565" algn="l"/>
                <a:tab pos="584200" algn="l"/>
              </a:tabLst>
            </a:pPr>
            <a:r>
              <a:rPr dirty="0" sz="1800" spc="-5">
                <a:latin typeface="Verdana"/>
                <a:cs typeface="Verdana"/>
              </a:rPr>
              <a:t>Insert </a:t>
            </a:r>
            <a:r>
              <a:rPr dirty="0" sz="1800">
                <a:latin typeface="Verdana"/>
                <a:cs typeface="Verdana"/>
              </a:rPr>
              <a:t>a call </a:t>
            </a:r>
            <a:r>
              <a:rPr dirty="0" sz="1800" spc="-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one of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these:</a:t>
            </a:r>
            <a:endParaRPr sz="1800">
              <a:latin typeface="Verdana"/>
              <a:cs typeface="Verdana"/>
            </a:endParaRPr>
          </a:p>
          <a:p>
            <a:pPr marL="585470" marR="5711190">
              <a:lnSpc>
                <a:spcPts val="2300"/>
              </a:lnSpc>
              <a:spcBef>
                <a:spcPts val="140"/>
              </a:spcBef>
            </a:pPr>
            <a:r>
              <a:rPr dirty="0" sz="1600" spc="-5">
                <a:latin typeface="Verdana"/>
                <a:cs typeface="Verdana"/>
              </a:rPr>
              <a:t>AnalysisTrue()  </a:t>
            </a:r>
            <a:r>
              <a:rPr dirty="0" sz="1600" spc="-5">
                <a:latin typeface="Verdana"/>
                <a:cs typeface="Verdana"/>
              </a:rPr>
              <a:t>Ana</a:t>
            </a:r>
            <a:r>
              <a:rPr dirty="0" sz="1600" spc="-15">
                <a:latin typeface="Verdana"/>
                <a:cs typeface="Verdana"/>
              </a:rPr>
              <a:t>l</a:t>
            </a:r>
            <a:r>
              <a:rPr dirty="0" sz="1600" spc="-5">
                <a:latin typeface="Verdana"/>
                <a:cs typeface="Verdana"/>
              </a:rPr>
              <a:t>ys</a:t>
            </a:r>
            <a:r>
              <a:rPr dirty="0" sz="1600" spc="-15">
                <a:latin typeface="Verdana"/>
                <a:cs typeface="Verdana"/>
              </a:rPr>
              <a:t>i</a:t>
            </a:r>
            <a:r>
              <a:rPr dirty="0" sz="1600" spc="-5">
                <a:latin typeface="Verdana"/>
                <a:cs typeface="Verdana"/>
              </a:rPr>
              <a:t>s</a:t>
            </a:r>
            <a:r>
              <a:rPr dirty="0" sz="1600" spc="-15">
                <a:latin typeface="Verdana"/>
                <a:cs typeface="Verdana"/>
              </a:rPr>
              <a:t>F</a:t>
            </a:r>
            <a:r>
              <a:rPr dirty="0" sz="1600" spc="5">
                <a:latin typeface="Verdana"/>
                <a:cs typeface="Verdana"/>
              </a:rPr>
              <a:t>a</a:t>
            </a:r>
            <a:r>
              <a:rPr dirty="0" sz="1600" spc="-15">
                <a:latin typeface="Verdana"/>
                <a:cs typeface="Verdana"/>
              </a:rPr>
              <a:t>l</a:t>
            </a:r>
            <a:r>
              <a:rPr dirty="0" sz="1600">
                <a:latin typeface="Verdana"/>
                <a:cs typeface="Verdana"/>
              </a:rPr>
              <a:t>s</a:t>
            </a:r>
            <a:r>
              <a:rPr dirty="0" sz="1600" spc="-5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()</a:t>
            </a:r>
            <a:endParaRPr sz="1600">
              <a:latin typeface="Verdana"/>
              <a:cs typeface="Verdana"/>
            </a:endParaRPr>
          </a:p>
          <a:p>
            <a:pPr marL="259079" marR="717550" indent="-245745">
              <a:lnSpc>
                <a:spcPct val="100000"/>
              </a:lnSpc>
              <a:spcBef>
                <a:spcPts val="445"/>
              </a:spcBef>
            </a:pPr>
            <a:r>
              <a:rPr dirty="0" sz="2400">
                <a:latin typeface="Verdana"/>
                <a:cs typeface="Verdana"/>
              </a:rPr>
              <a:t>– </a:t>
            </a:r>
            <a:r>
              <a:rPr dirty="0" sz="2400" spc="-5" b="1">
                <a:latin typeface="Verdana"/>
                <a:cs typeface="Verdana"/>
              </a:rPr>
              <a:t>IARG_CONTEXT </a:t>
            </a:r>
            <a:r>
              <a:rPr dirty="0" sz="2400" b="1">
                <a:latin typeface="Verdana"/>
                <a:cs typeface="Verdana"/>
              </a:rPr>
              <a:t>is very </a:t>
            </a:r>
            <a:r>
              <a:rPr dirty="0" sz="2400" spc="-5" b="1">
                <a:latin typeface="Verdana"/>
                <a:cs typeface="Verdana"/>
              </a:rPr>
              <a:t>expensive (&gt;</a:t>
            </a:r>
            <a:r>
              <a:rPr dirty="0" sz="2400" spc="-41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10  arguments)</a:t>
            </a:r>
            <a:endParaRPr sz="240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Verdana"/>
                <a:cs typeface="Verdana"/>
              </a:rPr>
              <a:t>– </a:t>
            </a:r>
            <a:r>
              <a:rPr dirty="0" sz="2200" spc="-5" b="1">
                <a:latin typeface="Verdana"/>
                <a:cs typeface="Verdana"/>
              </a:rPr>
              <a:t>Use </a:t>
            </a:r>
            <a:r>
              <a:rPr dirty="0" sz="2200" spc="-10" b="1">
                <a:latin typeface="Verdana"/>
                <a:cs typeface="Verdana"/>
              </a:rPr>
              <a:t>the </a:t>
            </a:r>
            <a:r>
              <a:rPr dirty="0" sz="2200" spc="-5" b="1">
                <a:latin typeface="Verdana"/>
                <a:cs typeface="Verdana"/>
              </a:rPr>
              <a:t>cheaper</a:t>
            </a:r>
            <a:r>
              <a:rPr dirty="0" sz="2200" spc="-235" b="1">
                <a:latin typeface="Verdana"/>
                <a:cs typeface="Verdana"/>
              </a:rPr>
              <a:t> </a:t>
            </a:r>
            <a:r>
              <a:rPr dirty="0" sz="2200" spc="-5" b="1">
                <a:latin typeface="Verdana"/>
                <a:cs typeface="Verdana"/>
              </a:rPr>
              <a:t>IARG_CONST_CONTEXT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8180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Inlining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508760"/>
            <a:ext cx="3505200" cy="1767839"/>
          </a:xfrm>
          <a:prstGeom prst="rect">
            <a:avLst/>
          </a:prstGeom>
          <a:solidFill>
            <a:srgbClr val="FF5C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2000" spc="-5" b="1">
                <a:latin typeface="Courier New"/>
                <a:cs typeface="Courier New"/>
              </a:rPr>
              <a:t>int docount0(int i)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latin typeface="Courier New"/>
                <a:cs typeface="Courier New"/>
              </a:rPr>
              <a:t>x[i]++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205"/>
              </a:spcBef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x[i];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394" y="1082802"/>
            <a:ext cx="1178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Inlinable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1066800"/>
            <a:ext cx="3581400" cy="2225040"/>
          </a:xfrm>
          <a:prstGeom prst="rect">
            <a:avLst/>
          </a:prstGeom>
          <a:solidFill>
            <a:srgbClr val="FFCC99"/>
          </a:solidFill>
        </p:spPr>
        <p:txBody>
          <a:bodyPr wrap="square" lIns="0" tIns="158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int docount1(int i)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06475" marR="890269" indent="-457200">
              <a:lnSpc>
                <a:spcPts val="3600"/>
              </a:lnSpc>
              <a:spcBef>
                <a:spcPts val="320"/>
              </a:spcBef>
            </a:pPr>
            <a:r>
              <a:rPr dirty="0" sz="2000" spc="-5" b="1">
                <a:latin typeface="Courier New"/>
                <a:cs typeface="Courier New"/>
              </a:rPr>
              <a:t>if (i ==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1000)  x[i]++;</a:t>
            </a:r>
            <a:endParaRPr sz="20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885"/>
              </a:spcBef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x[i];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641350"/>
            <a:ext cx="171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Not-inlinable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4038600"/>
            <a:ext cx="3581400" cy="2225040"/>
          </a:xfrm>
          <a:custGeom>
            <a:avLst/>
            <a:gdLst/>
            <a:ahLst/>
            <a:cxnLst/>
            <a:rect l="l" t="t" r="r" b="b"/>
            <a:pathLst>
              <a:path w="3581400" h="2225040">
                <a:moveTo>
                  <a:pt x="0" y="2225040"/>
                </a:moveTo>
                <a:lnTo>
                  <a:pt x="3581400" y="2225040"/>
                </a:lnTo>
                <a:lnTo>
                  <a:pt x="35814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0600" y="3538954"/>
            <a:ext cx="3581400" cy="266319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005840">
              <a:lnSpc>
                <a:spcPct val="100000"/>
              </a:lnSpc>
              <a:spcBef>
                <a:spcPts val="690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Not-inlinable</a:t>
            </a:r>
            <a:endParaRPr sz="2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dirty="0" sz="2000" spc="-5" b="1">
                <a:latin typeface="Courier New"/>
                <a:cs typeface="Courier New"/>
              </a:rPr>
              <a:t>int docount2(int i)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latin typeface="Courier New"/>
                <a:cs typeface="Courier New"/>
              </a:rPr>
              <a:t>x[i]++;</a:t>
            </a:r>
            <a:endParaRPr sz="2000">
              <a:latin typeface="Courier New"/>
              <a:cs typeface="Courier New"/>
            </a:endParaRPr>
          </a:p>
          <a:p>
            <a:pPr marL="548640" marR="586740">
              <a:lnSpc>
                <a:spcPct val="150000"/>
              </a:lnSpc>
            </a:pPr>
            <a:r>
              <a:rPr dirty="0" sz="2000" spc="-5" b="1">
                <a:latin typeface="Courier New"/>
                <a:cs typeface="Courier New"/>
              </a:rPr>
              <a:t>printf(“%d”,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i);  return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x[i];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953000" y="4038600"/>
            <a:ext cx="3581400" cy="1767839"/>
          </a:xfrm>
          <a:prstGeom prst="rect">
            <a:avLst/>
          </a:prstGeom>
          <a:solidFill>
            <a:srgbClr val="FFCC99"/>
          </a:solidFill>
        </p:spPr>
        <p:txBody>
          <a:bodyPr wrap="square" lIns="0" tIns="165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dirty="0" sz="2000" spc="-5" b="1">
                <a:latin typeface="Courier New"/>
                <a:cs typeface="Courier New"/>
              </a:rPr>
              <a:t>void docount3()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06475" marR="280670" indent="-457200">
              <a:lnSpc>
                <a:spcPts val="3600"/>
              </a:lnSpc>
              <a:spcBef>
                <a:spcPts val="320"/>
              </a:spcBef>
            </a:pPr>
            <a:r>
              <a:rPr dirty="0" sz="2000" spc="-5" b="1">
                <a:latin typeface="Courier New"/>
                <a:cs typeface="Courier New"/>
              </a:rPr>
              <a:t>for(i=0;i&lt;100;i++)  </a:t>
            </a:r>
            <a:r>
              <a:rPr dirty="0" sz="2000" spc="-5" b="1">
                <a:latin typeface="Courier New"/>
                <a:cs typeface="Courier New"/>
              </a:rPr>
              <a:t>x[i]++;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88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6153" y="3613784"/>
            <a:ext cx="171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Not-inlinable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18173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Inlining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39190"/>
            <a:ext cx="7743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24460" algn="l"/>
              </a:tabLst>
            </a:pPr>
            <a:r>
              <a:rPr dirty="0" sz="1600" spc="-10">
                <a:latin typeface="Verdana"/>
                <a:cs typeface="Verdana"/>
              </a:rPr>
              <a:t>Use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–log_inline </a:t>
            </a:r>
            <a:r>
              <a:rPr dirty="0" sz="1600" spc="-5">
                <a:latin typeface="Verdana"/>
                <a:cs typeface="Verdana"/>
              </a:rPr>
              <a:t>invocation switch to record </a:t>
            </a:r>
            <a:r>
              <a:rPr dirty="0" sz="1600" spc="-10">
                <a:latin typeface="Verdana"/>
                <a:cs typeface="Verdana"/>
              </a:rPr>
              <a:t>inlining decisions in</a:t>
            </a:r>
            <a:r>
              <a:rPr dirty="0" sz="1600" spc="3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pin.log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76" y="1619250"/>
            <a:ext cx="47212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pin </a:t>
            </a:r>
            <a:r>
              <a:rPr dirty="0" sz="1200" b="1">
                <a:latin typeface="Courier New"/>
                <a:cs typeface="Courier New"/>
              </a:rPr>
              <a:t>–log_inline </a:t>
            </a:r>
            <a:r>
              <a:rPr dirty="0" sz="1200" spc="-5">
                <a:latin typeface="Courier New"/>
                <a:cs typeface="Courier New"/>
              </a:rPr>
              <a:t>–t </a:t>
            </a:r>
            <a:r>
              <a:rPr dirty="0" sz="1200">
                <a:latin typeface="Courier New"/>
                <a:cs typeface="Courier New"/>
              </a:rPr>
              <a:t>mytool –</a:t>
            </a:r>
            <a:r>
              <a:rPr dirty="0" sz="1200" spc="6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app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3750"/>
              <a:buChar char="•"/>
              <a:tabLst>
                <a:tab pos="124460" algn="l"/>
              </a:tabLst>
            </a:pPr>
            <a:r>
              <a:rPr dirty="0" sz="1600" spc="-5">
                <a:latin typeface="Verdana"/>
                <a:cs typeface="Verdana"/>
              </a:rPr>
              <a:t>Look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pin.log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200" spc="-5">
                <a:latin typeface="Courier New"/>
                <a:cs typeface="Courier New"/>
              </a:rPr>
              <a:t>Analysis </a:t>
            </a:r>
            <a:r>
              <a:rPr dirty="0" sz="1200">
                <a:latin typeface="Courier New"/>
                <a:cs typeface="Courier New"/>
              </a:rPr>
              <a:t>function (0x2a9651854c) from</a:t>
            </a:r>
            <a:r>
              <a:rPr dirty="0" sz="1200" spc="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mytool.cpp:53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3713" y="2350770"/>
            <a:ext cx="669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Courier New"/>
                <a:cs typeface="Courier New"/>
              </a:rPr>
              <a:t>I</a:t>
            </a:r>
            <a:r>
              <a:rPr dirty="0" sz="1200" spc="-5">
                <a:latin typeface="Courier New"/>
                <a:cs typeface="Courier New"/>
              </a:rPr>
              <a:t>N</a:t>
            </a:r>
            <a:r>
              <a:rPr dirty="0" sz="1200" spc="10">
                <a:latin typeface="Courier New"/>
                <a:cs typeface="Courier New"/>
              </a:rPr>
              <a:t>L</a:t>
            </a:r>
            <a:r>
              <a:rPr dirty="0" sz="1200" spc="-5">
                <a:latin typeface="Courier New"/>
                <a:cs typeface="Courier New"/>
              </a:rPr>
              <a:t>I</a:t>
            </a:r>
            <a:r>
              <a:rPr dirty="0" sz="1200" spc="10">
                <a:latin typeface="Courier New"/>
                <a:cs typeface="Courier New"/>
              </a:rPr>
              <a:t>N</a:t>
            </a:r>
            <a:r>
              <a:rPr dirty="0" sz="1200" spc="-5">
                <a:latin typeface="Courier New"/>
                <a:cs typeface="Courier New"/>
              </a:rPr>
              <a:t>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976" y="2716784"/>
            <a:ext cx="7639050" cy="2795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Analysis </a:t>
            </a:r>
            <a:r>
              <a:rPr dirty="0" sz="1200">
                <a:latin typeface="Courier New"/>
                <a:cs typeface="Courier New"/>
              </a:rPr>
              <a:t>function (0x2a9651858a) from mytool.cpp:178 NOT</a:t>
            </a:r>
            <a:r>
              <a:rPr dirty="0" sz="1200" spc="6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INLINED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The last instruction </a:t>
            </a:r>
            <a:r>
              <a:rPr dirty="0" sz="1200" spc="5">
                <a:latin typeface="Courier New"/>
                <a:cs typeface="Courier New"/>
              </a:rPr>
              <a:t>of </a:t>
            </a:r>
            <a:r>
              <a:rPr dirty="0" sz="1200">
                <a:latin typeface="Courier New"/>
                <a:cs typeface="Courier New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first </a:t>
            </a:r>
            <a:r>
              <a:rPr dirty="0" sz="1200">
                <a:latin typeface="Courier New"/>
                <a:cs typeface="Courier New"/>
              </a:rPr>
              <a:t>BBL fetched </a:t>
            </a:r>
            <a:r>
              <a:rPr dirty="0" sz="1200" spc="5">
                <a:latin typeface="Courier New"/>
                <a:cs typeface="Courier New"/>
              </a:rPr>
              <a:t>is </a:t>
            </a:r>
            <a:r>
              <a:rPr dirty="0" sz="1200">
                <a:latin typeface="Courier New"/>
                <a:cs typeface="Courier New"/>
              </a:rPr>
              <a:t>not a ret</a:t>
            </a:r>
            <a:r>
              <a:rPr dirty="0" sz="1200" spc="6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instruction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SzPct val="93750"/>
              <a:buChar char="•"/>
              <a:tabLst>
                <a:tab pos="124460" algn="l"/>
              </a:tabLst>
            </a:pPr>
            <a:r>
              <a:rPr dirty="0" sz="1600" spc="-5">
                <a:latin typeface="Verdana"/>
                <a:cs typeface="Verdana"/>
              </a:rPr>
              <a:t>Look at source or </a:t>
            </a:r>
            <a:r>
              <a:rPr dirty="0" sz="1600" spc="-10">
                <a:latin typeface="Verdana"/>
                <a:cs typeface="Verdana"/>
              </a:rPr>
              <a:t>disassembly </a:t>
            </a:r>
            <a:r>
              <a:rPr dirty="0" sz="1600" spc="-5">
                <a:latin typeface="Verdana"/>
                <a:cs typeface="Verdana"/>
              </a:rPr>
              <a:t>of </a:t>
            </a:r>
            <a:r>
              <a:rPr dirty="0" sz="1600" spc="-10">
                <a:latin typeface="Verdana"/>
                <a:cs typeface="Verdana"/>
              </a:rPr>
              <a:t>the function in </a:t>
            </a:r>
            <a:r>
              <a:rPr dirty="0" sz="1600" spc="-5">
                <a:latin typeface="Verdana"/>
                <a:cs typeface="Verdana"/>
              </a:rPr>
              <a:t>mytool.cpp at </a:t>
            </a:r>
            <a:r>
              <a:rPr dirty="0" sz="1600" spc="-10">
                <a:latin typeface="Verdana"/>
                <a:cs typeface="Verdana"/>
              </a:rPr>
              <a:t>line</a:t>
            </a:r>
            <a:r>
              <a:rPr dirty="0" sz="1600" spc="3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178</a:t>
            </a:r>
            <a:endParaRPr sz="1600">
              <a:latin typeface="Verdana"/>
              <a:cs typeface="Verdana"/>
            </a:endParaRPr>
          </a:p>
          <a:p>
            <a:pPr marL="12700" marR="4766945">
              <a:lnSpc>
                <a:spcPct val="100000"/>
              </a:lnSpc>
              <a:spcBef>
                <a:spcPts val="1145"/>
              </a:spcBef>
            </a:pPr>
            <a:r>
              <a:rPr dirty="0" sz="1200">
                <a:latin typeface="Courier New"/>
                <a:cs typeface="Courier New"/>
              </a:rPr>
              <a:t>0x0000002a9651858a push rbp  0x0000002a9651858b </a:t>
            </a:r>
            <a:r>
              <a:rPr dirty="0" sz="1200" spc="-5">
                <a:latin typeface="Courier New"/>
                <a:cs typeface="Courier New"/>
              </a:rPr>
              <a:t>mov </a:t>
            </a:r>
            <a:r>
              <a:rPr dirty="0" sz="1200">
                <a:latin typeface="Courier New"/>
                <a:cs typeface="Courier New"/>
              </a:rPr>
              <a:t>rbp,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rsp</a:t>
            </a:r>
            <a:endParaRPr sz="1200">
              <a:latin typeface="Courier New"/>
              <a:cs typeface="Courier New"/>
            </a:endParaRPr>
          </a:p>
          <a:p>
            <a:pPr marL="12700" marR="283337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Courier New"/>
                <a:cs typeface="Courier New"/>
              </a:rPr>
              <a:t>0x0000002a9651858e </a:t>
            </a:r>
            <a:r>
              <a:rPr dirty="0" sz="1200" spc="-5">
                <a:latin typeface="Courier New"/>
                <a:cs typeface="Courier New"/>
              </a:rPr>
              <a:t>mov </a:t>
            </a:r>
            <a:r>
              <a:rPr dirty="0" sz="1200">
                <a:latin typeface="Courier New"/>
                <a:cs typeface="Courier New"/>
              </a:rPr>
              <a:t>rax, </a:t>
            </a:r>
            <a:r>
              <a:rPr dirty="0" sz="1200" spc="5">
                <a:latin typeface="Courier New"/>
                <a:cs typeface="Courier New"/>
              </a:rPr>
              <a:t>qword </a:t>
            </a:r>
            <a:r>
              <a:rPr dirty="0" sz="1200">
                <a:latin typeface="Courier New"/>
                <a:cs typeface="Courier New"/>
              </a:rPr>
              <a:t>ptr [rip+0x3ce2b3]  0x0000002a96518595 </a:t>
            </a:r>
            <a:r>
              <a:rPr dirty="0" sz="1200" spc="-5">
                <a:latin typeface="Courier New"/>
                <a:cs typeface="Courier New"/>
              </a:rPr>
              <a:t>inc </a:t>
            </a:r>
            <a:r>
              <a:rPr dirty="0" sz="1200">
                <a:latin typeface="Courier New"/>
                <a:cs typeface="Courier New"/>
              </a:rPr>
              <a:t>dword ptr </a:t>
            </a:r>
            <a:r>
              <a:rPr dirty="0" sz="1200" spc="-5">
                <a:latin typeface="Courier New"/>
                <a:cs typeface="Courier New"/>
              </a:rPr>
              <a:t>[rax]  </a:t>
            </a:r>
            <a:r>
              <a:rPr dirty="0" sz="1200">
                <a:latin typeface="Courier New"/>
                <a:cs typeface="Courier New"/>
              </a:rPr>
              <a:t>0x0000002a96518597 </a:t>
            </a:r>
            <a:r>
              <a:rPr dirty="0" sz="1200" spc="-5">
                <a:latin typeface="Courier New"/>
                <a:cs typeface="Courier New"/>
              </a:rPr>
              <a:t>mov </a:t>
            </a:r>
            <a:r>
              <a:rPr dirty="0" sz="1200">
                <a:latin typeface="Courier New"/>
                <a:cs typeface="Courier New"/>
              </a:rPr>
              <a:t>rax, </a:t>
            </a:r>
            <a:r>
              <a:rPr dirty="0" sz="1200" spc="5">
                <a:latin typeface="Courier New"/>
                <a:cs typeface="Courier New"/>
              </a:rPr>
              <a:t>qword </a:t>
            </a:r>
            <a:r>
              <a:rPr dirty="0" sz="1200">
                <a:latin typeface="Courier New"/>
                <a:cs typeface="Courier New"/>
              </a:rPr>
              <a:t>ptr [rip+0x3ce2aa]  0x0000002a9651859e </a:t>
            </a:r>
            <a:r>
              <a:rPr dirty="0" sz="1200" spc="-5">
                <a:latin typeface="Courier New"/>
                <a:cs typeface="Courier New"/>
              </a:rPr>
              <a:t>cmp </a:t>
            </a:r>
            <a:r>
              <a:rPr dirty="0" sz="1200">
                <a:latin typeface="Courier New"/>
                <a:cs typeface="Courier New"/>
              </a:rPr>
              <a:t>dword ptr [rax], </a:t>
            </a:r>
            <a:r>
              <a:rPr dirty="0" sz="1200" spc="-5">
                <a:latin typeface="Courier New"/>
                <a:cs typeface="Courier New"/>
              </a:rPr>
              <a:t>0xf4240  </a:t>
            </a:r>
            <a:r>
              <a:rPr dirty="0" sz="1200">
                <a:latin typeface="Courier New"/>
                <a:cs typeface="Courier New"/>
              </a:rPr>
              <a:t>0x0000002a965185a4 </a:t>
            </a:r>
            <a:r>
              <a:rPr dirty="0" sz="1200" spc="-5">
                <a:latin typeface="Courier New"/>
                <a:cs typeface="Courier New"/>
              </a:rPr>
              <a:t>jnz</a:t>
            </a:r>
            <a:r>
              <a:rPr dirty="0" sz="1200" spc="1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0x11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1340"/>
              </a:lnSpc>
              <a:spcBef>
                <a:spcPts val="5"/>
              </a:spcBef>
              <a:tabLst>
                <a:tab pos="756285" algn="l"/>
              </a:tabLst>
            </a:pPr>
            <a:r>
              <a:rPr dirty="0" sz="1400">
                <a:latin typeface="Verdana"/>
                <a:cs typeface="Verdana"/>
              </a:rPr>
              <a:t>–	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function could not </a:t>
            </a:r>
            <a:r>
              <a:rPr dirty="0" sz="1400" spc="-5">
                <a:latin typeface="Verdana"/>
                <a:cs typeface="Verdana"/>
              </a:rPr>
              <a:t>be </a:t>
            </a:r>
            <a:r>
              <a:rPr dirty="0" sz="1400">
                <a:latin typeface="Verdana"/>
                <a:cs typeface="Verdana"/>
              </a:rPr>
              <a:t>inlined because it contains a control-flow</a:t>
            </a:r>
            <a:r>
              <a:rPr dirty="0" sz="1400" spc="-1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changing  instruction </a:t>
            </a:r>
            <a:r>
              <a:rPr dirty="0" sz="1400" spc="-5">
                <a:latin typeface="Verdana"/>
                <a:cs typeface="Verdana"/>
              </a:rPr>
              <a:t>(other than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ret)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4465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Conditional</a:t>
            </a:r>
            <a:r>
              <a:rPr dirty="0" spc="-20"/>
              <a:t> </a:t>
            </a:r>
            <a:r>
              <a:rPr dirty="0"/>
              <a:t>instrumentation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8196580" cy="439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3022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common scenario where the analysis routine  </a:t>
            </a:r>
            <a:r>
              <a:rPr dirty="0" sz="2400">
                <a:latin typeface="Verdana"/>
                <a:cs typeface="Verdana"/>
              </a:rPr>
              <a:t>has a </a:t>
            </a:r>
            <a:r>
              <a:rPr dirty="0" sz="2400" spc="-5">
                <a:latin typeface="Verdana"/>
                <a:cs typeface="Verdana"/>
              </a:rPr>
              <a:t>single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“if-then”</a:t>
            </a:r>
            <a:endParaRPr sz="2400">
              <a:latin typeface="Verdana"/>
              <a:cs typeface="Verdana"/>
            </a:endParaRPr>
          </a:p>
          <a:p>
            <a:pPr marL="394970" indent="-381635">
              <a:lnSpc>
                <a:spcPct val="100000"/>
              </a:lnSpc>
              <a:spcBef>
                <a:spcPts val="470"/>
              </a:spcBef>
              <a:buChar char="–"/>
              <a:tabLst>
                <a:tab pos="394970" algn="l"/>
                <a:tab pos="395605" algn="l"/>
              </a:tabLst>
            </a:pP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“If” </a:t>
            </a:r>
            <a:r>
              <a:rPr dirty="0" sz="2000" spc="-5">
                <a:latin typeface="Verdana"/>
                <a:cs typeface="Verdana"/>
              </a:rPr>
              <a:t>part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always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executed</a:t>
            </a:r>
            <a:endParaRPr sz="2000">
              <a:latin typeface="Verdana"/>
              <a:cs typeface="Verdana"/>
            </a:endParaRPr>
          </a:p>
          <a:p>
            <a:pPr marL="394970" indent="-381635">
              <a:lnSpc>
                <a:spcPct val="100000"/>
              </a:lnSpc>
              <a:spcBef>
                <a:spcPts val="480"/>
              </a:spcBef>
              <a:buChar char="–"/>
              <a:tabLst>
                <a:tab pos="394970" algn="l"/>
                <a:tab pos="395605" algn="l"/>
              </a:tabLst>
            </a:pPr>
            <a:r>
              <a:rPr dirty="0" sz="2000">
                <a:latin typeface="Verdana"/>
                <a:cs typeface="Verdana"/>
              </a:rPr>
              <a:t>The “then” </a:t>
            </a:r>
            <a:r>
              <a:rPr dirty="0" sz="2000" spc="-5">
                <a:latin typeface="Verdana"/>
                <a:cs typeface="Verdana"/>
              </a:rPr>
              <a:t>part is rarely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executed</a:t>
            </a:r>
            <a:endParaRPr sz="2000">
              <a:latin typeface="Verdana"/>
              <a:cs typeface="Verdana"/>
            </a:endParaRPr>
          </a:p>
          <a:p>
            <a:pPr marL="394970" indent="-381635">
              <a:lnSpc>
                <a:spcPct val="100000"/>
              </a:lnSpc>
              <a:spcBef>
                <a:spcPts val="484"/>
              </a:spcBef>
              <a:buChar char="–"/>
              <a:tabLst>
                <a:tab pos="394970" algn="l"/>
                <a:tab pos="395605" algn="l"/>
              </a:tabLst>
            </a:pPr>
            <a:r>
              <a:rPr dirty="0" sz="2000">
                <a:latin typeface="Verdana"/>
                <a:cs typeface="Verdana"/>
              </a:rPr>
              <a:t>Useful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cases:</a:t>
            </a:r>
            <a:endParaRPr sz="2000">
              <a:latin typeface="Verdana"/>
              <a:cs typeface="Verdana"/>
            </a:endParaRPr>
          </a:p>
          <a:p>
            <a:pPr lvl="1" marL="641985" indent="-3816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41985" algn="l"/>
                <a:tab pos="642620" algn="l"/>
              </a:tabLst>
            </a:pPr>
            <a:r>
              <a:rPr dirty="0" sz="1800">
                <a:latin typeface="Verdana"/>
                <a:cs typeface="Verdana"/>
              </a:rPr>
              <a:t>“If” can </a:t>
            </a:r>
            <a:r>
              <a:rPr dirty="0" sz="1800" spc="-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inlined, </a:t>
            </a:r>
            <a:r>
              <a:rPr dirty="0" sz="1800" spc="-5">
                <a:latin typeface="Verdana"/>
                <a:cs typeface="Verdana"/>
              </a:rPr>
              <a:t>“Then”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lvl="1" marL="641985" marR="5080" indent="-3810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41985" algn="l"/>
                <a:tab pos="642620" algn="l"/>
              </a:tabLst>
            </a:pPr>
            <a:r>
              <a:rPr dirty="0" sz="1800">
                <a:latin typeface="Verdana"/>
                <a:cs typeface="Verdana"/>
              </a:rPr>
              <a:t>“If” has small </a:t>
            </a:r>
            <a:r>
              <a:rPr dirty="0" sz="1800" spc="-5">
                <a:latin typeface="Verdana"/>
                <a:cs typeface="Verdana"/>
              </a:rPr>
              <a:t>number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arguments, </a:t>
            </a:r>
            <a:r>
              <a:rPr dirty="0" sz="1800">
                <a:latin typeface="Verdana"/>
                <a:cs typeface="Verdana"/>
              </a:rPr>
              <a:t>“then” has many </a:t>
            </a:r>
            <a:r>
              <a:rPr dirty="0" sz="1800" spc="-5">
                <a:latin typeface="Verdana"/>
                <a:cs typeface="Verdana"/>
              </a:rPr>
              <a:t>arguments  (or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IARG_CONTEXT)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0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Verdana"/>
                <a:cs typeface="Verdana"/>
              </a:rPr>
              <a:t>Pintool writer breaks </a:t>
            </a:r>
            <a:r>
              <a:rPr dirty="0" sz="2400">
                <a:latin typeface="Verdana"/>
                <a:cs typeface="Verdana"/>
              </a:rPr>
              <a:t>analysis </a:t>
            </a:r>
            <a:r>
              <a:rPr dirty="0" sz="2400" spc="-5">
                <a:latin typeface="Verdana"/>
                <a:cs typeface="Verdana"/>
              </a:rPr>
              <a:t>routine into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two:</a:t>
            </a:r>
            <a:endParaRPr sz="2400">
              <a:latin typeface="Verdana"/>
              <a:cs typeface="Verdana"/>
            </a:endParaRPr>
          </a:p>
          <a:p>
            <a:pPr marL="394970" indent="-381635">
              <a:lnSpc>
                <a:spcPct val="100000"/>
              </a:lnSpc>
              <a:spcBef>
                <a:spcPts val="470"/>
              </a:spcBef>
              <a:buFont typeface="Verdana"/>
              <a:buChar char="–"/>
              <a:tabLst>
                <a:tab pos="394970" algn="l"/>
                <a:tab pos="395605" algn="l"/>
              </a:tabLst>
            </a:pPr>
            <a:r>
              <a:rPr dirty="0" sz="2000" i="1">
                <a:solidFill>
                  <a:srgbClr val="085FA8"/>
                </a:solidFill>
                <a:latin typeface="Verdana"/>
                <a:cs typeface="Verdana"/>
              </a:rPr>
              <a:t>INS_InsertIfCall (ins,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…, (AFUNPTR)doif,</a:t>
            </a:r>
            <a:r>
              <a:rPr dirty="0" sz="2000" spc="-120" i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…)</a:t>
            </a:r>
            <a:endParaRPr sz="2000">
              <a:latin typeface="Verdana"/>
              <a:cs typeface="Verdana"/>
            </a:endParaRPr>
          </a:p>
          <a:p>
            <a:pPr marL="394970" indent="-381635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394970" algn="l"/>
                <a:tab pos="395605" algn="l"/>
              </a:tabLst>
            </a:pP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INS_InsertThenCall (ins, </a:t>
            </a:r>
            <a:r>
              <a:rPr dirty="0" sz="2000" i="1">
                <a:solidFill>
                  <a:srgbClr val="085FA8"/>
                </a:solidFill>
                <a:latin typeface="Verdana"/>
                <a:cs typeface="Verdana"/>
              </a:rPr>
              <a:t>…,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(AFUNPTR)dothen,</a:t>
            </a:r>
            <a:r>
              <a:rPr dirty="0" sz="2000" spc="-110" i="1">
                <a:solidFill>
                  <a:srgbClr val="085FA8"/>
                </a:solidFill>
                <a:latin typeface="Verdana"/>
                <a:cs typeface="Verdana"/>
              </a:rPr>
              <a:t> </a:t>
            </a:r>
            <a:r>
              <a:rPr dirty="0" sz="2000" spc="-5" i="1">
                <a:solidFill>
                  <a:srgbClr val="085FA8"/>
                </a:solidFill>
                <a:latin typeface="Verdana"/>
                <a:cs typeface="Verdana"/>
              </a:rPr>
              <a:t>…)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51835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Instrumentation</a:t>
            </a:r>
            <a:r>
              <a:rPr dirty="0" spc="-70"/>
              <a:t> </a:t>
            </a:r>
            <a:r>
              <a:rPr dirty="0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6777"/>
            <a:ext cx="8139430" cy="44488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Different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usages</a:t>
            </a:r>
            <a:endParaRPr sz="2400">
              <a:latin typeface="Verdana"/>
              <a:cs typeface="Verdana"/>
            </a:endParaRPr>
          </a:p>
          <a:p>
            <a:pPr lvl="1" marL="588645" marR="150495" indent="-236220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Program analysis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: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performance profiling, error detection, 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capture &amp;</a:t>
            </a:r>
            <a:r>
              <a:rPr dirty="0" sz="2000" spc="-4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replay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Architectural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study :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processor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and cache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simulation,</a:t>
            </a:r>
            <a:r>
              <a:rPr dirty="0" sz="2000" spc="-6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trace</a:t>
            </a:r>
            <a:endParaRPr sz="20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collection</a:t>
            </a:r>
            <a:endParaRPr sz="2000">
              <a:latin typeface="Verdana"/>
              <a:cs typeface="Verdana"/>
            </a:endParaRPr>
          </a:p>
          <a:p>
            <a:pPr lvl="1" marL="588645" marR="562610" indent="-236220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Binary translation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: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Modify program behavior, emulate 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unsupported</a:t>
            </a:r>
            <a:r>
              <a:rPr dirty="0" sz="2000" spc="-5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instructions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Different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Source code</a:t>
            </a:r>
            <a:r>
              <a:rPr dirty="0" sz="2000" spc="-6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instrumentation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Static binary</a:t>
            </a:r>
            <a:r>
              <a:rPr dirty="0" sz="2000" spc="-2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instrumentation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Dynamic </a:t>
            </a:r>
            <a:r>
              <a:rPr dirty="0" sz="2000" spc="-5">
                <a:solidFill>
                  <a:srgbClr val="000099"/>
                </a:solidFill>
                <a:latin typeface="Verdana"/>
                <a:cs typeface="Verdana"/>
              </a:rPr>
              <a:t>binary</a:t>
            </a:r>
            <a:r>
              <a:rPr dirty="0" sz="2000" spc="-3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99"/>
                </a:solidFill>
                <a:latin typeface="Verdana"/>
                <a:cs typeface="Verdana"/>
              </a:rPr>
              <a:t>instrumentation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3152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IP-Sampling (a </a:t>
            </a:r>
            <a:r>
              <a:rPr dirty="0"/>
              <a:t>Slower</a:t>
            </a:r>
            <a:r>
              <a:rPr dirty="0" spc="10"/>
              <a:t> </a:t>
            </a:r>
            <a:r>
              <a:rPr dirty="0" spc="-5"/>
              <a:t>Version)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4207764"/>
            <a:ext cx="8534400" cy="1295400"/>
          </a:xfrm>
          <a:custGeom>
            <a:avLst/>
            <a:gdLst/>
            <a:ahLst/>
            <a:cxnLst/>
            <a:rect l="l" t="t" r="r" b="b"/>
            <a:pathLst>
              <a:path w="8534400" h="1295400">
                <a:moveTo>
                  <a:pt x="0" y="1295400"/>
                </a:moveTo>
                <a:lnTo>
                  <a:pt x="8534400" y="1295400"/>
                </a:lnTo>
                <a:lnTo>
                  <a:pt x="8534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1FC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2150364"/>
            <a:ext cx="8534400" cy="2057400"/>
          </a:xfrm>
          <a:custGeom>
            <a:avLst/>
            <a:gdLst/>
            <a:ahLst/>
            <a:cxnLst/>
            <a:rect l="l" t="t" r="r" b="b"/>
            <a:pathLst>
              <a:path w="8534400" h="2057400">
                <a:moveTo>
                  <a:pt x="0" y="2057400"/>
                </a:moveTo>
                <a:lnTo>
                  <a:pt x="8534400" y="2057400"/>
                </a:lnTo>
                <a:lnTo>
                  <a:pt x="85344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C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3540" y="1240769"/>
            <a:ext cx="7941309" cy="415099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 spc="-10" b="1">
                <a:latin typeface="Courier New"/>
                <a:cs typeface="Courier New"/>
              </a:rPr>
              <a:t>const INT32 </a:t>
            </a:r>
            <a:r>
              <a:rPr dirty="0" sz="1800" b="1">
                <a:latin typeface="Courier New"/>
                <a:cs typeface="Courier New"/>
              </a:rPr>
              <a:t>N = </a:t>
            </a:r>
            <a:r>
              <a:rPr dirty="0" sz="1800" spc="-10" b="1">
                <a:latin typeface="Courier New"/>
                <a:cs typeface="Courier New"/>
              </a:rPr>
              <a:t>10000; const INT32 </a:t>
            </a:r>
            <a:r>
              <a:rPr dirty="0" sz="1800" b="1">
                <a:latin typeface="Courier New"/>
                <a:cs typeface="Courier New"/>
              </a:rPr>
              <a:t>M =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5000;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latin typeface="Courier New"/>
                <a:cs typeface="Courier New"/>
              </a:rPr>
              <a:t>INT32 icount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800" spc="-10" b="1">
                <a:latin typeface="Courier New"/>
                <a:cs typeface="Courier New"/>
              </a:rPr>
              <a:t>VOID IpSample(VOID* ip)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--icount;</a:t>
            </a:r>
            <a:endParaRPr sz="1800">
              <a:latin typeface="Courier New"/>
              <a:cs typeface="Courier New"/>
            </a:endParaRPr>
          </a:p>
          <a:p>
            <a:pPr marL="927100" marR="3319145" indent="-50482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(icount </a:t>
            </a:r>
            <a:r>
              <a:rPr dirty="0" sz="1800" spc="-5" b="1">
                <a:latin typeface="Courier New"/>
                <a:cs typeface="Courier New"/>
              </a:rPr>
              <a:t>== 0) </a:t>
            </a:r>
            <a:r>
              <a:rPr dirty="0" sz="1800" b="1">
                <a:latin typeface="Courier New"/>
                <a:cs typeface="Courier New"/>
              </a:rPr>
              <a:t>{  </a:t>
            </a:r>
            <a:r>
              <a:rPr dirty="0" sz="1800" spc="-10" b="1">
                <a:latin typeface="Courier New"/>
                <a:cs typeface="Courier New"/>
              </a:rPr>
              <a:t>fprintf(trace, “%p\n”,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ip);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icount </a:t>
            </a:r>
            <a:r>
              <a:rPr dirty="0" sz="1800" b="1">
                <a:latin typeface="Courier New"/>
                <a:cs typeface="Courier New"/>
              </a:rPr>
              <a:t>= N + </a:t>
            </a:r>
            <a:r>
              <a:rPr dirty="0" sz="1800" spc="-10" b="1">
                <a:latin typeface="Courier New"/>
                <a:cs typeface="Courier New"/>
              </a:rPr>
              <a:t>rand()%M; //icount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between &lt;N,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N+M&gt;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spc="-10" b="1">
                <a:latin typeface="Courier New"/>
                <a:cs typeface="Courier New"/>
              </a:rPr>
              <a:t>VOID Instruction(INS ins, VOID *v)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 marR="262255" indent="-141922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INS_InsertCall(ins, IPOINT_BEFORE, (AFUNPTR)IpSample,  IARG_INST_PTR,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IARG_END);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171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IP-Sampling (a Faster</a:t>
            </a:r>
            <a:r>
              <a:rPr dirty="0" spc="35"/>
              <a:t> </a:t>
            </a:r>
            <a:r>
              <a:rPr dirty="0" spc="-5"/>
              <a:t>Version)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3429000"/>
            <a:ext cx="8839200" cy="2839720"/>
          </a:xfrm>
          <a:custGeom>
            <a:avLst/>
            <a:gdLst/>
            <a:ahLst/>
            <a:cxnLst/>
            <a:rect l="l" t="t" r="r" b="b"/>
            <a:pathLst>
              <a:path w="8839200" h="2839720">
                <a:moveTo>
                  <a:pt x="0" y="2839212"/>
                </a:moveTo>
                <a:lnTo>
                  <a:pt x="8839200" y="2839212"/>
                </a:lnTo>
                <a:lnTo>
                  <a:pt x="8839200" y="0"/>
                </a:lnTo>
                <a:lnTo>
                  <a:pt x="0" y="0"/>
                </a:lnTo>
                <a:lnTo>
                  <a:pt x="0" y="2839212"/>
                </a:lnTo>
                <a:close/>
              </a:path>
            </a:pathLst>
          </a:custGeom>
          <a:solidFill>
            <a:srgbClr val="D1FC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3437382"/>
            <a:ext cx="848614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VOID Instruction(INS ins, VOID *v)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 marR="14160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// </a:t>
            </a:r>
            <a:r>
              <a:rPr dirty="0" sz="1800" spc="-10" b="1">
                <a:latin typeface="Courier New"/>
                <a:cs typeface="Courier New"/>
              </a:rPr>
              <a:t>CountDown() is always called before an inst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executed  INS_InsertIfCall(ins, IPOINT_BEFORE,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(AFUNPTR)CountDown,</a:t>
            </a:r>
            <a:endParaRPr sz="1800">
              <a:latin typeface="Courier New"/>
              <a:cs typeface="Courier New"/>
            </a:endParaRPr>
          </a:p>
          <a:p>
            <a:pPr marL="275653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IARG_END);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// </a:t>
            </a:r>
            <a:r>
              <a:rPr dirty="0" sz="1800" spc="-10" b="1">
                <a:latin typeface="Courier New"/>
                <a:cs typeface="Courier New"/>
              </a:rPr>
              <a:t>PrintIp()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called only if the last call to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CountDown()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// </a:t>
            </a:r>
            <a:r>
              <a:rPr dirty="0" sz="1800" spc="-10" b="1">
                <a:latin typeface="Courier New"/>
                <a:cs typeface="Courier New"/>
              </a:rPr>
              <a:t>returns </a:t>
            </a:r>
            <a:r>
              <a:rPr dirty="0" sz="1800" b="1">
                <a:latin typeface="Courier New"/>
                <a:cs typeface="Courier New"/>
              </a:rPr>
              <a:t>a </a:t>
            </a:r>
            <a:r>
              <a:rPr dirty="0" sz="1800" spc="-10" b="1">
                <a:latin typeface="Courier New"/>
                <a:cs typeface="Courier New"/>
              </a:rPr>
              <a:t>non-zero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value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INS_InsertThenCall(ins, IPOINT_BEFORE,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(AFUNPTR)PrintIp,</a:t>
            </a:r>
            <a:endParaRPr sz="1800">
              <a:latin typeface="Courier New"/>
              <a:cs typeface="Courier New"/>
            </a:endParaRPr>
          </a:p>
          <a:p>
            <a:pPr marL="30156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IARG_INST_PTR,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IARG_END);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990600"/>
            <a:ext cx="8839200" cy="2438400"/>
          </a:xfrm>
          <a:custGeom>
            <a:avLst/>
            <a:gdLst/>
            <a:ahLst/>
            <a:cxnLst/>
            <a:rect l="l" t="t" r="r" b="b"/>
            <a:pathLst>
              <a:path w="8839200" h="2438400">
                <a:moveTo>
                  <a:pt x="0" y="2438400"/>
                </a:moveTo>
                <a:lnTo>
                  <a:pt x="8839200" y="2438400"/>
                </a:lnTo>
                <a:lnTo>
                  <a:pt x="88392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FC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1140" y="1072641"/>
            <a:ext cx="7395209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76694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INT32 CountDown()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algn="ctr" marR="476631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--icount;</a:t>
            </a:r>
            <a:endParaRPr sz="1800">
              <a:latin typeface="Courier New"/>
              <a:cs typeface="Courier New"/>
            </a:endParaRPr>
          </a:p>
          <a:p>
            <a:pPr algn="ctr" marR="340232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return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(icount==0);</a:t>
            </a:r>
            <a:endParaRPr sz="1800">
              <a:latin typeface="Courier New"/>
              <a:cs typeface="Courier New"/>
            </a:endParaRPr>
          </a:p>
          <a:p>
            <a:pPr algn="ctr" marR="722439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2275" marR="3277235" indent="-41020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VOID PrintIp(VOID *ip) </a:t>
            </a:r>
            <a:r>
              <a:rPr dirty="0" sz="1800" b="1">
                <a:latin typeface="Courier New"/>
                <a:cs typeface="Courier New"/>
              </a:rPr>
              <a:t>{  </a:t>
            </a:r>
            <a:r>
              <a:rPr dirty="0" sz="1800" spc="-10" b="1">
                <a:latin typeface="Courier New"/>
                <a:cs typeface="Courier New"/>
              </a:rPr>
              <a:t>fprintf(trace, “%p\n”,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ip);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icount </a:t>
            </a:r>
            <a:r>
              <a:rPr dirty="0" sz="1800" b="1">
                <a:latin typeface="Courier New"/>
                <a:cs typeface="Courier New"/>
              </a:rPr>
              <a:t>= N + </a:t>
            </a:r>
            <a:r>
              <a:rPr dirty="0" sz="1800" spc="-10" b="1">
                <a:latin typeface="Courier New"/>
                <a:cs typeface="Courier New"/>
              </a:rPr>
              <a:t>rand()%M; //icount is between &lt;N,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N+M&gt;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5145" y="1067561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60191" y="4208"/>
                </a:lnTo>
                <a:lnTo>
                  <a:pt x="112483" y="15926"/>
                </a:lnTo>
                <a:lnTo>
                  <a:pt x="153728" y="33796"/>
                </a:lnTo>
                <a:lnTo>
                  <a:pt x="190500" y="82550"/>
                </a:lnTo>
                <a:lnTo>
                  <a:pt x="190500" y="412750"/>
                </a:lnTo>
                <a:lnTo>
                  <a:pt x="200217" y="438842"/>
                </a:lnTo>
                <a:lnTo>
                  <a:pt x="227271" y="461503"/>
                </a:lnTo>
                <a:lnTo>
                  <a:pt x="268516" y="479373"/>
                </a:lnTo>
                <a:lnTo>
                  <a:pt x="320808" y="491091"/>
                </a:lnTo>
                <a:lnTo>
                  <a:pt x="381000" y="495300"/>
                </a:lnTo>
                <a:lnTo>
                  <a:pt x="320808" y="499508"/>
                </a:lnTo>
                <a:lnTo>
                  <a:pt x="268516" y="511226"/>
                </a:lnTo>
                <a:lnTo>
                  <a:pt x="227271" y="529096"/>
                </a:lnTo>
                <a:lnTo>
                  <a:pt x="200217" y="551757"/>
                </a:lnTo>
                <a:lnTo>
                  <a:pt x="190500" y="577850"/>
                </a:lnTo>
                <a:lnTo>
                  <a:pt x="190500" y="908050"/>
                </a:lnTo>
                <a:lnTo>
                  <a:pt x="180782" y="934142"/>
                </a:lnTo>
                <a:lnTo>
                  <a:pt x="153728" y="956803"/>
                </a:lnTo>
                <a:lnTo>
                  <a:pt x="112483" y="974673"/>
                </a:lnTo>
                <a:lnTo>
                  <a:pt x="60191" y="986391"/>
                </a:lnTo>
                <a:lnTo>
                  <a:pt x="0" y="990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66913" y="1355851"/>
            <a:ext cx="7588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0">
                <a:latin typeface="Tahoma"/>
                <a:cs typeface="Tahoma"/>
              </a:rPr>
              <a:t>l</a:t>
            </a:r>
            <a:r>
              <a:rPr dirty="0" sz="2000">
                <a:latin typeface="Tahoma"/>
                <a:cs typeface="Tahoma"/>
              </a:rPr>
              <a:t>ined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45145" y="2210561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60191" y="4208"/>
                </a:lnTo>
                <a:lnTo>
                  <a:pt x="112483" y="15926"/>
                </a:lnTo>
                <a:lnTo>
                  <a:pt x="153728" y="33796"/>
                </a:lnTo>
                <a:lnTo>
                  <a:pt x="190500" y="82550"/>
                </a:lnTo>
                <a:lnTo>
                  <a:pt x="190500" y="412750"/>
                </a:lnTo>
                <a:lnTo>
                  <a:pt x="200217" y="438842"/>
                </a:lnTo>
                <a:lnTo>
                  <a:pt x="227271" y="461503"/>
                </a:lnTo>
                <a:lnTo>
                  <a:pt x="268516" y="479373"/>
                </a:lnTo>
                <a:lnTo>
                  <a:pt x="320808" y="491091"/>
                </a:lnTo>
                <a:lnTo>
                  <a:pt x="381000" y="495300"/>
                </a:lnTo>
                <a:lnTo>
                  <a:pt x="320808" y="499508"/>
                </a:lnTo>
                <a:lnTo>
                  <a:pt x="268516" y="511226"/>
                </a:lnTo>
                <a:lnTo>
                  <a:pt x="227271" y="529096"/>
                </a:lnTo>
                <a:lnTo>
                  <a:pt x="200217" y="551757"/>
                </a:lnTo>
                <a:lnTo>
                  <a:pt x="190500" y="577850"/>
                </a:lnTo>
                <a:lnTo>
                  <a:pt x="190500" y="908050"/>
                </a:lnTo>
                <a:lnTo>
                  <a:pt x="180782" y="934142"/>
                </a:lnTo>
                <a:lnTo>
                  <a:pt x="153728" y="956803"/>
                </a:lnTo>
                <a:lnTo>
                  <a:pt x="112483" y="974673"/>
                </a:lnTo>
                <a:lnTo>
                  <a:pt x="60191" y="986391"/>
                </a:lnTo>
                <a:lnTo>
                  <a:pt x="0" y="990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93456" y="2131774"/>
            <a:ext cx="758825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ahoma"/>
                <a:cs typeface="Tahoma"/>
              </a:rPr>
              <a:t>i</a:t>
            </a:r>
            <a:r>
              <a:rPr dirty="0" sz="2000" spc="-10">
                <a:latin typeface="Tahoma"/>
                <a:cs typeface="Tahoma"/>
              </a:rPr>
              <a:t>n</a:t>
            </a:r>
            <a:r>
              <a:rPr dirty="0" sz="2000">
                <a:latin typeface="Tahoma"/>
                <a:cs typeface="Tahoma"/>
              </a:rPr>
              <a:t>l</a:t>
            </a:r>
            <a:r>
              <a:rPr dirty="0" sz="2000" spc="-5">
                <a:latin typeface="Tahoma"/>
                <a:cs typeface="Tahoma"/>
              </a:rPr>
              <a:t>i</a:t>
            </a:r>
            <a:r>
              <a:rPr dirty="0" sz="2000">
                <a:latin typeface="Tahoma"/>
                <a:cs typeface="Tahoma"/>
              </a:rPr>
              <a:t>ned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26396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Jitting</a:t>
            </a:r>
            <a:r>
              <a:rPr dirty="0" spc="-60"/>
              <a:t> </a:t>
            </a:r>
            <a:r>
              <a:rPr dirty="0"/>
              <a:t>time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6777"/>
            <a:ext cx="8040370" cy="475488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6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Verdana"/>
                <a:cs typeface="Verdana"/>
              </a:rPr>
              <a:t>Jitting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 expensive</a:t>
            </a:r>
            <a:endParaRPr sz="2400">
              <a:latin typeface="Verdana"/>
              <a:cs typeface="Verdana"/>
            </a:endParaRPr>
          </a:p>
          <a:p>
            <a:pPr lvl="1" marL="820419" marR="5080" indent="-457834">
              <a:lnSpc>
                <a:spcPct val="100000"/>
              </a:lnSpc>
              <a:spcBef>
                <a:spcPts val="470"/>
              </a:spcBef>
              <a:buChar char="–"/>
              <a:tabLst>
                <a:tab pos="820419" algn="l"/>
                <a:tab pos="821055" algn="l"/>
              </a:tabLst>
            </a:pPr>
            <a:r>
              <a:rPr dirty="0" sz="2000" spc="-5">
                <a:latin typeface="Verdana"/>
                <a:cs typeface="Verdana"/>
              </a:rPr>
              <a:t>Takes </a:t>
            </a:r>
            <a:r>
              <a:rPr dirty="0" sz="2000">
                <a:latin typeface="Verdana"/>
                <a:cs typeface="Verdana"/>
              </a:rPr>
              <a:t>far more </a:t>
            </a:r>
            <a:r>
              <a:rPr dirty="0" sz="2000" spc="-5">
                <a:latin typeface="Verdana"/>
                <a:cs typeface="Verdana"/>
              </a:rPr>
              <a:t>time to </a:t>
            </a:r>
            <a:r>
              <a:rPr dirty="0" sz="2000" spc="-10">
                <a:latin typeface="Verdana"/>
                <a:cs typeface="Verdana"/>
              </a:rPr>
              <a:t>jit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instruction than to </a:t>
            </a:r>
            <a:r>
              <a:rPr dirty="0" sz="2000">
                <a:latin typeface="Verdana"/>
                <a:cs typeface="Verdana"/>
              </a:rPr>
              <a:t>execute  a </a:t>
            </a:r>
            <a:r>
              <a:rPr dirty="0" sz="2000" spc="-5">
                <a:latin typeface="Verdana"/>
                <a:cs typeface="Verdana"/>
              </a:rPr>
              <a:t>jitted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instruction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469265" marR="1644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Verdana"/>
                <a:cs typeface="Verdana"/>
              </a:rPr>
              <a:t>Portions </a:t>
            </a:r>
            <a:r>
              <a:rPr dirty="0" sz="2400">
                <a:latin typeface="Verdana"/>
                <a:cs typeface="Verdana"/>
              </a:rPr>
              <a:t>of a </a:t>
            </a:r>
            <a:r>
              <a:rPr dirty="0" sz="2400" spc="-5">
                <a:latin typeface="Verdana"/>
                <a:cs typeface="Verdana"/>
              </a:rPr>
              <a:t>workload where </a:t>
            </a:r>
            <a:r>
              <a:rPr dirty="0" sz="2400" spc="-10">
                <a:latin typeface="Verdana"/>
                <a:cs typeface="Verdana"/>
              </a:rPr>
              <a:t>very </a:t>
            </a:r>
            <a:r>
              <a:rPr dirty="0" sz="2400">
                <a:latin typeface="Verdana"/>
                <a:cs typeface="Verdana"/>
              </a:rPr>
              <a:t>many IPs </a:t>
            </a:r>
            <a:r>
              <a:rPr dirty="0" sz="2400" spc="-5">
                <a:latin typeface="Verdana"/>
                <a:cs typeface="Verdana"/>
              </a:rPr>
              <a:t>are  being jitted,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executed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small </a:t>
            </a:r>
            <a:r>
              <a:rPr dirty="0" sz="2400">
                <a:latin typeface="Verdana"/>
                <a:cs typeface="Verdana"/>
              </a:rPr>
              <a:t>number of  </a:t>
            </a:r>
            <a:r>
              <a:rPr dirty="0" sz="2400" spc="-5">
                <a:latin typeface="Verdana"/>
                <a:cs typeface="Verdana"/>
              </a:rPr>
              <a:t>times</a:t>
            </a:r>
            <a:endParaRPr sz="2400">
              <a:latin typeface="Verdana"/>
              <a:cs typeface="Verdana"/>
            </a:endParaRPr>
          </a:p>
          <a:p>
            <a:pPr lvl="1" marL="820419" indent="-458470">
              <a:lnSpc>
                <a:spcPct val="100000"/>
              </a:lnSpc>
              <a:spcBef>
                <a:spcPts val="475"/>
              </a:spcBef>
              <a:buChar char="–"/>
              <a:tabLst>
                <a:tab pos="820419" algn="l"/>
                <a:tab pos="821055" algn="l"/>
              </a:tabLst>
            </a:pPr>
            <a:r>
              <a:rPr dirty="0" sz="2000" spc="-5">
                <a:latin typeface="Verdana"/>
                <a:cs typeface="Verdana"/>
              </a:rPr>
              <a:t>Jitting time dominates </a:t>
            </a:r>
            <a:r>
              <a:rPr dirty="0" sz="2000">
                <a:latin typeface="Verdana"/>
                <a:cs typeface="Verdana"/>
              </a:rPr>
              <a:t>execution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lvl="1" marL="820419" indent="-458470">
              <a:lnSpc>
                <a:spcPct val="100000"/>
              </a:lnSpc>
              <a:spcBef>
                <a:spcPts val="480"/>
              </a:spcBef>
              <a:buChar char="–"/>
              <a:tabLst>
                <a:tab pos="820419" algn="l"/>
                <a:tab pos="821055" algn="l"/>
              </a:tabLst>
            </a:pPr>
            <a:r>
              <a:rPr dirty="0" sz="2000" spc="-5">
                <a:latin typeface="Verdana"/>
                <a:cs typeface="Verdana"/>
              </a:rPr>
              <a:t>E.g.</a:t>
            </a:r>
            <a:endParaRPr sz="2000">
              <a:latin typeface="Verdana"/>
              <a:cs typeface="Verdana"/>
            </a:endParaRPr>
          </a:p>
          <a:p>
            <a:pPr lvl="2" marL="1158875" indent="-458470">
              <a:lnSpc>
                <a:spcPct val="100000"/>
              </a:lnSpc>
              <a:spcBef>
                <a:spcPts val="440"/>
              </a:spcBef>
              <a:buChar char="–"/>
              <a:tabLst>
                <a:tab pos="1158875" algn="l"/>
                <a:tab pos="1159510" algn="l"/>
              </a:tabLst>
            </a:pPr>
            <a:r>
              <a:rPr dirty="0" sz="1800" spc="-5">
                <a:latin typeface="Verdana"/>
                <a:cs typeface="Verdana"/>
              </a:rPr>
              <a:t>startup </a:t>
            </a:r>
            <a:r>
              <a:rPr dirty="0" sz="1800">
                <a:latin typeface="Verdana"/>
                <a:cs typeface="Verdana"/>
              </a:rPr>
              <a:t>of a </a:t>
            </a:r>
            <a:r>
              <a:rPr dirty="0" sz="1800" spc="-5">
                <a:latin typeface="Verdana"/>
                <a:cs typeface="Verdana"/>
              </a:rPr>
              <a:t>GUI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lvl="2" marL="1158875" indent="-458470">
              <a:lnSpc>
                <a:spcPct val="100000"/>
              </a:lnSpc>
              <a:spcBef>
                <a:spcPts val="434"/>
              </a:spcBef>
              <a:buChar char="–"/>
              <a:tabLst>
                <a:tab pos="1158875" algn="l"/>
                <a:tab pos="1159510" algn="l"/>
              </a:tabLst>
            </a:pPr>
            <a:r>
              <a:rPr dirty="0" sz="1800" spc="-5">
                <a:latin typeface="Verdana"/>
                <a:cs typeface="Verdana"/>
              </a:rPr>
              <a:t>Compiler </a:t>
            </a:r>
            <a:r>
              <a:rPr dirty="0" sz="1800">
                <a:latin typeface="Verdana"/>
                <a:cs typeface="Verdana"/>
              </a:rPr>
              <a:t>compiling a non-large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  <a:p>
            <a:pPr algn="r" lvl="1" marL="457200" marR="1720850" indent="-457200">
              <a:lnSpc>
                <a:spcPct val="100000"/>
              </a:lnSpc>
              <a:spcBef>
                <a:spcPts val="470"/>
              </a:spcBef>
              <a:buChar char="–"/>
              <a:tabLst>
                <a:tab pos="457200" algn="l"/>
                <a:tab pos="821055" algn="l"/>
              </a:tabLst>
            </a:pPr>
            <a:r>
              <a:rPr dirty="0" sz="2000">
                <a:latin typeface="Verdana"/>
                <a:cs typeface="Verdana"/>
              </a:rPr>
              <a:t>Vs Loop executing a </a:t>
            </a:r>
            <a:r>
              <a:rPr dirty="0" sz="2000" spc="-5">
                <a:latin typeface="Verdana"/>
                <a:cs typeface="Verdana"/>
              </a:rPr>
              <a:t>large </a:t>
            </a:r>
            <a:r>
              <a:rPr dirty="0" sz="2000">
                <a:latin typeface="Verdana"/>
                <a:cs typeface="Verdana"/>
              </a:rPr>
              <a:t>number 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times</a:t>
            </a:r>
            <a:endParaRPr sz="2000">
              <a:latin typeface="Verdana"/>
              <a:cs typeface="Verdana"/>
            </a:endParaRPr>
          </a:p>
          <a:p>
            <a:pPr algn="r" lvl="2" marL="457200" marR="1718945" indent="-457200">
              <a:lnSpc>
                <a:spcPct val="100000"/>
              </a:lnSpc>
              <a:spcBef>
                <a:spcPts val="445"/>
              </a:spcBef>
              <a:buChar char="–"/>
              <a:tabLst>
                <a:tab pos="457200" algn="l"/>
                <a:tab pos="457834" algn="l"/>
              </a:tabLst>
            </a:pPr>
            <a:r>
              <a:rPr dirty="0" sz="1800">
                <a:latin typeface="Verdana"/>
                <a:cs typeface="Verdana"/>
              </a:rPr>
              <a:t>Jitting time is </a:t>
            </a:r>
            <a:r>
              <a:rPr dirty="0" sz="1800" spc="-5">
                <a:latin typeface="Verdana"/>
                <a:cs typeface="Verdana"/>
              </a:rPr>
              <a:t>amortized </a:t>
            </a:r>
            <a:r>
              <a:rPr dirty="0" sz="1800">
                <a:latin typeface="Verdana"/>
                <a:cs typeface="Verdana"/>
              </a:rPr>
              <a:t>over execution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Optimizing </a:t>
            </a:r>
            <a:r>
              <a:rPr dirty="0"/>
              <a:t>Your Pintools -  </a:t>
            </a:r>
            <a:r>
              <a:rPr dirty="0" spc="-5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87958"/>
            <a:ext cx="8256905" cy="456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Verdana"/>
                <a:cs typeface="Verdana"/>
              </a:rPr>
              <a:t>Baseline </a:t>
            </a:r>
            <a:r>
              <a:rPr dirty="0" sz="2400">
                <a:latin typeface="Verdana"/>
                <a:cs typeface="Verdana"/>
              </a:rPr>
              <a:t>Pin has fairly </a:t>
            </a:r>
            <a:r>
              <a:rPr dirty="0" sz="2400" spc="-5">
                <a:latin typeface="Verdana"/>
                <a:cs typeface="Verdana"/>
              </a:rPr>
              <a:t>low overhead for </a:t>
            </a:r>
            <a:r>
              <a:rPr dirty="0" sz="2400">
                <a:latin typeface="Verdana"/>
                <a:cs typeface="Verdana"/>
              </a:rPr>
              <a:t>non-jitting  </a:t>
            </a:r>
            <a:r>
              <a:rPr dirty="0" sz="2400" spc="-5">
                <a:latin typeface="Verdana"/>
                <a:cs typeface="Verdana"/>
              </a:rPr>
              <a:t>portions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10">
                <a:latin typeface="Verdana"/>
                <a:cs typeface="Verdana"/>
              </a:rPr>
              <a:t>workloads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(~5-20%)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69265" marR="62293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Verdana"/>
                <a:cs typeface="Verdana"/>
              </a:rPr>
              <a:t>Adding instrumentation can </a:t>
            </a:r>
            <a:r>
              <a:rPr dirty="0" sz="2400" spc="-5">
                <a:latin typeface="Verdana"/>
                <a:cs typeface="Verdana"/>
              </a:rPr>
              <a:t>increase overhead  significantly, </a:t>
            </a:r>
            <a:r>
              <a:rPr dirty="0" sz="2400">
                <a:latin typeface="Verdana"/>
                <a:cs typeface="Verdana"/>
              </a:rPr>
              <a:t>but </a:t>
            </a: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help!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5">
                <a:latin typeface="Verdana"/>
                <a:cs typeface="Verdana"/>
              </a:rPr>
              <a:t>Move work from </a:t>
            </a:r>
            <a:r>
              <a:rPr dirty="0" sz="2400">
                <a:latin typeface="Verdana"/>
                <a:cs typeface="Verdana"/>
              </a:rPr>
              <a:t>analysis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instrumentation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routines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469900" algn="l"/>
              </a:tabLst>
            </a:pPr>
            <a:r>
              <a:rPr dirty="0" sz="2400" spc="-10">
                <a:latin typeface="Verdana"/>
                <a:cs typeface="Verdana"/>
              </a:rPr>
              <a:t>Explore </a:t>
            </a:r>
            <a:r>
              <a:rPr dirty="0" sz="2400" spc="-5">
                <a:latin typeface="Verdana"/>
                <a:cs typeface="Verdana"/>
              </a:rPr>
              <a:t>larger granularity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instrumentation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469900" algn="l"/>
              </a:tabLst>
            </a:pPr>
            <a:r>
              <a:rPr dirty="0" sz="2400" spc="-10">
                <a:latin typeface="Verdana"/>
                <a:cs typeface="Verdana"/>
              </a:rPr>
              <a:t>Explore </a:t>
            </a:r>
            <a:r>
              <a:rPr dirty="0" sz="2400" spc="-5">
                <a:latin typeface="Verdana"/>
                <a:cs typeface="Verdana"/>
              </a:rPr>
              <a:t>conditional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instrumentation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469900" algn="l"/>
              </a:tabLst>
            </a:pPr>
            <a:r>
              <a:rPr dirty="0" sz="2400">
                <a:latin typeface="Verdana"/>
                <a:cs typeface="Verdana"/>
              </a:rPr>
              <a:t>Understand when </a:t>
            </a: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can inline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instrumentation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9156" y="6272184"/>
            <a:ext cx="588158" cy="540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39" y="6670337"/>
            <a:ext cx="14033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84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725" y="1531112"/>
            <a:ext cx="3519804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OS Specifics: Windows  OS Specifics: </a:t>
            </a:r>
            <a:r>
              <a:rPr dirty="0" sz="2400">
                <a:latin typeface="Verdana"/>
                <a:cs typeface="Verdana"/>
              </a:rPr>
              <a:t>Linux  Managing </a:t>
            </a:r>
            <a:r>
              <a:rPr dirty="0" sz="2400" spc="-5">
                <a:latin typeface="Verdana"/>
                <a:cs typeface="Verdana"/>
              </a:rPr>
              <a:t>exceptions  </a:t>
            </a:r>
            <a:r>
              <a:rPr dirty="0" sz="2400">
                <a:latin typeface="Verdana"/>
                <a:cs typeface="Verdana"/>
              </a:rPr>
              <a:t>Managing signals  </a:t>
            </a:r>
            <a:r>
              <a:rPr dirty="0" sz="2400" spc="-5">
                <a:latin typeface="Verdana"/>
                <a:cs typeface="Verdana"/>
              </a:rPr>
              <a:t>Code Cache </a:t>
            </a:r>
            <a:r>
              <a:rPr dirty="0" sz="2400">
                <a:latin typeface="Verdana"/>
                <a:cs typeface="Verdana"/>
              </a:rPr>
              <a:t>API  Debugging &amp;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219443"/>
            <a:ext cx="9144000" cy="638810"/>
          </a:xfrm>
          <a:custGeom>
            <a:avLst/>
            <a:gdLst/>
            <a:ahLst/>
            <a:cxnLst/>
            <a:rect l="l" t="t" r="r" b="b"/>
            <a:pathLst>
              <a:path w="9144000" h="638809">
                <a:moveTo>
                  <a:pt x="0" y="638556"/>
                </a:moveTo>
                <a:lnTo>
                  <a:pt x="9144000" y="638556"/>
                </a:lnTo>
                <a:lnTo>
                  <a:pt x="9144000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3708" y="4364812"/>
            <a:ext cx="8779510" cy="2342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00AF50"/>
                </a:solidFill>
                <a:latin typeface="Verdana"/>
                <a:cs typeface="Verdana"/>
              </a:rPr>
              <a:t>Part</a:t>
            </a:r>
            <a:r>
              <a:rPr dirty="0" sz="4400" spc="-40" b="1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Verdana"/>
                <a:cs typeface="Verdana"/>
              </a:rPr>
              <a:t>4</a:t>
            </a:r>
            <a:endParaRPr sz="440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</a:pPr>
            <a:r>
              <a:rPr dirty="0" sz="4400">
                <a:solidFill>
                  <a:srgbClr val="00AF50"/>
                </a:solidFill>
                <a:latin typeface="Verdana"/>
                <a:cs typeface="Verdana"/>
              </a:rPr>
              <a:t>Advanced</a:t>
            </a:r>
            <a:r>
              <a:rPr dirty="0" sz="4400" spc="-3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4400" spc="-5">
                <a:solidFill>
                  <a:srgbClr val="00AF50"/>
                </a:solidFill>
                <a:latin typeface="Verdana"/>
                <a:cs typeface="Verdana"/>
              </a:rPr>
              <a:t>Pin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  <a:tabLst>
                <a:tab pos="530225" algn="l"/>
                <a:tab pos="1700530" algn="l"/>
                <a:tab pos="2248535" algn="l"/>
                <a:tab pos="3416300" algn="l"/>
                <a:tab pos="4239260" algn="l"/>
                <a:tab pos="5756910" algn="l"/>
                <a:tab pos="6655434" algn="l"/>
                <a:tab pos="7550784" algn="l"/>
              </a:tabLst>
            </a:pPr>
            <a:r>
              <a:rPr dirty="0" sz="3400" spc="-805" b="1">
                <a:solidFill>
                  <a:srgbClr val="FFFFFF"/>
                </a:solidFill>
                <a:latin typeface="Calibri"/>
                <a:cs typeface="Calibri"/>
              </a:rPr>
              <a:t>TO	</a:t>
            </a:r>
            <a:r>
              <a:rPr dirty="0" sz="3400" spc="-585" b="1">
                <a:solidFill>
                  <a:srgbClr val="FFFFFF"/>
                </a:solidFill>
                <a:latin typeface="Calibri"/>
                <a:cs typeface="Calibri"/>
              </a:rPr>
              <a:t>BOLDLY	</a:t>
            </a:r>
            <a:r>
              <a:rPr dirty="0" sz="3400" spc="-925" b="1">
                <a:solidFill>
                  <a:srgbClr val="FFFFFF"/>
                </a:solidFill>
                <a:latin typeface="Calibri"/>
                <a:cs typeface="Calibri"/>
              </a:rPr>
              <a:t>GO	</a:t>
            </a:r>
            <a:r>
              <a:rPr dirty="0" sz="3400" spc="-600" b="1">
                <a:solidFill>
                  <a:srgbClr val="FFFFFF"/>
                </a:solidFill>
                <a:latin typeface="Calibri"/>
                <a:cs typeface="Calibri"/>
              </a:rPr>
              <a:t>WHERE	</a:t>
            </a:r>
            <a:r>
              <a:rPr dirty="0" sz="3400" spc="-520" b="1">
                <a:solidFill>
                  <a:srgbClr val="FFFFFF"/>
                </a:solidFill>
                <a:latin typeface="Calibri"/>
                <a:cs typeface="Calibri"/>
              </a:rPr>
              <a:t>FEW	</a:t>
            </a:r>
            <a:r>
              <a:rPr dirty="0" sz="3400" spc="-545" b="1">
                <a:solidFill>
                  <a:srgbClr val="FFFFFF"/>
                </a:solidFill>
                <a:latin typeface="Calibri"/>
                <a:cs typeface="Calibri"/>
              </a:rPr>
              <a:t>PINHEADS	</a:t>
            </a:r>
            <a:r>
              <a:rPr dirty="0" sz="3400" spc="-625" b="1">
                <a:solidFill>
                  <a:srgbClr val="FFFFFF"/>
                </a:solidFill>
                <a:latin typeface="Calibri"/>
                <a:cs typeface="Calibri"/>
              </a:rPr>
              <a:t>HAVE	</a:t>
            </a:r>
            <a:r>
              <a:rPr dirty="0" sz="3400" spc="-760" b="1">
                <a:solidFill>
                  <a:srgbClr val="FFFFFF"/>
                </a:solidFill>
                <a:latin typeface="Calibri"/>
                <a:cs typeface="Calibri"/>
              </a:rPr>
              <a:t>GONE	</a:t>
            </a:r>
            <a:r>
              <a:rPr dirty="0" sz="3400" spc="-555" b="1">
                <a:solidFill>
                  <a:srgbClr val="FFFFFF"/>
                </a:solidFill>
                <a:latin typeface="Calibri"/>
                <a:cs typeface="Calibri"/>
              </a:rPr>
              <a:t>BEFORE…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322" y="2622880"/>
            <a:ext cx="60388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OS Specifics </a:t>
            </a:r>
            <a:r>
              <a:rPr dirty="0" sz="3600"/>
              <a:t>-</a:t>
            </a:r>
            <a:r>
              <a:rPr dirty="0" sz="3600" spc="-75"/>
              <a:t> </a:t>
            </a:r>
            <a:r>
              <a:rPr dirty="0" sz="3600" spc="-5"/>
              <a:t>Windows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85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1836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Windows Challenges</a:t>
            </a:r>
            <a:r>
              <a:rPr dirty="0" spc="-25"/>
              <a:t> </a:t>
            </a:r>
            <a:r>
              <a:rPr dirty="0" spc="-5"/>
              <a:t>(1/2)</a:t>
            </a:r>
          </a:p>
        </p:txBody>
      </p:sp>
      <p:sp>
        <p:nvSpPr>
          <p:cNvPr id="4" name="object 4"/>
          <p:cNvSpPr/>
          <p:nvPr/>
        </p:nvSpPr>
        <p:spPr>
          <a:xfrm>
            <a:off x="494537" y="6281165"/>
            <a:ext cx="8273796" cy="51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537" y="6281165"/>
            <a:ext cx="8274050" cy="510540"/>
          </a:xfrm>
          <a:custGeom>
            <a:avLst/>
            <a:gdLst/>
            <a:ahLst/>
            <a:cxnLst/>
            <a:rect l="l" t="t" r="r" b="b"/>
            <a:pathLst>
              <a:path w="8274050" h="510540">
                <a:moveTo>
                  <a:pt x="0" y="85090"/>
                </a:moveTo>
                <a:lnTo>
                  <a:pt x="6687" y="51970"/>
                </a:lnTo>
                <a:lnTo>
                  <a:pt x="24923" y="24923"/>
                </a:lnTo>
                <a:lnTo>
                  <a:pt x="51970" y="6687"/>
                </a:lnTo>
                <a:lnTo>
                  <a:pt x="85090" y="0"/>
                </a:lnTo>
                <a:lnTo>
                  <a:pt x="8188706" y="0"/>
                </a:lnTo>
                <a:lnTo>
                  <a:pt x="8221825" y="6687"/>
                </a:lnTo>
                <a:lnTo>
                  <a:pt x="8248872" y="24923"/>
                </a:lnTo>
                <a:lnTo>
                  <a:pt x="8267108" y="51970"/>
                </a:lnTo>
                <a:lnTo>
                  <a:pt x="8273796" y="85090"/>
                </a:lnTo>
                <a:lnTo>
                  <a:pt x="8273796" y="425450"/>
                </a:lnTo>
                <a:lnTo>
                  <a:pt x="8267108" y="458570"/>
                </a:lnTo>
                <a:lnTo>
                  <a:pt x="8248872" y="485617"/>
                </a:lnTo>
                <a:lnTo>
                  <a:pt x="8221825" y="503853"/>
                </a:lnTo>
                <a:lnTo>
                  <a:pt x="8188706" y="510540"/>
                </a:lnTo>
                <a:lnTo>
                  <a:pt x="85090" y="510540"/>
                </a:lnTo>
                <a:lnTo>
                  <a:pt x="51970" y="503853"/>
                </a:lnTo>
                <a:lnTo>
                  <a:pt x="24923" y="485617"/>
                </a:lnTo>
                <a:lnTo>
                  <a:pt x="6687" y="458570"/>
                </a:lnTo>
                <a:lnTo>
                  <a:pt x="0" y="425450"/>
                </a:lnTo>
                <a:lnTo>
                  <a:pt x="0" y="85090"/>
                </a:lnTo>
                <a:close/>
              </a:path>
            </a:pathLst>
          </a:custGeom>
          <a:ln w="1981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3027" y="662034"/>
            <a:ext cx="8382000" cy="595630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2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Handling system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calls</a:t>
            </a:r>
            <a:endParaRPr sz="2000">
              <a:latin typeface="Verdana"/>
              <a:cs typeface="Verdana"/>
            </a:endParaRPr>
          </a:p>
          <a:p>
            <a:pPr lvl="1" marL="588645" marR="138430" indent="-236220">
              <a:lnSpc>
                <a:spcPct val="12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must </a:t>
            </a:r>
            <a:r>
              <a:rPr dirty="0" sz="1800" spc="-5">
                <a:latin typeface="Verdana"/>
                <a:cs typeface="Verdana"/>
              </a:rPr>
              <a:t>intercept system </a:t>
            </a:r>
            <a:r>
              <a:rPr dirty="0" sz="1800">
                <a:latin typeface="Verdana"/>
                <a:cs typeface="Verdana"/>
              </a:rPr>
              <a:t>calls </a:t>
            </a:r>
            <a:r>
              <a:rPr dirty="0" sz="1800" spc="-5">
                <a:latin typeface="Verdana"/>
                <a:cs typeface="Verdana"/>
              </a:rPr>
              <a:t>to regain </a:t>
            </a:r>
            <a:r>
              <a:rPr dirty="0" sz="1800">
                <a:latin typeface="Verdana"/>
                <a:cs typeface="Verdana"/>
              </a:rPr>
              <a:t>control of </a:t>
            </a:r>
            <a:r>
              <a:rPr dirty="0" sz="1800" spc="-5">
                <a:latin typeface="Verdana"/>
                <a:cs typeface="Verdana"/>
              </a:rPr>
              <a:t>the application  </a:t>
            </a:r>
            <a:r>
              <a:rPr dirty="0" sz="1800">
                <a:latin typeface="Verdana"/>
                <a:cs typeface="Verdana"/>
              </a:rPr>
              <a:t>on return from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lvl="1" marL="588645" marR="48895" indent="-236220">
              <a:lnSpc>
                <a:spcPct val="120000"/>
              </a:lnSpc>
              <a:spcBef>
                <a:spcPts val="54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Pin must monitor </a:t>
            </a:r>
            <a:r>
              <a:rPr dirty="0" sz="1800" spc="-5">
                <a:latin typeface="Verdana"/>
                <a:cs typeface="Verdana"/>
              </a:rPr>
              <a:t>system </a:t>
            </a:r>
            <a:r>
              <a:rPr dirty="0" sz="1800">
                <a:latin typeface="Verdana"/>
                <a:cs typeface="Verdana"/>
              </a:rPr>
              <a:t>calls </a:t>
            </a:r>
            <a:r>
              <a:rPr dirty="0" sz="1800" spc="-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notify </a:t>
            </a:r>
            <a:r>
              <a:rPr dirty="0" sz="1800" spc="-5">
                <a:latin typeface="Verdana"/>
                <a:cs typeface="Verdana"/>
              </a:rPr>
              <a:t>instrumentation when DLLs 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loaded/unloaded, threads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created/terminated,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975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System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call interface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is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 undocumented</a:t>
            </a:r>
            <a:endParaRPr sz="1800">
              <a:latin typeface="Verdana"/>
              <a:cs typeface="Verdana"/>
            </a:endParaRPr>
          </a:p>
          <a:p>
            <a:pPr lvl="1" marL="588645" marR="328295" indent="-236220">
              <a:lnSpc>
                <a:spcPct val="120000"/>
              </a:lnSpc>
              <a:spcBef>
                <a:spcPts val="54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System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call numbers potentially change with each system  build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05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Handling </a:t>
            </a:r>
            <a:r>
              <a:rPr dirty="0" sz="2000" b="1">
                <a:latin typeface="Verdana"/>
                <a:cs typeface="Verdana"/>
              </a:rPr>
              <a:t>exceptions and asynchronous</a:t>
            </a:r>
            <a:r>
              <a:rPr dirty="0" sz="2000" spc="-9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interruptions</a:t>
            </a:r>
            <a:endParaRPr sz="2000">
              <a:latin typeface="Verdana"/>
              <a:cs typeface="Verdana"/>
            </a:endParaRPr>
          </a:p>
          <a:p>
            <a:pPr lvl="1" marL="588645" marR="5080" indent="-236220">
              <a:lnSpc>
                <a:spcPct val="12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maintain control and notify </a:t>
            </a:r>
            <a:r>
              <a:rPr dirty="0" sz="1800" spc="-5">
                <a:latin typeface="Verdana"/>
                <a:cs typeface="Verdana"/>
              </a:rPr>
              <a:t>instrumentation about </a:t>
            </a:r>
            <a:r>
              <a:rPr dirty="0" sz="1800">
                <a:latin typeface="Verdana"/>
                <a:cs typeface="Verdana"/>
              </a:rPr>
              <a:t>control flow  </a:t>
            </a:r>
            <a:r>
              <a:rPr dirty="0" sz="1800" spc="-5">
                <a:latin typeface="Verdana"/>
                <a:cs typeface="Verdana"/>
              </a:rPr>
              <a:t>changes </a:t>
            </a:r>
            <a:r>
              <a:rPr dirty="0" sz="1800">
                <a:latin typeface="Verdana"/>
                <a:cs typeface="Verdana"/>
              </a:rPr>
              <a:t>Pin must </a:t>
            </a:r>
            <a:r>
              <a:rPr dirty="0" sz="1800" spc="-5">
                <a:latin typeface="Verdana"/>
                <a:cs typeface="Verdana"/>
              </a:rPr>
              <a:t>intercept </a:t>
            </a:r>
            <a:r>
              <a:rPr dirty="0" sz="1800">
                <a:latin typeface="Verdana"/>
                <a:cs typeface="Verdana"/>
              </a:rPr>
              <a:t>all </a:t>
            </a:r>
            <a:r>
              <a:rPr dirty="0" sz="1800" spc="-5">
                <a:latin typeface="Verdana"/>
                <a:cs typeface="Verdana"/>
              </a:rPr>
              <a:t>transitions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kernel to </a:t>
            </a:r>
            <a:r>
              <a:rPr dirty="0" sz="1800">
                <a:latin typeface="Verdana"/>
                <a:cs typeface="Verdana"/>
              </a:rPr>
              <a:t>user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mode</a:t>
            </a:r>
            <a:endParaRPr sz="1800">
              <a:latin typeface="Verdana"/>
              <a:cs typeface="Verdana"/>
            </a:endParaRPr>
          </a:p>
          <a:p>
            <a:pPr lvl="1" marL="588645" marR="652780" indent="-236220">
              <a:lnSpc>
                <a:spcPct val="120000"/>
              </a:lnSpc>
              <a:spcBef>
                <a:spcPts val="54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Windows is not designed to have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an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independent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agent 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interposed </a:t>
            </a:r>
            <a:r>
              <a:rPr dirty="0" sz="1800" b="1">
                <a:solidFill>
                  <a:srgbClr val="990033"/>
                </a:solidFill>
                <a:latin typeface="Verdana"/>
                <a:cs typeface="Verdana"/>
              </a:rPr>
              <a:t>between the kernel and</a:t>
            </a:r>
            <a:r>
              <a:rPr dirty="0" sz="1800" spc="2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990033"/>
                </a:solidFill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  <a:p>
            <a:pPr marL="927100" marR="304165" indent="-224154">
              <a:lnSpc>
                <a:spcPct val="120000"/>
              </a:lnSpc>
              <a:spcBef>
                <a:spcPts val="509"/>
              </a:spcBef>
            </a:pPr>
            <a:r>
              <a:rPr dirty="0" sz="1600" spc="-5">
                <a:solidFill>
                  <a:srgbClr val="990033"/>
                </a:solidFill>
                <a:latin typeface="Verdana"/>
                <a:cs typeface="Verdana"/>
              </a:rPr>
              <a:t>– </a:t>
            </a:r>
            <a:r>
              <a:rPr dirty="0" sz="1600" spc="-5" b="1">
                <a:solidFill>
                  <a:srgbClr val="990033"/>
                </a:solidFill>
                <a:latin typeface="Verdana"/>
                <a:cs typeface="Verdana"/>
              </a:rPr>
              <a:t>The kernel </a:t>
            </a:r>
            <a:r>
              <a:rPr dirty="0" sz="1600" spc="-10" b="1">
                <a:solidFill>
                  <a:srgbClr val="990033"/>
                </a:solidFill>
                <a:latin typeface="Verdana"/>
                <a:cs typeface="Verdana"/>
              </a:rPr>
              <a:t>dispatches interruptions via (undocumented) entry  points in</a:t>
            </a:r>
            <a:r>
              <a:rPr dirty="0" sz="1600" spc="35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990033"/>
                </a:solidFill>
                <a:latin typeface="Verdana"/>
                <a:cs typeface="Verdana"/>
              </a:rPr>
              <a:t>ntdll.dll</a:t>
            </a:r>
            <a:endParaRPr sz="1600">
              <a:latin typeface="Verdana"/>
              <a:cs typeface="Verdana"/>
            </a:endParaRPr>
          </a:p>
          <a:p>
            <a:pPr marL="367030">
              <a:lnSpc>
                <a:spcPct val="100000"/>
              </a:lnSpc>
              <a:spcBef>
                <a:spcPts val="134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 main obstacle: </a:t>
            </a:r>
            <a:r>
              <a:rPr dirty="0" sz="1200" spc="-5">
                <a:solidFill>
                  <a:srgbClr val="FF9933"/>
                </a:solidFill>
                <a:latin typeface="Arial"/>
                <a:cs typeface="Arial"/>
              </a:rPr>
              <a:t>direct </a:t>
            </a:r>
            <a:r>
              <a:rPr dirty="0" sz="1200">
                <a:solidFill>
                  <a:srgbClr val="FF9933"/>
                </a:solidFill>
                <a:latin typeface="Arial"/>
                <a:cs typeface="Arial"/>
              </a:rPr>
              <a:t>interface </a:t>
            </a:r>
            <a:r>
              <a:rPr dirty="0" sz="1200" spc="-5">
                <a:solidFill>
                  <a:srgbClr val="FF9933"/>
                </a:solidFill>
                <a:latin typeface="Arial"/>
                <a:cs typeface="Arial"/>
              </a:rPr>
              <a:t>between user-level code and Windows kernel is</a:t>
            </a:r>
            <a:r>
              <a:rPr dirty="0" sz="1200" spc="-19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9933"/>
                </a:solidFill>
                <a:latin typeface="Arial"/>
                <a:cs typeface="Arial"/>
              </a:rPr>
              <a:t>undocumented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85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61836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Windows Challenges</a:t>
            </a:r>
            <a:r>
              <a:rPr dirty="0" spc="-25"/>
              <a:t> </a:t>
            </a:r>
            <a:r>
              <a:rPr dirty="0" spc="-5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027" y="638515"/>
            <a:ext cx="8454390" cy="52666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5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900" spc="-10" b="1">
                <a:latin typeface="Verdana"/>
                <a:cs typeface="Verdana"/>
              </a:rPr>
              <a:t>Injection</a:t>
            </a:r>
            <a:endParaRPr sz="1900">
              <a:latin typeface="Verdana"/>
              <a:cs typeface="Verdana"/>
            </a:endParaRPr>
          </a:p>
          <a:p>
            <a:pPr lvl="1" marL="588645" marR="434340" indent="-236220">
              <a:lnSpc>
                <a:spcPts val="1839"/>
              </a:lnSpc>
              <a:spcBef>
                <a:spcPts val="645"/>
              </a:spcBef>
              <a:buChar char="–"/>
              <a:tabLst>
                <a:tab pos="589280" algn="l"/>
              </a:tabLst>
            </a:pPr>
            <a:r>
              <a:rPr dirty="0" sz="1700">
                <a:latin typeface="Verdana"/>
                <a:cs typeface="Verdana"/>
              </a:rPr>
              <a:t>PIN VMM </a:t>
            </a:r>
            <a:r>
              <a:rPr dirty="0" sz="1700" spc="-5">
                <a:latin typeface="Verdana"/>
                <a:cs typeface="Verdana"/>
              </a:rPr>
              <a:t>is </a:t>
            </a:r>
            <a:r>
              <a:rPr dirty="0" sz="1700">
                <a:latin typeface="Verdana"/>
                <a:cs typeface="Verdana"/>
              </a:rPr>
              <a:t>a </a:t>
            </a:r>
            <a:r>
              <a:rPr dirty="0" sz="1700" spc="-5">
                <a:latin typeface="Verdana"/>
                <a:cs typeface="Verdana"/>
              </a:rPr>
              <a:t>DLL that </a:t>
            </a:r>
            <a:r>
              <a:rPr dirty="0" sz="1700">
                <a:latin typeface="Verdana"/>
                <a:cs typeface="Verdana"/>
              </a:rPr>
              <a:t>must </a:t>
            </a:r>
            <a:r>
              <a:rPr dirty="0" sz="1700" spc="-5">
                <a:latin typeface="Verdana"/>
                <a:cs typeface="Verdana"/>
              </a:rPr>
              <a:t>be loaded into the </a:t>
            </a:r>
            <a:r>
              <a:rPr dirty="0" sz="1700">
                <a:latin typeface="Verdana"/>
                <a:cs typeface="Verdana"/>
              </a:rPr>
              <a:t>address space of </a:t>
            </a:r>
            <a:r>
              <a:rPr dirty="0" sz="1700" spc="-5">
                <a:latin typeface="Verdana"/>
                <a:cs typeface="Verdana"/>
              </a:rPr>
              <a:t>the  application to get initial </a:t>
            </a:r>
            <a:r>
              <a:rPr dirty="0" sz="1700">
                <a:latin typeface="Verdana"/>
                <a:cs typeface="Verdana"/>
              </a:rPr>
              <a:t>control of </a:t>
            </a:r>
            <a:r>
              <a:rPr dirty="0" sz="1700" spc="-5">
                <a:latin typeface="Verdana"/>
                <a:cs typeface="Verdana"/>
              </a:rPr>
              <a:t>the</a:t>
            </a:r>
            <a:r>
              <a:rPr dirty="0" sz="1700" spc="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process</a:t>
            </a:r>
            <a:endParaRPr sz="17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375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700" spc="-5" b="1">
                <a:solidFill>
                  <a:srgbClr val="990033"/>
                </a:solidFill>
                <a:latin typeface="Verdana"/>
                <a:cs typeface="Verdana"/>
              </a:rPr>
              <a:t>Windows </a:t>
            </a:r>
            <a:r>
              <a:rPr dirty="0" sz="1700" b="1">
                <a:solidFill>
                  <a:srgbClr val="990033"/>
                </a:solidFill>
                <a:latin typeface="Verdana"/>
                <a:cs typeface="Verdana"/>
              </a:rPr>
              <a:t>is </a:t>
            </a:r>
            <a:r>
              <a:rPr dirty="0" sz="1700" spc="-5" b="1">
                <a:solidFill>
                  <a:srgbClr val="990033"/>
                </a:solidFill>
                <a:latin typeface="Verdana"/>
                <a:cs typeface="Verdana"/>
              </a:rPr>
              <a:t>not designed for proprietary</a:t>
            </a:r>
            <a:r>
              <a:rPr dirty="0" sz="1700" spc="-12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990033"/>
                </a:solidFill>
                <a:latin typeface="Verdana"/>
                <a:cs typeface="Verdana"/>
              </a:rPr>
              <a:t>loader</a:t>
            </a:r>
            <a:endParaRPr sz="17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09"/>
              </a:spcBef>
              <a:buChar char="–"/>
              <a:tabLst>
                <a:tab pos="589280" algn="l"/>
              </a:tabLst>
            </a:pPr>
            <a:r>
              <a:rPr dirty="0" sz="1700" spc="-5">
                <a:latin typeface="Verdana"/>
                <a:cs typeface="Verdana"/>
              </a:rPr>
              <a:t>Common </a:t>
            </a:r>
            <a:r>
              <a:rPr dirty="0" sz="1700">
                <a:latin typeface="Verdana"/>
                <a:cs typeface="Verdana"/>
              </a:rPr>
              <a:t>practice: </a:t>
            </a:r>
            <a:r>
              <a:rPr dirty="0" sz="1700" spc="-5">
                <a:latin typeface="Verdana"/>
                <a:cs typeface="Verdana"/>
              </a:rPr>
              <a:t>intercept </a:t>
            </a:r>
            <a:r>
              <a:rPr dirty="0" sz="1700">
                <a:latin typeface="Verdana"/>
                <a:cs typeface="Verdana"/>
              </a:rPr>
              <a:t>control at </a:t>
            </a:r>
            <a:r>
              <a:rPr dirty="0" sz="1700" spc="-5">
                <a:latin typeface="Verdana"/>
                <a:cs typeface="Verdana"/>
              </a:rPr>
              <a:t>the </a:t>
            </a:r>
            <a:r>
              <a:rPr dirty="0" sz="1700">
                <a:latin typeface="Verdana"/>
                <a:cs typeface="Verdana"/>
              </a:rPr>
              <a:t>entry point of </a:t>
            </a:r>
            <a:r>
              <a:rPr dirty="0" sz="1700" spc="-5">
                <a:latin typeface="Verdana"/>
                <a:cs typeface="Verdana"/>
              </a:rPr>
              <a:t>the</a:t>
            </a:r>
            <a:r>
              <a:rPr dirty="0" sz="1700">
                <a:latin typeface="Verdana"/>
                <a:cs typeface="Verdana"/>
              </a:rPr>
              <a:t> </a:t>
            </a:r>
            <a:r>
              <a:rPr dirty="0" sz="1700" spc="-5">
                <a:latin typeface="Verdana"/>
                <a:cs typeface="Verdana"/>
              </a:rPr>
              <a:t>application</a:t>
            </a:r>
            <a:endParaRPr sz="1700">
              <a:latin typeface="Verdana"/>
              <a:cs typeface="Verdana"/>
            </a:endParaRPr>
          </a:p>
          <a:p>
            <a:pPr lvl="2" marL="927100" marR="15875" indent="-224154">
              <a:lnSpc>
                <a:spcPts val="1620"/>
              </a:lnSpc>
              <a:spcBef>
                <a:spcPts val="560"/>
              </a:spcBef>
              <a:buFont typeface="Verdana"/>
              <a:buChar char="–"/>
              <a:tabLst>
                <a:tab pos="927100" algn="l"/>
              </a:tabLst>
            </a:pP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Instrumentation can not observe initialization procedures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in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statically  linked application</a:t>
            </a:r>
            <a:r>
              <a:rPr dirty="0" sz="1500" spc="-1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DLLs</a:t>
            </a:r>
            <a:endParaRPr sz="15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335"/>
              </a:spcBef>
              <a:buFont typeface="Verdana"/>
              <a:buChar char="–"/>
              <a:tabLst>
                <a:tab pos="927100" algn="l"/>
              </a:tabLst>
            </a:pP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Injection presented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in the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introduction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is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referred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to as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Late</a:t>
            </a:r>
            <a:r>
              <a:rPr dirty="0" sz="1500" spc="-2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Injection</a:t>
            </a:r>
            <a:endParaRPr sz="1500">
              <a:latin typeface="Verdana"/>
              <a:cs typeface="Verdana"/>
            </a:endParaRPr>
          </a:p>
          <a:p>
            <a:pPr marL="1041400">
              <a:lnSpc>
                <a:spcPct val="100000"/>
              </a:lnSpc>
              <a:spcBef>
                <a:spcPts val="320"/>
              </a:spcBef>
              <a:tabLst>
                <a:tab pos="1276985" algn="l"/>
              </a:tabLst>
            </a:pPr>
            <a:r>
              <a:rPr dirty="0" sz="1300" spc="-5">
                <a:solidFill>
                  <a:srgbClr val="990033"/>
                </a:solidFill>
                <a:latin typeface="Verdana"/>
                <a:cs typeface="Verdana"/>
              </a:rPr>
              <a:t>–	</a:t>
            </a:r>
            <a:r>
              <a:rPr dirty="0" sz="1300" spc="-5" b="1">
                <a:solidFill>
                  <a:srgbClr val="990033"/>
                </a:solidFill>
                <a:latin typeface="Verdana"/>
                <a:cs typeface="Verdana"/>
              </a:rPr>
              <a:t>It </a:t>
            </a:r>
            <a:r>
              <a:rPr dirty="0" sz="1300" spc="-10" b="1">
                <a:solidFill>
                  <a:srgbClr val="990033"/>
                </a:solidFill>
                <a:latin typeface="Verdana"/>
                <a:cs typeface="Verdana"/>
              </a:rPr>
              <a:t>misses </a:t>
            </a:r>
            <a:r>
              <a:rPr dirty="0" sz="1300" spc="-5" b="1">
                <a:solidFill>
                  <a:srgbClr val="990033"/>
                </a:solidFill>
                <a:latin typeface="Verdana"/>
                <a:cs typeface="Verdana"/>
              </a:rPr>
              <a:t>the initialization procedures in statically linked application</a:t>
            </a:r>
            <a:r>
              <a:rPr dirty="0" sz="1300" spc="24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300" spc="-5" b="1">
                <a:solidFill>
                  <a:srgbClr val="990033"/>
                </a:solidFill>
                <a:latin typeface="Verdana"/>
                <a:cs typeface="Verdana"/>
              </a:rPr>
              <a:t>DLLs</a:t>
            </a:r>
            <a:endParaRPr sz="13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05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700" b="1">
                <a:solidFill>
                  <a:srgbClr val="990033"/>
                </a:solidFill>
                <a:latin typeface="Verdana"/>
                <a:cs typeface="Verdana"/>
              </a:rPr>
              <a:t>Early injection is </a:t>
            </a:r>
            <a:r>
              <a:rPr dirty="0" sz="1700" spc="-5" b="1">
                <a:solidFill>
                  <a:srgbClr val="990033"/>
                </a:solidFill>
                <a:latin typeface="Verdana"/>
                <a:cs typeface="Verdana"/>
              </a:rPr>
              <a:t>not</a:t>
            </a:r>
            <a:r>
              <a:rPr dirty="0" sz="1700" spc="-114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990033"/>
                </a:solidFill>
                <a:latin typeface="Verdana"/>
                <a:cs typeface="Verdana"/>
              </a:rPr>
              <a:t>trivial</a:t>
            </a:r>
            <a:endParaRPr sz="17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57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900" spc="-5" b="1">
                <a:latin typeface="Verdana"/>
                <a:cs typeface="Verdana"/>
              </a:rPr>
              <a:t>Isolation of instrumentation from the</a:t>
            </a:r>
            <a:r>
              <a:rPr dirty="0" sz="1900" spc="15" b="1">
                <a:latin typeface="Verdana"/>
                <a:cs typeface="Verdana"/>
              </a:rPr>
              <a:t> </a:t>
            </a:r>
            <a:r>
              <a:rPr dirty="0" sz="1900" spc="-5" b="1">
                <a:latin typeface="Verdana"/>
                <a:cs typeface="Verdana"/>
              </a:rPr>
              <a:t>application</a:t>
            </a:r>
            <a:endParaRPr sz="1900">
              <a:latin typeface="Verdana"/>
              <a:cs typeface="Verdana"/>
            </a:endParaRPr>
          </a:p>
          <a:p>
            <a:pPr lvl="1" marL="588645" marR="827405" indent="-236220">
              <a:lnSpc>
                <a:spcPct val="100000"/>
              </a:lnSpc>
              <a:spcBef>
                <a:spcPts val="509"/>
              </a:spcBef>
              <a:buChar char="–"/>
              <a:tabLst>
                <a:tab pos="589280" algn="l"/>
              </a:tabLst>
            </a:pPr>
            <a:r>
              <a:rPr dirty="0" sz="1700">
                <a:latin typeface="Verdana"/>
                <a:cs typeface="Verdana"/>
              </a:rPr>
              <a:t>Instrumentation runs </a:t>
            </a:r>
            <a:r>
              <a:rPr dirty="0" sz="1700" spc="-5">
                <a:latin typeface="Verdana"/>
                <a:cs typeface="Verdana"/>
              </a:rPr>
              <a:t>in the </a:t>
            </a:r>
            <a:r>
              <a:rPr dirty="0" sz="1700">
                <a:latin typeface="Verdana"/>
                <a:cs typeface="Verdana"/>
              </a:rPr>
              <a:t>same process as </a:t>
            </a:r>
            <a:r>
              <a:rPr dirty="0" sz="1700" spc="-5">
                <a:latin typeface="Verdana"/>
                <a:cs typeface="Verdana"/>
              </a:rPr>
              <a:t>the application it is  </a:t>
            </a:r>
            <a:r>
              <a:rPr dirty="0" sz="1700">
                <a:latin typeface="Verdana"/>
                <a:cs typeface="Verdana"/>
              </a:rPr>
              <a:t>observing</a:t>
            </a:r>
            <a:endParaRPr sz="17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05"/>
              </a:spcBef>
              <a:buChar char="–"/>
              <a:tabLst>
                <a:tab pos="589280" algn="l"/>
              </a:tabLst>
            </a:pPr>
            <a:r>
              <a:rPr dirty="0" sz="1700" spc="-5">
                <a:latin typeface="Verdana"/>
                <a:cs typeface="Verdana"/>
              </a:rPr>
              <a:t>Enabling </a:t>
            </a:r>
            <a:r>
              <a:rPr dirty="0" sz="1700">
                <a:latin typeface="Verdana"/>
                <a:cs typeface="Verdana"/>
              </a:rPr>
              <a:t>C run-time </a:t>
            </a:r>
            <a:r>
              <a:rPr dirty="0" sz="1700" spc="-5">
                <a:latin typeface="Verdana"/>
                <a:cs typeface="Verdana"/>
              </a:rPr>
              <a:t>in the instrumentation </a:t>
            </a:r>
            <a:r>
              <a:rPr dirty="0" sz="1700">
                <a:latin typeface="Verdana"/>
                <a:cs typeface="Verdana"/>
              </a:rPr>
              <a:t>causes sharing of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system</a:t>
            </a:r>
            <a:endParaRPr sz="17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</a:pPr>
            <a:r>
              <a:rPr dirty="0" sz="1700">
                <a:latin typeface="Verdana"/>
                <a:cs typeface="Verdana"/>
              </a:rPr>
              <a:t>libraries </a:t>
            </a:r>
            <a:r>
              <a:rPr dirty="0" sz="1700" spc="-5">
                <a:latin typeface="Verdana"/>
                <a:cs typeface="Verdana"/>
              </a:rPr>
              <a:t>(e.g. kernel32.dll) </a:t>
            </a:r>
            <a:r>
              <a:rPr dirty="0" sz="1700">
                <a:latin typeface="Verdana"/>
                <a:cs typeface="Verdana"/>
              </a:rPr>
              <a:t>and </a:t>
            </a:r>
            <a:r>
              <a:rPr dirty="0" sz="1700" spc="-5">
                <a:latin typeface="Verdana"/>
                <a:cs typeface="Verdana"/>
              </a:rPr>
              <a:t>their </a:t>
            </a:r>
            <a:r>
              <a:rPr dirty="0" sz="1700">
                <a:latin typeface="Verdana"/>
                <a:cs typeface="Verdana"/>
              </a:rPr>
              <a:t>state </a:t>
            </a:r>
            <a:r>
              <a:rPr dirty="0" sz="1700" spc="-5">
                <a:latin typeface="Verdana"/>
                <a:cs typeface="Verdana"/>
              </a:rPr>
              <a:t>with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 spc="-5">
                <a:latin typeface="Verdana"/>
                <a:cs typeface="Verdana"/>
              </a:rPr>
              <a:t>application</a:t>
            </a:r>
            <a:endParaRPr sz="17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20"/>
              </a:spcBef>
              <a:buChar char="–"/>
              <a:tabLst>
                <a:tab pos="589280" algn="l"/>
              </a:tabLst>
            </a:pPr>
            <a:r>
              <a:rPr dirty="0" sz="1700">
                <a:latin typeface="Verdana"/>
                <a:cs typeface="Verdana"/>
              </a:rPr>
              <a:t>To </a:t>
            </a:r>
            <a:r>
              <a:rPr dirty="0" sz="1700" spc="-5">
                <a:latin typeface="Verdana"/>
                <a:cs typeface="Verdana"/>
              </a:rPr>
              <a:t>be </a:t>
            </a:r>
            <a:r>
              <a:rPr dirty="0" sz="1700">
                <a:latin typeface="Verdana"/>
                <a:cs typeface="Verdana"/>
              </a:rPr>
              <a:t>transparent, Pin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must</a:t>
            </a:r>
            <a:endParaRPr sz="17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50"/>
              </a:spcBef>
              <a:buFont typeface="Verdana"/>
              <a:buChar char="–"/>
              <a:tabLst>
                <a:tab pos="927100" algn="l"/>
              </a:tabLst>
            </a:pP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Preserve original state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of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system</a:t>
            </a:r>
            <a:r>
              <a:rPr dirty="0" sz="1500" spc="35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resources</a:t>
            </a:r>
            <a:endParaRPr sz="15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45"/>
              </a:spcBef>
              <a:buFont typeface="Verdana"/>
              <a:buChar char="–"/>
              <a:tabLst>
                <a:tab pos="927100" algn="l"/>
              </a:tabLst>
            </a:pP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Avoid reentrant use 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of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shared</a:t>
            </a:r>
            <a:r>
              <a:rPr dirty="0" sz="150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500" spc="-5" b="1">
                <a:solidFill>
                  <a:srgbClr val="990033"/>
                </a:solidFill>
                <a:latin typeface="Verdana"/>
                <a:cs typeface="Verdana"/>
              </a:rPr>
              <a:t>libraries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677" y="6099809"/>
            <a:ext cx="8275320" cy="67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6237833"/>
            <a:ext cx="8644255" cy="5854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4250055" marR="313690" indent="-3518535">
              <a:lnSpc>
                <a:spcPts val="1150"/>
              </a:lnSpc>
              <a:spcBef>
                <a:spcPts val="38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Pin minimizes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dependence on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system services in order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maximize observability and achieve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better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isolation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61009" algn="l"/>
                <a:tab pos="8630920" algn="l"/>
              </a:tabLst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87	</a:t>
            </a:r>
            <a:r>
              <a:rPr dirty="0" u="heavy" sz="1000" spc="-10">
                <a:solidFill>
                  <a:srgbClr val="FFFFFF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-5">
                <a:solidFill>
                  <a:srgbClr val="FFFFFF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15824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</a:t>
            </a:r>
            <a:r>
              <a:rPr dirty="0" sz="2400" spc="-10"/>
              <a:t>n</a:t>
            </a:r>
            <a:r>
              <a:rPr dirty="0" sz="2400"/>
              <a:t>j</a:t>
            </a:r>
            <a:r>
              <a:rPr dirty="0" sz="2400" spc="5"/>
              <a:t>e</a:t>
            </a:r>
            <a:r>
              <a:rPr dirty="0" sz="2400" spc="-5"/>
              <a:t>ction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102" y="526135"/>
            <a:ext cx="8702675" cy="560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250190" indent="-226060">
              <a:lnSpc>
                <a:spcPct val="11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Injection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the procedure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loading the PINVM.DLL into the  address </a:t>
            </a:r>
            <a:r>
              <a:rPr dirty="0" sz="2000">
                <a:latin typeface="Verdana"/>
                <a:cs typeface="Verdana"/>
              </a:rPr>
              <a:t>space of an </a:t>
            </a:r>
            <a:r>
              <a:rPr dirty="0" sz="2000" spc="-5">
                <a:latin typeface="Verdana"/>
                <a:cs typeface="Verdana"/>
              </a:rPr>
              <a:t>application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gaining </a:t>
            </a:r>
            <a:r>
              <a:rPr dirty="0" sz="2000">
                <a:latin typeface="Verdana"/>
                <a:cs typeface="Verdana"/>
              </a:rPr>
              <a:t>control of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execution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Other </a:t>
            </a:r>
            <a:r>
              <a:rPr dirty="0" sz="2000">
                <a:latin typeface="Verdana"/>
                <a:cs typeface="Verdana"/>
              </a:rPr>
              <a:t>systems hook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entry </a:t>
            </a:r>
            <a:r>
              <a:rPr dirty="0" sz="2000" spc="-5">
                <a:latin typeface="Verdana"/>
                <a:cs typeface="Verdana"/>
              </a:rPr>
              <a:t>point of the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marL="588645" marR="727075" indent="-236220">
              <a:lnSpc>
                <a:spcPct val="110000"/>
              </a:lnSpc>
              <a:spcBef>
                <a:spcPts val="465"/>
              </a:spcBef>
            </a:pP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spc="-5">
                <a:latin typeface="Verdana"/>
                <a:cs typeface="Verdana"/>
              </a:rPr>
              <a:t>Too </a:t>
            </a:r>
            <a:r>
              <a:rPr dirty="0" sz="1800">
                <a:latin typeface="Verdana"/>
                <a:cs typeface="Verdana"/>
              </a:rPr>
              <a:t>late: initialization </a:t>
            </a:r>
            <a:r>
              <a:rPr dirty="0" sz="1800" spc="-5">
                <a:latin typeface="Verdana"/>
                <a:cs typeface="Verdana"/>
              </a:rPr>
              <a:t>procedures </a:t>
            </a:r>
            <a:r>
              <a:rPr dirty="0" sz="1800">
                <a:latin typeface="Verdana"/>
                <a:cs typeface="Verdana"/>
              </a:rPr>
              <a:t>in application </a:t>
            </a:r>
            <a:r>
              <a:rPr dirty="0" sz="1800" spc="-5">
                <a:latin typeface="Verdana"/>
                <a:cs typeface="Verdana"/>
              </a:rPr>
              <a:t>DLLs </a:t>
            </a:r>
            <a:r>
              <a:rPr dirty="0" sz="1800">
                <a:latin typeface="Verdana"/>
                <a:cs typeface="Verdana"/>
              </a:rPr>
              <a:t>can not </a:t>
            </a:r>
            <a:r>
              <a:rPr dirty="0" sz="1800" spc="-5">
                <a:latin typeface="Verdana"/>
                <a:cs typeface="Verdana"/>
              </a:rPr>
              <a:t>be  instrumented</a:t>
            </a:r>
            <a:endParaRPr sz="1800">
              <a:latin typeface="Verdana"/>
              <a:cs typeface="Verdana"/>
            </a:endParaRPr>
          </a:p>
          <a:p>
            <a:pPr marL="238125" marR="568960" indent="-226060">
              <a:lnSpc>
                <a:spcPct val="110000"/>
              </a:lnSpc>
              <a:spcBef>
                <a:spcPts val="1890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For maximum </a:t>
            </a:r>
            <a:r>
              <a:rPr dirty="0" sz="2000" spc="-5">
                <a:latin typeface="Verdana"/>
                <a:cs typeface="Verdana"/>
              </a:rPr>
              <a:t>observability, Pin should inject </a:t>
            </a:r>
            <a:r>
              <a:rPr dirty="0" sz="2000" spc="-10">
                <a:latin typeface="Verdana"/>
                <a:cs typeface="Verdana"/>
              </a:rPr>
              <a:t>itself </a:t>
            </a:r>
            <a:r>
              <a:rPr dirty="0" sz="2000" spc="-5">
                <a:latin typeface="Verdana"/>
                <a:cs typeface="Verdana"/>
              </a:rPr>
              <a:t>into </a:t>
            </a:r>
            <a:r>
              <a:rPr dirty="0" sz="2000">
                <a:latin typeface="Verdana"/>
                <a:cs typeface="Verdana"/>
              </a:rPr>
              <a:t>a new  </a:t>
            </a:r>
            <a:r>
              <a:rPr dirty="0" sz="2000" spc="-5">
                <a:latin typeface="Verdana"/>
                <a:cs typeface="Verdana"/>
              </a:rPr>
              <a:t>process </a:t>
            </a:r>
            <a:r>
              <a:rPr dirty="0" sz="2000">
                <a:latin typeface="Verdana"/>
                <a:cs typeface="Verdana"/>
              </a:rPr>
              <a:t>as </a:t>
            </a:r>
            <a:r>
              <a:rPr dirty="0" sz="2000" spc="-5">
                <a:latin typeface="Verdana"/>
                <a:cs typeface="Verdana"/>
              </a:rPr>
              <a:t>early </a:t>
            </a:r>
            <a:r>
              <a:rPr dirty="0" sz="2000">
                <a:latin typeface="Verdana"/>
                <a:cs typeface="Verdana"/>
              </a:rPr>
              <a:t>as </a:t>
            </a:r>
            <a:r>
              <a:rPr dirty="0" sz="2000" spc="-10">
                <a:latin typeface="Verdana"/>
                <a:cs typeface="Verdana"/>
              </a:rPr>
              <a:t>possible,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however…</a:t>
            </a:r>
            <a:endParaRPr sz="2000">
              <a:latin typeface="Verdana"/>
              <a:cs typeface="Verdana"/>
            </a:endParaRPr>
          </a:p>
          <a:p>
            <a:pPr marL="238125" marR="5080" indent="-226060">
              <a:lnSpc>
                <a:spcPct val="110000"/>
              </a:lnSpc>
              <a:spcBef>
                <a:spcPts val="96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depends </a:t>
            </a:r>
            <a:r>
              <a:rPr dirty="0" sz="2000">
                <a:latin typeface="Verdana"/>
                <a:cs typeface="Verdana"/>
              </a:rPr>
              <a:t>on some </a:t>
            </a:r>
            <a:r>
              <a:rPr dirty="0" sz="2000" spc="-5">
                <a:latin typeface="Verdana"/>
                <a:cs typeface="Verdana"/>
              </a:rPr>
              <a:t>basic </a:t>
            </a:r>
            <a:r>
              <a:rPr dirty="0" sz="2000">
                <a:latin typeface="Verdana"/>
                <a:cs typeface="Verdana"/>
              </a:rPr>
              <a:t>system </a:t>
            </a:r>
            <a:r>
              <a:rPr dirty="0" sz="2000" spc="-5">
                <a:latin typeface="Verdana"/>
                <a:cs typeface="Verdana"/>
              </a:rPr>
              <a:t>services </a:t>
            </a:r>
            <a:r>
              <a:rPr dirty="0" sz="2000">
                <a:latin typeface="Verdana"/>
                <a:cs typeface="Verdana"/>
              </a:rPr>
              <a:t>so </a:t>
            </a:r>
            <a:r>
              <a:rPr dirty="0" sz="2000" spc="-1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not </a:t>
            </a:r>
            <a:r>
              <a:rPr dirty="0" sz="2000" spc="-5">
                <a:latin typeface="Verdana"/>
                <a:cs typeface="Verdana"/>
              </a:rPr>
              <a:t>possible to  load PINVM.DLL until the loader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kernel32.dll </a:t>
            </a:r>
            <a:r>
              <a:rPr dirty="0" sz="2000">
                <a:latin typeface="Verdana"/>
                <a:cs typeface="Verdana"/>
              </a:rPr>
              <a:t>have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initialized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38125" marR="850900" indent="-226060">
              <a:lnSpc>
                <a:spcPct val="110100"/>
              </a:lnSpc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The optimal injection point: just after initialization of  kernel32.dll</a:t>
            </a:r>
            <a:endParaRPr sz="2000">
              <a:latin typeface="Verdana"/>
              <a:cs typeface="Verdana"/>
            </a:endParaRPr>
          </a:p>
          <a:p>
            <a:pPr marL="927100" marR="857885" indent="-224154">
              <a:lnSpc>
                <a:spcPct val="100000"/>
              </a:lnSpc>
              <a:spcBef>
                <a:spcPts val="819"/>
              </a:spcBef>
            </a:pPr>
            <a:r>
              <a:rPr dirty="0" sz="1600" spc="-5">
                <a:solidFill>
                  <a:srgbClr val="990033"/>
                </a:solidFill>
                <a:latin typeface="Verdana"/>
                <a:cs typeface="Verdana"/>
              </a:rPr>
              <a:t>– </a:t>
            </a:r>
            <a:r>
              <a:rPr dirty="0" sz="1600" spc="-5" b="1">
                <a:solidFill>
                  <a:srgbClr val="990033"/>
                </a:solidFill>
                <a:latin typeface="Verdana"/>
                <a:cs typeface="Verdana"/>
              </a:rPr>
              <a:t>Injection </a:t>
            </a:r>
            <a:r>
              <a:rPr dirty="0" sz="1600" spc="-10" b="1">
                <a:solidFill>
                  <a:srgbClr val="990033"/>
                </a:solidFill>
                <a:latin typeface="Verdana"/>
                <a:cs typeface="Verdana"/>
              </a:rPr>
              <a:t>presented in </a:t>
            </a:r>
            <a:r>
              <a:rPr dirty="0" sz="1600" spc="-5" b="1">
                <a:solidFill>
                  <a:srgbClr val="990033"/>
                </a:solidFill>
                <a:latin typeface="Verdana"/>
                <a:cs typeface="Verdana"/>
              </a:rPr>
              <a:t>the </a:t>
            </a:r>
            <a:r>
              <a:rPr dirty="0" sz="1600" spc="-10" b="1">
                <a:solidFill>
                  <a:srgbClr val="990033"/>
                </a:solidFill>
                <a:latin typeface="Verdana"/>
                <a:cs typeface="Verdana"/>
              </a:rPr>
              <a:t>introduction is referred </a:t>
            </a:r>
            <a:r>
              <a:rPr dirty="0" sz="1600" spc="-5" b="1">
                <a:solidFill>
                  <a:srgbClr val="990033"/>
                </a:solidFill>
                <a:latin typeface="Verdana"/>
                <a:cs typeface="Verdana"/>
              </a:rPr>
              <a:t>to as Late  Injection</a:t>
            </a:r>
            <a:endParaRPr sz="1600">
              <a:latin typeface="Verdana"/>
              <a:cs typeface="Verdana"/>
            </a:endParaRPr>
          </a:p>
          <a:p>
            <a:pPr marL="1040765">
              <a:lnSpc>
                <a:spcPct val="100000"/>
              </a:lnSpc>
              <a:spcBef>
                <a:spcPts val="509"/>
              </a:spcBef>
            </a:pPr>
            <a:r>
              <a:rPr dirty="0" sz="1400">
                <a:solidFill>
                  <a:srgbClr val="990033"/>
                </a:solidFill>
                <a:latin typeface="Verdana"/>
                <a:cs typeface="Verdana"/>
              </a:rPr>
              <a:t>– </a:t>
            </a:r>
            <a:r>
              <a:rPr dirty="0" sz="1400" b="1">
                <a:solidFill>
                  <a:srgbClr val="990033"/>
                </a:solidFill>
                <a:latin typeface="Verdana"/>
                <a:cs typeface="Verdana"/>
              </a:rPr>
              <a:t>It </a:t>
            </a:r>
            <a:r>
              <a:rPr dirty="0" sz="1400" spc="-5" b="1">
                <a:solidFill>
                  <a:srgbClr val="990033"/>
                </a:solidFill>
                <a:latin typeface="Verdana"/>
                <a:cs typeface="Verdana"/>
              </a:rPr>
              <a:t>misses the </a:t>
            </a:r>
            <a:r>
              <a:rPr dirty="0" sz="1400" b="1">
                <a:solidFill>
                  <a:srgbClr val="990033"/>
                </a:solidFill>
                <a:latin typeface="Verdana"/>
                <a:cs typeface="Verdana"/>
              </a:rPr>
              <a:t>initialization </a:t>
            </a:r>
            <a:r>
              <a:rPr dirty="0" sz="1400" spc="-5" b="1">
                <a:solidFill>
                  <a:srgbClr val="990033"/>
                </a:solidFill>
                <a:latin typeface="Verdana"/>
                <a:cs typeface="Verdana"/>
              </a:rPr>
              <a:t>procedures </a:t>
            </a:r>
            <a:r>
              <a:rPr dirty="0" sz="1400" b="1">
                <a:solidFill>
                  <a:srgbClr val="990033"/>
                </a:solidFill>
                <a:latin typeface="Verdana"/>
                <a:cs typeface="Verdana"/>
              </a:rPr>
              <a:t>in </a:t>
            </a:r>
            <a:r>
              <a:rPr dirty="0" sz="1400" spc="-5" b="1">
                <a:solidFill>
                  <a:srgbClr val="990033"/>
                </a:solidFill>
                <a:latin typeface="Verdana"/>
                <a:cs typeface="Verdana"/>
              </a:rPr>
              <a:t>staticly linked </a:t>
            </a:r>
            <a:r>
              <a:rPr dirty="0" sz="1400" b="1">
                <a:solidFill>
                  <a:srgbClr val="990033"/>
                </a:solidFill>
                <a:latin typeface="Verdana"/>
                <a:cs typeface="Verdana"/>
              </a:rPr>
              <a:t>application</a:t>
            </a:r>
            <a:r>
              <a:rPr dirty="0" sz="1400" spc="-170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990033"/>
                </a:solidFill>
                <a:latin typeface="Verdana"/>
                <a:cs typeface="Verdana"/>
              </a:rPr>
              <a:t>DLLs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47491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Early Injection step by</a:t>
            </a:r>
            <a:r>
              <a:rPr dirty="0" sz="2400" spc="-45"/>
              <a:t> </a:t>
            </a:r>
            <a:r>
              <a:rPr dirty="0" sz="2400"/>
              <a:t>step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05740" y="574548"/>
            <a:ext cx="8770620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8813" y="1675638"/>
            <a:ext cx="2375916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5503" y="1687067"/>
            <a:ext cx="201930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9824" y="5164073"/>
            <a:ext cx="2477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Load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and start Pin</a:t>
            </a:r>
            <a:r>
              <a:rPr dirty="0" sz="1400" spc="-114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VMM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9711" y="2585466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89" h="0">
                <a:moveTo>
                  <a:pt x="0" y="0"/>
                </a:moveTo>
                <a:lnTo>
                  <a:pt x="1989582" y="0"/>
                </a:lnTo>
              </a:path>
            </a:pathLst>
          </a:custGeom>
          <a:ln w="50292">
            <a:solidFill>
              <a:srgbClr val="000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405" y="2585466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 h="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50292">
            <a:solidFill>
              <a:srgbClr val="000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4248" y="2406395"/>
            <a:ext cx="973836" cy="403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9824" y="2357221"/>
            <a:ext cx="3912235" cy="64389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 marL="274320">
              <a:lnSpc>
                <a:spcPct val="100000"/>
              </a:lnSpc>
              <a:spcBef>
                <a:spcPts val="850"/>
              </a:spcBef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PIN.EXE</a:t>
            </a:r>
            <a:endParaRPr sz="1400">
              <a:latin typeface="Verdana"/>
              <a:cs typeface="Verdana"/>
            </a:endParaRPr>
          </a:p>
          <a:p>
            <a:pPr marL="361950" indent="-349885">
              <a:lnSpc>
                <a:spcPct val="100000"/>
              </a:lnSpc>
              <a:spcBef>
                <a:spcPts val="755"/>
              </a:spcBef>
              <a:buClr>
                <a:srgbClr val="042F53"/>
              </a:buClr>
              <a:buFont typeface="Wingdings"/>
              <a:buChar char=""/>
              <a:tabLst>
                <a:tab pos="361315" algn="l"/>
                <a:tab pos="362585" algn="l"/>
              </a:tabLst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Create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(suspended)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application</a:t>
            </a:r>
            <a:r>
              <a:rPr dirty="0" sz="1400" spc="-9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4700" y="502996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594" y="0"/>
                </a:lnTo>
              </a:path>
            </a:pathLst>
          </a:custGeom>
          <a:ln w="50291">
            <a:solidFill>
              <a:srgbClr val="000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0405" y="5029961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 h="0">
                <a:moveTo>
                  <a:pt x="0" y="0"/>
                </a:moveTo>
                <a:lnTo>
                  <a:pt x="1191006" y="0"/>
                </a:lnTo>
              </a:path>
            </a:pathLst>
          </a:custGeom>
          <a:ln w="50291">
            <a:solidFill>
              <a:srgbClr val="000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99616" y="4832603"/>
            <a:ext cx="1725168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00327" y="4878451"/>
            <a:ext cx="1506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Pin Boot</a:t>
            </a:r>
            <a:r>
              <a:rPr dirty="0" sz="1400" spc="-9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Routine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7644" y="5592317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 h="0">
                <a:moveTo>
                  <a:pt x="0" y="0"/>
                </a:moveTo>
                <a:lnTo>
                  <a:pt x="1773173" y="0"/>
                </a:lnTo>
              </a:path>
            </a:pathLst>
          </a:custGeom>
          <a:ln w="50292">
            <a:solidFill>
              <a:srgbClr val="000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405" y="5592317"/>
            <a:ext cx="1409065" cy="0"/>
          </a:xfrm>
          <a:custGeom>
            <a:avLst/>
            <a:gdLst/>
            <a:ahLst/>
            <a:cxnLst/>
            <a:rect l="l" t="t" r="r" b="b"/>
            <a:pathLst>
              <a:path w="1409065" h="0">
                <a:moveTo>
                  <a:pt x="0" y="0"/>
                </a:moveTo>
                <a:lnTo>
                  <a:pt x="1408938" y="0"/>
                </a:lnTo>
              </a:path>
            </a:pathLst>
          </a:custGeom>
          <a:ln w="50292">
            <a:solidFill>
              <a:srgbClr val="000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9344" y="5448300"/>
            <a:ext cx="1638300" cy="304800"/>
          </a:xfrm>
          <a:custGeom>
            <a:avLst/>
            <a:gdLst/>
            <a:ahLst/>
            <a:cxnLst/>
            <a:rect l="l" t="t" r="r" b="b"/>
            <a:pathLst>
              <a:path w="1638300" h="304800">
                <a:moveTo>
                  <a:pt x="0" y="304800"/>
                </a:moveTo>
                <a:lnTo>
                  <a:pt x="1638300" y="304800"/>
                </a:lnTo>
                <a:lnTo>
                  <a:pt x="1638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22704" y="5413247"/>
            <a:ext cx="1290828" cy="403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23669" y="5459679"/>
            <a:ext cx="1016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PINV</a:t>
            </a:r>
            <a:r>
              <a:rPr dirty="0" sz="1400" spc="5">
                <a:solidFill>
                  <a:srgbClr val="000099"/>
                </a:solidFill>
                <a:latin typeface="Verdana"/>
                <a:cs typeface="Verdana"/>
              </a:rPr>
              <a:t>M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.D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L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824" y="5616500"/>
            <a:ext cx="3902075" cy="6350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1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Load the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instrumentation</a:t>
            </a:r>
            <a:r>
              <a:rPr dirty="0" sz="1400" spc="-6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tool</a:t>
            </a:r>
            <a:endParaRPr sz="1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Instrument and execute the</a:t>
            </a:r>
            <a:r>
              <a:rPr dirty="0" sz="1400" spc="-14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87546" y="1847088"/>
            <a:ext cx="1499870" cy="151130"/>
          </a:xfrm>
          <a:custGeom>
            <a:avLst/>
            <a:gdLst/>
            <a:ahLst/>
            <a:cxnLst/>
            <a:rect l="l" t="t" r="r" b="b"/>
            <a:pathLst>
              <a:path w="1499870" h="151130">
                <a:moveTo>
                  <a:pt x="1348739" y="0"/>
                </a:moveTo>
                <a:lnTo>
                  <a:pt x="1348739" y="150875"/>
                </a:lnTo>
                <a:lnTo>
                  <a:pt x="1449323" y="100584"/>
                </a:lnTo>
                <a:lnTo>
                  <a:pt x="1373886" y="100584"/>
                </a:lnTo>
                <a:lnTo>
                  <a:pt x="1373886" y="50291"/>
                </a:lnTo>
                <a:lnTo>
                  <a:pt x="1449323" y="50291"/>
                </a:lnTo>
                <a:lnTo>
                  <a:pt x="1348739" y="0"/>
                </a:lnTo>
                <a:close/>
              </a:path>
              <a:path w="1499870" h="151130">
                <a:moveTo>
                  <a:pt x="1348739" y="50291"/>
                </a:moveTo>
                <a:lnTo>
                  <a:pt x="0" y="50291"/>
                </a:lnTo>
                <a:lnTo>
                  <a:pt x="0" y="100584"/>
                </a:lnTo>
                <a:lnTo>
                  <a:pt x="1348739" y="100584"/>
                </a:lnTo>
                <a:lnTo>
                  <a:pt x="1348739" y="50291"/>
                </a:lnTo>
                <a:close/>
              </a:path>
              <a:path w="1499870" h="151130">
                <a:moveTo>
                  <a:pt x="1449323" y="50291"/>
                </a:moveTo>
                <a:lnTo>
                  <a:pt x="1373886" y="50291"/>
                </a:lnTo>
                <a:lnTo>
                  <a:pt x="1373886" y="100584"/>
                </a:lnTo>
                <a:lnTo>
                  <a:pt x="1449323" y="100584"/>
                </a:lnTo>
                <a:lnTo>
                  <a:pt x="1499615" y="75437"/>
                </a:lnTo>
                <a:lnTo>
                  <a:pt x="1449323" y="5029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59173" y="1460753"/>
            <a:ext cx="1351915" cy="433705"/>
          </a:xfrm>
          <a:custGeom>
            <a:avLst/>
            <a:gdLst/>
            <a:ahLst/>
            <a:cxnLst/>
            <a:rect l="l" t="t" r="r" b="b"/>
            <a:pathLst>
              <a:path w="1351914" h="433705">
                <a:moveTo>
                  <a:pt x="563245" y="298704"/>
                </a:moveTo>
                <a:lnTo>
                  <a:pt x="225298" y="298704"/>
                </a:lnTo>
                <a:lnTo>
                  <a:pt x="147574" y="433705"/>
                </a:lnTo>
                <a:lnTo>
                  <a:pt x="563245" y="298704"/>
                </a:lnTo>
                <a:close/>
              </a:path>
              <a:path w="1351914" h="433705">
                <a:moveTo>
                  <a:pt x="1302003" y="0"/>
                </a:moveTo>
                <a:lnTo>
                  <a:pt x="49784" y="0"/>
                </a:lnTo>
                <a:lnTo>
                  <a:pt x="30432" y="3921"/>
                </a:lnTo>
                <a:lnTo>
                  <a:pt x="14604" y="14604"/>
                </a:lnTo>
                <a:lnTo>
                  <a:pt x="3921" y="30432"/>
                </a:lnTo>
                <a:lnTo>
                  <a:pt x="0" y="49784"/>
                </a:lnTo>
                <a:lnTo>
                  <a:pt x="0" y="248920"/>
                </a:lnTo>
                <a:lnTo>
                  <a:pt x="3921" y="268271"/>
                </a:lnTo>
                <a:lnTo>
                  <a:pt x="14605" y="284099"/>
                </a:lnTo>
                <a:lnTo>
                  <a:pt x="30432" y="294782"/>
                </a:lnTo>
                <a:lnTo>
                  <a:pt x="49784" y="298704"/>
                </a:lnTo>
                <a:lnTo>
                  <a:pt x="1302003" y="298704"/>
                </a:lnTo>
                <a:lnTo>
                  <a:pt x="1321355" y="294782"/>
                </a:lnTo>
                <a:lnTo>
                  <a:pt x="1337183" y="284099"/>
                </a:lnTo>
                <a:lnTo>
                  <a:pt x="1347866" y="268271"/>
                </a:lnTo>
                <a:lnTo>
                  <a:pt x="1351788" y="248920"/>
                </a:lnTo>
                <a:lnTo>
                  <a:pt x="1351788" y="49784"/>
                </a:lnTo>
                <a:lnTo>
                  <a:pt x="1347866" y="30432"/>
                </a:lnTo>
                <a:lnTo>
                  <a:pt x="1337183" y="14604"/>
                </a:lnTo>
                <a:lnTo>
                  <a:pt x="1321355" y="3921"/>
                </a:lnTo>
                <a:lnTo>
                  <a:pt x="130200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59173" y="1460753"/>
            <a:ext cx="1351915" cy="433705"/>
          </a:xfrm>
          <a:custGeom>
            <a:avLst/>
            <a:gdLst/>
            <a:ahLst/>
            <a:cxnLst/>
            <a:rect l="l" t="t" r="r" b="b"/>
            <a:pathLst>
              <a:path w="1351914" h="433705">
                <a:moveTo>
                  <a:pt x="0" y="49784"/>
                </a:moveTo>
                <a:lnTo>
                  <a:pt x="3921" y="30432"/>
                </a:lnTo>
                <a:lnTo>
                  <a:pt x="14604" y="14604"/>
                </a:lnTo>
                <a:lnTo>
                  <a:pt x="30432" y="3921"/>
                </a:lnTo>
                <a:lnTo>
                  <a:pt x="49784" y="0"/>
                </a:lnTo>
                <a:lnTo>
                  <a:pt x="225298" y="0"/>
                </a:lnTo>
                <a:lnTo>
                  <a:pt x="563245" y="0"/>
                </a:lnTo>
                <a:lnTo>
                  <a:pt x="1302003" y="0"/>
                </a:lnTo>
                <a:lnTo>
                  <a:pt x="1321355" y="3921"/>
                </a:lnTo>
                <a:lnTo>
                  <a:pt x="1337183" y="14604"/>
                </a:lnTo>
                <a:lnTo>
                  <a:pt x="1347866" y="30432"/>
                </a:lnTo>
                <a:lnTo>
                  <a:pt x="1351788" y="49784"/>
                </a:lnTo>
                <a:lnTo>
                  <a:pt x="1351788" y="174244"/>
                </a:lnTo>
                <a:lnTo>
                  <a:pt x="1351788" y="248920"/>
                </a:lnTo>
                <a:lnTo>
                  <a:pt x="1347866" y="268271"/>
                </a:lnTo>
                <a:lnTo>
                  <a:pt x="1337183" y="284099"/>
                </a:lnTo>
                <a:lnTo>
                  <a:pt x="1321355" y="294782"/>
                </a:lnTo>
                <a:lnTo>
                  <a:pt x="1302003" y="298704"/>
                </a:lnTo>
                <a:lnTo>
                  <a:pt x="563245" y="298704"/>
                </a:lnTo>
                <a:lnTo>
                  <a:pt x="147574" y="433705"/>
                </a:lnTo>
                <a:lnTo>
                  <a:pt x="225298" y="298704"/>
                </a:lnTo>
                <a:lnTo>
                  <a:pt x="49784" y="298704"/>
                </a:lnTo>
                <a:lnTo>
                  <a:pt x="30432" y="294782"/>
                </a:lnTo>
                <a:lnTo>
                  <a:pt x="14604" y="284099"/>
                </a:lnTo>
                <a:lnTo>
                  <a:pt x="3921" y="268271"/>
                </a:lnTo>
                <a:lnTo>
                  <a:pt x="0" y="248920"/>
                </a:lnTo>
                <a:lnTo>
                  <a:pt x="0" y="174244"/>
                </a:lnTo>
                <a:lnTo>
                  <a:pt x="0" y="49784"/>
                </a:lnTo>
                <a:close/>
              </a:path>
            </a:pathLst>
          </a:custGeom>
          <a:ln w="25908">
            <a:solidFill>
              <a:srgbClr val="085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4537" y="6337553"/>
            <a:ext cx="8273796" cy="417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4537" y="6337553"/>
            <a:ext cx="8274050" cy="417830"/>
          </a:xfrm>
          <a:custGeom>
            <a:avLst/>
            <a:gdLst/>
            <a:ahLst/>
            <a:cxnLst/>
            <a:rect l="l" t="t" r="r" b="b"/>
            <a:pathLst>
              <a:path w="8274050" h="417829">
                <a:moveTo>
                  <a:pt x="0" y="69596"/>
                </a:moveTo>
                <a:lnTo>
                  <a:pt x="5470" y="42508"/>
                </a:lnTo>
                <a:lnTo>
                  <a:pt x="20386" y="20386"/>
                </a:lnTo>
                <a:lnTo>
                  <a:pt x="42508" y="5470"/>
                </a:lnTo>
                <a:lnTo>
                  <a:pt x="69596" y="0"/>
                </a:lnTo>
                <a:lnTo>
                  <a:pt x="8204200" y="0"/>
                </a:lnTo>
                <a:lnTo>
                  <a:pt x="8231308" y="5470"/>
                </a:lnTo>
                <a:lnTo>
                  <a:pt x="8253428" y="20386"/>
                </a:lnTo>
                <a:lnTo>
                  <a:pt x="8268333" y="42508"/>
                </a:lnTo>
                <a:lnTo>
                  <a:pt x="8273796" y="69596"/>
                </a:lnTo>
                <a:lnTo>
                  <a:pt x="8273796" y="347980"/>
                </a:lnTo>
                <a:lnTo>
                  <a:pt x="8268333" y="375067"/>
                </a:lnTo>
                <a:lnTo>
                  <a:pt x="8253428" y="397189"/>
                </a:lnTo>
                <a:lnTo>
                  <a:pt x="8231308" y="412105"/>
                </a:lnTo>
                <a:lnTo>
                  <a:pt x="8204200" y="417576"/>
                </a:lnTo>
                <a:lnTo>
                  <a:pt x="69596" y="417576"/>
                </a:lnTo>
                <a:lnTo>
                  <a:pt x="42508" y="412105"/>
                </a:lnTo>
                <a:lnTo>
                  <a:pt x="20386" y="397189"/>
                </a:lnTo>
                <a:lnTo>
                  <a:pt x="5470" y="375067"/>
                </a:lnTo>
                <a:lnTo>
                  <a:pt x="0" y="347980"/>
                </a:lnTo>
                <a:lnTo>
                  <a:pt x="0" y="69596"/>
                </a:lnTo>
                <a:close/>
              </a:path>
            </a:pathLst>
          </a:custGeom>
          <a:ln w="1981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87573" y="6420408"/>
            <a:ext cx="3883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All application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instructions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are executed under Pin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5809" y="1305305"/>
            <a:ext cx="3188335" cy="1039494"/>
          </a:xfrm>
          <a:custGeom>
            <a:avLst/>
            <a:gdLst/>
            <a:ahLst/>
            <a:cxnLst/>
            <a:rect l="l" t="t" r="r" b="b"/>
            <a:pathLst>
              <a:path w="3188335" h="1039494">
                <a:moveTo>
                  <a:pt x="0" y="173228"/>
                </a:moveTo>
                <a:lnTo>
                  <a:pt x="6188" y="127191"/>
                </a:lnTo>
                <a:lnTo>
                  <a:pt x="23651" y="85814"/>
                </a:lnTo>
                <a:lnTo>
                  <a:pt x="50738" y="50752"/>
                </a:lnTo>
                <a:lnTo>
                  <a:pt x="85797" y="23659"/>
                </a:lnTo>
                <a:lnTo>
                  <a:pt x="127177" y="6190"/>
                </a:lnTo>
                <a:lnTo>
                  <a:pt x="173228" y="0"/>
                </a:lnTo>
                <a:lnTo>
                  <a:pt x="3014979" y="0"/>
                </a:lnTo>
                <a:lnTo>
                  <a:pt x="3061016" y="6190"/>
                </a:lnTo>
                <a:lnTo>
                  <a:pt x="3102393" y="23659"/>
                </a:lnTo>
                <a:lnTo>
                  <a:pt x="3137455" y="50752"/>
                </a:lnTo>
                <a:lnTo>
                  <a:pt x="3164548" y="85814"/>
                </a:lnTo>
                <a:lnTo>
                  <a:pt x="3182017" y="127191"/>
                </a:lnTo>
                <a:lnTo>
                  <a:pt x="3188207" y="173228"/>
                </a:lnTo>
                <a:lnTo>
                  <a:pt x="3188207" y="866140"/>
                </a:lnTo>
                <a:lnTo>
                  <a:pt x="3182017" y="912176"/>
                </a:lnTo>
                <a:lnTo>
                  <a:pt x="3164548" y="953553"/>
                </a:lnTo>
                <a:lnTo>
                  <a:pt x="3137455" y="988615"/>
                </a:lnTo>
                <a:lnTo>
                  <a:pt x="3102393" y="1015708"/>
                </a:lnTo>
                <a:lnTo>
                  <a:pt x="3061016" y="1033177"/>
                </a:lnTo>
                <a:lnTo>
                  <a:pt x="3014979" y="1039368"/>
                </a:lnTo>
                <a:lnTo>
                  <a:pt x="173228" y="1039368"/>
                </a:lnTo>
                <a:lnTo>
                  <a:pt x="127177" y="1033177"/>
                </a:lnTo>
                <a:lnTo>
                  <a:pt x="85797" y="1015708"/>
                </a:lnTo>
                <a:lnTo>
                  <a:pt x="50738" y="988615"/>
                </a:lnTo>
                <a:lnTo>
                  <a:pt x="23651" y="953553"/>
                </a:lnTo>
                <a:lnTo>
                  <a:pt x="6188" y="912176"/>
                </a:lnTo>
                <a:lnTo>
                  <a:pt x="0" y="866140"/>
                </a:lnTo>
                <a:lnTo>
                  <a:pt x="0" y="173228"/>
                </a:lnTo>
                <a:close/>
              </a:path>
            </a:pathLst>
          </a:custGeom>
          <a:ln w="50292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30274" y="1117853"/>
            <a:ext cx="1853184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30274" y="1117853"/>
            <a:ext cx="1853564" cy="365760"/>
          </a:xfrm>
          <a:custGeom>
            <a:avLst/>
            <a:gdLst/>
            <a:ahLst/>
            <a:cxnLst/>
            <a:rect l="l" t="t" r="r" b="b"/>
            <a:pathLst>
              <a:path w="1853564" h="365759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59" y="0"/>
                </a:lnTo>
                <a:lnTo>
                  <a:pt x="1792224" y="0"/>
                </a:lnTo>
                <a:lnTo>
                  <a:pt x="1815947" y="4792"/>
                </a:lnTo>
                <a:lnTo>
                  <a:pt x="1835324" y="17859"/>
                </a:lnTo>
                <a:lnTo>
                  <a:pt x="1848391" y="37236"/>
                </a:lnTo>
                <a:lnTo>
                  <a:pt x="1853184" y="60960"/>
                </a:lnTo>
                <a:lnTo>
                  <a:pt x="1853184" y="304800"/>
                </a:lnTo>
                <a:lnTo>
                  <a:pt x="1848391" y="328523"/>
                </a:lnTo>
                <a:lnTo>
                  <a:pt x="1835324" y="347900"/>
                </a:lnTo>
                <a:lnTo>
                  <a:pt x="1815947" y="360967"/>
                </a:lnTo>
                <a:lnTo>
                  <a:pt x="1792224" y="365760"/>
                </a:lnTo>
                <a:lnTo>
                  <a:pt x="60959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0220" y="1060703"/>
            <a:ext cx="1208532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87161" y="5575553"/>
            <a:ext cx="3358895" cy="432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7161" y="5575553"/>
            <a:ext cx="3359150" cy="433070"/>
          </a:xfrm>
          <a:custGeom>
            <a:avLst/>
            <a:gdLst/>
            <a:ahLst/>
            <a:cxnLst/>
            <a:rect l="l" t="t" r="r" b="b"/>
            <a:pathLst>
              <a:path w="3359150" h="433070">
                <a:moveTo>
                  <a:pt x="0" y="72136"/>
                </a:moveTo>
                <a:lnTo>
                  <a:pt x="5663" y="44057"/>
                </a:lnTo>
                <a:lnTo>
                  <a:pt x="21113" y="21128"/>
                </a:lnTo>
                <a:lnTo>
                  <a:pt x="44041" y="5668"/>
                </a:lnTo>
                <a:lnTo>
                  <a:pt x="72136" y="0"/>
                </a:lnTo>
                <a:lnTo>
                  <a:pt x="3286760" y="0"/>
                </a:lnTo>
                <a:lnTo>
                  <a:pt x="3314854" y="5668"/>
                </a:lnTo>
                <a:lnTo>
                  <a:pt x="3337782" y="21128"/>
                </a:lnTo>
                <a:lnTo>
                  <a:pt x="3353232" y="44057"/>
                </a:lnTo>
                <a:lnTo>
                  <a:pt x="3358895" y="72136"/>
                </a:lnTo>
                <a:lnTo>
                  <a:pt x="3358895" y="360680"/>
                </a:lnTo>
                <a:lnTo>
                  <a:pt x="3353232" y="388758"/>
                </a:lnTo>
                <a:lnTo>
                  <a:pt x="3337782" y="411687"/>
                </a:lnTo>
                <a:lnTo>
                  <a:pt x="3314854" y="427147"/>
                </a:lnTo>
                <a:lnTo>
                  <a:pt x="3286760" y="432816"/>
                </a:lnTo>
                <a:lnTo>
                  <a:pt x="72136" y="432816"/>
                </a:lnTo>
                <a:lnTo>
                  <a:pt x="44041" y="427147"/>
                </a:lnTo>
                <a:lnTo>
                  <a:pt x="21113" y="411687"/>
                </a:lnTo>
                <a:lnTo>
                  <a:pt x="5663" y="388758"/>
                </a:lnTo>
                <a:lnTo>
                  <a:pt x="0" y="360680"/>
                </a:lnTo>
                <a:lnTo>
                  <a:pt x="0" y="72136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330188" y="5609031"/>
            <a:ext cx="167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13070" y="1372361"/>
            <a:ext cx="3260090" cy="4038600"/>
          </a:xfrm>
          <a:custGeom>
            <a:avLst/>
            <a:gdLst/>
            <a:ahLst/>
            <a:cxnLst/>
            <a:rect l="l" t="t" r="r" b="b"/>
            <a:pathLst>
              <a:path w="3260090" h="4038600">
                <a:moveTo>
                  <a:pt x="0" y="543305"/>
                </a:moveTo>
                <a:lnTo>
                  <a:pt x="1993" y="496421"/>
                </a:lnTo>
                <a:lnTo>
                  <a:pt x="7867" y="450645"/>
                </a:lnTo>
                <a:lnTo>
                  <a:pt x="17456" y="406141"/>
                </a:lnTo>
                <a:lnTo>
                  <a:pt x="30599" y="363072"/>
                </a:lnTo>
                <a:lnTo>
                  <a:pt x="47132" y="321599"/>
                </a:lnTo>
                <a:lnTo>
                  <a:pt x="66892" y="281888"/>
                </a:lnTo>
                <a:lnTo>
                  <a:pt x="89716" y="244100"/>
                </a:lnTo>
                <a:lnTo>
                  <a:pt x="115442" y="208398"/>
                </a:lnTo>
                <a:lnTo>
                  <a:pt x="143907" y="174946"/>
                </a:lnTo>
                <a:lnTo>
                  <a:pt x="174946" y="143907"/>
                </a:lnTo>
                <a:lnTo>
                  <a:pt x="208398" y="115442"/>
                </a:lnTo>
                <a:lnTo>
                  <a:pt x="244100" y="89716"/>
                </a:lnTo>
                <a:lnTo>
                  <a:pt x="281888" y="66892"/>
                </a:lnTo>
                <a:lnTo>
                  <a:pt x="321599" y="47132"/>
                </a:lnTo>
                <a:lnTo>
                  <a:pt x="363072" y="30599"/>
                </a:lnTo>
                <a:lnTo>
                  <a:pt x="406141" y="17456"/>
                </a:lnTo>
                <a:lnTo>
                  <a:pt x="450645" y="7867"/>
                </a:lnTo>
                <a:lnTo>
                  <a:pt x="496421" y="1993"/>
                </a:lnTo>
                <a:lnTo>
                  <a:pt x="543305" y="0"/>
                </a:lnTo>
                <a:lnTo>
                  <a:pt x="2716529" y="0"/>
                </a:lnTo>
                <a:lnTo>
                  <a:pt x="2763414" y="1993"/>
                </a:lnTo>
                <a:lnTo>
                  <a:pt x="2809190" y="7867"/>
                </a:lnTo>
                <a:lnTo>
                  <a:pt x="2853694" y="17456"/>
                </a:lnTo>
                <a:lnTo>
                  <a:pt x="2896763" y="30599"/>
                </a:lnTo>
                <a:lnTo>
                  <a:pt x="2938236" y="47132"/>
                </a:lnTo>
                <a:lnTo>
                  <a:pt x="2977947" y="66892"/>
                </a:lnTo>
                <a:lnTo>
                  <a:pt x="3015735" y="89716"/>
                </a:lnTo>
                <a:lnTo>
                  <a:pt x="3051437" y="115442"/>
                </a:lnTo>
                <a:lnTo>
                  <a:pt x="3084889" y="143907"/>
                </a:lnTo>
                <a:lnTo>
                  <a:pt x="3115928" y="174946"/>
                </a:lnTo>
                <a:lnTo>
                  <a:pt x="3144393" y="208398"/>
                </a:lnTo>
                <a:lnTo>
                  <a:pt x="3170119" y="244100"/>
                </a:lnTo>
                <a:lnTo>
                  <a:pt x="3192943" y="281888"/>
                </a:lnTo>
                <a:lnTo>
                  <a:pt x="3212703" y="321599"/>
                </a:lnTo>
                <a:lnTo>
                  <a:pt x="3229236" y="363072"/>
                </a:lnTo>
                <a:lnTo>
                  <a:pt x="3242379" y="406141"/>
                </a:lnTo>
                <a:lnTo>
                  <a:pt x="3251968" y="450645"/>
                </a:lnTo>
                <a:lnTo>
                  <a:pt x="3257842" y="496421"/>
                </a:lnTo>
                <a:lnTo>
                  <a:pt x="3259835" y="543305"/>
                </a:lnTo>
                <a:lnTo>
                  <a:pt x="3259835" y="3495294"/>
                </a:lnTo>
                <a:lnTo>
                  <a:pt x="3257842" y="3542178"/>
                </a:lnTo>
                <a:lnTo>
                  <a:pt x="3251968" y="3587954"/>
                </a:lnTo>
                <a:lnTo>
                  <a:pt x="3242379" y="3632458"/>
                </a:lnTo>
                <a:lnTo>
                  <a:pt x="3229236" y="3675527"/>
                </a:lnTo>
                <a:lnTo>
                  <a:pt x="3212703" y="3717000"/>
                </a:lnTo>
                <a:lnTo>
                  <a:pt x="3192943" y="3756711"/>
                </a:lnTo>
                <a:lnTo>
                  <a:pt x="3170119" y="3794499"/>
                </a:lnTo>
                <a:lnTo>
                  <a:pt x="3144393" y="3830201"/>
                </a:lnTo>
                <a:lnTo>
                  <a:pt x="3115928" y="3863653"/>
                </a:lnTo>
                <a:lnTo>
                  <a:pt x="3084889" y="3894692"/>
                </a:lnTo>
                <a:lnTo>
                  <a:pt x="3051437" y="3923157"/>
                </a:lnTo>
                <a:lnTo>
                  <a:pt x="3015735" y="3948883"/>
                </a:lnTo>
                <a:lnTo>
                  <a:pt x="2977947" y="3971707"/>
                </a:lnTo>
                <a:lnTo>
                  <a:pt x="2938236" y="3991467"/>
                </a:lnTo>
                <a:lnTo>
                  <a:pt x="2896763" y="4008000"/>
                </a:lnTo>
                <a:lnTo>
                  <a:pt x="2853694" y="4021143"/>
                </a:lnTo>
                <a:lnTo>
                  <a:pt x="2809190" y="4030732"/>
                </a:lnTo>
                <a:lnTo>
                  <a:pt x="2763414" y="4036606"/>
                </a:lnTo>
                <a:lnTo>
                  <a:pt x="2716529" y="4038600"/>
                </a:lnTo>
                <a:lnTo>
                  <a:pt x="543305" y="4038600"/>
                </a:lnTo>
                <a:lnTo>
                  <a:pt x="496421" y="4036606"/>
                </a:lnTo>
                <a:lnTo>
                  <a:pt x="450645" y="4030732"/>
                </a:lnTo>
                <a:lnTo>
                  <a:pt x="406141" y="4021143"/>
                </a:lnTo>
                <a:lnTo>
                  <a:pt x="363072" y="4008000"/>
                </a:lnTo>
                <a:lnTo>
                  <a:pt x="321599" y="3991467"/>
                </a:lnTo>
                <a:lnTo>
                  <a:pt x="281888" y="3971707"/>
                </a:lnTo>
                <a:lnTo>
                  <a:pt x="244100" y="3948883"/>
                </a:lnTo>
                <a:lnTo>
                  <a:pt x="208398" y="3923157"/>
                </a:lnTo>
                <a:lnTo>
                  <a:pt x="174946" y="3894692"/>
                </a:lnTo>
                <a:lnTo>
                  <a:pt x="143907" y="3863653"/>
                </a:lnTo>
                <a:lnTo>
                  <a:pt x="115442" y="3830201"/>
                </a:lnTo>
                <a:lnTo>
                  <a:pt x="89716" y="3794499"/>
                </a:lnTo>
                <a:lnTo>
                  <a:pt x="66892" y="3756711"/>
                </a:lnTo>
                <a:lnTo>
                  <a:pt x="47132" y="3717000"/>
                </a:lnTo>
                <a:lnTo>
                  <a:pt x="30599" y="3675527"/>
                </a:lnTo>
                <a:lnTo>
                  <a:pt x="17456" y="3632458"/>
                </a:lnTo>
                <a:lnTo>
                  <a:pt x="7867" y="3587954"/>
                </a:lnTo>
                <a:lnTo>
                  <a:pt x="1993" y="3542178"/>
                </a:lnTo>
                <a:lnTo>
                  <a:pt x="0" y="3495294"/>
                </a:lnTo>
                <a:lnTo>
                  <a:pt x="0" y="543305"/>
                </a:lnTo>
                <a:close/>
              </a:path>
            </a:pathLst>
          </a:custGeom>
          <a:ln w="50292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53505" y="1117853"/>
            <a:ext cx="2426208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53505" y="1117853"/>
            <a:ext cx="2426335" cy="365760"/>
          </a:xfrm>
          <a:custGeom>
            <a:avLst/>
            <a:gdLst/>
            <a:ahLst/>
            <a:cxnLst/>
            <a:rect l="l" t="t" r="r" b="b"/>
            <a:pathLst>
              <a:path w="2426334" h="365759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365248" y="0"/>
                </a:lnTo>
                <a:lnTo>
                  <a:pt x="2388971" y="4792"/>
                </a:lnTo>
                <a:lnTo>
                  <a:pt x="2408348" y="17859"/>
                </a:lnTo>
                <a:lnTo>
                  <a:pt x="2421415" y="37236"/>
                </a:lnTo>
                <a:lnTo>
                  <a:pt x="2426208" y="60960"/>
                </a:lnTo>
                <a:lnTo>
                  <a:pt x="2426208" y="304800"/>
                </a:lnTo>
                <a:lnTo>
                  <a:pt x="2421415" y="328523"/>
                </a:lnTo>
                <a:lnTo>
                  <a:pt x="2408348" y="347900"/>
                </a:lnTo>
                <a:lnTo>
                  <a:pt x="2388971" y="360967"/>
                </a:lnTo>
                <a:lnTo>
                  <a:pt x="2365248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18276" y="1060703"/>
            <a:ext cx="2313431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5740" y="611885"/>
            <a:ext cx="8770620" cy="109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  <a:tabLst>
                <a:tab pos="831215" algn="l"/>
              </a:tabLst>
            </a:pPr>
            <a:r>
              <a:rPr dirty="0" sz="1800" spc="-5">
                <a:solidFill>
                  <a:srgbClr val="990033"/>
                </a:solidFill>
                <a:latin typeface="Verdana"/>
                <a:cs typeface="Verdana"/>
              </a:rPr>
              <a:t>pin</a:t>
            </a:r>
            <a:r>
              <a:rPr dirty="0" sz="1800" spc="10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990033"/>
                </a:solidFill>
                <a:latin typeface="Verdana"/>
                <a:cs typeface="Verdana"/>
              </a:rPr>
              <a:t>–t	</a:t>
            </a:r>
            <a:r>
              <a:rPr dirty="0" sz="1800">
                <a:solidFill>
                  <a:srgbClr val="990033"/>
                </a:solidFill>
                <a:latin typeface="Verdana"/>
                <a:cs typeface="Verdana"/>
              </a:rPr>
              <a:t>pintool.dll </a:t>
            </a:r>
            <a:r>
              <a:rPr dirty="0" sz="1800" spc="-5">
                <a:solidFill>
                  <a:srgbClr val="990033"/>
                </a:solidFill>
                <a:latin typeface="Verdana"/>
                <a:cs typeface="Verdana"/>
              </a:rPr>
              <a:t>--</a:t>
            </a:r>
            <a:r>
              <a:rPr dirty="0" sz="1800" spc="-15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990033"/>
                </a:solidFill>
                <a:latin typeface="Verdana"/>
                <a:cs typeface="Verdana"/>
              </a:rPr>
              <a:t>application.exe</a:t>
            </a:r>
            <a:endParaRPr sz="1800">
              <a:latin typeface="Verdana"/>
              <a:cs typeface="Verdana"/>
            </a:endParaRPr>
          </a:p>
          <a:p>
            <a:pPr marL="1699260">
              <a:lnSpc>
                <a:spcPct val="100000"/>
              </a:lnSpc>
              <a:spcBef>
                <a:spcPts val="1820"/>
              </a:spcBef>
              <a:tabLst>
                <a:tab pos="5956935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PIN.EXE	Application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algn="ctr" marL="239395">
              <a:lnSpc>
                <a:spcPct val="100000"/>
              </a:lnSpc>
              <a:spcBef>
                <a:spcPts val="565"/>
              </a:spcBef>
            </a:pPr>
            <a:r>
              <a:rPr dirty="0" sz="1400">
                <a:solidFill>
                  <a:srgbClr val="000066"/>
                </a:solidFill>
                <a:latin typeface="Arial"/>
                <a:cs typeface="Arial"/>
              </a:rPr>
              <a:t>Debugging</a:t>
            </a:r>
            <a:r>
              <a:rPr dirty="0" sz="1400" spc="-12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66"/>
                </a:solidFill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87034" y="4795265"/>
            <a:ext cx="2368295" cy="3642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7034" y="4795265"/>
            <a:ext cx="2368550" cy="364490"/>
          </a:xfrm>
          <a:custGeom>
            <a:avLst/>
            <a:gdLst/>
            <a:ahLst/>
            <a:cxnLst/>
            <a:rect l="l" t="t" r="r" b="b"/>
            <a:pathLst>
              <a:path w="2368550" h="364489">
                <a:moveTo>
                  <a:pt x="0" y="60705"/>
                </a:moveTo>
                <a:lnTo>
                  <a:pt x="4770" y="37076"/>
                </a:lnTo>
                <a:lnTo>
                  <a:pt x="17780" y="17779"/>
                </a:lnTo>
                <a:lnTo>
                  <a:pt x="37076" y="4770"/>
                </a:lnTo>
                <a:lnTo>
                  <a:pt x="60705" y="0"/>
                </a:lnTo>
                <a:lnTo>
                  <a:pt x="2307590" y="0"/>
                </a:lnTo>
                <a:lnTo>
                  <a:pt x="2331219" y="4770"/>
                </a:lnTo>
                <a:lnTo>
                  <a:pt x="2350516" y="17779"/>
                </a:lnTo>
                <a:lnTo>
                  <a:pt x="2363525" y="37076"/>
                </a:lnTo>
                <a:lnTo>
                  <a:pt x="2368295" y="60705"/>
                </a:lnTo>
                <a:lnTo>
                  <a:pt x="2368295" y="303529"/>
                </a:lnTo>
                <a:lnTo>
                  <a:pt x="2363525" y="327159"/>
                </a:lnTo>
                <a:lnTo>
                  <a:pt x="2350516" y="346455"/>
                </a:lnTo>
                <a:lnTo>
                  <a:pt x="2331219" y="359465"/>
                </a:lnTo>
                <a:lnTo>
                  <a:pt x="2307590" y="364235"/>
                </a:lnTo>
                <a:lnTo>
                  <a:pt x="60705" y="364235"/>
                </a:lnTo>
                <a:lnTo>
                  <a:pt x="37076" y="359465"/>
                </a:lnTo>
                <a:lnTo>
                  <a:pt x="17780" y="346455"/>
                </a:lnTo>
                <a:lnTo>
                  <a:pt x="4770" y="327159"/>
                </a:lnTo>
                <a:lnTo>
                  <a:pt x="0" y="303529"/>
                </a:lnTo>
                <a:lnTo>
                  <a:pt x="0" y="60705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555740" y="4794630"/>
            <a:ext cx="1231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NTDLL.DLL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87034" y="3022854"/>
            <a:ext cx="2368295" cy="3657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87034" y="3022854"/>
            <a:ext cx="2368550" cy="365760"/>
          </a:xfrm>
          <a:custGeom>
            <a:avLst/>
            <a:gdLst/>
            <a:ahLst/>
            <a:cxnLst/>
            <a:rect l="l" t="t" r="r" b="b"/>
            <a:pathLst>
              <a:path w="2368550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307336" y="0"/>
                </a:lnTo>
                <a:lnTo>
                  <a:pt x="2331059" y="4792"/>
                </a:lnTo>
                <a:lnTo>
                  <a:pt x="2350436" y="17859"/>
                </a:lnTo>
                <a:lnTo>
                  <a:pt x="2363503" y="37236"/>
                </a:lnTo>
                <a:lnTo>
                  <a:pt x="2368295" y="60960"/>
                </a:lnTo>
                <a:lnTo>
                  <a:pt x="2368295" y="304800"/>
                </a:lnTo>
                <a:lnTo>
                  <a:pt x="2363503" y="328523"/>
                </a:lnTo>
                <a:lnTo>
                  <a:pt x="2350436" y="347900"/>
                </a:lnTo>
                <a:lnTo>
                  <a:pt x="2331059" y="360967"/>
                </a:lnTo>
                <a:lnTo>
                  <a:pt x="2307336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150355" y="3022472"/>
            <a:ext cx="2041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1800" spc="-1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N.E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87034" y="3509009"/>
            <a:ext cx="2368295" cy="3657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87034" y="3509009"/>
            <a:ext cx="2368550" cy="365760"/>
          </a:xfrm>
          <a:custGeom>
            <a:avLst/>
            <a:gdLst/>
            <a:ahLst/>
            <a:cxnLst/>
            <a:rect l="l" t="t" r="r" b="b"/>
            <a:pathLst>
              <a:path w="2368550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307336" y="0"/>
                </a:lnTo>
                <a:lnTo>
                  <a:pt x="2331059" y="4792"/>
                </a:lnTo>
                <a:lnTo>
                  <a:pt x="2350436" y="17859"/>
                </a:lnTo>
                <a:lnTo>
                  <a:pt x="2363503" y="37236"/>
                </a:lnTo>
                <a:lnTo>
                  <a:pt x="2368295" y="60960"/>
                </a:lnTo>
                <a:lnTo>
                  <a:pt x="2368295" y="304800"/>
                </a:lnTo>
                <a:lnTo>
                  <a:pt x="2363503" y="328523"/>
                </a:lnTo>
                <a:lnTo>
                  <a:pt x="2350436" y="347900"/>
                </a:lnTo>
                <a:lnTo>
                  <a:pt x="2331059" y="360967"/>
                </a:lnTo>
                <a:lnTo>
                  <a:pt x="2307336" y="365759"/>
                </a:lnTo>
                <a:lnTo>
                  <a:pt x="60960" y="365759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170167" y="3508375"/>
            <a:ext cx="2004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1800" spc="-1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N.D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87034" y="4318253"/>
            <a:ext cx="2368295" cy="3657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87034" y="4318253"/>
            <a:ext cx="2368550" cy="365760"/>
          </a:xfrm>
          <a:custGeom>
            <a:avLst/>
            <a:gdLst/>
            <a:ahLst/>
            <a:cxnLst/>
            <a:rect l="l" t="t" r="r" b="b"/>
            <a:pathLst>
              <a:path w="2368550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307336" y="0"/>
                </a:lnTo>
                <a:lnTo>
                  <a:pt x="2331059" y="4792"/>
                </a:lnTo>
                <a:lnTo>
                  <a:pt x="2350436" y="17859"/>
                </a:lnTo>
                <a:lnTo>
                  <a:pt x="2363503" y="37236"/>
                </a:lnTo>
                <a:lnTo>
                  <a:pt x="2368295" y="60960"/>
                </a:lnTo>
                <a:lnTo>
                  <a:pt x="2368295" y="304800"/>
                </a:lnTo>
                <a:lnTo>
                  <a:pt x="2363503" y="328523"/>
                </a:lnTo>
                <a:lnTo>
                  <a:pt x="2350436" y="347900"/>
                </a:lnTo>
                <a:lnTo>
                  <a:pt x="2331059" y="360967"/>
                </a:lnTo>
                <a:lnTo>
                  <a:pt x="2307336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334759" y="4318254"/>
            <a:ext cx="1674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KERNEL32.DLL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87034" y="1738122"/>
            <a:ext cx="2368295" cy="3642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87034" y="1738122"/>
            <a:ext cx="2368550" cy="364490"/>
          </a:xfrm>
          <a:custGeom>
            <a:avLst/>
            <a:gdLst/>
            <a:ahLst/>
            <a:cxnLst/>
            <a:rect l="l" t="t" r="r" b="b"/>
            <a:pathLst>
              <a:path w="2368550" h="364489">
                <a:moveTo>
                  <a:pt x="0" y="60705"/>
                </a:moveTo>
                <a:lnTo>
                  <a:pt x="4770" y="37076"/>
                </a:lnTo>
                <a:lnTo>
                  <a:pt x="17780" y="17780"/>
                </a:lnTo>
                <a:lnTo>
                  <a:pt x="37076" y="4770"/>
                </a:lnTo>
                <a:lnTo>
                  <a:pt x="60705" y="0"/>
                </a:lnTo>
                <a:lnTo>
                  <a:pt x="2307590" y="0"/>
                </a:lnTo>
                <a:lnTo>
                  <a:pt x="2331219" y="4770"/>
                </a:lnTo>
                <a:lnTo>
                  <a:pt x="2350516" y="17780"/>
                </a:lnTo>
                <a:lnTo>
                  <a:pt x="2363525" y="37076"/>
                </a:lnTo>
                <a:lnTo>
                  <a:pt x="2368295" y="60705"/>
                </a:lnTo>
                <a:lnTo>
                  <a:pt x="2368295" y="303529"/>
                </a:lnTo>
                <a:lnTo>
                  <a:pt x="2363525" y="327159"/>
                </a:lnTo>
                <a:lnTo>
                  <a:pt x="2350516" y="346456"/>
                </a:lnTo>
                <a:lnTo>
                  <a:pt x="2331219" y="359465"/>
                </a:lnTo>
                <a:lnTo>
                  <a:pt x="2307590" y="364236"/>
                </a:lnTo>
                <a:lnTo>
                  <a:pt x="60705" y="364236"/>
                </a:lnTo>
                <a:lnTo>
                  <a:pt x="37076" y="359465"/>
                </a:lnTo>
                <a:lnTo>
                  <a:pt x="17780" y="346455"/>
                </a:lnTo>
                <a:lnTo>
                  <a:pt x="4770" y="327159"/>
                </a:lnTo>
                <a:lnTo>
                  <a:pt x="0" y="303529"/>
                </a:lnTo>
                <a:lnTo>
                  <a:pt x="0" y="60705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78813" y="1675638"/>
            <a:ext cx="6608445" cy="502920"/>
          </a:xfrm>
          <a:prstGeom prst="rect">
            <a:avLst/>
          </a:prstGeom>
          <a:ln w="25907">
            <a:solidFill>
              <a:srgbClr val="C0C0C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635"/>
              </a:spcBef>
              <a:tabLst>
                <a:tab pos="5389245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Pin Boot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Routine	</a:t>
            </a:r>
            <a:r>
              <a:rPr dirty="0" baseline="1543" sz="2700" spc="-7">
                <a:solidFill>
                  <a:srgbClr val="FFFFFF"/>
                </a:solidFill>
                <a:latin typeface="Arial"/>
                <a:cs typeface="Arial"/>
              </a:rPr>
              <a:t>PINVM.DLL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987034" y="2222754"/>
            <a:ext cx="2368295" cy="3657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87034" y="2222754"/>
            <a:ext cx="2368550" cy="365760"/>
          </a:xfrm>
          <a:custGeom>
            <a:avLst/>
            <a:gdLst/>
            <a:ahLst/>
            <a:cxnLst/>
            <a:rect l="l" t="t" r="r" b="b"/>
            <a:pathLst>
              <a:path w="2368550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307336" y="0"/>
                </a:lnTo>
                <a:lnTo>
                  <a:pt x="2331059" y="4792"/>
                </a:lnTo>
                <a:lnTo>
                  <a:pt x="2350436" y="17859"/>
                </a:lnTo>
                <a:lnTo>
                  <a:pt x="2363503" y="37236"/>
                </a:lnTo>
                <a:lnTo>
                  <a:pt x="2368295" y="60960"/>
                </a:lnTo>
                <a:lnTo>
                  <a:pt x="2368295" y="304800"/>
                </a:lnTo>
                <a:lnTo>
                  <a:pt x="2363503" y="328523"/>
                </a:lnTo>
                <a:lnTo>
                  <a:pt x="2350436" y="347900"/>
                </a:lnTo>
                <a:lnTo>
                  <a:pt x="2331059" y="360967"/>
                </a:lnTo>
                <a:lnTo>
                  <a:pt x="2307336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417055" y="2222119"/>
            <a:ext cx="150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PINTOOL.DLL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9824" y="2978759"/>
            <a:ext cx="4407535" cy="1826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Attach to the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application as a</a:t>
            </a:r>
            <a:r>
              <a:rPr dirty="0" sz="1400" spc="-11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debugger</a:t>
            </a:r>
            <a:endParaRPr sz="1400">
              <a:latin typeface="Verdana"/>
              <a:cs typeface="Verdana"/>
            </a:endParaRPr>
          </a:p>
          <a:p>
            <a:pPr marL="355600" marR="5080" indent="-343535">
              <a:lnSpc>
                <a:spcPts val="1340"/>
              </a:lnSpc>
              <a:spcBef>
                <a:spcPts val="944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Run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the application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process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until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kernel32.dll 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is loaded and</a:t>
            </a:r>
            <a:r>
              <a:rPr dirty="0" sz="1400" spc="-5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initialized</a:t>
            </a:r>
            <a:endParaRPr sz="1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Detach from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the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application</a:t>
            </a:r>
            <a:r>
              <a:rPr dirty="0" sz="1400" spc="-10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  <a:p>
            <a:pPr marL="355600" marR="353060" indent="-343535">
              <a:lnSpc>
                <a:spcPts val="1340"/>
              </a:lnSpc>
              <a:spcBef>
                <a:spcPts val="119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Copy Boot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Routine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into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the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application 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process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and set PC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to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start of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the</a:t>
            </a:r>
            <a:r>
              <a:rPr dirty="0" sz="1400" spc="-13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routine</a:t>
            </a:r>
            <a:endParaRPr sz="1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Resume </a:t>
            </a:r>
            <a:r>
              <a:rPr dirty="0" sz="1400">
                <a:solidFill>
                  <a:srgbClr val="000099"/>
                </a:solidFill>
                <a:latin typeface="Verdana"/>
                <a:cs typeface="Verdana"/>
              </a:rPr>
              <a:t>application</a:t>
            </a:r>
            <a:r>
              <a:rPr dirty="0" sz="1400" spc="-5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3001"/>
            <a:ext cx="7416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Dynamic binary</a:t>
            </a:r>
            <a:r>
              <a:rPr dirty="0" spc="5"/>
              <a:t> </a:t>
            </a:r>
            <a:r>
              <a:rPr dirty="0" spc="-5"/>
              <a:t>instrumentation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42976" y="1116777"/>
            <a:ext cx="6866255" cy="31686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Instrument </a:t>
            </a:r>
            <a:r>
              <a:rPr dirty="0" sz="2400" spc="-5">
                <a:latin typeface="Verdana"/>
                <a:cs typeface="Verdana"/>
              </a:rPr>
              <a:t>binary code </a:t>
            </a:r>
            <a:r>
              <a:rPr dirty="0" sz="2400">
                <a:latin typeface="Verdana"/>
                <a:cs typeface="Verdana"/>
              </a:rPr>
              <a:t>right </a:t>
            </a:r>
            <a:r>
              <a:rPr dirty="0" sz="2400" spc="-10">
                <a:latin typeface="Verdana"/>
                <a:cs typeface="Verdana"/>
              </a:rPr>
              <a:t>before </a:t>
            </a:r>
            <a:r>
              <a:rPr dirty="0" sz="2400" spc="-5">
                <a:latin typeface="Verdana"/>
                <a:cs typeface="Verdana"/>
              </a:rPr>
              <a:t>it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runs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a.k.a. Just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time,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JIT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Verdana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Benefits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No </a:t>
            </a:r>
            <a:r>
              <a:rPr dirty="0" sz="2000" spc="-5">
                <a:latin typeface="Verdana"/>
                <a:cs typeface="Verdana"/>
              </a:rPr>
              <a:t>need to recompile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re-link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Discover code at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runtime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 spc="-5">
                <a:latin typeface="Verdana"/>
                <a:cs typeface="Verdana"/>
              </a:rPr>
              <a:t>Handle dynamically generated </a:t>
            </a:r>
            <a:r>
              <a:rPr dirty="0" sz="2000"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Attach </a:t>
            </a:r>
            <a:r>
              <a:rPr dirty="0" sz="2000" spc="-5">
                <a:latin typeface="Verdana"/>
                <a:cs typeface="Verdana"/>
              </a:rPr>
              <a:t>to </a:t>
            </a:r>
            <a:r>
              <a:rPr dirty="0" sz="2000">
                <a:latin typeface="Verdana"/>
                <a:cs typeface="Verdana"/>
              </a:rPr>
              <a:t>running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processes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3834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Handling </a:t>
            </a:r>
            <a:r>
              <a:rPr dirty="0" sz="2400" spc="-5"/>
              <a:t>System</a:t>
            </a:r>
            <a:r>
              <a:rPr dirty="0" sz="2400" spc="-10"/>
              <a:t> </a:t>
            </a:r>
            <a:r>
              <a:rPr dirty="0" sz="2400" spc="-5"/>
              <a:t>Calls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900" y="692916"/>
            <a:ext cx="8050530" cy="539686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8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Pin </a:t>
            </a:r>
            <a:r>
              <a:rPr dirty="0" sz="1800" spc="-5" b="1">
                <a:latin typeface="Verdana"/>
                <a:cs typeface="Verdana"/>
              </a:rPr>
              <a:t>must manage the execution </a:t>
            </a:r>
            <a:r>
              <a:rPr dirty="0" sz="1800" b="1">
                <a:latin typeface="Verdana"/>
                <a:cs typeface="Verdana"/>
              </a:rPr>
              <a:t>of </a:t>
            </a:r>
            <a:r>
              <a:rPr dirty="0" sz="1800" spc="-5" b="1">
                <a:latin typeface="Verdana"/>
                <a:cs typeface="Verdana"/>
              </a:rPr>
              <a:t>system</a:t>
            </a:r>
            <a:r>
              <a:rPr dirty="0" sz="1800" spc="2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calls</a:t>
            </a:r>
            <a:endParaRPr sz="1800">
              <a:latin typeface="Verdana"/>
              <a:cs typeface="Verdana"/>
            </a:endParaRPr>
          </a:p>
          <a:p>
            <a:pPr lvl="1" marL="588645" marR="5080" indent="-236220">
              <a:lnSpc>
                <a:spcPct val="110000"/>
              </a:lnSpc>
              <a:spcBef>
                <a:spcPts val="50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To regain control when the system returns to user mode </a:t>
            </a:r>
            <a:r>
              <a:rPr dirty="0" sz="1600" spc="-10">
                <a:latin typeface="Verdana"/>
                <a:cs typeface="Verdana"/>
              </a:rPr>
              <a:t>with </a:t>
            </a:r>
            <a:r>
              <a:rPr dirty="0" sz="1600" spc="-5">
                <a:latin typeface="Verdana"/>
                <a:cs typeface="Verdana"/>
              </a:rPr>
              <a:t>a modified  thread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context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To monitor and handle some important system</a:t>
            </a:r>
            <a:r>
              <a:rPr dirty="0" sz="1600" spc="1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events</a:t>
            </a:r>
            <a:endParaRPr sz="1600">
              <a:latin typeface="Verdana"/>
              <a:cs typeface="Verdana"/>
            </a:endParaRPr>
          </a:p>
          <a:p>
            <a:pPr lvl="2" marL="927100" indent="-224790">
              <a:lnSpc>
                <a:spcPct val="100000"/>
              </a:lnSpc>
              <a:spcBef>
                <a:spcPts val="620"/>
              </a:spcBef>
              <a:buChar char="–"/>
              <a:tabLst>
                <a:tab pos="927735" algn="l"/>
              </a:tabLst>
            </a:pPr>
            <a:r>
              <a:rPr dirty="0" sz="1400">
                <a:latin typeface="Verdana"/>
                <a:cs typeface="Verdana"/>
              </a:rPr>
              <a:t>Loading DLLs, creation and termination of </a:t>
            </a:r>
            <a:r>
              <a:rPr dirty="0" sz="1400" spc="-5">
                <a:latin typeface="Verdana"/>
                <a:cs typeface="Verdana"/>
              </a:rPr>
              <a:t>threads </a:t>
            </a:r>
            <a:r>
              <a:rPr dirty="0" sz="1400">
                <a:latin typeface="Verdana"/>
                <a:cs typeface="Verdana"/>
              </a:rPr>
              <a:t>and processes,</a:t>
            </a:r>
            <a:r>
              <a:rPr dirty="0" sz="1400" spc="-229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etc.</a:t>
            </a:r>
            <a:endParaRPr sz="14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70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Pin </a:t>
            </a:r>
            <a:r>
              <a:rPr dirty="0" sz="1800" spc="-5" b="1">
                <a:latin typeface="Verdana"/>
                <a:cs typeface="Verdana"/>
              </a:rPr>
              <a:t>intercepts system call instructions, not Win32</a:t>
            </a:r>
            <a:r>
              <a:rPr dirty="0" sz="1800" spc="3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APIs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9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Pin instruments all modules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the user space, including system</a:t>
            </a:r>
            <a:r>
              <a:rPr dirty="0" sz="1600" spc="3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libraries</a:t>
            </a:r>
            <a:endParaRPr sz="1600">
              <a:latin typeface="Verdana"/>
              <a:cs typeface="Verdana"/>
            </a:endParaRPr>
          </a:p>
          <a:p>
            <a:pPr lvl="1" marL="588645" marR="173355" indent="-236220">
              <a:lnSpc>
                <a:spcPct val="11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Some applications use native API </a:t>
            </a:r>
            <a:r>
              <a:rPr dirty="0" sz="1600" spc="-10">
                <a:latin typeface="Verdana"/>
                <a:cs typeface="Verdana"/>
              </a:rPr>
              <a:t>(NTDLL </a:t>
            </a:r>
            <a:r>
              <a:rPr dirty="0" sz="1600" spc="-5">
                <a:latin typeface="Verdana"/>
                <a:cs typeface="Verdana"/>
              </a:rPr>
              <a:t>interface) </a:t>
            </a:r>
            <a:r>
              <a:rPr dirty="0" sz="1600" spc="-10">
                <a:latin typeface="Verdana"/>
                <a:cs typeface="Verdana"/>
              </a:rPr>
              <a:t>directly, </a:t>
            </a:r>
            <a:r>
              <a:rPr dirty="0" sz="1600" spc="-5">
                <a:latin typeface="Verdana"/>
                <a:cs typeface="Verdana"/>
              </a:rPr>
              <a:t>bypassing  Win32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API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Win32 API layer </a:t>
            </a: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very wide, </a:t>
            </a:r>
            <a:r>
              <a:rPr dirty="0" sz="1600" spc="-10">
                <a:latin typeface="Verdana"/>
                <a:cs typeface="Verdana"/>
              </a:rPr>
              <a:t>while </a:t>
            </a:r>
            <a:r>
              <a:rPr dirty="0" sz="1600" spc="-5">
                <a:latin typeface="Verdana"/>
                <a:cs typeface="Verdana"/>
              </a:rPr>
              <a:t>system call instructions are easy</a:t>
            </a:r>
            <a:r>
              <a:rPr dirty="0" sz="1600" spc="2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latin typeface="Verdana"/>
                <a:cs typeface="Verdana"/>
              </a:rPr>
              <a:t>discover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73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Three </a:t>
            </a:r>
            <a:r>
              <a:rPr dirty="0" sz="1800" spc="-5" b="1">
                <a:latin typeface="Verdana"/>
                <a:cs typeface="Verdana"/>
              </a:rPr>
              <a:t>steps </a:t>
            </a:r>
            <a:r>
              <a:rPr dirty="0" sz="1800" b="1">
                <a:latin typeface="Verdana"/>
                <a:cs typeface="Verdana"/>
              </a:rPr>
              <a:t>in </a:t>
            </a:r>
            <a:r>
              <a:rPr dirty="0" sz="1800" spc="-5" b="1">
                <a:latin typeface="Verdana"/>
                <a:cs typeface="Verdana"/>
              </a:rPr>
              <a:t>managing system calls: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9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Detect a system call and redirect control to</a:t>
            </a:r>
            <a:r>
              <a:rPr dirty="0" sz="1600" spc="1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VMM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Execute the system call on </a:t>
            </a:r>
            <a:r>
              <a:rPr dirty="0" sz="1600" spc="-10">
                <a:latin typeface="Verdana"/>
                <a:cs typeface="Verdana"/>
              </a:rPr>
              <a:t>behalf </a:t>
            </a:r>
            <a:r>
              <a:rPr dirty="0" sz="1600" spc="-5">
                <a:latin typeface="Verdana"/>
                <a:cs typeface="Verdana"/>
              </a:rPr>
              <a:t>of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Regain </a:t>
            </a:r>
            <a:r>
              <a:rPr dirty="0" sz="1600" spc="-5">
                <a:latin typeface="Verdana"/>
                <a:cs typeface="Verdana"/>
              </a:rPr>
              <a:t>control when the kernel returns to user </a:t>
            </a:r>
            <a:r>
              <a:rPr dirty="0" sz="1600" spc="-10">
                <a:latin typeface="Verdana"/>
                <a:cs typeface="Verdana"/>
              </a:rPr>
              <a:t>with </a:t>
            </a:r>
            <a:r>
              <a:rPr dirty="0" sz="1600" spc="-5">
                <a:latin typeface="Verdana"/>
                <a:cs typeface="Verdana"/>
              </a:rPr>
              <a:t>a new</a:t>
            </a:r>
            <a:r>
              <a:rPr dirty="0" sz="1600" spc="229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context</a:t>
            </a:r>
            <a:endParaRPr sz="1600">
              <a:latin typeface="Verdana"/>
              <a:cs typeface="Verdana"/>
            </a:endParaRPr>
          </a:p>
          <a:p>
            <a:pPr lvl="2" marL="927100" marR="549910" indent="-224154">
              <a:lnSpc>
                <a:spcPct val="110000"/>
              </a:lnSpc>
              <a:spcBef>
                <a:spcPts val="450"/>
              </a:spcBef>
              <a:buChar char="–"/>
              <a:tabLst>
                <a:tab pos="927735" algn="l"/>
              </a:tabLst>
            </a:pP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system may interrupt system call execution </a:t>
            </a:r>
            <a:r>
              <a:rPr dirty="0" sz="1400" spc="-5">
                <a:latin typeface="Verdana"/>
                <a:cs typeface="Verdana"/>
              </a:rPr>
              <a:t>by </a:t>
            </a:r>
            <a:r>
              <a:rPr dirty="0" sz="1400">
                <a:latin typeface="Verdana"/>
                <a:cs typeface="Verdana"/>
              </a:rPr>
              <a:t>asynchronous calls</a:t>
            </a:r>
            <a:r>
              <a:rPr dirty="0" sz="1400" spc="-20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to  </a:t>
            </a:r>
            <a:r>
              <a:rPr dirty="0" sz="1400">
                <a:latin typeface="Verdana"/>
                <a:cs typeface="Verdana"/>
              </a:rPr>
              <a:t>application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procedures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42665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System </a:t>
            </a:r>
            <a:r>
              <a:rPr dirty="0" sz="2400"/>
              <a:t>Call</a:t>
            </a:r>
            <a:r>
              <a:rPr dirty="0" sz="2400" spc="-95"/>
              <a:t> </a:t>
            </a:r>
            <a:r>
              <a:rPr dirty="0" sz="2400"/>
              <a:t>Interception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509396"/>
            <a:ext cx="8085455" cy="537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10000"/>
              </a:lnSpc>
              <a:spcBef>
                <a:spcPts val="10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Pin </a:t>
            </a:r>
            <a:r>
              <a:rPr dirty="0" sz="1800" spc="-5" b="1">
                <a:latin typeface="Verdana"/>
                <a:cs typeface="Verdana"/>
              </a:rPr>
              <a:t>detects system call instructions when </a:t>
            </a:r>
            <a:r>
              <a:rPr dirty="0" sz="1800" b="1">
                <a:latin typeface="Verdana"/>
                <a:cs typeface="Verdana"/>
              </a:rPr>
              <a:t>it </a:t>
            </a:r>
            <a:r>
              <a:rPr dirty="0" sz="1800" spc="-5" b="1">
                <a:latin typeface="Verdana"/>
                <a:cs typeface="Verdana"/>
              </a:rPr>
              <a:t>generates </a:t>
            </a:r>
            <a:r>
              <a:rPr dirty="0" sz="1800" b="1">
                <a:latin typeface="Verdana"/>
                <a:cs typeface="Verdana"/>
              </a:rPr>
              <a:t>traces  in </a:t>
            </a:r>
            <a:r>
              <a:rPr dirty="0" sz="1800" spc="-5" b="1">
                <a:latin typeface="Verdana"/>
                <a:cs typeface="Verdana"/>
              </a:rPr>
              <a:t>the code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cache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8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IA-32: </a:t>
            </a:r>
            <a:r>
              <a:rPr dirty="0" sz="1600" spc="-5" b="1" i="1">
                <a:latin typeface="Times New Roman"/>
                <a:cs typeface="Times New Roman"/>
              </a:rPr>
              <a:t>sysenter </a:t>
            </a:r>
            <a:r>
              <a:rPr dirty="0" sz="1600" spc="-5">
                <a:latin typeface="Verdana"/>
                <a:cs typeface="Verdana"/>
              </a:rPr>
              <a:t>and </a:t>
            </a:r>
            <a:r>
              <a:rPr dirty="0" sz="1600" spc="-5" b="1" i="1">
                <a:latin typeface="Times New Roman"/>
                <a:cs typeface="Times New Roman"/>
              </a:rPr>
              <a:t>int 2E</a:t>
            </a:r>
            <a:r>
              <a:rPr dirty="0" sz="1600" spc="-5">
                <a:latin typeface="Verdana"/>
                <a:cs typeface="Verdana"/>
              </a:rPr>
              <a:t>; Intel64: </a:t>
            </a:r>
            <a:r>
              <a:rPr dirty="0" sz="1600" spc="-5" b="1" i="1">
                <a:latin typeface="Times New Roman"/>
                <a:cs typeface="Times New Roman"/>
              </a:rPr>
              <a:t>syscall</a:t>
            </a:r>
            <a:r>
              <a:rPr dirty="0" sz="1600" spc="-5">
                <a:latin typeface="Verdana"/>
                <a:cs typeface="Verdana"/>
              </a:rPr>
              <a:t>;</a:t>
            </a:r>
            <a:r>
              <a:rPr dirty="0" sz="1600" spc="-1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7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This is </a:t>
            </a:r>
            <a:r>
              <a:rPr dirty="0" sz="1600" spc="-5">
                <a:latin typeface="Verdana"/>
                <a:cs typeface="Verdana"/>
              </a:rPr>
              <a:t>a static analysis, so the overhead </a:t>
            </a:r>
            <a:r>
              <a:rPr dirty="0" sz="1600" spc="-10">
                <a:latin typeface="Verdana"/>
                <a:cs typeface="Verdana"/>
              </a:rPr>
              <a:t>is</a:t>
            </a:r>
            <a:r>
              <a:rPr dirty="0" sz="1600" spc="1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low</a:t>
            </a:r>
            <a:endParaRPr sz="1600">
              <a:latin typeface="Verdana"/>
              <a:cs typeface="Verdana"/>
            </a:endParaRPr>
          </a:p>
          <a:p>
            <a:pPr marL="238125" marR="464184" indent="-226060">
              <a:lnSpc>
                <a:spcPct val="110000"/>
              </a:lnSpc>
              <a:spcBef>
                <a:spcPts val="62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Pin </a:t>
            </a:r>
            <a:r>
              <a:rPr dirty="0" sz="1800" spc="-5" b="1">
                <a:latin typeface="Verdana"/>
                <a:cs typeface="Verdana"/>
              </a:rPr>
              <a:t>executes system calls </a:t>
            </a:r>
            <a:r>
              <a:rPr dirty="0" sz="1800" b="1">
                <a:latin typeface="Verdana"/>
                <a:cs typeface="Verdana"/>
              </a:rPr>
              <a:t>in VMM, </a:t>
            </a:r>
            <a:r>
              <a:rPr dirty="0" sz="1800" spc="-5" b="1">
                <a:latin typeface="Verdana"/>
                <a:cs typeface="Verdana"/>
              </a:rPr>
              <a:t>not </a:t>
            </a:r>
            <a:r>
              <a:rPr dirty="0" sz="1800" b="1">
                <a:latin typeface="Verdana"/>
                <a:cs typeface="Verdana"/>
              </a:rPr>
              <a:t>in the </a:t>
            </a:r>
            <a:r>
              <a:rPr dirty="0" sz="1800" spc="-5" b="1">
                <a:latin typeface="Verdana"/>
                <a:cs typeface="Verdana"/>
              </a:rPr>
              <a:t>code cache </a:t>
            </a:r>
            <a:r>
              <a:rPr dirty="0" sz="1800">
                <a:latin typeface="Verdana"/>
                <a:cs typeface="Verdana"/>
              </a:rPr>
              <a:t>-  emits </a:t>
            </a:r>
            <a:r>
              <a:rPr dirty="0" sz="1800" spc="-5">
                <a:latin typeface="Verdana"/>
                <a:cs typeface="Verdana"/>
              </a:rPr>
              <a:t>jump to </a:t>
            </a:r>
            <a:r>
              <a:rPr dirty="0" sz="1800">
                <a:latin typeface="Verdana"/>
                <a:cs typeface="Verdana"/>
              </a:rPr>
              <a:t>VMM instead of </a:t>
            </a:r>
            <a:r>
              <a:rPr dirty="0" sz="1800" spc="-5">
                <a:latin typeface="Verdana"/>
                <a:cs typeface="Verdana"/>
              </a:rPr>
              <a:t>the system </a:t>
            </a:r>
            <a:r>
              <a:rPr dirty="0" sz="1800">
                <a:latin typeface="Verdana"/>
                <a:cs typeface="Verdana"/>
              </a:rPr>
              <a:t>call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instruction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9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Enables flushing </a:t>
            </a:r>
            <a:r>
              <a:rPr dirty="0" sz="1600" spc="-5">
                <a:latin typeface="Verdana"/>
                <a:cs typeface="Verdana"/>
              </a:rPr>
              <a:t>the code cache </a:t>
            </a:r>
            <a:r>
              <a:rPr dirty="0" sz="1600" spc="-10">
                <a:latin typeface="Verdana"/>
                <a:cs typeface="Verdana"/>
              </a:rPr>
              <a:t>while </a:t>
            </a:r>
            <a:r>
              <a:rPr dirty="0" sz="1600" spc="-5">
                <a:latin typeface="Verdana"/>
                <a:cs typeface="Verdana"/>
              </a:rPr>
              <a:t>a system call </a:t>
            </a:r>
            <a:r>
              <a:rPr dirty="0" sz="1600" spc="-10">
                <a:latin typeface="Verdana"/>
                <a:cs typeface="Verdana"/>
              </a:rPr>
              <a:t>blocks in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28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kernel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76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VM lock </a:t>
            </a:r>
            <a:r>
              <a:rPr dirty="0" sz="1600" spc="-10">
                <a:latin typeface="Verdana"/>
                <a:cs typeface="Verdana"/>
              </a:rPr>
              <a:t>is NOT held </a:t>
            </a:r>
            <a:r>
              <a:rPr dirty="0" sz="1600" spc="-5">
                <a:latin typeface="Verdana"/>
                <a:cs typeface="Verdana"/>
              </a:rPr>
              <a:t>during the actual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syscall</a:t>
            </a:r>
            <a:endParaRPr sz="1600">
              <a:latin typeface="Verdana"/>
              <a:cs typeface="Verdana"/>
            </a:endParaRPr>
          </a:p>
          <a:p>
            <a:pPr marL="238125" marR="5080" indent="-226060">
              <a:lnSpc>
                <a:spcPct val="110000"/>
              </a:lnSpc>
              <a:spcBef>
                <a:spcPts val="52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1800" b="1">
                <a:latin typeface="Verdana"/>
                <a:cs typeface="Verdana"/>
              </a:rPr>
              <a:t>Some </a:t>
            </a:r>
            <a:r>
              <a:rPr dirty="0" sz="1800" spc="-5" b="1">
                <a:latin typeface="Verdana"/>
                <a:cs typeface="Verdana"/>
              </a:rPr>
              <a:t>system calls may affect </a:t>
            </a:r>
            <a:r>
              <a:rPr dirty="0" sz="1800" b="1">
                <a:latin typeface="Verdana"/>
                <a:cs typeface="Verdana"/>
              </a:rPr>
              <a:t>Pin’s </a:t>
            </a:r>
            <a:r>
              <a:rPr dirty="0" sz="1800" spc="-5" b="1">
                <a:latin typeface="Verdana"/>
                <a:cs typeface="Verdana"/>
              </a:rPr>
              <a:t>internal state. </a:t>
            </a:r>
            <a:r>
              <a:rPr dirty="0" sz="1800" b="1">
                <a:latin typeface="Verdana"/>
                <a:cs typeface="Verdana"/>
              </a:rPr>
              <a:t>To </a:t>
            </a:r>
            <a:r>
              <a:rPr dirty="0" sz="1800" spc="-5" b="1">
                <a:latin typeface="Verdana"/>
                <a:cs typeface="Verdana"/>
              </a:rPr>
              <a:t>handle  </a:t>
            </a:r>
            <a:r>
              <a:rPr dirty="0" sz="1800" b="1">
                <a:latin typeface="Verdana"/>
                <a:cs typeface="Verdana"/>
              </a:rPr>
              <a:t>them </a:t>
            </a:r>
            <a:r>
              <a:rPr dirty="0" sz="1800" spc="-5" b="1">
                <a:latin typeface="Verdana"/>
                <a:cs typeface="Verdana"/>
              </a:rPr>
              <a:t>properly, </a:t>
            </a:r>
            <a:r>
              <a:rPr dirty="0" sz="1800" b="1">
                <a:latin typeface="Verdana"/>
                <a:cs typeface="Verdana"/>
              </a:rPr>
              <a:t>Pin </a:t>
            </a:r>
            <a:r>
              <a:rPr dirty="0" sz="1800" spc="-5" b="1">
                <a:latin typeface="Verdana"/>
                <a:cs typeface="Verdana"/>
              </a:rPr>
              <a:t>must </a:t>
            </a:r>
            <a:r>
              <a:rPr dirty="0" sz="1800" b="1">
                <a:latin typeface="Verdana"/>
                <a:cs typeface="Verdana"/>
              </a:rPr>
              <a:t>know </a:t>
            </a:r>
            <a:r>
              <a:rPr dirty="0" sz="1800" spc="-5" b="1">
                <a:latin typeface="Verdana"/>
                <a:cs typeface="Verdana"/>
              </a:rPr>
              <a:t>the corresponding system call  numbers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9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Windows system call </a:t>
            </a:r>
            <a:r>
              <a:rPr dirty="0" sz="1600" spc="-10">
                <a:latin typeface="Verdana"/>
                <a:cs typeface="Verdana"/>
              </a:rPr>
              <a:t>numbers </a:t>
            </a:r>
            <a:r>
              <a:rPr dirty="0" sz="1600" spc="-5">
                <a:latin typeface="Verdana"/>
                <a:cs typeface="Verdana"/>
              </a:rPr>
              <a:t>are </a:t>
            </a:r>
            <a:r>
              <a:rPr dirty="0" sz="1600" spc="-10">
                <a:latin typeface="Verdana"/>
                <a:cs typeface="Verdana"/>
              </a:rPr>
              <a:t>unpublished </a:t>
            </a:r>
            <a:r>
              <a:rPr dirty="0" sz="1600" spc="-5">
                <a:latin typeface="Verdana"/>
                <a:cs typeface="Verdana"/>
              </a:rPr>
              <a:t>and </a:t>
            </a:r>
            <a:r>
              <a:rPr dirty="0" sz="1600" spc="-10">
                <a:latin typeface="Verdana"/>
                <a:cs typeface="Verdana"/>
              </a:rPr>
              <a:t>potentially</a:t>
            </a:r>
            <a:r>
              <a:rPr dirty="0" sz="1600" spc="2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latin typeface="Verdana"/>
                <a:cs typeface="Verdana"/>
              </a:rPr>
              <a:t>with </a:t>
            </a:r>
            <a:r>
              <a:rPr dirty="0" sz="1600" spc="-5">
                <a:latin typeface="Verdana"/>
                <a:cs typeface="Verdana"/>
              </a:rPr>
              <a:t>each system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build</a:t>
            </a:r>
            <a:endParaRPr sz="1600">
              <a:latin typeface="Verdana"/>
              <a:cs typeface="Verdana"/>
            </a:endParaRPr>
          </a:p>
          <a:p>
            <a:pPr lvl="1" marL="588645" marR="22225" indent="-236220">
              <a:lnSpc>
                <a:spcPct val="110000"/>
              </a:lnSpc>
              <a:spcBef>
                <a:spcPts val="48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discovers system call </a:t>
            </a:r>
            <a:r>
              <a:rPr dirty="0" sz="1600" spc="-10">
                <a:latin typeface="Verdana"/>
                <a:cs typeface="Verdana"/>
              </a:rPr>
              <a:t>numbers </a:t>
            </a:r>
            <a:r>
              <a:rPr dirty="0" sz="1600" spc="-5">
                <a:latin typeface="Verdana"/>
                <a:cs typeface="Verdana"/>
              </a:rPr>
              <a:t>dynamically, on </a:t>
            </a: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early stage of </a:t>
            </a:r>
            <a:r>
              <a:rPr dirty="0" sz="1600" spc="-10">
                <a:latin typeface="Verdana"/>
                <a:cs typeface="Verdana"/>
              </a:rPr>
              <a:t>the  injection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927100" marR="272415" indent="-224790">
              <a:lnSpc>
                <a:spcPct val="110000"/>
              </a:lnSpc>
              <a:spcBef>
                <a:spcPts val="450"/>
              </a:spcBef>
            </a:pPr>
            <a:r>
              <a:rPr dirty="0" sz="1400">
                <a:latin typeface="Verdana"/>
                <a:cs typeface="Verdana"/>
              </a:rPr>
              <a:t>– </a:t>
            </a:r>
            <a:r>
              <a:rPr dirty="0" sz="1400" i="1">
                <a:latin typeface="Verdana"/>
                <a:cs typeface="Verdana"/>
              </a:rPr>
              <a:t>We </a:t>
            </a:r>
            <a:r>
              <a:rPr dirty="0" sz="1400" spc="-5" i="1">
                <a:latin typeface="Verdana"/>
                <a:cs typeface="Verdana"/>
              </a:rPr>
              <a:t>trace the </a:t>
            </a:r>
            <a:r>
              <a:rPr dirty="0" sz="1400" i="1">
                <a:latin typeface="Verdana"/>
                <a:cs typeface="Verdana"/>
              </a:rPr>
              <a:t>corresponding </a:t>
            </a:r>
            <a:r>
              <a:rPr dirty="0" sz="1400" spc="-5" i="1">
                <a:latin typeface="Verdana"/>
                <a:cs typeface="Verdana"/>
              </a:rPr>
              <a:t>NTDLL functions </a:t>
            </a:r>
            <a:r>
              <a:rPr dirty="0" sz="1400" i="1">
                <a:latin typeface="Verdana"/>
                <a:cs typeface="Verdana"/>
              </a:rPr>
              <a:t>until a system call </a:t>
            </a:r>
            <a:r>
              <a:rPr dirty="0" sz="1400" spc="-5" i="1">
                <a:latin typeface="Verdana"/>
                <a:cs typeface="Verdana"/>
              </a:rPr>
              <a:t>instruction is  </a:t>
            </a:r>
            <a:r>
              <a:rPr dirty="0" sz="1400" i="1">
                <a:latin typeface="Verdana"/>
                <a:cs typeface="Verdana"/>
              </a:rPr>
              <a:t>reached and </a:t>
            </a:r>
            <a:r>
              <a:rPr dirty="0" sz="1400" spc="-5" i="1">
                <a:latin typeface="Verdana"/>
                <a:cs typeface="Verdana"/>
              </a:rPr>
              <a:t>then </a:t>
            </a:r>
            <a:r>
              <a:rPr dirty="0" sz="1400" i="1">
                <a:latin typeface="Verdana"/>
                <a:cs typeface="Verdana"/>
              </a:rPr>
              <a:t>read </a:t>
            </a:r>
            <a:r>
              <a:rPr dirty="0" sz="1400" spc="-5" i="1">
                <a:latin typeface="Verdana"/>
                <a:cs typeface="Verdana"/>
              </a:rPr>
              <a:t>the </a:t>
            </a:r>
            <a:r>
              <a:rPr dirty="0" sz="1400" i="1">
                <a:latin typeface="Verdana"/>
                <a:cs typeface="Verdana"/>
              </a:rPr>
              <a:t>system call number from </a:t>
            </a:r>
            <a:r>
              <a:rPr dirty="0" sz="1400" spc="-5" i="1">
                <a:latin typeface="Verdana"/>
                <a:cs typeface="Verdana"/>
              </a:rPr>
              <a:t>the EAX/RAX</a:t>
            </a:r>
            <a:r>
              <a:rPr dirty="0" sz="1400" spc="-100" i="1">
                <a:latin typeface="Verdana"/>
                <a:cs typeface="Verdana"/>
              </a:rPr>
              <a:t> </a:t>
            </a:r>
            <a:r>
              <a:rPr dirty="0" sz="1400" spc="-5" i="1">
                <a:latin typeface="Verdana"/>
                <a:cs typeface="Verdana"/>
              </a:rPr>
              <a:t>register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11773" y="3909821"/>
            <a:ext cx="2999231" cy="2295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11773" y="3909821"/>
            <a:ext cx="2999740" cy="2295525"/>
          </a:xfrm>
          <a:custGeom>
            <a:avLst/>
            <a:gdLst/>
            <a:ahLst/>
            <a:cxnLst/>
            <a:rect l="l" t="t" r="r" b="b"/>
            <a:pathLst>
              <a:path w="2999740" h="2295525">
                <a:moveTo>
                  <a:pt x="0" y="382523"/>
                </a:moveTo>
                <a:lnTo>
                  <a:pt x="2981" y="334553"/>
                </a:lnTo>
                <a:lnTo>
                  <a:pt x="11686" y="288356"/>
                </a:lnTo>
                <a:lnTo>
                  <a:pt x="25755" y="244294"/>
                </a:lnTo>
                <a:lnTo>
                  <a:pt x="44830" y="202724"/>
                </a:lnTo>
                <a:lnTo>
                  <a:pt x="68552" y="164006"/>
                </a:lnTo>
                <a:lnTo>
                  <a:pt x="96561" y="128499"/>
                </a:lnTo>
                <a:lnTo>
                  <a:pt x="128499" y="96561"/>
                </a:lnTo>
                <a:lnTo>
                  <a:pt x="164006" y="68552"/>
                </a:lnTo>
                <a:lnTo>
                  <a:pt x="202724" y="44830"/>
                </a:lnTo>
                <a:lnTo>
                  <a:pt x="244294" y="25755"/>
                </a:lnTo>
                <a:lnTo>
                  <a:pt x="288356" y="11686"/>
                </a:lnTo>
                <a:lnTo>
                  <a:pt x="334553" y="2981"/>
                </a:lnTo>
                <a:lnTo>
                  <a:pt x="382524" y="0"/>
                </a:lnTo>
                <a:lnTo>
                  <a:pt x="2616707" y="0"/>
                </a:lnTo>
                <a:lnTo>
                  <a:pt x="2664678" y="2981"/>
                </a:lnTo>
                <a:lnTo>
                  <a:pt x="2710875" y="11686"/>
                </a:lnTo>
                <a:lnTo>
                  <a:pt x="2754937" y="25755"/>
                </a:lnTo>
                <a:lnTo>
                  <a:pt x="2796507" y="44830"/>
                </a:lnTo>
                <a:lnTo>
                  <a:pt x="2835225" y="68552"/>
                </a:lnTo>
                <a:lnTo>
                  <a:pt x="2870732" y="96561"/>
                </a:lnTo>
                <a:lnTo>
                  <a:pt x="2902670" y="128499"/>
                </a:lnTo>
                <a:lnTo>
                  <a:pt x="2930679" y="164006"/>
                </a:lnTo>
                <a:lnTo>
                  <a:pt x="2954401" y="202724"/>
                </a:lnTo>
                <a:lnTo>
                  <a:pt x="2973476" y="244294"/>
                </a:lnTo>
                <a:lnTo>
                  <a:pt x="2987545" y="288356"/>
                </a:lnTo>
                <a:lnTo>
                  <a:pt x="2996250" y="334553"/>
                </a:lnTo>
                <a:lnTo>
                  <a:pt x="2999231" y="382523"/>
                </a:lnTo>
                <a:lnTo>
                  <a:pt x="2999231" y="1912607"/>
                </a:lnTo>
                <a:lnTo>
                  <a:pt x="2996250" y="1960593"/>
                </a:lnTo>
                <a:lnTo>
                  <a:pt x="2987545" y="2006800"/>
                </a:lnTo>
                <a:lnTo>
                  <a:pt x="2973476" y="2050869"/>
                </a:lnTo>
                <a:lnTo>
                  <a:pt x="2954401" y="2092443"/>
                </a:lnTo>
                <a:lnTo>
                  <a:pt x="2930679" y="2131162"/>
                </a:lnTo>
                <a:lnTo>
                  <a:pt x="2902670" y="2166668"/>
                </a:lnTo>
                <a:lnTo>
                  <a:pt x="2870732" y="2198603"/>
                </a:lnTo>
                <a:lnTo>
                  <a:pt x="2835225" y="2226608"/>
                </a:lnTo>
                <a:lnTo>
                  <a:pt x="2796507" y="2250325"/>
                </a:lnTo>
                <a:lnTo>
                  <a:pt x="2754937" y="2269395"/>
                </a:lnTo>
                <a:lnTo>
                  <a:pt x="2710875" y="2283461"/>
                </a:lnTo>
                <a:lnTo>
                  <a:pt x="2664678" y="2292163"/>
                </a:lnTo>
                <a:lnTo>
                  <a:pt x="2616707" y="2295143"/>
                </a:lnTo>
                <a:lnTo>
                  <a:pt x="382524" y="2295143"/>
                </a:lnTo>
                <a:lnTo>
                  <a:pt x="334553" y="2292163"/>
                </a:lnTo>
                <a:lnTo>
                  <a:pt x="288356" y="2283461"/>
                </a:lnTo>
                <a:lnTo>
                  <a:pt x="244294" y="2269395"/>
                </a:lnTo>
                <a:lnTo>
                  <a:pt x="202724" y="2250325"/>
                </a:lnTo>
                <a:lnTo>
                  <a:pt x="164006" y="2226608"/>
                </a:lnTo>
                <a:lnTo>
                  <a:pt x="128499" y="2198603"/>
                </a:lnTo>
                <a:lnTo>
                  <a:pt x="96561" y="2166668"/>
                </a:lnTo>
                <a:lnTo>
                  <a:pt x="68552" y="2131162"/>
                </a:lnTo>
                <a:lnTo>
                  <a:pt x="44830" y="2092443"/>
                </a:lnTo>
                <a:lnTo>
                  <a:pt x="25755" y="2050869"/>
                </a:lnTo>
                <a:lnTo>
                  <a:pt x="11686" y="2006800"/>
                </a:lnTo>
                <a:lnTo>
                  <a:pt x="2981" y="1960593"/>
                </a:lnTo>
                <a:lnTo>
                  <a:pt x="0" y="1912607"/>
                </a:lnTo>
                <a:lnTo>
                  <a:pt x="0" y="382523"/>
                </a:lnTo>
                <a:close/>
              </a:path>
            </a:pathLst>
          </a:custGeom>
          <a:ln w="259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6073" y="3899153"/>
            <a:ext cx="3485388" cy="2314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16073" y="3899153"/>
            <a:ext cx="3485515" cy="2315210"/>
          </a:xfrm>
          <a:custGeom>
            <a:avLst/>
            <a:gdLst/>
            <a:ahLst/>
            <a:cxnLst/>
            <a:rect l="l" t="t" r="r" b="b"/>
            <a:pathLst>
              <a:path w="3485515" h="2315210">
                <a:moveTo>
                  <a:pt x="0" y="385826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3099562" y="0"/>
                </a:lnTo>
                <a:lnTo>
                  <a:pt x="3147963" y="3005"/>
                </a:lnTo>
                <a:lnTo>
                  <a:pt x="3194569" y="11782"/>
                </a:lnTo>
                <a:lnTo>
                  <a:pt x="3239018" y="25968"/>
                </a:lnTo>
                <a:lnTo>
                  <a:pt x="3280949" y="45201"/>
                </a:lnTo>
                <a:lnTo>
                  <a:pt x="3320001" y="69121"/>
                </a:lnTo>
                <a:lnTo>
                  <a:pt x="3355812" y="97366"/>
                </a:lnTo>
                <a:lnTo>
                  <a:pt x="3388021" y="129575"/>
                </a:lnTo>
                <a:lnTo>
                  <a:pt x="3416266" y="165386"/>
                </a:lnTo>
                <a:lnTo>
                  <a:pt x="3440186" y="204438"/>
                </a:lnTo>
                <a:lnTo>
                  <a:pt x="3459419" y="246369"/>
                </a:lnTo>
                <a:lnTo>
                  <a:pt x="3473605" y="290818"/>
                </a:lnTo>
                <a:lnTo>
                  <a:pt x="3482382" y="337424"/>
                </a:lnTo>
                <a:lnTo>
                  <a:pt x="3485388" y="385826"/>
                </a:lnTo>
                <a:lnTo>
                  <a:pt x="3485388" y="1929117"/>
                </a:lnTo>
                <a:lnTo>
                  <a:pt x="3482382" y="1977516"/>
                </a:lnTo>
                <a:lnTo>
                  <a:pt x="3473605" y="2024121"/>
                </a:lnTo>
                <a:lnTo>
                  <a:pt x="3459419" y="2068570"/>
                </a:lnTo>
                <a:lnTo>
                  <a:pt x="3440186" y="2110502"/>
                </a:lnTo>
                <a:lnTo>
                  <a:pt x="3416266" y="2149555"/>
                </a:lnTo>
                <a:lnTo>
                  <a:pt x="3388021" y="2185368"/>
                </a:lnTo>
                <a:lnTo>
                  <a:pt x="3355812" y="2217579"/>
                </a:lnTo>
                <a:lnTo>
                  <a:pt x="3320001" y="2245826"/>
                </a:lnTo>
                <a:lnTo>
                  <a:pt x="3280949" y="2269749"/>
                </a:lnTo>
                <a:lnTo>
                  <a:pt x="3239018" y="2288984"/>
                </a:lnTo>
                <a:lnTo>
                  <a:pt x="3194569" y="2303172"/>
                </a:lnTo>
                <a:lnTo>
                  <a:pt x="3147963" y="2311949"/>
                </a:lnTo>
                <a:lnTo>
                  <a:pt x="3099562" y="2314956"/>
                </a:lnTo>
                <a:lnTo>
                  <a:pt x="385825" y="2314956"/>
                </a:lnTo>
                <a:lnTo>
                  <a:pt x="337424" y="2311949"/>
                </a:lnTo>
                <a:lnTo>
                  <a:pt x="290818" y="2303172"/>
                </a:lnTo>
                <a:lnTo>
                  <a:pt x="246369" y="2288984"/>
                </a:lnTo>
                <a:lnTo>
                  <a:pt x="204438" y="2269749"/>
                </a:lnTo>
                <a:lnTo>
                  <a:pt x="165386" y="2245826"/>
                </a:lnTo>
                <a:lnTo>
                  <a:pt x="129575" y="2217579"/>
                </a:lnTo>
                <a:lnTo>
                  <a:pt x="97366" y="2185368"/>
                </a:lnTo>
                <a:lnTo>
                  <a:pt x="69121" y="2149555"/>
                </a:lnTo>
                <a:lnTo>
                  <a:pt x="45201" y="2110502"/>
                </a:lnTo>
                <a:lnTo>
                  <a:pt x="25968" y="2068570"/>
                </a:lnTo>
                <a:lnTo>
                  <a:pt x="11782" y="2024121"/>
                </a:lnTo>
                <a:lnTo>
                  <a:pt x="3005" y="1977516"/>
                </a:lnTo>
                <a:lnTo>
                  <a:pt x="0" y="1929117"/>
                </a:lnTo>
                <a:lnTo>
                  <a:pt x="0" y="385826"/>
                </a:lnTo>
                <a:close/>
              </a:path>
            </a:pathLst>
          </a:custGeom>
          <a:ln w="2590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461" y="5290565"/>
            <a:ext cx="1467612" cy="912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461" y="5290565"/>
            <a:ext cx="1468120" cy="913130"/>
          </a:xfrm>
          <a:custGeom>
            <a:avLst/>
            <a:gdLst/>
            <a:ahLst/>
            <a:cxnLst/>
            <a:rect l="l" t="t" r="r" b="b"/>
            <a:pathLst>
              <a:path w="1468120" h="913129">
                <a:moveTo>
                  <a:pt x="0" y="152146"/>
                </a:moveTo>
                <a:lnTo>
                  <a:pt x="7756" y="104038"/>
                </a:lnTo>
                <a:lnTo>
                  <a:pt x="29356" y="62270"/>
                </a:lnTo>
                <a:lnTo>
                  <a:pt x="62292" y="29342"/>
                </a:lnTo>
                <a:lnTo>
                  <a:pt x="104057" y="7752"/>
                </a:lnTo>
                <a:lnTo>
                  <a:pt x="152146" y="0"/>
                </a:lnTo>
                <a:lnTo>
                  <a:pt x="1315466" y="0"/>
                </a:lnTo>
                <a:lnTo>
                  <a:pt x="1363573" y="7752"/>
                </a:lnTo>
                <a:lnTo>
                  <a:pt x="1405341" y="29342"/>
                </a:lnTo>
                <a:lnTo>
                  <a:pt x="1438269" y="62270"/>
                </a:lnTo>
                <a:lnTo>
                  <a:pt x="1459859" y="104038"/>
                </a:lnTo>
                <a:lnTo>
                  <a:pt x="1467612" y="152146"/>
                </a:lnTo>
                <a:lnTo>
                  <a:pt x="1467612" y="760730"/>
                </a:lnTo>
                <a:lnTo>
                  <a:pt x="1459859" y="808818"/>
                </a:lnTo>
                <a:lnTo>
                  <a:pt x="1438269" y="850583"/>
                </a:lnTo>
                <a:lnTo>
                  <a:pt x="1405341" y="883519"/>
                </a:lnTo>
                <a:lnTo>
                  <a:pt x="1363573" y="905119"/>
                </a:lnTo>
                <a:lnTo>
                  <a:pt x="1315466" y="912876"/>
                </a:lnTo>
                <a:lnTo>
                  <a:pt x="152146" y="912876"/>
                </a:lnTo>
                <a:lnTo>
                  <a:pt x="104057" y="905119"/>
                </a:lnTo>
                <a:lnTo>
                  <a:pt x="62292" y="883519"/>
                </a:lnTo>
                <a:lnTo>
                  <a:pt x="29356" y="850583"/>
                </a:lnTo>
                <a:lnTo>
                  <a:pt x="7756" y="808818"/>
                </a:lnTo>
                <a:lnTo>
                  <a:pt x="0" y="760730"/>
                </a:lnTo>
                <a:lnTo>
                  <a:pt x="0" y="152146"/>
                </a:lnTo>
                <a:close/>
              </a:path>
            </a:pathLst>
          </a:custGeom>
          <a:ln w="259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606" y="3851909"/>
            <a:ext cx="1463039" cy="934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6606" y="3851909"/>
            <a:ext cx="1463040" cy="934719"/>
          </a:xfrm>
          <a:custGeom>
            <a:avLst/>
            <a:gdLst/>
            <a:ahLst/>
            <a:cxnLst/>
            <a:rect l="l" t="t" r="r" b="b"/>
            <a:pathLst>
              <a:path w="1463039" h="934720">
                <a:moveTo>
                  <a:pt x="0" y="155701"/>
                </a:moveTo>
                <a:lnTo>
                  <a:pt x="7937" y="106493"/>
                </a:lnTo>
                <a:lnTo>
                  <a:pt x="30041" y="63751"/>
                </a:lnTo>
                <a:lnTo>
                  <a:pt x="63746" y="30045"/>
                </a:lnTo>
                <a:lnTo>
                  <a:pt x="106488" y="7939"/>
                </a:lnTo>
                <a:lnTo>
                  <a:pt x="155701" y="0"/>
                </a:lnTo>
                <a:lnTo>
                  <a:pt x="1307338" y="0"/>
                </a:lnTo>
                <a:lnTo>
                  <a:pt x="1356546" y="7939"/>
                </a:lnTo>
                <a:lnTo>
                  <a:pt x="1399288" y="30045"/>
                </a:lnTo>
                <a:lnTo>
                  <a:pt x="1432994" y="63751"/>
                </a:lnTo>
                <a:lnTo>
                  <a:pt x="1455100" y="106493"/>
                </a:lnTo>
                <a:lnTo>
                  <a:pt x="1463039" y="155701"/>
                </a:lnTo>
                <a:lnTo>
                  <a:pt x="1463039" y="778509"/>
                </a:lnTo>
                <a:lnTo>
                  <a:pt x="1455100" y="827718"/>
                </a:lnTo>
                <a:lnTo>
                  <a:pt x="1432994" y="870460"/>
                </a:lnTo>
                <a:lnTo>
                  <a:pt x="1399288" y="904166"/>
                </a:lnTo>
                <a:lnTo>
                  <a:pt x="1356546" y="926272"/>
                </a:lnTo>
                <a:lnTo>
                  <a:pt x="1307338" y="934212"/>
                </a:lnTo>
                <a:lnTo>
                  <a:pt x="155701" y="934212"/>
                </a:lnTo>
                <a:lnTo>
                  <a:pt x="106488" y="926272"/>
                </a:lnTo>
                <a:lnTo>
                  <a:pt x="63746" y="904166"/>
                </a:lnTo>
                <a:lnTo>
                  <a:pt x="30041" y="870460"/>
                </a:lnTo>
                <a:lnTo>
                  <a:pt x="7937" y="827718"/>
                </a:lnTo>
                <a:lnTo>
                  <a:pt x="0" y="778509"/>
                </a:lnTo>
                <a:lnTo>
                  <a:pt x="0" y="155701"/>
                </a:lnTo>
                <a:close/>
              </a:path>
            </a:pathLst>
          </a:custGeom>
          <a:ln w="259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3806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System </a:t>
            </a:r>
            <a:r>
              <a:rPr dirty="0" sz="2400"/>
              <a:t>Call</a:t>
            </a:r>
            <a:r>
              <a:rPr dirty="0" sz="2400" spc="-65"/>
              <a:t> </a:t>
            </a:r>
            <a:r>
              <a:rPr dirty="0" sz="2400" spc="-5"/>
              <a:t>Execution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243027" y="660272"/>
            <a:ext cx="8267065" cy="2861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267335" indent="-226060">
              <a:lnSpc>
                <a:spcPct val="11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b="1" i="1">
                <a:latin typeface="Verdana"/>
                <a:cs typeface="Verdana"/>
              </a:rPr>
              <a:t>System Call </a:t>
            </a:r>
            <a:r>
              <a:rPr dirty="0" sz="1800" spc="-5" b="1" i="1">
                <a:latin typeface="Verdana"/>
                <a:cs typeface="Verdana"/>
              </a:rPr>
              <a:t>Emulator </a:t>
            </a:r>
            <a:r>
              <a:rPr dirty="0" sz="1800" spc="-5">
                <a:latin typeface="Verdana"/>
                <a:cs typeface="Verdana"/>
              </a:rPr>
              <a:t>executes </a:t>
            </a:r>
            <a:r>
              <a:rPr dirty="0" sz="1800">
                <a:latin typeface="Verdana"/>
                <a:cs typeface="Verdana"/>
              </a:rPr>
              <a:t>all “known” </a:t>
            </a:r>
            <a:r>
              <a:rPr dirty="0" sz="1800" spc="-5">
                <a:latin typeface="Verdana"/>
                <a:cs typeface="Verdana"/>
              </a:rPr>
              <a:t>system </a:t>
            </a:r>
            <a:r>
              <a:rPr dirty="0" sz="1800">
                <a:latin typeface="Verdana"/>
                <a:cs typeface="Verdana"/>
              </a:rPr>
              <a:t>calls </a:t>
            </a:r>
            <a:r>
              <a:rPr dirty="0" sz="1800" spc="-5">
                <a:latin typeface="Verdana"/>
                <a:cs typeface="Verdana"/>
              </a:rPr>
              <a:t>that  </a:t>
            </a:r>
            <a:r>
              <a:rPr dirty="0" sz="1800">
                <a:latin typeface="Verdana"/>
                <a:cs typeface="Verdana"/>
              </a:rPr>
              <a:t>may affect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VMM </a:t>
            </a:r>
            <a:r>
              <a:rPr dirty="0" sz="1800" spc="-5">
                <a:latin typeface="Verdana"/>
                <a:cs typeface="Verdana"/>
              </a:rPr>
              <a:t>state, e.g. memory mappings, creation </a:t>
            </a:r>
            <a:r>
              <a:rPr dirty="0" sz="1800">
                <a:latin typeface="Verdana"/>
                <a:cs typeface="Verdana"/>
              </a:rPr>
              <a:t>and  </a:t>
            </a:r>
            <a:r>
              <a:rPr dirty="0" sz="1800" spc="-5">
                <a:latin typeface="Verdana"/>
                <a:cs typeface="Verdana"/>
              </a:rPr>
              <a:t>termination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threads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processes,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755"/>
              </a:spcBef>
              <a:buChar char="•"/>
              <a:tabLst>
                <a:tab pos="238760" algn="l"/>
              </a:tabLst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remaining, unknown </a:t>
            </a:r>
            <a:r>
              <a:rPr dirty="0" sz="1800" spc="-5">
                <a:latin typeface="Verdana"/>
                <a:cs typeface="Verdana"/>
              </a:rPr>
              <a:t>system </a:t>
            </a:r>
            <a:r>
              <a:rPr dirty="0" sz="1800">
                <a:latin typeface="Verdana"/>
                <a:cs typeface="Verdana"/>
              </a:rPr>
              <a:t>calls are </a:t>
            </a:r>
            <a:r>
              <a:rPr dirty="0" sz="1800" spc="-5">
                <a:latin typeface="Verdana"/>
                <a:cs typeface="Verdana"/>
              </a:rPr>
              <a:t>forwarded 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219"/>
              </a:spcBef>
            </a:pPr>
            <a:r>
              <a:rPr dirty="0" sz="1800" b="1" i="1">
                <a:latin typeface="Verdana"/>
                <a:cs typeface="Verdana"/>
              </a:rPr>
              <a:t>System</a:t>
            </a:r>
            <a:r>
              <a:rPr dirty="0" sz="1800" spc="-15" b="1" i="1">
                <a:latin typeface="Verdana"/>
                <a:cs typeface="Verdana"/>
              </a:rPr>
              <a:t> </a:t>
            </a:r>
            <a:r>
              <a:rPr dirty="0" sz="1800" spc="-5" b="1" i="1">
                <a:latin typeface="Verdana"/>
                <a:cs typeface="Verdana"/>
              </a:rPr>
              <a:t>Gate</a:t>
            </a:r>
            <a:endParaRPr sz="1800">
              <a:latin typeface="Verdana"/>
              <a:cs typeface="Verdana"/>
            </a:endParaRPr>
          </a:p>
          <a:p>
            <a:pPr lvl="1" marL="588645" marR="5080" indent="-236220">
              <a:lnSpc>
                <a:spcPct val="110000"/>
              </a:lnSpc>
              <a:spcBef>
                <a:spcPts val="50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Per-thread </a:t>
            </a:r>
            <a:r>
              <a:rPr dirty="0" sz="1600" spc="-10">
                <a:latin typeface="Verdana"/>
                <a:cs typeface="Verdana"/>
              </a:rPr>
              <a:t>procedure </a:t>
            </a:r>
            <a:r>
              <a:rPr dirty="0" sz="1600" spc="-5">
                <a:latin typeface="Verdana"/>
                <a:cs typeface="Verdana"/>
              </a:rPr>
              <a:t>that transparently executes system </a:t>
            </a:r>
            <a:r>
              <a:rPr dirty="0" sz="1600" spc="-10">
                <a:latin typeface="Verdana"/>
                <a:cs typeface="Verdana"/>
              </a:rPr>
              <a:t>calls </a:t>
            </a:r>
            <a:r>
              <a:rPr dirty="0" sz="1600" spc="-5">
                <a:latin typeface="Verdana"/>
                <a:cs typeface="Verdana"/>
              </a:rPr>
              <a:t>and regains  control upon return or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interruption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Fills/spills original </a:t>
            </a:r>
            <a:r>
              <a:rPr dirty="0" sz="1600" spc="-5">
                <a:latin typeface="Verdana"/>
                <a:cs typeface="Verdana"/>
              </a:rPr>
              <a:t>context before/after system</a:t>
            </a:r>
            <a:r>
              <a:rPr dirty="0" sz="1600" spc="1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calls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7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Recovers original context (PC) </a:t>
            </a:r>
            <a:r>
              <a:rPr dirty="0" sz="1600" spc="-1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a system call </a:t>
            </a:r>
            <a:r>
              <a:rPr dirty="0" sz="1600" spc="-10">
                <a:latin typeface="Verdana"/>
                <a:cs typeface="Verdana"/>
              </a:rPr>
              <a:t>is</a:t>
            </a:r>
            <a:r>
              <a:rPr dirty="0" sz="1600" spc="1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interrupted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9508" y="4588764"/>
            <a:ext cx="2726436" cy="743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69508" y="4511395"/>
            <a:ext cx="272669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 marR="91440">
              <a:lnSpc>
                <a:spcPct val="13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Switch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 the application</a:t>
            </a:r>
            <a:r>
              <a:rPr dirty="0" sz="1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context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2e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Switch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 the Pin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4273" y="3719321"/>
            <a:ext cx="1891284" cy="3261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4273" y="3719321"/>
            <a:ext cx="1891664" cy="326390"/>
          </a:xfrm>
          <a:custGeom>
            <a:avLst/>
            <a:gdLst/>
            <a:ahLst/>
            <a:cxnLst/>
            <a:rect l="l" t="t" r="r" b="b"/>
            <a:pathLst>
              <a:path w="1891664" h="326389">
                <a:moveTo>
                  <a:pt x="0" y="54355"/>
                </a:moveTo>
                <a:lnTo>
                  <a:pt x="4278" y="33218"/>
                </a:lnTo>
                <a:lnTo>
                  <a:pt x="15938" y="15938"/>
                </a:lnTo>
                <a:lnTo>
                  <a:pt x="33218" y="4278"/>
                </a:lnTo>
                <a:lnTo>
                  <a:pt x="54356" y="0"/>
                </a:lnTo>
                <a:lnTo>
                  <a:pt x="1836927" y="0"/>
                </a:lnTo>
                <a:lnTo>
                  <a:pt x="1858065" y="4278"/>
                </a:lnTo>
                <a:lnTo>
                  <a:pt x="1875345" y="15938"/>
                </a:lnTo>
                <a:lnTo>
                  <a:pt x="1887005" y="33218"/>
                </a:lnTo>
                <a:lnTo>
                  <a:pt x="1891284" y="54355"/>
                </a:lnTo>
                <a:lnTo>
                  <a:pt x="1891284" y="271779"/>
                </a:lnTo>
                <a:lnTo>
                  <a:pt x="1887005" y="292917"/>
                </a:lnTo>
                <a:lnTo>
                  <a:pt x="1875345" y="310197"/>
                </a:lnTo>
                <a:lnTo>
                  <a:pt x="1858065" y="321857"/>
                </a:lnTo>
                <a:lnTo>
                  <a:pt x="1836927" y="326135"/>
                </a:lnTo>
                <a:lnTo>
                  <a:pt x="54356" y="326135"/>
                </a:lnTo>
                <a:lnTo>
                  <a:pt x="33218" y="321857"/>
                </a:lnTo>
                <a:lnTo>
                  <a:pt x="15938" y="310197"/>
                </a:lnTo>
                <a:lnTo>
                  <a:pt x="4278" y="292917"/>
                </a:lnTo>
                <a:lnTo>
                  <a:pt x="0" y="271779"/>
                </a:lnTo>
                <a:lnTo>
                  <a:pt x="0" y="54355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5361" y="3737609"/>
            <a:ext cx="1892808" cy="327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5361" y="3737609"/>
            <a:ext cx="1892935" cy="327660"/>
          </a:xfrm>
          <a:custGeom>
            <a:avLst/>
            <a:gdLst/>
            <a:ahLst/>
            <a:cxnLst/>
            <a:rect l="l" t="t" r="r" b="b"/>
            <a:pathLst>
              <a:path w="1892934" h="327660">
                <a:moveTo>
                  <a:pt x="0" y="54609"/>
                </a:moveTo>
                <a:lnTo>
                  <a:pt x="4300" y="33379"/>
                </a:lnTo>
                <a:lnTo>
                  <a:pt x="16017" y="16017"/>
                </a:lnTo>
                <a:lnTo>
                  <a:pt x="33379" y="4300"/>
                </a:lnTo>
                <a:lnTo>
                  <a:pt x="54610" y="0"/>
                </a:lnTo>
                <a:lnTo>
                  <a:pt x="1838197" y="0"/>
                </a:lnTo>
                <a:lnTo>
                  <a:pt x="1859428" y="4300"/>
                </a:lnTo>
                <a:lnTo>
                  <a:pt x="1876790" y="16017"/>
                </a:lnTo>
                <a:lnTo>
                  <a:pt x="1888507" y="33379"/>
                </a:lnTo>
                <a:lnTo>
                  <a:pt x="1892808" y="54609"/>
                </a:lnTo>
                <a:lnTo>
                  <a:pt x="1892808" y="273050"/>
                </a:lnTo>
                <a:lnTo>
                  <a:pt x="1888507" y="294280"/>
                </a:lnTo>
                <a:lnTo>
                  <a:pt x="1876790" y="311642"/>
                </a:lnTo>
                <a:lnTo>
                  <a:pt x="1859428" y="323359"/>
                </a:lnTo>
                <a:lnTo>
                  <a:pt x="1838197" y="327659"/>
                </a:lnTo>
                <a:lnTo>
                  <a:pt x="54610" y="327659"/>
                </a:lnTo>
                <a:lnTo>
                  <a:pt x="33379" y="323359"/>
                </a:lnTo>
                <a:lnTo>
                  <a:pt x="16017" y="311642"/>
                </a:lnTo>
                <a:lnTo>
                  <a:pt x="4300" y="294280"/>
                </a:lnTo>
                <a:lnTo>
                  <a:pt x="0" y="273050"/>
                </a:lnTo>
                <a:lnTo>
                  <a:pt x="0" y="54609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43827" y="3754627"/>
            <a:ext cx="10541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9862" y="5100065"/>
            <a:ext cx="1178052" cy="3261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9862" y="5100065"/>
            <a:ext cx="1178560" cy="326390"/>
          </a:xfrm>
          <a:custGeom>
            <a:avLst/>
            <a:gdLst/>
            <a:ahLst/>
            <a:cxnLst/>
            <a:rect l="l" t="t" r="r" b="b"/>
            <a:pathLst>
              <a:path w="1178560" h="326389">
                <a:moveTo>
                  <a:pt x="0" y="54355"/>
                </a:moveTo>
                <a:lnTo>
                  <a:pt x="4271" y="33218"/>
                </a:lnTo>
                <a:lnTo>
                  <a:pt x="15919" y="15938"/>
                </a:lnTo>
                <a:lnTo>
                  <a:pt x="33197" y="4278"/>
                </a:lnTo>
                <a:lnTo>
                  <a:pt x="54356" y="0"/>
                </a:lnTo>
                <a:lnTo>
                  <a:pt x="1123696" y="0"/>
                </a:lnTo>
                <a:lnTo>
                  <a:pt x="1144833" y="4278"/>
                </a:lnTo>
                <a:lnTo>
                  <a:pt x="1162113" y="15938"/>
                </a:lnTo>
                <a:lnTo>
                  <a:pt x="1173773" y="33218"/>
                </a:lnTo>
                <a:lnTo>
                  <a:pt x="1178052" y="54355"/>
                </a:lnTo>
                <a:lnTo>
                  <a:pt x="1178052" y="271779"/>
                </a:lnTo>
                <a:lnTo>
                  <a:pt x="1173773" y="292917"/>
                </a:lnTo>
                <a:lnTo>
                  <a:pt x="1162113" y="310197"/>
                </a:lnTo>
                <a:lnTo>
                  <a:pt x="1144833" y="321857"/>
                </a:lnTo>
                <a:lnTo>
                  <a:pt x="1123696" y="326135"/>
                </a:lnTo>
                <a:lnTo>
                  <a:pt x="54356" y="326135"/>
                </a:lnTo>
                <a:lnTo>
                  <a:pt x="33197" y="321857"/>
                </a:lnTo>
                <a:lnTo>
                  <a:pt x="15919" y="310197"/>
                </a:lnTo>
                <a:lnTo>
                  <a:pt x="4271" y="292917"/>
                </a:lnTo>
                <a:lnTo>
                  <a:pt x="0" y="271779"/>
                </a:lnTo>
                <a:lnTo>
                  <a:pt x="0" y="54355"/>
                </a:lnTo>
                <a:close/>
              </a:path>
            </a:pathLst>
          </a:custGeom>
          <a:ln w="25907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2107" y="5116829"/>
            <a:ext cx="1013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1574" y="3720846"/>
            <a:ext cx="1234439" cy="326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1574" y="3720846"/>
            <a:ext cx="1234440" cy="326390"/>
          </a:xfrm>
          <a:custGeom>
            <a:avLst/>
            <a:gdLst/>
            <a:ahLst/>
            <a:cxnLst/>
            <a:rect l="l" t="t" r="r" b="b"/>
            <a:pathLst>
              <a:path w="1234439" h="326389">
                <a:moveTo>
                  <a:pt x="0" y="54355"/>
                </a:moveTo>
                <a:lnTo>
                  <a:pt x="4271" y="33218"/>
                </a:lnTo>
                <a:lnTo>
                  <a:pt x="15919" y="15938"/>
                </a:lnTo>
                <a:lnTo>
                  <a:pt x="33197" y="4278"/>
                </a:lnTo>
                <a:lnTo>
                  <a:pt x="54355" y="0"/>
                </a:lnTo>
                <a:lnTo>
                  <a:pt x="1180084" y="0"/>
                </a:lnTo>
                <a:lnTo>
                  <a:pt x="1201221" y="4278"/>
                </a:lnTo>
                <a:lnTo>
                  <a:pt x="1218501" y="15938"/>
                </a:lnTo>
                <a:lnTo>
                  <a:pt x="1230161" y="33218"/>
                </a:lnTo>
                <a:lnTo>
                  <a:pt x="1234439" y="54355"/>
                </a:lnTo>
                <a:lnTo>
                  <a:pt x="1234439" y="271779"/>
                </a:lnTo>
                <a:lnTo>
                  <a:pt x="1230161" y="292917"/>
                </a:lnTo>
                <a:lnTo>
                  <a:pt x="1218501" y="310197"/>
                </a:lnTo>
                <a:lnTo>
                  <a:pt x="1201221" y="321857"/>
                </a:lnTo>
                <a:lnTo>
                  <a:pt x="1180084" y="326135"/>
                </a:lnTo>
                <a:lnTo>
                  <a:pt x="54355" y="326135"/>
                </a:lnTo>
                <a:lnTo>
                  <a:pt x="33197" y="321857"/>
                </a:lnTo>
                <a:lnTo>
                  <a:pt x="15919" y="310197"/>
                </a:lnTo>
                <a:lnTo>
                  <a:pt x="4271" y="292917"/>
                </a:lnTo>
                <a:lnTo>
                  <a:pt x="0" y="271779"/>
                </a:lnTo>
                <a:lnTo>
                  <a:pt x="0" y="54355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1568" y="3736975"/>
            <a:ext cx="4305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</a:tabLst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Original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Code	System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Emulator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8912" y="4204715"/>
            <a:ext cx="1132332" cy="4175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38912" y="4345940"/>
            <a:ext cx="11328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sysenter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1144" y="427634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8193" y="0"/>
                </a:move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2215" y="39189"/>
                </a:lnTo>
                <a:lnTo>
                  <a:pt x="8258" y="48148"/>
                </a:lnTo>
                <a:lnTo>
                  <a:pt x="17220" y="54179"/>
                </a:lnTo>
                <a:lnTo>
                  <a:pt x="28193" y="56387"/>
                </a:lnTo>
                <a:lnTo>
                  <a:pt x="39167" y="54179"/>
                </a:lnTo>
                <a:lnTo>
                  <a:pt x="48129" y="48148"/>
                </a:lnTo>
                <a:lnTo>
                  <a:pt x="54172" y="39189"/>
                </a:lnTo>
                <a:lnTo>
                  <a:pt x="56387" y="28193"/>
                </a:lnTo>
                <a:lnTo>
                  <a:pt x="54172" y="17198"/>
                </a:lnTo>
                <a:lnTo>
                  <a:pt x="48129" y="8239"/>
                </a:lnTo>
                <a:lnTo>
                  <a:pt x="39167" y="2208"/>
                </a:lnTo>
                <a:lnTo>
                  <a:pt x="28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8555" y="427634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27431" y="0"/>
                </a:moveTo>
                <a:lnTo>
                  <a:pt x="16753" y="2208"/>
                </a:lnTo>
                <a:lnTo>
                  <a:pt x="8034" y="8239"/>
                </a:lnTo>
                <a:lnTo>
                  <a:pt x="2155" y="17198"/>
                </a:lnTo>
                <a:lnTo>
                  <a:pt x="0" y="28193"/>
                </a:lnTo>
                <a:lnTo>
                  <a:pt x="2155" y="39189"/>
                </a:lnTo>
                <a:lnTo>
                  <a:pt x="8034" y="48148"/>
                </a:lnTo>
                <a:lnTo>
                  <a:pt x="16753" y="54179"/>
                </a:lnTo>
                <a:lnTo>
                  <a:pt x="27431" y="56387"/>
                </a:lnTo>
                <a:lnTo>
                  <a:pt x="38110" y="54179"/>
                </a:lnTo>
                <a:lnTo>
                  <a:pt x="46829" y="48148"/>
                </a:lnTo>
                <a:lnTo>
                  <a:pt x="52708" y="39189"/>
                </a:lnTo>
                <a:lnTo>
                  <a:pt x="54864" y="28193"/>
                </a:lnTo>
                <a:lnTo>
                  <a:pt x="52708" y="17198"/>
                </a:lnTo>
                <a:lnTo>
                  <a:pt x="46829" y="8239"/>
                </a:lnTo>
                <a:lnTo>
                  <a:pt x="38110" y="22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7844" y="427634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8193" y="0"/>
                </a:move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2215" y="39189"/>
                </a:lnTo>
                <a:lnTo>
                  <a:pt x="8258" y="48148"/>
                </a:lnTo>
                <a:lnTo>
                  <a:pt x="17220" y="54179"/>
                </a:lnTo>
                <a:lnTo>
                  <a:pt x="28193" y="56387"/>
                </a:lnTo>
                <a:lnTo>
                  <a:pt x="39167" y="54179"/>
                </a:lnTo>
                <a:lnTo>
                  <a:pt x="48129" y="48148"/>
                </a:lnTo>
                <a:lnTo>
                  <a:pt x="54172" y="39189"/>
                </a:lnTo>
                <a:lnTo>
                  <a:pt x="56387" y="28193"/>
                </a:lnTo>
                <a:lnTo>
                  <a:pt x="54172" y="17198"/>
                </a:lnTo>
                <a:lnTo>
                  <a:pt x="48129" y="8239"/>
                </a:lnTo>
                <a:lnTo>
                  <a:pt x="39167" y="2208"/>
                </a:lnTo>
                <a:lnTo>
                  <a:pt x="28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05255" y="427634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7431" y="0"/>
                </a:moveTo>
                <a:lnTo>
                  <a:pt x="16753" y="2208"/>
                </a:lnTo>
                <a:lnTo>
                  <a:pt x="8034" y="8239"/>
                </a:lnTo>
                <a:lnTo>
                  <a:pt x="2155" y="17198"/>
                </a:lnTo>
                <a:lnTo>
                  <a:pt x="0" y="28193"/>
                </a:lnTo>
                <a:lnTo>
                  <a:pt x="2155" y="39189"/>
                </a:lnTo>
                <a:lnTo>
                  <a:pt x="8034" y="48148"/>
                </a:lnTo>
                <a:lnTo>
                  <a:pt x="16753" y="54179"/>
                </a:lnTo>
                <a:lnTo>
                  <a:pt x="27431" y="56387"/>
                </a:lnTo>
                <a:lnTo>
                  <a:pt x="38110" y="54179"/>
                </a:lnTo>
                <a:lnTo>
                  <a:pt x="46829" y="48148"/>
                </a:lnTo>
                <a:lnTo>
                  <a:pt x="52708" y="39189"/>
                </a:lnTo>
                <a:lnTo>
                  <a:pt x="54863" y="28193"/>
                </a:lnTo>
                <a:lnTo>
                  <a:pt x="52708" y="17198"/>
                </a:lnTo>
                <a:lnTo>
                  <a:pt x="46829" y="8239"/>
                </a:lnTo>
                <a:lnTo>
                  <a:pt x="38110" y="22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04544" y="427634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8193" y="0"/>
                </a:move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2208" y="39189"/>
                </a:lnTo>
                <a:lnTo>
                  <a:pt x="8239" y="48148"/>
                </a:lnTo>
                <a:lnTo>
                  <a:pt x="17198" y="54179"/>
                </a:lnTo>
                <a:lnTo>
                  <a:pt x="28193" y="56387"/>
                </a:lnTo>
                <a:lnTo>
                  <a:pt x="39189" y="54179"/>
                </a:lnTo>
                <a:lnTo>
                  <a:pt x="48148" y="48148"/>
                </a:lnTo>
                <a:lnTo>
                  <a:pt x="54179" y="39189"/>
                </a:lnTo>
                <a:lnTo>
                  <a:pt x="56387" y="28193"/>
                </a:lnTo>
                <a:lnTo>
                  <a:pt x="54179" y="17198"/>
                </a:lnTo>
                <a:lnTo>
                  <a:pt x="48148" y="8239"/>
                </a:lnTo>
                <a:lnTo>
                  <a:pt x="39189" y="2208"/>
                </a:lnTo>
                <a:lnTo>
                  <a:pt x="28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71955" y="427634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7431" y="0"/>
                </a:moveTo>
                <a:lnTo>
                  <a:pt x="16753" y="2208"/>
                </a:lnTo>
                <a:lnTo>
                  <a:pt x="8034" y="8239"/>
                </a:lnTo>
                <a:lnTo>
                  <a:pt x="2155" y="17198"/>
                </a:lnTo>
                <a:lnTo>
                  <a:pt x="0" y="28193"/>
                </a:lnTo>
                <a:lnTo>
                  <a:pt x="2155" y="39189"/>
                </a:lnTo>
                <a:lnTo>
                  <a:pt x="8034" y="48148"/>
                </a:lnTo>
                <a:lnTo>
                  <a:pt x="16753" y="54179"/>
                </a:lnTo>
                <a:lnTo>
                  <a:pt x="27431" y="56387"/>
                </a:lnTo>
                <a:lnTo>
                  <a:pt x="38110" y="54179"/>
                </a:lnTo>
                <a:lnTo>
                  <a:pt x="46829" y="48148"/>
                </a:lnTo>
                <a:lnTo>
                  <a:pt x="52708" y="39189"/>
                </a:lnTo>
                <a:lnTo>
                  <a:pt x="54863" y="28193"/>
                </a:lnTo>
                <a:lnTo>
                  <a:pt x="52708" y="17198"/>
                </a:lnTo>
                <a:lnTo>
                  <a:pt x="46829" y="8239"/>
                </a:lnTo>
                <a:lnTo>
                  <a:pt x="38110" y="22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8912" y="5567171"/>
            <a:ext cx="1132332" cy="4175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38912" y="5708091"/>
            <a:ext cx="11328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jmp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VMM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2000" y="56388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27431" y="0"/>
                </a:moveTo>
                <a:lnTo>
                  <a:pt x="16753" y="2155"/>
                </a:lnTo>
                <a:lnTo>
                  <a:pt x="8034" y="8034"/>
                </a:lnTo>
                <a:lnTo>
                  <a:pt x="2155" y="16753"/>
                </a:lnTo>
                <a:lnTo>
                  <a:pt x="0" y="27431"/>
                </a:lnTo>
                <a:lnTo>
                  <a:pt x="2155" y="38110"/>
                </a:lnTo>
                <a:lnTo>
                  <a:pt x="8034" y="46829"/>
                </a:lnTo>
                <a:lnTo>
                  <a:pt x="16753" y="52708"/>
                </a:lnTo>
                <a:lnTo>
                  <a:pt x="27431" y="54863"/>
                </a:lnTo>
                <a:lnTo>
                  <a:pt x="38110" y="52708"/>
                </a:lnTo>
                <a:lnTo>
                  <a:pt x="46829" y="46829"/>
                </a:lnTo>
                <a:lnTo>
                  <a:pt x="52708" y="38110"/>
                </a:lnTo>
                <a:lnTo>
                  <a:pt x="54863" y="27431"/>
                </a:lnTo>
                <a:lnTo>
                  <a:pt x="52708" y="16753"/>
                </a:lnTo>
                <a:lnTo>
                  <a:pt x="46829" y="8034"/>
                </a:lnTo>
                <a:lnTo>
                  <a:pt x="38110" y="21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9412" y="56388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31" y="0"/>
                </a:moveTo>
                <a:lnTo>
                  <a:pt x="16753" y="2155"/>
                </a:lnTo>
                <a:lnTo>
                  <a:pt x="8034" y="8034"/>
                </a:lnTo>
                <a:lnTo>
                  <a:pt x="2155" y="16753"/>
                </a:lnTo>
                <a:lnTo>
                  <a:pt x="0" y="27431"/>
                </a:lnTo>
                <a:lnTo>
                  <a:pt x="2155" y="38110"/>
                </a:lnTo>
                <a:lnTo>
                  <a:pt x="8034" y="46829"/>
                </a:lnTo>
                <a:lnTo>
                  <a:pt x="16753" y="52708"/>
                </a:lnTo>
                <a:lnTo>
                  <a:pt x="27431" y="54863"/>
                </a:lnTo>
                <a:lnTo>
                  <a:pt x="38110" y="52708"/>
                </a:lnTo>
                <a:lnTo>
                  <a:pt x="46829" y="46829"/>
                </a:lnTo>
                <a:lnTo>
                  <a:pt x="52708" y="38110"/>
                </a:lnTo>
                <a:lnTo>
                  <a:pt x="54864" y="27431"/>
                </a:lnTo>
                <a:lnTo>
                  <a:pt x="52708" y="16753"/>
                </a:lnTo>
                <a:lnTo>
                  <a:pt x="46829" y="8034"/>
                </a:lnTo>
                <a:lnTo>
                  <a:pt x="38110" y="21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28700" y="56388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27431" y="0"/>
                </a:moveTo>
                <a:lnTo>
                  <a:pt x="16753" y="2155"/>
                </a:lnTo>
                <a:lnTo>
                  <a:pt x="8034" y="8034"/>
                </a:lnTo>
                <a:lnTo>
                  <a:pt x="2155" y="16753"/>
                </a:lnTo>
                <a:lnTo>
                  <a:pt x="0" y="27431"/>
                </a:lnTo>
                <a:lnTo>
                  <a:pt x="2155" y="38110"/>
                </a:lnTo>
                <a:lnTo>
                  <a:pt x="8034" y="46829"/>
                </a:lnTo>
                <a:lnTo>
                  <a:pt x="16753" y="52708"/>
                </a:lnTo>
                <a:lnTo>
                  <a:pt x="27431" y="54863"/>
                </a:lnTo>
                <a:lnTo>
                  <a:pt x="38110" y="52708"/>
                </a:lnTo>
                <a:lnTo>
                  <a:pt x="46829" y="46829"/>
                </a:lnTo>
                <a:lnTo>
                  <a:pt x="52708" y="38110"/>
                </a:lnTo>
                <a:lnTo>
                  <a:pt x="54863" y="27431"/>
                </a:lnTo>
                <a:lnTo>
                  <a:pt x="52708" y="16753"/>
                </a:lnTo>
                <a:lnTo>
                  <a:pt x="46829" y="8034"/>
                </a:lnTo>
                <a:lnTo>
                  <a:pt x="38110" y="21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6111" y="56388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27431" y="0"/>
                </a:moveTo>
                <a:lnTo>
                  <a:pt x="16753" y="2155"/>
                </a:lnTo>
                <a:lnTo>
                  <a:pt x="8034" y="8034"/>
                </a:lnTo>
                <a:lnTo>
                  <a:pt x="2155" y="16753"/>
                </a:lnTo>
                <a:lnTo>
                  <a:pt x="0" y="27431"/>
                </a:lnTo>
                <a:lnTo>
                  <a:pt x="2155" y="38110"/>
                </a:lnTo>
                <a:lnTo>
                  <a:pt x="8034" y="46829"/>
                </a:lnTo>
                <a:lnTo>
                  <a:pt x="16753" y="52708"/>
                </a:lnTo>
                <a:lnTo>
                  <a:pt x="27431" y="54863"/>
                </a:lnTo>
                <a:lnTo>
                  <a:pt x="38110" y="52708"/>
                </a:lnTo>
                <a:lnTo>
                  <a:pt x="46829" y="46829"/>
                </a:lnTo>
                <a:lnTo>
                  <a:pt x="52708" y="38110"/>
                </a:lnTo>
                <a:lnTo>
                  <a:pt x="54863" y="27431"/>
                </a:lnTo>
                <a:lnTo>
                  <a:pt x="52708" y="16753"/>
                </a:lnTo>
                <a:lnTo>
                  <a:pt x="46829" y="8034"/>
                </a:lnTo>
                <a:lnTo>
                  <a:pt x="38110" y="21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5400" y="56388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27431" y="0"/>
                </a:moveTo>
                <a:lnTo>
                  <a:pt x="16769" y="2155"/>
                </a:lnTo>
                <a:lnTo>
                  <a:pt x="8048" y="8034"/>
                </a:lnTo>
                <a:lnTo>
                  <a:pt x="2160" y="16753"/>
                </a:lnTo>
                <a:lnTo>
                  <a:pt x="0" y="27431"/>
                </a:lnTo>
                <a:lnTo>
                  <a:pt x="2160" y="38110"/>
                </a:lnTo>
                <a:lnTo>
                  <a:pt x="8048" y="46829"/>
                </a:lnTo>
                <a:lnTo>
                  <a:pt x="16769" y="52708"/>
                </a:lnTo>
                <a:lnTo>
                  <a:pt x="27431" y="54863"/>
                </a:lnTo>
                <a:lnTo>
                  <a:pt x="38094" y="52708"/>
                </a:lnTo>
                <a:lnTo>
                  <a:pt x="46815" y="46829"/>
                </a:lnTo>
                <a:lnTo>
                  <a:pt x="52703" y="38110"/>
                </a:lnTo>
                <a:lnTo>
                  <a:pt x="54863" y="27431"/>
                </a:lnTo>
                <a:lnTo>
                  <a:pt x="52703" y="16753"/>
                </a:lnTo>
                <a:lnTo>
                  <a:pt x="46815" y="8034"/>
                </a:lnTo>
                <a:lnTo>
                  <a:pt x="38094" y="21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62811" y="56388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27431" y="0"/>
                </a:moveTo>
                <a:lnTo>
                  <a:pt x="16753" y="2155"/>
                </a:lnTo>
                <a:lnTo>
                  <a:pt x="8034" y="8034"/>
                </a:lnTo>
                <a:lnTo>
                  <a:pt x="2155" y="16753"/>
                </a:lnTo>
                <a:lnTo>
                  <a:pt x="0" y="27431"/>
                </a:lnTo>
                <a:lnTo>
                  <a:pt x="2155" y="38110"/>
                </a:lnTo>
                <a:lnTo>
                  <a:pt x="8034" y="46829"/>
                </a:lnTo>
                <a:lnTo>
                  <a:pt x="16753" y="52708"/>
                </a:lnTo>
                <a:lnTo>
                  <a:pt x="27431" y="54863"/>
                </a:lnTo>
                <a:lnTo>
                  <a:pt x="38110" y="52708"/>
                </a:lnTo>
                <a:lnTo>
                  <a:pt x="46829" y="46829"/>
                </a:lnTo>
                <a:lnTo>
                  <a:pt x="52708" y="38110"/>
                </a:lnTo>
                <a:lnTo>
                  <a:pt x="54863" y="27431"/>
                </a:lnTo>
                <a:lnTo>
                  <a:pt x="52708" y="16753"/>
                </a:lnTo>
                <a:lnTo>
                  <a:pt x="46829" y="8034"/>
                </a:lnTo>
                <a:lnTo>
                  <a:pt x="38110" y="21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96311" y="4148328"/>
            <a:ext cx="2770632" cy="3032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496311" y="4133215"/>
            <a:ext cx="27711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Notify Pintool before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4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38400" y="5652515"/>
            <a:ext cx="2819400" cy="513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38400" y="5592811"/>
            <a:ext cx="2819400" cy="53848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52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ReturnFromSystemCall:</a:t>
            </a:r>
            <a:endParaRPr sz="12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49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Notify Pintool after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4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11017" y="4566665"/>
            <a:ext cx="2086356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11017" y="4566665"/>
            <a:ext cx="2086610" cy="381000"/>
          </a:xfrm>
          <a:custGeom>
            <a:avLst/>
            <a:gdLst/>
            <a:ahLst/>
            <a:cxnLst/>
            <a:rect l="l" t="t" r="r" b="b"/>
            <a:pathLst>
              <a:path w="2086610" h="381000">
                <a:moveTo>
                  <a:pt x="1043178" y="380999"/>
                </a:moveTo>
                <a:lnTo>
                  <a:pt x="0" y="304799"/>
                </a:lnTo>
                <a:lnTo>
                  <a:pt x="0" y="76199"/>
                </a:lnTo>
                <a:lnTo>
                  <a:pt x="1043178" y="0"/>
                </a:lnTo>
                <a:lnTo>
                  <a:pt x="2086356" y="76199"/>
                </a:lnTo>
                <a:lnTo>
                  <a:pt x="2086356" y="304799"/>
                </a:lnTo>
                <a:lnTo>
                  <a:pt x="1043178" y="38099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95244" y="5244084"/>
            <a:ext cx="1581911" cy="312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095244" y="5228971"/>
            <a:ext cx="15824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Execute/Emulate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82567" y="4969002"/>
            <a:ext cx="114300" cy="292735"/>
          </a:xfrm>
          <a:custGeom>
            <a:avLst/>
            <a:gdLst/>
            <a:ahLst/>
            <a:cxnLst/>
            <a:rect l="l" t="t" r="r" b="b"/>
            <a:pathLst>
              <a:path w="114300" h="292735">
                <a:moveTo>
                  <a:pt x="38100" y="178308"/>
                </a:moveTo>
                <a:lnTo>
                  <a:pt x="0" y="178308"/>
                </a:lnTo>
                <a:lnTo>
                  <a:pt x="57150" y="292608"/>
                </a:lnTo>
                <a:lnTo>
                  <a:pt x="104775" y="197358"/>
                </a:lnTo>
                <a:lnTo>
                  <a:pt x="38100" y="197358"/>
                </a:lnTo>
                <a:lnTo>
                  <a:pt x="38100" y="178308"/>
                </a:lnTo>
                <a:close/>
              </a:path>
              <a:path w="114300" h="292735">
                <a:moveTo>
                  <a:pt x="76200" y="0"/>
                </a:moveTo>
                <a:lnTo>
                  <a:pt x="38100" y="0"/>
                </a:lnTo>
                <a:lnTo>
                  <a:pt x="38100" y="197358"/>
                </a:lnTo>
                <a:lnTo>
                  <a:pt x="76200" y="197358"/>
                </a:lnTo>
                <a:lnTo>
                  <a:pt x="76200" y="0"/>
                </a:lnTo>
                <a:close/>
              </a:path>
              <a:path w="114300" h="292735">
                <a:moveTo>
                  <a:pt x="114300" y="178308"/>
                </a:moveTo>
                <a:lnTo>
                  <a:pt x="76200" y="178308"/>
                </a:lnTo>
                <a:lnTo>
                  <a:pt x="76200" y="197358"/>
                </a:lnTo>
                <a:lnTo>
                  <a:pt x="104775" y="197358"/>
                </a:lnTo>
                <a:lnTo>
                  <a:pt x="114300" y="1783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918205" y="4490821"/>
            <a:ext cx="1870075" cy="69215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“known” system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call?</a:t>
            </a:r>
            <a:endParaRPr sz="1400">
              <a:latin typeface="Arial"/>
              <a:cs typeface="Arial"/>
            </a:endParaRPr>
          </a:p>
          <a:p>
            <a:pPr algn="ctr" marL="276860">
              <a:lnSpc>
                <a:spcPct val="100000"/>
              </a:lnSpc>
              <a:spcBef>
                <a:spcPts val="945"/>
              </a:spcBef>
            </a:pPr>
            <a:r>
              <a:rPr dirty="0" sz="1400">
                <a:solidFill>
                  <a:srgbClr val="000099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4024" y="4798314"/>
            <a:ext cx="114300" cy="292735"/>
          </a:xfrm>
          <a:custGeom>
            <a:avLst/>
            <a:gdLst/>
            <a:ahLst/>
            <a:cxnLst/>
            <a:rect l="l" t="t" r="r" b="b"/>
            <a:pathLst>
              <a:path w="114300" h="292735">
                <a:moveTo>
                  <a:pt x="38100" y="178308"/>
                </a:moveTo>
                <a:lnTo>
                  <a:pt x="0" y="178308"/>
                </a:lnTo>
                <a:lnTo>
                  <a:pt x="57150" y="292608"/>
                </a:lnTo>
                <a:lnTo>
                  <a:pt x="104775" y="197358"/>
                </a:lnTo>
                <a:lnTo>
                  <a:pt x="38100" y="197358"/>
                </a:lnTo>
                <a:lnTo>
                  <a:pt x="38100" y="178308"/>
                </a:lnTo>
                <a:close/>
              </a:path>
              <a:path w="114300" h="292735">
                <a:moveTo>
                  <a:pt x="76200" y="0"/>
                </a:moveTo>
                <a:lnTo>
                  <a:pt x="38100" y="0"/>
                </a:lnTo>
                <a:lnTo>
                  <a:pt x="38100" y="197358"/>
                </a:lnTo>
                <a:lnTo>
                  <a:pt x="76200" y="197358"/>
                </a:lnTo>
                <a:lnTo>
                  <a:pt x="76200" y="0"/>
                </a:lnTo>
                <a:close/>
              </a:path>
              <a:path w="114300" h="292735">
                <a:moveTo>
                  <a:pt x="114300" y="178308"/>
                </a:moveTo>
                <a:lnTo>
                  <a:pt x="76200" y="178308"/>
                </a:lnTo>
                <a:lnTo>
                  <a:pt x="76200" y="197358"/>
                </a:lnTo>
                <a:lnTo>
                  <a:pt x="104775" y="197358"/>
                </a:lnTo>
                <a:lnTo>
                  <a:pt x="114300" y="1783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87796" y="5617464"/>
            <a:ext cx="2727959" cy="3246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987796" y="5603544"/>
            <a:ext cx="27279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jmp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ReturnFromSystemCall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06517" y="4680584"/>
            <a:ext cx="1085215" cy="114300"/>
          </a:xfrm>
          <a:custGeom>
            <a:avLst/>
            <a:gdLst/>
            <a:ahLst/>
            <a:cxnLst/>
            <a:rect l="l" t="t" r="r" b="b"/>
            <a:pathLst>
              <a:path w="1085214" h="114300">
                <a:moveTo>
                  <a:pt x="1047201" y="37972"/>
                </a:moveTo>
                <a:lnTo>
                  <a:pt x="989838" y="37972"/>
                </a:lnTo>
                <a:lnTo>
                  <a:pt x="989838" y="76072"/>
                </a:lnTo>
                <a:lnTo>
                  <a:pt x="970830" y="76126"/>
                </a:lnTo>
                <a:lnTo>
                  <a:pt x="970915" y="114300"/>
                </a:lnTo>
                <a:lnTo>
                  <a:pt x="1085088" y="56768"/>
                </a:lnTo>
                <a:lnTo>
                  <a:pt x="1047201" y="37972"/>
                </a:lnTo>
                <a:close/>
              </a:path>
              <a:path w="1085214" h="114300">
                <a:moveTo>
                  <a:pt x="970745" y="38026"/>
                </a:moveTo>
                <a:lnTo>
                  <a:pt x="0" y="40766"/>
                </a:lnTo>
                <a:lnTo>
                  <a:pt x="0" y="78866"/>
                </a:lnTo>
                <a:lnTo>
                  <a:pt x="970830" y="76126"/>
                </a:lnTo>
                <a:lnTo>
                  <a:pt x="970745" y="38026"/>
                </a:lnTo>
                <a:close/>
              </a:path>
              <a:path w="1085214" h="114300">
                <a:moveTo>
                  <a:pt x="989838" y="37972"/>
                </a:moveTo>
                <a:lnTo>
                  <a:pt x="970745" y="38026"/>
                </a:lnTo>
                <a:lnTo>
                  <a:pt x="970830" y="76126"/>
                </a:lnTo>
                <a:lnTo>
                  <a:pt x="989838" y="76072"/>
                </a:lnTo>
                <a:lnTo>
                  <a:pt x="989838" y="37972"/>
                </a:lnTo>
                <a:close/>
              </a:path>
              <a:path w="1085214" h="114300">
                <a:moveTo>
                  <a:pt x="970661" y="0"/>
                </a:moveTo>
                <a:lnTo>
                  <a:pt x="970745" y="38026"/>
                </a:lnTo>
                <a:lnTo>
                  <a:pt x="1047201" y="37972"/>
                </a:lnTo>
                <a:lnTo>
                  <a:pt x="97066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029327" y="4486402"/>
            <a:ext cx="154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40273" y="5728715"/>
            <a:ext cx="751840" cy="114300"/>
          </a:xfrm>
          <a:custGeom>
            <a:avLst/>
            <a:gdLst/>
            <a:ahLst/>
            <a:cxnLst/>
            <a:rect l="l" t="t" r="r" b="b"/>
            <a:pathLst>
              <a:path w="75183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5183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51839" h="114300">
                <a:moveTo>
                  <a:pt x="75133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51331" y="76200"/>
                </a:lnTo>
                <a:lnTo>
                  <a:pt x="751331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47266" y="5000244"/>
            <a:ext cx="355600" cy="767080"/>
          </a:xfrm>
          <a:custGeom>
            <a:avLst/>
            <a:gdLst/>
            <a:ahLst/>
            <a:cxnLst/>
            <a:rect l="l" t="t" r="r" b="b"/>
            <a:pathLst>
              <a:path w="355600" h="767079">
                <a:moveTo>
                  <a:pt x="158750" y="728662"/>
                </a:moveTo>
                <a:lnTo>
                  <a:pt x="0" y="728662"/>
                </a:lnTo>
                <a:lnTo>
                  <a:pt x="0" y="766762"/>
                </a:lnTo>
                <a:lnTo>
                  <a:pt x="196850" y="766762"/>
                </a:lnTo>
                <a:lnTo>
                  <a:pt x="196850" y="747712"/>
                </a:lnTo>
                <a:lnTo>
                  <a:pt x="158750" y="747712"/>
                </a:lnTo>
                <a:lnTo>
                  <a:pt x="158750" y="728662"/>
                </a:lnTo>
                <a:close/>
              </a:path>
              <a:path w="355600" h="767079">
                <a:moveTo>
                  <a:pt x="241300" y="38099"/>
                </a:moveTo>
                <a:lnTo>
                  <a:pt x="158750" y="38099"/>
                </a:lnTo>
                <a:lnTo>
                  <a:pt x="158750" y="747712"/>
                </a:lnTo>
                <a:lnTo>
                  <a:pt x="177800" y="728662"/>
                </a:lnTo>
                <a:lnTo>
                  <a:pt x="196850" y="728662"/>
                </a:lnTo>
                <a:lnTo>
                  <a:pt x="196850" y="76199"/>
                </a:lnTo>
                <a:lnTo>
                  <a:pt x="177800" y="76199"/>
                </a:lnTo>
                <a:lnTo>
                  <a:pt x="196850" y="57149"/>
                </a:lnTo>
                <a:lnTo>
                  <a:pt x="241300" y="57149"/>
                </a:lnTo>
                <a:lnTo>
                  <a:pt x="241300" y="38099"/>
                </a:lnTo>
                <a:close/>
              </a:path>
              <a:path w="355600" h="767079">
                <a:moveTo>
                  <a:pt x="196850" y="728662"/>
                </a:moveTo>
                <a:lnTo>
                  <a:pt x="177800" y="728662"/>
                </a:lnTo>
                <a:lnTo>
                  <a:pt x="158750" y="747712"/>
                </a:lnTo>
                <a:lnTo>
                  <a:pt x="196850" y="747712"/>
                </a:lnTo>
                <a:lnTo>
                  <a:pt x="196850" y="728662"/>
                </a:lnTo>
                <a:close/>
              </a:path>
              <a:path w="355600" h="767079">
                <a:moveTo>
                  <a:pt x="241300" y="0"/>
                </a:moveTo>
                <a:lnTo>
                  <a:pt x="241300" y="114299"/>
                </a:lnTo>
                <a:lnTo>
                  <a:pt x="317500" y="76199"/>
                </a:lnTo>
                <a:lnTo>
                  <a:pt x="260350" y="76199"/>
                </a:lnTo>
                <a:lnTo>
                  <a:pt x="260350" y="38099"/>
                </a:lnTo>
                <a:lnTo>
                  <a:pt x="317500" y="38099"/>
                </a:lnTo>
                <a:lnTo>
                  <a:pt x="241300" y="0"/>
                </a:lnTo>
                <a:close/>
              </a:path>
              <a:path w="355600" h="767079">
                <a:moveTo>
                  <a:pt x="196850" y="57149"/>
                </a:moveTo>
                <a:lnTo>
                  <a:pt x="177800" y="76199"/>
                </a:lnTo>
                <a:lnTo>
                  <a:pt x="196850" y="76199"/>
                </a:lnTo>
                <a:lnTo>
                  <a:pt x="196850" y="57149"/>
                </a:lnTo>
                <a:close/>
              </a:path>
              <a:path w="355600" h="767079">
                <a:moveTo>
                  <a:pt x="241300" y="57149"/>
                </a:moveTo>
                <a:lnTo>
                  <a:pt x="196850" y="57149"/>
                </a:lnTo>
                <a:lnTo>
                  <a:pt x="196850" y="76199"/>
                </a:lnTo>
                <a:lnTo>
                  <a:pt x="241300" y="76199"/>
                </a:lnTo>
                <a:lnTo>
                  <a:pt x="241300" y="57149"/>
                </a:lnTo>
                <a:close/>
              </a:path>
              <a:path w="355600" h="767079">
                <a:moveTo>
                  <a:pt x="317500" y="38099"/>
                </a:moveTo>
                <a:lnTo>
                  <a:pt x="260350" y="38099"/>
                </a:lnTo>
                <a:lnTo>
                  <a:pt x="260350" y="76199"/>
                </a:lnTo>
                <a:lnTo>
                  <a:pt x="317500" y="76199"/>
                </a:lnTo>
                <a:lnTo>
                  <a:pt x="355600" y="57149"/>
                </a:lnTo>
                <a:lnTo>
                  <a:pt x="317500" y="380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4537" y="6296405"/>
            <a:ext cx="8273796" cy="5227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4537" y="6296405"/>
            <a:ext cx="8274050" cy="523240"/>
          </a:xfrm>
          <a:custGeom>
            <a:avLst/>
            <a:gdLst/>
            <a:ahLst/>
            <a:cxnLst/>
            <a:rect l="l" t="t" r="r" b="b"/>
            <a:pathLst>
              <a:path w="8274050" h="523240">
                <a:moveTo>
                  <a:pt x="0" y="87122"/>
                </a:moveTo>
                <a:lnTo>
                  <a:pt x="6845" y="53208"/>
                </a:lnTo>
                <a:lnTo>
                  <a:pt x="25515" y="25515"/>
                </a:lnTo>
                <a:lnTo>
                  <a:pt x="53208" y="6845"/>
                </a:lnTo>
                <a:lnTo>
                  <a:pt x="87122" y="0"/>
                </a:lnTo>
                <a:lnTo>
                  <a:pt x="8186673" y="0"/>
                </a:lnTo>
                <a:lnTo>
                  <a:pt x="8220592" y="6845"/>
                </a:lnTo>
                <a:lnTo>
                  <a:pt x="8248284" y="25515"/>
                </a:lnTo>
                <a:lnTo>
                  <a:pt x="8266951" y="53208"/>
                </a:lnTo>
                <a:lnTo>
                  <a:pt x="8273796" y="87122"/>
                </a:lnTo>
                <a:lnTo>
                  <a:pt x="8273796" y="435604"/>
                </a:lnTo>
                <a:lnTo>
                  <a:pt x="8266951" y="469518"/>
                </a:lnTo>
                <a:lnTo>
                  <a:pt x="8248284" y="497212"/>
                </a:lnTo>
                <a:lnTo>
                  <a:pt x="8220592" y="515884"/>
                </a:lnTo>
                <a:lnTo>
                  <a:pt x="8186673" y="522730"/>
                </a:lnTo>
                <a:lnTo>
                  <a:pt x="87122" y="522730"/>
                </a:lnTo>
                <a:lnTo>
                  <a:pt x="53208" y="515884"/>
                </a:lnTo>
                <a:lnTo>
                  <a:pt x="25515" y="497212"/>
                </a:lnTo>
                <a:lnTo>
                  <a:pt x="6845" y="469518"/>
                </a:lnTo>
                <a:lnTo>
                  <a:pt x="0" y="435604"/>
                </a:lnTo>
                <a:lnTo>
                  <a:pt x="0" y="87122"/>
                </a:lnTo>
                <a:close/>
              </a:path>
            </a:pathLst>
          </a:custGeom>
          <a:ln w="1981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85596" y="6274104"/>
            <a:ext cx="7886700" cy="464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Gate executes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system calls “blindly”, assuming that each of them can</a:t>
            </a:r>
            <a:r>
              <a:rPr dirty="0" sz="16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arbitrarily</a:t>
            </a:r>
            <a:endParaRPr sz="1600">
              <a:latin typeface="Arial"/>
              <a:cs typeface="Arial"/>
            </a:endParaRPr>
          </a:p>
          <a:p>
            <a:pPr algn="ctr" marL="1270">
              <a:lnSpc>
                <a:spcPts val="173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modify context and control flow (if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interrupted)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4708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User Procedure Calls</a:t>
            </a:r>
            <a:r>
              <a:rPr dirty="0" sz="2400" spc="-35"/>
              <a:t> </a:t>
            </a:r>
            <a:r>
              <a:rPr dirty="0" sz="2400" spc="-5"/>
              <a:t>(UPC)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875" y="652754"/>
            <a:ext cx="8098155" cy="5446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marR="746760" indent="-226060">
              <a:lnSpc>
                <a:spcPct val="110100"/>
              </a:lnSpc>
              <a:spcBef>
                <a:spcPts val="95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UPC </a:t>
            </a:r>
            <a:r>
              <a:rPr dirty="0" sz="2000" spc="-10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control </a:t>
            </a:r>
            <a:r>
              <a:rPr dirty="0" sz="2000" spc="-5">
                <a:latin typeface="Verdana"/>
                <a:cs typeface="Verdana"/>
              </a:rPr>
              <a:t>transfer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kernel </a:t>
            </a:r>
            <a:r>
              <a:rPr dirty="0" sz="2000" spc="-5">
                <a:latin typeface="Verdana"/>
                <a:cs typeface="Verdana"/>
              </a:rPr>
              <a:t>to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user-level  </a:t>
            </a:r>
            <a:r>
              <a:rPr dirty="0" sz="2000" spc="-5">
                <a:latin typeface="Verdana"/>
                <a:cs typeface="Verdana"/>
              </a:rPr>
              <a:t>procedure</a:t>
            </a:r>
            <a:endParaRPr sz="20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 i="1">
                <a:latin typeface="Verdana"/>
                <a:cs typeface="Verdana"/>
              </a:rPr>
              <a:t>Asynchronous procedure call</a:t>
            </a:r>
            <a:r>
              <a:rPr dirty="0" sz="2000" spc="-15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(APC)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8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Asynchronous </a:t>
            </a:r>
            <a:r>
              <a:rPr dirty="0" sz="1800" spc="-5">
                <a:latin typeface="Verdana"/>
                <a:cs typeface="Verdana"/>
              </a:rPr>
              <a:t>events: </a:t>
            </a:r>
            <a:r>
              <a:rPr dirty="0" sz="1800">
                <a:latin typeface="Verdana"/>
                <a:cs typeface="Verdana"/>
              </a:rPr>
              <a:t>file </a:t>
            </a:r>
            <a:r>
              <a:rPr dirty="0" sz="1800" spc="-5">
                <a:latin typeface="Verdana"/>
                <a:cs typeface="Verdana"/>
              </a:rPr>
              <a:t>I/O </a:t>
            </a:r>
            <a:r>
              <a:rPr dirty="0" sz="1800">
                <a:latin typeface="Verdana"/>
                <a:cs typeface="Verdana"/>
              </a:rPr>
              <a:t>completion, timer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expiration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5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Thread </a:t>
            </a:r>
            <a:r>
              <a:rPr dirty="0" sz="1800">
                <a:latin typeface="Verdana"/>
                <a:cs typeface="Verdana"/>
              </a:rPr>
              <a:t>initialization APC signals </a:t>
            </a:r>
            <a:r>
              <a:rPr dirty="0" sz="1800" spc="-5">
                <a:latin typeface="Verdana"/>
                <a:cs typeface="Verdana"/>
              </a:rPr>
              <a:t>start </a:t>
            </a:r>
            <a:r>
              <a:rPr dirty="0" sz="1800">
                <a:latin typeface="Verdana"/>
                <a:cs typeface="Verdana"/>
              </a:rPr>
              <a:t>of a new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thread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69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 i="1">
                <a:latin typeface="Verdana"/>
                <a:cs typeface="Verdana"/>
              </a:rPr>
              <a:t>Callback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8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Asynchronous </a:t>
            </a:r>
            <a:r>
              <a:rPr dirty="0" sz="1800" spc="-5">
                <a:latin typeface="Verdana"/>
                <a:cs typeface="Verdana"/>
              </a:rPr>
              <a:t>Windows GUI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message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69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 i="1">
                <a:latin typeface="Verdana"/>
                <a:cs typeface="Verdana"/>
              </a:rPr>
              <a:t>Exception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8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Access </a:t>
            </a:r>
            <a:r>
              <a:rPr dirty="0" sz="1800">
                <a:latin typeface="Verdana"/>
                <a:cs typeface="Verdana"/>
              </a:rPr>
              <a:t>violation, illegal instruction, </a:t>
            </a:r>
            <a:r>
              <a:rPr dirty="0" sz="1800" spc="-5">
                <a:latin typeface="Verdana"/>
                <a:cs typeface="Verdana"/>
              </a:rPr>
              <a:t>divide by zero,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238125" marR="5080" indent="-226060">
              <a:lnSpc>
                <a:spcPct val="110000"/>
              </a:lnSpc>
              <a:spcBef>
                <a:spcPts val="450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Asynchronous events </a:t>
            </a:r>
            <a:r>
              <a:rPr dirty="0" sz="2000" spc="-5">
                <a:latin typeface="Verdana"/>
                <a:cs typeface="Verdana"/>
              </a:rPr>
              <a:t>are </a:t>
            </a:r>
            <a:r>
              <a:rPr dirty="0" sz="2000">
                <a:latin typeface="Verdana"/>
                <a:cs typeface="Verdana"/>
              </a:rPr>
              <a:t>not </a:t>
            </a:r>
            <a:r>
              <a:rPr dirty="0" sz="2000" spc="-10">
                <a:latin typeface="Verdana"/>
                <a:cs typeface="Verdana"/>
              </a:rPr>
              <a:t>delivered </a:t>
            </a:r>
            <a:r>
              <a:rPr dirty="0" sz="2000" spc="-5">
                <a:latin typeface="Verdana"/>
                <a:cs typeface="Verdana"/>
              </a:rPr>
              <a:t>immediately, but wait 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>
                <a:latin typeface="Verdana"/>
                <a:cs typeface="Verdana"/>
              </a:rPr>
              <a:t>queue </a:t>
            </a:r>
            <a:r>
              <a:rPr dirty="0" sz="2000" spc="-5">
                <a:latin typeface="Verdana"/>
                <a:cs typeface="Verdana"/>
              </a:rPr>
              <a:t>until the application </a:t>
            </a:r>
            <a:r>
              <a:rPr dirty="0" sz="2000">
                <a:latin typeface="Verdana"/>
                <a:cs typeface="Verdana"/>
              </a:rPr>
              <a:t>invokes an i</a:t>
            </a:r>
            <a:r>
              <a:rPr dirty="0" sz="2000" i="1">
                <a:latin typeface="Verdana"/>
                <a:cs typeface="Verdana"/>
              </a:rPr>
              <a:t>nterruptible  </a:t>
            </a:r>
            <a:r>
              <a:rPr dirty="0" sz="2000" spc="-5" i="1">
                <a:latin typeface="Verdana"/>
                <a:cs typeface="Verdana"/>
              </a:rPr>
              <a:t>(alertable) </a:t>
            </a:r>
            <a:r>
              <a:rPr dirty="0" sz="2000">
                <a:latin typeface="Verdana"/>
                <a:cs typeface="Verdana"/>
              </a:rPr>
              <a:t>system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call</a:t>
            </a:r>
            <a:endParaRPr sz="2000">
              <a:latin typeface="Verdana"/>
              <a:cs typeface="Verdana"/>
            </a:endParaRPr>
          </a:p>
          <a:p>
            <a:pPr marL="238125" marR="654685" indent="-226060">
              <a:lnSpc>
                <a:spcPct val="110000"/>
              </a:lnSpc>
              <a:spcBef>
                <a:spcPts val="48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Pin must </a:t>
            </a:r>
            <a:r>
              <a:rPr dirty="0" sz="2000" b="1">
                <a:latin typeface="Verdana"/>
                <a:cs typeface="Verdana"/>
              </a:rPr>
              <a:t>intercept UPCs to maintain </a:t>
            </a:r>
            <a:r>
              <a:rPr dirty="0" sz="2000" spc="-5" b="1">
                <a:latin typeface="Verdana"/>
                <a:cs typeface="Verdana"/>
              </a:rPr>
              <a:t>control </a:t>
            </a:r>
            <a:r>
              <a:rPr dirty="0" sz="2000" b="1">
                <a:latin typeface="Verdana"/>
                <a:cs typeface="Verdana"/>
              </a:rPr>
              <a:t>of the  </a:t>
            </a:r>
            <a:r>
              <a:rPr dirty="0" sz="2000" spc="-5" b="1">
                <a:latin typeface="Verdana"/>
                <a:cs typeface="Verdana"/>
              </a:rPr>
              <a:t>application </a:t>
            </a:r>
            <a:r>
              <a:rPr dirty="0" sz="2000" b="1">
                <a:latin typeface="Verdana"/>
                <a:cs typeface="Verdana"/>
              </a:rPr>
              <a:t>and </a:t>
            </a:r>
            <a:r>
              <a:rPr dirty="0" sz="2000" spc="-5" b="1">
                <a:latin typeface="Verdana"/>
                <a:cs typeface="Verdana"/>
              </a:rPr>
              <a:t>recover </a:t>
            </a:r>
            <a:r>
              <a:rPr dirty="0" sz="2000" b="1">
                <a:latin typeface="Verdana"/>
                <a:cs typeface="Verdana"/>
              </a:rPr>
              <a:t>the original interruption  </a:t>
            </a:r>
            <a:r>
              <a:rPr dirty="0" sz="2000" spc="-5" b="1">
                <a:latin typeface="Verdana"/>
                <a:cs typeface="Verdana"/>
              </a:rPr>
              <a:t>context </a:t>
            </a:r>
            <a:r>
              <a:rPr dirty="0" sz="2000" b="1">
                <a:latin typeface="Verdana"/>
                <a:cs typeface="Verdana"/>
              </a:rPr>
              <a:t>(visible to the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application)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2963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UPC</a:t>
            </a:r>
            <a:r>
              <a:rPr dirty="0" sz="2400" spc="-35"/>
              <a:t> </a:t>
            </a:r>
            <a:r>
              <a:rPr dirty="0" sz="2400" spc="-5"/>
              <a:t>Interception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43027" y="688164"/>
            <a:ext cx="8431530" cy="20612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770"/>
              </a:spcBef>
              <a:buChar char="•"/>
              <a:tabLst>
                <a:tab pos="238760" algn="l"/>
              </a:tabLst>
            </a:pP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kernel </a:t>
            </a:r>
            <a:r>
              <a:rPr dirty="0" sz="1600" spc="-10">
                <a:latin typeface="Verdana"/>
                <a:cs typeface="Verdana"/>
              </a:rPr>
              <a:t>dispatches UPCs </a:t>
            </a:r>
            <a:r>
              <a:rPr dirty="0" sz="1600" spc="-5">
                <a:latin typeface="Verdana"/>
                <a:cs typeface="Verdana"/>
              </a:rPr>
              <a:t>through entry </a:t>
            </a:r>
            <a:r>
              <a:rPr dirty="0" sz="1600" spc="-10">
                <a:latin typeface="Verdana"/>
                <a:cs typeface="Verdana"/>
              </a:rPr>
              <a:t>points in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NTDLL.DLL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670"/>
              </a:spcBef>
              <a:buChar char="•"/>
              <a:tabLst>
                <a:tab pos="238760" algn="l"/>
              </a:tabLst>
            </a:pPr>
            <a:r>
              <a:rPr dirty="0" sz="1600" spc="-5">
                <a:latin typeface="Verdana"/>
                <a:cs typeface="Verdana"/>
              </a:rPr>
              <a:t>To intercept UPCs, Pin overwrites the </a:t>
            </a:r>
            <a:r>
              <a:rPr dirty="0" sz="1600" spc="-10">
                <a:latin typeface="Verdana"/>
                <a:cs typeface="Verdana"/>
              </a:rPr>
              <a:t>NTDLL </a:t>
            </a:r>
            <a:r>
              <a:rPr dirty="0" sz="1600" spc="-5">
                <a:latin typeface="Verdana"/>
                <a:cs typeface="Verdana"/>
              </a:rPr>
              <a:t>entry </a:t>
            </a:r>
            <a:r>
              <a:rPr dirty="0" sz="1600" spc="-10">
                <a:latin typeface="Verdana"/>
                <a:cs typeface="Verdana"/>
              </a:rPr>
              <a:t>points with trampolines</a:t>
            </a:r>
            <a:r>
              <a:rPr dirty="0" sz="1600" spc="27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that</a:t>
            </a:r>
            <a:endParaRPr sz="16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Verdana"/>
                <a:cs typeface="Verdana"/>
              </a:rPr>
              <a:t>jump </a:t>
            </a:r>
            <a:r>
              <a:rPr dirty="0" sz="1600" spc="-5">
                <a:latin typeface="Verdana"/>
                <a:cs typeface="Verdana"/>
              </a:rPr>
              <a:t>to the </a:t>
            </a:r>
            <a:r>
              <a:rPr dirty="0" sz="1600" spc="-10" b="1" i="1">
                <a:latin typeface="Verdana"/>
                <a:cs typeface="Verdana"/>
              </a:rPr>
              <a:t>Event Dispatcher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Pin</a:t>
            </a:r>
            <a:endParaRPr sz="1600">
              <a:latin typeface="Verdana"/>
              <a:cs typeface="Verdana"/>
            </a:endParaRPr>
          </a:p>
          <a:p>
            <a:pPr marL="238125" marR="5080" indent="-226060">
              <a:lnSpc>
                <a:spcPct val="105000"/>
              </a:lnSpc>
              <a:spcBef>
                <a:spcPts val="575"/>
              </a:spcBef>
              <a:buChar char="•"/>
              <a:tabLst>
                <a:tab pos="238760" algn="l"/>
              </a:tabLst>
            </a:pPr>
            <a:r>
              <a:rPr dirty="0" sz="1600" spc="-5">
                <a:latin typeface="Verdana"/>
                <a:cs typeface="Verdana"/>
              </a:rPr>
              <a:t>When a UPC </a:t>
            </a:r>
            <a:r>
              <a:rPr dirty="0" sz="1600" spc="-10">
                <a:latin typeface="Verdana"/>
                <a:cs typeface="Verdana"/>
              </a:rPr>
              <a:t>is intercepted, Pin </a:t>
            </a:r>
            <a:r>
              <a:rPr dirty="0" sz="1600" spc="-5">
                <a:latin typeface="Verdana"/>
                <a:cs typeface="Verdana"/>
              </a:rPr>
              <a:t>recovers </a:t>
            </a:r>
            <a:r>
              <a:rPr dirty="0" sz="1600" spc="-10">
                <a:latin typeface="Verdana"/>
                <a:cs typeface="Verdana"/>
              </a:rPr>
              <a:t>original </a:t>
            </a:r>
            <a:r>
              <a:rPr dirty="0" sz="1600" spc="-5">
                <a:latin typeface="Verdana"/>
                <a:cs typeface="Verdana"/>
              </a:rPr>
              <a:t>interruption context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UPC  </a:t>
            </a:r>
            <a:r>
              <a:rPr dirty="0" sz="1600" spc="-5">
                <a:latin typeface="Verdana"/>
                <a:cs typeface="Verdana"/>
              </a:rPr>
              <a:t>frame </a:t>
            </a:r>
            <a:r>
              <a:rPr dirty="0" sz="1600" spc="-10">
                <a:latin typeface="Verdana"/>
                <a:cs typeface="Verdana"/>
              </a:rPr>
              <a:t>prepared </a:t>
            </a:r>
            <a:r>
              <a:rPr dirty="0" sz="1600" spc="-5">
                <a:latin typeface="Verdana"/>
                <a:cs typeface="Verdana"/>
              </a:rPr>
              <a:t>by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kernel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400" i="1">
                <a:latin typeface="Verdana"/>
                <a:cs typeface="Verdana"/>
              </a:rPr>
              <a:t>JIT </a:t>
            </a:r>
            <a:r>
              <a:rPr dirty="0" sz="1400" spc="-5" i="1">
                <a:latin typeface="Verdana"/>
                <a:cs typeface="Verdana"/>
              </a:rPr>
              <a:t>Compiler </a:t>
            </a:r>
            <a:r>
              <a:rPr dirty="0" sz="1400">
                <a:latin typeface="Verdana"/>
                <a:cs typeface="Verdana"/>
              </a:rPr>
              <a:t>recovers context of exceptions </a:t>
            </a:r>
            <a:r>
              <a:rPr dirty="0" sz="1400" spc="-5">
                <a:latin typeface="Verdana"/>
                <a:cs typeface="Verdana"/>
              </a:rPr>
              <a:t>that </a:t>
            </a:r>
            <a:r>
              <a:rPr dirty="0" sz="1400">
                <a:latin typeface="Verdana"/>
                <a:cs typeface="Verdana"/>
              </a:rPr>
              <a:t>occurred in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code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cache</a:t>
            </a:r>
            <a:endParaRPr sz="1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2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400" i="1">
                <a:latin typeface="Verdana"/>
                <a:cs typeface="Verdana"/>
              </a:rPr>
              <a:t>System </a:t>
            </a:r>
            <a:r>
              <a:rPr dirty="0" sz="1400" spc="-5" i="1">
                <a:latin typeface="Verdana"/>
                <a:cs typeface="Verdana"/>
              </a:rPr>
              <a:t>Call Emulator </a:t>
            </a:r>
            <a:r>
              <a:rPr dirty="0" sz="1400">
                <a:latin typeface="Verdana"/>
                <a:cs typeface="Verdana"/>
              </a:rPr>
              <a:t>recovers context of interrupted system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calls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8873" y="5182361"/>
            <a:ext cx="7248144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58873" y="5182361"/>
            <a:ext cx="7248525" cy="457200"/>
          </a:xfrm>
          <a:custGeom>
            <a:avLst/>
            <a:gdLst/>
            <a:ahLst/>
            <a:cxnLst/>
            <a:rect l="l" t="t" r="r" b="b"/>
            <a:pathLst>
              <a:path w="7248525" h="457200">
                <a:moveTo>
                  <a:pt x="0" y="457200"/>
                </a:moveTo>
                <a:lnTo>
                  <a:pt x="7248144" y="457200"/>
                </a:lnTo>
                <a:lnTo>
                  <a:pt x="724814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3474" y="5182361"/>
            <a:ext cx="12954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3474" y="5182361"/>
            <a:ext cx="1295400" cy="457200"/>
          </a:xfrm>
          <a:prstGeom prst="rect">
            <a:avLst/>
          </a:prstGeom>
          <a:ln w="25908">
            <a:solidFill>
              <a:srgbClr val="C0C0C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NTDLL.DLL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474" y="5944361"/>
            <a:ext cx="854354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474" y="5944361"/>
            <a:ext cx="8543925" cy="304800"/>
          </a:xfrm>
          <a:custGeom>
            <a:avLst/>
            <a:gdLst/>
            <a:ahLst/>
            <a:cxnLst/>
            <a:rect l="l" t="t" r="r" b="b"/>
            <a:pathLst>
              <a:path w="8543925" h="304800">
                <a:moveTo>
                  <a:pt x="0" y="304800"/>
                </a:moveTo>
                <a:lnTo>
                  <a:pt x="8543544" y="304800"/>
                </a:lnTo>
                <a:lnTo>
                  <a:pt x="854354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3474" y="5944361"/>
            <a:ext cx="8543925" cy="304800"/>
          </a:xfrm>
          <a:prstGeom prst="rect">
            <a:avLst/>
          </a:prstGeom>
          <a:ln w="25907">
            <a:solidFill>
              <a:srgbClr val="C0C0C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Windows kernel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474" y="3781805"/>
            <a:ext cx="12954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474" y="3781805"/>
            <a:ext cx="1295400" cy="914400"/>
          </a:xfrm>
          <a:custGeom>
            <a:avLst/>
            <a:gdLst/>
            <a:ahLst/>
            <a:cxnLst/>
            <a:rect l="l" t="t" r="r" b="b"/>
            <a:pathLst>
              <a:path w="1295400" h="914400">
                <a:moveTo>
                  <a:pt x="0" y="914400"/>
                </a:moveTo>
                <a:lnTo>
                  <a:pt x="1295400" y="914400"/>
                </a:lnTo>
                <a:lnTo>
                  <a:pt x="1295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3474" y="3781805"/>
            <a:ext cx="1295400" cy="914400"/>
          </a:xfrm>
          <a:prstGeom prst="rect">
            <a:avLst/>
          </a:prstGeom>
          <a:ln w="25908">
            <a:solidFill>
              <a:srgbClr val="C0C0C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Pin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VMM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8873" y="3781805"/>
            <a:ext cx="7248144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58873" y="3781805"/>
            <a:ext cx="7248525" cy="914400"/>
          </a:xfrm>
          <a:custGeom>
            <a:avLst/>
            <a:gdLst/>
            <a:ahLst/>
            <a:cxnLst/>
            <a:rect l="l" t="t" r="r" b="b"/>
            <a:pathLst>
              <a:path w="7248525" h="914400">
                <a:moveTo>
                  <a:pt x="0" y="914400"/>
                </a:moveTo>
                <a:lnTo>
                  <a:pt x="7248144" y="914400"/>
                </a:lnTo>
                <a:lnTo>
                  <a:pt x="724814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6522" y="2867405"/>
            <a:ext cx="1298448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6522" y="2867405"/>
            <a:ext cx="1298575" cy="609600"/>
          </a:xfrm>
          <a:custGeom>
            <a:avLst/>
            <a:gdLst/>
            <a:ahLst/>
            <a:cxnLst/>
            <a:rect l="l" t="t" r="r" b="b"/>
            <a:pathLst>
              <a:path w="1298575" h="609600">
                <a:moveTo>
                  <a:pt x="0" y="609600"/>
                </a:moveTo>
                <a:lnTo>
                  <a:pt x="1298448" y="609600"/>
                </a:lnTo>
                <a:lnTo>
                  <a:pt x="129844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79475" y="2823057"/>
            <a:ext cx="1266825" cy="58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8460" marR="365125">
              <a:lnSpc>
                <a:spcPct val="1302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Code 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35073" y="4353305"/>
            <a:ext cx="689610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35073" y="4353305"/>
            <a:ext cx="6896100" cy="304800"/>
          </a:xfrm>
          <a:custGeom>
            <a:avLst/>
            <a:gdLst/>
            <a:ahLst/>
            <a:cxnLst/>
            <a:rect l="l" t="t" r="r" b="b"/>
            <a:pathLst>
              <a:path w="68961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6845300" y="0"/>
                </a:lnTo>
                <a:lnTo>
                  <a:pt x="6865078" y="3990"/>
                </a:lnTo>
                <a:lnTo>
                  <a:pt x="6881225" y="14874"/>
                </a:lnTo>
                <a:lnTo>
                  <a:pt x="6892109" y="31021"/>
                </a:lnTo>
                <a:lnTo>
                  <a:pt x="6896100" y="50800"/>
                </a:lnTo>
                <a:lnTo>
                  <a:pt x="6896100" y="254000"/>
                </a:lnTo>
                <a:lnTo>
                  <a:pt x="6892109" y="273778"/>
                </a:lnTo>
                <a:lnTo>
                  <a:pt x="6881225" y="289925"/>
                </a:lnTo>
                <a:lnTo>
                  <a:pt x="6865078" y="300809"/>
                </a:lnTo>
                <a:lnTo>
                  <a:pt x="68453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30090" y="4359402"/>
            <a:ext cx="13036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UPC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Dispatcher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7473" y="5258561"/>
            <a:ext cx="18288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87473" y="5258561"/>
            <a:ext cx="1828800" cy="304800"/>
          </a:xfrm>
          <a:custGeom>
            <a:avLst/>
            <a:gdLst/>
            <a:ahLst/>
            <a:cxnLst/>
            <a:rect l="l" t="t" r="r" b="b"/>
            <a:pathLst>
              <a:path w="18288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1778000" y="0"/>
                </a:lnTo>
                <a:lnTo>
                  <a:pt x="1797778" y="3990"/>
                </a:lnTo>
                <a:lnTo>
                  <a:pt x="1813925" y="14874"/>
                </a:lnTo>
                <a:lnTo>
                  <a:pt x="1824809" y="31021"/>
                </a:lnTo>
                <a:lnTo>
                  <a:pt x="1828800" y="50800"/>
                </a:lnTo>
                <a:lnTo>
                  <a:pt x="1828800" y="254000"/>
                </a:lnTo>
                <a:lnTo>
                  <a:pt x="1824809" y="273778"/>
                </a:lnTo>
                <a:lnTo>
                  <a:pt x="1813925" y="289925"/>
                </a:lnTo>
                <a:lnTo>
                  <a:pt x="1797778" y="300809"/>
                </a:lnTo>
                <a:lnTo>
                  <a:pt x="17780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71827" y="5264658"/>
            <a:ext cx="21323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KiUserApcDispatcher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3161" y="5258561"/>
            <a:ext cx="21336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63161" y="5258561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082800" y="0"/>
                </a:lnTo>
                <a:lnTo>
                  <a:pt x="2102578" y="3990"/>
                </a:lnTo>
                <a:lnTo>
                  <a:pt x="2118725" y="14874"/>
                </a:lnTo>
                <a:lnTo>
                  <a:pt x="2129609" y="31021"/>
                </a:lnTo>
                <a:lnTo>
                  <a:pt x="2133600" y="50800"/>
                </a:lnTo>
                <a:lnTo>
                  <a:pt x="2133600" y="254000"/>
                </a:lnTo>
                <a:lnTo>
                  <a:pt x="2129609" y="273778"/>
                </a:lnTo>
                <a:lnTo>
                  <a:pt x="2118725" y="289925"/>
                </a:lnTo>
                <a:lnTo>
                  <a:pt x="2102578" y="300809"/>
                </a:lnTo>
                <a:lnTo>
                  <a:pt x="20828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54196" y="5264658"/>
            <a:ext cx="23164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KiUserCallbackDispatcher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45173" y="5258561"/>
            <a:ext cx="22860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45173" y="5258561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235200" y="0"/>
                </a:lnTo>
                <a:lnTo>
                  <a:pt x="2254978" y="3990"/>
                </a:lnTo>
                <a:lnTo>
                  <a:pt x="2271125" y="14874"/>
                </a:lnTo>
                <a:lnTo>
                  <a:pt x="2282009" y="31021"/>
                </a:lnTo>
                <a:lnTo>
                  <a:pt x="2286000" y="50800"/>
                </a:lnTo>
                <a:lnTo>
                  <a:pt x="2286000" y="254000"/>
                </a:lnTo>
                <a:lnTo>
                  <a:pt x="2282009" y="273778"/>
                </a:lnTo>
                <a:lnTo>
                  <a:pt x="2271125" y="289925"/>
                </a:lnTo>
                <a:lnTo>
                  <a:pt x="2254978" y="300809"/>
                </a:lnTo>
                <a:lnTo>
                  <a:pt x="22352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220967" y="5264658"/>
            <a:ext cx="25285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KiUserExceptionDispatcher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8054" y="5758434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07385" y="5784341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 h="0">
                <a:moveTo>
                  <a:pt x="0" y="0"/>
                </a:moveTo>
                <a:lnTo>
                  <a:pt x="1144524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29050" y="4938521"/>
            <a:ext cx="0" cy="858519"/>
          </a:xfrm>
          <a:custGeom>
            <a:avLst/>
            <a:gdLst/>
            <a:ahLst/>
            <a:cxnLst/>
            <a:rect l="l" t="t" r="r" b="b"/>
            <a:pathLst>
              <a:path w="0" h="858520">
                <a:moveTo>
                  <a:pt x="0" y="858011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32226" y="4969002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 h="0">
                <a:moveTo>
                  <a:pt x="0" y="0"/>
                </a:moveTo>
                <a:lnTo>
                  <a:pt x="475488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171" y="4658105"/>
            <a:ext cx="151130" cy="321945"/>
          </a:xfrm>
          <a:custGeom>
            <a:avLst/>
            <a:gdLst/>
            <a:ahLst/>
            <a:cxnLst/>
            <a:rect l="l" t="t" r="r" b="b"/>
            <a:pathLst>
              <a:path w="151129" h="321945">
                <a:moveTo>
                  <a:pt x="100583" y="125730"/>
                </a:moveTo>
                <a:lnTo>
                  <a:pt x="50291" y="125730"/>
                </a:lnTo>
                <a:lnTo>
                  <a:pt x="50291" y="321564"/>
                </a:lnTo>
                <a:lnTo>
                  <a:pt x="100583" y="321564"/>
                </a:lnTo>
                <a:lnTo>
                  <a:pt x="100583" y="125730"/>
                </a:lnTo>
                <a:close/>
              </a:path>
              <a:path w="151129" h="321945">
                <a:moveTo>
                  <a:pt x="75437" y="0"/>
                </a:moveTo>
                <a:lnTo>
                  <a:pt x="0" y="150876"/>
                </a:lnTo>
                <a:lnTo>
                  <a:pt x="50291" y="150876"/>
                </a:lnTo>
                <a:lnTo>
                  <a:pt x="50291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21945">
                <a:moveTo>
                  <a:pt x="138302" y="125730"/>
                </a:moveTo>
                <a:lnTo>
                  <a:pt x="100583" y="125730"/>
                </a:lnTo>
                <a:lnTo>
                  <a:pt x="100583" y="150876"/>
                </a:lnTo>
                <a:lnTo>
                  <a:pt x="150875" y="150876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87573" y="5543550"/>
            <a:ext cx="76200" cy="1790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82717" y="5758434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70526" y="5784341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 h="0">
                <a:moveTo>
                  <a:pt x="0" y="0"/>
                </a:moveTo>
                <a:lnTo>
                  <a:pt x="1249679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95821" y="4938521"/>
            <a:ext cx="0" cy="858519"/>
          </a:xfrm>
          <a:custGeom>
            <a:avLst/>
            <a:gdLst/>
            <a:ahLst/>
            <a:cxnLst/>
            <a:rect l="l" t="t" r="r" b="b"/>
            <a:pathLst>
              <a:path w="0" h="858520">
                <a:moveTo>
                  <a:pt x="0" y="858011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82717" y="4969002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 h="0">
                <a:moveTo>
                  <a:pt x="0" y="0"/>
                </a:moveTo>
                <a:lnTo>
                  <a:pt x="1216152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37759" y="4658105"/>
            <a:ext cx="151130" cy="321945"/>
          </a:xfrm>
          <a:custGeom>
            <a:avLst/>
            <a:gdLst/>
            <a:ahLst/>
            <a:cxnLst/>
            <a:rect l="l" t="t" r="r" b="b"/>
            <a:pathLst>
              <a:path w="151129" h="321945">
                <a:moveTo>
                  <a:pt x="100584" y="125730"/>
                </a:moveTo>
                <a:lnTo>
                  <a:pt x="50291" y="125730"/>
                </a:lnTo>
                <a:lnTo>
                  <a:pt x="50291" y="321564"/>
                </a:lnTo>
                <a:lnTo>
                  <a:pt x="100584" y="321564"/>
                </a:lnTo>
                <a:lnTo>
                  <a:pt x="100584" y="125730"/>
                </a:lnTo>
                <a:close/>
              </a:path>
              <a:path w="151129" h="321945">
                <a:moveTo>
                  <a:pt x="75437" y="0"/>
                </a:moveTo>
                <a:lnTo>
                  <a:pt x="0" y="150876"/>
                </a:lnTo>
                <a:lnTo>
                  <a:pt x="50291" y="150876"/>
                </a:lnTo>
                <a:lnTo>
                  <a:pt x="50291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21945">
                <a:moveTo>
                  <a:pt x="138302" y="125730"/>
                </a:moveTo>
                <a:lnTo>
                  <a:pt x="100584" y="125730"/>
                </a:lnTo>
                <a:lnTo>
                  <a:pt x="100584" y="150876"/>
                </a:lnTo>
                <a:lnTo>
                  <a:pt x="150875" y="150876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52238" y="5543550"/>
            <a:ext cx="76200" cy="1790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91221" y="5759958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173735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79030" y="5785865"/>
            <a:ext cx="1323340" cy="0"/>
          </a:xfrm>
          <a:custGeom>
            <a:avLst/>
            <a:gdLst/>
            <a:ahLst/>
            <a:cxnLst/>
            <a:rect l="l" t="t" r="r" b="b"/>
            <a:pathLst>
              <a:path w="1323340" h="0">
                <a:moveTo>
                  <a:pt x="0" y="0"/>
                </a:moveTo>
                <a:lnTo>
                  <a:pt x="1322831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774430" y="4946141"/>
            <a:ext cx="0" cy="850900"/>
          </a:xfrm>
          <a:custGeom>
            <a:avLst/>
            <a:gdLst/>
            <a:ahLst/>
            <a:cxnLst/>
            <a:rect l="l" t="t" r="r" b="b"/>
            <a:pathLst>
              <a:path w="0" h="850900">
                <a:moveTo>
                  <a:pt x="0" y="850391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88173" y="4976621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09" h="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5029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34071" y="4668773"/>
            <a:ext cx="151130" cy="318770"/>
          </a:xfrm>
          <a:custGeom>
            <a:avLst/>
            <a:gdLst/>
            <a:ahLst/>
            <a:cxnLst/>
            <a:rect l="l" t="t" r="r" b="b"/>
            <a:pathLst>
              <a:path w="151129" h="318770">
                <a:moveTo>
                  <a:pt x="100583" y="125730"/>
                </a:moveTo>
                <a:lnTo>
                  <a:pt x="50292" y="125730"/>
                </a:lnTo>
                <a:lnTo>
                  <a:pt x="50292" y="318515"/>
                </a:lnTo>
                <a:lnTo>
                  <a:pt x="100583" y="318515"/>
                </a:lnTo>
                <a:lnTo>
                  <a:pt x="100583" y="125730"/>
                </a:lnTo>
                <a:close/>
              </a:path>
              <a:path w="151129" h="318770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18770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62266" y="5546597"/>
            <a:ext cx="76200" cy="1790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58873" y="2867405"/>
            <a:ext cx="7248144" cy="609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58873" y="2867405"/>
            <a:ext cx="7248525" cy="609600"/>
          </a:xfrm>
          <a:custGeom>
            <a:avLst/>
            <a:gdLst/>
            <a:ahLst/>
            <a:cxnLst/>
            <a:rect l="l" t="t" r="r" b="b"/>
            <a:pathLst>
              <a:path w="7248525" h="609600">
                <a:moveTo>
                  <a:pt x="0" y="609600"/>
                </a:moveTo>
                <a:lnTo>
                  <a:pt x="7248144" y="609600"/>
                </a:lnTo>
                <a:lnTo>
                  <a:pt x="7248144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82901" y="2943605"/>
            <a:ext cx="182880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82901" y="294360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752600" y="0"/>
                </a:lnTo>
                <a:lnTo>
                  <a:pt x="1782240" y="5994"/>
                </a:lnTo>
                <a:lnTo>
                  <a:pt x="1806463" y="22336"/>
                </a:lnTo>
                <a:lnTo>
                  <a:pt x="1822805" y="46559"/>
                </a:lnTo>
                <a:lnTo>
                  <a:pt x="1828800" y="76200"/>
                </a:lnTo>
                <a:lnTo>
                  <a:pt x="1828800" y="381000"/>
                </a:lnTo>
                <a:lnTo>
                  <a:pt x="1822805" y="410640"/>
                </a:lnTo>
                <a:lnTo>
                  <a:pt x="1806463" y="434863"/>
                </a:lnTo>
                <a:lnTo>
                  <a:pt x="1782240" y="451205"/>
                </a:lnTo>
                <a:lnTo>
                  <a:pt x="17526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073529" y="2953892"/>
            <a:ext cx="14611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31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Translated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serApcD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tc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61638" y="2943605"/>
            <a:ext cx="2130552" cy="457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61638" y="2943605"/>
            <a:ext cx="2131060" cy="457200"/>
          </a:xfrm>
          <a:custGeom>
            <a:avLst/>
            <a:gdLst/>
            <a:ahLst/>
            <a:cxnLst/>
            <a:rect l="l" t="t" r="r" b="b"/>
            <a:pathLst>
              <a:path w="213106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054352" y="0"/>
                </a:lnTo>
                <a:lnTo>
                  <a:pt x="2083992" y="5994"/>
                </a:lnTo>
                <a:lnTo>
                  <a:pt x="2108215" y="22336"/>
                </a:lnTo>
                <a:lnTo>
                  <a:pt x="2124557" y="46559"/>
                </a:lnTo>
                <a:lnTo>
                  <a:pt x="2130552" y="76200"/>
                </a:lnTo>
                <a:lnTo>
                  <a:pt x="2130552" y="381000"/>
                </a:lnTo>
                <a:lnTo>
                  <a:pt x="2124557" y="410640"/>
                </a:lnTo>
                <a:lnTo>
                  <a:pt x="2108215" y="434863"/>
                </a:lnTo>
                <a:lnTo>
                  <a:pt x="2083992" y="451205"/>
                </a:lnTo>
                <a:lnTo>
                  <a:pt x="2054352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142866" y="2953892"/>
            <a:ext cx="17799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31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Translated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allb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tch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45173" y="2943605"/>
            <a:ext cx="2286000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45173" y="2943605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209800" y="0"/>
                </a:lnTo>
                <a:lnTo>
                  <a:pt x="2239440" y="5994"/>
                </a:lnTo>
                <a:lnTo>
                  <a:pt x="2263663" y="22336"/>
                </a:lnTo>
                <a:lnTo>
                  <a:pt x="2280005" y="46559"/>
                </a:lnTo>
                <a:lnTo>
                  <a:pt x="2286000" y="76200"/>
                </a:lnTo>
                <a:lnTo>
                  <a:pt x="2286000" y="381000"/>
                </a:lnTo>
                <a:lnTo>
                  <a:pt x="2280005" y="410640"/>
                </a:lnTo>
                <a:lnTo>
                  <a:pt x="2263663" y="434863"/>
                </a:lnTo>
                <a:lnTo>
                  <a:pt x="2239440" y="451205"/>
                </a:lnTo>
                <a:lnTo>
                  <a:pt x="2209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561073" y="2953892"/>
            <a:ext cx="18649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Translated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ceptio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21880" y="3400805"/>
            <a:ext cx="151130" cy="942340"/>
          </a:xfrm>
          <a:custGeom>
            <a:avLst/>
            <a:gdLst/>
            <a:ahLst/>
            <a:cxnLst/>
            <a:rect l="l" t="t" r="r" b="b"/>
            <a:pathLst>
              <a:path w="151129" h="942339">
                <a:moveTo>
                  <a:pt x="100584" y="125730"/>
                </a:moveTo>
                <a:lnTo>
                  <a:pt x="50292" y="125730"/>
                </a:lnTo>
                <a:lnTo>
                  <a:pt x="50292" y="941832"/>
                </a:lnTo>
                <a:lnTo>
                  <a:pt x="100584" y="941832"/>
                </a:lnTo>
                <a:lnTo>
                  <a:pt x="100584" y="125730"/>
                </a:lnTo>
                <a:close/>
              </a:path>
              <a:path w="151129" h="942339">
                <a:moveTo>
                  <a:pt x="75438" y="0"/>
                </a:moveTo>
                <a:lnTo>
                  <a:pt x="0" y="150876"/>
                </a:lnTo>
                <a:lnTo>
                  <a:pt x="50292" y="150876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8" y="0"/>
                </a:lnTo>
                <a:close/>
              </a:path>
              <a:path w="151129" h="942339">
                <a:moveTo>
                  <a:pt x="138302" y="125730"/>
                </a:moveTo>
                <a:lnTo>
                  <a:pt x="100584" y="125730"/>
                </a:lnTo>
                <a:lnTo>
                  <a:pt x="100584" y="150876"/>
                </a:lnTo>
                <a:lnTo>
                  <a:pt x="150875" y="150876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36235" y="3400805"/>
            <a:ext cx="151130" cy="942340"/>
          </a:xfrm>
          <a:custGeom>
            <a:avLst/>
            <a:gdLst/>
            <a:ahLst/>
            <a:cxnLst/>
            <a:rect l="l" t="t" r="r" b="b"/>
            <a:pathLst>
              <a:path w="151129" h="942339">
                <a:moveTo>
                  <a:pt x="100584" y="125730"/>
                </a:moveTo>
                <a:lnTo>
                  <a:pt x="50291" y="125730"/>
                </a:lnTo>
                <a:lnTo>
                  <a:pt x="50291" y="941832"/>
                </a:lnTo>
                <a:lnTo>
                  <a:pt x="100584" y="941832"/>
                </a:lnTo>
                <a:lnTo>
                  <a:pt x="100584" y="125730"/>
                </a:lnTo>
                <a:close/>
              </a:path>
              <a:path w="151129" h="942339">
                <a:moveTo>
                  <a:pt x="75437" y="0"/>
                </a:moveTo>
                <a:lnTo>
                  <a:pt x="0" y="150876"/>
                </a:lnTo>
                <a:lnTo>
                  <a:pt x="50291" y="150876"/>
                </a:lnTo>
                <a:lnTo>
                  <a:pt x="50291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942339">
                <a:moveTo>
                  <a:pt x="138302" y="125730"/>
                </a:moveTo>
                <a:lnTo>
                  <a:pt x="100584" y="125730"/>
                </a:lnTo>
                <a:lnTo>
                  <a:pt x="100584" y="150876"/>
                </a:lnTo>
                <a:lnTo>
                  <a:pt x="150875" y="150876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87267" y="3391661"/>
            <a:ext cx="151130" cy="943610"/>
          </a:xfrm>
          <a:custGeom>
            <a:avLst/>
            <a:gdLst/>
            <a:ahLst/>
            <a:cxnLst/>
            <a:rect l="l" t="t" r="r" b="b"/>
            <a:pathLst>
              <a:path w="151129" h="943610">
                <a:moveTo>
                  <a:pt x="100584" y="125729"/>
                </a:moveTo>
                <a:lnTo>
                  <a:pt x="50292" y="125729"/>
                </a:lnTo>
                <a:lnTo>
                  <a:pt x="50292" y="943356"/>
                </a:lnTo>
                <a:lnTo>
                  <a:pt x="100584" y="943356"/>
                </a:lnTo>
                <a:lnTo>
                  <a:pt x="100584" y="125729"/>
                </a:lnTo>
                <a:close/>
              </a:path>
              <a:path w="151129" h="943610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29"/>
                </a:lnTo>
                <a:lnTo>
                  <a:pt x="138303" y="125729"/>
                </a:lnTo>
                <a:lnTo>
                  <a:pt x="75437" y="0"/>
                </a:lnTo>
                <a:close/>
              </a:path>
              <a:path w="151129" h="943610">
                <a:moveTo>
                  <a:pt x="138303" y="125729"/>
                </a:moveTo>
                <a:lnTo>
                  <a:pt x="100584" y="125729"/>
                </a:lnTo>
                <a:lnTo>
                  <a:pt x="100584" y="150875"/>
                </a:lnTo>
                <a:lnTo>
                  <a:pt x="150876" y="150875"/>
                </a:lnTo>
                <a:lnTo>
                  <a:pt x="138303" y="12572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68573" y="4898897"/>
            <a:ext cx="533400" cy="218440"/>
          </a:xfrm>
          <a:custGeom>
            <a:avLst/>
            <a:gdLst/>
            <a:ahLst/>
            <a:cxnLst/>
            <a:rect l="l" t="t" r="r" b="b"/>
            <a:pathLst>
              <a:path w="533400" h="218439">
                <a:moveTo>
                  <a:pt x="497077" y="0"/>
                </a:moveTo>
                <a:lnTo>
                  <a:pt x="36321" y="0"/>
                </a:lnTo>
                <a:lnTo>
                  <a:pt x="22181" y="2853"/>
                </a:lnTo>
                <a:lnTo>
                  <a:pt x="10636" y="10636"/>
                </a:lnTo>
                <a:lnTo>
                  <a:pt x="2853" y="22181"/>
                </a:lnTo>
                <a:lnTo>
                  <a:pt x="0" y="36321"/>
                </a:lnTo>
                <a:lnTo>
                  <a:pt x="0" y="181609"/>
                </a:lnTo>
                <a:lnTo>
                  <a:pt x="2853" y="195750"/>
                </a:lnTo>
                <a:lnTo>
                  <a:pt x="10636" y="207295"/>
                </a:lnTo>
                <a:lnTo>
                  <a:pt x="22181" y="215078"/>
                </a:lnTo>
                <a:lnTo>
                  <a:pt x="36321" y="217931"/>
                </a:lnTo>
                <a:lnTo>
                  <a:pt x="497077" y="217931"/>
                </a:lnTo>
                <a:lnTo>
                  <a:pt x="511218" y="215078"/>
                </a:lnTo>
                <a:lnTo>
                  <a:pt x="522763" y="207295"/>
                </a:lnTo>
                <a:lnTo>
                  <a:pt x="530546" y="195750"/>
                </a:lnTo>
                <a:lnTo>
                  <a:pt x="533400" y="181609"/>
                </a:lnTo>
                <a:lnTo>
                  <a:pt x="533400" y="36321"/>
                </a:lnTo>
                <a:lnTo>
                  <a:pt x="530546" y="22181"/>
                </a:lnTo>
                <a:lnTo>
                  <a:pt x="522763" y="10636"/>
                </a:lnTo>
                <a:lnTo>
                  <a:pt x="511218" y="2853"/>
                </a:lnTo>
                <a:lnTo>
                  <a:pt x="497077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68573" y="4898897"/>
            <a:ext cx="533400" cy="218440"/>
          </a:xfrm>
          <a:custGeom>
            <a:avLst/>
            <a:gdLst/>
            <a:ahLst/>
            <a:cxnLst/>
            <a:rect l="l" t="t" r="r" b="b"/>
            <a:pathLst>
              <a:path w="533400" h="218439">
                <a:moveTo>
                  <a:pt x="0" y="36321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1" y="0"/>
                </a:lnTo>
                <a:lnTo>
                  <a:pt x="497077" y="0"/>
                </a:lnTo>
                <a:lnTo>
                  <a:pt x="511218" y="2853"/>
                </a:lnTo>
                <a:lnTo>
                  <a:pt x="522763" y="10636"/>
                </a:lnTo>
                <a:lnTo>
                  <a:pt x="530546" y="22181"/>
                </a:lnTo>
                <a:lnTo>
                  <a:pt x="533400" y="36321"/>
                </a:lnTo>
                <a:lnTo>
                  <a:pt x="533400" y="181609"/>
                </a:lnTo>
                <a:lnTo>
                  <a:pt x="530546" y="195750"/>
                </a:lnTo>
                <a:lnTo>
                  <a:pt x="522763" y="207295"/>
                </a:lnTo>
                <a:lnTo>
                  <a:pt x="511218" y="215078"/>
                </a:lnTo>
                <a:lnTo>
                  <a:pt x="497077" y="217931"/>
                </a:lnTo>
                <a:lnTo>
                  <a:pt x="36321" y="217931"/>
                </a:lnTo>
                <a:lnTo>
                  <a:pt x="22181" y="215078"/>
                </a:lnTo>
                <a:lnTo>
                  <a:pt x="10636" y="207295"/>
                </a:lnTo>
                <a:lnTo>
                  <a:pt x="2853" y="195750"/>
                </a:lnTo>
                <a:lnTo>
                  <a:pt x="0" y="181609"/>
                </a:lnTo>
                <a:lnTo>
                  <a:pt x="0" y="36321"/>
                </a:lnTo>
                <a:close/>
              </a:path>
            </a:pathLst>
          </a:custGeom>
          <a:ln w="1981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164839" y="4881117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66"/>
                </a:solidFill>
                <a:latin typeface="Arial"/>
                <a:cs typeface="Arial"/>
              </a:rPr>
              <a:t>APC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54473" y="4888229"/>
            <a:ext cx="990600" cy="219710"/>
          </a:xfrm>
          <a:custGeom>
            <a:avLst/>
            <a:gdLst/>
            <a:ahLst/>
            <a:cxnLst/>
            <a:rect l="l" t="t" r="r" b="b"/>
            <a:pathLst>
              <a:path w="990600" h="219710">
                <a:moveTo>
                  <a:pt x="954024" y="0"/>
                </a:moveTo>
                <a:lnTo>
                  <a:pt x="36575" y="0"/>
                </a:lnTo>
                <a:lnTo>
                  <a:pt x="22342" y="2875"/>
                </a:lnTo>
                <a:lnTo>
                  <a:pt x="10715" y="10715"/>
                </a:lnTo>
                <a:lnTo>
                  <a:pt x="2875" y="22342"/>
                </a:lnTo>
                <a:lnTo>
                  <a:pt x="0" y="36576"/>
                </a:lnTo>
                <a:lnTo>
                  <a:pt x="0" y="182880"/>
                </a:lnTo>
                <a:lnTo>
                  <a:pt x="2875" y="197113"/>
                </a:lnTo>
                <a:lnTo>
                  <a:pt x="10715" y="208740"/>
                </a:lnTo>
                <a:lnTo>
                  <a:pt x="22342" y="216580"/>
                </a:lnTo>
                <a:lnTo>
                  <a:pt x="36575" y="219456"/>
                </a:lnTo>
                <a:lnTo>
                  <a:pt x="954024" y="219456"/>
                </a:lnTo>
                <a:lnTo>
                  <a:pt x="968257" y="216580"/>
                </a:lnTo>
                <a:lnTo>
                  <a:pt x="979884" y="208740"/>
                </a:lnTo>
                <a:lnTo>
                  <a:pt x="987724" y="197113"/>
                </a:lnTo>
                <a:lnTo>
                  <a:pt x="990600" y="182880"/>
                </a:lnTo>
                <a:lnTo>
                  <a:pt x="990600" y="36576"/>
                </a:lnTo>
                <a:lnTo>
                  <a:pt x="987724" y="22342"/>
                </a:lnTo>
                <a:lnTo>
                  <a:pt x="979884" y="10715"/>
                </a:lnTo>
                <a:lnTo>
                  <a:pt x="968257" y="2875"/>
                </a:lnTo>
                <a:lnTo>
                  <a:pt x="95402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54473" y="4888229"/>
            <a:ext cx="990600" cy="219710"/>
          </a:xfrm>
          <a:custGeom>
            <a:avLst/>
            <a:gdLst/>
            <a:ahLst/>
            <a:cxnLst/>
            <a:rect l="l" t="t" r="r" b="b"/>
            <a:pathLst>
              <a:path w="990600" h="219710">
                <a:moveTo>
                  <a:pt x="0" y="36576"/>
                </a:moveTo>
                <a:lnTo>
                  <a:pt x="2875" y="22342"/>
                </a:lnTo>
                <a:lnTo>
                  <a:pt x="10715" y="10715"/>
                </a:lnTo>
                <a:lnTo>
                  <a:pt x="22342" y="2875"/>
                </a:lnTo>
                <a:lnTo>
                  <a:pt x="36575" y="0"/>
                </a:lnTo>
                <a:lnTo>
                  <a:pt x="954024" y="0"/>
                </a:lnTo>
                <a:lnTo>
                  <a:pt x="968257" y="2875"/>
                </a:lnTo>
                <a:lnTo>
                  <a:pt x="979884" y="10715"/>
                </a:lnTo>
                <a:lnTo>
                  <a:pt x="987724" y="22342"/>
                </a:lnTo>
                <a:lnTo>
                  <a:pt x="990600" y="36576"/>
                </a:lnTo>
                <a:lnTo>
                  <a:pt x="990600" y="182880"/>
                </a:lnTo>
                <a:lnTo>
                  <a:pt x="987724" y="197113"/>
                </a:lnTo>
                <a:lnTo>
                  <a:pt x="979884" y="208740"/>
                </a:lnTo>
                <a:lnTo>
                  <a:pt x="968257" y="216580"/>
                </a:lnTo>
                <a:lnTo>
                  <a:pt x="954024" y="219456"/>
                </a:lnTo>
                <a:lnTo>
                  <a:pt x="36575" y="219456"/>
                </a:lnTo>
                <a:lnTo>
                  <a:pt x="22342" y="216580"/>
                </a:lnTo>
                <a:lnTo>
                  <a:pt x="10715" y="208740"/>
                </a:lnTo>
                <a:lnTo>
                  <a:pt x="2875" y="197113"/>
                </a:lnTo>
                <a:lnTo>
                  <a:pt x="0" y="182880"/>
                </a:lnTo>
                <a:lnTo>
                  <a:pt x="0" y="36576"/>
                </a:lnTo>
                <a:close/>
              </a:path>
            </a:pathLst>
          </a:custGeom>
          <a:ln w="1981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743958" y="4871466"/>
            <a:ext cx="610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66"/>
                </a:solidFill>
                <a:latin typeface="Arial"/>
                <a:cs typeface="Arial"/>
              </a:rPr>
              <a:t>Callb</a:t>
            </a:r>
            <a:r>
              <a:rPr dirty="0" sz="120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000066"/>
                </a:solidFill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11161" y="4888229"/>
            <a:ext cx="990600" cy="219710"/>
          </a:xfrm>
          <a:custGeom>
            <a:avLst/>
            <a:gdLst/>
            <a:ahLst/>
            <a:cxnLst/>
            <a:rect l="l" t="t" r="r" b="b"/>
            <a:pathLst>
              <a:path w="990600" h="219710">
                <a:moveTo>
                  <a:pt x="954024" y="0"/>
                </a:moveTo>
                <a:lnTo>
                  <a:pt x="36576" y="0"/>
                </a:lnTo>
                <a:lnTo>
                  <a:pt x="22342" y="2875"/>
                </a:lnTo>
                <a:lnTo>
                  <a:pt x="10715" y="10715"/>
                </a:lnTo>
                <a:lnTo>
                  <a:pt x="2875" y="22342"/>
                </a:lnTo>
                <a:lnTo>
                  <a:pt x="0" y="36576"/>
                </a:lnTo>
                <a:lnTo>
                  <a:pt x="0" y="182880"/>
                </a:lnTo>
                <a:lnTo>
                  <a:pt x="2875" y="197113"/>
                </a:lnTo>
                <a:lnTo>
                  <a:pt x="10715" y="208740"/>
                </a:lnTo>
                <a:lnTo>
                  <a:pt x="22342" y="216580"/>
                </a:lnTo>
                <a:lnTo>
                  <a:pt x="36576" y="219456"/>
                </a:lnTo>
                <a:lnTo>
                  <a:pt x="954024" y="219456"/>
                </a:lnTo>
                <a:lnTo>
                  <a:pt x="968257" y="216580"/>
                </a:lnTo>
                <a:lnTo>
                  <a:pt x="979884" y="208740"/>
                </a:lnTo>
                <a:lnTo>
                  <a:pt x="987724" y="197113"/>
                </a:lnTo>
                <a:lnTo>
                  <a:pt x="990600" y="182880"/>
                </a:lnTo>
                <a:lnTo>
                  <a:pt x="990600" y="36576"/>
                </a:lnTo>
                <a:lnTo>
                  <a:pt x="987724" y="22342"/>
                </a:lnTo>
                <a:lnTo>
                  <a:pt x="979884" y="10715"/>
                </a:lnTo>
                <a:lnTo>
                  <a:pt x="968257" y="2875"/>
                </a:lnTo>
                <a:lnTo>
                  <a:pt x="95402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11161" y="4888229"/>
            <a:ext cx="990600" cy="219710"/>
          </a:xfrm>
          <a:custGeom>
            <a:avLst/>
            <a:gdLst/>
            <a:ahLst/>
            <a:cxnLst/>
            <a:rect l="l" t="t" r="r" b="b"/>
            <a:pathLst>
              <a:path w="990600" h="219710">
                <a:moveTo>
                  <a:pt x="0" y="36576"/>
                </a:moveTo>
                <a:lnTo>
                  <a:pt x="2875" y="22342"/>
                </a:lnTo>
                <a:lnTo>
                  <a:pt x="10715" y="10715"/>
                </a:lnTo>
                <a:lnTo>
                  <a:pt x="22342" y="2875"/>
                </a:lnTo>
                <a:lnTo>
                  <a:pt x="36576" y="0"/>
                </a:lnTo>
                <a:lnTo>
                  <a:pt x="954024" y="0"/>
                </a:lnTo>
                <a:lnTo>
                  <a:pt x="968257" y="2875"/>
                </a:lnTo>
                <a:lnTo>
                  <a:pt x="979884" y="10715"/>
                </a:lnTo>
                <a:lnTo>
                  <a:pt x="987724" y="22342"/>
                </a:lnTo>
                <a:lnTo>
                  <a:pt x="990600" y="36576"/>
                </a:lnTo>
                <a:lnTo>
                  <a:pt x="990600" y="182880"/>
                </a:lnTo>
                <a:lnTo>
                  <a:pt x="987724" y="197113"/>
                </a:lnTo>
                <a:lnTo>
                  <a:pt x="979884" y="208740"/>
                </a:lnTo>
                <a:lnTo>
                  <a:pt x="968257" y="216580"/>
                </a:lnTo>
                <a:lnTo>
                  <a:pt x="954024" y="219456"/>
                </a:lnTo>
                <a:lnTo>
                  <a:pt x="36576" y="219456"/>
                </a:lnTo>
                <a:lnTo>
                  <a:pt x="22342" y="216580"/>
                </a:lnTo>
                <a:lnTo>
                  <a:pt x="10715" y="208740"/>
                </a:lnTo>
                <a:lnTo>
                  <a:pt x="2875" y="197113"/>
                </a:lnTo>
                <a:lnTo>
                  <a:pt x="0" y="182880"/>
                </a:lnTo>
                <a:lnTo>
                  <a:pt x="0" y="36576"/>
                </a:lnTo>
                <a:close/>
              </a:path>
            </a:pathLst>
          </a:custGeom>
          <a:ln w="1981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159243" y="4871466"/>
            <a:ext cx="695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66"/>
                </a:solidFill>
                <a:latin typeface="Arial"/>
                <a:cs typeface="Arial"/>
              </a:rPr>
              <a:t>Exception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24405" y="3601973"/>
            <a:ext cx="1604645" cy="628015"/>
          </a:xfrm>
          <a:custGeom>
            <a:avLst/>
            <a:gdLst/>
            <a:ahLst/>
            <a:cxnLst/>
            <a:rect l="l" t="t" r="r" b="b"/>
            <a:pathLst>
              <a:path w="1604645" h="628014">
                <a:moveTo>
                  <a:pt x="1362964" y="0"/>
                </a:moveTo>
                <a:lnTo>
                  <a:pt x="104648" y="0"/>
                </a:lnTo>
                <a:lnTo>
                  <a:pt x="63918" y="8225"/>
                </a:lnTo>
                <a:lnTo>
                  <a:pt x="30654" y="30654"/>
                </a:lnTo>
                <a:lnTo>
                  <a:pt x="8225" y="63918"/>
                </a:lnTo>
                <a:lnTo>
                  <a:pt x="0" y="104648"/>
                </a:lnTo>
                <a:lnTo>
                  <a:pt x="0" y="523239"/>
                </a:lnTo>
                <a:lnTo>
                  <a:pt x="8225" y="563969"/>
                </a:lnTo>
                <a:lnTo>
                  <a:pt x="30654" y="597233"/>
                </a:lnTo>
                <a:lnTo>
                  <a:pt x="63918" y="619662"/>
                </a:lnTo>
                <a:lnTo>
                  <a:pt x="104648" y="627888"/>
                </a:lnTo>
                <a:lnTo>
                  <a:pt x="1362964" y="627888"/>
                </a:lnTo>
                <a:lnTo>
                  <a:pt x="1403693" y="619662"/>
                </a:lnTo>
                <a:lnTo>
                  <a:pt x="1436957" y="597233"/>
                </a:lnTo>
                <a:lnTo>
                  <a:pt x="1459386" y="563969"/>
                </a:lnTo>
                <a:lnTo>
                  <a:pt x="1467612" y="523239"/>
                </a:lnTo>
                <a:lnTo>
                  <a:pt x="1571582" y="523239"/>
                </a:lnTo>
                <a:lnTo>
                  <a:pt x="1467612" y="366268"/>
                </a:lnTo>
                <a:lnTo>
                  <a:pt x="1467612" y="104648"/>
                </a:lnTo>
                <a:lnTo>
                  <a:pt x="1459386" y="63918"/>
                </a:lnTo>
                <a:lnTo>
                  <a:pt x="1436957" y="30654"/>
                </a:lnTo>
                <a:lnTo>
                  <a:pt x="1403693" y="8225"/>
                </a:lnTo>
                <a:lnTo>
                  <a:pt x="1362964" y="0"/>
                </a:lnTo>
                <a:close/>
              </a:path>
              <a:path w="1604645" h="628014">
                <a:moveTo>
                  <a:pt x="1571582" y="523239"/>
                </a:moveTo>
                <a:lnTo>
                  <a:pt x="1467612" y="523239"/>
                </a:lnTo>
                <a:lnTo>
                  <a:pt x="1604136" y="572388"/>
                </a:lnTo>
                <a:lnTo>
                  <a:pt x="1571582" y="523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24405" y="3601973"/>
            <a:ext cx="1604645" cy="628015"/>
          </a:xfrm>
          <a:custGeom>
            <a:avLst/>
            <a:gdLst/>
            <a:ahLst/>
            <a:cxnLst/>
            <a:rect l="l" t="t" r="r" b="b"/>
            <a:pathLst>
              <a:path w="1604645" h="628014">
                <a:moveTo>
                  <a:pt x="0" y="104648"/>
                </a:moveTo>
                <a:lnTo>
                  <a:pt x="8225" y="63918"/>
                </a:lnTo>
                <a:lnTo>
                  <a:pt x="30654" y="30654"/>
                </a:lnTo>
                <a:lnTo>
                  <a:pt x="63918" y="8225"/>
                </a:lnTo>
                <a:lnTo>
                  <a:pt x="104648" y="0"/>
                </a:lnTo>
                <a:lnTo>
                  <a:pt x="856107" y="0"/>
                </a:lnTo>
                <a:lnTo>
                  <a:pt x="1223010" y="0"/>
                </a:lnTo>
                <a:lnTo>
                  <a:pt x="1362964" y="0"/>
                </a:lnTo>
                <a:lnTo>
                  <a:pt x="1403693" y="8225"/>
                </a:lnTo>
                <a:lnTo>
                  <a:pt x="1436957" y="30654"/>
                </a:lnTo>
                <a:lnTo>
                  <a:pt x="1459386" y="63918"/>
                </a:lnTo>
                <a:lnTo>
                  <a:pt x="1467612" y="104648"/>
                </a:lnTo>
                <a:lnTo>
                  <a:pt x="1467612" y="366268"/>
                </a:lnTo>
                <a:lnTo>
                  <a:pt x="1604136" y="572388"/>
                </a:lnTo>
                <a:lnTo>
                  <a:pt x="1467612" y="523239"/>
                </a:lnTo>
                <a:lnTo>
                  <a:pt x="1459386" y="563969"/>
                </a:lnTo>
                <a:lnTo>
                  <a:pt x="1436957" y="597233"/>
                </a:lnTo>
                <a:lnTo>
                  <a:pt x="1403693" y="619662"/>
                </a:lnTo>
                <a:lnTo>
                  <a:pt x="1362964" y="627888"/>
                </a:lnTo>
                <a:lnTo>
                  <a:pt x="1223010" y="627888"/>
                </a:lnTo>
                <a:lnTo>
                  <a:pt x="856107" y="627888"/>
                </a:lnTo>
                <a:lnTo>
                  <a:pt x="104648" y="627888"/>
                </a:lnTo>
                <a:lnTo>
                  <a:pt x="63918" y="619662"/>
                </a:lnTo>
                <a:lnTo>
                  <a:pt x="30654" y="597233"/>
                </a:lnTo>
                <a:lnTo>
                  <a:pt x="8225" y="563969"/>
                </a:lnTo>
                <a:lnTo>
                  <a:pt x="0" y="523239"/>
                </a:lnTo>
                <a:lnTo>
                  <a:pt x="0" y="366268"/>
                </a:lnTo>
                <a:lnTo>
                  <a:pt x="0" y="104648"/>
                </a:lnTo>
                <a:close/>
              </a:path>
            </a:pathLst>
          </a:custGeom>
          <a:ln w="19811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770126" y="3642105"/>
            <a:ext cx="1375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Recover original</a:t>
            </a:r>
            <a:r>
              <a:rPr dirty="0" sz="1200" spc="-7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70354" y="3788409"/>
            <a:ext cx="772795" cy="35496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 indent="187325">
              <a:lnSpc>
                <a:spcPts val="1160"/>
              </a:lnSpc>
              <a:spcBef>
                <a:spcPts val="370"/>
              </a:spcBef>
            </a:pP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APC</a:t>
            </a:r>
            <a:r>
              <a:rPr dirty="0" sz="1200" spc="-8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frame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553205" y="3620261"/>
            <a:ext cx="1431925" cy="619125"/>
          </a:xfrm>
          <a:custGeom>
            <a:avLst/>
            <a:gdLst/>
            <a:ahLst/>
            <a:cxnLst/>
            <a:rect l="l" t="t" r="r" b="b"/>
            <a:pathLst>
              <a:path w="1431925" h="619125">
                <a:moveTo>
                  <a:pt x="1192276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6" y="30225"/>
                </a:lnTo>
                <a:lnTo>
                  <a:pt x="8112" y="63007"/>
                </a:lnTo>
                <a:lnTo>
                  <a:pt x="0" y="103124"/>
                </a:lnTo>
                <a:lnTo>
                  <a:pt x="0" y="515619"/>
                </a:lnTo>
                <a:lnTo>
                  <a:pt x="8112" y="555736"/>
                </a:lnTo>
                <a:lnTo>
                  <a:pt x="30226" y="588518"/>
                </a:lnTo>
                <a:lnTo>
                  <a:pt x="63007" y="610631"/>
                </a:lnTo>
                <a:lnTo>
                  <a:pt x="103124" y="618744"/>
                </a:lnTo>
                <a:lnTo>
                  <a:pt x="1192276" y="618744"/>
                </a:lnTo>
                <a:lnTo>
                  <a:pt x="1232392" y="610631"/>
                </a:lnTo>
                <a:lnTo>
                  <a:pt x="1265174" y="588518"/>
                </a:lnTo>
                <a:lnTo>
                  <a:pt x="1287287" y="555736"/>
                </a:lnTo>
                <a:lnTo>
                  <a:pt x="1295400" y="515619"/>
                </a:lnTo>
                <a:lnTo>
                  <a:pt x="1399786" y="515619"/>
                </a:lnTo>
                <a:lnTo>
                  <a:pt x="1295400" y="360933"/>
                </a:lnTo>
                <a:lnTo>
                  <a:pt x="1295400" y="103124"/>
                </a:lnTo>
                <a:lnTo>
                  <a:pt x="1287287" y="63007"/>
                </a:lnTo>
                <a:lnTo>
                  <a:pt x="1265174" y="30225"/>
                </a:lnTo>
                <a:lnTo>
                  <a:pt x="1232392" y="8112"/>
                </a:lnTo>
                <a:lnTo>
                  <a:pt x="1192276" y="0"/>
                </a:lnTo>
                <a:close/>
              </a:path>
              <a:path w="1431925" h="619125">
                <a:moveTo>
                  <a:pt x="1399786" y="515619"/>
                </a:moveTo>
                <a:lnTo>
                  <a:pt x="1295400" y="515619"/>
                </a:lnTo>
                <a:lnTo>
                  <a:pt x="1431925" y="563244"/>
                </a:lnTo>
                <a:lnTo>
                  <a:pt x="1399786" y="51561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53205" y="3620261"/>
            <a:ext cx="1431925" cy="619125"/>
          </a:xfrm>
          <a:custGeom>
            <a:avLst/>
            <a:gdLst/>
            <a:ahLst/>
            <a:cxnLst/>
            <a:rect l="l" t="t" r="r" b="b"/>
            <a:pathLst>
              <a:path w="1431925" h="619125">
                <a:moveTo>
                  <a:pt x="0" y="103124"/>
                </a:moveTo>
                <a:lnTo>
                  <a:pt x="8112" y="63007"/>
                </a:lnTo>
                <a:lnTo>
                  <a:pt x="30226" y="30225"/>
                </a:lnTo>
                <a:lnTo>
                  <a:pt x="63007" y="8112"/>
                </a:lnTo>
                <a:lnTo>
                  <a:pt x="103124" y="0"/>
                </a:lnTo>
                <a:lnTo>
                  <a:pt x="755650" y="0"/>
                </a:lnTo>
                <a:lnTo>
                  <a:pt x="1079500" y="0"/>
                </a:lnTo>
                <a:lnTo>
                  <a:pt x="1192276" y="0"/>
                </a:lnTo>
                <a:lnTo>
                  <a:pt x="1232392" y="8112"/>
                </a:lnTo>
                <a:lnTo>
                  <a:pt x="1265174" y="30225"/>
                </a:lnTo>
                <a:lnTo>
                  <a:pt x="1287287" y="63007"/>
                </a:lnTo>
                <a:lnTo>
                  <a:pt x="1295400" y="103124"/>
                </a:lnTo>
                <a:lnTo>
                  <a:pt x="1295400" y="360933"/>
                </a:lnTo>
                <a:lnTo>
                  <a:pt x="1431925" y="563244"/>
                </a:lnTo>
                <a:lnTo>
                  <a:pt x="1295400" y="515619"/>
                </a:lnTo>
                <a:lnTo>
                  <a:pt x="1287287" y="555736"/>
                </a:lnTo>
                <a:lnTo>
                  <a:pt x="1265174" y="588518"/>
                </a:lnTo>
                <a:lnTo>
                  <a:pt x="1232392" y="610631"/>
                </a:lnTo>
                <a:lnTo>
                  <a:pt x="1192276" y="618744"/>
                </a:lnTo>
                <a:lnTo>
                  <a:pt x="1079500" y="618744"/>
                </a:lnTo>
                <a:lnTo>
                  <a:pt x="755650" y="618744"/>
                </a:lnTo>
                <a:lnTo>
                  <a:pt x="103124" y="618744"/>
                </a:lnTo>
                <a:lnTo>
                  <a:pt x="63007" y="610631"/>
                </a:lnTo>
                <a:lnTo>
                  <a:pt x="30225" y="588517"/>
                </a:lnTo>
                <a:lnTo>
                  <a:pt x="8112" y="555736"/>
                </a:lnTo>
                <a:lnTo>
                  <a:pt x="0" y="515619"/>
                </a:lnTo>
                <a:lnTo>
                  <a:pt x="0" y="360933"/>
                </a:lnTo>
                <a:lnTo>
                  <a:pt x="0" y="103124"/>
                </a:lnTo>
                <a:close/>
              </a:path>
            </a:pathLst>
          </a:custGeom>
          <a:ln w="1981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675379" y="3656457"/>
            <a:ext cx="1049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Save PC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dirty="0" sz="1200" spc="-8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11015" y="3802760"/>
            <a:ext cx="780415" cy="3549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12065">
              <a:lnSpc>
                <a:spcPts val="1150"/>
              </a:lnSpc>
              <a:spcBef>
                <a:spcPts val="380"/>
              </a:spcBef>
            </a:pP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interrupted  system</a:t>
            </a:r>
            <a:r>
              <a:rPr dirty="0" sz="1200" spc="-7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call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791961" y="3620261"/>
            <a:ext cx="1680845" cy="619125"/>
          </a:xfrm>
          <a:custGeom>
            <a:avLst/>
            <a:gdLst/>
            <a:ahLst/>
            <a:cxnLst/>
            <a:rect l="l" t="t" r="r" b="b"/>
            <a:pathLst>
              <a:path w="1680845" h="619125">
                <a:moveTo>
                  <a:pt x="1440688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5" y="30225"/>
                </a:lnTo>
                <a:lnTo>
                  <a:pt x="8112" y="63007"/>
                </a:lnTo>
                <a:lnTo>
                  <a:pt x="0" y="103124"/>
                </a:lnTo>
                <a:lnTo>
                  <a:pt x="0" y="515619"/>
                </a:lnTo>
                <a:lnTo>
                  <a:pt x="8112" y="555736"/>
                </a:lnTo>
                <a:lnTo>
                  <a:pt x="30226" y="588518"/>
                </a:lnTo>
                <a:lnTo>
                  <a:pt x="63007" y="610631"/>
                </a:lnTo>
                <a:lnTo>
                  <a:pt x="103124" y="618744"/>
                </a:lnTo>
                <a:lnTo>
                  <a:pt x="1440688" y="618744"/>
                </a:lnTo>
                <a:lnTo>
                  <a:pt x="1480804" y="610631"/>
                </a:lnTo>
                <a:lnTo>
                  <a:pt x="1513586" y="588518"/>
                </a:lnTo>
                <a:lnTo>
                  <a:pt x="1535699" y="555736"/>
                </a:lnTo>
                <a:lnTo>
                  <a:pt x="1543812" y="515619"/>
                </a:lnTo>
                <a:lnTo>
                  <a:pt x="1648198" y="515619"/>
                </a:lnTo>
                <a:lnTo>
                  <a:pt x="1543812" y="360933"/>
                </a:lnTo>
                <a:lnTo>
                  <a:pt x="1543812" y="103124"/>
                </a:lnTo>
                <a:lnTo>
                  <a:pt x="1535699" y="63007"/>
                </a:lnTo>
                <a:lnTo>
                  <a:pt x="1513586" y="30225"/>
                </a:lnTo>
                <a:lnTo>
                  <a:pt x="1480804" y="8112"/>
                </a:lnTo>
                <a:lnTo>
                  <a:pt x="1440688" y="0"/>
                </a:lnTo>
                <a:close/>
              </a:path>
              <a:path w="1680845" h="619125">
                <a:moveTo>
                  <a:pt x="1648198" y="515619"/>
                </a:moveTo>
                <a:lnTo>
                  <a:pt x="1543812" y="515619"/>
                </a:lnTo>
                <a:lnTo>
                  <a:pt x="1680337" y="563244"/>
                </a:lnTo>
                <a:lnTo>
                  <a:pt x="1648198" y="51561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91961" y="3620261"/>
            <a:ext cx="1680845" cy="619125"/>
          </a:xfrm>
          <a:custGeom>
            <a:avLst/>
            <a:gdLst/>
            <a:ahLst/>
            <a:cxnLst/>
            <a:rect l="l" t="t" r="r" b="b"/>
            <a:pathLst>
              <a:path w="1680845" h="619125">
                <a:moveTo>
                  <a:pt x="0" y="103124"/>
                </a:moveTo>
                <a:lnTo>
                  <a:pt x="8112" y="63007"/>
                </a:lnTo>
                <a:lnTo>
                  <a:pt x="30225" y="30225"/>
                </a:lnTo>
                <a:lnTo>
                  <a:pt x="63007" y="8112"/>
                </a:lnTo>
                <a:lnTo>
                  <a:pt x="103124" y="0"/>
                </a:lnTo>
                <a:lnTo>
                  <a:pt x="900557" y="0"/>
                </a:lnTo>
                <a:lnTo>
                  <a:pt x="1286510" y="0"/>
                </a:lnTo>
                <a:lnTo>
                  <a:pt x="1440688" y="0"/>
                </a:lnTo>
                <a:lnTo>
                  <a:pt x="1480804" y="8112"/>
                </a:lnTo>
                <a:lnTo>
                  <a:pt x="1513586" y="30225"/>
                </a:lnTo>
                <a:lnTo>
                  <a:pt x="1535699" y="63007"/>
                </a:lnTo>
                <a:lnTo>
                  <a:pt x="1543812" y="103124"/>
                </a:lnTo>
                <a:lnTo>
                  <a:pt x="1543812" y="360933"/>
                </a:lnTo>
                <a:lnTo>
                  <a:pt x="1680337" y="563244"/>
                </a:lnTo>
                <a:lnTo>
                  <a:pt x="1543812" y="515619"/>
                </a:lnTo>
                <a:lnTo>
                  <a:pt x="1535699" y="555736"/>
                </a:lnTo>
                <a:lnTo>
                  <a:pt x="1513586" y="588518"/>
                </a:lnTo>
                <a:lnTo>
                  <a:pt x="1480804" y="610631"/>
                </a:lnTo>
                <a:lnTo>
                  <a:pt x="1440688" y="618744"/>
                </a:lnTo>
                <a:lnTo>
                  <a:pt x="1286510" y="618744"/>
                </a:lnTo>
                <a:lnTo>
                  <a:pt x="900557" y="618744"/>
                </a:lnTo>
                <a:lnTo>
                  <a:pt x="103124" y="618744"/>
                </a:lnTo>
                <a:lnTo>
                  <a:pt x="63007" y="610631"/>
                </a:lnTo>
                <a:lnTo>
                  <a:pt x="30225" y="588517"/>
                </a:lnTo>
                <a:lnTo>
                  <a:pt x="8112" y="555736"/>
                </a:lnTo>
                <a:lnTo>
                  <a:pt x="0" y="515619"/>
                </a:lnTo>
                <a:lnTo>
                  <a:pt x="0" y="360933"/>
                </a:lnTo>
                <a:lnTo>
                  <a:pt x="0" y="103124"/>
                </a:lnTo>
                <a:close/>
              </a:path>
            </a:pathLst>
          </a:custGeom>
          <a:ln w="19812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001003" y="3656457"/>
            <a:ext cx="1123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Recover</a:t>
            </a:r>
            <a:r>
              <a:rPr dirty="0" sz="1200" spc="-5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original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008623" y="3802760"/>
            <a:ext cx="1109345" cy="3549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88265">
              <a:lnSpc>
                <a:spcPts val="1150"/>
              </a:lnSpc>
              <a:spcBef>
                <a:spcPts val="380"/>
              </a:spcBef>
            </a:pP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context in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dirty="0" sz="1200" spc="-5">
                <a:solidFill>
                  <a:srgbClr val="000099"/>
                </a:solidFill>
                <a:latin typeface="Arial"/>
                <a:cs typeface="Arial"/>
              </a:rPr>
              <a:t>exception</a:t>
            </a:r>
            <a:r>
              <a:rPr dirty="0" sz="1200" spc="-8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99"/>
                </a:solidFill>
                <a:latin typeface="Arial"/>
                <a:cs typeface="Arial"/>
              </a:rPr>
              <a:t>frame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94537" y="6374129"/>
            <a:ext cx="8273796" cy="4175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94537" y="6374129"/>
            <a:ext cx="8274050" cy="417830"/>
          </a:xfrm>
          <a:custGeom>
            <a:avLst/>
            <a:gdLst/>
            <a:ahLst/>
            <a:cxnLst/>
            <a:rect l="l" t="t" r="r" b="b"/>
            <a:pathLst>
              <a:path w="8274050" h="417829">
                <a:moveTo>
                  <a:pt x="0" y="69596"/>
                </a:moveTo>
                <a:lnTo>
                  <a:pt x="5470" y="42508"/>
                </a:lnTo>
                <a:lnTo>
                  <a:pt x="20386" y="20386"/>
                </a:lnTo>
                <a:lnTo>
                  <a:pt x="42508" y="5470"/>
                </a:lnTo>
                <a:lnTo>
                  <a:pt x="69596" y="0"/>
                </a:lnTo>
                <a:lnTo>
                  <a:pt x="8204200" y="0"/>
                </a:lnTo>
                <a:lnTo>
                  <a:pt x="8231308" y="5470"/>
                </a:lnTo>
                <a:lnTo>
                  <a:pt x="8253428" y="20386"/>
                </a:lnTo>
                <a:lnTo>
                  <a:pt x="8268333" y="42508"/>
                </a:lnTo>
                <a:lnTo>
                  <a:pt x="8273796" y="69596"/>
                </a:lnTo>
                <a:lnTo>
                  <a:pt x="8273796" y="347980"/>
                </a:lnTo>
                <a:lnTo>
                  <a:pt x="8268333" y="375068"/>
                </a:lnTo>
                <a:lnTo>
                  <a:pt x="8253428" y="397190"/>
                </a:lnTo>
                <a:lnTo>
                  <a:pt x="8231308" y="412106"/>
                </a:lnTo>
                <a:lnTo>
                  <a:pt x="8204200" y="417576"/>
                </a:lnTo>
                <a:lnTo>
                  <a:pt x="69596" y="417576"/>
                </a:lnTo>
                <a:lnTo>
                  <a:pt x="42508" y="412106"/>
                </a:lnTo>
                <a:lnTo>
                  <a:pt x="20386" y="397190"/>
                </a:lnTo>
                <a:lnTo>
                  <a:pt x="5470" y="375068"/>
                </a:lnTo>
                <a:lnTo>
                  <a:pt x="0" y="347980"/>
                </a:lnTo>
                <a:lnTo>
                  <a:pt x="0" y="69596"/>
                </a:lnTo>
                <a:close/>
              </a:path>
            </a:pathLst>
          </a:custGeom>
          <a:ln w="1981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370201" y="6456984"/>
            <a:ext cx="4516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Pin intercepts all control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transfers from the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kernel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29610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Exceptions</a:t>
            </a:r>
            <a:r>
              <a:rPr dirty="0" sz="2400" spc="-80"/>
              <a:t> </a:t>
            </a:r>
            <a:r>
              <a:rPr dirty="0" sz="2400" spc="-5"/>
              <a:t>(1/2)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27" y="781303"/>
            <a:ext cx="8524240" cy="4932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marR="177165" indent="-226060">
              <a:lnSpc>
                <a:spcPct val="100000"/>
              </a:lnSpc>
              <a:spcBef>
                <a:spcPts val="10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Unlike </a:t>
            </a:r>
            <a:r>
              <a:rPr dirty="0" sz="2000" i="1">
                <a:latin typeface="Verdana"/>
                <a:cs typeface="Verdana"/>
              </a:rPr>
              <a:t>APCs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i="1">
                <a:latin typeface="Verdana"/>
                <a:cs typeface="Verdana"/>
              </a:rPr>
              <a:t>callbacks </a:t>
            </a:r>
            <a:r>
              <a:rPr dirty="0" sz="2000" spc="-5">
                <a:latin typeface="Verdana"/>
                <a:cs typeface="Verdana"/>
              </a:rPr>
              <a:t>that are queued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10">
                <a:latin typeface="Verdana"/>
                <a:cs typeface="Verdana"/>
              </a:rPr>
              <a:t>delivered </a:t>
            </a:r>
            <a:r>
              <a:rPr dirty="0" sz="2000">
                <a:latin typeface="Verdana"/>
                <a:cs typeface="Verdana"/>
              </a:rPr>
              <a:t>at </a:t>
            </a:r>
            <a:r>
              <a:rPr dirty="0" sz="2000" spc="-5">
                <a:latin typeface="Verdana"/>
                <a:cs typeface="Verdana"/>
              </a:rPr>
              <a:t>the  </a:t>
            </a:r>
            <a:r>
              <a:rPr dirty="0" sz="2000">
                <a:latin typeface="Verdana"/>
                <a:cs typeface="Verdana"/>
              </a:rPr>
              <a:t>next </a:t>
            </a:r>
            <a:r>
              <a:rPr dirty="0" sz="2000" spc="-5">
                <a:latin typeface="Verdana"/>
                <a:cs typeface="Verdana"/>
              </a:rPr>
              <a:t>alertable </a:t>
            </a:r>
            <a:r>
              <a:rPr dirty="0" sz="2000">
                <a:latin typeface="Verdana"/>
                <a:cs typeface="Verdana"/>
              </a:rPr>
              <a:t>system </a:t>
            </a:r>
            <a:r>
              <a:rPr dirty="0" sz="2000" spc="-5">
                <a:latin typeface="Verdana"/>
                <a:cs typeface="Verdana"/>
              </a:rPr>
              <a:t>call, exceptions are </a:t>
            </a:r>
            <a:r>
              <a:rPr dirty="0" sz="2000">
                <a:latin typeface="Verdana"/>
                <a:cs typeface="Verdana"/>
              </a:rPr>
              <a:t>synchronous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events</a:t>
            </a:r>
            <a:endParaRPr sz="2000">
              <a:latin typeface="Verdana"/>
              <a:cs typeface="Verdana"/>
            </a:endParaRPr>
          </a:p>
          <a:p>
            <a:pPr marL="238125" marR="5080" indent="-226060">
              <a:lnSpc>
                <a:spcPct val="110000"/>
              </a:lnSpc>
              <a:spcBef>
                <a:spcPts val="120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Exceptions </a:t>
            </a:r>
            <a:r>
              <a:rPr dirty="0" sz="2000">
                <a:latin typeface="Verdana"/>
                <a:cs typeface="Verdana"/>
              </a:rPr>
              <a:t>do not </a:t>
            </a:r>
            <a:r>
              <a:rPr dirty="0" sz="2000" spc="-5">
                <a:latin typeface="Verdana"/>
                <a:cs typeface="Verdana"/>
              </a:rPr>
              <a:t>necessarily </a:t>
            </a:r>
            <a:r>
              <a:rPr dirty="0" sz="2000">
                <a:latin typeface="Verdana"/>
                <a:cs typeface="Verdana"/>
              </a:rPr>
              <a:t>cause </a:t>
            </a:r>
            <a:r>
              <a:rPr dirty="0" sz="2000" spc="-5">
                <a:latin typeface="Verdana"/>
                <a:cs typeface="Verdana"/>
              </a:rPr>
              <a:t>abnormal termination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the  process </a:t>
            </a:r>
            <a:r>
              <a:rPr dirty="0" sz="2000">
                <a:latin typeface="Verdana"/>
                <a:cs typeface="Verdana"/>
              </a:rPr>
              <a:t>– </a:t>
            </a:r>
            <a:r>
              <a:rPr dirty="0" sz="2000" spc="-5">
                <a:latin typeface="Verdana"/>
                <a:cs typeface="Verdana"/>
              </a:rPr>
              <a:t>the application may </a:t>
            </a:r>
            <a:r>
              <a:rPr dirty="0" sz="2000">
                <a:latin typeface="Verdana"/>
                <a:cs typeface="Verdana"/>
              </a:rPr>
              <a:t>expect and handle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exceptions</a:t>
            </a:r>
            <a:endParaRPr sz="2000">
              <a:latin typeface="Verdana"/>
              <a:cs typeface="Verdana"/>
            </a:endParaRPr>
          </a:p>
          <a:p>
            <a:pPr marL="238125" marR="412750" indent="-226060">
              <a:lnSpc>
                <a:spcPct val="110100"/>
              </a:lnSpc>
              <a:spcBef>
                <a:spcPts val="1435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must </a:t>
            </a:r>
            <a:r>
              <a:rPr dirty="0" sz="2000" spc="-5">
                <a:latin typeface="Verdana"/>
                <a:cs typeface="Verdana"/>
              </a:rPr>
              <a:t>provide exception </a:t>
            </a:r>
            <a:r>
              <a:rPr dirty="0" sz="2000">
                <a:latin typeface="Verdana"/>
                <a:cs typeface="Verdana"/>
              </a:rPr>
              <a:t>handlers </a:t>
            </a:r>
            <a:r>
              <a:rPr dirty="0" sz="2000" spc="-5">
                <a:latin typeface="Verdana"/>
                <a:cs typeface="Verdana"/>
              </a:rPr>
              <a:t>with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same exception  information that accompanies exceptions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native  </a:t>
            </a:r>
            <a:r>
              <a:rPr dirty="0" sz="2000" spc="-5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8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Exception context, code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exception-specific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parameters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435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Pin’s perspective, there </a:t>
            </a:r>
            <a:r>
              <a:rPr dirty="0" sz="2000">
                <a:latin typeface="Verdana"/>
                <a:cs typeface="Verdana"/>
              </a:rPr>
              <a:t>are </a:t>
            </a:r>
            <a:r>
              <a:rPr dirty="0" sz="2000" spc="-5">
                <a:latin typeface="Verdana"/>
                <a:cs typeface="Verdana"/>
              </a:rPr>
              <a:t>three </a:t>
            </a:r>
            <a:r>
              <a:rPr dirty="0" sz="2000">
                <a:latin typeface="Verdana"/>
                <a:cs typeface="Verdana"/>
              </a:rPr>
              <a:t>kinds </a:t>
            </a:r>
            <a:r>
              <a:rPr dirty="0" sz="2000" spc="-5">
                <a:latin typeface="Verdana"/>
                <a:cs typeface="Verdana"/>
              </a:rPr>
              <a:t>(sources)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latin typeface="Verdana"/>
                <a:cs typeface="Verdana"/>
              </a:rPr>
              <a:t>exceptions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Windows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applications: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94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An </a:t>
            </a:r>
            <a:r>
              <a:rPr dirty="0" sz="1800" spc="-5">
                <a:latin typeface="Verdana"/>
                <a:cs typeface="Verdana"/>
              </a:rPr>
              <a:t>attempt to </a:t>
            </a:r>
            <a:r>
              <a:rPr dirty="0" sz="1800" spc="-5" b="1">
                <a:latin typeface="Verdana"/>
                <a:cs typeface="Verdana"/>
              </a:rPr>
              <a:t>fetch </a:t>
            </a:r>
            <a:r>
              <a:rPr dirty="0" sz="1800">
                <a:latin typeface="Verdana"/>
                <a:cs typeface="Verdana"/>
              </a:rPr>
              <a:t>an invalid or </a:t>
            </a:r>
            <a:r>
              <a:rPr dirty="0" sz="1800" spc="-5">
                <a:latin typeface="Verdana"/>
                <a:cs typeface="Verdana"/>
              </a:rPr>
              <a:t>inaccessible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instruction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5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An </a:t>
            </a:r>
            <a:r>
              <a:rPr dirty="0" sz="1800" spc="-5">
                <a:latin typeface="Verdana"/>
                <a:cs typeface="Verdana"/>
              </a:rPr>
              <a:t>attempt to </a:t>
            </a:r>
            <a:r>
              <a:rPr dirty="0" sz="1800" spc="-5" b="1">
                <a:latin typeface="Verdana"/>
                <a:cs typeface="Verdana"/>
              </a:rPr>
              <a:t>execute </a:t>
            </a:r>
            <a:r>
              <a:rPr dirty="0" sz="1800">
                <a:latin typeface="Verdana"/>
                <a:cs typeface="Verdana"/>
              </a:rPr>
              <a:t>a faulting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instruction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5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spc="-5" b="1">
                <a:latin typeface="Verdana"/>
                <a:cs typeface="Verdana"/>
              </a:rPr>
              <a:t>Software exceptions </a:t>
            </a:r>
            <a:r>
              <a:rPr dirty="0" sz="1800" spc="-5">
                <a:latin typeface="Verdana"/>
                <a:cs typeface="Verdana"/>
              </a:rPr>
              <a:t>generated by the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29610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Exceptions</a:t>
            </a:r>
            <a:r>
              <a:rPr dirty="0" sz="2400" spc="-80"/>
              <a:t> </a:t>
            </a:r>
            <a:r>
              <a:rPr dirty="0" sz="2400" spc="-5"/>
              <a:t>(2/2)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43027" y="465810"/>
            <a:ext cx="8577580" cy="555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988060" indent="-226060">
              <a:lnSpc>
                <a:spcPct val="11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Decoder (</a:t>
            </a:r>
            <a:r>
              <a:rPr dirty="0" sz="2000" spc="-5" b="1">
                <a:latin typeface="Verdana"/>
                <a:cs typeface="Verdana"/>
              </a:rPr>
              <a:t>fetcher</a:t>
            </a:r>
            <a:r>
              <a:rPr dirty="0" sz="2000" spc="-5">
                <a:latin typeface="Verdana"/>
                <a:cs typeface="Verdana"/>
              </a:rPr>
              <a:t>)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instructions raises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exception </a:t>
            </a:r>
            <a:r>
              <a:rPr dirty="0" sz="2000" spc="-10">
                <a:latin typeface="Verdana"/>
                <a:cs typeface="Verdana"/>
              </a:rPr>
              <a:t>if it  </a:t>
            </a:r>
            <a:r>
              <a:rPr dirty="0" sz="2000" spc="-5">
                <a:latin typeface="Verdana"/>
                <a:cs typeface="Verdana"/>
              </a:rPr>
              <a:t>encounters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invalid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inaccessible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instruction</a:t>
            </a:r>
            <a:endParaRPr sz="2000">
              <a:latin typeface="Verdana"/>
              <a:cs typeface="Verdana"/>
            </a:endParaRPr>
          </a:p>
          <a:p>
            <a:pPr lvl="1" marL="588645" marR="119380" indent="-236220">
              <a:lnSpc>
                <a:spcPct val="120000"/>
              </a:lnSpc>
              <a:spcBef>
                <a:spcPts val="770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When the kernel </a:t>
            </a:r>
            <a:r>
              <a:rPr dirty="0" sz="1600" spc="-10">
                <a:latin typeface="Verdana"/>
                <a:cs typeface="Verdana"/>
              </a:rPr>
              <a:t>delivers this exception back </a:t>
            </a:r>
            <a:r>
              <a:rPr dirty="0" sz="1600" spc="-5">
                <a:latin typeface="Verdana"/>
                <a:cs typeface="Verdana"/>
              </a:rPr>
              <a:t>to the user mode, </a:t>
            </a: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skips the  context translation </a:t>
            </a:r>
            <a:r>
              <a:rPr dirty="0" sz="1600" spc="-10">
                <a:latin typeface="Verdana"/>
                <a:cs typeface="Verdana"/>
              </a:rPr>
              <a:t>because it </a:t>
            </a:r>
            <a:r>
              <a:rPr dirty="0" sz="1600" spc="-5">
                <a:latin typeface="Verdana"/>
                <a:cs typeface="Verdana"/>
              </a:rPr>
              <a:t>sees </a:t>
            </a:r>
            <a:r>
              <a:rPr dirty="0" sz="1600" spc="-10">
                <a:latin typeface="Verdana"/>
                <a:cs typeface="Verdana"/>
              </a:rPr>
              <a:t>original PC </a:t>
            </a:r>
            <a:r>
              <a:rPr dirty="0" sz="1600" spc="-5">
                <a:latin typeface="Verdana"/>
                <a:cs typeface="Verdana"/>
              </a:rPr>
              <a:t>in </a:t>
            </a:r>
            <a:r>
              <a:rPr dirty="0" sz="1600" spc="-10">
                <a:latin typeface="Verdana"/>
                <a:cs typeface="Verdana"/>
              </a:rPr>
              <a:t>the exception</a:t>
            </a:r>
            <a:r>
              <a:rPr dirty="0" sz="1600" spc="2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context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68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Other </a:t>
            </a:r>
            <a:r>
              <a:rPr dirty="0" sz="2000" b="1">
                <a:latin typeface="Verdana"/>
                <a:cs typeface="Verdana"/>
              </a:rPr>
              <a:t>hardware exceptions </a:t>
            </a:r>
            <a:r>
              <a:rPr dirty="0" sz="2000" spc="-5">
                <a:latin typeface="Verdana"/>
                <a:cs typeface="Verdana"/>
              </a:rPr>
              <a:t>that </a:t>
            </a:r>
            <a:r>
              <a:rPr dirty="0" sz="2000">
                <a:latin typeface="Verdana"/>
                <a:cs typeface="Verdana"/>
              </a:rPr>
              <a:t>occur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code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cache</a:t>
            </a:r>
            <a:endParaRPr sz="2000">
              <a:latin typeface="Verdana"/>
              <a:cs typeface="Verdana"/>
            </a:endParaRPr>
          </a:p>
          <a:p>
            <a:pPr lvl="1" marL="588645" marR="825500" indent="-236220">
              <a:lnSpc>
                <a:spcPct val="110000"/>
              </a:lnSpc>
              <a:spcBef>
                <a:spcPts val="819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Recovery of </a:t>
            </a: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original </a:t>
            </a:r>
            <a:r>
              <a:rPr dirty="0" sz="1600" spc="-10">
                <a:latin typeface="Verdana"/>
                <a:cs typeface="Verdana"/>
              </a:rPr>
              <a:t>exception </a:t>
            </a:r>
            <a:r>
              <a:rPr dirty="0" sz="1600" spc="-5">
                <a:latin typeface="Verdana"/>
                <a:cs typeface="Verdana"/>
              </a:rPr>
              <a:t>context </a:t>
            </a: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nontrivial </a:t>
            </a:r>
            <a:r>
              <a:rPr dirty="0" sz="1600" spc="-10">
                <a:latin typeface="Verdana"/>
                <a:cs typeface="Verdana"/>
              </a:rPr>
              <a:t>due </a:t>
            </a:r>
            <a:r>
              <a:rPr dirty="0" sz="1600" spc="-5">
                <a:latin typeface="Verdana"/>
                <a:cs typeface="Verdana"/>
              </a:rPr>
              <a:t>to register  allocation</a:t>
            </a:r>
            <a:endParaRPr sz="1600">
              <a:latin typeface="Verdana"/>
              <a:cs typeface="Verdana"/>
            </a:endParaRPr>
          </a:p>
          <a:p>
            <a:pPr lvl="1" marL="588645" marR="624840" indent="-236220">
              <a:lnSpc>
                <a:spcPct val="110100"/>
              </a:lnSpc>
              <a:spcBef>
                <a:spcPts val="765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retranslates the interrupted trace to </a:t>
            </a:r>
            <a:r>
              <a:rPr dirty="0" sz="1600" spc="-10">
                <a:latin typeface="Verdana"/>
                <a:cs typeface="Verdana"/>
              </a:rPr>
              <a:t>get the </a:t>
            </a:r>
            <a:r>
              <a:rPr dirty="0" sz="1600" spc="-5">
                <a:latin typeface="Verdana"/>
                <a:cs typeface="Verdana"/>
              </a:rPr>
              <a:t>virtual-physical register  </a:t>
            </a:r>
            <a:r>
              <a:rPr dirty="0" sz="1600" spc="-10">
                <a:latin typeface="Verdana"/>
                <a:cs typeface="Verdana"/>
              </a:rPr>
              <a:t>bindings </a:t>
            </a:r>
            <a:r>
              <a:rPr dirty="0" sz="1600" spc="-5">
                <a:latin typeface="Verdana"/>
                <a:cs typeface="Verdana"/>
              </a:rPr>
              <a:t>at </a:t>
            </a: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">
                <a:latin typeface="Verdana"/>
                <a:cs typeface="Verdana"/>
              </a:rPr>
              <a:t>faulting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point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96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Optimization: </a:t>
            </a:r>
            <a:r>
              <a:rPr dirty="0" sz="1600" spc="-5">
                <a:latin typeface="Verdana"/>
                <a:cs typeface="Verdana"/>
              </a:rPr>
              <a:t>small cache of register </a:t>
            </a:r>
            <a:r>
              <a:rPr dirty="0" sz="1600" spc="-10">
                <a:latin typeface="Verdana"/>
                <a:cs typeface="Verdana"/>
              </a:rPr>
              <a:t>bindings </a:t>
            </a:r>
            <a:r>
              <a:rPr dirty="0" sz="1600" spc="-5">
                <a:latin typeface="Verdana"/>
                <a:cs typeface="Verdana"/>
              </a:rPr>
              <a:t>for frequent</a:t>
            </a:r>
            <a:r>
              <a:rPr dirty="0" sz="1600" spc="2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exceptions</a:t>
            </a:r>
            <a:endParaRPr sz="16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15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Other </a:t>
            </a:r>
            <a:r>
              <a:rPr dirty="0" sz="2000" b="1">
                <a:latin typeface="Verdana"/>
                <a:cs typeface="Verdana"/>
              </a:rPr>
              <a:t>hardware </a:t>
            </a:r>
            <a:r>
              <a:rPr dirty="0" sz="2000" spc="-5">
                <a:latin typeface="Verdana"/>
                <a:cs typeface="Verdana"/>
              </a:rPr>
              <a:t>exceptions that </a:t>
            </a:r>
            <a:r>
              <a:rPr dirty="0" sz="2000">
                <a:latin typeface="Verdana"/>
                <a:cs typeface="Verdana"/>
              </a:rPr>
              <a:t>occur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tool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010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Pin </a:t>
            </a:r>
            <a:r>
              <a:rPr dirty="0" sz="1600" spc="-5">
                <a:latin typeface="Verdana"/>
                <a:cs typeface="Verdana"/>
              </a:rPr>
              <a:t>APIs for tool to manage </a:t>
            </a:r>
            <a:r>
              <a:rPr dirty="0" sz="1600" spc="-10">
                <a:latin typeface="Verdana"/>
                <a:cs typeface="Verdana"/>
              </a:rPr>
              <a:t>it’s</a:t>
            </a:r>
            <a:r>
              <a:rPr dirty="0" sz="1600" spc="9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exceptions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Verdana"/>
              <a:buChar char="–"/>
            </a:pPr>
            <a:endParaRPr sz="1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Application </a:t>
            </a:r>
            <a:r>
              <a:rPr dirty="0" sz="2000">
                <a:latin typeface="Verdana"/>
                <a:cs typeface="Verdana"/>
              </a:rPr>
              <a:t>can </a:t>
            </a:r>
            <a:r>
              <a:rPr dirty="0" sz="2000" spc="-5">
                <a:latin typeface="Verdana"/>
                <a:cs typeface="Verdana"/>
              </a:rPr>
              <a:t>generate </a:t>
            </a:r>
            <a:r>
              <a:rPr dirty="0" sz="2000" b="1">
                <a:latin typeface="Verdana"/>
                <a:cs typeface="Verdana"/>
              </a:rPr>
              <a:t>software exceptions </a:t>
            </a:r>
            <a:r>
              <a:rPr dirty="0" sz="2000">
                <a:latin typeface="Verdana"/>
                <a:cs typeface="Verdana"/>
              </a:rPr>
              <a:t>using </a:t>
            </a:r>
            <a:r>
              <a:rPr dirty="0" sz="2000" spc="-5">
                <a:latin typeface="Verdana"/>
                <a:cs typeface="Verdana"/>
              </a:rPr>
              <a:t>Win32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API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19"/>
              </a:spcBef>
              <a:buChar char="–"/>
              <a:tabLst>
                <a:tab pos="589280" algn="l"/>
              </a:tabLst>
            </a:pPr>
            <a:r>
              <a:rPr dirty="0" sz="1600" spc="-10">
                <a:latin typeface="Verdana"/>
                <a:cs typeface="Verdana"/>
              </a:rPr>
              <a:t>The exception </a:t>
            </a:r>
            <a:r>
              <a:rPr dirty="0" sz="1600" spc="-5">
                <a:latin typeface="Verdana"/>
                <a:cs typeface="Verdana"/>
              </a:rPr>
              <a:t>context represents an </a:t>
            </a:r>
            <a:r>
              <a:rPr dirty="0" sz="1600" spc="-10">
                <a:latin typeface="Verdana"/>
                <a:cs typeface="Verdana"/>
              </a:rPr>
              <a:t>original </a:t>
            </a:r>
            <a:r>
              <a:rPr dirty="0" sz="1600" spc="-5">
                <a:latin typeface="Verdana"/>
                <a:cs typeface="Verdana"/>
              </a:rPr>
              <a:t>application</a:t>
            </a:r>
            <a:r>
              <a:rPr dirty="0" sz="1600" spc="20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9280" algn="l"/>
              </a:tabLst>
            </a:pPr>
            <a:r>
              <a:rPr dirty="0" sz="1600" spc="-5">
                <a:latin typeface="Verdana"/>
                <a:cs typeface="Verdana"/>
              </a:rPr>
              <a:t>Context translation </a:t>
            </a: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not</a:t>
            </a:r>
            <a:r>
              <a:rPr dirty="0" sz="1600" spc="6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needed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537" y="6374129"/>
            <a:ext cx="8273796" cy="41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4537" y="6374129"/>
            <a:ext cx="8274050" cy="417830"/>
          </a:xfrm>
          <a:custGeom>
            <a:avLst/>
            <a:gdLst/>
            <a:ahLst/>
            <a:cxnLst/>
            <a:rect l="l" t="t" r="r" b="b"/>
            <a:pathLst>
              <a:path w="8274050" h="417829">
                <a:moveTo>
                  <a:pt x="0" y="69596"/>
                </a:moveTo>
                <a:lnTo>
                  <a:pt x="5470" y="42508"/>
                </a:lnTo>
                <a:lnTo>
                  <a:pt x="20386" y="20386"/>
                </a:lnTo>
                <a:lnTo>
                  <a:pt x="42508" y="5470"/>
                </a:lnTo>
                <a:lnTo>
                  <a:pt x="69596" y="0"/>
                </a:lnTo>
                <a:lnTo>
                  <a:pt x="8204200" y="0"/>
                </a:lnTo>
                <a:lnTo>
                  <a:pt x="8231308" y="5470"/>
                </a:lnTo>
                <a:lnTo>
                  <a:pt x="8253428" y="20386"/>
                </a:lnTo>
                <a:lnTo>
                  <a:pt x="8268333" y="42508"/>
                </a:lnTo>
                <a:lnTo>
                  <a:pt x="8273796" y="69596"/>
                </a:lnTo>
                <a:lnTo>
                  <a:pt x="8273796" y="347980"/>
                </a:lnTo>
                <a:lnTo>
                  <a:pt x="8268333" y="375068"/>
                </a:lnTo>
                <a:lnTo>
                  <a:pt x="8253428" y="397190"/>
                </a:lnTo>
                <a:lnTo>
                  <a:pt x="8231308" y="412106"/>
                </a:lnTo>
                <a:lnTo>
                  <a:pt x="8204200" y="417576"/>
                </a:lnTo>
                <a:lnTo>
                  <a:pt x="69596" y="417576"/>
                </a:lnTo>
                <a:lnTo>
                  <a:pt x="42508" y="412106"/>
                </a:lnTo>
                <a:lnTo>
                  <a:pt x="20386" y="397190"/>
                </a:lnTo>
                <a:lnTo>
                  <a:pt x="5470" y="375068"/>
                </a:lnTo>
                <a:lnTo>
                  <a:pt x="0" y="347980"/>
                </a:lnTo>
                <a:lnTo>
                  <a:pt x="0" y="69596"/>
                </a:lnTo>
                <a:close/>
              </a:path>
            </a:pathLst>
          </a:custGeom>
          <a:ln w="1981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56154" y="6456984"/>
            <a:ext cx="3747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Pin delivers precise exceptions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handlers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40030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Multithreading</a:t>
            </a:r>
            <a:r>
              <a:rPr dirty="0" sz="2400" spc="-25"/>
              <a:t> </a:t>
            </a:r>
            <a:r>
              <a:rPr dirty="0" sz="2400" spc="-10"/>
              <a:t>Support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27" y="751179"/>
            <a:ext cx="8501380" cy="4849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marR="442595" indent="-226060">
              <a:lnSpc>
                <a:spcPct val="110100"/>
              </a:lnSpc>
              <a:spcBef>
                <a:spcPts val="9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Pin </a:t>
            </a:r>
            <a:r>
              <a:rPr dirty="0" sz="2000" b="1">
                <a:latin typeface="Verdana"/>
                <a:cs typeface="Verdana"/>
              </a:rPr>
              <a:t>instruments and </a:t>
            </a:r>
            <a:r>
              <a:rPr dirty="0" sz="2000" spc="-5" b="1">
                <a:latin typeface="Verdana"/>
                <a:cs typeface="Verdana"/>
              </a:rPr>
              <a:t>runs </a:t>
            </a:r>
            <a:r>
              <a:rPr dirty="0" sz="2000" b="1">
                <a:latin typeface="Verdana"/>
                <a:cs typeface="Verdana"/>
              </a:rPr>
              <a:t>all threads of the </a:t>
            </a:r>
            <a:r>
              <a:rPr dirty="0" sz="2000" spc="-5" b="1">
                <a:latin typeface="Verdana"/>
                <a:cs typeface="Verdana"/>
              </a:rPr>
              <a:t>application  </a:t>
            </a:r>
            <a:r>
              <a:rPr dirty="0" sz="2000" b="1">
                <a:latin typeface="Verdana"/>
                <a:cs typeface="Verdana"/>
              </a:rPr>
              <a:t>from the </a:t>
            </a:r>
            <a:r>
              <a:rPr dirty="0" sz="2000" spc="-5" b="1">
                <a:latin typeface="Verdana"/>
                <a:cs typeface="Verdana"/>
              </a:rPr>
              <a:t>first </a:t>
            </a:r>
            <a:r>
              <a:rPr dirty="0" sz="2000" b="1">
                <a:latin typeface="Verdana"/>
                <a:cs typeface="Verdana"/>
              </a:rPr>
              <a:t>to the last user-mode</a:t>
            </a:r>
            <a:r>
              <a:rPr dirty="0" sz="2000" spc="-5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instruction</a:t>
            </a:r>
            <a:endParaRPr sz="2000">
              <a:latin typeface="Verdana"/>
              <a:cs typeface="Verdana"/>
            </a:endParaRPr>
          </a:p>
          <a:p>
            <a:pPr lvl="1" marL="588645" marR="704850" indent="-236220">
              <a:lnSpc>
                <a:spcPct val="110000"/>
              </a:lnSpc>
              <a:spcBef>
                <a:spcPts val="944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Attaches to </a:t>
            </a:r>
            <a:r>
              <a:rPr dirty="0" sz="1800">
                <a:latin typeface="Verdana"/>
                <a:cs typeface="Verdana"/>
              </a:rPr>
              <a:t>a new </a:t>
            </a:r>
            <a:r>
              <a:rPr dirty="0" sz="1800" spc="-5">
                <a:latin typeface="Verdana"/>
                <a:cs typeface="Verdana"/>
              </a:rPr>
              <a:t>thread when the system delivers the thread  </a:t>
            </a:r>
            <a:r>
              <a:rPr dirty="0" sz="1800">
                <a:latin typeface="Verdana"/>
                <a:cs typeface="Verdana"/>
              </a:rPr>
              <a:t>initialization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APC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295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Maintains control until </a:t>
            </a:r>
            <a:r>
              <a:rPr dirty="0" sz="1800" spc="-5">
                <a:latin typeface="Verdana"/>
                <a:cs typeface="Verdana"/>
              </a:rPr>
              <a:t>the thread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exits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30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Intercepts threads created by remote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processes</a:t>
            </a:r>
            <a:endParaRPr sz="18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spcBef>
                <a:spcPts val="1575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spc="-5" b="1">
                <a:latin typeface="Verdana"/>
                <a:cs typeface="Verdana"/>
              </a:rPr>
              <a:t>Pin’s threading </a:t>
            </a:r>
            <a:r>
              <a:rPr dirty="0" sz="2000" b="1">
                <a:latin typeface="Verdana"/>
                <a:cs typeface="Verdana"/>
              </a:rPr>
              <a:t>activities are transparent to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116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Pin </a:t>
            </a:r>
            <a:r>
              <a:rPr dirty="0" sz="1800">
                <a:latin typeface="Verdana"/>
                <a:cs typeface="Verdana"/>
              </a:rPr>
              <a:t>VMM serializes some of its </a:t>
            </a:r>
            <a:r>
              <a:rPr dirty="0" sz="1800" spc="-5">
                <a:latin typeface="Verdana"/>
                <a:cs typeface="Verdana"/>
              </a:rPr>
              <a:t>operations (e.g. JIT </a:t>
            </a:r>
            <a:r>
              <a:rPr dirty="0" sz="1800">
                <a:latin typeface="Verdana"/>
                <a:cs typeface="Verdana"/>
              </a:rPr>
              <a:t>compilation),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but</a:t>
            </a:r>
            <a:endParaRPr sz="18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never executes code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 application under </a:t>
            </a:r>
            <a:r>
              <a:rPr dirty="0" sz="1800">
                <a:latin typeface="Verdana"/>
                <a:cs typeface="Verdana"/>
              </a:rPr>
              <a:t>Pin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locks</a:t>
            </a:r>
            <a:endParaRPr sz="1800">
              <a:latin typeface="Verdana"/>
              <a:cs typeface="Verdana"/>
            </a:endParaRPr>
          </a:p>
          <a:p>
            <a:pPr lvl="1" marL="588645" marR="229235" indent="-236220">
              <a:lnSpc>
                <a:spcPct val="100000"/>
              </a:lnSpc>
              <a:spcBef>
                <a:spcPts val="108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Except </a:t>
            </a:r>
            <a:r>
              <a:rPr dirty="0" sz="1800">
                <a:latin typeface="Verdana"/>
                <a:cs typeface="Verdana"/>
              </a:rPr>
              <a:t>for initialization </a:t>
            </a:r>
            <a:r>
              <a:rPr dirty="0" sz="1800" spc="-5">
                <a:latin typeface="Verdana"/>
                <a:cs typeface="Verdana"/>
              </a:rPr>
              <a:t>phase, </a:t>
            </a:r>
            <a:r>
              <a:rPr dirty="0" sz="1800">
                <a:latin typeface="Verdana"/>
                <a:cs typeface="Verdana"/>
              </a:rPr>
              <a:t>Pin never </a:t>
            </a:r>
            <a:r>
              <a:rPr dirty="0" sz="1800" spc="-5">
                <a:latin typeface="Verdana"/>
                <a:cs typeface="Verdana"/>
              </a:rPr>
              <a:t>acquires windows </a:t>
            </a:r>
            <a:r>
              <a:rPr dirty="0" sz="1800">
                <a:latin typeface="Verdana"/>
                <a:cs typeface="Verdana"/>
              </a:rPr>
              <a:t>locks in  </a:t>
            </a:r>
            <a:r>
              <a:rPr dirty="0" sz="1800" spc="-5">
                <a:latin typeface="Verdana"/>
                <a:cs typeface="Verdana"/>
              </a:rPr>
              <a:t>system libraries, e.g. loader </a:t>
            </a:r>
            <a:r>
              <a:rPr dirty="0" sz="1800">
                <a:latin typeface="Verdana"/>
                <a:cs typeface="Verdana"/>
              </a:rPr>
              <a:t>lock or </a:t>
            </a:r>
            <a:r>
              <a:rPr dirty="0" sz="1800" spc="-5">
                <a:latin typeface="Verdana"/>
                <a:cs typeface="Verdana"/>
              </a:rPr>
              <a:t>process heap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lock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3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Each thread </a:t>
            </a:r>
            <a:r>
              <a:rPr dirty="0" sz="1800">
                <a:latin typeface="Verdana"/>
                <a:cs typeface="Verdana"/>
              </a:rPr>
              <a:t>has a </a:t>
            </a:r>
            <a:r>
              <a:rPr dirty="0" sz="1800" spc="-5">
                <a:latin typeface="Verdana"/>
                <a:cs typeface="Verdana"/>
              </a:rPr>
              <a:t>shadow stack that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used by </a:t>
            </a:r>
            <a:r>
              <a:rPr dirty="0" sz="1800">
                <a:latin typeface="Verdana"/>
                <a:cs typeface="Verdana"/>
              </a:rPr>
              <a:t>Pin VMM and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Pintool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3260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Thread-Local</a:t>
            </a:r>
            <a:r>
              <a:rPr dirty="0" sz="2400" spc="-75"/>
              <a:t> </a:t>
            </a:r>
            <a:r>
              <a:rPr dirty="0" sz="2400" spc="-5"/>
              <a:t>State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327" y="638748"/>
            <a:ext cx="8783955" cy="56210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60"/>
              </a:spcBef>
              <a:buChar char="•"/>
              <a:tabLst>
                <a:tab pos="238760" algn="l"/>
              </a:tabLst>
            </a:pPr>
            <a:r>
              <a:rPr dirty="0" sz="2400">
                <a:latin typeface="Verdana"/>
                <a:cs typeface="Verdana"/>
              </a:rPr>
              <a:t>Key elements </a:t>
            </a:r>
            <a:r>
              <a:rPr dirty="0" sz="2400" spc="-5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Pin’s </a:t>
            </a:r>
            <a:r>
              <a:rPr dirty="0" sz="2400" spc="-5">
                <a:latin typeface="Verdana"/>
                <a:cs typeface="Verdana"/>
              </a:rPr>
              <a:t>thread-local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state:</a:t>
            </a:r>
            <a:endParaRPr sz="24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b="1">
                <a:latin typeface="Verdana"/>
                <a:cs typeface="Verdana"/>
              </a:rPr>
              <a:t>Spill area </a:t>
            </a:r>
            <a:r>
              <a:rPr dirty="0" sz="2000" spc="-5">
                <a:latin typeface="Verdana"/>
                <a:cs typeface="Verdana"/>
              </a:rPr>
              <a:t>keeps values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10">
                <a:latin typeface="Verdana"/>
                <a:cs typeface="Verdana"/>
              </a:rPr>
              <a:t>spilled </a:t>
            </a:r>
            <a:r>
              <a:rPr dirty="0" sz="2000">
                <a:latin typeface="Verdana"/>
                <a:cs typeface="Verdana"/>
              </a:rPr>
              <a:t>virtual </a:t>
            </a:r>
            <a:r>
              <a:rPr dirty="0" sz="2000" spc="-5">
                <a:latin typeface="Verdana"/>
                <a:cs typeface="Verdana"/>
              </a:rPr>
              <a:t>registers</a:t>
            </a:r>
            <a:endParaRPr sz="20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40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JIT-compiled </a:t>
            </a:r>
            <a:r>
              <a:rPr dirty="0" sz="1800" spc="-10">
                <a:latin typeface="Verdana"/>
                <a:cs typeface="Verdana"/>
              </a:rPr>
              <a:t>traces </a:t>
            </a:r>
            <a:r>
              <a:rPr dirty="0" sz="1800" spc="-5">
                <a:latin typeface="Verdana"/>
                <a:cs typeface="Verdana"/>
              </a:rPr>
              <a:t>need </a:t>
            </a:r>
            <a:r>
              <a:rPr dirty="0" sz="1800">
                <a:latin typeface="Verdana"/>
                <a:cs typeface="Verdana"/>
              </a:rPr>
              <a:t>fast </a:t>
            </a:r>
            <a:r>
              <a:rPr dirty="0" sz="1800" spc="-5">
                <a:latin typeface="Verdana"/>
                <a:cs typeface="Verdana"/>
              </a:rPr>
              <a:t>access to </a:t>
            </a:r>
            <a:r>
              <a:rPr dirty="0" sz="1800">
                <a:latin typeface="Verdana"/>
                <a:cs typeface="Verdana"/>
              </a:rPr>
              <a:t>spilled </a:t>
            </a:r>
            <a:r>
              <a:rPr dirty="0" sz="1800" spc="-5">
                <a:latin typeface="Verdana"/>
                <a:cs typeface="Verdana"/>
              </a:rPr>
              <a:t>register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34"/>
              </a:spcBef>
              <a:buChar char="–"/>
              <a:tabLst>
                <a:tab pos="927100" algn="l"/>
              </a:tabLst>
            </a:pPr>
            <a:r>
              <a:rPr dirty="0" sz="1800">
                <a:latin typeface="Verdana"/>
                <a:cs typeface="Verdana"/>
              </a:rPr>
              <a:t>Pin “steals” one physical </a:t>
            </a:r>
            <a:r>
              <a:rPr dirty="0" sz="1800" spc="-5">
                <a:latin typeface="Verdana"/>
                <a:cs typeface="Verdana"/>
              </a:rPr>
              <a:t>register to point to the </a:t>
            </a:r>
            <a:r>
              <a:rPr dirty="0" sz="1800">
                <a:latin typeface="Verdana"/>
                <a:cs typeface="Verdana"/>
              </a:rPr>
              <a:t>spilling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area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0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b="1">
                <a:latin typeface="Verdana"/>
                <a:cs typeface="Verdana"/>
              </a:rPr>
              <a:t>TEB </a:t>
            </a:r>
            <a:r>
              <a:rPr dirty="0" sz="2000" spc="-5" b="1">
                <a:latin typeface="Verdana"/>
                <a:cs typeface="Verdana"/>
              </a:rPr>
              <a:t>(Thread Environment </a:t>
            </a:r>
            <a:r>
              <a:rPr dirty="0" sz="2000" b="1">
                <a:latin typeface="Verdana"/>
                <a:cs typeface="Verdana"/>
              </a:rPr>
              <a:t>Block)</a:t>
            </a:r>
            <a:r>
              <a:rPr dirty="0" sz="2000" spc="-65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state</a:t>
            </a:r>
            <a:endParaRPr sz="2000">
              <a:latin typeface="Verdana"/>
              <a:cs typeface="Verdana"/>
            </a:endParaRPr>
          </a:p>
          <a:p>
            <a:pPr lvl="2" marL="927100" marR="5080" indent="-224154">
              <a:lnSpc>
                <a:spcPts val="1939"/>
              </a:lnSpc>
              <a:spcBef>
                <a:spcPts val="690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Keeps </a:t>
            </a:r>
            <a:r>
              <a:rPr dirty="0" sz="1800">
                <a:latin typeface="Verdana"/>
                <a:cs typeface="Verdana"/>
              </a:rPr>
              <a:t>original </a:t>
            </a:r>
            <a:r>
              <a:rPr dirty="0" sz="1800" spc="-5">
                <a:latin typeface="Verdana"/>
                <a:cs typeface="Verdana"/>
              </a:rPr>
              <a:t>thread-local </a:t>
            </a:r>
            <a:r>
              <a:rPr dirty="0" sz="1800">
                <a:latin typeface="Verdana"/>
                <a:cs typeface="Verdana"/>
              </a:rPr>
              <a:t>state of </a:t>
            </a:r>
            <a:r>
              <a:rPr dirty="0" sz="1800" spc="-5">
                <a:latin typeface="Verdana"/>
                <a:cs typeface="Verdana"/>
              </a:rPr>
              <a:t>system libraries, </a:t>
            </a:r>
            <a:r>
              <a:rPr dirty="0" sz="1800">
                <a:latin typeface="Verdana"/>
                <a:cs typeface="Verdana"/>
              </a:rPr>
              <a:t>e.g. last Win32  </a:t>
            </a:r>
            <a:r>
              <a:rPr dirty="0" sz="1800" spc="-5">
                <a:latin typeface="Verdana"/>
                <a:cs typeface="Verdana"/>
              </a:rPr>
              <a:t>error </a:t>
            </a:r>
            <a:r>
              <a:rPr dirty="0" sz="1800">
                <a:latin typeface="Verdana"/>
                <a:cs typeface="Verdana"/>
              </a:rPr>
              <a:t>value, </a:t>
            </a:r>
            <a:r>
              <a:rPr dirty="0" sz="1800" spc="-5">
                <a:latin typeface="Verdana"/>
                <a:cs typeface="Verdana"/>
              </a:rPr>
              <a:t>stack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limit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ct val="100000"/>
              </a:lnSpc>
              <a:spcBef>
                <a:spcPts val="409"/>
              </a:spcBef>
              <a:buChar char="–"/>
              <a:tabLst>
                <a:tab pos="927100" algn="l"/>
              </a:tabLst>
            </a:pPr>
            <a:r>
              <a:rPr dirty="0" sz="1800">
                <a:latin typeface="Verdana"/>
                <a:cs typeface="Verdana"/>
              </a:rPr>
              <a:t>C </a:t>
            </a:r>
            <a:r>
              <a:rPr dirty="0" sz="1800" spc="-5">
                <a:latin typeface="Verdana"/>
                <a:cs typeface="Verdana"/>
              </a:rPr>
              <a:t>run-time </a:t>
            </a:r>
            <a:r>
              <a:rPr dirty="0" sz="1800">
                <a:latin typeface="Verdana"/>
                <a:cs typeface="Verdana"/>
              </a:rPr>
              <a:t>routines may access/modify </a:t>
            </a:r>
            <a:r>
              <a:rPr dirty="0" sz="1800" spc="-5">
                <a:latin typeface="Verdana"/>
                <a:cs typeface="Verdana"/>
              </a:rPr>
              <a:t>these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ts val="2050"/>
              </a:lnSpc>
              <a:spcBef>
                <a:spcPts val="430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Need to preserve the </a:t>
            </a:r>
            <a:r>
              <a:rPr dirty="0" sz="1800">
                <a:latin typeface="Verdana"/>
                <a:cs typeface="Verdana"/>
              </a:rPr>
              <a:t>original </a:t>
            </a:r>
            <a:r>
              <a:rPr dirty="0" sz="1800" spc="-5">
                <a:latin typeface="Verdana"/>
                <a:cs typeface="Verdana"/>
              </a:rPr>
              <a:t>state </a:t>
            </a:r>
            <a:r>
              <a:rPr dirty="0" sz="1800">
                <a:latin typeface="Verdana"/>
                <a:cs typeface="Verdana"/>
              </a:rPr>
              <a:t>while running in Pin VMM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</a:pPr>
            <a:r>
              <a:rPr dirty="0" sz="1800" spc="-5">
                <a:latin typeface="Verdana"/>
                <a:cs typeface="Verdana"/>
              </a:rPr>
              <a:t>PinTool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75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2000" b="1">
                <a:latin typeface="Verdana"/>
                <a:cs typeface="Verdana"/>
              </a:rPr>
              <a:t>System </a:t>
            </a:r>
            <a:r>
              <a:rPr dirty="0" sz="2000" spc="-5" b="1">
                <a:latin typeface="Verdana"/>
                <a:cs typeface="Verdana"/>
              </a:rPr>
              <a:t>call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state</a:t>
            </a:r>
            <a:endParaRPr sz="2000">
              <a:latin typeface="Verdana"/>
              <a:cs typeface="Verdana"/>
            </a:endParaRPr>
          </a:p>
          <a:p>
            <a:pPr lvl="2" marL="927100" marR="311150" indent="-224154">
              <a:lnSpc>
                <a:spcPts val="1939"/>
              </a:lnSpc>
              <a:spcBef>
                <a:spcPts val="690"/>
              </a:spcBef>
              <a:buChar char="–"/>
              <a:tabLst>
                <a:tab pos="927100" algn="l"/>
              </a:tabLst>
            </a:pPr>
            <a:r>
              <a:rPr dirty="0" sz="1800">
                <a:latin typeface="Verdana"/>
                <a:cs typeface="Verdana"/>
              </a:rPr>
              <a:t>Contains information </a:t>
            </a:r>
            <a:r>
              <a:rPr dirty="0" sz="1800" spc="-5">
                <a:latin typeface="Verdana"/>
                <a:cs typeface="Verdana"/>
              </a:rPr>
              <a:t>about </a:t>
            </a:r>
            <a:r>
              <a:rPr dirty="0" sz="1800">
                <a:latin typeface="Verdana"/>
                <a:cs typeface="Verdana"/>
              </a:rPr>
              <a:t>active and </a:t>
            </a:r>
            <a:r>
              <a:rPr dirty="0" sz="1800" spc="-5">
                <a:latin typeface="Verdana"/>
                <a:cs typeface="Verdana"/>
              </a:rPr>
              <a:t>interrupted system </a:t>
            </a:r>
            <a:r>
              <a:rPr dirty="0" sz="1800">
                <a:latin typeface="Verdana"/>
                <a:cs typeface="Verdana"/>
              </a:rPr>
              <a:t>calls in 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thread</a:t>
            </a:r>
            <a:endParaRPr sz="1800">
              <a:latin typeface="Verdana"/>
              <a:cs typeface="Verdana"/>
            </a:endParaRPr>
          </a:p>
          <a:p>
            <a:pPr lvl="2" marL="927100" indent="-224154">
              <a:lnSpc>
                <a:spcPts val="2050"/>
              </a:lnSpc>
              <a:spcBef>
                <a:spcPts val="405"/>
              </a:spcBef>
              <a:buChar char="–"/>
              <a:tabLst>
                <a:tab pos="927100" algn="l"/>
              </a:tabLst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information is </a:t>
            </a:r>
            <a:r>
              <a:rPr dirty="0" sz="1800" spc="-5">
                <a:latin typeface="Verdana"/>
                <a:cs typeface="Verdana"/>
              </a:rPr>
              <a:t>used to restore the </a:t>
            </a:r>
            <a:r>
              <a:rPr dirty="0" sz="1800">
                <a:latin typeface="Verdana"/>
                <a:cs typeface="Verdana"/>
              </a:rPr>
              <a:t>original </a:t>
            </a:r>
            <a:r>
              <a:rPr dirty="0" sz="1800" spc="-5">
                <a:latin typeface="Verdana"/>
                <a:cs typeface="Verdana"/>
              </a:rPr>
              <a:t>context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5">
                <a:latin typeface="Verdana"/>
                <a:cs typeface="Verdana"/>
              </a:rPr>
              <a:t> return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</a:pP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238125" marR="353695" indent="-226060">
              <a:lnSpc>
                <a:spcPts val="2590"/>
              </a:lnSpc>
              <a:spcBef>
                <a:spcPts val="910"/>
              </a:spcBef>
              <a:buChar char="•"/>
              <a:tabLst>
                <a:tab pos="238760" algn="l"/>
              </a:tabLst>
            </a:pPr>
            <a:r>
              <a:rPr dirty="0" sz="2400" spc="-5">
                <a:latin typeface="Verdana"/>
                <a:cs typeface="Verdana"/>
              </a:rPr>
              <a:t>Pin </a:t>
            </a:r>
            <a:r>
              <a:rPr dirty="0" sz="2400">
                <a:latin typeface="Verdana"/>
                <a:cs typeface="Verdana"/>
              </a:rPr>
              <a:t>steals one </a:t>
            </a:r>
            <a:r>
              <a:rPr dirty="0" sz="2400" spc="-5">
                <a:latin typeface="Verdana"/>
                <a:cs typeface="Verdana"/>
              </a:rPr>
              <a:t>TLS </a:t>
            </a:r>
            <a:r>
              <a:rPr dirty="0" sz="2400">
                <a:latin typeface="Verdana"/>
                <a:cs typeface="Verdana"/>
              </a:rPr>
              <a:t>slot </a:t>
            </a:r>
            <a:r>
              <a:rPr dirty="0" sz="2400" spc="-5">
                <a:latin typeface="Verdana"/>
                <a:cs typeface="Verdana"/>
              </a:rPr>
              <a:t>from the </a:t>
            </a:r>
            <a:r>
              <a:rPr dirty="0" sz="2400">
                <a:latin typeface="Verdana"/>
                <a:cs typeface="Verdana"/>
              </a:rPr>
              <a:t>application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enable  </a:t>
            </a:r>
            <a:r>
              <a:rPr dirty="0" sz="2400" spc="-5">
                <a:latin typeface="Verdana"/>
                <a:cs typeface="Verdana"/>
              </a:rPr>
              <a:t>fast access </a:t>
            </a:r>
            <a:r>
              <a:rPr dirty="0" sz="240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the thread-local data in </a:t>
            </a:r>
            <a:r>
              <a:rPr dirty="0" sz="2400">
                <a:latin typeface="Verdana"/>
                <a:cs typeface="Verdana"/>
              </a:rPr>
              <a:t>Pin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VMM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300" y="76200"/>
            <a:ext cx="5715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144526"/>
            <a:ext cx="77844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Thread Suspension </a:t>
            </a:r>
            <a:r>
              <a:rPr dirty="0" sz="2400"/>
              <a:t>and </a:t>
            </a:r>
            <a:r>
              <a:rPr dirty="0" sz="2400" spc="-5"/>
              <a:t>Context</a:t>
            </a:r>
            <a:r>
              <a:rPr dirty="0" sz="2400" spc="15"/>
              <a:t> </a:t>
            </a:r>
            <a:r>
              <a:rPr dirty="0" sz="2400" spc="-5"/>
              <a:t>Manipulation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039" y="6657637"/>
            <a:ext cx="26162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177" y="635551"/>
            <a:ext cx="8647430" cy="50933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590"/>
              </a:spcBef>
              <a:buChar char="•"/>
              <a:tabLst>
                <a:tab pos="238760" algn="l"/>
              </a:tabLst>
            </a:pP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thread </a:t>
            </a:r>
            <a:r>
              <a:rPr dirty="0" sz="2000">
                <a:latin typeface="Verdana"/>
                <a:cs typeface="Verdana"/>
              </a:rPr>
              <a:t>can suspend another </a:t>
            </a:r>
            <a:r>
              <a:rPr dirty="0" sz="2000" spc="-5">
                <a:latin typeface="Verdana"/>
                <a:cs typeface="Verdana"/>
              </a:rPr>
              <a:t>thread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read/modify </a:t>
            </a:r>
            <a:r>
              <a:rPr dirty="0" sz="2000" spc="-10">
                <a:latin typeface="Verdana"/>
                <a:cs typeface="Verdana"/>
              </a:rPr>
              <a:t>its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context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439"/>
              </a:spcBef>
              <a:buFont typeface="Verdana"/>
              <a:buChar char="–"/>
              <a:tabLst>
                <a:tab pos="589280" algn="l"/>
              </a:tabLst>
            </a:pPr>
            <a:r>
              <a:rPr dirty="0" sz="1800" spc="-5" i="1">
                <a:latin typeface="Verdana"/>
                <a:cs typeface="Verdana"/>
              </a:rPr>
              <a:t>SuspendThread(), GetThreadContext(),</a:t>
            </a:r>
            <a:r>
              <a:rPr dirty="0" sz="1800" spc="30" i="1">
                <a:latin typeface="Verdana"/>
                <a:cs typeface="Verdana"/>
              </a:rPr>
              <a:t> </a:t>
            </a:r>
            <a:r>
              <a:rPr dirty="0" sz="1800" spc="-5" i="1">
                <a:latin typeface="Verdana"/>
                <a:cs typeface="Verdana"/>
              </a:rPr>
              <a:t>SetThreadContext()</a:t>
            </a:r>
            <a:endParaRPr sz="1800">
              <a:latin typeface="Verdana"/>
              <a:cs typeface="Verdana"/>
            </a:endParaRPr>
          </a:p>
          <a:p>
            <a:pPr marL="238125" marR="1012190" indent="-226060">
              <a:lnSpc>
                <a:spcPct val="100000"/>
              </a:lnSpc>
              <a:spcBef>
                <a:spcPts val="1410"/>
              </a:spcBef>
              <a:buChar char="•"/>
              <a:tabLst>
                <a:tab pos="238760" algn="l"/>
              </a:tabLst>
            </a:pPr>
            <a:r>
              <a:rPr dirty="0" sz="2000" spc="-5">
                <a:latin typeface="Verdana"/>
                <a:cs typeface="Verdana"/>
              </a:rPr>
              <a:t>Pin </a:t>
            </a:r>
            <a:r>
              <a:rPr dirty="0" sz="2000">
                <a:latin typeface="Verdana"/>
                <a:cs typeface="Verdana"/>
              </a:rPr>
              <a:t>must </a:t>
            </a:r>
            <a:r>
              <a:rPr dirty="0" sz="2000" spc="-5">
                <a:latin typeface="Verdana"/>
                <a:cs typeface="Verdana"/>
              </a:rPr>
              <a:t>emulate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corresponding </a:t>
            </a:r>
            <a:r>
              <a:rPr dirty="0" sz="2000">
                <a:latin typeface="Verdana"/>
                <a:cs typeface="Verdana"/>
              </a:rPr>
              <a:t>system </a:t>
            </a:r>
            <a:r>
              <a:rPr dirty="0" sz="2000" spc="-5">
                <a:latin typeface="Verdana"/>
                <a:cs typeface="Verdana"/>
              </a:rPr>
              <a:t>calls to avoid  deadlocks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transparency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issues</a:t>
            </a:r>
            <a:endParaRPr sz="20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45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Target thread </a:t>
            </a:r>
            <a:r>
              <a:rPr dirty="0" sz="1800">
                <a:latin typeface="Verdana"/>
                <a:cs typeface="Verdana"/>
              </a:rPr>
              <a:t>may hold a Pin lock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40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The thread context </a:t>
            </a:r>
            <a:r>
              <a:rPr dirty="0" sz="1800">
                <a:latin typeface="Verdana"/>
                <a:cs typeface="Verdana"/>
              </a:rPr>
              <a:t>is not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original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545"/>
              </a:spcBef>
              <a:buChar char="–"/>
              <a:tabLst>
                <a:tab pos="589280" algn="l"/>
              </a:tabLst>
            </a:pPr>
            <a:r>
              <a:rPr dirty="0" sz="1800" spc="-5">
                <a:latin typeface="Verdana"/>
                <a:cs typeface="Verdana"/>
              </a:rPr>
              <a:t>Suspended </a:t>
            </a:r>
            <a:r>
              <a:rPr dirty="0" sz="1800" spc="-10">
                <a:latin typeface="Verdana"/>
                <a:cs typeface="Verdana"/>
              </a:rPr>
              <a:t>traces </a:t>
            </a:r>
            <a:r>
              <a:rPr dirty="0" sz="1800" spc="-5">
                <a:latin typeface="Verdana"/>
                <a:cs typeface="Verdana"/>
              </a:rPr>
              <a:t>disable </a:t>
            </a:r>
            <a:r>
              <a:rPr dirty="0" sz="1800">
                <a:latin typeface="Verdana"/>
                <a:cs typeface="Verdana"/>
              </a:rPr>
              <a:t>flushing </a:t>
            </a:r>
            <a:r>
              <a:rPr dirty="0" sz="1800" spc="-5">
                <a:latin typeface="Verdana"/>
                <a:cs typeface="Verdana"/>
              </a:rPr>
              <a:t>the code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cache</a:t>
            </a:r>
            <a:endParaRPr sz="1800">
              <a:latin typeface="Verdana"/>
              <a:cs typeface="Verdana"/>
            </a:endParaRPr>
          </a:p>
          <a:p>
            <a:pPr marL="238125" marR="195580" indent="-226060">
              <a:lnSpc>
                <a:spcPct val="120000"/>
              </a:lnSpc>
              <a:spcBef>
                <a:spcPts val="1130"/>
              </a:spcBef>
              <a:buFont typeface="Verdana"/>
              <a:buChar char="•"/>
              <a:tabLst>
                <a:tab pos="238760" algn="l"/>
              </a:tabLst>
            </a:pPr>
            <a:r>
              <a:rPr dirty="0" sz="2000" b="1">
                <a:latin typeface="Verdana"/>
                <a:cs typeface="Verdana"/>
              </a:rPr>
              <a:t>Solution: Force a thread to leave the </a:t>
            </a:r>
            <a:r>
              <a:rPr dirty="0" sz="2000" spc="-5" b="1">
                <a:latin typeface="Verdana"/>
                <a:cs typeface="Verdana"/>
              </a:rPr>
              <a:t>code cache </a:t>
            </a:r>
            <a:r>
              <a:rPr dirty="0" sz="2000" b="1">
                <a:latin typeface="Verdana"/>
                <a:cs typeface="Verdana"/>
              </a:rPr>
              <a:t>and wait  </a:t>
            </a:r>
            <a:r>
              <a:rPr dirty="0" sz="2000" spc="-5" b="1">
                <a:latin typeface="Verdana"/>
                <a:cs typeface="Verdana"/>
              </a:rPr>
              <a:t>until </a:t>
            </a:r>
            <a:r>
              <a:rPr dirty="0" sz="2000" b="1">
                <a:latin typeface="Verdana"/>
                <a:cs typeface="Verdana"/>
              </a:rPr>
              <a:t>the </a:t>
            </a:r>
            <a:r>
              <a:rPr dirty="0" sz="2000" spc="-5" b="1">
                <a:latin typeface="Verdana"/>
                <a:cs typeface="Verdana"/>
              </a:rPr>
              <a:t>thread reaches </a:t>
            </a:r>
            <a:r>
              <a:rPr dirty="0" sz="2000" b="1">
                <a:latin typeface="Verdana"/>
                <a:cs typeface="Verdana"/>
              </a:rPr>
              <a:t>a </a:t>
            </a:r>
            <a:r>
              <a:rPr dirty="0" sz="2000" b="1" i="1">
                <a:latin typeface="Verdana"/>
                <a:cs typeface="Verdana"/>
              </a:rPr>
              <a:t>safe</a:t>
            </a:r>
            <a:r>
              <a:rPr dirty="0" sz="2000" spc="-20" b="1" i="1">
                <a:latin typeface="Verdana"/>
                <a:cs typeface="Verdana"/>
              </a:rPr>
              <a:t> </a:t>
            </a:r>
            <a:r>
              <a:rPr dirty="0" sz="2000" spc="-5" b="1" i="1">
                <a:latin typeface="Verdana"/>
                <a:cs typeface="Verdana"/>
              </a:rPr>
              <a:t>point</a:t>
            </a:r>
            <a:endParaRPr sz="20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450"/>
              </a:spcBef>
            </a:pPr>
            <a:r>
              <a:rPr dirty="0" sz="1600" spc="-5" b="1" i="1">
                <a:latin typeface="Verdana"/>
                <a:cs typeface="Verdana"/>
              </a:rPr>
              <a:t>Safe </a:t>
            </a:r>
            <a:r>
              <a:rPr dirty="0" sz="1600" spc="-10" b="1" i="1">
                <a:latin typeface="Verdana"/>
                <a:cs typeface="Verdana"/>
              </a:rPr>
              <a:t>point </a:t>
            </a:r>
            <a:r>
              <a:rPr dirty="0" sz="1600" spc="-5" b="1" i="1">
                <a:latin typeface="Verdana"/>
                <a:cs typeface="Verdana"/>
              </a:rPr>
              <a:t>= no </a:t>
            </a:r>
            <a:r>
              <a:rPr dirty="0" sz="1600" spc="-10" b="1" i="1">
                <a:latin typeface="Verdana"/>
                <a:cs typeface="Verdana"/>
              </a:rPr>
              <a:t>locks, </a:t>
            </a:r>
            <a:r>
              <a:rPr dirty="0" sz="1600" spc="-5" b="1" i="1">
                <a:latin typeface="Verdana"/>
                <a:cs typeface="Verdana"/>
              </a:rPr>
              <a:t>not </a:t>
            </a:r>
            <a:r>
              <a:rPr dirty="0" sz="1600" spc="-10" b="1" i="1">
                <a:latin typeface="Verdana"/>
                <a:cs typeface="Verdana"/>
              </a:rPr>
              <a:t>in </a:t>
            </a:r>
            <a:r>
              <a:rPr dirty="0" sz="1600" spc="-5" b="1" i="1">
                <a:latin typeface="Verdana"/>
                <a:cs typeface="Verdana"/>
              </a:rPr>
              <a:t>the </a:t>
            </a:r>
            <a:r>
              <a:rPr dirty="0" sz="1600" spc="-10" b="1" i="1">
                <a:latin typeface="Verdana"/>
                <a:cs typeface="Verdana"/>
              </a:rPr>
              <a:t>code cache, accessible original</a:t>
            </a:r>
            <a:r>
              <a:rPr dirty="0" sz="1600" spc="325" b="1" i="1">
                <a:latin typeface="Verdana"/>
                <a:cs typeface="Verdana"/>
              </a:rPr>
              <a:t> </a:t>
            </a:r>
            <a:r>
              <a:rPr dirty="0" sz="1600" spc="-5" b="1" i="1">
                <a:latin typeface="Verdana"/>
                <a:cs typeface="Verdana"/>
              </a:rPr>
              <a:t>context</a:t>
            </a:r>
            <a:endParaRPr sz="16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895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Unlink </a:t>
            </a:r>
            <a:r>
              <a:rPr dirty="0" sz="1800" spc="-5">
                <a:latin typeface="Verdana"/>
                <a:cs typeface="Verdana"/>
              </a:rPr>
              <a:t>the suspended trace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successors </a:t>
            </a:r>
            <a:r>
              <a:rPr dirty="0" sz="1800">
                <a:latin typeface="Verdana"/>
                <a:cs typeface="Verdana"/>
              </a:rPr>
              <a:t>and let it </a:t>
            </a:r>
            <a:r>
              <a:rPr dirty="0" sz="1800" spc="-5">
                <a:latin typeface="Verdana"/>
                <a:cs typeface="Verdana"/>
              </a:rPr>
              <a:t>enter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VMM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45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Block </a:t>
            </a:r>
            <a:r>
              <a:rPr dirty="0" sz="1800" spc="-5">
                <a:latin typeface="Verdana"/>
                <a:cs typeface="Verdana"/>
              </a:rPr>
              <a:t>the thread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i="1">
                <a:latin typeface="Verdana"/>
                <a:cs typeface="Verdana"/>
              </a:rPr>
              <a:t>safe </a:t>
            </a:r>
            <a:r>
              <a:rPr dirty="0" sz="1800" spc="-5" i="1">
                <a:latin typeface="Verdana"/>
                <a:cs typeface="Verdana"/>
              </a:rPr>
              <a:t>VMM point </a:t>
            </a:r>
            <a:r>
              <a:rPr dirty="0" sz="1800">
                <a:latin typeface="Verdana"/>
                <a:cs typeface="Verdana"/>
              </a:rPr>
              <a:t>or </a:t>
            </a:r>
            <a:r>
              <a:rPr dirty="0" sz="1800" spc="5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5" i="1">
                <a:latin typeface="Verdana"/>
                <a:cs typeface="Verdana"/>
              </a:rPr>
              <a:t>System</a:t>
            </a:r>
            <a:r>
              <a:rPr dirty="0" sz="1800" spc="15" i="1">
                <a:latin typeface="Verdana"/>
                <a:cs typeface="Verdana"/>
              </a:rPr>
              <a:t> </a:t>
            </a:r>
            <a:r>
              <a:rPr dirty="0" sz="1800" spc="-5" i="1">
                <a:latin typeface="Verdana"/>
                <a:cs typeface="Verdana"/>
              </a:rPr>
              <a:t>Gate</a:t>
            </a:r>
            <a:endParaRPr sz="1800">
              <a:latin typeface="Verdana"/>
              <a:cs typeface="Verdana"/>
            </a:endParaRPr>
          </a:p>
          <a:p>
            <a:pPr lvl="1" marL="588645" indent="-236854">
              <a:lnSpc>
                <a:spcPct val="100000"/>
              </a:lnSpc>
              <a:spcBef>
                <a:spcPts val="650"/>
              </a:spcBef>
              <a:buChar char="–"/>
              <a:tabLst>
                <a:tab pos="589280" algn="l"/>
              </a:tabLst>
            </a:pPr>
            <a:r>
              <a:rPr dirty="0" sz="1800">
                <a:latin typeface="Verdana"/>
                <a:cs typeface="Verdana"/>
              </a:rPr>
              <a:t>Use </a:t>
            </a:r>
            <a:r>
              <a:rPr dirty="0" sz="1800" spc="-5">
                <a:latin typeface="Verdana"/>
                <a:cs typeface="Verdana"/>
              </a:rPr>
              <a:t>thread-local data to </a:t>
            </a:r>
            <a:r>
              <a:rPr dirty="0" sz="1800">
                <a:latin typeface="Verdana"/>
                <a:cs typeface="Verdana"/>
              </a:rPr>
              <a:t>store and </a:t>
            </a:r>
            <a:r>
              <a:rPr dirty="0" sz="1800" spc="-5">
                <a:latin typeface="Verdana"/>
                <a:cs typeface="Verdana"/>
              </a:rPr>
              <a:t>access the </a:t>
            </a:r>
            <a:r>
              <a:rPr dirty="0" sz="1800">
                <a:latin typeface="Verdana"/>
                <a:cs typeface="Verdana"/>
              </a:rPr>
              <a:t>original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context</a:t>
            </a:r>
            <a:endParaRPr sz="18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associated </a:t>
            </a:r>
            <a:r>
              <a:rPr dirty="0" sz="1800">
                <a:latin typeface="Verdana"/>
                <a:cs typeface="Verdana"/>
              </a:rPr>
              <a:t>with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safe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SPritchard</dc:creator>
  <dc:title>Verdana Bold 30</dc:title>
  <dcterms:created xsi:type="dcterms:W3CDTF">2019-10-12T08:52:58Z</dcterms:created>
  <dcterms:modified xsi:type="dcterms:W3CDTF">2019-10-12T08:52:58Z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2019-10-12T00:00:00Z</vt:filetime>
  </property>
</Properties>
</file>