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8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124455" y="931163"/>
            <a:ext cx="3418332" cy="5341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82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085" y="1763648"/>
            <a:ext cx="414845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085" y="2436174"/>
            <a:ext cx="8557260" cy="269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paul@paulmehta.com" TargetMode="External"/><Relationship Id="rId3" Type="http://schemas.openxmlformats.org/officeDocument/2006/relationships/hyperlink" Target="mailto:pmehta@Cylance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webgl/sdk/tests/conformance/programs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webgl/sdk/tests/conformance/programs/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crosoft.com/en-us/download/details.aspx?id=40784" TargetMode="External"/><Relationship Id="rId3" Type="http://schemas.openxmlformats.org/officeDocument/2006/relationships/image" Target="../media/image27.png"/><Relationship Id="rId4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crosoft.com/en-us/download/details.aspx?id=40784" TargetMode="External"/><Relationship Id="rId3" Type="http://schemas.openxmlformats.org/officeDocument/2006/relationships/hyperlink" Target="https://software.intel.com/en-us/articles/pintool-downloads" TargetMode="External"/><Relationship Id="rId4" Type="http://schemas.openxmlformats.org/officeDocument/2006/relationships/hyperlink" Target="http://software.intel.com/sites/landingpage/pintool/downloads/pin-2.14-71313-msvc12-windows.zip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hadertoy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5397" y="2049335"/>
            <a:ext cx="5062220" cy="2378710"/>
          </a:xfrm>
          <a:prstGeom prst="rect">
            <a:avLst/>
          </a:prstGeom>
        </p:spPr>
        <p:txBody>
          <a:bodyPr wrap="square" lIns="0" tIns="4521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60"/>
              </a:spcBef>
            </a:pPr>
            <a:r>
              <a:rPr dirty="0" sz="6000" spc="-15" b="0">
                <a:latin typeface="Calibri Light"/>
                <a:cs typeface="Calibri Light"/>
              </a:rPr>
              <a:t>Ablation</a:t>
            </a:r>
            <a:r>
              <a:rPr dirty="0" sz="6000" spc="-50" b="0">
                <a:latin typeface="Calibri Light"/>
                <a:cs typeface="Calibri Light"/>
              </a:rPr>
              <a:t> </a:t>
            </a:r>
            <a:r>
              <a:rPr dirty="0" sz="6000" spc="-65" b="0">
                <a:latin typeface="Calibri Light"/>
                <a:cs typeface="Calibri Light"/>
              </a:rPr>
              <a:t>Tutorial</a:t>
            </a:r>
            <a:endParaRPr sz="6000">
              <a:latin typeface="Calibri Light"/>
              <a:cs typeface="Calibri Light"/>
            </a:endParaRPr>
          </a:p>
          <a:p>
            <a:pPr algn="ctr" marL="870585" marR="862330">
              <a:lnSpc>
                <a:spcPct val="125099"/>
              </a:lnSpc>
              <a:spcBef>
                <a:spcPts val="665"/>
              </a:spcBef>
            </a:pPr>
            <a:r>
              <a:rPr dirty="0" sz="2400" spc="-5">
                <a:latin typeface="Calibri"/>
                <a:cs typeface="Calibri"/>
              </a:rPr>
              <a:t>Augmenting </a:t>
            </a:r>
            <a:r>
              <a:rPr dirty="0" sz="2400" spc="-10">
                <a:latin typeface="Calibri"/>
                <a:cs typeface="Calibri"/>
              </a:rPr>
              <a:t>Static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Analysis  </a:t>
            </a:r>
            <a:r>
              <a:rPr dirty="0" sz="2400" spc="-15">
                <a:latin typeface="Calibri"/>
                <a:cs typeface="Calibri"/>
              </a:rPr>
              <a:t>Paul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Mehta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6261" y="5276850"/>
            <a:ext cx="4396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paul@paulmehta.com</a:t>
            </a:r>
            <a:r>
              <a:rPr dirty="0" sz="1800" spc="-5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800">
                <a:latin typeface="Calibri"/>
                <a:cs typeface="Calibri"/>
              </a:rPr>
              <a:t>|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u="heavy" sz="1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pmehta@Cylance.com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763648"/>
            <a:ext cx="107772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AblationClient.exe </a:t>
            </a:r>
            <a:r>
              <a:rPr dirty="0" spc="-5"/>
              <a:t>command-line</a:t>
            </a:r>
            <a:r>
              <a:rPr dirty="0" spc="-35"/>
              <a:t> </a:t>
            </a:r>
            <a:r>
              <a:rPr dirty="0" spc="-15"/>
              <a:t>switches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1794" y="4142358"/>
            <a:ext cx="917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nsolas"/>
                <a:cs typeface="Consolas"/>
              </a:rPr>
              <a:t>The </a:t>
            </a:r>
            <a:r>
              <a:rPr dirty="0" sz="1800" spc="-5">
                <a:latin typeface="Consolas"/>
                <a:cs typeface="Consolas"/>
              </a:rPr>
              <a:t>AblationClient source is </a:t>
            </a:r>
            <a:r>
              <a:rPr dirty="0" sz="1800">
                <a:latin typeface="Consolas"/>
                <a:cs typeface="Consolas"/>
              </a:rPr>
              <a:t>a </a:t>
            </a:r>
            <a:r>
              <a:rPr dirty="0" sz="1800" spc="-5">
                <a:latin typeface="Consolas"/>
                <a:cs typeface="Consolas"/>
              </a:rPr>
              <a:t>bit rough, so don't expect much from it</a:t>
            </a:r>
            <a:r>
              <a:rPr dirty="0" sz="1800" spc="-6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;)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" y="5245734"/>
            <a:ext cx="10299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x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p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l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269" y="5524601"/>
            <a:ext cx="1139634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</a:t>
            </a:r>
            <a:r>
              <a:rPr dirty="0" sz="1200" spc="-5">
                <a:latin typeface="Calibri"/>
                <a:cs typeface="Calibri"/>
              </a:rPr>
              <a:t>pintest -output </a:t>
            </a:r>
            <a:r>
              <a:rPr dirty="0" sz="1200">
                <a:latin typeface="Calibri"/>
                <a:cs typeface="Calibri"/>
              </a:rPr>
              <a:t>. --</a:t>
            </a:r>
            <a:r>
              <a:rPr dirty="0" sz="1200" spc="-1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PinTest.exe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</a:t>
            </a:r>
            <a:r>
              <a:rPr dirty="0" sz="1200" spc="-5">
                <a:latin typeface="Calibri"/>
                <a:cs typeface="Calibri"/>
              </a:rPr>
              <a:t>pintest </a:t>
            </a:r>
            <a:r>
              <a:rPr dirty="0" sz="1200">
                <a:latin typeface="Calibri"/>
                <a:cs typeface="Calibri"/>
              </a:rPr>
              <a:t>-- </a:t>
            </a:r>
            <a:r>
              <a:rPr dirty="0" sz="1200" spc="-20">
                <a:latin typeface="Calibri"/>
                <a:cs typeface="Calibri"/>
              </a:rPr>
              <a:t>PinTest.exe </a:t>
            </a:r>
            <a:r>
              <a:rPr dirty="0" sz="1200">
                <a:latin typeface="Calibri"/>
                <a:cs typeface="Calibri"/>
              </a:rPr>
              <a:t>| </a:t>
            </a:r>
            <a:r>
              <a:rPr dirty="0" sz="1200" spc="-5">
                <a:latin typeface="Calibri"/>
                <a:cs typeface="Calibri"/>
              </a:rPr>
              <a:t>AblationClient.exe pintest.ablation.py</a:t>
            </a:r>
            <a:r>
              <a:rPr dirty="0" sz="1200" spc="-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--show-delay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</a:t>
            </a:r>
            <a:r>
              <a:rPr dirty="0" sz="1200" spc="-5">
                <a:latin typeface="Calibri"/>
                <a:cs typeface="Calibri"/>
              </a:rPr>
              <a:t>pintest -verbose </a:t>
            </a:r>
            <a:r>
              <a:rPr dirty="0" sz="1200">
                <a:latin typeface="Calibri"/>
                <a:cs typeface="Calibri"/>
              </a:rPr>
              <a:t>-- </a:t>
            </a:r>
            <a:r>
              <a:rPr dirty="0" sz="1200" spc="-20">
                <a:latin typeface="Calibri"/>
                <a:cs typeface="Calibri"/>
              </a:rPr>
              <a:t>PinTest.exe </a:t>
            </a:r>
            <a:r>
              <a:rPr dirty="0" sz="1200">
                <a:latin typeface="Calibri"/>
                <a:cs typeface="Calibri"/>
              </a:rPr>
              <a:t>| </a:t>
            </a:r>
            <a:r>
              <a:rPr dirty="0" sz="1200" spc="-5">
                <a:latin typeface="Calibri"/>
                <a:cs typeface="Calibri"/>
              </a:rPr>
              <a:t>AblationClient.exe pintest.ablation.py</a:t>
            </a:r>
            <a:r>
              <a:rPr dirty="0" sz="1200" spc="-1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--no-gui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</a:t>
            </a:r>
            <a:r>
              <a:rPr dirty="0" sz="1200" spc="-5">
                <a:latin typeface="Calibri"/>
                <a:cs typeface="Calibri"/>
              </a:rPr>
              <a:t>d3dcompiler_47 </a:t>
            </a:r>
            <a:r>
              <a:rPr dirty="0" sz="1200">
                <a:latin typeface="Calibri"/>
                <a:cs typeface="Calibri"/>
              </a:rPr>
              <a:t>-- </a:t>
            </a:r>
            <a:r>
              <a:rPr dirty="0" sz="1200" spc="-10">
                <a:latin typeface="Calibri"/>
                <a:cs typeface="Calibri"/>
              </a:rPr>
              <a:t>"c:\Program </a:t>
            </a:r>
            <a:r>
              <a:rPr dirty="0" sz="1200" spc="-5">
                <a:latin typeface="Calibri"/>
                <a:cs typeface="Calibri"/>
              </a:rPr>
              <a:t>Files (x86)\Mozilla </a:t>
            </a:r>
            <a:r>
              <a:rPr dirty="0" sz="1200" spc="-15">
                <a:latin typeface="Calibri"/>
                <a:cs typeface="Calibri"/>
              </a:rPr>
              <a:t>Firefox\firefox.exe" </a:t>
            </a:r>
            <a:r>
              <a:rPr dirty="0" sz="1200" spc="-10">
                <a:latin typeface="Calibri"/>
                <a:cs typeface="Calibri"/>
              </a:rPr>
              <a:t>https://</a:t>
            </a:r>
            <a:r>
              <a:rPr dirty="0" sz="1200" spc="-10">
                <a:latin typeface="Calibri"/>
                <a:cs typeface="Calibri"/>
                <a:hlinkClick r:id="rId2"/>
              </a:rPr>
              <a:t>www.khronos.org/registry/webgl/sdk/tests/conformance/programs/</a:t>
            </a:r>
            <a:r>
              <a:rPr dirty="0" sz="1200" spc="-5">
                <a:latin typeface="Calibri"/>
                <a:cs typeface="Calibri"/>
                <a:hlinkClick r:id="rId2"/>
              </a:rPr>
              <a:t> </a:t>
            </a:r>
            <a:r>
              <a:rPr dirty="0" sz="1200">
                <a:latin typeface="Calibri"/>
                <a:cs typeface="Calibri"/>
              </a:rPr>
              <a:t>|</a:t>
            </a:r>
            <a:endParaRPr sz="1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AblationClient.exe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d3dcompiler_47.ablation.py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76450" y="2863850"/>
          <a:ext cx="8045450" cy="113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/>
                <a:gridCol w="1308100"/>
                <a:gridCol w="5016500"/>
              </a:tblGrid>
              <a:tr h="190500"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Command-Line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Switch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Default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Value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Append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to existing log</a:t>
                      </a:r>
                      <a:r>
                        <a:rPr dirty="0" sz="11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-append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Append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to existing log</a:t>
                      </a:r>
                      <a:r>
                        <a:rPr dirty="0" sz="11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file.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-show_delay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Display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elapsed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messages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seconds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apart.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-no_gui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Do not display the GUI interface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(used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change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colors,</a:t>
                      </a:r>
                      <a:r>
                        <a:rPr dirty="0" sz="1100" spc="-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etc.).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-filter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Filter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the output of unexpected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script</a:t>
                      </a:r>
                      <a:r>
                        <a:rPr dirty="0" sz="1100" spc="-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content.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975740"/>
            <a:ext cx="65030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 the import</a:t>
            </a:r>
            <a:r>
              <a:rPr dirty="0" spc="-105"/>
              <a:t> </a:t>
            </a:r>
            <a:r>
              <a:rPr dirty="0" spc="-10"/>
              <a:t>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681074"/>
            <a:ext cx="10147300" cy="8851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When </a:t>
            </a:r>
            <a:r>
              <a:rPr dirty="0" sz="2800" spc="-10">
                <a:latin typeface="Calibri"/>
                <a:cs typeface="Calibri"/>
              </a:rPr>
              <a:t>ablation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complete, </a:t>
            </a:r>
            <a:r>
              <a:rPr dirty="0" sz="2800" spc="-5">
                <a:latin typeface="Calibri"/>
                <a:cs typeface="Calibri"/>
              </a:rPr>
              <a:t>it will </a:t>
            </a:r>
            <a:r>
              <a:rPr dirty="0" sz="2800" spc="-25">
                <a:latin typeface="Calibri"/>
                <a:cs typeface="Calibri"/>
              </a:rPr>
              <a:t>have </a:t>
            </a:r>
            <a:r>
              <a:rPr dirty="0" sz="2800" spc="-20">
                <a:latin typeface="Calibri"/>
                <a:cs typeface="Calibri"/>
              </a:rPr>
              <a:t>generated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python script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  <a:tab pos="2926715" algn="l"/>
              </a:tabLst>
            </a:pPr>
            <a:r>
              <a:rPr dirty="0" sz="2400" spc="-10">
                <a:latin typeface="Calibri"/>
                <a:cs typeface="Calibri"/>
              </a:rPr>
              <a:t>Probably </a:t>
            </a:r>
            <a:r>
              <a:rPr dirty="0" sz="2400" spc="-5">
                <a:latin typeface="Calibri"/>
                <a:cs typeface="Calibri"/>
              </a:rPr>
              <a:t>named	</a:t>
            </a:r>
            <a:r>
              <a:rPr dirty="0" sz="2400" spc="-5" i="1">
                <a:latin typeface="Calibri"/>
                <a:cs typeface="Calibri"/>
              </a:rPr>
              <a:t>module.ablation.py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085" y="4156822"/>
            <a:ext cx="7675245" cy="178498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Copy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script file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location that </a:t>
            </a:r>
            <a:r>
              <a:rPr dirty="0" sz="2800" spc="-15">
                <a:latin typeface="Calibri"/>
                <a:cs typeface="Calibri"/>
              </a:rPr>
              <a:t>IDA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Disassemble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Run the </a:t>
            </a:r>
            <a:r>
              <a:rPr dirty="0" sz="2400" spc="-15">
                <a:latin typeface="Calibri"/>
                <a:cs typeface="Calibri"/>
              </a:rPr>
              <a:t>generated </a:t>
            </a:r>
            <a:r>
              <a:rPr dirty="0" sz="2400" spc="-5">
                <a:latin typeface="Calibri"/>
                <a:cs typeface="Calibri"/>
              </a:rPr>
              <a:t>script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All the </a:t>
            </a:r>
            <a:r>
              <a:rPr dirty="0" sz="2800" spc="-15">
                <a:latin typeface="Calibri"/>
                <a:cs typeface="Calibri"/>
              </a:rPr>
              <a:t>information </a:t>
            </a:r>
            <a:r>
              <a:rPr dirty="0" sz="2800" spc="-5">
                <a:latin typeface="Calibri"/>
                <a:cs typeface="Calibri"/>
              </a:rPr>
              <a:t>will be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imported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7167" y="2060448"/>
            <a:ext cx="2612136" cy="2289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87084" y="2147316"/>
            <a:ext cx="2436875" cy="2119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73922" y="2640929"/>
            <a:ext cx="4066059" cy="707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60804" y="2694432"/>
            <a:ext cx="3896868" cy="595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32196" y="2900807"/>
            <a:ext cx="756285" cy="104139"/>
          </a:xfrm>
          <a:custGeom>
            <a:avLst/>
            <a:gdLst/>
            <a:ahLst/>
            <a:cxnLst/>
            <a:rect l="l" t="t" r="r" b="b"/>
            <a:pathLst>
              <a:path w="756285" h="104139">
                <a:moveTo>
                  <a:pt x="679413" y="31706"/>
                </a:moveTo>
                <a:lnTo>
                  <a:pt x="0" y="90931"/>
                </a:lnTo>
                <a:lnTo>
                  <a:pt x="1015" y="103631"/>
                </a:lnTo>
                <a:lnTo>
                  <a:pt x="680506" y="44285"/>
                </a:lnTo>
                <a:lnTo>
                  <a:pt x="679413" y="31706"/>
                </a:lnTo>
                <a:close/>
              </a:path>
              <a:path w="756285" h="104139">
                <a:moveTo>
                  <a:pt x="753978" y="30606"/>
                </a:moveTo>
                <a:lnTo>
                  <a:pt x="692023" y="30606"/>
                </a:lnTo>
                <a:lnTo>
                  <a:pt x="693165" y="43179"/>
                </a:lnTo>
                <a:lnTo>
                  <a:pt x="680506" y="44285"/>
                </a:lnTo>
                <a:lnTo>
                  <a:pt x="683259" y="75945"/>
                </a:lnTo>
                <a:lnTo>
                  <a:pt x="755903" y="31368"/>
                </a:lnTo>
                <a:lnTo>
                  <a:pt x="753978" y="30606"/>
                </a:lnTo>
                <a:close/>
              </a:path>
              <a:path w="756285" h="104139">
                <a:moveTo>
                  <a:pt x="692023" y="30606"/>
                </a:moveTo>
                <a:lnTo>
                  <a:pt x="679413" y="31706"/>
                </a:lnTo>
                <a:lnTo>
                  <a:pt x="680506" y="44285"/>
                </a:lnTo>
                <a:lnTo>
                  <a:pt x="693165" y="43179"/>
                </a:lnTo>
                <a:lnTo>
                  <a:pt x="692023" y="30606"/>
                </a:lnTo>
                <a:close/>
              </a:path>
              <a:path w="756285" h="104139">
                <a:moveTo>
                  <a:pt x="676655" y="0"/>
                </a:moveTo>
                <a:lnTo>
                  <a:pt x="679413" y="31706"/>
                </a:lnTo>
                <a:lnTo>
                  <a:pt x="692023" y="30606"/>
                </a:lnTo>
                <a:lnTo>
                  <a:pt x="753978" y="30606"/>
                </a:lnTo>
                <a:lnTo>
                  <a:pt x="67665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53616" y="4684707"/>
            <a:ext cx="4160599" cy="1995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40523" y="4750308"/>
            <a:ext cx="3991355" cy="1859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105661"/>
            <a:ext cx="30314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Diff</a:t>
            </a:r>
            <a:r>
              <a:rPr dirty="0" spc="-70"/>
              <a:t> </a:t>
            </a:r>
            <a:r>
              <a:rPr dirty="0" spc="-4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2024583"/>
            <a:ext cx="24384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 Ablation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following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arguments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085" y="2325370"/>
            <a:ext cx="1064514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800" spc="-5">
                <a:latin typeface="Calibri"/>
                <a:cs typeface="Calibri"/>
              </a:rPr>
              <a:t>pin.exe </a:t>
            </a:r>
            <a:r>
              <a:rPr dirty="0" sz="800">
                <a:latin typeface="Calibri"/>
                <a:cs typeface="Calibri"/>
              </a:rPr>
              <a:t>-t </a:t>
            </a:r>
            <a:r>
              <a:rPr dirty="0" sz="800" spc="-5">
                <a:latin typeface="Calibri"/>
                <a:cs typeface="Calibri"/>
              </a:rPr>
              <a:t>Ablation.dll </a:t>
            </a:r>
            <a:r>
              <a:rPr dirty="0" sz="800">
                <a:latin typeface="Calibri"/>
                <a:cs typeface="Calibri"/>
              </a:rPr>
              <a:t>-module </a:t>
            </a:r>
            <a:r>
              <a:rPr dirty="0" sz="800" spc="-5">
                <a:latin typeface="Calibri"/>
                <a:cs typeface="Calibri"/>
              </a:rPr>
              <a:t>d3dcompiler_47 -trace_color </a:t>
            </a:r>
            <a:r>
              <a:rPr dirty="0" sz="800">
                <a:latin typeface="Calibri"/>
                <a:cs typeface="Calibri"/>
              </a:rPr>
              <a:t>0xCCCCCC -- "c:\Program </a:t>
            </a:r>
            <a:r>
              <a:rPr dirty="0" sz="800" spc="-5">
                <a:latin typeface="Calibri"/>
                <a:cs typeface="Calibri"/>
              </a:rPr>
              <a:t>Files (x86)\Mozilla Firefox\firefox.exe" https</a:t>
            </a:r>
            <a:r>
              <a:rPr dirty="0" sz="800" spc="-5">
                <a:latin typeface="Calibri"/>
                <a:cs typeface="Calibri"/>
                <a:hlinkClick r:id="rId2"/>
              </a:rPr>
              <a:t>://www.khronos.org/registry/webgl/sdk/tests/conformance/programs/ </a:t>
            </a:r>
            <a:r>
              <a:rPr dirty="0" sz="800">
                <a:latin typeface="Calibri"/>
                <a:cs typeface="Calibri"/>
              </a:rPr>
              <a:t>| </a:t>
            </a:r>
            <a:r>
              <a:rPr dirty="0" sz="800" spc="-5">
                <a:latin typeface="Calibri"/>
                <a:cs typeface="Calibri"/>
              </a:rPr>
              <a:t>AblationClient.exe</a:t>
            </a:r>
            <a:r>
              <a:rPr dirty="0" sz="800" spc="-3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d3dcompiler_47.ablation.py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085" y="2552446"/>
            <a:ext cx="4441190" cy="299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arguments</a:t>
            </a:r>
            <a:r>
              <a:rPr dirty="0" u="sng" sz="12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mean: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d3dcompiler_47</a:t>
            </a:r>
            <a:endParaRPr sz="1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000" spc="-5">
                <a:latin typeface="Calibri"/>
                <a:cs typeface="Calibri"/>
              </a:rPr>
              <a:t>Ablation is targeting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d3dcompiler_47</a:t>
            </a:r>
            <a:endParaRPr sz="1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-trace_color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0xCCCCCC</a:t>
            </a:r>
            <a:endParaRPr sz="1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000" spc="-5">
                <a:latin typeface="Calibri"/>
                <a:cs typeface="Calibri"/>
              </a:rPr>
              <a:t>We want the </a:t>
            </a:r>
            <a:r>
              <a:rPr dirty="0" sz="1000" spc="-10">
                <a:latin typeface="Calibri"/>
                <a:cs typeface="Calibri"/>
              </a:rPr>
              <a:t>first set </a:t>
            </a:r>
            <a:r>
              <a:rPr dirty="0" sz="1000" spc="-5">
                <a:latin typeface="Calibri"/>
                <a:cs typeface="Calibri"/>
              </a:rPr>
              <a:t>of BBl’s (Basic Blocks) to </a:t>
            </a:r>
            <a:r>
              <a:rPr dirty="0" sz="1000">
                <a:latin typeface="Calibri"/>
                <a:cs typeface="Calibri"/>
              </a:rPr>
              <a:t>be </a:t>
            </a:r>
            <a:r>
              <a:rPr dirty="0" sz="1000" spc="-5">
                <a:latin typeface="Calibri"/>
                <a:cs typeface="Calibri"/>
              </a:rPr>
              <a:t>shaded</a:t>
            </a:r>
            <a:r>
              <a:rPr dirty="0" sz="1000" spc="7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grey</a:t>
            </a:r>
            <a:endParaRPr sz="1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000" spc="-10">
                <a:latin typeface="Calibri"/>
                <a:cs typeface="Calibri"/>
              </a:rPr>
              <a:t>The </a:t>
            </a:r>
            <a:r>
              <a:rPr dirty="0" sz="1000" spc="-5">
                <a:latin typeface="Calibri"/>
                <a:cs typeface="Calibri"/>
              </a:rPr>
              <a:t>default is light-green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0x7BF0D3</a:t>
            </a:r>
            <a:endParaRPr sz="1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Everything following ("--") </a:t>
            </a:r>
            <a:r>
              <a:rPr dirty="0" sz="1200">
                <a:latin typeface="Calibri"/>
                <a:cs typeface="Calibri"/>
              </a:rPr>
              <a:t>is the </a:t>
            </a:r>
            <a:r>
              <a:rPr dirty="0" sz="1200" spc="-5">
                <a:latin typeface="Calibri"/>
                <a:cs typeface="Calibri"/>
              </a:rPr>
              <a:t>command </a:t>
            </a:r>
            <a:r>
              <a:rPr dirty="0" sz="1200">
                <a:latin typeface="Calibri"/>
                <a:cs typeface="Calibri"/>
              </a:rPr>
              <a:t>line </a:t>
            </a:r>
            <a:r>
              <a:rPr dirty="0" sz="1200" spc="-10">
                <a:latin typeface="Calibri"/>
                <a:cs typeface="Calibri"/>
              </a:rPr>
              <a:t>for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The output is then piped </a:t>
            </a:r>
            <a:r>
              <a:rPr dirty="0" sz="1200" spc="-5">
                <a:latin typeface="Calibri"/>
                <a:cs typeface="Calibri"/>
              </a:rPr>
              <a:t>to </a:t>
            </a:r>
            <a:r>
              <a:rPr dirty="0" sz="1200" spc="-10">
                <a:latin typeface="Calibri"/>
                <a:cs typeface="Calibri"/>
              </a:rPr>
              <a:t>AblationClient.exe </a:t>
            </a:r>
            <a:r>
              <a:rPr dirty="0" sz="1200" spc="-5">
                <a:latin typeface="Calibri"/>
                <a:cs typeface="Calibri"/>
              </a:rPr>
              <a:t>which will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5">
                <a:latin typeface="Calibri"/>
                <a:cs typeface="Calibri"/>
              </a:rPr>
              <a:t>used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65"/>
              </a:spcBef>
            </a:pPr>
            <a:r>
              <a:rPr dirty="0" sz="1200" spc="-5">
                <a:latin typeface="Calibri"/>
                <a:cs typeface="Calibri"/>
              </a:rPr>
              <a:t>change </a:t>
            </a:r>
            <a:r>
              <a:rPr dirty="0" sz="1200">
                <a:latin typeface="Calibri"/>
                <a:cs typeface="Calibri"/>
              </a:rPr>
              <a:t>the basic block </a:t>
            </a:r>
            <a:r>
              <a:rPr dirty="0" sz="1200" spc="-5">
                <a:latin typeface="Calibri"/>
                <a:cs typeface="Calibri"/>
              </a:rPr>
              <a:t>trace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shading.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2492" y="2563347"/>
            <a:ext cx="6036609" cy="3963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57671" y="2648711"/>
            <a:ext cx="5830823" cy="3788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105661"/>
            <a:ext cx="30314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Diff</a:t>
            </a:r>
            <a:r>
              <a:rPr dirty="0" spc="-70"/>
              <a:t> </a:t>
            </a:r>
            <a:r>
              <a:rPr dirty="0" spc="-4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950823"/>
            <a:ext cx="10083800" cy="8851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Once </a:t>
            </a:r>
            <a:r>
              <a:rPr dirty="0" sz="2800" spc="-35">
                <a:latin typeface="Calibri"/>
                <a:cs typeface="Calibri"/>
              </a:rPr>
              <a:t>Firefox </a:t>
            </a:r>
            <a:r>
              <a:rPr dirty="0" sz="2800" spc="-10">
                <a:latin typeface="Calibri"/>
                <a:cs typeface="Calibri"/>
              </a:rPr>
              <a:t>finishes </a:t>
            </a:r>
            <a:r>
              <a:rPr dirty="0" sz="2800">
                <a:latin typeface="Calibri"/>
                <a:cs typeface="Calibri"/>
              </a:rPr>
              <a:t>loading, </a:t>
            </a:r>
            <a:r>
              <a:rPr dirty="0" sz="2800" spc="-5">
                <a:latin typeface="Calibri"/>
                <a:cs typeface="Calibri"/>
              </a:rPr>
              <a:t>load a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sample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When it is </a:t>
            </a:r>
            <a:r>
              <a:rPr dirty="0" sz="2400" spc="-5">
                <a:latin typeface="Calibri"/>
                <a:cs typeface="Calibri"/>
              </a:rPr>
              <a:t>finished </a:t>
            </a:r>
            <a:r>
              <a:rPr dirty="0" sz="2400" spc="-10">
                <a:latin typeface="Calibri"/>
                <a:cs typeface="Calibri"/>
              </a:rPr>
              <a:t>processing, return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sample </a:t>
            </a:r>
            <a:r>
              <a:rPr dirty="0" sz="2400" spc="-10">
                <a:latin typeface="Calibri"/>
                <a:cs typeface="Calibri"/>
              </a:rPr>
              <a:t>index </a:t>
            </a:r>
            <a:r>
              <a:rPr dirty="0" sz="2400" spc="-25">
                <a:latin typeface="Calibri"/>
                <a:cs typeface="Calibri"/>
              </a:rPr>
              <a:t>before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continuing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4730" y="3160699"/>
            <a:ext cx="3250730" cy="2148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02479" y="3227832"/>
            <a:ext cx="3090672" cy="2010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105661"/>
            <a:ext cx="30314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Diff</a:t>
            </a:r>
            <a:r>
              <a:rPr dirty="0" spc="-70"/>
              <a:t> </a:t>
            </a:r>
            <a:r>
              <a:rPr dirty="0" spc="-4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987042"/>
            <a:ext cx="1077849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Press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“Set </a:t>
            </a:r>
            <a:r>
              <a:rPr dirty="0" sz="2800" spc="10">
                <a:latin typeface="Calibri"/>
                <a:cs typeface="Calibri"/>
              </a:rPr>
              <a:t>Color” </a:t>
            </a:r>
            <a:r>
              <a:rPr dirty="0" sz="2800" spc="-25">
                <a:latin typeface="Calibri"/>
                <a:cs typeface="Calibri"/>
              </a:rPr>
              <a:t>box, </a:t>
            </a:r>
            <a:r>
              <a:rPr dirty="0" sz="2800" spc="-5">
                <a:latin typeface="Calibri"/>
                <a:cs typeface="Calibri"/>
              </a:rPr>
              <a:t>and select a </a:t>
            </a:r>
            <a:r>
              <a:rPr dirty="0" sz="2800" spc="-25">
                <a:latin typeface="Calibri"/>
                <a:cs typeface="Calibri"/>
              </a:rPr>
              <a:t>different </a:t>
            </a:r>
            <a:r>
              <a:rPr dirty="0" sz="2800" spc="-10">
                <a:latin typeface="Calibri"/>
                <a:cs typeface="Calibri"/>
              </a:rPr>
              <a:t>color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change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trace  </a:t>
            </a:r>
            <a:r>
              <a:rPr dirty="0" sz="2800" spc="-10">
                <a:latin typeface="Calibri"/>
                <a:cs typeface="Calibri"/>
              </a:rPr>
              <a:t>shading.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0083" y="2575530"/>
            <a:ext cx="3807009" cy="3761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03932" y="2659379"/>
            <a:ext cx="3643884" cy="3589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99342" y="3020523"/>
            <a:ext cx="4098103" cy="2871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86243" y="3095244"/>
            <a:ext cx="3928872" cy="2717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105661"/>
            <a:ext cx="30314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Diff</a:t>
            </a:r>
            <a:r>
              <a:rPr dirty="0" spc="-70"/>
              <a:t> </a:t>
            </a:r>
            <a:r>
              <a:rPr dirty="0" spc="-4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987042"/>
            <a:ext cx="1070610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75">
                <a:latin typeface="Calibri"/>
                <a:cs typeface="Calibri"/>
              </a:rPr>
              <a:t>You </a:t>
            </a:r>
            <a:r>
              <a:rPr dirty="0" sz="2800" spc="-10">
                <a:latin typeface="Calibri"/>
                <a:cs typeface="Calibri"/>
              </a:rPr>
              <a:t>can use “Copy </a:t>
            </a:r>
            <a:r>
              <a:rPr dirty="0" sz="2800" spc="-20">
                <a:latin typeface="Calibri"/>
                <a:cs typeface="Calibri"/>
              </a:rPr>
              <a:t>Current </a:t>
            </a:r>
            <a:r>
              <a:rPr dirty="0" sz="2800">
                <a:latin typeface="Calibri"/>
                <a:cs typeface="Calibri"/>
              </a:rPr>
              <a:t>Script”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25">
                <a:latin typeface="Calibri"/>
                <a:cs typeface="Calibri"/>
              </a:rPr>
              <a:t>save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copy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current </a:t>
            </a:r>
            <a:r>
              <a:rPr dirty="0" sz="2800" spc="-30">
                <a:latin typeface="Calibri"/>
                <a:cs typeface="Calibri"/>
              </a:rPr>
              <a:t>state </a:t>
            </a:r>
            <a:r>
              <a:rPr dirty="0" sz="2800" spc="-15">
                <a:latin typeface="Calibri"/>
                <a:cs typeface="Calibri"/>
              </a:rPr>
              <a:t>at </a:t>
            </a:r>
            <a:r>
              <a:rPr dirty="0" sz="2800" spc="-20">
                <a:latin typeface="Calibri"/>
                <a:cs typeface="Calibri"/>
              </a:rPr>
              <a:t>any  </a:t>
            </a:r>
            <a:r>
              <a:rPr dirty="0" sz="2800" spc="-5">
                <a:latin typeface="Calibri"/>
                <a:cs typeface="Calibri"/>
              </a:rPr>
              <a:t>time, or </a:t>
            </a:r>
            <a:r>
              <a:rPr dirty="0" sz="2800" spc="-10">
                <a:latin typeface="Calibri"/>
                <a:cs typeface="Calibri"/>
              </a:rPr>
              <a:t>“Copy </a:t>
            </a:r>
            <a:r>
              <a:rPr dirty="0" sz="2800" spc="-20">
                <a:latin typeface="Calibri"/>
                <a:cs typeface="Calibri"/>
              </a:rPr>
              <a:t>Current </a:t>
            </a:r>
            <a:r>
              <a:rPr dirty="0" sz="2800" spc="-10">
                <a:latin typeface="Calibri"/>
                <a:cs typeface="Calibri"/>
              </a:rPr>
              <a:t>Script </a:t>
            </a:r>
            <a:r>
              <a:rPr dirty="0" sz="2800" spc="-5">
                <a:latin typeface="Calibri"/>
                <a:cs typeface="Calibri"/>
              </a:rPr>
              <a:t>As”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specify the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filename.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4148" y="3150090"/>
            <a:ext cx="3442763" cy="3078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4944" y="3226307"/>
            <a:ext cx="3285744" cy="2921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105661"/>
            <a:ext cx="30314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Diff</a:t>
            </a:r>
            <a:r>
              <a:rPr dirty="0" spc="-70"/>
              <a:t> </a:t>
            </a:r>
            <a:r>
              <a:rPr dirty="0" spc="-4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950823"/>
            <a:ext cx="5141595" cy="8851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Now </a:t>
            </a:r>
            <a:r>
              <a:rPr dirty="0" sz="2800" spc="-20">
                <a:latin typeface="Calibri"/>
                <a:cs typeface="Calibri"/>
              </a:rPr>
              <a:t>browse to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sample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0">
                <a:latin typeface="Calibri"/>
                <a:cs typeface="Calibri"/>
              </a:rPr>
              <a:t>I’m </a:t>
            </a:r>
            <a:r>
              <a:rPr dirty="0" sz="2400" spc="-5">
                <a:latin typeface="Calibri"/>
                <a:cs typeface="Calibri"/>
              </a:rPr>
              <a:t>using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085" y="3983631"/>
            <a:ext cx="11010265" cy="232854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Once </a:t>
            </a:r>
            <a:r>
              <a:rPr dirty="0" sz="2800" spc="-25">
                <a:latin typeface="Calibri"/>
                <a:cs typeface="Calibri"/>
              </a:rPr>
              <a:t>it’s </a:t>
            </a:r>
            <a:r>
              <a:rPr dirty="0" sz="2800" spc="-10">
                <a:latin typeface="Calibri"/>
                <a:cs typeface="Calibri"/>
              </a:rPr>
              <a:t>finished processing, </a:t>
            </a:r>
            <a:r>
              <a:rPr dirty="0" sz="2800" spc="-5">
                <a:latin typeface="Calibri"/>
                <a:cs typeface="Calibri"/>
              </a:rPr>
              <a:t>close </a:t>
            </a:r>
            <a:r>
              <a:rPr dirty="0" sz="2800" spc="-30">
                <a:latin typeface="Calibri"/>
                <a:cs typeface="Calibri"/>
              </a:rPr>
              <a:t>Firefox, </a:t>
            </a:r>
            <a:r>
              <a:rPr dirty="0" sz="2800" spc="-5">
                <a:latin typeface="Calibri"/>
                <a:cs typeface="Calibri"/>
              </a:rPr>
              <a:t>and the </a:t>
            </a:r>
            <a:r>
              <a:rPr dirty="0" sz="2800" spc="-10">
                <a:latin typeface="Calibri"/>
                <a:cs typeface="Calibri"/>
              </a:rPr>
              <a:t>AblationClient</a:t>
            </a:r>
            <a:r>
              <a:rPr dirty="0" sz="2800" spc="33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window.</a:t>
            </a:r>
            <a:endParaRPr sz="2800">
              <a:latin typeface="Calibri"/>
              <a:cs typeface="Calibri"/>
            </a:endParaRPr>
          </a:p>
          <a:p>
            <a:pPr marL="241300" marR="277495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0">
                <a:latin typeface="Calibri"/>
                <a:cs typeface="Calibri"/>
              </a:rPr>
              <a:t>running </a:t>
            </a:r>
            <a:r>
              <a:rPr dirty="0" sz="2800" spc="-5">
                <a:latin typeface="Calibri"/>
                <a:cs typeface="Calibri"/>
              </a:rPr>
              <a:t>in a vm, </a:t>
            </a:r>
            <a:r>
              <a:rPr dirty="0" sz="2800" spc="-15">
                <a:latin typeface="Calibri"/>
                <a:cs typeface="Calibri"/>
              </a:rPr>
              <a:t>copy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script </a:t>
            </a:r>
            <a:r>
              <a:rPr dirty="0" sz="2800" spc="-5">
                <a:latin typeface="Calibri"/>
                <a:cs typeface="Calibri"/>
              </a:rPr>
              <a:t>file </a:t>
            </a:r>
            <a:r>
              <a:rPr dirty="0" sz="2800" spc="-20">
                <a:latin typeface="Calibri"/>
                <a:cs typeface="Calibri"/>
              </a:rPr>
              <a:t>generated </a:t>
            </a:r>
            <a:r>
              <a:rPr dirty="0" sz="2800" spc="-5">
                <a:latin typeface="Calibri"/>
                <a:cs typeface="Calibri"/>
              </a:rPr>
              <a:t>(</a:t>
            </a:r>
            <a:r>
              <a:rPr dirty="0" sz="2000" spc="-5">
                <a:latin typeface="Calibri"/>
                <a:cs typeface="Calibri"/>
              </a:rPr>
              <a:t>d3dcompiler_47.ablation.py</a:t>
            </a:r>
            <a:r>
              <a:rPr dirty="0" sz="2800" spc="-5">
                <a:latin typeface="Calibri"/>
                <a:cs typeface="Calibri"/>
              </a:rPr>
              <a:t>) </a:t>
            </a:r>
            <a:r>
              <a:rPr dirty="0" sz="2800" spc="-20">
                <a:latin typeface="Calibri"/>
                <a:cs typeface="Calibri"/>
              </a:rPr>
              <a:t>to  </a:t>
            </a:r>
            <a:r>
              <a:rPr dirty="0" sz="2800" spc="-15">
                <a:latin typeface="Calibri"/>
                <a:cs typeface="Calibri"/>
              </a:rPr>
              <a:t>your host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  <a:p>
            <a:pPr marL="241300" marR="34607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Disassemble D3DCompiler_47.dll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IDA, let </a:t>
            </a: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 spc="-10">
                <a:latin typeface="Calibri"/>
                <a:cs typeface="Calibri"/>
              </a:rPr>
              <a:t>finish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auto-analysis,  </a:t>
            </a:r>
            <a:r>
              <a:rPr dirty="0" sz="2800" spc="-5">
                <a:latin typeface="Calibri"/>
                <a:cs typeface="Calibri"/>
              </a:rPr>
              <a:t>and then run the </a:t>
            </a:r>
            <a:r>
              <a:rPr dirty="0" sz="2800" spc="-10">
                <a:latin typeface="Calibri"/>
                <a:cs typeface="Calibri"/>
              </a:rPr>
              <a:t>script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import the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3451" y="2406395"/>
            <a:ext cx="3654552" cy="131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74035" y="2484120"/>
            <a:ext cx="3457955" cy="1164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105661"/>
            <a:ext cx="30314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Diff</a:t>
            </a:r>
            <a:r>
              <a:rPr dirty="0" spc="-70"/>
              <a:t> </a:t>
            </a:r>
            <a:r>
              <a:rPr dirty="0" spc="-4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1285" y="1996185"/>
            <a:ext cx="1691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results: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7616" y="2569449"/>
            <a:ext cx="5681510" cy="373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9744" y="2651760"/>
            <a:ext cx="5481828" cy="3567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01216" y="2814777"/>
            <a:ext cx="4215462" cy="3246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89647" y="2892551"/>
            <a:ext cx="4043172" cy="308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Troubleshooting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2472689"/>
            <a:ext cx="79609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45">
                <a:latin typeface="Calibri"/>
                <a:cs typeface="Calibri"/>
              </a:rPr>
              <a:t>PinTool </a:t>
            </a:r>
            <a:r>
              <a:rPr dirty="0" sz="2800" spc="-10">
                <a:latin typeface="Calibri"/>
                <a:cs typeface="Calibri"/>
              </a:rPr>
              <a:t>doesn’t work </a:t>
            </a:r>
            <a:r>
              <a:rPr dirty="0" sz="2800" spc="-5">
                <a:latin typeface="Calibri"/>
                <a:cs typeface="Calibri"/>
              </a:rPr>
              <a:t>on </a:t>
            </a:r>
            <a:r>
              <a:rPr dirty="0" sz="2800" spc="-15">
                <a:latin typeface="Calibri"/>
                <a:cs typeface="Calibri"/>
              </a:rPr>
              <a:t>Windows </a:t>
            </a:r>
            <a:r>
              <a:rPr dirty="0" sz="2800" spc="-5">
                <a:latin typeface="Calibri"/>
                <a:cs typeface="Calibri"/>
              </a:rPr>
              <a:t>10, </a:t>
            </a:r>
            <a:r>
              <a:rPr dirty="0" sz="2800" spc="-10">
                <a:latin typeface="Calibri"/>
                <a:cs typeface="Calibri"/>
              </a:rPr>
              <a:t>use </a:t>
            </a:r>
            <a:r>
              <a:rPr dirty="0" sz="2800" spc="-15">
                <a:latin typeface="Calibri"/>
                <a:cs typeface="Calibri"/>
              </a:rPr>
              <a:t>Windows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36" y="3183635"/>
            <a:ext cx="5324856" cy="188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21966" y="5253050"/>
            <a:ext cx="685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Win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63740" y="3183635"/>
            <a:ext cx="3710940" cy="185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95435" y="5115814"/>
            <a:ext cx="569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Win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Troubleshooting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2472689"/>
            <a:ext cx="36118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Missing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MSVCP120.dll?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085" y="3970259"/>
            <a:ext cx="9164320" cy="178498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Install </a:t>
            </a:r>
            <a:r>
              <a:rPr dirty="0" sz="2800" spc="-10">
                <a:latin typeface="Calibri"/>
                <a:cs typeface="Calibri"/>
              </a:rPr>
              <a:t>Visual </a:t>
            </a:r>
            <a:r>
              <a:rPr dirty="0" sz="2800">
                <a:latin typeface="Calibri"/>
                <a:cs typeface="Calibri"/>
              </a:rPr>
              <a:t>C++ </a:t>
            </a:r>
            <a:r>
              <a:rPr dirty="0" sz="2800" spc="-5">
                <a:latin typeface="Calibri"/>
                <a:cs typeface="Calibri"/>
              </a:rPr>
              <a:t>2013 </a:t>
            </a:r>
            <a:r>
              <a:rPr dirty="0" sz="2800" spc="-15">
                <a:latin typeface="Calibri"/>
                <a:cs typeface="Calibri"/>
              </a:rPr>
              <a:t>Redistributable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(x86)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Clr>
                <a:srgbClr val="000000"/>
              </a:buClr>
              <a:buFont typeface="Arial"/>
              <a:buChar char="•"/>
              <a:tabLst>
                <a:tab pos="699135" algn="l"/>
              </a:tabLst>
            </a:pPr>
            <a:r>
              <a:rPr dirty="0" u="heavy" sz="2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https://www.microsoft.com/en-us/download/details.aspx?id=40784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10">
                <a:latin typeface="Calibri"/>
                <a:cs typeface="Calibri"/>
              </a:rPr>
              <a:t>build Ablation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toolset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5291" y="1280160"/>
            <a:ext cx="4794504" cy="264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3364" y="4916422"/>
            <a:ext cx="4082796" cy="1815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4896" y="1042416"/>
            <a:ext cx="1322831" cy="2066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085" y="1847545"/>
            <a:ext cx="45199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 spc="-10"/>
              <a:t>Ablation?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4085" y="3231261"/>
            <a:ext cx="9735185" cy="18586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Ablation </a:t>
            </a:r>
            <a:r>
              <a:rPr dirty="0" sz="2800" spc="-5">
                <a:latin typeface="Calibri"/>
                <a:cs typeface="Calibri"/>
              </a:rPr>
              <a:t>is a </a:t>
            </a:r>
            <a:r>
              <a:rPr dirty="0" sz="2800" spc="-15">
                <a:latin typeface="Calibri"/>
                <a:cs typeface="Calibri"/>
              </a:rPr>
              <a:t>tool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15">
                <a:latin typeface="Calibri"/>
                <a:cs typeface="Calibri"/>
              </a:rPr>
              <a:t>extracts information </a:t>
            </a:r>
            <a:r>
              <a:rPr dirty="0" sz="2800" spc="-20">
                <a:latin typeface="Calibri"/>
                <a:cs typeface="Calibri"/>
              </a:rPr>
              <a:t>from </a:t>
            </a:r>
            <a:r>
              <a:rPr dirty="0" sz="2800" spc="-15">
                <a:latin typeface="Calibri"/>
                <a:cs typeface="Calibri"/>
              </a:rPr>
              <a:t>processes </a:t>
            </a:r>
            <a:r>
              <a:rPr dirty="0" sz="2800" spc="-5">
                <a:latin typeface="Calibri"/>
                <a:cs typeface="Calibri"/>
              </a:rPr>
              <a:t>as they  </a:t>
            </a:r>
            <a:r>
              <a:rPr dirty="0" sz="2800" spc="-25">
                <a:latin typeface="Calibri"/>
                <a:cs typeface="Calibri"/>
              </a:rPr>
              <a:t>execute.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 spc="-15">
                <a:latin typeface="Calibri"/>
                <a:cs typeface="Calibri"/>
              </a:rPr>
              <a:t>was </a:t>
            </a:r>
            <a:r>
              <a:rPr dirty="0" sz="2800" spc="-10">
                <a:latin typeface="Calibri"/>
                <a:cs typeface="Calibri"/>
              </a:rPr>
              <a:t>designed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simplify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process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25">
                <a:latin typeface="Calibri"/>
                <a:cs typeface="Calibri"/>
              </a:rPr>
              <a:t>reverse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929081"/>
            <a:ext cx="43732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Setup</a:t>
            </a:r>
            <a:r>
              <a:rPr dirty="0" spc="-70"/>
              <a:t> </a:t>
            </a:r>
            <a:r>
              <a:rPr dirty="0"/>
              <a:t>(summary)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1932813"/>
            <a:ext cx="10240645" cy="4355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Download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Pintool </a:t>
            </a:r>
            <a:r>
              <a:rPr dirty="0" sz="2600" spc="-5">
                <a:latin typeface="Calibri"/>
                <a:cs typeface="Calibri"/>
              </a:rPr>
              <a:t>Compiler </a:t>
            </a:r>
            <a:r>
              <a:rPr dirty="0" sz="2600">
                <a:latin typeface="Calibri"/>
                <a:cs typeface="Calibri"/>
              </a:rPr>
              <a:t>Kit and </a:t>
            </a:r>
            <a:r>
              <a:rPr dirty="0" sz="2600" spc="-5">
                <a:latin typeface="Calibri"/>
                <a:cs typeface="Calibri"/>
              </a:rPr>
              <a:t>unzip </a:t>
            </a:r>
            <a:r>
              <a:rPr dirty="0" sz="2600">
                <a:latin typeface="Calibri"/>
                <a:cs typeface="Calibri"/>
              </a:rPr>
              <a:t>Abation.zip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\source\tools\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Build </a:t>
            </a:r>
            <a:r>
              <a:rPr dirty="0" sz="2600" spc="-5">
                <a:latin typeface="Calibri"/>
                <a:cs typeface="Calibri"/>
              </a:rPr>
              <a:t>release </a:t>
            </a:r>
            <a:r>
              <a:rPr dirty="0" sz="2600" spc="-10">
                <a:latin typeface="Calibri"/>
                <a:cs typeface="Calibri"/>
              </a:rPr>
              <a:t>versions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latin typeface="Calibri"/>
                <a:cs typeface="Calibri"/>
              </a:rPr>
              <a:t>Ablation.dll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200" spc="-15">
                <a:latin typeface="Calibri"/>
                <a:cs typeface="Calibri"/>
              </a:rPr>
              <a:t>AblationClient.exe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200" spc="-35">
                <a:latin typeface="Calibri"/>
                <a:cs typeface="Calibri"/>
              </a:rPr>
              <a:t>PinTest.exe </a:t>
            </a:r>
            <a:r>
              <a:rPr dirty="0" sz="2200" spc="-10">
                <a:latin typeface="Calibri"/>
                <a:cs typeface="Calibri"/>
              </a:rPr>
              <a:t>(if </a:t>
            </a:r>
            <a:r>
              <a:rPr dirty="0" sz="2200" spc="-15">
                <a:latin typeface="Calibri"/>
                <a:cs typeface="Calibri"/>
              </a:rPr>
              <a:t>you want </a:t>
            </a:r>
            <a:r>
              <a:rPr dirty="0" sz="2200" spc="-5">
                <a:latin typeface="Calibri"/>
                <a:cs typeface="Calibri"/>
              </a:rPr>
              <a:t>a simple </a:t>
            </a:r>
            <a:r>
              <a:rPr dirty="0" sz="2200" spc="-15">
                <a:latin typeface="Calibri"/>
                <a:cs typeface="Calibri"/>
              </a:rPr>
              <a:t>test</a:t>
            </a:r>
            <a:r>
              <a:rPr dirty="0" sz="2200" spc="11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app)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Copy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release builds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\ia32\bin\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Run a </a:t>
            </a:r>
            <a:r>
              <a:rPr dirty="0" sz="2600" spc="-5">
                <a:latin typeface="Calibri"/>
                <a:cs typeface="Calibri"/>
              </a:rPr>
              <a:t>sample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test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200" spc="-25">
                <a:latin typeface="Calibri"/>
                <a:cs typeface="Calibri"/>
              </a:rPr>
              <a:t>pin.exe </a:t>
            </a:r>
            <a:r>
              <a:rPr dirty="0" sz="2200" spc="-5">
                <a:latin typeface="Calibri"/>
                <a:cs typeface="Calibri"/>
              </a:rPr>
              <a:t>-t Ablation.dll -module </a:t>
            </a:r>
            <a:r>
              <a:rPr dirty="0" sz="2200" spc="-15">
                <a:latin typeface="Calibri"/>
                <a:cs typeface="Calibri"/>
              </a:rPr>
              <a:t>pintest </a:t>
            </a:r>
            <a:r>
              <a:rPr dirty="0" sz="2200" spc="-10">
                <a:latin typeface="Calibri"/>
                <a:cs typeface="Calibri"/>
              </a:rPr>
              <a:t>-output </a:t>
            </a:r>
            <a:r>
              <a:rPr dirty="0" sz="2200" spc="-5">
                <a:latin typeface="Calibri"/>
                <a:cs typeface="Calibri"/>
              </a:rPr>
              <a:t>. --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PinTest.exe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847545"/>
            <a:ext cx="14827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dirty="0" spc="-45"/>
              <a:t>e</a:t>
            </a:r>
            <a:r>
              <a:rPr dirty="0"/>
              <a:t>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2695701"/>
            <a:ext cx="10717530" cy="3618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Visual Studio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2013</a:t>
            </a:r>
            <a:endParaRPr sz="2800">
              <a:latin typeface="Calibri"/>
              <a:cs typeface="Calibri"/>
            </a:endParaRPr>
          </a:p>
          <a:p>
            <a:pPr lvl="1" marL="698500" marR="5080" indent="-229235">
              <a:lnSpc>
                <a:spcPct val="8000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If </a:t>
            </a:r>
            <a:r>
              <a:rPr dirty="0" sz="2400" spc="-20">
                <a:latin typeface="Calibri"/>
                <a:cs typeface="Calibri"/>
              </a:rPr>
              <a:t>you’re </a:t>
            </a:r>
            <a:r>
              <a:rPr dirty="0" sz="2400" spc="-5">
                <a:latin typeface="Calibri"/>
                <a:cs typeface="Calibri"/>
              </a:rPr>
              <a:t>using 2012/2010, </a:t>
            </a:r>
            <a:r>
              <a:rPr dirty="0" sz="2400" spc="-20">
                <a:latin typeface="Calibri"/>
                <a:cs typeface="Calibri"/>
              </a:rPr>
              <a:t>make </a:t>
            </a:r>
            <a:r>
              <a:rPr dirty="0" sz="2400" spc="-15">
                <a:latin typeface="Calibri"/>
                <a:cs typeface="Calibri"/>
              </a:rPr>
              <a:t>sure </a:t>
            </a:r>
            <a:r>
              <a:rPr dirty="0" sz="2400" spc="-10">
                <a:latin typeface="Calibri"/>
                <a:cs typeface="Calibri"/>
              </a:rPr>
              <a:t>you get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right VC++ runtime,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5">
                <a:latin typeface="Calibri"/>
                <a:cs typeface="Calibri"/>
              </a:rPr>
              <a:t>Pintool  </a:t>
            </a:r>
            <a:r>
              <a:rPr dirty="0" sz="2400" spc="-5">
                <a:latin typeface="Calibri"/>
                <a:cs typeface="Calibri"/>
              </a:rPr>
              <a:t>Compiler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Install </a:t>
            </a:r>
            <a:r>
              <a:rPr dirty="0" sz="2800" spc="-10">
                <a:latin typeface="Calibri"/>
                <a:cs typeface="Calibri"/>
              </a:rPr>
              <a:t>Visual </a:t>
            </a:r>
            <a:r>
              <a:rPr dirty="0" sz="2800">
                <a:latin typeface="Calibri"/>
                <a:cs typeface="Calibri"/>
              </a:rPr>
              <a:t>C++ </a:t>
            </a:r>
            <a:r>
              <a:rPr dirty="0" sz="2800" spc="-5">
                <a:latin typeface="Calibri"/>
                <a:cs typeface="Calibri"/>
              </a:rPr>
              <a:t>2013 </a:t>
            </a:r>
            <a:r>
              <a:rPr dirty="0" sz="2800" spc="-15">
                <a:latin typeface="Calibri"/>
                <a:cs typeface="Calibri"/>
              </a:rPr>
              <a:t>Redistributable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(x86)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095"/>
              </a:spcBef>
              <a:buClr>
                <a:srgbClr val="000000"/>
              </a:buClr>
              <a:buFont typeface="Arial"/>
              <a:buChar char="•"/>
              <a:tabLst>
                <a:tab pos="699135" algn="l"/>
              </a:tabLst>
            </a:pPr>
            <a:r>
              <a:rPr dirty="0" u="heavy" sz="2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https://www.microsoft.com/en-us/download/details.aspx?id=40784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0"/>
              </a:spcBef>
              <a:buFont typeface="Arial"/>
              <a:buChar char="•"/>
              <a:tabLst>
                <a:tab pos="241300" algn="l"/>
                <a:tab pos="6413500" algn="l"/>
                <a:tab pos="8675370" algn="l"/>
              </a:tabLst>
            </a:pPr>
            <a:r>
              <a:rPr dirty="0" sz="2800" spc="-10">
                <a:latin typeface="Calibri"/>
                <a:cs typeface="Calibri"/>
              </a:rPr>
              <a:t>Download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Pintool </a:t>
            </a:r>
            <a:r>
              <a:rPr dirty="0" sz="2800" spc="-5">
                <a:latin typeface="Calibri"/>
                <a:cs typeface="Calibri"/>
              </a:rPr>
              <a:t>kit</a:t>
            </a:r>
            <a:r>
              <a:rPr dirty="0" sz="2800" spc="114">
                <a:latin typeface="Calibri"/>
                <a:cs typeface="Calibri"/>
              </a:rPr>
              <a:t> </a:t>
            </a:r>
            <a:r>
              <a:rPr dirty="0" sz="2800" spc="-60">
                <a:latin typeface="Calibri"/>
                <a:cs typeface="Calibri"/>
              </a:rPr>
              <a:t>(Rev.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71313	</a:t>
            </a:r>
            <a:r>
              <a:rPr dirty="0" sz="2800" spc="-15">
                <a:latin typeface="Calibri"/>
                <a:cs typeface="Calibri"/>
              </a:rPr>
              <a:t>Feb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03,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2015	</a:t>
            </a:r>
            <a:r>
              <a:rPr dirty="0" sz="2800" spc="-10">
                <a:latin typeface="Calibri"/>
                <a:cs typeface="Calibri"/>
              </a:rPr>
              <a:t>vc12)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485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https://software.intel.com/en-us/articles/pintool-downloads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http://software.intel.com/sites/landingpage/pintool/downloads/pin-2.14-71313-msvc12-windows.zip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847545"/>
            <a:ext cx="14827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dirty="0" spc="-45"/>
              <a:t>e</a:t>
            </a:r>
            <a:r>
              <a:rPr dirty="0"/>
              <a:t>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2694643"/>
            <a:ext cx="10138410" cy="296926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Extract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Pintool </a:t>
            </a:r>
            <a:r>
              <a:rPr dirty="0" sz="2400" spc="-10">
                <a:latin typeface="Calibri"/>
                <a:cs typeface="Calibri"/>
              </a:rPr>
              <a:t>compiler </a:t>
            </a:r>
            <a:r>
              <a:rPr dirty="0" sz="2400">
                <a:latin typeface="Calibri"/>
                <a:cs typeface="Calibri"/>
              </a:rPr>
              <a:t>kit, and </a:t>
            </a:r>
            <a:r>
              <a:rPr dirty="0" sz="2400" spc="-15">
                <a:latin typeface="Calibri"/>
                <a:cs typeface="Calibri"/>
              </a:rPr>
              <a:t>copy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Ablation </a:t>
            </a:r>
            <a:r>
              <a:rPr dirty="0" sz="2400" spc="-10">
                <a:latin typeface="Calibri"/>
                <a:cs typeface="Calibri"/>
              </a:rPr>
              <a:t>source </a:t>
            </a:r>
            <a:r>
              <a:rPr dirty="0" sz="2400" spc="-15">
                <a:latin typeface="Calibri"/>
                <a:cs typeface="Calibri"/>
              </a:rPr>
              <a:t>folder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000" spc="-5" i="1">
                <a:latin typeface="Calibri"/>
                <a:cs typeface="Calibri"/>
              </a:rPr>
              <a:t>\pin-2.14-71313-msvc12-windows\source\tools\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000" spc="-15">
                <a:latin typeface="Calibri"/>
                <a:cs typeface="Calibri"/>
              </a:rPr>
              <a:t>Create </a:t>
            </a:r>
            <a:r>
              <a:rPr dirty="0" sz="2000">
                <a:latin typeface="Calibri"/>
                <a:cs typeface="Calibri"/>
              </a:rPr>
              <a:t>a Win32 </a:t>
            </a:r>
            <a:r>
              <a:rPr dirty="0" sz="2000" spc="-5">
                <a:latin typeface="Calibri"/>
                <a:cs typeface="Calibri"/>
              </a:rPr>
              <a:t>release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build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dirty="0" sz="1600" spc="-10">
                <a:latin typeface="Calibri"/>
                <a:cs typeface="Calibri"/>
              </a:rPr>
              <a:t>Copy </a:t>
            </a:r>
            <a:r>
              <a:rPr dirty="0" sz="1200" spc="-5" i="1">
                <a:latin typeface="Calibri"/>
                <a:cs typeface="Calibri"/>
              </a:rPr>
              <a:t>\pin-2.14-71313-msvc12-windows\source\tools\Ablation\Release\Ablation.dll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200" spc="-5" i="1">
                <a:latin typeface="Calibri"/>
                <a:cs typeface="Calibri"/>
              </a:rPr>
              <a:t>\pin-2.14-71313-msvc12-windows\ia32\bin\Ablation.dll</a:t>
            </a:r>
            <a:endParaRPr sz="1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 spc="-15">
                <a:latin typeface="Calibri"/>
                <a:cs typeface="Calibri"/>
              </a:rPr>
              <a:t>Create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release build 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AblationClient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000" spc="-5">
                <a:latin typeface="Calibri"/>
                <a:cs typeface="Calibri"/>
              </a:rPr>
              <a:t>Copy </a:t>
            </a:r>
            <a:r>
              <a:rPr dirty="0" sz="1400" spc="-5" i="1">
                <a:latin typeface="Calibri"/>
                <a:cs typeface="Calibri"/>
              </a:rPr>
              <a:t>AblationClient.exe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\pin-2.14-71313-msvc12-windows\ia32\bin\AblationClient.exe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847545"/>
            <a:ext cx="14827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dirty="0" spc="-45"/>
              <a:t>e</a:t>
            </a:r>
            <a:r>
              <a:rPr dirty="0"/>
              <a:t>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2692711"/>
            <a:ext cx="10100945" cy="28003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spc="-5">
                <a:latin typeface="Calibri"/>
                <a:cs typeface="Calibri"/>
              </a:rPr>
              <a:t>Use Windows</a:t>
            </a:r>
            <a:r>
              <a:rPr dirty="0" sz="3200">
                <a:latin typeface="Calibri"/>
                <a:cs typeface="Calibri"/>
              </a:rPr>
              <a:t> 7</a:t>
            </a:r>
            <a:endParaRPr sz="3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800" spc="-15">
                <a:latin typeface="Calibri"/>
                <a:cs typeface="Calibri"/>
              </a:rPr>
              <a:t>Pintool </a:t>
            </a:r>
            <a:r>
              <a:rPr dirty="0" sz="2800" spc="-10">
                <a:latin typeface="Calibri"/>
                <a:cs typeface="Calibri"/>
              </a:rPr>
              <a:t>won’t work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Win10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Calibri"/>
                <a:cs typeface="Calibri"/>
              </a:rPr>
              <a:t>If </a:t>
            </a:r>
            <a:r>
              <a:rPr dirty="0" sz="3200" spc="-25">
                <a:latin typeface="Calibri"/>
                <a:cs typeface="Calibri"/>
              </a:rPr>
              <a:t>you’re </a:t>
            </a:r>
            <a:r>
              <a:rPr dirty="0" sz="3200" spc="-5">
                <a:latin typeface="Calibri"/>
                <a:cs typeface="Calibri"/>
              </a:rPr>
              <a:t>running </a:t>
            </a:r>
            <a:r>
              <a:rPr dirty="0" sz="3200" spc="-10">
                <a:latin typeface="Calibri"/>
                <a:cs typeface="Calibri"/>
              </a:rPr>
              <a:t>Ablation </a:t>
            </a:r>
            <a:r>
              <a:rPr dirty="0" sz="3200">
                <a:latin typeface="Calibri"/>
                <a:cs typeface="Calibri"/>
              </a:rPr>
              <a:t>in a </a:t>
            </a:r>
            <a:r>
              <a:rPr dirty="0" sz="3200" spc="-5">
                <a:latin typeface="Calibri"/>
                <a:cs typeface="Calibri"/>
              </a:rPr>
              <a:t>VM, </a:t>
            </a:r>
            <a:r>
              <a:rPr dirty="0" sz="3200" spc="-10">
                <a:latin typeface="Calibri"/>
                <a:cs typeface="Calibri"/>
              </a:rPr>
              <a:t>give </a:t>
            </a:r>
            <a:r>
              <a:rPr dirty="0" sz="3200">
                <a:latin typeface="Calibri"/>
                <a:cs typeface="Calibri"/>
              </a:rPr>
              <a:t>it </a:t>
            </a:r>
            <a:r>
              <a:rPr dirty="0" sz="3200" spc="-10">
                <a:latin typeface="Calibri"/>
                <a:cs typeface="Calibri"/>
              </a:rPr>
              <a:t>plenty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1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memory</a:t>
            </a:r>
            <a:endParaRPr sz="3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800" spc="-25">
                <a:latin typeface="Calibri"/>
                <a:cs typeface="Calibri"/>
              </a:rPr>
              <a:t>I’m </a:t>
            </a:r>
            <a:r>
              <a:rPr dirty="0" sz="2800" spc="-10">
                <a:latin typeface="Calibri"/>
                <a:cs typeface="Calibri"/>
              </a:rPr>
              <a:t>using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4gb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spc="-5">
                <a:latin typeface="Calibri"/>
                <a:cs typeface="Calibri"/>
              </a:rPr>
              <a:t>Copy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folder </a:t>
            </a:r>
            <a:r>
              <a:rPr dirty="0" sz="2400" spc="-5" i="1">
                <a:latin typeface="Calibri"/>
                <a:cs typeface="Calibri"/>
              </a:rPr>
              <a:t>\pin-2.14-71313-msvc12-windows\ia32\bin\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847545"/>
            <a:ext cx="14827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dirty="0" spc="-45"/>
              <a:t>e</a:t>
            </a:r>
            <a:r>
              <a:rPr dirty="0"/>
              <a:t>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85" y="2768854"/>
            <a:ext cx="9503410" cy="2383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spc="-15">
                <a:latin typeface="Calibri"/>
                <a:cs typeface="Calibri"/>
              </a:rPr>
              <a:t>For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simple </a:t>
            </a:r>
            <a:r>
              <a:rPr dirty="0" sz="3200" spc="-25">
                <a:latin typeface="Calibri"/>
                <a:cs typeface="Calibri"/>
              </a:rPr>
              <a:t>test </a:t>
            </a:r>
            <a:r>
              <a:rPr dirty="0" sz="3200">
                <a:latin typeface="Calibri"/>
                <a:cs typeface="Calibri"/>
              </a:rPr>
              <a:t>app, </a:t>
            </a:r>
            <a:r>
              <a:rPr dirty="0" sz="3200" spc="-5">
                <a:latin typeface="Calibri"/>
                <a:cs typeface="Calibri"/>
              </a:rPr>
              <a:t>build</a:t>
            </a:r>
            <a:r>
              <a:rPr dirty="0" sz="3200" spc="70">
                <a:latin typeface="Calibri"/>
                <a:cs typeface="Calibri"/>
              </a:rPr>
              <a:t> </a:t>
            </a:r>
            <a:r>
              <a:rPr dirty="0" sz="3200" spc="-45">
                <a:latin typeface="Calibri"/>
                <a:cs typeface="Calibri"/>
              </a:rPr>
              <a:t>PinTest.exe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5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Calibri"/>
                <a:cs typeface="Calibri"/>
              </a:rPr>
              <a:t>Run</a:t>
            </a:r>
            <a:endParaRPr sz="3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800" spc="-25">
                <a:latin typeface="Calibri"/>
                <a:cs typeface="Calibri"/>
              </a:rPr>
              <a:t>pin.exe </a:t>
            </a:r>
            <a:r>
              <a:rPr dirty="0" sz="2800" spc="-5">
                <a:latin typeface="Calibri"/>
                <a:cs typeface="Calibri"/>
              </a:rPr>
              <a:t>-t </a:t>
            </a:r>
            <a:r>
              <a:rPr dirty="0" sz="2800" spc="-10">
                <a:latin typeface="Calibri"/>
                <a:cs typeface="Calibri"/>
              </a:rPr>
              <a:t>Ablation.dll </a:t>
            </a:r>
            <a:r>
              <a:rPr dirty="0" sz="2800" spc="-5">
                <a:latin typeface="Calibri"/>
                <a:cs typeface="Calibri"/>
              </a:rPr>
              <a:t>-module </a:t>
            </a:r>
            <a:r>
              <a:rPr dirty="0" sz="2800" spc="-20">
                <a:latin typeface="Calibri"/>
                <a:cs typeface="Calibri"/>
              </a:rPr>
              <a:t>pintest </a:t>
            </a:r>
            <a:r>
              <a:rPr dirty="0" sz="2800" spc="-10">
                <a:latin typeface="Calibri"/>
                <a:cs typeface="Calibri"/>
              </a:rPr>
              <a:t>-output </a:t>
            </a:r>
            <a:r>
              <a:rPr dirty="0" sz="2800" spc="-5">
                <a:latin typeface="Calibri"/>
                <a:cs typeface="Calibri"/>
              </a:rPr>
              <a:t>. --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PinTest.exe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763648"/>
            <a:ext cx="37274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dirty="0" spc="-80"/>
              <a:t> </a:t>
            </a:r>
            <a:r>
              <a:rPr dirty="0" spc="-10"/>
              <a:t>Ablation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-10"/>
              <a:t>Launch</a:t>
            </a:r>
          </a:p>
          <a:p>
            <a:pPr lvl="1" marL="698500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0">
                <a:latin typeface="Calibri"/>
                <a:cs typeface="Calibri"/>
              </a:rPr>
              <a:t>pin.exe </a:t>
            </a:r>
            <a:r>
              <a:rPr dirty="0" sz="2400" spc="-5">
                <a:latin typeface="Calibri"/>
                <a:cs typeface="Calibri"/>
              </a:rPr>
              <a:t>-t Ablation.dll -module [modulename] --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application.exe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-30"/>
              <a:t>Attach</a:t>
            </a: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0">
                <a:latin typeface="Calibri"/>
                <a:cs typeface="Calibri"/>
              </a:rPr>
              <a:t>pin.exe </a:t>
            </a:r>
            <a:r>
              <a:rPr dirty="0" sz="2400" spc="-5">
                <a:latin typeface="Calibri"/>
                <a:cs typeface="Calibri"/>
              </a:rPr>
              <a:t>-pid [pid] -t Ablation.dll -module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[modulename]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-15"/>
              <a:t>Display</a:t>
            </a:r>
            <a:r>
              <a:rPr dirty="0" spc="10"/>
              <a:t> </a:t>
            </a:r>
            <a:r>
              <a:rPr dirty="0" spc="-10"/>
              <a:t>help</a:t>
            </a: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Pin.exe </a:t>
            </a:r>
            <a:r>
              <a:rPr dirty="0" sz="2400" spc="-5">
                <a:latin typeface="Calibri"/>
                <a:cs typeface="Calibri"/>
              </a:rPr>
              <a:t>-t Ablation.dll -h --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application.exe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085" y="5493676"/>
            <a:ext cx="9771380" cy="79375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latin typeface="Calibri"/>
                <a:cs typeface="Calibri"/>
              </a:rPr>
              <a:t>Examples: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90"/>
              </a:spcBef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</a:t>
            </a:r>
            <a:r>
              <a:rPr dirty="0" sz="1200" spc="-5">
                <a:latin typeface="Calibri"/>
                <a:cs typeface="Calibri"/>
              </a:rPr>
              <a:t>LibGLESv2 -verbose </a:t>
            </a:r>
            <a:r>
              <a:rPr dirty="0" sz="1200">
                <a:latin typeface="Calibri"/>
                <a:cs typeface="Calibri"/>
              </a:rPr>
              <a:t>-- </a:t>
            </a:r>
            <a:r>
              <a:rPr dirty="0" sz="1200" spc="-10">
                <a:latin typeface="Calibri"/>
                <a:cs typeface="Calibri"/>
              </a:rPr>
              <a:t>"c:\Program </a:t>
            </a:r>
            <a:r>
              <a:rPr dirty="0" sz="1200" spc="-5">
                <a:latin typeface="Calibri"/>
                <a:cs typeface="Calibri"/>
              </a:rPr>
              <a:t>Files (x86)\Mozilla </a:t>
            </a:r>
            <a:r>
              <a:rPr dirty="0" sz="1200" spc="-15">
                <a:latin typeface="Calibri"/>
                <a:cs typeface="Calibri"/>
              </a:rPr>
              <a:t>Firefox\firefox.exe" </a:t>
            </a:r>
            <a:r>
              <a:rPr dirty="0" sz="1200">
                <a:latin typeface="Calibri"/>
                <a:cs typeface="Calibri"/>
              </a:rPr>
              <a:t>| </a:t>
            </a:r>
            <a:r>
              <a:rPr dirty="0" sz="1200" spc="-5">
                <a:latin typeface="Calibri"/>
                <a:cs typeface="Calibri"/>
              </a:rPr>
              <a:t>AblationClientLite.exe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LibGLESv2.ablation.py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-pid 1234 -t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vgx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085" y="1763648"/>
            <a:ext cx="90747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Ablation.dll command-line</a:t>
            </a:r>
            <a:r>
              <a:rPr dirty="0" spc="30"/>
              <a:t> </a:t>
            </a:r>
            <a:r>
              <a:rPr dirty="0" spc="-15"/>
              <a:t>switches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02739" y="2564510"/>
          <a:ext cx="8096250" cy="260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/>
                <a:gridCol w="1358900"/>
                <a:gridCol w="5016500"/>
              </a:tblGrid>
              <a:tr h="190500"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Command-Line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Switch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Default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Value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-module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Specify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the module to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instrument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(without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file extension). Ex.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-module</a:t>
                      </a:r>
                      <a:r>
                        <a:rPr dirty="0" sz="1100" spc="-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kernel32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-output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console]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Specify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file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name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output. If not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specified,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console is</a:t>
                      </a:r>
                      <a:r>
                        <a:rPr dirty="0" sz="1100" spc="-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used.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-verbose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5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Includes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additional output as</a:t>
                      </a:r>
                      <a:r>
                        <a:rPr dirty="0" sz="11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comments.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-no_resolve_virtual_calls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Don't resolve indirect</a:t>
                      </a:r>
                      <a:r>
                        <a:rPr dirty="0" sz="11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calls.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-no_trace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Don't trace basic</a:t>
                      </a:r>
                      <a:r>
                        <a:rPr dirty="0" sz="11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blocks.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-append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Do not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include script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header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(appending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1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existing).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-trace_color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0x7BF0D3]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initial color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(light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green)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control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flow</a:t>
                      </a:r>
                      <a:r>
                        <a:rPr dirty="0" sz="1100" spc="-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tracing.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-defer_output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Defer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output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till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process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exit.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Otherwise,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live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output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live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process.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-no_console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Do not output to</a:t>
                      </a:r>
                      <a:r>
                        <a:rPr dirty="0" sz="11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console.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-no_symbols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false]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Do not Load</a:t>
                      </a:r>
                      <a:r>
                        <a:rPr dirty="0" sz="11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Symbols.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-symbol_path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List of paths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separated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with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semicolons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1100" spc="-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searched for symbols.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0]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Print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help message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(print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help</a:t>
                      </a:r>
                      <a:r>
                        <a:rPr dirty="0" sz="11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message)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-help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[default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0]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Print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help message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(print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help</a:t>
                      </a:r>
                      <a:r>
                        <a:rPr dirty="0" sz="11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message)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2269" y="5245734"/>
            <a:ext cx="10299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x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a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p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l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269" y="5524601"/>
            <a:ext cx="925258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</a:t>
            </a:r>
            <a:r>
              <a:rPr dirty="0" sz="1200" spc="-5">
                <a:latin typeface="Calibri"/>
                <a:cs typeface="Calibri"/>
              </a:rPr>
              <a:t>pintest -output pintest.ablation.py </a:t>
            </a:r>
            <a:r>
              <a:rPr dirty="0" sz="1200">
                <a:latin typeface="Calibri"/>
                <a:cs typeface="Calibri"/>
              </a:rPr>
              <a:t>--</a:t>
            </a:r>
            <a:r>
              <a:rPr dirty="0" sz="1200" spc="-15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PinTest.exe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>
                <a:latin typeface="Calibri"/>
                <a:cs typeface="Calibri"/>
              </a:rPr>
              <a:t>pin -pid 7660 -t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Flash32_20_0_0_228 </a:t>
            </a:r>
            <a:r>
              <a:rPr dirty="0" sz="1200" spc="-5">
                <a:latin typeface="Calibri"/>
                <a:cs typeface="Calibri"/>
              </a:rPr>
              <a:t>–output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</a:t>
            </a:r>
            <a:r>
              <a:rPr dirty="0" sz="1200" spc="-5">
                <a:latin typeface="Calibri"/>
                <a:cs typeface="Calibri"/>
              </a:rPr>
              <a:t>pintest </a:t>
            </a:r>
            <a:r>
              <a:rPr dirty="0" sz="1200">
                <a:latin typeface="Calibri"/>
                <a:cs typeface="Calibri"/>
              </a:rPr>
              <a:t>-- </a:t>
            </a:r>
            <a:r>
              <a:rPr dirty="0" sz="1200" spc="-20">
                <a:latin typeface="Calibri"/>
                <a:cs typeface="Calibri"/>
              </a:rPr>
              <a:t>PinTest.exe </a:t>
            </a:r>
            <a:r>
              <a:rPr dirty="0" sz="1200">
                <a:latin typeface="Calibri"/>
                <a:cs typeface="Calibri"/>
              </a:rPr>
              <a:t>| </a:t>
            </a:r>
            <a:r>
              <a:rPr dirty="0" sz="1200" spc="-5">
                <a:latin typeface="Calibri"/>
                <a:cs typeface="Calibri"/>
              </a:rPr>
              <a:t>AblationClient.exe pintest.ablation.py</a:t>
            </a:r>
            <a:r>
              <a:rPr dirty="0" sz="1200" spc="-1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--show-delay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</a:t>
            </a:r>
            <a:r>
              <a:rPr dirty="0" sz="1200" spc="-5">
                <a:latin typeface="Calibri"/>
                <a:cs typeface="Calibri"/>
              </a:rPr>
              <a:t>LibGLESv2 </a:t>
            </a:r>
            <a:r>
              <a:rPr dirty="0" sz="1200">
                <a:latin typeface="Calibri"/>
                <a:cs typeface="Calibri"/>
              </a:rPr>
              <a:t>-- </a:t>
            </a:r>
            <a:r>
              <a:rPr dirty="0" sz="1200" spc="-10">
                <a:latin typeface="Calibri"/>
                <a:cs typeface="Calibri"/>
              </a:rPr>
              <a:t>"c:\Program </a:t>
            </a:r>
            <a:r>
              <a:rPr dirty="0" sz="1200" spc="-5">
                <a:latin typeface="Calibri"/>
                <a:cs typeface="Calibri"/>
              </a:rPr>
              <a:t>Files (x86)\Mozilla </a:t>
            </a:r>
            <a:r>
              <a:rPr dirty="0" sz="1200" spc="-15">
                <a:latin typeface="Calibri"/>
                <a:cs typeface="Calibri"/>
              </a:rPr>
              <a:t>Firefox\firefox.exe" https:</a:t>
            </a:r>
            <a:r>
              <a:rPr dirty="0" sz="1200" spc="-15">
                <a:latin typeface="Calibri"/>
                <a:cs typeface="Calibri"/>
                <a:hlinkClick r:id="rId2"/>
              </a:rPr>
              <a:t>//www.shadertoy.com/ </a:t>
            </a:r>
            <a:r>
              <a:rPr dirty="0" sz="1200">
                <a:latin typeface="Calibri"/>
                <a:cs typeface="Calibri"/>
              </a:rPr>
              <a:t>|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AblationClient.exe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latin typeface="Calibri"/>
                <a:cs typeface="Calibri"/>
              </a:rPr>
              <a:t>pin.exe </a:t>
            </a:r>
            <a:r>
              <a:rPr dirty="0" sz="1200">
                <a:latin typeface="Calibri"/>
                <a:cs typeface="Calibri"/>
              </a:rPr>
              <a:t>-t </a:t>
            </a:r>
            <a:r>
              <a:rPr dirty="0" sz="1200" spc="-5">
                <a:latin typeface="Calibri"/>
                <a:cs typeface="Calibri"/>
              </a:rPr>
              <a:t>Ablation.dll </a:t>
            </a:r>
            <a:r>
              <a:rPr dirty="0" sz="1200">
                <a:latin typeface="Calibri"/>
                <a:cs typeface="Calibri"/>
              </a:rPr>
              <a:t>-module </a:t>
            </a:r>
            <a:r>
              <a:rPr dirty="0" sz="1200" spc="-5">
                <a:latin typeface="Calibri"/>
                <a:cs typeface="Calibri"/>
              </a:rPr>
              <a:t>pintest –verbose </a:t>
            </a:r>
            <a:r>
              <a:rPr dirty="0" sz="1200">
                <a:latin typeface="Calibri"/>
                <a:cs typeface="Calibri"/>
              </a:rPr>
              <a:t>-- </a:t>
            </a:r>
            <a:r>
              <a:rPr dirty="0" sz="1200" spc="-20">
                <a:latin typeface="Calibri"/>
                <a:cs typeface="Calibri"/>
              </a:rPr>
              <a:t>PinTest.exe </a:t>
            </a:r>
            <a:r>
              <a:rPr dirty="0" sz="1200">
                <a:latin typeface="Calibri"/>
                <a:cs typeface="Calibri"/>
              </a:rPr>
              <a:t>| </a:t>
            </a:r>
            <a:r>
              <a:rPr dirty="0" sz="1200" spc="-5">
                <a:latin typeface="Calibri"/>
                <a:cs typeface="Calibri"/>
              </a:rPr>
              <a:t>AblationClient.exe </a:t>
            </a:r>
            <a:r>
              <a:rPr dirty="0" sz="1200" spc="-10">
                <a:latin typeface="Calibri"/>
                <a:cs typeface="Calibri"/>
              </a:rPr>
              <a:t>pintest.ablation.py</a:t>
            </a:r>
            <a:r>
              <a:rPr dirty="0" sz="1200" spc="-1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--no-gui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2019-10-17T03:04:15Z</dcterms:created>
  <dcterms:modified xsi:type="dcterms:W3CDTF">2019-10-17T03:04:15Z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2019-10-17T00:00:00Z</vt:filetime>
  </property>
</Properties>
</file>