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9" r:id="rId2"/>
    <p:sldId id="258" r:id="rId3"/>
    <p:sldId id="352" r:id="rId4"/>
    <p:sldId id="260" r:id="rId5"/>
    <p:sldId id="264" r:id="rId6"/>
    <p:sldId id="340" r:id="rId7"/>
    <p:sldId id="297" r:id="rId8"/>
    <p:sldId id="367" r:id="rId9"/>
    <p:sldId id="368" r:id="rId10"/>
    <p:sldId id="377" r:id="rId11"/>
    <p:sldId id="339" r:id="rId12"/>
    <p:sldId id="378" r:id="rId13"/>
    <p:sldId id="369" r:id="rId14"/>
    <p:sldId id="379" r:id="rId15"/>
    <p:sldId id="373" r:id="rId16"/>
    <p:sldId id="370" r:id="rId17"/>
    <p:sldId id="371" r:id="rId18"/>
    <p:sldId id="344" r:id="rId19"/>
    <p:sldId id="374" r:id="rId20"/>
    <p:sldId id="312" r:id="rId21"/>
    <p:sldId id="375" r:id="rId22"/>
    <p:sldId id="376" r:id="rId23"/>
    <p:sldId id="313" r:id="rId24"/>
    <p:sldId id="282"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4">
          <p15:clr>
            <a:srgbClr val="A4A3A4"/>
          </p15:clr>
        </p15:guide>
        <p15:guide id="2" orient="horz" pos="3192">
          <p15:clr>
            <a:srgbClr val="A4A3A4"/>
          </p15:clr>
        </p15:guide>
        <p15:guide id="3" pos="4005">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697"/>
    <a:srgbClr val="003A6C"/>
    <a:srgbClr val="003F78"/>
    <a:srgbClr val="595959"/>
    <a:srgbClr val="BFBFBF"/>
    <a:srgbClr val="1F4E79"/>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8" d="100"/>
          <a:sy n="108" d="100"/>
        </p:scale>
        <p:origin x="678" y="102"/>
      </p:cViewPr>
      <p:guideLst>
        <p:guide orient="horz" pos="2204"/>
        <p:guide orient="horz" pos="3192"/>
        <p:guide pos="4005"/>
        <p:guide pos="531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2019/12/21</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2019/12/21</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8DECF49-93E9-4BC0-BC03-25E10A594174}" type="slidenum">
              <a:rPr lang="zh-CN" altLang="en-US" smtClean="0"/>
              <a:t>1</a:t>
            </a:fld>
            <a:endParaRPr lang="zh-CN" altLang="en-US"/>
          </a:p>
        </p:txBody>
      </p:sp>
    </p:spTree>
    <p:extLst>
      <p:ext uri="{BB962C8B-B14F-4D97-AF65-F5344CB8AC3E}">
        <p14:creationId xmlns:p14="http://schemas.microsoft.com/office/powerpoint/2010/main" val="236943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1812608" y="3572510"/>
            <a:ext cx="9461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rgbClr val="003F78"/>
                </a:solidFill>
                <a:latin typeface="仿宋" panose="02010609060101010101" charset="-122"/>
                <a:ea typeface="仿宋" panose="02010609060101010101" charset="-122"/>
              </a:rPr>
              <a:t>并发程序数据竞争缺陷高效检测技术</a:t>
            </a:r>
          </a:p>
        </p:txBody>
      </p:sp>
      <p:sp>
        <p:nvSpPr>
          <p:cNvPr id="28678" name="文本框 10"/>
          <p:cNvSpPr txBox="1">
            <a:spLocks noChangeArrowheads="1"/>
          </p:cNvSpPr>
          <p:nvPr/>
        </p:nvSpPr>
        <p:spPr bwMode="auto">
          <a:xfrm>
            <a:off x="8547312" y="5208058"/>
            <a:ext cx="2727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03F78"/>
                </a:solidFill>
                <a:latin typeface="微软雅黑" panose="020B0503020204020204" pitchFamily="34" charset="-122"/>
                <a:ea typeface="微软雅黑" panose="020B0503020204020204" pitchFamily="34" charset="-122"/>
              </a:rPr>
              <a:t>学生：易刚</a:t>
            </a:r>
          </a:p>
        </p:txBody>
      </p:sp>
      <p:sp>
        <p:nvSpPr>
          <p:cNvPr id="28679" name="文本框 12"/>
          <p:cNvSpPr txBox="1">
            <a:spLocks noChangeArrowheads="1"/>
          </p:cNvSpPr>
          <p:nvPr/>
        </p:nvSpPr>
        <p:spPr bwMode="auto">
          <a:xfrm>
            <a:off x="8542020" y="5556250"/>
            <a:ext cx="293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03F78"/>
                </a:solidFill>
                <a:latin typeface="微软雅黑" panose="020B0503020204020204" pitchFamily="34" charset="-122"/>
                <a:ea typeface="微软雅黑" panose="020B0503020204020204" pitchFamily="34" charset="-122"/>
              </a:rPr>
              <a:t>导师：孙家泽</a:t>
            </a:r>
          </a:p>
        </p:txBody>
      </p:sp>
      <p:sp>
        <p:nvSpPr>
          <p:cNvPr id="28682" name="文本框 17"/>
          <p:cNvSpPr txBox="1">
            <a:spLocks noChangeArrowheads="1"/>
          </p:cNvSpPr>
          <p:nvPr/>
        </p:nvSpPr>
        <p:spPr bwMode="auto">
          <a:xfrm>
            <a:off x="5434013" y="1855788"/>
            <a:ext cx="1712912"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dirty="0">
                <a:solidFill>
                  <a:srgbClr val="003F78"/>
                </a:solidFill>
              </a:rPr>
              <a:t>开题报告</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文本框 3"/>
          <p:cNvSpPr txBox="1">
            <a:spLocks noChangeArrowheads="1"/>
          </p:cNvSpPr>
          <p:nvPr/>
        </p:nvSpPr>
        <p:spPr bwMode="auto">
          <a:xfrm>
            <a:off x="4808538" y="4083050"/>
            <a:ext cx="2860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sym typeface="+mn-ea"/>
              </a:rPr>
              <a:t>研究内容</a:t>
            </a:r>
          </a:p>
        </p:txBody>
      </p:sp>
      <p:sp>
        <p:nvSpPr>
          <p:cNvPr id="2" name="椭圆 12"/>
          <p:cNvSpPr>
            <a:spLocks noChangeArrowheads="1"/>
          </p:cNvSpPr>
          <p:nvPr/>
        </p:nvSpPr>
        <p:spPr bwMode="auto">
          <a:xfrm flipH="1">
            <a:off x="620776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 name="椭圆 15"/>
          <p:cNvSpPr>
            <a:spLocks noChangeArrowheads="1"/>
          </p:cNvSpPr>
          <p:nvPr/>
        </p:nvSpPr>
        <p:spPr bwMode="auto">
          <a:xfrm flipH="1">
            <a:off x="704088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研究内容</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4572000"/>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(1)</a:t>
            </a:r>
            <a:r>
              <a:rPr lang="en-US" altLang="zh-CN" sz="3200" b="1" dirty="0" err="1">
                <a:solidFill>
                  <a:schemeClr val="bg1"/>
                </a:solidFill>
                <a:latin typeface="仿宋" panose="02010609060101010101" charset="-122"/>
                <a:ea typeface="仿宋" panose="02010609060101010101" charset="-122"/>
              </a:rPr>
              <a:t>利用happens-before关系与lockset算法动态指令级检测数据竞争</a:t>
            </a:r>
            <a:r>
              <a:rPr lang="zh-CN" altLang="en-US" sz="3200" b="1" dirty="0">
                <a:solidFill>
                  <a:schemeClr val="bg1"/>
                </a:solidFill>
                <a:latin typeface="仿宋" panose="02010609060101010101" charset="-122"/>
                <a:ea typeface="仿宋" panose="02010609060101010101" charset="-122"/>
              </a:rPr>
              <a:t>。</a:t>
            </a:r>
          </a:p>
          <a:p>
            <a:pPr>
              <a:lnSpc>
                <a:spcPct val="160000"/>
              </a:lnSpc>
            </a:pPr>
            <a:r>
              <a:rPr lang="en-US" altLang="zh-CN" sz="3200" b="1" dirty="0">
                <a:solidFill>
                  <a:schemeClr val="bg1"/>
                </a:solidFill>
                <a:latin typeface="仿宋" panose="02010609060101010101" charset="-122"/>
                <a:ea typeface="仿宋" panose="02010609060101010101" charset="-122"/>
              </a:rPr>
              <a:t>(2)</a:t>
            </a:r>
            <a:r>
              <a:rPr lang="en-US" altLang="zh-CN" sz="3200" b="1" dirty="0" err="1">
                <a:solidFill>
                  <a:schemeClr val="bg1"/>
                </a:solidFill>
                <a:latin typeface="仿宋" panose="02010609060101010101" charset="-122"/>
                <a:ea typeface="仿宋" panose="02010609060101010101" charset="-122"/>
              </a:rPr>
              <a:t>剔除隐型同步对</a:t>
            </a:r>
            <a:r>
              <a:rPr lang="zh-CN" altLang="en-US" sz="3200" b="1" dirty="0">
                <a:solidFill>
                  <a:schemeClr val="bg1"/>
                </a:solidFill>
                <a:latin typeface="仿宋" panose="02010609060101010101" charset="-122"/>
                <a:ea typeface="仿宋" panose="02010609060101010101" charset="-122"/>
              </a:rPr>
              <a:t>。</a:t>
            </a:r>
          </a:p>
          <a:p>
            <a:pPr>
              <a:lnSpc>
                <a:spcPct val="150000"/>
              </a:lnSpc>
            </a:pPr>
            <a:r>
              <a:rPr lang="en-US" altLang="zh-CN" sz="3200" b="1" dirty="0">
                <a:solidFill>
                  <a:schemeClr val="bg1"/>
                </a:solidFill>
                <a:latin typeface="仿宋" panose="02010609060101010101" charset="-122"/>
                <a:ea typeface="仿宋" panose="02010609060101010101" charset="-122"/>
              </a:rPr>
              <a:t>(3)</a:t>
            </a:r>
            <a:r>
              <a:rPr lang="en-US" altLang="zh-CN" sz="3200" b="1" dirty="0" err="1">
                <a:solidFill>
                  <a:schemeClr val="bg1"/>
                </a:solidFill>
                <a:latin typeface="仿宋" panose="02010609060101010101" charset="-122"/>
                <a:ea typeface="仿宋" panose="02010609060101010101" charset="-122"/>
              </a:rPr>
              <a:t>利用分类模型分类预测数据竞争</a:t>
            </a:r>
            <a:r>
              <a:rPr lang="zh-CN" altLang="en-US" sz="3200" b="1" dirty="0">
                <a:solidFill>
                  <a:schemeClr val="bg1"/>
                </a:solidFill>
                <a:latin typeface="仿宋" panose="02010609060101010101" charset="-122"/>
                <a:ea typeface="仿宋" panose="02010609060101010101" charset="-122"/>
              </a:rPr>
              <a:t>。</a:t>
            </a:r>
            <a:endParaRPr lang="en-US" altLang="zh-CN"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研究内容</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2553335"/>
          </a:xfrm>
          <a:prstGeom prst="rect">
            <a:avLst/>
          </a:prstGeom>
        </p:spPr>
        <p:txBody>
          <a:bodyPr wrap="square">
            <a:spAutoFit/>
          </a:bodyPr>
          <a:lstStyle/>
          <a:p>
            <a:endParaRPr lang="en-US" altLang="zh-CN"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r>
              <a:rPr lang="en-US" altLang="zh-CN" sz="3200" b="1">
                <a:solidFill>
                  <a:schemeClr val="bg1"/>
                </a:solidFill>
                <a:latin typeface="仿宋" panose="02010609060101010101" charset="-122"/>
                <a:ea typeface="仿宋" panose="02010609060101010101" charset="-122"/>
              </a:rPr>
              <a:t>  </a:t>
            </a:r>
            <a:endParaRPr lang="en-US" altLang="zh-CN" sz="3200" b="1" u="sng">
              <a:solidFill>
                <a:schemeClr val="bg1"/>
              </a:solidFill>
              <a:latin typeface="仿宋" panose="02010609060101010101" charset="-122"/>
              <a:ea typeface="仿宋" panose="02010609060101010101" charset="-122"/>
            </a:endParaRPr>
          </a:p>
          <a:p>
            <a:r>
              <a:rPr lang="en-US" altLang="zh-CN" sz="3200">
                <a:solidFill>
                  <a:schemeClr val="bg1"/>
                </a:solidFill>
                <a:latin typeface="仿宋" panose="02010609060101010101" charset="-122"/>
                <a:ea typeface="仿宋" panose="02010609060101010101" charset="-122"/>
              </a:rPr>
              <a:t>   </a:t>
            </a:r>
          </a:p>
        </p:txBody>
      </p:sp>
      <p:pic>
        <p:nvPicPr>
          <p:cNvPr id="2" name="图片 1">
            <a:extLst>
              <a:ext uri="{FF2B5EF4-FFF2-40B4-BE49-F238E27FC236}">
                <a16:creationId xmlns:a16="http://schemas.microsoft.com/office/drawing/2014/main" id="{1941F5B0-49DC-4D05-AE95-78467E07870D}"/>
              </a:ext>
            </a:extLst>
          </p:cNvPr>
          <p:cNvPicPr>
            <a:picLocks noChangeAspect="1"/>
          </p:cNvPicPr>
          <p:nvPr/>
        </p:nvPicPr>
        <p:blipFill>
          <a:blip r:embed="rId2"/>
          <a:stretch>
            <a:fillRect/>
          </a:stretch>
        </p:blipFill>
        <p:spPr>
          <a:xfrm>
            <a:off x="4094150" y="1656292"/>
            <a:ext cx="4133333" cy="5066667"/>
          </a:xfrm>
          <a:prstGeom prst="rect">
            <a:avLst/>
          </a:prstGeom>
        </p:spPr>
      </p:pic>
    </p:spTree>
    <p:extLst>
      <p:ext uri="{BB962C8B-B14F-4D97-AF65-F5344CB8AC3E}">
        <p14:creationId xmlns:p14="http://schemas.microsoft.com/office/powerpoint/2010/main" val="2769820805"/>
      </p:ext>
    </p:extLst>
  </p:cSld>
  <p:clrMapOvr>
    <a:masterClrMapping/>
  </p:clrMapOvr>
  <p:transition>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研究内容</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2553335"/>
          </a:xfrm>
          <a:prstGeom prst="rect">
            <a:avLst/>
          </a:prstGeom>
        </p:spPr>
        <p:txBody>
          <a:bodyPr wrap="square">
            <a:spAutoFit/>
          </a:bodyPr>
          <a:lstStyle/>
          <a:p>
            <a:endParaRPr lang="en-US" altLang="zh-CN"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r>
              <a:rPr lang="en-US" altLang="zh-CN" sz="3200" b="1">
                <a:solidFill>
                  <a:schemeClr val="bg1"/>
                </a:solidFill>
                <a:latin typeface="仿宋" panose="02010609060101010101" charset="-122"/>
                <a:ea typeface="仿宋" panose="02010609060101010101" charset="-122"/>
              </a:rPr>
              <a:t>  </a:t>
            </a:r>
            <a:endParaRPr lang="en-US" altLang="zh-CN" sz="3200" b="1" u="sng">
              <a:solidFill>
                <a:schemeClr val="bg1"/>
              </a:solidFill>
              <a:latin typeface="仿宋" panose="02010609060101010101" charset="-122"/>
              <a:ea typeface="仿宋" panose="02010609060101010101" charset="-122"/>
            </a:endParaRPr>
          </a:p>
          <a:p>
            <a:r>
              <a:rPr lang="en-US" altLang="zh-CN" sz="3200">
                <a:solidFill>
                  <a:schemeClr val="bg1"/>
                </a:solidFill>
                <a:latin typeface="仿宋" panose="02010609060101010101" charset="-122"/>
                <a:ea typeface="仿宋" panose="02010609060101010101" charset="-122"/>
              </a:rPr>
              <a:t>   </a:t>
            </a:r>
          </a:p>
        </p:txBody>
      </p:sp>
      <p:pic>
        <p:nvPicPr>
          <p:cNvPr id="3" name="图片 2">
            <a:extLst>
              <a:ext uri="{FF2B5EF4-FFF2-40B4-BE49-F238E27FC236}">
                <a16:creationId xmlns:a16="http://schemas.microsoft.com/office/drawing/2014/main" id="{777B20CF-AA7B-45F7-9440-96C7F5933546}"/>
              </a:ext>
            </a:extLst>
          </p:cNvPr>
          <p:cNvPicPr>
            <a:picLocks noChangeAspect="1"/>
          </p:cNvPicPr>
          <p:nvPr/>
        </p:nvPicPr>
        <p:blipFill>
          <a:blip r:embed="rId2"/>
          <a:stretch>
            <a:fillRect/>
          </a:stretch>
        </p:blipFill>
        <p:spPr>
          <a:xfrm>
            <a:off x="2193583" y="1828908"/>
            <a:ext cx="7609524" cy="4666667"/>
          </a:xfrm>
          <a:prstGeom prst="rect">
            <a:avLst/>
          </a:prstGeom>
        </p:spPr>
      </p:pic>
    </p:spTree>
  </p:cSld>
  <p:clrMapOvr>
    <a:masterClrMapping/>
  </p:clrMapOvr>
  <p:transition>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研究内容</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2553335"/>
          </a:xfrm>
          <a:prstGeom prst="rect">
            <a:avLst/>
          </a:prstGeom>
        </p:spPr>
        <p:txBody>
          <a:bodyPr wrap="square">
            <a:spAutoFit/>
          </a:bodyPr>
          <a:lstStyle/>
          <a:p>
            <a:endParaRPr lang="en-US" altLang="zh-CN"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endParaRPr lang="zh-CN" altLang="en-US" sz="3200" b="1">
              <a:solidFill>
                <a:schemeClr val="bg1"/>
              </a:solidFill>
              <a:latin typeface="仿宋" panose="02010609060101010101" charset="-122"/>
              <a:ea typeface="仿宋" panose="02010609060101010101" charset="-122"/>
            </a:endParaRPr>
          </a:p>
          <a:p>
            <a:r>
              <a:rPr lang="en-US" altLang="zh-CN" sz="3200" b="1">
                <a:solidFill>
                  <a:schemeClr val="bg1"/>
                </a:solidFill>
                <a:latin typeface="仿宋" panose="02010609060101010101" charset="-122"/>
                <a:ea typeface="仿宋" panose="02010609060101010101" charset="-122"/>
              </a:rPr>
              <a:t>  </a:t>
            </a:r>
            <a:endParaRPr lang="en-US" altLang="zh-CN" sz="3200" b="1" u="sng">
              <a:solidFill>
                <a:schemeClr val="bg1"/>
              </a:solidFill>
              <a:latin typeface="仿宋" panose="02010609060101010101" charset="-122"/>
              <a:ea typeface="仿宋" panose="02010609060101010101" charset="-122"/>
            </a:endParaRPr>
          </a:p>
          <a:p>
            <a:r>
              <a:rPr lang="en-US" altLang="zh-CN" sz="3200">
                <a:solidFill>
                  <a:schemeClr val="bg1"/>
                </a:solidFill>
                <a:latin typeface="仿宋" panose="02010609060101010101" charset="-122"/>
                <a:ea typeface="仿宋" panose="02010609060101010101" charset="-122"/>
              </a:rPr>
              <a:t>   </a:t>
            </a:r>
          </a:p>
        </p:txBody>
      </p:sp>
      <p:pic>
        <p:nvPicPr>
          <p:cNvPr id="2" name="图片 1">
            <a:extLst>
              <a:ext uri="{FF2B5EF4-FFF2-40B4-BE49-F238E27FC236}">
                <a16:creationId xmlns:a16="http://schemas.microsoft.com/office/drawing/2014/main" id="{06248FF6-A5FF-4F0E-86AE-2855ADFB424B}"/>
              </a:ext>
            </a:extLst>
          </p:cNvPr>
          <p:cNvPicPr>
            <a:picLocks noChangeAspect="1"/>
          </p:cNvPicPr>
          <p:nvPr/>
        </p:nvPicPr>
        <p:blipFill>
          <a:blip r:embed="rId2"/>
          <a:stretch>
            <a:fillRect/>
          </a:stretch>
        </p:blipFill>
        <p:spPr>
          <a:xfrm>
            <a:off x="2055347" y="2103755"/>
            <a:ext cx="7104762" cy="4142857"/>
          </a:xfrm>
          <a:prstGeom prst="rect">
            <a:avLst/>
          </a:prstGeom>
        </p:spPr>
      </p:pic>
    </p:spTree>
    <p:extLst>
      <p:ext uri="{BB962C8B-B14F-4D97-AF65-F5344CB8AC3E}">
        <p14:creationId xmlns:p14="http://schemas.microsoft.com/office/powerpoint/2010/main" val="1086570819"/>
      </p:ext>
    </p:extLst>
  </p:cSld>
  <p:clrMapOvr>
    <a:masterClrMapping/>
  </p:clrMapOvr>
  <p:transition>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808538" y="4083050"/>
            <a:ext cx="2860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sz="3600" dirty="0">
                <a:solidFill>
                  <a:schemeClr val="bg1"/>
                </a:solidFill>
                <a:latin typeface="微软雅黑" panose="020B0503020204020204" pitchFamily="34" charset="-122"/>
                <a:ea typeface="微软雅黑" panose="020B0503020204020204" pitchFamily="34" charset="-122"/>
              </a:rPr>
              <a:t>创新之处</a:t>
            </a: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椭圆 11"/>
          <p:cNvSpPr>
            <a:spLocks noChangeArrowheads="1"/>
          </p:cNvSpPr>
          <p:nvPr/>
        </p:nvSpPr>
        <p:spPr bwMode="auto">
          <a:xfrm flipH="1">
            <a:off x="6485255"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 name="椭圆 15"/>
          <p:cNvSpPr>
            <a:spLocks noChangeArrowheads="1"/>
          </p:cNvSpPr>
          <p:nvPr/>
        </p:nvSpPr>
        <p:spPr bwMode="auto">
          <a:xfrm flipH="1">
            <a:off x="704088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wheel spokes="2"/>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创新之处</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52015"/>
            <a:ext cx="9530715" cy="5015865"/>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(1)目前还没有出现基于指令级的并发程序数据竞争检测技术，本课题利用Pin工具对程序动态二进制插桩可以得到程序中每条指令的信息，指令级的分析技术能消除大量的漏报，并利用happens-before关系以及lockset算法结合的方式进一步提高了检测精度。</a:t>
            </a:r>
          </a:p>
          <a:p>
            <a:endParaRPr lang="zh-CN" altLang="en-US"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创新之处</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52015"/>
            <a:ext cx="9530715" cy="3538220"/>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(2)</a:t>
            </a:r>
            <a:r>
              <a:rPr lang="en-US" altLang="zh-CN" sz="3200" b="1" dirty="0" err="1">
                <a:solidFill>
                  <a:schemeClr val="bg1"/>
                </a:solidFill>
                <a:latin typeface="仿宋" panose="02010609060101010101" charset="-122"/>
                <a:ea typeface="仿宋" panose="02010609060101010101" charset="-122"/>
              </a:rPr>
              <a:t>现有的大多数并发程序数据竞争检测技术中都忽视了隐型同步对的影响，本课题将针对性的剔除隐型同步对来降低检测误报</a:t>
            </a:r>
            <a:r>
              <a:rPr lang="en-US" altLang="zh-CN" sz="3200" b="1" dirty="0">
                <a:solidFill>
                  <a:schemeClr val="bg1"/>
                </a:solidFill>
                <a:latin typeface="仿宋" panose="02010609060101010101" charset="-122"/>
                <a:ea typeface="仿宋" panose="02010609060101010101" charset="-122"/>
              </a:rPr>
              <a:t>。</a:t>
            </a:r>
          </a:p>
          <a:p>
            <a:endParaRPr lang="zh-CN" altLang="en-US"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808538" y="4083050"/>
            <a:ext cx="286067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sz="3600" dirty="0">
                <a:solidFill>
                  <a:schemeClr val="bg1"/>
                </a:solidFill>
                <a:latin typeface="微软雅黑" panose="020B0503020204020204" pitchFamily="34" charset="-122"/>
                <a:ea typeface="微软雅黑" panose="020B0503020204020204" pitchFamily="34" charset="-122"/>
              </a:rPr>
              <a:t>关键技术及实验条件</a:t>
            </a: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5054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831205"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11790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704088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 name="椭圆 13"/>
          <p:cNvSpPr>
            <a:spLocks noChangeArrowheads="1"/>
          </p:cNvSpPr>
          <p:nvPr/>
        </p:nvSpPr>
        <p:spPr bwMode="auto">
          <a:xfrm flipH="1">
            <a:off x="6409373"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椭圆 13"/>
          <p:cNvSpPr>
            <a:spLocks noChangeArrowheads="1"/>
          </p:cNvSpPr>
          <p:nvPr/>
        </p:nvSpPr>
        <p:spPr bwMode="auto">
          <a:xfrm flipH="1">
            <a:off x="67008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关键技术</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52015"/>
            <a:ext cx="9530715" cy="5507990"/>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    </a:t>
            </a:r>
            <a:r>
              <a:rPr lang="zh-CN" altLang="en-US" sz="3200" b="1" dirty="0">
                <a:solidFill>
                  <a:schemeClr val="bg1"/>
                </a:solidFill>
                <a:latin typeface="仿宋" panose="02010609060101010101" charset="-122"/>
                <a:ea typeface="仿宋" panose="02010609060101010101" charset="-122"/>
              </a:rPr>
              <a:t>并发程序数据竞争智能化检测</a:t>
            </a:r>
            <a:r>
              <a:rPr lang="en-US" altLang="zh-CN" sz="3200" b="1" dirty="0">
                <a:solidFill>
                  <a:schemeClr val="bg1"/>
                </a:solidFill>
                <a:latin typeface="仿宋" panose="02010609060101010101" charset="-122"/>
                <a:ea typeface="仿宋" panose="02010609060101010101" charset="-122"/>
              </a:rPr>
              <a:t>系统是由一个Pin二进制插桩框架和一个分类模型组成，Pin框架对多线程程序进行动态插桩得到训练集和测试集，训练集需要检测数据竞争，而测试集只需打印指令信息即可，再将得到的训练集来训练分类模型，最后用训练好的模型对测试集进行分类预测，报告出测试集中的数据竞争。</a:t>
            </a:r>
          </a:p>
          <a:p>
            <a:endParaRPr lang="zh-CN" altLang="en-US"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03F78"/>
                </a:solidFill>
                <a:latin typeface="冬青黑体简体中文 W3" panose="020B0300000000000000" pitchFamily="34" charset="-122"/>
                <a:ea typeface="冬青黑体简体中文 W3" panose="020B0300000000000000" pitchFamily="34" charset="-122"/>
              </a:rPr>
              <a:t>Content</a:t>
            </a:r>
            <a:endParaRPr lang="zh-CN" altLang="en-US" sz="2000" dirty="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10" name="任意多边形 15"/>
          <p:cNvSpPr>
            <a:spLocks noChangeArrowheads="1"/>
          </p:cNvSpPr>
          <p:nvPr/>
        </p:nvSpPr>
        <p:spPr bwMode="auto">
          <a:xfrm>
            <a:off x="2005965" y="3743326"/>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2681287" y="3498852"/>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1</a:t>
            </a:r>
            <a:endParaRPr lang="zh-CN" altLang="en-US" sz="2400" dirty="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2114550" y="3917306"/>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研究目标</a:t>
            </a:r>
          </a:p>
        </p:txBody>
      </p:sp>
      <p:sp>
        <p:nvSpPr>
          <p:cNvPr id="29713" name="任意多边形 18"/>
          <p:cNvSpPr>
            <a:spLocks noChangeArrowheads="1"/>
          </p:cNvSpPr>
          <p:nvPr/>
        </p:nvSpPr>
        <p:spPr bwMode="auto">
          <a:xfrm>
            <a:off x="5364480" y="3731579"/>
            <a:ext cx="2003425" cy="753745"/>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6039194" y="3498852"/>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8654669" y="3708401"/>
            <a:ext cx="2001838"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0" name="文本框 27"/>
          <p:cNvSpPr txBox="1">
            <a:spLocks noChangeArrowheads="1"/>
          </p:cNvSpPr>
          <p:nvPr/>
        </p:nvSpPr>
        <p:spPr bwMode="auto">
          <a:xfrm>
            <a:off x="8722995" y="3897314"/>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sz="2400" dirty="0">
                <a:solidFill>
                  <a:schemeClr val="bg1"/>
                </a:solidFill>
                <a:latin typeface="微软雅黑" panose="020B0503020204020204" pitchFamily="34" charset="-122"/>
                <a:ea typeface="微软雅黑" panose="020B0503020204020204" pitchFamily="34" charset="-122"/>
              </a:rPr>
              <a:t>研究内容</a:t>
            </a:r>
          </a:p>
        </p:txBody>
      </p:sp>
      <p:sp>
        <p:nvSpPr>
          <p:cNvPr id="29" name="文本框 17"/>
          <p:cNvSpPr txBox="1">
            <a:spLocks noChangeArrowheads="1"/>
          </p:cNvSpPr>
          <p:nvPr/>
        </p:nvSpPr>
        <p:spPr bwMode="auto">
          <a:xfrm>
            <a:off x="5424796" y="3910367"/>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研究现状</a:t>
            </a:r>
          </a:p>
        </p:txBody>
      </p:sp>
      <p:sp>
        <p:nvSpPr>
          <p:cNvPr id="28" name="文本框 19"/>
          <p:cNvSpPr txBox="1">
            <a:spLocks noChangeArrowheads="1"/>
          </p:cNvSpPr>
          <p:nvPr/>
        </p:nvSpPr>
        <p:spPr bwMode="auto">
          <a:xfrm>
            <a:off x="9361224" y="3498852"/>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3" name="任意多边形 18"/>
          <p:cNvSpPr>
            <a:spLocks noChangeArrowheads="1"/>
          </p:cNvSpPr>
          <p:nvPr/>
        </p:nvSpPr>
        <p:spPr bwMode="auto">
          <a:xfrm>
            <a:off x="2045970" y="5590224"/>
            <a:ext cx="2003425" cy="753745"/>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创新之处</a:t>
            </a:r>
          </a:p>
        </p:txBody>
      </p:sp>
      <p:sp>
        <p:nvSpPr>
          <p:cNvPr id="4" name="文本框 19"/>
          <p:cNvSpPr txBox="1">
            <a:spLocks noChangeArrowheads="1"/>
          </p:cNvSpPr>
          <p:nvPr/>
        </p:nvSpPr>
        <p:spPr bwMode="auto">
          <a:xfrm>
            <a:off x="2680044" y="5347337"/>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p>
        </p:txBody>
      </p:sp>
      <p:sp>
        <p:nvSpPr>
          <p:cNvPr id="2" name="任意多边形 18"/>
          <p:cNvSpPr>
            <a:spLocks noChangeArrowheads="1"/>
          </p:cNvSpPr>
          <p:nvPr/>
        </p:nvSpPr>
        <p:spPr bwMode="auto">
          <a:xfrm>
            <a:off x="5492115" y="5590224"/>
            <a:ext cx="2003425" cy="753745"/>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a:lnSpc>
                <a:spcPct val="100000"/>
              </a:lnSpc>
            </a:pPr>
            <a:r>
              <a:rPr lang="zh-CN" altLang="en-US" sz="2400" dirty="0">
                <a:solidFill>
                  <a:schemeClr val="bg1"/>
                </a:solidFill>
                <a:latin typeface="微软雅黑" panose="020B0503020204020204" pitchFamily="34" charset="-122"/>
                <a:ea typeface="微软雅黑" panose="020B0503020204020204" pitchFamily="34" charset="-122"/>
              </a:rPr>
              <a:t>关键技术及实验条件</a:t>
            </a:r>
          </a:p>
        </p:txBody>
      </p:sp>
      <p:sp>
        <p:nvSpPr>
          <p:cNvPr id="5" name="文本框 19"/>
          <p:cNvSpPr txBox="1">
            <a:spLocks noChangeArrowheads="1"/>
          </p:cNvSpPr>
          <p:nvPr/>
        </p:nvSpPr>
        <p:spPr bwMode="auto">
          <a:xfrm>
            <a:off x="6166829" y="5347337"/>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p>
        </p:txBody>
      </p:sp>
      <p:sp>
        <p:nvSpPr>
          <p:cNvPr id="6" name="任意多边形 18"/>
          <p:cNvSpPr>
            <a:spLocks noChangeArrowheads="1"/>
          </p:cNvSpPr>
          <p:nvPr/>
        </p:nvSpPr>
        <p:spPr bwMode="auto">
          <a:xfrm>
            <a:off x="8653145" y="5590224"/>
            <a:ext cx="2003425" cy="753745"/>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预期成果</a:t>
            </a:r>
          </a:p>
        </p:txBody>
      </p:sp>
      <p:sp>
        <p:nvSpPr>
          <p:cNvPr id="7" name="文本框 19"/>
          <p:cNvSpPr txBox="1">
            <a:spLocks noChangeArrowheads="1"/>
          </p:cNvSpPr>
          <p:nvPr/>
        </p:nvSpPr>
        <p:spPr bwMode="auto">
          <a:xfrm>
            <a:off x="9287219" y="5347337"/>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6</a:t>
            </a: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关键技术</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3" name="图片 5" descr="IMG_256"/>
          <p:cNvPicPr>
            <a:picLocks noChangeAspect="1"/>
          </p:cNvPicPr>
          <p:nvPr/>
        </p:nvPicPr>
        <p:blipFill>
          <a:blip r:embed="rId3"/>
          <a:stretch>
            <a:fillRect/>
          </a:stretch>
        </p:blipFill>
        <p:spPr>
          <a:xfrm>
            <a:off x="3301365" y="630555"/>
            <a:ext cx="7807325" cy="5952490"/>
          </a:xfrm>
          <a:prstGeom prst="rect">
            <a:avLst/>
          </a:prstGeom>
          <a:noFill/>
          <a:ln w="9525">
            <a:noFill/>
          </a:ln>
        </p:spPr>
      </p:pic>
    </p:spTree>
  </p:cSld>
  <p:clrMapOvr>
    <a:masterClrMapping/>
  </p:clrMapOvr>
  <p:transition>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实验条件</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52015"/>
            <a:ext cx="9530715" cy="5755422"/>
          </a:xfrm>
          <a:prstGeom prst="rect">
            <a:avLst/>
          </a:prstGeom>
        </p:spPr>
        <p:txBody>
          <a:bodyPr wrap="square">
            <a:spAutoFit/>
          </a:bodyPr>
          <a:lstStyle/>
          <a:p>
            <a:r>
              <a:rPr lang="en-US" altLang="zh-CN" sz="2400" b="1" dirty="0">
                <a:solidFill>
                  <a:schemeClr val="bg1"/>
                </a:solidFill>
                <a:latin typeface="仿宋" panose="02010609060101010101" charset="-122"/>
                <a:ea typeface="仿宋" panose="02010609060101010101" charset="-122"/>
              </a:rPr>
              <a:t>    </a:t>
            </a:r>
            <a:r>
              <a:rPr lang="en-US" altLang="zh-CN" sz="2400" b="1" dirty="0" err="1">
                <a:solidFill>
                  <a:schemeClr val="bg1"/>
                </a:solidFill>
                <a:latin typeface="仿宋" panose="02010609060101010101" charset="-122"/>
                <a:ea typeface="仿宋" panose="02010609060101010101" charset="-122"/>
              </a:rPr>
              <a:t>本课题所涉及的实验是在Pin工具</a:t>
            </a:r>
            <a:r>
              <a:rPr lang="zh-CN" altLang="en-US" sz="2400" b="1" dirty="0">
                <a:solidFill>
                  <a:schemeClr val="bg1"/>
                </a:solidFill>
                <a:latin typeface="仿宋" panose="02010609060101010101" charset="-122"/>
                <a:ea typeface="仿宋" panose="02010609060101010101" charset="-122"/>
              </a:rPr>
              <a:t>上进行的</a:t>
            </a:r>
            <a:r>
              <a:rPr lang="en-US" altLang="zh-CN" sz="2400" b="1" dirty="0">
                <a:solidFill>
                  <a:schemeClr val="bg1"/>
                </a:solidFill>
                <a:latin typeface="仿宋" panose="02010609060101010101" charset="-122"/>
                <a:ea typeface="仿宋" panose="02010609060101010101" charset="-122"/>
              </a:rPr>
              <a:t>，Pin是Intel发布的一款动态二进制插桩平台，它同时支持IA-32、Intel64、IA-64CPU架构以及Windows、Unix/</a:t>
            </a:r>
            <a:r>
              <a:rPr lang="en-US" altLang="zh-CN" sz="2400" b="1" dirty="0" err="1">
                <a:solidFill>
                  <a:schemeClr val="bg1"/>
                </a:solidFill>
                <a:latin typeface="仿宋" panose="02010609060101010101" charset="-122"/>
                <a:ea typeface="仿宋" panose="02010609060101010101" charset="-122"/>
              </a:rPr>
              <a:t>Linux和Mac</a:t>
            </a:r>
            <a:r>
              <a:rPr lang="en-US" altLang="zh-CN" sz="2400" b="1" dirty="0">
                <a:solidFill>
                  <a:schemeClr val="bg1"/>
                </a:solidFill>
                <a:latin typeface="仿宋" panose="02010609060101010101" charset="-122"/>
                <a:ea typeface="仿宋" panose="02010609060101010101" charset="-122"/>
              </a:rPr>
              <a:t> </a:t>
            </a:r>
            <a:r>
              <a:rPr lang="en-US" altLang="zh-CN" sz="2400" b="1" dirty="0" err="1">
                <a:solidFill>
                  <a:schemeClr val="bg1"/>
                </a:solidFill>
                <a:latin typeface="仿宋" panose="02010609060101010101" charset="-122"/>
                <a:ea typeface="仿宋" panose="02010609060101010101" charset="-122"/>
              </a:rPr>
              <a:t>OS等操作系统，该平台具有功能强大、易用、可移植性好等特点。Pin提供了简单易用且符合C</a:t>
            </a:r>
            <a:r>
              <a:rPr lang="en-US" altLang="zh-CN" sz="2400" b="1" dirty="0">
                <a:solidFill>
                  <a:schemeClr val="bg1"/>
                </a:solidFill>
                <a:latin typeface="仿宋" panose="02010609060101010101" charset="-122"/>
                <a:ea typeface="仿宋" panose="02010609060101010101" charset="-122"/>
              </a:rPr>
              <a:t>/C++</a:t>
            </a:r>
            <a:r>
              <a:rPr lang="en-US" altLang="zh-CN" sz="2400" b="1" dirty="0" err="1">
                <a:solidFill>
                  <a:schemeClr val="bg1"/>
                </a:solidFill>
                <a:latin typeface="仿宋" panose="02010609060101010101" charset="-122"/>
                <a:ea typeface="仿宋" panose="02010609060101010101" charset="-122"/>
              </a:rPr>
              <a:t>编程语言规范的接口函数</a:t>
            </a:r>
            <a:r>
              <a:rPr lang="en-US" altLang="zh-CN" sz="2400" b="1" dirty="0">
                <a:solidFill>
                  <a:schemeClr val="bg1"/>
                </a:solidFill>
                <a:latin typeface="仿宋" panose="02010609060101010101" charset="-122"/>
                <a:ea typeface="仿宋" panose="02010609060101010101" charset="-122"/>
              </a:rPr>
              <a:t>(API)，并且提供很多简单实用的示例供开发者参考。在Pin框架下，本课题选择Parsec基准套件3.1和来自google data-race-test的一组多线程程序Unittest来评估数据竞争检测方法。Parsec基准套件由13个基准组成，这些程序实现了一些隐型同步对，很容易产生误报，并且存在许多很难检测出的数据竞争。本课题所有的实验都是在Ubuntu16.04上用4核处理器和2GB内存进行的。</a:t>
            </a:r>
            <a:endParaRPr lang="en-US" altLang="zh-CN"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endParaRPr lang="zh-CN" altLang="en-US"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808538" y="4083050"/>
            <a:ext cx="2860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sz="3600" dirty="0">
                <a:solidFill>
                  <a:schemeClr val="bg1"/>
                </a:solidFill>
                <a:latin typeface="微软雅黑" panose="020B0503020204020204" pitchFamily="34" charset="-122"/>
                <a:ea typeface="微软雅黑" panose="020B0503020204020204" pitchFamily="34" charset="-122"/>
              </a:rPr>
              <a:t>预期成果</a:t>
            </a: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6</a:t>
            </a: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 name="椭圆 13"/>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椭圆 13"/>
          <p:cNvSpPr>
            <a:spLocks noChangeArrowheads="1"/>
          </p:cNvSpPr>
          <p:nvPr/>
        </p:nvSpPr>
        <p:spPr bwMode="auto">
          <a:xfrm flipH="1">
            <a:off x="67008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椭圆 13"/>
          <p:cNvSpPr>
            <a:spLocks noChangeArrowheads="1"/>
          </p:cNvSpPr>
          <p:nvPr/>
        </p:nvSpPr>
        <p:spPr bwMode="auto">
          <a:xfrm flipH="1">
            <a:off x="69230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预期成果</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436194" y="2153399"/>
            <a:ext cx="9621672" cy="3436325"/>
          </a:xfrm>
          <a:prstGeom prst="rect">
            <a:avLst/>
          </a:prstGeom>
        </p:spPr>
        <p:txBody>
          <a:bodyPr wrap="square">
            <a:spAutoFit/>
          </a:bodyPr>
          <a:lstStyle/>
          <a:p>
            <a:pPr>
              <a:lnSpc>
                <a:spcPct val="140000"/>
              </a:lnSpc>
            </a:pPr>
            <a:r>
              <a:rPr lang="zh-CN" altLang="en-US" sz="3200" dirty="0">
                <a:solidFill>
                  <a:schemeClr val="bg1"/>
                </a:solidFill>
                <a:latin typeface="仿宋" panose="02010609060101010101" charset="-122"/>
                <a:ea typeface="仿宋" panose="02010609060101010101" charset="-122"/>
              </a:rPr>
              <a:t>(1) 成功开发多线程并发程序数据竞争检测框架，实现较低的误报率和漏报率，同时实现检测的有效性以及准确性，并提交相关的报告；</a:t>
            </a:r>
          </a:p>
          <a:p>
            <a:pPr>
              <a:lnSpc>
                <a:spcPct val="140000"/>
              </a:lnSpc>
            </a:pPr>
            <a:r>
              <a:rPr lang="zh-CN" altLang="en-US" sz="3200" dirty="0">
                <a:solidFill>
                  <a:schemeClr val="bg1"/>
                </a:solidFill>
                <a:latin typeface="仿宋" panose="02010609060101010101" charset="-122"/>
                <a:ea typeface="仿宋" panose="02010609060101010101" charset="-122"/>
              </a:rPr>
              <a:t>(2) 申请国家发明专利两项；</a:t>
            </a:r>
          </a:p>
          <a:p>
            <a:pPr>
              <a:lnSpc>
                <a:spcPct val="140000"/>
              </a:lnSpc>
            </a:pPr>
            <a:r>
              <a:rPr lang="zh-CN" altLang="en-US" sz="3200" dirty="0">
                <a:solidFill>
                  <a:schemeClr val="bg1"/>
                </a:solidFill>
                <a:latin typeface="仿宋" panose="02010609060101010101" charset="-122"/>
                <a:ea typeface="仿宋" panose="02010609060101010101" charset="-122"/>
              </a:rPr>
              <a:t>(3) 发表高水平论文一篇；</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500"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500"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500"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4730750" y="2566988"/>
            <a:ext cx="370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a:solidFill>
                  <a:schemeClr val="bg1"/>
                </a:solidFill>
                <a:latin typeface="微软雅黑" panose="020B0503020204020204" pitchFamily="34" charset="-122"/>
                <a:ea typeface="微软雅黑" panose="020B0503020204020204" pitchFamily="34" charset="-122"/>
              </a:rPr>
              <a:t>谢谢！</a:t>
            </a: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PPT</a:t>
            </a:r>
            <a:r>
              <a:rPr kumimoji="0" lang="zh-CN" altLang="en-US" sz="100" b="0" i="0" u="none" strike="noStrike" kern="0" cap="none" spc="0" normalizeH="0" baseline="0" noProof="0" dirty="0">
                <a:ln>
                  <a:noFill/>
                </a:ln>
                <a:solidFill>
                  <a:schemeClr val="accent5">
                    <a:lumMod val="25000"/>
                  </a:schemeClr>
                </a:solidFill>
                <a:effectLst/>
                <a:uLnTx/>
                <a:uFillTx/>
              </a:rPr>
              <a:t>论坛：</a:t>
            </a:r>
            <a:r>
              <a:rPr kumimoji="0" lang="en-US" altLang="zh-CN" sz="100" b="0" i="0" u="none" strike="noStrike" kern="0" cap="none" spc="0" normalizeH="0" baseline="0" noProof="0" dirty="0">
                <a:ln>
                  <a:noFill/>
                </a:ln>
                <a:solidFill>
                  <a:schemeClr val="accent5">
                    <a:lumMod val="2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3200" dirty="0">
                <a:solidFill>
                  <a:schemeClr val="bg1"/>
                </a:solidFill>
                <a:latin typeface="Arial" panose="020B0604020202020204" pitchFamily="34" charset="0"/>
                <a:ea typeface="微软雅黑" panose="020B0503020204020204" pitchFamily="34" charset="-122"/>
                <a:sym typeface="+mn-ea"/>
              </a:rPr>
              <a:t>数据竞争</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424" y="2114664"/>
            <a:ext cx="9621672" cy="4030980"/>
          </a:xfrm>
          <a:prstGeom prst="rect">
            <a:avLst/>
          </a:prstGeom>
        </p:spPr>
        <p:txBody>
          <a:bodyPr wrap="square">
            <a:spAutoFit/>
          </a:bodyPr>
          <a:lstStyle/>
          <a:p>
            <a:pPr marL="0" indent="0">
              <a:buFont typeface="Wingdings" panose="05000000000000000000" charset="0"/>
              <a:buNone/>
            </a:pPr>
            <a:r>
              <a:rPr lang="en-US" altLang="zh-CN" sz="3200" dirty="0">
                <a:solidFill>
                  <a:schemeClr val="bg1"/>
                </a:solidFill>
                <a:latin typeface="仿宋" panose="02010609060101010101" charset="-122"/>
                <a:ea typeface="仿宋" panose="02010609060101010101" charset="-122"/>
              </a:rPr>
              <a:t>   T1                 T2</a:t>
            </a:r>
          </a:p>
          <a:p>
            <a:pPr marL="0" indent="0">
              <a:buFont typeface="Wingdings" panose="05000000000000000000" charset="0"/>
              <a:buNone/>
            </a:pPr>
            <a:r>
              <a:rPr lang="en-US" altLang="zh-CN" sz="3200" dirty="0">
                <a:solidFill>
                  <a:schemeClr val="bg1"/>
                </a:solidFill>
                <a:latin typeface="仿宋" panose="02010609060101010101" charset="-122"/>
                <a:ea typeface="仿宋" panose="02010609060101010101" charset="-122"/>
              </a:rPr>
              <a:t>...                ...</a:t>
            </a:r>
          </a:p>
          <a:p>
            <a:pPr marL="0" indent="0">
              <a:buFont typeface="Wingdings" panose="05000000000000000000" charset="0"/>
              <a:buNone/>
            </a:pPr>
            <a:r>
              <a:rPr lang="en-US" altLang="zh-CN" sz="3200" dirty="0">
                <a:solidFill>
                  <a:schemeClr val="bg1"/>
                </a:solidFill>
                <a:latin typeface="仿宋" panose="02010609060101010101" charset="-122"/>
                <a:ea typeface="仿宋" panose="02010609060101010101" charset="-122"/>
              </a:rPr>
              <a:t>global++;          </a:t>
            </a:r>
            <a:r>
              <a:rPr lang="en-US" altLang="zh-CN" sz="3200" dirty="0" err="1">
                <a:solidFill>
                  <a:schemeClr val="bg1"/>
                </a:solidFill>
                <a:latin typeface="仿宋" panose="02010609060101010101" charset="-122"/>
                <a:ea typeface="仿宋" panose="02010609060101010101" charset="-122"/>
              </a:rPr>
              <a:t>cout</a:t>
            </a:r>
            <a:r>
              <a:rPr lang="en-US" altLang="zh-CN" sz="3200" dirty="0">
                <a:solidFill>
                  <a:schemeClr val="bg1"/>
                </a:solidFill>
                <a:latin typeface="仿宋" panose="02010609060101010101" charset="-122"/>
                <a:ea typeface="仿宋" panose="02010609060101010101" charset="-122"/>
              </a:rPr>
              <a:t>&lt;&lt;global;</a:t>
            </a:r>
          </a:p>
          <a:p>
            <a:pPr marL="0" indent="0">
              <a:buFont typeface="Wingdings" panose="05000000000000000000" charset="0"/>
              <a:buNone/>
            </a:pPr>
            <a:r>
              <a:rPr lang="en-US" altLang="zh-CN" sz="3200" dirty="0">
                <a:solidFill>
                  <a:schemeClr val="bg1"/>
                </a:solidFill>
                <a:latin typeface="仿宋" panose="02010609060101010101" charset="-122"/>
                <a:ea typeface="仿宋" panose="02010609060101010101" charset="-122"/>
              </a:rPr>
              <a:t>...                </a:t>
            </a:r>
            <a:r>
              <a:rPr lang="en-US" altLang="zh-CN" sz="3200" dirty="0">
                <a:solidFill>
                  <a:schemeClr val="bg1"/>
                </a:solidFill>
                <a:latin typeface="仿宋" panose="02010609060101010101" charset="-122"/>
                <a:ea typeface="仿宋" panose="02010609060101010101" charset="-122"/>
                <a:sym typeface="+mn-ea"/>
              </a:rPr>
              <a:t>...</a:t>
            </a:r>
            <a:endParaRPr lang="en-US" altLang="zh-CN" sz="3200" dirty="0">
              <a:solidFill>
                <a:schemeClr val="bg1"/>
              </a:solidFill>
              <a:latin typeface="仿宋" panose="02010609060101010101" charset="-122"/>
              <a:ea typeface="仿宋" panose="02010609060101010101" charset="-122"/>
            </a:endParaRPr>
          </a:p>
          <a:p>
            <a:pPr marL="0" indent="0">
              <a:buFont typeface="Wingdings" panose="05000000000000000000" charset="0"/>
              <a:buNone/>
            </a:pPr>
            <a:endParaRPr lang="en-US" altLang="zh-CN" sz="3200" dirty="0">
              <a:solidFill>
                <a:schemeClr val="bg1"/>
              </a:solidFill>
              <a:latin typeface="仿宋" panose="02010609060101010101" charset="-122"/>
              <a:ea typeface="仿宋" panose="02010609060101010101" charset="-122"/>
            </a:endParaRPr>
          </a:p>
          <a:p>
            <a:pPr marL="0" indent="0">
              <a:buFont typeface="Wingdings" panose="05000000000000000000" charset="0"/>
              <a:buNone/>
            </a:pPr>
            <a:endParaRPr lang="en-US" altLang="zh-CN" sz="3200" dirty="0">
              <a:solidFill>
                <a:schemeClr val="bg1"/>
              </a:solidFill>
              <a:latin typeface="仿宋" panose="02010609060101010101" charset="-122"/>
              <a:ea typeface="仿宋" panose="02010609060101010101" charset="-122"/>
            </a:endParaRPr>
          </a:p>
          <a:p>
            <a:pPr marL="0" indent="0">
              <a:buFont typeface="Wingdings" panose="05000000000000000000" charset="0"/>
              <a:buNone/>
            </a:pPr>
            <a:r>
              <a:rPr lang="zh-CN" altLang="en-US" sz="3200" dirty="0">
                <a:solidFill>
                  <a:schemeClr val="bg1"/>
                </a:solidFill>
                <a:latin typeface="仿宋" panose="02010609060101010101" charset="-122"/>
                <a:ea typeface="仿宋" panose="02010609060101010101" charset="-122"/>
              </a:rPr>
              <a:t>两条线程同时访问一片共享内存，并至少有一条为写操作。</a:t>
            </a:r>
            <a:r>
              <a:rPr lang="en-US" altLang="zh-CN" sz="3200" dirty="0">
                <a:solidFill>
                  <a:schemeClr val="bg1"/>
                </a:solidFill>
                <a:latin typeface="仿宋" panose="02010609060101010101" charset="-122"/>
                <a:ea typeface="仿宋" panose="02010609060101010101" charset="-122"/>
              </a:rPr>
              <a:t>              </a:t>
            </a:r>
          </a:p>
        </p:txBody>
      </p:sp>
      <p:pic>
        <p:nvPicPr>
          <p:cNvPr id="2" name="图片 1">
            <a:extLst>
              <a:ext uri="{FF2B5EF4-FFF2-40B4-BE49-F238E27FC236}">
                <a16:creationId xmlns:a16="http://schemas.microsoft.com/office/drawing/2014/main" id="{6303AA61-4098-432F-AE02-6358C420CEC2}"/>
              </a:ext>
            </a:extLst>
          </p:cNvPr>
          <p:cNvPicPr>
            <a:picLocks noChangeAspect="1"/>
          </p:cNvPicPr>
          <p:nvPr/>
        </p:nvPicPr>
        <p:blipFill>
          <a:blip r:embed="rId2"/>
          <a:stretch>
            <a:fillRect/>
          </a:stretch>
        </p:blipFill>
        <p:spPr>
          <a:xfrm>
            <a:off x="348381" y="2044510"/>
            <a:ext cx="11495238" cy="2342857"/>
          </a:xfrm>
          <a:prstGeom prst="rect">
            <a:avLst/>
          </a:prstGeom>
        </p:spPr>
      </p:pic>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672648" y="4056381"/>
            <a:ext cx="31879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Arial" panose="020B0604020202020204" pitchFamily="34" charset="0"/>
                <a:ea typeface="微软雅黑" panose="020B0503020204020204" pitchFamily="34" charset="-122"/>
                <a:sym typeface="+mn-ea"/>
              </a:rPr>
              <a:t>研究目标</a:t>
            </a: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椭圆 15"/>
          <p:cNvSpPr>
            <a:spLocks noChangeArrowheads="1"/>
          </p:cNvSpPr>
          <p:nvPr/>
        </p:nvSpPr>
        <p:spPr bwMode="auto">
          <a:xfrm flipH="1">
            <a:off x="712978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3200" dirty="0">
                <a:solidFill>
                  <a:schemeClr val="bg1"/>
                </a:solidFill>
                <a:latin typeface="Arial" panose="020B0604020202020204" pitchFamily="34" charset="0"/>
                <a:ea typeface="微软雅黑" panose="020B0503020204020204" pitchFamily="34" charset="-122"/>
                <a:sym typeface="+mn-ea"/>
              </a:rPr>
              <a:t>研究目标</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424" y="2114664"/>
            <a:ext cx="9621672" cy="2061210"/>
          </a:xfrm>
          <a:prstGeom prst="rect">
            <a:avLst/>
          </a:prstGeom>
        </p:spPr>
        <p:txBody>
          <a:bodyPr wrap="square">
            <a:spAutoFit/>
          </a:bodyPr>
          <a:lstStyle/>
          <a:p>
            <a:pPr marL="457200" indent="-457200">
              <a:buFont typeface="Wingdings" panose="05000000000000000000" charset="0"/>
              <a:buChar char=""/>
            </a:pPr>
            <a:r>
              <a:rPr lang="zh-CN" altLang="en-US" sz="3200">
                <a:solidFill>
                  <a:schemeClr val="bg1"/>
                </a:solidFill>
                <a:latin typeface="仿宋" panose="02010609060101010101" charset="-122"/>
                <a:ea typeface="仿宋" panose="02010609060101010101" charset="-122"/>
              </a:rPr>
              <a:t>检测数据竞争</a:t>
            </a:r>
            <a:endParaRPr lang="en-US" altLang="zh-CN" sz="3200">
              <a:solidFill>
                <a:schemeClr val="bg1"/>
              </a:solidFill>
              <a:latin typeface="仿宋" panose="02010609060101010101" charset="-122"/>
              <a:ea typeface="仿宋" panose="02010609060101010101" charset="-122"/>
            </a:endParaRPr>
          </a:p>
          <a:p>
            <a:pPr marL="457200" indent="-457200">
              <a:buFont typeface="Wingdings" panose="05000000000000000000" charset="0"/>
              <a:buChar char=""/>
            </a:pPr>
            <a:r>
              <a:rPr lang="zh-CN" altLang="en-US" sz="3200">
                <a:solidFill>
                  <a:schemeClr val="bg1"/>
                </a:solidFill>
                <a:latin typeface="仿宋" panose="02010609060101010101" charset="-122"/>
                <a:ea typeface="仿宋" panose="02010609060101010101" charset="-122"/>
              </a:rPr>
              <a:t>降低漏报率</a:t>
            </a:r>
          </a:p>
          <a:p>
            <a:pPr marL="457200" indent="-457200">
              <a:buFont typeface="Wingdings" panose="05000000000000000000" charset="0"/>
              <a:buChar char=""/>
            </a:pPr>
            <a:r>
              <a:rPr lang="zh-CN" altLang="en-US" sz="3200">
                <a:solidFill>
                  <a:schemeClr val="bg1"/>
                </a:solidFill>
                <a:latin typeface="仿宋" panose="02010609060101010101" charset="-122"/>
                <a:ea typeface="仿宋" panose="02010609060101010101" charset="-122"/>
              </a:rPr>
              <a:t>降低误报率</a:t>
            </a:r>
          </a:p>
          <a:p>
            <a:pPr marL="457200" indent="-457200">
              <a:buFont typeface="Wingdings" panose="05000000000000000000" charset="0"/>
              <a:buChar char=""/>
            </a:pPr>
            <a:r>
              <a:rPr lang="zh-CN" altLang="en-US" sz="3200">
                <a:solidFill>
                  <a:schemeClr val="bg1"/>
                </a:solidFill>
                <a:latin typeface="仿宋" panose="02010609060101010101" charset="-122"/>
                <a:ea typeface="仿宋" panose="02010609060101010101" charset="-122"/>
              </a:rPr>
              <a:t>指令级定位潜在的数据竞争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dirty="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文本框 3"/>
          <p:cNvSpPr txBox="1">
            <a:spLocks noChangeArrowheads="1"/>
          </p:cNvSpPr>
          <p:nvPr/>
        </p:nvSpPr>
        <p:spPr bwMode="auto">
          <a:xfrm>
            <a:off x="4808538" y="4083050"/>
            <a:ext cx="2860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sym typeface="+mn-ea"/>
              </a:rPr>
              <a:t>研究现状</a:t>
            </a:r>
          </a:p>
        </p:txBody>
      </p:sp>
      <p:sp>
        <p:nvSpPr>
          <p:cNvPr id="2" name="椭圆 15"/>
          <p:cNvSpPr>
            <a:spLocks noChangeArrowheads="1"/>
          </p:cNvSpPr>
          <p:nvPr/>
        </p:nvSpPr>
        <p:spPr bwMode="auto">
          <a:xfrm flipH="1">
            <a:off x="704088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研究现状</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5507990"/>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    </a:t>
            </a:r>
            <a:r>
              <a:rPr lang="en-US" altLang="zh-CN" sz="3200" b="1" dirty="0" err="1">
                <a:solidFill>
                  <a:schemeClr val="bg1"/>
                </a:solidFill>
                <a:latin typeface="仿宋" panose="02010609060101010101" charset="-122"/>
                <a:ea typeface="仿宋" panose="02010609060101010101" charset="-122"/>
              </a:rPr>
              <a:t>目前，国内外许多研究已经提出了很多数据竞争检测和验证的方法，主要分为</a:t>
            </a:r>
            <a:r>
              <a:rPr lang="en-US" altLang="zh-CN" sz="3200" b="1" dirty="0">
                <a:solidFill>
                  <a:schemeClr val="bg1"/>
                </a:solidFill>
                <a:latin typeface="仿宋" panose="02010609060101010101" charset="-122"/>
                <a:ea typeface="仿宋" panose="02010609060101010101" charset="-122"/>
              </a:rPr>
              <a:t> 3 类:静态数据竞争检测方法，动态数据竞争检测方法以及动静结合的数据竞争验证方法</a:t>
            </a:r>
            <a:r>
              <a:rPr lang="zh-CN" altLang="en-US" sz="3200" b="1" dirty="0">
                <a:solidFill>
                  <a:schemeClr val="bg1"/>
                </a:solidFill>
                <a:latin typeface="仿宋" panose="02010609060101010101" charset="-122"/>
                <a:ea typeface="仿宋" panose="02010609060101010101" charset="-122"/>
              </a:rPr>
              <a:t>。</a:t>
            </a:r>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研究现状</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7847330"/>
          </a:xfrm>
          <a:prstGeom prst="rect">
            <a:avLst/>
          </a:prstGeom>
        </p:spPr>
        <p:txBody>
          <a:bodyPr wrap="square">
            <a:spAutoFit/>
          </a:bodyPr>
          <a:lstStyle/>
          <a:p>
            <a:r>
              <a:rPr lang="en-US" altLang="zh-CN" sz="2800" b="1" dirty="0">
                <a:solidFill>
                  <a:schemeClr val="bg1"/>
                </a:solidFill>
                <a:latin typeface="仿宋" panose="02010609060101010101" charset="-122"/>
                <a:ea typeface="仿宋" panose="02010609060101010101" charset="-122"/>
              </a:rPr>
              <a:t>    静态检测方法只需要分析程序源码，但是缺少程序运行时的信息，导致报告的数据竞争大部分都是误检。动态检测方法监视程序在执行过程中的行为，收集必要的信息来判断哪些访问操作构成数据竞争，但是受限于线程执行交错的不确定性以及收集到信息的不完整性，该方法依然会生成很多误检和漏检。动静结合的方法虽然能够弥补各自方法的一些缺陷，但是在源程序运行过程中引入了大量的性能开销，同时并没有真正显著提升数据竞争检测的精度。这些验证方法虽然能够精准地找到数据竞争，但同时会造成大量的漏检并且验证效率也比较低。</a:t>
            </a:r>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矩形 19"/>
          <p:cNvSpPr>
            <a:spLocks noChangeArrowheads="1"/>
          </p:cNvSpPr>
          <p:nvPr/>
        </p:nvSpPr>
        <p:spPr bwMode="auto">
          <a:xfrm>
            <a:off x="1371424" y="1075091"/>
            <a:ext cx="74945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a:solidFill>
                  <a:schemeClr val="bg1"/>
                </a:solidFill>
                <a:latin typeface="仿宋" panose="02010609060101010101" charset="-122"/>
                <a:ea typeface="仿宋" panose="02010609060101010101" charset="-122"/>
                <a:sym typeface="+mn-ea"/>
              </a:rPr>
              <a:t>研究现状</a:t>
            </a:r>
          </a:p>
        </p:txBody>
      </p:sp>
      <p:cxnSp>
        <p:nvCxnSpPr>
          <p:cNvPr id="32788" name="直接连接符 22"/>
          <p:cNvCxnSpPr>
            <a:cxnSpLocks noChangeShapeType="1"/>
          </p:cNvCxnSpPr>
          <p:nvPr/>
        </p:nvCxnSpPr>
        <p:spPr bwMode="auto">
          <a:xfrm>
            <a:off x="1436158" y="1656292"/>
            <a:ext cx="6791325" cy="0"/>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0" y="1071916"/>
            <a:ext cx="812800" cy="632705"/>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 name="矩形 3"/>
          <p:cNvSpPr/>
          <p:nvPr/>
        </p:nvSpPr>
        <p:spPr>
          <a:xfrm>
            <a:off x="1371600" y="2103755"/>
            <a:ext cx="9530715" cy="7970520"/>
          </a:xfrm>
          <a:prstGeom prst="rect">
            <a:avLst/>
          </a:prstGeom>
        </p:spPr>
        <p:txBody>
          <a:bodyPr wrap="square">
            <a:spAutoFit/>
          </a:bodyPr>
          <a:lstStyle/>
          <a:p>
            <a:r>
              <a:rPr lang="en-US" altLang="zh-CN" sz="3200" b="1" dirty="0">
                <a:solidFill>
                  <a:schemeClr val="bg1"/>
                </a:solidFill>
                <a:latin typeface="仿宋" panose="02010609060101010101" charset="-122"/>
                <a:ea typeface="仿宋" panose="02010609060101010101" charset="-122"/>
              </a:rPr>
              <a:t>    </a:t>
            </a:r>
            <a:r>
              <a:rPr lang="en-US" altLang="zh-CN" sz="3200" b="1" dirty="0" err="1">
                <a:solidFill>
                  <a:schemeClr val="bg1"/>
                </a:solidFill>
                <a:latin typeface="仿宋" panose="02010609060101010101" charset="-122"/>
                <a:ea typeface="仿宋" panose="02010609060101010101" charset="-122"/>
              </a:rPr>
              <a:t>现有的动态检测技术主要分为三种：基于locket、基于happens-before与二者结合的方法</a:t>
            </a:r>
            <a:r>
              <a:rPr lang="en-US" altLang="zh-CN" sz="3200" b="1" dirty="0">
                <a:solidFill>
                  <a:schemeClr val="bg1"/>
                </a:solidFill>
                <a:latin typeface="仿宋" panose="02010609060101010101" charset="-122"/>
                <a:ea typeface="仿宋" panose="02010609060101010101" charset="-122"/>
              </a:rPr>
              <a:t>。(1)</a:t>
            </a:r>
            <a:r>
              <a:rPr lang="en-US" altLang="zh-CN" sz="3200" b="1" dirty="0" err="1">
                <a:solidFill>
                  <a:schemeClr val="bg1"/>
                </a:solidFill>
                <a:latin typeface="仿宋" panose="02010609060101010101" charset="-122"/>
                <a:ea typeface="仿宋" panose="02010609060101010101" charset="-122"/>
              </a:rPr>
              <a:t>基于locket的方法对线程交织不敏感，但是存在误报情况，即无效竞争</a:t>
            </a:r>
            <a:r>
              <a:rPr lang="en-US" altLang="zh-CN" sz="3200" b="1" dirty="0">
                <a:solidFill>
                  <a:schemeClr val="bg1"/>
                </a:solidFill>
                <a:latin typeface="仿宋" panose="02010609060101010101" charset="-122"/>
                <a:ea typeface="仿宋" panose="02010609060101010101" charset="-122"/>
              </a:rPr>
              <a:t>。(2)</a:t>
            </a:r>
            <a:r>
              <a:rPr lang="en-US" altLang="zh-CN" sz="3200" b="1" dirty="0" err="1">
                <a:solidFill>
                  <a:schemeClr val="bg1"/>
                </a:solidFill>
                <a:latin typeface="仿宋" panose="02010609060101010101" charset="-122"/>
                <a:ea typeface="仿宋" panose="02010609060101010101" charset="-122"/>
              </a:rPr>
              <a:t>基于happens-before的方法只检测某特定交织序列上的数据竞争，检测结果虽可靠，但敏感于线程交织</a:t>
            </a:r>
            <a:r>
              <a:rPr lang="en-US" altLang="zh-CN" sz="3200" b="1" dirty="0">
                <a:solidFill>
                  <a:schemeClr val="bg1"/>
                </a:solidFill>
                <a:latin typeface="仿宋" panose="02010609060101010101" charset="-122"/>
                <a:ea typeface="仿宋" panose="02010609060101010101" charset="-122"/>
              </a:rPr>
              <a:t>。(3)</a:t>
            </a:r>
            <a:r>
              <a:rPr lang="en-US" altLang="zh-CN" sz="3200" b="1" dirty="0" err="1">
                <a:solidFill>
                  <a:schemeClr val="bg1"/>
                </a:solidFill>
                <a:latin typeface="仿宋" panose="02010609060101010101" charset="-122"/>
                <a:ea typeface="仿宋" panose="02010609060101010101" charset="-122"/>
              </a:rPr>
              <a:t>混合方法结合了两者的优点，并且试图减少各自的缺点，但也面临如不能够搜索出隐藏的错误、locket高误报引起的无效报警等问题</a:t>
            </a:r>
            <a:r>
              <a:rPr lang="en-US" altLang="zh-CN" sz="3200" b="1" dirty="0">
                <a:solidFill>
                  <a:schemeClr val="bg1"/>
                </a:solidFill>
                <a:latin typeface="仿宋" panose="02010609060101010101" charset="-122"/>
                <a:ea typeface="仿宋" panose="02010609060101010101" charset="-122"/>
              </a:rPr>
              <a:t>。</a:t>
            </a: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endParaRPr lang="en-US" altLang="zh-CN" sz="3200" b="1" dirty="0">
              <a:solidFill>
                <a:schemeClr val="bg1"/>
              </a:solidFill>
              <a:latin typeface="仿宋" panose="02010609060101010101" charset="-122"/>
              <a:ea typeface="仿宋" panose="02010609060101010101" charset="-122"/>
            </a:endParaRPr>
          </a:p>
          <a:p>
            <a:r>
              <a:rPr lang="en-US" altLang="zh-CN" sz="3200" b="1" dirty="0">
                <a:solidFill>
                  <a:schemeClr val="bg1"/>
                </a:solidFill>
                <a:latin typeface="仿宋" panose="02010609060101010101" charset="-122"/>
                <a:ea typeface="仿宋" panose="02010609060101010101" charset="-122"/>
              </a:rPr>
              <a:t> </a:t>
            </a:r>
            <a:endParaRPr lang="en-US" altLang="zh-CN" sz="3200" b="1" u="sng" dirty="0">
              <a:solidFill>
                <a:schemeClr val="bg1"/>
              </a:solidFill>
              <a:latin typeface="仿宋" panose="02010609060101010101" charset="-122"/>
              <a:ea typeface="仿宋" panose="02010609060101010101" charset="-122"/>
            </a:endParaRPr>
          </a:p>
          <a:p>
            <a:r>
              <a:rPr lang="en-US" altLang="zh-CN" sz="3200" dirty="0">
                <a:solidFill>
                  <a:schemeClr val="bg1"/>
                </a:solidFill>
                <a:latin typeface="仿宋" panose="02010609060101010101" charset="-122"/>
                <a:ea typeface="仿宋" panose="02010609060101010101" charset="-122"/>
              </a:rPr>
              <a:t>   </a:t>
            </a:r>
          </a:p>
        </p:txBody>
      </p:sp>
    </p:spTree>
  </p:cSld>
  <p:clrMapOvr>
    <a:masterClrMapping/>
  </p:clrMapOvr>
  <p:transition>
    <p:zoom/>
  </p:transition>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635</Words>
  <Application>Microsoft Office PowerPoint</Application>
  <PresentationFormat>宽屏</PresentationFormat>
  <Paragraphs>138</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冬青黑体简体中文 W3</vt:lpstr>
      <vt:lpstr>仿宋</vt:lpstr>
      <vt:lpstr>微软雅黑</vt:lpstr>
      <vt:lpstr>Arial</vt:lpstr>
      <vt:lpstr>Calibri</vt:lpstr>
      <vt:lpstr>Calibri Light</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gang yi</cp:lastModifiedBy>
  <cp:revision>125</cp:revision>
  <dcterms:created xsi:type="dcterms:W3CDTF">2015-04-21T03:02:00Z</dcterms:created>
  <dcterms:modified xsi:type="dcterms:W3CDTF">2019-12-21T05:46:44Z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KSORubyTemplateID">
    <vt:lpwstr>8</vt:lpwstr>
  </property>
</Properties>
</file>