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87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2D5C-6638-46BA-BB05-557F4FBA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5" y="3610707"/>
            <a:ext cx="4285320" cy="26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22FD-A387-412F-A7C0-8771A7674B7C}"/>
              </a:ext>
            </a:extLst>
          </p:cNvPr>
          <p:cNvSpPr txBox="1"/>
          <p:nvPr/>
        </p:nvSpPr>
        <p:spPr>
          <a:xfrm>
            <a:off x="6776607" y="6172199"/>
            <a:ext cx="383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https://medium.com/deep-math-machine-learning-ai/chapter-3-support-vector-machine-with-math-47d6193c82be</a:t>
            </a:r>
          </a:p>
        </p:txBody>
      </p:sp>
    </p:spTree>
    <p:extLst>
      <p:ext uri="{BB962C8B-B14F-4D97-AF65-F5344CB8AC3E}">
        <p14:creationId xmlns:p14="http://schemas.microsoft.com/office/powerpoint/2010/main" val="1797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61B3-33E0-4050-B70C-458CF8D9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25" y="3610022"/>
            <a:ext cx="4028551" cy="269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F391-B07D-4B5A-9323-B7B31C869918}"/>
              </a:ext>
            </a:extLst>
          </p:cNvPr>
          <p:cNvSpPr txBox="1"/>
          <p:nvPr/>
        </p:nvSpPr>
        <p:spPr>
          <a:xfrm>
            <a:off x="6565589" y="6172199"/>
            <a:ext cx="423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https://kevinzakka.github.io/2016/07/13/k-nearest-neighbor/</a:t>
            </a:r>
          </a:p>
        </p:txBody>
      </p:sp>
    </p:spTree>
    <p:extLst>
      <p:ext uri="{BB962C8B-B14F-4D97-AF65-F5344CB8AC3E}">
        <p14:creationId xmlns:p14="http://schemas.microsoft.com/office/powerpoint/2010/main" val="30496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9F09D-0320-4707-A9F4-A29515F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80" y="3440292"/>
            <a:ext cx="3633927" cy="2767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9A3FE-E0F5-42A8-9A57-0440D827668E}"/>
              </a:ext>
            </a:extLst>
          </p:cNvPr>
          <p:cNvSpPr txBox="1"/>
          <p:nvPr/>
        </p:nvSpPr>
        <p:spPr>
          <a:xfrm>
            <a:off x="6639973" y="6207811"/>
            <a:ext cx="373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https://medium.com/datadriveninvestor/when-not-to-use-neural-networks-89fb50622429</a:t>
            </a:r>
          </a:p>
        </p:txBody>
      </p:sp>
    </p:spTree>
    <p:extLst>
      <p:ext uri="{BB962C8B-B14F-4D97-AF65-F5344CB8AC3E}">
        <p14:creationId xmlns:p14="http://schemas.microsoft.com/office/powerpoint/2010/main" val="151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D450-48DE-4D21-8D3F-C37BB16DB09B}"/>
              </a:ext>
            </a:extLst>
          </p:cNvPr>
          <p:cNvSpPr txBox="1"/>
          <p:nvPr/>
        </p:nvSpPr>
        <p:spPr>
          <a:xfrm>
            <a:off x="5843954" y="3105834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numerically represent genetic data!</a:t>
            </a:r>
          </a:p>
          <a:p>
            <a:r>
              <a:rPr lang="en-US" dirty="0"/>
              <a:t>This is challenging since a good representation must: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low-dimensional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minimal implicit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distort or obscure relationships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01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B5B2E-82F4-49FF-88A8-99C1A8FD2F36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C21BC-2120-4D41-9127-3B049C14791F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1F69E2-BC09-4E60-B1F1-A6C00629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116E8-9A3C-4BA1-82C3-AF317A60541B}"/>
              </a:ext>
            </a:extLst>
          </p:cNvPr>
          <p:cNvSpPr txBox="1"/>
          <p:nvPr/>
        </p:nvSpPr>
        <p:spPr>
          <a:xfrm>
            <a:off x="6090138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Metric Dimension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5E76-6316-4B2A-BB84-C260D6B4F1A8}"/>
              </a:ext>
            </a:extLst>
          </p:cNvPr>
          <p:cNvSpPr txBox="1"/>
          <p:nvPr/>
        </p:nvSpPr>
        <p:spPr>
          <a:xfrm>
            <a:off x="6049107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genetic sequences as nodes of a “Hamming graph”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Metric dimension is a graph theoretic property that can be used to embed nodes of a graph as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 Hamming graph to embed genetic sequences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87475-A5E7-4EB5-80D5-A9816BE5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6" y="4296160"/>
            <a:ext cx="3651257" cy="215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36E7F-6A58-441A-B01D-48F34DC0F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26880-F6EB-4F77-B289-E22F0CF4930A}"/>
              </a:ext>
            </a:extLst>
          </p:cNvPr>
          <p:cNvSpPr txBox="1"/>
          <p:nvPr/>
        </p:nvSpPr>
        <p:spPr>
          <a:xfrm>
            <a:off x="539262" y="1559169"/>
            <a:ext cx="11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Predict whether or not a given genetic sequence contains a promoter/TSS or not.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F005E-5E4A-4195-840B-00FCFE8008B7}"/>
              </a:ext>
            </a:extLst>
          </p:cNvPr>
          <p:cNvSpPr txBox="1"/>
          <p:nvPr/>
        </p:nvSpPr>
        <p:spPr>
          <a:xfrm>
            <a:off x="6448952" y="2130819"/>
            <a:ext cx="54336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compiled a dataset of ~9,000 sequences with approximately half containing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machine learning models to classify which sequences have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Chaos Game Representation and Metric Dimension to convert genetic sequence into numeric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genomic signal processing to extract features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across the different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8290-CAB8-4033-A9CC-0359C848661D}"/>
              </a:ext>
            </a:extLst>
          </p:cNvPr>
          <p:cNvSpPr txBox="1"/>
          <p:nvPr/>
        </p:nvSpPr>
        <p:spPr>
          <a:xfrm>
            <a:off x="656492" y="2130819"/>
            <a:ext cx="57924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Biology Takeaways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Successful results with prokaryotic data sets can help expand into more complex eukaryotic data 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TSSs can accurately be predicted then work can be extended to cover other Transcription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future it would be possible to determine levels of gene expression from accurately examining Transcription Factors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40145-8EEA-4BC7-A2EC-355B527FBF58}"/>
              </a:ext>
            </a:extLst>
          </p:cNvPr>
          <p:cNvSpPr/>
          <p:nvPr/>
        </p:nvSpPr>
        <p:spPr>
          <a:xfrm>
            <a:off x="535091" y="1202472"/>
            <a:ext cx="11121815" cy="5869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[1] </a:t>
            </a:r>
            <a:r>
              <a:rPr lang="en-US" sz="1400" dirty="0">
                <a:latin typeface="Arial" panose="020B0604020202020204" pitchFamily="34" charset="0"/>
              </a:rPr>
              <a:t>C. B. Harley and R. P. Reynolds, “Analysis of e. coli promoter sequences,” PubMed, vol. 15, no. 5, pp. 2343–61, 1987.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[2] </a:t>
            </a:r>
            <a:r>
              <a:rPr lang="en-US" sz="1400" dirty="0">
                <a:latin typeface="Arial" panose="020B0604020202020204" pitchFamily="34" charset="0"/>
              </a:rPr>
              <a:t>S. Clancy, “</a:t>
            </a:r>
            <a:r>
              <a:rPr lang="en-US" sz="1400" dirty="0" err="1">
                <a:latin typeface="Arial" panose="020B0604020202020204" pitchFamily="34" charset="0"/>
              </a:rPr>
              <a:t>Dna</a:t>
            </a:r>
            <a:r>
              <a:rPr lang="en-US" sz="1400" dirty="0">
                <a:latin typeface="Arial" panose="020B0604020202020204" pitchFamily="34" charset="0"/>
              </a:rPr>
              <a:t> transcription,” 2008.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[3] </a:t>
            </a:r>
            <a:r>
              <a:rPr lang="en-US" sz="1400" dirty="0">
                <a:latin typeface="Arial" panose="020B0604020202020204" pitchFamily="34" charset="0"/>
              </a:rPr>
              <a:t>P. Bucher, “Weight matrix descriptions of four eukaryotic RNA polymerase II promoter elements derived from 502 unrelated promoter sequences,” J. Mol. Biol., vol. 212, pp. 563–578, Apr 1990.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[4] </a:t>
            </a:r>
            <a:r>
              <a:rPr lang="en-US" sz="1400" dirty="0">
                <a:latin typeface="Arial" panose="020B0604020202020204" pitchFamily="34" charset="0"/>
              </a:rPr>
              <a:t>R. </a:t>
            </a:r>
            <a:r>
              <a:rPr lang="en-US" sz="1400" dirty="0" err="1">
                <a:latin typeface="Arial" panose="020B0604020202020204" pitchFamily="34" charset="0"/>
              </a:rPr>
              <a:t>Gangal</a:t>
            </a:r>
            <a:r>
              <a:rPr lang="en-US" sz="1400" dirty="0">
                <a:latin typeface="Arial" panose="020B0604020202020204" pitchFamily="34" charset="0"/>
              </a:rPr>
              <a:t> and P. Sharma, “Human pol II promoter prediction: time series descriptors and machine learning,” Nucleic Acids Research, vol. 33, pp. 1332–1336, 01 2005.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[5] </a:t>
            </a:r>
            <a:r>
              <a:rPr lang="en-US" sz="1400" dirty="0">
                <a:latin typeface="Arial" panose="020B0604020202020204" pitchFamily="34" charset="0"/>
              </a:rPr>
              <a:t>R. K. Umarov and V. V. </a:t>
            </a:r>
            <a:r>
              <a:rPr lang="en-US" sz="1400" dirty="0" err="1">
                <a:latin typeface="Arial" panose="020B0604020202020204" pitchFamily="34" charset="0"/>
              </a:rPr>
              <a:t>Solovyev</a:t>
            </a:r>
            <a:r>
              <a:rPr lang="en-US" sz="1400" dirty="0">
                <a:latin typeface="Arial" panose="020B0604020202020204" pitchFamily="34" charset="0"/>
              </a:rPr>
              <a:t>, “Recognition of prokaryotic and eukaryotic promoters using convolutional deep learning neural networks,” PLOS ONE, vol. 12, pp. 1–12, 02 2017.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[6] </a:t>
            </a:r>
            <a:r>
              <a:rPr lang="en-US" sz="1400" dirty="0">
                <a:latin typeface="Arial" panose="020B0604020202020204" pitchFamily="34" charset="0"/>
              </a:rPr>
              <a:t>C. Yin, Y. Chen, and S. S. </a:t>
            </a:r>
            <a:r>
              <a:rPr lang="en-US" sz="1400" dirty="0" err="1">
                <a:latin typeface="Arial" panose="020B0604020202020204" pitchFamily="34" charset="0"/>
              </a:rPr>
              <a:t>Yau</a:t>
            </a:r>
            <a:r>
              <a:rPr lang="en-US" sz="1400" dirty="0">
                <a:latin typeface="Arial" panose="020B0604020202020204" pitchFamily="34" charset="0"/>
              </a:rPr>
              <a:t>, “A measure of DNA sequence similarity by Fourier Transform with applications on hierarchical clustering,” J. </a:t>
            </a:r>
            <a:r>
              <a:rPr lang="en-US" sz="1400" dirty="0" err="1">
                <a:latin typeface="Arial" panose="020B0604020202020204" pitchFamily="34" charset="0"/>
              </a:rPr>
              <a:t>Theor</a:t>
            </a:r>
            <a:r>
              <a:rPr lang="en-US" sz="1400" dirty="0">
                <a:latin typeface="Arial" panose="020B0604020202020204" pitchFamily="34" charset="0"/>
              </a:rPr>
              <a:t>. Biol., vol. 359, pp. 18–28, Oct 2014.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[7] </a:t>
            </a:r>
            <a:r>
              <a:rPr lang="en-US" sz="1400" dirty="0">
                <a:latin typeface="Arial" panose="020B0604020202020204" pitchFamily="34" charset="0"/>
              </a:rPr>
              <a:t>V. Kumar, M. </a:t>
            </a:r>
            <a:r>
              <a:rPr lang="en-US" sz="1400" dirty="0" err="1">
                <a:latin typeface="Arial" panose="020B0604020202020204" pitchFamily="34" charset="0"/>
              </a:rPr>
              <a:t>Muratani</a:t>
            </a:r>
            <a:r>
              <a:rPr lang="en-US" sz="1400" dirty="0">
                <a:latin typeface="Arial" panose="020B0604020202020204" pitchFamily="34" charset="0"/>
              </a:rPr>
              <a:t>, N. A. Rayan, P. Kraus, T. Lufkin, H. H. Ng, and S. Prabhakar, “Uniform, optimal signal processing of mapped deep-sequencing data,” Nature biotechnology, vol. 31, no. 7, p. 615, 2013.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[8] </a:t>
            </a:r>
            <a:r>
              <a:rPr lang="en-US" sz="1400" dirty="0">
                <a:latin typeface="Arial" panose="020B0604020202020204" pitchFamily="34" charset="0"/>
              </a:rPr>
              <a:t>G. </a:t>
            </a:r>
            <a:r>
              <a:rPr lang="en-US" sz="1400" dirty="0" err="1">
                <a:latin typeface="Arial" panose="020B0604020202020204" pitchFamily="34" charset="0"/>
              </a:rPr>
              <a:t>Mendizabal</a:t>
            </a:r>
            <a:r>
              <a:rPr lang="en-US" sz="1400" dirty="0">
                <a:latin typeface="Arial" panose="020B0604020202020204" pitchFamily="34" charset="0"/>
              </a:rPr>
              <a:t>-Ruiz, I. Roman-Godinez, S. Torres-Ramos, R. A. </a:t>
            </a:r>
            <a:r>
              <a:rPr lang="en-US" sz="1400" dirty="0" err="1">
                <a:latin typeface="Arial" panose="020B0604020202020204" pitchFamily="34" charset="0"/>
              </a:rPr>
              <a:t>Salido</a:t>
            </a:r>
            <a:r>
              <a:rPr lang="en-US" sz="1400" dirty="0">
                <a:latin typeface="Arial" panose="020B0604020202020204" pitchFamily="34" charset="0"/>
              </a:rPr>
              <a:t>-Ruiz, H. Velez-Perez, and J. A. Morales, “Genomic signal processing for DNA sequence clustering,” </a:t>
            </a:r>
            <a:r>
              <a:rPr lang="en-US" sz="1400" dirty="0" err="1">
                <a:latin typeface="Arial" panose="020B0604020202020204" pitchFamily="34" charset="0"/>
              </a:rPr>
              <a:t>PeerJ</a:t>
            </a:r>
            <a:r>
              <a:rPr lang="en-US" sz="1400" dirty="0">
                <a:latin typeface="Arial" panose="020B0604020202020204" pitchFamily="34" charset="0"/>
              </a:rPr>
              <a:t>, vol. 6, p. e4264, 2018.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</a:rPr>
              <a:t>[9] </a:t>
            </a:r>
            <a:r>
              <a:rPr lang="en-US" sz="1400" dirty="0">
                <a:latin typeface="Arial" panose="020B0604020202020204" pitchFamily="34" charset="0"/>
              </a:rPr>
              <a:t>H. J. Jeffrey, “Chaos game representation of gene structure,” Nucleic Acids Res., vol. 18, pp. 2163–2170, Apr 1990.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[10] </a:t>
            </a:r>
            <a:r>
              <a:rPr lang="en-US" sz="1400" dirty="0"/>
              <a:t>R. C. </a:t>
            </a:r>
            <a:r>
              <a:rPr lang="en-US" sz="1400" dirty="0" err="1"/>
              <a:t>Tillquist</a:t>
            </a:r>
            <a:r>
              <a:rPr lang="en-US" sz="1400" dirty="0"/>
              <a:t> and M. E. </a:t>
            </a:r>
            <a:r>
              <a:rPr lang="en-US" sz="1400" dirty="0" err="1"/>
              <a:t>Lladser</a:t>
            </a:r>
            <a:r>
              <a:rPr lang="en-US" sz="1400" dirty="0"/>
              <a:t>, “Low-dimensional representation of genomic sequences,” Journal of Mathematical Biology, pp. 1–29, 3 2019.</a:t>
            </a:r>
          </a:p>
          <a:p>
            <a:pPr>
              <a:lnSpc>
                <a:spcPct val="150000"/>
              </a:lnSpc>
            </a:pPr>
            <a:endParaRPr lang="en-US" sz="1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8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7404234" y="1311214"/>
            <a:ext cx="441212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1683876"/>
            <a:ext cx="3129915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prokaryotic cells promoter and starting sites are well studied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regions and starting sites are much smaller in in prokaryotic cells and are thus easier to identify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a result there are well defined data sets of promoter and starting site sequences to use as training set for machine learning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Eukaryotic cells promoter and starter sequences varies widely between species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31748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23773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0258-F601-4A26-BBA1-0E9B313B3964}"/>
              </a:ext>
            </a:extLst>
          </p:cNvPr>
          <p:cNvSpPr txBox="1"/>
          <p:nvPr/>
        </p:nvSpPr>
        <p:spPr>
          <a:xfrm>
            <a:off x="6260123" y="2116015"/>
            <a:ext cx="5308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project we will do three major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multiple machine learning models for classifying which sequences contain promoters/TSS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genomic signal processing techniques to extract features from the genomic data to train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performance of different machine learning models as well as the impact of different feature extraction methods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</p:spTree>
    <p:extLst>
      <p:ext uri="{BB962C8B-B14F-4D97-AF65-F5344CB8AC3E}">
        <p14:creationId xmlns:p14="http://schemas.microsoft.com/office/powerpoint/2010/main" val="2588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</p:txBody>
      </p:sp>
    </p:spTree>
    <p:extLst>
      <p:ext uri="{BB962C8B-B14F-4D97-AF65-F5344CB8AC3E}">
        <p14:creationId xmlns:p14="http://schemas.microsoft.com/office/powerpoint/2010/main" val="170564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1714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Lucas Laird</cp:lastModifiedBy>
  <cp:revision>20</cp:revision>
  <dcterms:created xsi:type="dcterms:W3CDTF">2019-04-17T21:22:54Z</dcterms:created>
  <dcterms:modified xsi:type="dcterms:W3CDTF">2019-04-18T06:09:39Z</dcterms:modified>
</cp:coreProperties>
</file>