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74" r:id="rId6"/>
    <p:sldId id="285" r:id="rId7"/>
    <p:sldId id="286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8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1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87254" y="538742"/>
            <a:ext cx="6478720" cy="3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8725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31861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54997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5360" y="264012"/>
            <a:ext cx="11521280" cy="632997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347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36453" y="1516026"/>
            <a:ext cx="3096000" cy="38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547742" y="540839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45163" y="3571213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60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73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533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789276"/>
            <a:ext cx="12192000" cy="406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96000" y="3302815"/>
            <a:ext cx="6096000" cy="3041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0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267485" y="846034"/>
            <a:ext cx="5529990" cy="5456343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&amp;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742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0D10032-074E-4CA2-ABA5-9CD5B90CB8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58349" y="520166"/>
            <a:ext cx="4728531" cy="5817668"/>
          </a:xfrm>
          <a:custGeom>
            <a:avLst/>
            <a:gdLst>
              <a:gd name="connsiteX0" fmla="*/ 548548 w 4728531"/>
              <a:gd name="connsiteY0" fmla="*/ 4778763 h 5817668"/>
              <a:gd name="connsiteX1" fmla="*/ 1038907 w 4728531"/>
              <a:gd name="connsiteY1" fmla="*/ 5326503 h 5817668"/>
              <a:gd name="connsiteX2" fmla="*/ 491166 w 4728531"/>
              <a:gd name="connsiteY2" fmla="*/ 5816862 h 5817668"/>
              <a:gd name="connsiteX3" fmla="*/ 807 w 4728531"/>
              <a:gd name="connsiteY3" fmla="*/ 5269121 h 5817668"/>
              <a:gd name="connsiteX4" fmla="*/ 548548 w 4728531"/>
              <a:gd name="connsiteY4" fmla="*/ 4778763 h 5817668"/>
              <a:gd name="connsiteX5" fmla="*/ 2582068 w 4728531"/>
              <a:gd name="connsiteY5" fmla="*/ 2704 h 5817668"/>
              <a:gd name="connsiteX6" fmla="*/ 2756083 w 4728531"/>
              <a:gd name="connsiteY6" fmla="*/ 3767 h 5817668"/>
              <a:gd name="connsiteX7" fmla="*/ 3929376 w 4728531"/>
              <a:gd name="connsiteY7" fmla="*/ 449548 h 5817668"/>
              <a:gd name="connsiteX8" fmla="*/ 4286615 w 4728531"/>
              <a:gd name="connsiteY8" fmla="*/ 3129325 h 5817668"/>
              <a:gd name="connsiteX9" fmla="*/ 4355478 w 4728531"/>
              <a:gd name="connsiteY9" fmla="*/ 4036880 h 5817668"/>
              <a:gd name="connsiteX10" fmla="*/ 3844862 w 4728531"/>
              <a:gd name="connsiteY10" fmla="*/ 4021634 h 5817668"/>
              <a:gd name="connsiteX11" fmla="*/ 3795512 w 4728531"/>
              <a:gd name="connsiteY11" fmla="*/ 4317879 h 5817668"/>
              <a:gd name="connsiteX12" fmla="*/ 3646861 w 4728531"/>
              <a:gd name="connsiteY12" fmla="*/ 4323548 h 5817668"/>
              <a:gd name="connsiteX13" fmla="*/ 3606580 w 4728531"/>
              <a:gd name="connsiteY13" fmla="*/ 4469298 h 5817668"/>
              <a:gd name="connsiteX14" fmla="*/ 3369990 w 4728531"/>
              <a:gd name="connsiteY14" fmla="*/ 4521018 h 5817668"/>
              <a:gd name="connsiteX15" fmla="*/ 2899355 w 4728531"/>
              <a:gd name="connsiteY15" fmla="*/ 4971677 h 5817668"/>
              <a:gd name="connsiteX16" fmla="*/ 2141841 w 4728531"/>
              <a:gd name="connsiteY16" fmla="*/ 4344012 h 5817668"/>
              <a:gd name="connsiteX17" fmla="*/ 1400078 w 4728531"/>
              <a:gd name="connsiteY17" fmla="*/ 4911033 h 5817668"/>
              <a:gd name="connsiteX18" fmla="*/ 589931 w 4728531"/>
              <a:gd name="connsiteY18" fmla="*/ 4419825 h 5817668"/>
              <a:gd name="connsiteX19" fmla="*/ 1652307 w 4728531"/>
              <a:gd name="connsiteY19" fmla="*/ 2931722 h 5817668"/>
              <a:gd name="connsiteX20" fmla="*/ 3043158 w 4728531"/>
              <a:gd name="connsiteY20" fmla="*/ 2561200 h 5817668"/>
              <a:gd name="connsiteX21" fmla="*/ 3036113 w 4728531"/>
              <a:gd name="connsiteY21" fmla="*/ 2555987 h 5817668"/>
              <a:gd name="connsiteX22" fmla="*/ 3772668 w 4728531"/>
              <a:gd name="connsiteY22" fmla="*/ 1716322 h 5817668"/>
              <a:gd name="connsiteX23" fmla="*/ 2840209 w 4728531"/>
              <a:gd name="connsiteY23" fmla="*/ 737058 h 5817668"/>
              <a:gd name="connsiteX24" fmla="*/ 2096020 w 4728531"/>
              <a:gd name="connsiteY24" fmla="*/ 1003904 h 5817668"/>
              <a:gd name="connsiteX25" fmla="*/ 1445846 w 4728531"/>
              <a:gd name="connsiteY25" fmla="*/ 541122 h 5817668"/>
              <a:gd name="connsiteX26" fmla="*/ 2582068 w 4728531"/>
              <a:gd name="connsiteY26" fmla="*/ 2704 h 581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28531" h="5817668">
                <a:moveTo>
                  <a:pt x="548548" y="4778763"/>
                </a:moveTo>
                <a:cubicBezTo>
                  <a:pt x="835211" y="4794608"/>
                  <a:pt x="1054752" y="5039839"/>
                  <a:pt x="1038907" y="5326503"/>
                </a:cubicBezTo>
                <a:cubicBezTo>
                  <a:pt x="1023061" y="5613167"/>
                  <a:pt x="777829" y="5832707"/>
                  <a:pt x="491166" y="5816862"/>
                </a:cubicBezTo>
                <a:cubicBezTo>
                  <a:pt x="204503" y="5801016"/>
                  <a:pt x="-15038" y="5555785"/>
                  <a:pt x="807" y="5269121"/>
                </a:cubicBezTo>
                <a:cubicBezTo>
                  <a:pt x="16653" y="4982458"/>
                  <a:pt x="261885" y="4762917"/>
                  <a:pt x="548548" y="4778763"/>
                </a:cubicBezTo>
                <a:close/>
                <a:moveTo>
                  <a:pt x="2582068" y="2704"/>
                </a:moveTo>
                <a:cubicBezTo>
                  <a:pt x="2640139" y="-1161"/>
                  <a:pt x="2698224" y="-946"/>
                  <a:pt x="2756083" y="3767"/>
                </a:cubicBezTo>
                <a:cubicBezTo>
                  <a:pt x="3132633" y="34436"/>
                  <a:pt x="3493967" y="91474"/>
                  <a:pt x="3929376" y="449548"/>
                </a:cubicBezTo>
                <a:cubicBezTo>
                  <a:pt x="4919800" y="1129412"/>
                  <a:pt x="4930126" y="2421201"/>
                  <a:pt x="4286615" y="3129325"/>
                </a:cubicBezTo>
                <a:cubicBezTo>
                  <a:pt x="4309568" y="3431842"/>
                  <a:pt x="4389355" y="4005541"/>
                  <a:pt x="4355478" y="4036880"/>
                </a:cubicBezTo>
                <a:cubicBezTo>
                  <a:pt x="4255653" y="4142484"/>
                  <a:pt x="4016098" y="4042610"/>
                  <a:pt x="3844862" y="4021634"/>
                </a:cubicBezTo>
                <a:cubicBezTo>
                  <a:pt x="3836003" y="4129147"/>
                  <a:pt x="3822393" y="4296348"/>
                  <a:pt x="3795512" y="4317879"/>
                </a:cubicBezTo>
                <a:cubicBezTo>
                  <a:pt x="3758886" y="4332019"/>
                  <a:pt x="3700874" y="4326476"/>
                  <a:pt x="3646861" y="4323548"/>
                </a:cubicBezTo>
                <a:cubicBezTo>
                  <a:pt x="3633433" y="4372131"/>
                  <a:pt x="3646781" y="4449628"/>
                  <a:pt x="3606580" y="4469298"/>
                </a:cubicBezTo>
                <a:cubicBezTo>
                  <a:pt x="3537513" y="4494843"/>
                  <a:pt x="3434899" y="4475631"/>
                  <a:pt x="3369990" y="4521018"/>
                </a:cubicBezTo>
                <a:cubicBezTo>
                  <a:pt x="3252468" y="4578984"/>
                  <a:pt x="3247184" y="5024253"/>
                  <a:pt x="2899355" y="4971677"/>
                </a:cubicBezTo>
                <a:cubicBezTo>
                  <a:pt x="2598277" y="4909574"/>
                  <a:pt x="2355586" y="4565959"/>
                  <a:pt x="2141841" y="4344012"/>
                </a:cubicBezTo>
                <a:cubicBezTo>
                  <a:pt x="1981764" y="4163762"/>
                  <a:pt x="1622817" y="4698394"/>
                  <a:pt x="1400078" y="4911033"/>
                </a:cubicBezTo>
                <a:cubicBezTo>
                  <a:pt x="1075556" y="4771974"/>
                  <a:pt x="813353" y="4605488"/>
                  <a:pt x="589931" y="4419825"/>
                </a:cubicBezTo>
                <a:cubicBezTo>
                  <a:pt x="979653" y="3891924"/>
                  <a:pt x="1424727" y="3149577"/>
                  <a:pt x="1652307" y="2931722"/>
                </a:cubicBezTo>
                <a:cubicBezTo>
                  <a:pt x="1885400" y="2693969"/>
                  <a:pt x="2613272" y="2686571"/>
                  <a:pt x="3043158" y="2561200"/>
                </a:cubicBezTo>
                <a:lnTo>
                  <a:pt x="3036113" y="2555987"/>
                </a:lnTo>
                <a:cubicBezTo>
                  <a:pt x="3441848" y="2464034"/>
                  <a:pt x="3749810" y="2129847"/>
                  <a:pt x="3772668" y="1716322"/>
                </a:cubicBezTo>
                <a:cubicBezTo>
                  <a:pt x="3800903" y="1205517"/>
                  <a:pt x="3383428" y="767085"/>
                  <a:pt x="2840209" y="737058"/>
                </a:cubicBezTo>
                <a:cubicBezTo>
                  <a:pt x="2550766" y="721060"/>
                  <a:pt x="2284022" y="824238"/>
                  <a:pt x="2096020" y="1003904"/>
                </a:cubicBezTo>
                <a:lnTo>
                  <a:pt x="1445846" y="541122"/>
                </a:lnTo>
                <a:cubicBezTo>
                  <a:pt x="1769624" y="256775"/>
                  <a:pt x="2175558" y="29760"/>
                  <a:pt x="2582068" y="27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20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EB0C60AC-17D1-47A8-A33F-85C3824468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B402172D-BBC8-4691-988A-FAE2D859BF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505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585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414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372416" y="1897460"/>
            <a:ext cx="324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00617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16014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F8091E-F1D1-4432-A03D-CA0EF01AD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0B231A61-2323-46B3-86EA-6D772A043A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90582"/>
            <a:ext cx="12192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549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91017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8757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984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083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0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5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96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89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84926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9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584307" y="3731999"/>
            <a:ext cx="696421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Genomic Machine Learning on TSSs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3" y="5532347"/>
            <a:ext cx="696413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Devan McCallum and Lucas Laird</a:t>
            </a:r>
          </a:p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CSCI 4314 Final Project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759397" y="2838687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72D5C-6638-46BA-BB05-557F4FBA1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35" y="3610707"/>
            <a:ext cx="4285320" cy="2682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22FD-A387-412F-A7C0-8771A7674B7C}"/>
              </a:ext>
            </a:extLst>
          </p:cNvPr>
          <p:cNvSpPr txBox="1"/>
          <p:nvPr/>
        </p:nvSpPr>
        <p:spPr>
          <a:xfrm>
            <a:off x="6776607" y="6172199"/>
            <a:ext cx="383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https://medium.com/deep-math-machine-learning-ai/chapter-3-support-vector-machine-with-math-47d6193c82be</a:t>
            </a:r>
          </a:p>
        </p:txBody>
      </p:sp>
    </p:spTree>
    <p:extLst>
      <p:ext uri="{BB962C8B-B14F-4D97-AF65-F5344CB8AC3E}">
        <p14:creationId xmlns:p14="http://schemas.microsoft.com/office/powerpoint/2010/main" val="179746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D61B3-33E0-4050-B70C-458CF8D9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25" y="3610022"/>
            <a:ext cx="4028551" cy="2692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BCF391-B07D-4B5A-9323-B7B31C869918}"/>
              </a:ext>
            </a:extLst>
          </p:cNvPr>
          <p:cNvSpPr txBox="1"/>
          <p:nvPr/>
        </p:nvSpPr>
        <p:spPr>
          <a:xfrm>
            <a:off x="6565589" y="6172199"/>
            <a:ext cx="4231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https://kevinzakka.github.io/2016/07/13/k-nearest-neighbor/</a:t>
            </a:r>
          </a:p>
        </p:txBody>
      </p:sp>
    </p:spTree>
    <p:extLst>
      <p:ext uri="{BB962C8B-B14F-4D97-AF65-F5344CB8AC3E}">
        <p14:creationId xmlns:p14="http://schemas.microsoft.com/office/powerpoint/2010/main" val="304968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9F09D-0320-4707-A9F4-A29515FC3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80" y="3440292"/>
            <a:ext cx="3633927" cy="2767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9A3FE-E0F5-42A8-9A57-0440D827668E}"/>
              </a:ext>
            </a:extLst>
          </p:cNvPr>
          <p:cNvSpPr txBox="1"/>
          <p:nvPr/>
        </p:nvSpPr>
        <p:spPr>
          <a:xfrm>
            <a:off x="6639973" y="6207811"/>
            <a:ext cx="373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https://medium.com/datadriveninvestor/when-not-to-use-neural-networks-89fb50622429</a:t>
            </a:r>
          </a:p>
        </p:txBody>
      </p:sp>
    </p:spTree>
    <p:extLst>
      <p:ext uri="{BB962C8B-B14F-4D97-AF65-F5344CB8AC3E}">
        <p14:creationId xmlns:p14="http://schemas.microsoft.com/office/powerpoint/2010/main" val="151870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8D450-48DE-4D21-8D3F-C37BB16DB09B}"/>
              </a:ext>
            </a:extLst>
          </p:cNvPr>
          <p:cNvSpPr txBox="1"/>
          <p:nvPr/>
        </p:nvSpPr>
        <p:spPr>
          <a:xfrm>
            <a:off x="5843954" y="3105834"/>
            <a:ext cx="5896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numerically represent genetic data!</a:t>
            </a:r>
          </a:p>
          <a:p>
            <a:r>
              <a:rPr lang="en-US" dirty="0"/>
              <a:t>This is challenging since a good representation must: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low-dimensional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 minimal implicit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distort or obscure relationships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</p:spTree>
    <p:extLst>
      <p:ext uri="{BB962C8B-B14F-4D97-AF65-F5344CB8AC3E}">
        <p14:creationId xmlns:p14="http://schemas.microsoft.com/office/powerpoint/2010/main" val="381012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B5B2E-82F4-49FF-88A8-99C1A8FD2F36}"/>
              </a:ext>
            </a:extLst>
          </p:cNvPr>
          <p:cNvSpPr txBox="1"/>
          <p:nvPr/>
        </p:nvSpPr>
        <p:spPr>
          <a:xfrm>
            <a:off x="504085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Chaos Game Representation(CGR)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C21BC-2120-4D41-9127-3B049C14791F}"/>
              </a:ext>
            </a:extLst>
          </p:cNvPr>
          <p:cNvSpPr txBox="1"/>
          <p:nvPr/>
        </p:nvSpPr>
        <p:spPr>
          <a:xfrm>
            <a:off x="738553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Converts genetic sequence into a unique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Produces sequence of 2 dimensional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interpret genomic sequence as a numeric signal and leverage signal processing to analyze the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1F69E2-BC09-4E60-B1F1-A6C006292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08" y="3997658"/>
            <a:ext cx="3763109" cy="26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7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8B72D-9466-4056-9C73-320370BB9E91}"/>
              </a:ext>
            </a:extLst>
          </p:cNvPr>
          <p:cNvSpPr txBox="1"/>
          <p:nvPr/>
        </p:nvSpPr>
        <p:spPr>
          <a:xfrm>
            <a:off x="504085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Chaos Game Representation(CGR)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08E4B-3769-4F5F-92ED-33FDB1113547}"/>
              </a:ext>
            </a:extLst>
          </p:cNvPr>
          <p:cNvSpPr txBox="1"/>
          <p:nvPr/>
        </p:nvSpPr>
        <p:spPr>
          <a:xfrm>
            <a:off x="738553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Converts genetic sequence into a unique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Produces sequence of 2 dimensional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interpret genomic sequence as a numeric signal and leverage signal processing to analyze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116E8-9A3C-4BA1-82C3-AF317A60541B}"/>
              </a:ext>
            </a:extLst>
          </p:cNvPr>
          <p:cNvSpPr txBox="1"/>
          <p:nvPr/>
        </p:nvSpPr>
        <p:spPr>
          <a:xfrm>
            <a:off x="6090138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Metric Dimension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65E76-6316-4B2A-BB84-C260D6B4F1A8}"/>
              </a:ext>
            </a:extLst>
          </p:cNvPr>
          <p:cNvSpPr txBox="1"/>
          <p:nvPr/>
        </p:nvSpPr>
        <p:spPr>
          <a:xfrm>
            <a:off x="6049107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Organize genetic sequences as nodes of a “Hamming graph”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Metric dimension is a graph theoretic property that can be used to embed nodes of a graph as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Embed Hamming graph to embed genetic sequences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987475-A5E7-4EB5-80D5-A9816BE5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86" y="4296160"/>
            <a:ext cx="3651257" cy="2157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D36E7F-6A58-441A-B01D-48F34DC0F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08" y="3997658"/>
            <a:ext cx="3763109" cy="26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26880-F6EB-4F77-B289-E22F0CF4930A}"/>
              </a:ext>
            </a:extLst>
          </p:cNvPr>
          <p:cNvSpPr txBox="1"/>
          <p:nvPr/>
        </p:nvSpPr>
        <p:spPr>
          <a:xfrm>
            <a:off x="539262" y="1559169"/>
            <a:ext cx="1134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Predict whether or not a given genetic sequence contains a promoter/TSS or not.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2F005E-5E4A-4195-840B-00FCFE8008B7}"/>
              </a:ext>
            </a:extLst>
          </p:cNvPr>
          <p:cNvSpPr txBox="1"/>
          <p:nvPr/>
        </p:nvSpPr>
        <p:spPr>
          <a:xfrm>
            <a:off x="6448952" y="2130819"/>
            <a:ext cx="543364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compiled a dataset of ~9,000 sequences with approximately half containing a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 machine learning models to classify which sequences have a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Chaos Game Representation and Metric Dimension to convert genetic sequence into numeric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Apply genomic signal processing to extract features for the 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 performance across the different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08290-CAB8-4033-A9CC-0359C848661D}"/>
              </a:ext>
            </a:extLst>
          </p:cNvPr>
          <p:cNvSpPr txBox="1"/>
          <p:nvPr/>
        </p:nvSpPr>
        <p:spPr>
          <a:xfrm>
            <a:off x="656492" y="2130819"/>
            <a:ext cx="579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the biology/significance: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93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3068312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DNA Transcription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589288" y="1750637"/>
            <a:ext cx="4922279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 and Transcription Starting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59A-BBA4-4C6D-B0DB-53D9245DE2AA}"/>
              </a:ext>
            </a:extLst>
          </p:cNvPr>
          <p:cNvSpPr txBox="1"/>
          <p:nvPr/>
        </p:nvSpPr>
        <p:spPr>
          <a:xfrm>
            <a:off x="6813711" y="1206822"/>
            <a:ext cx="4512054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is the first step of gene expression. It involves copying a gene’s DNA sequence to make an RNA molecule. This is done by an enzyme called RNA polymerase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6813711" y="2625380"/>
            <a:ext cx="4512055" cy="26776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 Starting Site (TSS)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where transcription starts on the 5’-end of a gene sequence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Promoter Sequence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upstream from the transcribed region and controls the transcription of the gene. Assists in the binding of RNA polymerases.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Enhancers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located upstream from promoter region and increase the rate of transcription. Activator proteins bind to these sites and increase gene transcription.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80EF6-D512-4C28-BB10-5DC73716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8" y="2625380"/>
            <a:ext cx="6084673" cy="32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Mechanism of Gene Regulation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EA2C1A-F5CA-43F0-9929-D6781CC4CD75}"/>
              </a:ext>
            </a:extLst>
          </p:cNvPr>
          <p:cNvGrpSpPr>
            <a:grpSpLocks noChangeAspect="1"/>
          </p:cNvGrpSpPr>
          <p:nvPr/>
        </p:nvGrpSpPr>
        <p:grpSpPr>
          <a:xfrm>
            <a:off x="6347026" y="2148851"/>
            <a:ext cx="1109955" cy="3960000"/>
            <a:chOff x="3303186" y="2057490"/>
            <a:chExt cx="1009050" cy="3600000"/>
          </a:xfrm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9375924-5400-4E2C-9D01-4D7F960DBE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4A1C7644-DD4C-4F62-87AA-3D94F25D3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7961F2E2-49E0-4229-BD4F-BEF4B52B3A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3692F14D-D4CE-40E2-89DC-F6A19B5682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10118941-6AE6-4F4E-85D1-E2B2D14F64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465582F4-89CA-4166-9F71-75CA4BCA85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4C9FB1E-42B6-4513-BA74-8C5F92B99B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B1ED9D2-02F7-4F63-AA02-98C6914C02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6062F1C0-66B8-4AB6-851A-0FF19DD317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26040A56-8DCB-4065-99D4-BAE7D701F7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0DCF54-58C7-4874-891E-59564950D61B}"/>
              </a:ext>
            </a:extLst>
          </p:cNvPr>
          <p:cNvGrpSpPr>
            <a:grpSpLocks noChangeAspect="1"/>
          </p:cNvGrpSpPr>
          <p:nvPr/>
        </p:nvGrpSpPr>
        <p:grpSpPr>
          <a:xfrm>
            <a:off x="4595023" y="1788851"/>
            <a:ext cx="1242107" cy="4320000"/>
            <a:chOff x="1755471" y="2057490"/>
            <a:chExt cx="1035089" cy="3600000"/>
          </a:xfrm>
        </p:grpSpPr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489DA26C-05ED-47BA-AA5B-AE14E9CEFE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5D4CC11A-8206-4049-BF40-06B467248D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CDFFD2B-CD20-4715-AB42-D0103192E6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6908A06C-91EE-4083-B99C-4D7E21FDE1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4F40BDEB-4786-4433-8941-627E2E5602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BBEC95ED-91D9-4F75-9912-D2DD498A49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0EF8780E-BAAF-497D-B2EB-57C1EF9556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E0C389-1723-4272-A5FD-55433A2053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22B1B9D-EB2C-4F0B-BE84-C86695D2F2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8AC5C285-B0A4-4E76-AE18-690A378C29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4B75F4-BF5E-4EE0-AD35-C2D8481C7593}"/>
              </a:ext>
            </a:extLst>
          </p:cNvPr>
          <p:cNvGrpSpPr/>
          <p:nvPr/>
        </p:nvGrpSpPr>
        <p:grpSpPr>
          <a:xfrm>
            <a:off x="7839121" y="2549374"/>
            <a:ext cx="3312000" cy="976017"/>
            <a:chOff x="602035" y="2629720"/>
            <a:chExt cx="2520000" cy="97601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D6F40A-EAD9-4A68-B64E-CA5FFB9BB64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The most efficient method for regulating gene expression is through regulating the rate of transcription.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EDAAA2-9E28-4744-9603-5150B8014637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Rate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702004-8607-4253-BDB3-949510552CAE}"/>
              </a:ext>
            </a:extLst>
          </p:cNvPr>
          <p:cNvGrpSpPr/>
          <p:nvPr/>
        </p:nvGrpSpPr>
        <p:grpSpPr>
          <a:xfrm>
            <a:off x="7839122" y="4015272"/>
            <a:ext cx="3312000" cy="1163158"/>
            <a:chOff x="6012160" y="3619682"/>
            <a:chExt cx="2544050" cy="116315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BE6801-DFF2-4285-B3DD-C0CDAB8EC30B}"/>
                </a:ext>
              </a:extLst>
            </p:cNvPr>
            <p:cNvSpPr txBox="1"/>
            <p:nvPr/>
          </p:nvSpPr>
          <p:spPr>
            <a:xfrm>
              <a:off x="6012160" y="3951843"/>
              <a:ext cx="254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Proteins that control and regulate the transcription of genes by binding to specific nucleotides responsible for regulation i.e. activator proteins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41BD17-7C69-40BE-9953-433595C5034B}"/>
                </a:ext>
              </a:extLst>
            </p:cNvPr>
            <p:cNvSpPr txBox="1"/>
            <p:nvPr/>
          </p:nvSpPr>
          <p:spPr>
            <a:xfrm>
              <a:off x="6012160" y="3619682"/>
              <a:ext cx="2544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Factors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957B6F-B0E5-4244-A82B-8C6469D5DE3E}"/>
              </a:ext>
            </a:extLst>
          </p:cNvPr>
          <p:cNvCxnSpPr/>
          <p:nvPr/>
        </p:nvCxnSpPr>
        <p:spPr>
          <a:xfrm flipV="1">
            <a:off x="7304730" y="3732853"/>
            <a:ext cx="4032000" cy="952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245683-B86C-4CCF-B0BB-CDB8D750F69A}"/>
              </a:ext>
            </a:extLst>
          </p:cNvPr>
          <p:cNvCxnSpPr/>
          <p:nvPr/>
        </p:nvCxnSpPr>
        <p:spPr>
          <a:xfrm flipH="1">
            <a:off x="900377" y="2671901"/>
            <a:ext cx="40320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C935DD-B209-4DAD-82AE-2F1D3A36E52B}"/>
              </a:ext>
            </a:extLst>
          </p:cNvPr>
          <p:cNvGrpSpPr/>
          <p:nvPr/>
        </p:nvGrpSpPr>
        <p:grpSpPr>
          <a:xfrm>
            <a:off x="1022266" y="2936509"/>
            <a:ext cx="3312000" cy="1160683"/>
            <a:chOff x="602035" y="2629720"/>
            <a:chExt cx="2520000" cy="116068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C12E29-1B2D-445C-9625-AB0FD677977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Blanket term for cellular process that control the rate and manner of gene expression. Includes a complex set of interactions between genes, RNA, proteins and more.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723418-1714-47CE-ACC1-6765EC7314C9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Gene Regulation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15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4198479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Transcription Starting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59A-BBA4-4C6D-B0DB-53D9245DE2AA}"/>
              </a:ext>
            </a:extLst>
          </p:cNvPr>
          <p:cNvSpPr txBox="1"/>
          <p:nvPr/>
        </p:nvSpPr>
        <p:spPr>
          <a:xfrm>
            <a:off x="7404234" y="1311214"/>
            <a:ext cx="441212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7404234" y="1683876"/>
            <a:ext cx="3129915" cy="452431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prokaryotic cells promoter and starting sites are well studied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Promoter regions and starting sites are much smaller in in prokaryotic cells and are thus easier to identify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 a result there are well defined data sets of promoter and starting site sequences to use as training set for machine learning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Eukaryotic cells promoter and starter sequences varies widely between species </a:t>
            </a: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171180F0-257D-41FB-A9F7-C7AC8ABB864A}"/>
              </a:ext>
            </a:extLst>
          </p:cNvPr>
          <p:cNvSpPr/>
          <p:nvPr/>
        </p:nvSpPr>
        <p:spPr>
          <a:xfrm>
            <a:off x="589288" y="1750637"/>
            <a:ext cx="4333694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and Promoter Predictability</a:t>
            </a:r>
          </a:p>
        </p:txBody>
      </p:sp>
      <p:pic>
        <p:nvPicPr>
          <p:cNvPr id="2050" name="Picture 2" descr="Image result for prokaryotic transcription starting sites">
            <a:extLst>
              <a:ext uri="{FF2B5EF4-FFF2-40B4-BE49-F238E27FC236}">
                <a16:creationId xmlns:a16="http://schemas.microsoft.com/office/drawing/2014/main" id="{AA24A184-BF67-455C-B5A5-567EE55F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8" y="2524993"/>
            <a:ext cx="5886554" cy="18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8258F8AF-C7DC-441D-8D65-D19C4A720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t="45341" r="-1429" b="16195"/>
          <a:stretch/>
        </p:blipFill>
        <p:spPr bwMode="auto">
          <a:xfrm>
            <a:off x="589288" y="4297680"/>
            <a:ext cx="59685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Goal of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09600" y="1207477"/>
            <a:ext cx="1001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use machine learning to predict whether or not a given genetic sequence contains a promoter/TSS or not.</a:t>
            </a:r>
          </a:p>
        </p:txBody>
      </p:sp>
    </p:spTree>
    <p:extLst>
      <p:ext uri="{BB962C8B-B14F-4D97-AF65-F5344CB8AC3E}">
        <p14:creationId xmlns:p14="http://schemas.microsoft.com/office/powerpoint/2010/main" val="193339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23727" y="2116015"/>
            <a:ext cx="548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this, we have extracted sequences from the genome of E. coli K-12.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consist of 150 base pairs upstream from a TSS and 300 base pairs downstream.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Non-promoter examples are randomly sampled from the full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Half of data contain promoters/TSS, half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sure that none of our sampled sequences overlap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predict whether or not a given genetic sequence contains a promoter/TSS or not.</a:t>
            </a:r>
          </a:p>
        </p:txBody>
      </p:sp>
    </p:spTree>
    <p:extLst>
      <p:ext uri="{BB962C8B-B14F-4D97-AF65-F5344CB8AC3E}">
        <p14:creationId xmlns:p14="http://schemas.microsoft.com/office/powerpoint/2010/main" val="237738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23727" y="2116015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this, we have extracted sequences from the genome of E. coli K-12.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consist of 150 base pairs upstream from a TSS and 300 base pairs downstream.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Non-promoter examples are randomly sampled from the full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~4,000 sequences that contain a promoter and 5,000 sequences which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sure that none of our sampled sequences overlap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predict whether or not a given genetic sequence contains a promoter/TSS or not.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B0258-F601-4A26-BBA1-0E9B313B3964}"/>
              </a:ext>
            </a:extLst>
          </p:cNvPr>
          <p:cNvSpPr txBox="1"/>
          <p:nvPr/>
        </p:nvSpPr>
        <p:spPr>
          <a:xfrm>
            <a:off x="6260123" y="2116015"/>
            <a:ext cx="5308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project we will do three major things: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multiple machine learning models for classifying which sequences contain promoters/TSS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genomic signal processing techniques to extract features from the genomic data to train machine learning models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Compare performance of different machine learning models as well as the impact of different feature extraction methods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78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</p:spTree>
    <p:extLst>
      <p:ext uri="{BB962C8B-B14F-4D97-AF65-F5344CB8AC3E}">
        <p14:creationId xmlns:p14="http://schemas.microsoft.com/office/powerpoint/2010/main" val="258833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</p:txBody>
      </p:sp>
    </p:spTree>
    <p:extLst>
      <p:ext uri="{BB962C8B-B14F-4D97-AF65-F5344CB8AC3E}">
        <p14:creationId xmlns:p14="http://schemas.microsoft.com/office/powerpoint/2010/main" val="17056414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1262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Unicode MS</vt:lpstr>
      <vt:lpstr>Wingdings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 McCallum</dc:creator>
  <cp:lastModifiedBy>Lucas Laird</cp:lastModifiedBy>
  <cp:revision>14</cp:revision>
  <dcterms:created xsi:type="dcterms:W3CDTF">2019-04-17T21:22:54Z</dcterms:created>
  <dcterms:modified xsi:type="dcterms:W3CDTF">2019-04-18T05:22:34Z</dcterms:modified>
</cp:coreProperties>
</file>