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8" r:id="rId3"/>
    <p:sldId id="296" r:id="rId4"/>
    <p:sldId id="297" r:id="rId5"/>
    <p:sldId id="298" r:id="rId6"/>
    <p:sldId id="300" r:id="rId7"/>
    <p:sldId id="299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4" r:id="rId21"/>
    <p:sldId id="313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4" r:id="rId31"/>
    <p:sldId id="325" r:id="rId32"/>
    <p:sldId id="29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0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2032D002-D085-49E9-BF2E-8AA1C061D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189" y="3255826"/>
            <a:ext cx="8791575" cy="969964"/>
          </a:xfrm>
        </p:spPr>
        <p:txBody>
          <a:bodyPr>
            <a:normAutofit fontScale="90000"/>
          </a:bodyPr>
          <a:lstStyle/>
          <a:p>
            <a:pPr algn="ctr"/>
            <a:r>
              <a:rPr lang="en-PH" dirty="0"/>
              <a:t>Hello! C#</a:t>
            </a:r>
            <a:br>
              <a:rPr lang="en-PH" dirty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92422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36182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STATEMENTS</a:t>
            </a:r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5D9BF1-EE4E-4D09-985D-4A4D200E7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3017" y="785876"/>
            <a:ext cx="7136296" cy="58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8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36182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STATEMENTS</a:t>
            </a:r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C1AA81-89C7-4444-981B-5654D2C0A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261" y="740129"/>
            <a:ext cx="7066722" cy="594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1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36182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STATEMENTS</a:t>
            </a:r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976BD3-76A2-4D4E-B81D-ABA0B7826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754" y="720982"/>
            <a:ext cx="7002350" cy="603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36182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STATEMENTS</a:t>
            </a:r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FE0EDA9-4577-4888-B9A1-A8FBA4CCC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1840" y="726570"/>
            <a:ext cx="7048203" cy="490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8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36182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STATEMENTS</a:t>
            </a:r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754EE9-850F-41B8-A428-989D47F9D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933" y="794065"/>
            <a:ext cx="5892110" cy="58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2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36182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STATEMENTS</a:t>
            </a:r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2A5F67-03B1-476F-BE95-00E99DDD1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390" y="692547"/>
            <a:ext cx="6081497" cy="599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02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36182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Classes and objects</a:t>
            </a:r>
          </a:p>
          <a:p>
            <a:r>
              <a:rPr lang="en-US" altLang="en-US" sz="1800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 is the most fundamental type in C#</a:t>
            </a:r>
            <a:endParaRPr lang="en-US" altLang="en-US" sz="1800" cap="none" dirty="0">
              <a:solidFill>
                <a:schemeClr val="tx1"/>
              </a:solidFill>
            </a:endParaRP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sz="1600" b="1" dirty="0">
              <a:solidFill>
                <a:schemeClr val="tx1"/>
              </a:solidFill>
            </a:endParaRPr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331ADA-1F63-4520-AE3C-9670E5483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648" y="2158921"/>
            <a:ext cx="7153483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80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361820" cy="6345492"/>
          </a:xfrm>
          <a:noFill/>
          <a:ln>
            <a:noFill/>
          </a:ln>
        </p:spPr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</a:pPr>
            <a:r>
              <a:rPr lang="en-PH" sz="2900" b="1" dirty="0">
                <a:solidFill>
                  <a:srgbClr val="00B0F0"/>
                </a:solidFill>
              </a:rPr>
              <a:t>Members</a:t>
            </a:r>
          </a:p>
          <a:p>
            <a:r>
              <a:rPr lang="en-US" dirty="0"/>
              <a:t>Constants</a:t>
            </a:r>
          </a:p>
          <a:p>
            <a:pPr lvl="1" algn="l"/>
            <a:r>
              <a:rPr lang="en-US" dirty="0"/>
              <a:t>Constant values associated with the class</a:t>
            </a:r>
          </a:p>
          <a:p>
            <a:r>
              <a:rPr lang="en-US" dirty="0"/>
              <a:t>Fields</a:t>
            </a:r>
          </a:p>
          <a:p>
            <a:pPr lvl="1" algn="l"/>
            <a:r>
              <a:rPr lang="en-US" dirty="0"/>
              <a:t>Variables of the class</a:t>
            </a:r>
          </a:p>
          <a:p>
            <a:r>
              <a:rPr lang="en-US" dirty="0"/>
              <a:t>Methods</a:t>
            </a:r>
          </a:p>
          <a:p>
            <a:pPr lvl="1" algn="l"/>
            <a:r>
              <a:rPr lang="en-US" dirty="0"/>
              <a:t>Computations and actions that can be performed by the class</a:t>
            </a:r>
          </a:p>
          <a:p>
            <a:r>
              <a:rPr lang="en-US" dirty="0"/>
              <a:t>Properties</a:t>
            </a:r>
          </a:p>
          <a:p>
            <a:pPr lvl="1" algn="l"/>
            <a:r>
              <a:rPr lang="en-US" dirty="0"/>
              <a:t>Actions associated with reading and writing named properties of the class</a:t>
            </a:r>
          </a:p>
          <a:p>
            <a:r>
              <a:rPr lang="en-US" dirty="0"/>
              <a:t>Indexers</a:t>
            </a:r>
          </a:p>
          <a:p>
            <a:pPr lvl="1" algn="l"/>
            <a:r>
              <a:rPr lang="en-US" dirty="0"/>
              <a:t>Actions associated with indexing instances of the class like an array</a:t>
            </a:r>
          </a:p>
          <a:p>
            <a:r>
              <a:rPr lang="en-US" dirty="0"/>
              <a:t>Events</a:t>
            </a:r>
          </a:p>
          <a:p>
            <a:pPr lvl="1" algn="l"/>
            <a:r>
              <a:rPr lang="en-US" dirty="0"/>
              <a:t>Notifications that can be generated by the class</a:t>
            </a:r>
          </a:p>
          <a:p>
            <a:r>
              <a:rPr lang="en-US" dirty="0"/>
              <a:t>Operators</a:t>
            </a:r>
          </a:p>
          <a:p>
            <a:pPr lvl="1" algn="l"/>
            <a:r>
              <a:rPr lang="en-US" dirty="0"/>
              <a:t>Conversions and expression operators supported by the class</a:t>
            </a:r>
          </a:p>
          <a:p>
            <a:r>
              <a:rPr lang="en-US" dirty="0"/>
              <a:t>Constructors</a:t>
            </a:r>
          </a:p>
          <a:p>
            <a:pPr lvl="1" algn="l"/>
            <a:r>
              <a:rPr lang="en-US" dirty="0"/>
              <a:t>Actions required to initialize instances of the class or the class itself</a:t>
            </a:r>
          </a:p>
          <a:p>
            <a:r>
              <a:rPr lang="en-US" dirty="0"/>
              <a:t>Finalizers</a:t>
            </a:r>
          </a:p>
          <a:p>
            <a:pPr lvl="1" algn="l"/>
            <a:r>
              <a:rPr lang="en-US" dirty="0"/>
              <a:t>Actions to perform before instances of the class are permanently discarded</a:t>
            </a:r>
          </a:p>
          <a:p>
            <a:r>
              <a:rPr lang="en-US" dirty="0"/>
              <a:t>Types</a:t>
            </a:r>
          </a:p>
          <a:p>
            <a:pPr lvl="1" algn="l"/>
            <a:r>
              <a:rPr lang="en-US" dirty="0"/>
              <a:t>Nested types declared by the class</a:t>
            </a:r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2598766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43113E-9DC9-4D53-91C7-3C4597DBBCF6}"/>
              </a:ext>
            </a:extLst>
          </p:cNvPr>
          <p:cNvSpPr/>
          <p:nvPr/>
        </p:nvSpPr>
        <p:spPr>
          <a:xfrm>
            <a:off x="2819400" y="42242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Accessibility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cs typeface="Segoe UI" panose="020B0502040204020203" pitchFamily="34" charset="0"/>
              </a:rPr>
              <a:t>Each member of a class has an associated accessibility, which controls the regions of program text that are able to access the member. There are six possible forms of accessibility. These are summarized below.</a:t>
            </a:r>
            <a:endParaRPr lang="en-US" altLang="en-US" dirty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+mj-lt"/>
              <a:cs typeface="Segoe UI" panose="020B0502040204020203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  <a:cs typeface="Segoe UI" panose="020B0502040204020203" pitchFamily="34" charset="0"/>
              </a:rPr>
              <a:t>public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  <a:cs typeface="Segoe UI" panose="020B0502040204020203" pitchFamily="34" charset="0"/>
              </a:rPr>
              <a:t>Access not limited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  <a:cs typeface="Segoe UI" panose="020B0502040204020203" pitchFamily="34" charset="0"/>
              </a:rPr>
              <a:t>protected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  <a:cs typeface="Segoe UI" panose="020B0502040204020203" pitchFamily="34" charset="0"/>
              </a:rPr>
              <a:t>Access limited to this class or classes derived from this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  <a:cs typeface="Segoe UI" panose="020B0502040204020203" pitchFamily="34" charset="0"/>
              </a:rPr>
              <a:t>internal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  <a:cs typeface="Segoe UI" panose="020B0502040204020203" pitchFamily="34" charset="0"/>
              </a:rPr>
              <a:t>Access limited to the current assembly (.exe, .</a:t>
            </a:r>
            <a:r>
              <a:rPr lang="en-US" altLang="en-US" dirty="0" err="1">
                <a:latin typeface="+mj-lt"/>
                <a:cs typeface="Segoe UI" panose="020B0502040204020203" pitchFamily="34" charset="0"/>
              </a:rPr>
              <a:t>dll</a:t>
            </a:r>
            <a:r>
              <a:rPr lang="en-US" altLang="en-US" dirty="0">
                <a:latin typeface="+mj-lt"/>
                <a:cs typeface="Segoe UI" panose="020B0502040204020203" pitchFamily="34" charset="0"/>
              </a:rPr>
              <a:t>, etc.)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  <a:cs typeface="Segoe UI" panose="020B0502040204020203" pitchFamily="34" charset="0"/>
              </a:rPr>
              <a:t>protected internal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  <a:cs typeface="Segoe UI" panose="020B0502040204020203" pitchFamily="34" charset="0"/>
              </a:rPr>
              <a:t>Access limited to the containing class, classes derived from the containing class, or classes within the same assembly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  <a:cs typeface="Segoe UI" panose="020B0502040204020203" pitchFamily="34" charset="0"/>
              </a:rPr>
              <a:t>private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  <a:cs typeface="Segoe UI" panose="020B0502040204020203" pitchFamily="34" charset="0"/>
              </a:rPr>
              <a:t>Access limited to this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  <a:cs typeface="Segoe UI" panose="020B0502040204020203" pitchFamily="34" charset="0"/>
              </a:rPr>
              <a:t>private protected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  <a:cs typeface="Segoe UI" panose="020B0502040204020203" pitchFamily="34" charset="0"/>
              </a:rPr>
              <a:t>Access limited to the containing class or classes derived from the containing type within the same assembly</a:t>
            </a:r>
          </a:p>
        </p:txBody>
      </p:sp>
    </p:spTree>
    <p:extLst>
      <p:ext uri="{BB962C8B-B14F-4D97-AF65-F5344CB8AC3E}">
        <p14:creationId xmlns:p14="http://schemas.microsoft.com/office/powerpoint/2010/main" val="3384584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43113E-9DC9-4D53-91C7-3C4597DBBCF6}"/>
              </a:ext>
            </a:extLst>
          </p:cNvPr>
          <p:cNvSpPr/>
          <p:nvPr/>
        </p:nvSpPr>
        <p:spPr>
          <a:xfrm>
            <a:off x="8057397" y="1113282"/>
            <a:ext cx="3489569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100" b="1" cap="all">
                <a:latin typeface="+mj-lt"/>
                <a:ea typeface="+mj-ea"/>
                <a:cs typeface="+mj-cs"/>
              </a:rPr>
              <a:t>Arrays</a:t>
            </a:r>
          </a:p>
          <a:p>
            <a:pPr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100" cap="all">
                <a:latin typeface="+mj-lt"/>
                <a:ea typeface="+mj-ea"/>
                <a:cs typeface="+mj-cs"/>
              </a:rPr>
              <a:t>An </a:t>
            </a:r>
            <a:r>
              <a:rPr lang="en-US" sz="2100" b="1" i="1" cap="all">
                <a:latin typeface="+mj-lt"/>
                <a:ea typeface="+mj-ea"/>
                <a:cs typeface="+mj-cs"/>
              </a:rPr>
              <a:t>array</a:t>
            </a:r>
            <a:r>
              <a:rPr lang="en-US" sz="2100" cap="all">
                <a:latin typeface="+mj-lt"/>
                <a:ea typeface="+mj-ea"/>
                <a:cs typeface="+mj-cs"/>
              </a:rPr>
              <a:t> is a data structure that contains a number of variables that are accessed through computed indices</a:t>
            </a:r>
            <a:endParaRPr lang="en-US" altLang="en-US" sz="2100" b="1" cap="all">
              <a:latin typeface="+mj-lt"/>
              <a:ea typeface="+mj-ea"/>
              <a:cs typeface="+mj-cs"/>
            </a:endParaRPr>
          </a:p>
        </p:txBody>
      </p:sp>
      <p:sp>
        <p:nvSpPr>
          <p:cNvPr id="11" name="Round Diagonal Corner Rectangle 6">
            <a:extLst>
              <a:ext uri="{FF2B5EF4-FFF2-40B4-BE49-F238E27FC236}">
                <a16:creationId xmlns:a16="http://schemas.microsoft.com/office/drawing/2014/main" id="{0E24CF0B-9BD9-4126-80C9-FF28141A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6FE5B3-C82E-4BB0-88B2-4E4ABAA4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82" y="1560443"/>
            <a:ext cx="6607193" cy="2782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139323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937260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Day 1 outline</a:t>
            </a:r>
            <a:endParaRPr lang="en-PH" sz="1600" dirty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Introduction to C#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Program Structure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Types of Variables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Expressions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Statements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Classes and Attributes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Structs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Arrays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Interfaces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Program Flow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PH" sz="1400" dirty="0"/>
              <a:t>Loops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PH" sz="1400" dirty="0"/>
              <a:t>Switches</a:t>
            </a:r>
          </a:p>
          <a:p>
            <a:pPr lvl="2" algn="l"/>
            <a:endParaRPr lang="en-PH" sz="16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PH" sz="1600" dirty="0"/>
          </a:p>
          <a:p>
            <a:endParaRPr lang="en-PH" sz="1600" dirty="0"/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4202312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0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2032D002-D085-49E9-BF2E-8AA1C061D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189" y="3255826"/>
            <a:ext cx="8791575" cy="969964"/>
          </a:xfrm>
        </p:spPr>
        <p:txBody>
          <a:bodyPr>
            <a:normAutofit fontScale="90000"/>
          </a:bodyPr>
          <a:lstStyle/>
          <a:p>
            <a:pPr algn="ctr"/>
            <a:r>
              <a:rPr lang="en-PH" sz="3200" dirty="0"/>
              <a:t>OBJECT ORIENTED PROGRAMMING</a:t>
            </a:r>
            <a:br>
              <a:rPr lang="en-PH" sz="3200" dirty="0"/>
            </a:br>
            <a:r>
              <a:rPr lang="en-PH" sz="3200" dirty="0"/>
              <a:t>in C#</a:t>
            </a:r>
            <a:br>
              <a:rPr lang="en-PH" sz="3200" dirty="0"/>
            </a:b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389979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43113E-9DC9-4D53-91C7-3C4597DBBCF6}"/>
              </a:ext>
            </a:extLst>
          </p:cNvPr>
          <p:cNvSpPr/>
          <p:nvPr/>
        </p:nvSpPr>
        <p:spPr>
          <a:xfrm>
            <a:off x="2819400" y="42242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Object Oriented Programming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Object Oriented Programming (OOP) is a programming model where programs are organized around objects and data rather than action and logic.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+mj-lt"/>
              <a:cs typeface="Segoe UI" panose="020B0502040204020203" pitchFamily="34" charset="0"/>
            </a:endParaRPr>
          </a:p>
          <a:p>
            <a:r>
              <a:rPr lang="en-US" dirty="0"/>
              <a:t>OOP allows decomposition of a problem into a number of entities called objects and then builds data and functions around these objects. The software is divided into a number of small units called objects. The data and functions are built around these objects.</a:t>
            </a:r>
          </a:p>
          <a:p>
            <a:endParaRPr lang="en-US" dirty="0"/>
          </a:p>
          <a:p>
            <a:r>
              <a:rPr lang="en-US" dirty="0"/>
              <a:t>The data of the objects can be accessed only by the functions associated with that object.</a:t>
            </a:r>
          </a:p>
          <a:p>
            <a:r>
              <a:rPr lang="en-US" dirty="0"/>
              <a:t>The functions of one object can access the functions of another object.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0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43113E-9DC9-4D53-91C7-3C4597DBBCF6}"/>
              </a:ext>
            </a:extLst>
          </p:cNvPr>
          <p:cNvSpPr/>
          <p:nvPr/>
        </p:nvSpPr>
        <p:spPr>
          <a:xfrm>
            <a:off x="2819400" y="42242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Important features of OOP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r>
              <a:rPr lang="en-US" dirty="0"/>
              <a:t>Class</a:t>
            </a:r>
          </a:p>
          <a:p>
            <a:r>
              <a:rPr lang="en-US" dirty="0"/>
              <a:t>A class is the core of any modern Object Oriented Programming language such as C#.</a:t>
            </a:r>
          </a:p>
          <a:p>
            <a:endParaRPr lang="en-US" dirty="0"/>
          </a:p>
          <a:p>
            <a:r>
              <a:rPr lang="en-US" dirty="0"/>
              <a:t>In OOP languages it is mandatory to create a class for representing data.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CBA088-4BE6-4C73-B1C7-6FCEECB5E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322" y="2867025"/>
            <a:ext cx="7004957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77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43113E-9DC9-4D53-91C7-3C4597DBBCF6}"/>
              </a:ext>
            </a:extLst>
          </p:cNvPr>
          <p:cNvSpPr/>
          <p:nvPr/>
        </p:nvSpPr>
        <p:spPr>
          <a:xfrm>
            <a:off x="2819400" y="42242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Important features of OOP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r>
              <a:rPr lang="en-US" dirty="0"/>
              <a:t>Object</a:t>
            </a:r>
          </a:p>
          <a:p>
            <a:br>
              <a:rPr lang="en-US" dirty="0"/>
            </a:br>
            <a:r>
              <a:rPr lang="en-US" dirty="0"/>
              <a:t>Objects are the basic run-time entities of an object oriented system. They may represent a person, a place or any item that the program must handle.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"An object is a software bundle of related variable and methods."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"An object is an instance of a class" </a:t>
            </a:r>
            <a:endParaRPr lang="en-US" altLang="en-US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3C2A02-1E8B-4CC0-88B7-3674CFBC7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9143" y="3926762"/>
            <a:ext cx="4359728" cy="250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23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43113E-9DC9-4D53-91C7-3C4597DBBCF6}"/>
              </a:ext>
            </a:extLst>
          </p:cNvPr>
          <p:cNvSpPr/>
          <p:nvPr/>
        </p:nvSpPr>
        <p:spPr>
          <a:xfrm>
            <a:off x="2819400" y="42242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Pillars of OOP</a:t>
            </a:r>
          </a:p>
          <a:p>
            <a:endParaRPr lang="en-US" dirty="0"/>
          </a:p>
          <a:p>
            <a:r>
              <a:rPr lang="en-US" dirty="0"/>
              <a:t>Abstraction</a:t>
            </a:r>
          </a:p>
          <a:p>
            <a:r>
              <a:rPr lang="en-US" dirty="0"/>
              <a:t>Abstraction is "To represent the essential feature without representing the background details."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Abstraction lets you focus on what the object does instead of how it does it.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C3BED0-651F-4E5A-86ED-F9838BFDB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673" y="2938462"/>
            <a:ext cx="58388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83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43113E-9DC9-4D53-91C7-3C4597DBBCF6}"/>
              </a:ext>
            </a:extLst>
          </p:cNvPr>
          <p:cNvSpPr/>
          <p:nvPr/>
        </p:nvSpPr>
        <p:spPr>
          <a:xfrm>
            <a:off x="2819400" y="42242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Pillars of OOP</a:t>
            </a:r>
          </a:p>
          <a:p>
            <a:endParaRPr lang="en-US" dirty="0"/>
          </a:p>
          <a:p>
            <a:r>
              <a:rPr lang="en-US" dirty="0"/>
              <a:t>Encapsulation</a:t>
            </a:r>
          </a:p>
          <a:p>
            <a:r>
              <a:rPr lang="en-US" dirty="0"/>
              <a:t>Wrapping up a data member and a method together into a single unit (in other words class) is called Encapsulation.</a:t>
            </a:r>
          </a:p>
          <a:p>
            <a:endParaRPr lang="en-US" dirty="0"/>
          </a:p>
          <a:p>
            <a:r>
              <a:rPr lang="en-US" dirty="0"/>
              <a:t>Encapsulation is like enclosing in a capsule. That is enclosing the related operations and data related to an object into that object.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A48B7-E5CB-440F-B33D-7E21EA20B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2133" y="3109232"/>
            <a:ext cx="48291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25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43113E-9DC9-4D53-91C7-3C4597DBBCF6}"/>
              </a:ext>
            </a:extLst>
          </p:cNvPr>
          <p:cNvSpPr/>
          <p:nvPr/>
        </p:nvSpPr>
        <p:spPr>
          <a:xfrm>
            <a:off x="2819400" y="42242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Pillars of OOP</a:t>
            </a:r>
          </a:p>
          <a:p>
            <a:endParaRPr lang="en-US" dirty="0"/>
          </a:p>
          <a:p>
            <a:r>
              <a:rPr lang="en-US" dirty="0"/>
              <a:t>Inheritance</a:t>
            </a:r>
          </a:p>
          <a:p>
            <a:r>
              <a:rPr lang="en-US" dirty="0"/>
              <a:t>When a class includes a property of another class it is known as inheritance.</a:t>
            </a:r>
          </a:p>
          <a:p>
            <a:endParaRPr lang="en-US" dirty="0"/>
          </a:p>
          <a:p>
            <a:r>
              <a:rPr lang="en-US" dirty="0"/>
              <a:t>Inheritance is a process of object reusability.</a:t>
            </a:r>
          </a:p>
          <a:p>
            <a:r>
              <a:rPr lang="en-US" dirty="0"/>
              <a:t>For example, a child includes the properties of its parents.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D7EBD7-160F-4D94-86CF-EE8ED849D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380" y="2760889"/>
            <a:ext cx="45434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30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43113E-9DC9-4D53-91C7-3C4597DBBCF6}"/>
              </a:ext>
            </a:extLst>
          </p:cNvPr>
          <p:cNvSpPr/>
          <p:nvPr/>
        </p:nvSpPr>
        <p:spPr>
          <a:xfrm>
            <a:off x="2819400" y="422425"/>
            <a:ext cx="6096000" cy="66479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Pillars of OOP</a:t>
            </a:r>
          </a:p>
          <a:p>
            <a:endParaRPr lang="en-US" dirty="0"/>
          </a:p>
          <a:p>
            <a:r>
              <a:rPr lang="en-US" dirty="0"/>
              <a:t>Polymorphism</a:t>
            </a:r>
          </a:p>
          <a:p>
            <a:r>
              <a:rPr lang="en-US" dirty="0"/>
              <a:t>Polymorphism means one name, many forms.</a:t>
            </a:r>
          </a:p>
          <a:p>
            <a:r>
              <a:rPr lang="en-US" dirty="0"/>
              <a:t>One function behaves in different forms.</a:t>
            </a:r>
          </a:p>
          <a:p>
            <a:endParaRPr lang="en-US" dirty="0"/>
          </a:p>
          <a:p>
            <a:r>
              <a:rPr lang="en-US" dirty="0"/>
              <a:t>In other words, "Many forms of a single object is called Polymorphism.“</a:t>
            </a:r>
          </a:p>
          <a:p>
            <a:endParaRPr lang="en-US" dirty="0"/>
          </a:p>
          <a:p>
            <a:r>
              <a:rPr lang="en-US" sz="1400" b="1" dirty="0"/>
              <a:t>Real-world Example of Polymorphism</a:t>
            </a:r>
          </a:p>
          <a:p>
            <a:endParaRPr lang="en-US" sz="1400" dirty="0"/>
          </a:p>
          <a:p>
            <a:r>
              <a:rPr lang="en-US" sz="1400" b="1" dirty="0"/>
              <a:t>Example 1</a:t>
            </a:r>
            <a:endParaRPr lang="en-US" sz="1400" dirty="0"/>
          </a:p>
          <a:p>
            <a:r>
              <a:rPr lang="en-US" sz="1400" dirty="0"/>
              <a:t>A teacher behaves students.</a:t>
            </a:r>
          </a:p>
          <a:p>
            <a:r>
              <a:rPr lang="en-US" sz="1400" dirty="0"/>
              <a:t>A teacher behaves his/her seniors.</a:t>
            </a:r>
          </a:p>
          <a:p>
            <a:r>
              <a:rPr lang="en-US" sz="1400" dirty="0"/>
              <a:t>Here teacher is an object but the attitude is different in different situations.</a:t>
            </a:r>
          </a:p>
          <a:p>
            <a:r>
              <a:rPr lang="en-US" sz="1400" b="1" dirty="0"/>
              <a:t>Example 2</a:t>
            </a:r>
            <a:endParaRPr lang="en-US" sz="1400" dirty="0"/>
          </a:p>
          <a:p>
            <a:r>
              <a:rPr lang="en-US" sz="1400" dirty="0"/>
              <a:t>A person behaves the son in a house at the same time that the person behaves an employee in an office.</a:t>
            </a:r>
          </a:p>
          <a:p>
            <a:r>
              <a:rPr lang="en-US" sz="1400" b="1" dirty="0"/>
              <a:t>Example 3</a:t>
            </a:r>
            <a:endParaRPr lang="en-US" sz="1400" dirty="0"/>
          </a:p>
          <a:p>
            <a:r>
              <a:rPr lang="en-US" sz="1400" dirty="0"/>
              <a:t>Your mobile phone, one name but many forms:</a:t>
            </a:r>
          </a:p>
          <a:p>
            <a:r>
              <a:rPr lang="en-US" sz="1400" dirty="0"/>
              <a:t>As phone</a:t>
            </a:r>
          </a:p>
          <a:p>
            <a:r>
              <a:rPr lang="en-US" sz="1400" dirty="0"/>
              <a:t>As camera</a:t>
            </a:r>
          </a:p>
          <a:p>
            <a:r>
              <a:rPr lang="en-US" sz="1400" dirty="0"/>
              <a:t>As mp3 player</a:t>
            </a:r>
          </a:p>
          <a:p>
            <a:r>
              <a:rPr lang="en-US" sz="1400" dirty="0"/>
              <a:t>As radio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51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43113E-9DC9-4D53-91C7-3C4597DBBCF6}"/>
              </a:ext>
            </a:extLst>
          </p:cNvPr>
          <p:cNvSpPr/>
          <p:nvPr/>
        </p:nvSpPr>
        <p:spPr>
          <a:xfrm>
            <a:off x="2819400" y="4224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Pillars of OOP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C93F31-119A-48DE-A101-E86B94266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906" y="1036184"/>
            <a:ext cx="6786503" cy="294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22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0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2032D002-D085-49E9-BF2E-8AA1C061D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189" y="3255826"/>
            <a:ext cx="8791575" cy="969964"/>
          </a:xfrm>
        </p:spPr>
        <p:txBody>
          <a:bodyPr>
            <a:normAutofit/>
          </a:bodyPr>
          <a:lstStyle/>
          <a:p>
            <a:pPr algn="ctr"/>
            <a:r>
              <a:rPr lang="en-PH" sz="3200" dirty="0"/>
              <a:t>.NET Web API 2.0</a:t>
            </a:r>
            <a:br>
              <a:rPr lang="en-PH" sz="3200" dirty="0"/>
            </a:b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62961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937260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Day 1 outline</a:t>
            </a:r>
            <a:endParaRPr lang="en-PH" sz="1600" dirty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Object Oriented Programming in C#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Encapsulation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Polymorphism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Abstraction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Inheritance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Object Manipulation using LINQ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PH" sz="1600" dirty="0"/>
              <a:t>Managing your Code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400" dirty="0">
                <a:solidFill>
                  <a:schemeClr val="tx1"/>
                </a:solidFill>
              </a:rPr>
              <a:t>Git Repository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PH" sz="1600" dirty="0">
                <a:solidFill>
                  <a:schemeClr val="tx1"/>
                </a:solidFill>
              </a:rPr>
              <a:t>Introduction to Azure DevOps</a:t>
            </a:r>
          </a:p>
          <a:p>
            <a:endParaRPr lang="en-PH" sz="1600" dirty="0"/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1290272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43113E-9DC9-4D53-91C7-3C4597DBBCF6}"/>
              </a:ext>
            </a:extLst>
          </p:cNvPr>
          <p:cNvSpPr/>
          <p:nvPr/>
        </p:nvSpPr>
        <p:spPr>
          <a:xfrm>
            <a:off x="2819400" y="42242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Routing Tables</a:t>
            </a:r>
          </a:p>
          <a:p>
            <a:endParaRPr lang="en-US" dirty="0"/>
          </a:p>
          <a:p>
            <a:r>
              <a:rPr lang="en-US" dirty="0"/>
              <a:t>API Controller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is a class that handles HTTP requests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Controller default route template (</a:t>
            </a:r>
            <a:r>
              <a:rPr lang="en-US" dirty="0" err="1"/>
              <a:t>api</a:t>
            </a:r>
            <a:r>
              <a:rPr lang="en-US" dirty="0"/>
              <a:t>/{controller}/{action})</a:t>
            </a:r>
          </a:p>
          <a:p>
            <a:endParaRPr lang="en-US" dirty="0"/>
          </a:p>
          <a:p>
            <a:r>
              <a:rPr lang="en-US" dirty="0"/>
              <a:t>Routing Variations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[</a:t>
            </a:r>
            <a:r>
              <a:rPr lang="en-US" dirty="0" err="1"/>
              <a:t>HttpGet</a:t>
            </a:r>
            <a:r>
              <a:rPr lang="en-US" dirty="0"/>
              <a:t>]</a:t>
            </a:r>
          </a:p>
          <a:p>
            <a:pPr marL="285750" indent="-285750">
              <a:buFontTx/>
              <a:buChar char="-"/>
            </a:pPr>
            <a:r>
              <a:rPr lang="en-US" dirty="0"/>
              <a:t>[</a:t>
            </a:r>
            <a:r>
              <a:rPr lang="en-US" dirty="0" err="1"/>
              <a:t>HttpPost</a:t>
            </a:r>
            <a:r>
              <a:rPr lang="en-US" dirty="0"/>
              <a:t>]</a:t>
            </a:r>
          </a:p>
          <a:p>
            <a:pPr marL="285750" indent="-285750">
              <a:buFontTx/>
              <a:buChar char="-"/>
            </a:pPr>
            <a:r>
              <a:rPr lang="en-US" dirty="0"/>
              <a:t>[</a:t>
            </a:r>
            <a:r>
              <a:rPr lang="en-US" dirty="0" err="1"/>
              <a:t>HtpDelete</a:t>
            </a:r>
            <a:r>
              <a:rPr lang="en-US" dirty="0"/>
              <a:t>]</a:t>
            </a:r>
          </a:p>
          <a:p>
            <a:pPr marL="285750" indent="-285750">
              <a:buFontTx/>
              <a:buChar char="-"/>
            </a:pPr>
            <a:r>
              <a:rPr lang="en-US" dirty="0"/>
              <a:t>[</a:t>
            </a:r>
            <a:r>
              <a:rPr lang="en-US" dirty="0" err="1"/>
              <a:t>HttpPut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Attributing Route in Web API 2.0</a:t>
            </a:r>
          </a:p>
          <a:p>
            <a:pPr marL="285750" indent="-285750">
              <a:buFontTx/>
              <a:buChar char="-"/>
            </a:pPr>
            <a:r>
              <a:rPr lang="en-US" dirty="0"/>
              <a:t>[Route("customers/{</a:t>
            </a:r>
            <a:r>
              <a:rPr lang="en-US" dirty="0" err="1"/>
              <a:t>customerId</a:t>
            </a:r>
            <a:r>
              <a:rPr lang="en-US" dirty="0"/>
              <a:t>}/orders")] [</a:t>
            </a:r>
            <a:r>
              <a:rPr lang="en-US" dirty="0" err="1"/>
              <a:t>HttpGet</a:t>
            </a:r>
            <a:r>
              <a:rPr lang="en-US" dirty="0"/>
              <a:t>] public </a:t>
            </a:r>
            <a:r>
              <a:rPr lang="en-US" dirty="0" err="1"/>
              <a:t>IEnumerable</a:t>
            </a:r>
            <a:r>
              <a:rPr lang="en-US" dirty="0"/>
              <a:t>&lt;Order&gt; </a:t>
            </a:r>
            <a:r>
              <a:rPr lang="en-US" dirty="0" err="1"/>
              <a:t>FindOrdersByCustomer</a:t>
            </a:r>
            <a:r>
              <a:rPr lang="en-US" dirty="0"/>
              <a:t>(int </a:t>
            </a:r>
            <a:r>
              <a:rPr lang="en-US" dirty="0" err="1"/>
              <a:t>customerId</a:t>
            </a:r>
            <a:r>
              <a:rPr lang="en-US" dirty="0"/>
              <a:t>)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4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43113E-9DC9-4D53-91C7-3C4597DBBCF6}"/>
              </a:ext>
            </a:extLst>
          </p:cNvPr>
          <p:cNvSpPr/>
          <p:nvPr/>
        </p:nvSpPr>
        <p:spPr>
          <a:xfrm>
            <a:off x="2819400" y="42242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Working with Data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Add models and controllers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Seed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Handling Entity Relationship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 Data Transformation Objects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38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0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2032D002-D085-49E9-BF2E-8AA1C061D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189" y="3255826"/>
            <a:ext cx="8791575" cy="969964"/>
          </a:xfrm>
        </p:spPr>
        <p:txBody>
          <a:bodyPr>
            <a:normAutofit/>
          </a:bodyPr>
          <a:lstStyle/>
          <a:p>
            <a:pPr algn="ctr"/>
            <a:r>
              <a:rPr lang="en-PH" sz="3200" dirty="0"/>
              <a:t>More exciting learning on day 2!</a:t>
            </a:r>
            <a:br>
              <a:rPr lang="en-PH" sz="3200" dirty="0"/>
            </a:b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5674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26657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introduction</a:t>
            </a:r>
            <a:endParaRPr lang="en-PH" sz="16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C# is a modern, general-purpose, object-oriented programming language developed by Microsoft and approved by European Computer Manufacturers Association (ECMA) and International Standards Organization (ISO).</a:t>
            </a:r>
          </a:p>
          <a:p>
            <a:r>
              <a:rPr lang="en-US" dirty="0">
                <a:solidFill>
                  <a:schemeClr val="tx1"/>
                </a:solidFill>
              </a:rPr>
              <a:t>C# was developed by Anders Hejlsberg and his team during the development of </a:t>
            </a:r>
            <a:r>
              <a:rPr lang="en-US" dirty="0" err="1">
                <a:solidFill>
                  <a:schemeClr val="tx1"/>
                </a:solidFill>
              </a:rPr>
              <a:t>.Net</a:t>
            </a:r>
            <a:r>
              <a:rPr lang="en-US" dirty="0">
                <a:solidFill>
                  <a:schemeClr val="tx1"/>
                </a:solidFill>
              </a:rPr>
              <a:t> Framework.</a:t>
            </a:r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125222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36182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Program structure</a:t>
            </a:r>
          </a:p>
          <a:p>
            <a:r>
              <a:rPr lang="en-US" sz="1800" dirty="0">
                <a:solidFill>
                  <a:schemeClr val="tx1"/>
                </a:solidFill>
              </a:rPr>
              <a:t>Namespace declaration</a:t>
            </a:r>
          </a:p>
          <a:p>
            <a:r>
              <a:rPr lang="en-US" sz="1800" dirty="0">
                <a:solidFill>
                  <a:schemeClr val="tx1"/>
                </a:solidFill>
              </a:rPr>
              <a:t>A class</a:t>
            </a:r>
          </a:p>
          <a:p>
            <a:r>
              <a:rPr lang="en-US" sz="1800" dirty="0">
                <a:solidFill>
                  <a:schemeClr val="tx1"/>
                </a:solidFill>
              </a:rPr>
              <a:t>Class methods</a:t>
            </a:r>
          </a:p>
          <a:p>
            <a:r>
              <a:rPr lang="en-US" sz="1800" dirty="0">
                <a:solidFill>
                  <a:schemeClr val="tx1"/>
                </a:solidFill>
              </a:rPr>
              <a:t>Class attributes</a:t>
            </a:r>
          </a:p>
          <a:p>
            <a:r>
              <a:rPr lang="en-US" sz="1800" dirty="0">
                <a:solidFill>
                  <a:schemeClr val="tx1"/>
                </a:solidFill>
              </a:rPr>
              <a:t>A Main method</a:t>
            </a:r>
          </a:p>
          <a:p>
            <a:r>
              <a:rPr lang="en-US" sz="1800" dirty="0">
                <a:solidFill>
                  <a:schemeClr val="tx1"/>
                </a:solidFill>
              </a:rPr>
              <a:t>Statements and Expressions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Comments</a:t>
            </a:r>
          </a:p>
          <a:p>
            <a:endParaRPr lang="en-PH" sz="1600" b="1" dirty="0">
              <a:solidFill>
                <a:schemeClr val="tx1"/>
              </a:solidFill>
            </a:endParaRPr>
          </a:p>
          <a:p>
            <a:endParaRPr lang="en-PH" sz="1600" dirty="0"/>
          </a:p>
          <a:p>
            <a:endParaRPr lang="en-PH" sz="1600" dirty="0"/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6E70A83-C2BF-4818-BD76-195F5132F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2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36182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Expressions</a:t>
            </a:r>
          </a:p>
          <a:p>
            <a:r>
              <a:rPr lang="en-US" altLang="en-US" sz="1600" i="1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Expressions</a:t>
            </a:r>
            <a:r>
              <a:rPr lang="en-US" altLang="en-US" sz="1600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are constructed from </a:t>
            </a:r>
            <a:r>
              <a:rPr lang="en-US" altLang="en-US" sz="1600" i="1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operands</a:t>
            </a:r>
            <a:r>
              <a:rPr lang="en-US" altLang="en-US" sz="1600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and </a:t>
            </a:r>
            <a:r>
              <a:rPr lang="en-US" altLang="en-US" sz="1600" i="1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operators</a:t>
            </a:r>
            <a:r>
              <a:rPr lang="en-US" altLang="en-US" sz="1600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The operators of an expression indicate which operations to apply to the operands. Examples of operators include </a:t>
            </a:r>
            <a:r>
              <a:rPr lang="en-US" altLang="en-US" sz="1050" cap="none" dirty="0">
                <a:solidFill>
                  <a:schemeClr val="tx1"/>
                </a:solidFill>
                <a:latin typeface="SFMono-Regular"/>
              </a:rPr>
              <a:t>+</a:t>
            </a:r>
            <a:r>
              <a:rPr lang="en-US" altLang="en-US" sz="1600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altLang="en-US" sz="1050" cap="none" dirty="0">
                <a:solidFill>
                  <a:schemeClr val="tx1"/>
                </a:solidFill>
                <a:latin typeface="SFMono-Regular"/>
              </a:rPr>
              <a:t>-</a:t>
            </a:r>
            <a:r>
              <a:rPr lang="en-US" altLang="en-US" sz="1600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altLang="en-US" sz="1050" cap="none" dirty="0">
                <a:solidFill>
                  <a:schemeClr val="tx1"/>
                </a:solidFill>
                <a:latin typeface="SFMono-Regular"/>
              </a:rPr>
              <a:t>*</a:t>
            </a:r>
            <a:r>
              <a:rPr lang="en-US" altLang="en-US" sz="1600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altLang="en-US" sz="1050" cap="none" dirty="0">
                <a:solidFill>
                  <a:schemeClr val="tx1"/>
                </a:solidFill>
                <a:latin typeface="SFMono-Regular"/>
              </a:rPr>
              <a:t>/</a:t>
            </a:r>
            <a:r>
              <a:rPr lang="en-US" altLang="en-US" sz="1600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 </a:t>
            </a:r>
            <a:r>
              <a:rPr lang="en-US" altLang="en-US" sz="1050" cap="none" dirty="0">
                <a:solidFill>
                  <a:schemeClr val="tx1"/>
                </a:solidFill>
                <a:latin typeface="SFMono-Regular"/>
              </a:rPr>
              <a:t>new</a:t>
            </a:r>
            <a:r>
              <a:rPr lang="en-US" altLang="en-US" sz="1600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Examples of operands include literals, fields, local variables, and expressions.</a:t>
            </a:r>
            <a:r>
              <a:rPr lang="en-US" altLang="en-US" sz="1000" cap="none" dirty="0">
                <a:solidFill>
                  <a:schemeClr val="tx1"/>
                </a:solidFill>
              </a:rPr>
              <a:t> </a:t>
            </a:r>
            <a:endParaRPr lang="en-US" altLang="en-US" sz="2400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PH" sz="1600" b="1" dirty="0">
              <a:solidFill>
                <a:schemeClr val="accent2"/>
              </a:solidFill>
            </a:endParaRP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sz="1600" b="1" dirty="0">
              <a:solidFill>
                <a:schemeClr val="tx1"/>
              </a:solidFill>
            </a:endParaRPr>
          </a:p>
          <a:p>
            <a:endParaRPr lang="en-PH" sz="1600" dirty="0"/>
          </a:p>
          <a:p>
            <a:endParaRPr lang="en-PH" sz="1600" dirty="0"/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272445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36182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TYPES OF VARIABLES</a:t>
            </a:r>
          </a:p>
          <a:p>
            <a:endParaRPr lang="en-PH" sz="1600" b="1" dirty="0">
              <a:solidFill>
                <a:schemeClr val="tx1"/>
              </a:solidFill>
            </a:endParaRPr>
          </a:p>
          <a:p>
            <a:endParaRPr lang="en-PH" sz="1600" dirty="0"/>
          </a:p>
          <a:p>
            <a:endParaRPr lang="en-PH" sz="1600" dirty="0"/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6E70A83-C2BF-4818-BD76-195F5132F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228F28-3EEF-499F-87A2-7E4DCD47D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425695"/>
              </p:ext>
            </p:extLst>
          </p:nvPr>
        </p:nvGraphicFramePr>
        <p:xfrm>
          <a:off x="2758545" y="897414"/>
          <a:ext cx="3953936" cy="2976880"/>
        </p:xfrm>
        <a:graphic>
          <a:graphicData uri="http://schemas.openxmlformats.org/drawingml/2006/table">
            <a:tbl>
              <a:tblPr/>
              <a:tblGrid>
                <a:gridCol w="1976968">
                  <a:extLst>
                    <a:ext uri="{9D8B030D-6E8A-4147-A177-3AD203B41FA5}">
                      <a16:colId xmlns:a16="http://schemas.microsoft.com/office/drawing/2014/main" val="412188653"/>
                    </a:ext>
                  </a:extLst>
                </a:gridCol>
                <a:gridCol w="1976968">
                  <a:extLst>
                    <a:ext uri="{9D8B030D-6E8A-4147-A177-3AD203B41FA5}">
                      <a16:colId xmlns:a16="http://schemas.microsoft.com/office/drawing/2014/main" val="2034905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Integral types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sbyte</a:t>
                      </a:r>
                      <a:r>
                        <a:rPr lang="en-US" dirty="0">
                          <a:effectLst/>
                        </a:rPr>
                        <a:t>, byte, short, </a:t>
                      </a:r>
                      <a:r>
                        <a:rPr lang="en-US" dirty="0" err="1">
                          <a:effectLst/>
                        </a:rPr>
                        <a:t>ushort</a:t>
                      </a:r>
                      <a:r>
                        <a:rPr lang="en-US" dirty="0">
                          <a:effectLst/>
                        </a:rPr>
                        <a:t>, int, </a:t>
                      </a:r>
                      <a:r>
                        <a:rPr lang="en-US" dirty="0" err="1">
                          <a:effectLst/>
                        </a:rPr>
                        <a:t>uint</a:t>
                      </a:r>
                      <a:r>
                        <a:rPr lang="en-US" dirty="0">
                          <a:effectLst/>
                        </a:rPr>
                        <a:t>, long, </a:t>
                      </a:r>
                      <a:r>
                        <a:rPr lang="en-US" dirty="0" err="1">
                          <a:effectLst/>
                        </a:rPr>
                        <a:t>ulong</a:t>
                      </a:r>
                      <a:r>
                        <a:rPr lang="en-US" dirty="0">
                          <a:effectLst/>
                        </a:rPr>
                        <a:t>, and </a:t>
                      </a:r>
                      <a:r>
                        <a:rPr lang="en-US" dirty="0" err="1">
                          <a:effectLst/>
                        </a:rPr>
                        <a:t>char,string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889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Floating point types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float and double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196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Decimal types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Decimal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607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Boolean types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 or false values, as assigned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186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Nullable types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Nullable data types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842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33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36182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STATEMENTS</a:t>
            </a:r>
          </a:p>
          <a:p>
            <a:r>
              <a:rPr lang="en-US" altLang="en-US" sz="1800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Actions in program are expressed in statements.</a:t>
            </a:r>
            <a:r>
              <a:rPr lang="en-US" altLang="en-US" sz="1800" cap="none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altLang="en-US" sz="1600" cap="none" dirty="0">
                <a:solidFill>
                  <a:schemeClr val="tx1"/>
                </a:solidFill>
                <a:latin typeface="Arial" panose="020B0604020202020204" pitchFamily="34" charset="0"/>
              </a:rPr>
              <a:t>Block </a:t>
            </a:r>
          </a:p>
          <a:p>
            <a:pPr marL="800100" lvl="1" indent="-342900" algn="l">
              <a:buFontTx/>
              <a:buChar char="-"/>
            </a:pPr>
            <a:r>
              <a:rPr lang="en-US" altLang="en-US" sz="1600" cap="none" dirty="0">
                <a:solidFill>
                  <a:schemeClr val="tx1"/>
                </a:solidFill>
                <a:latin typeface="Arial" panose="020B0604020202020204" pitchFamily="34" charset="0"/>
              </a:rPr>
              <a:t>Consis</a:t>
            </a:r>
            <a:r>
              <a:rPr lang="en-US" altLang="en-US" sz="1600" dirty="0">
                <a:latin typeface="Arial" panose="020B0604020202020204" pitchFamily="34" charset="0"/>
              </a:rPr>
              <a:t>ts of list statements written between the delimiters “ { } “</a:t>
            </a:r>
            <a:endParaRPr lang="en-US" altLang="en-US" sz="1600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en-US" sz="1600" cap="none" dirty="0">
                <a:solidFill>
                  <a:schemeClr val="tx1"/>
                </a:solidFill>
                <a:latin typeface="Arial" panose="020B0604020202020204" pitchFamily="34" charset="0"/>
              </a:rPr>
              <a:t>Declaration Statement</a:t>
            </a:r>
          </a:p>
          <a:p>
            <a:pPr marL="800100" lvl="1" indent="-342900" algn="l">
              <a:buFontTx/>
              <a:buChar char="-"/>
            </a:pPr>
            <a:r>
              <a:rPr lang="en-US" altLang="en-US" sz="1600" dirty="0">
                <a:latin typeface="Arial" panose="020B0604020202020204" pitchFamily="34" charset="0"/>
              </a:rPr>
              <a:t>Are used to declare local variables and constants</a:t>
            </a:r>
            <a:endParaRPr lang="en-US" altLang="en-US" sz="1600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en-US" sz="1600" cap="none" dirty="0">
                <a:solidFill>
                  <a:schemeClr val="tx1"/>
                </a:solidFill>
                <a:latin typeface="Arial" panose="020B0604020202020204" pitchFamily="34" charset="0"/>
              </a:rPr>
              <a:t>Selection Statement</a:t>
            </a:r>
          </a:p>
          <a:p>
            <a:pPr marL="800100" lvl="1" indent="-342900" algn="l">
              <a:buFontTx/>
              <a:buChar char="-"/>
            </a:pPr>
            <a:r>
              <a:rPr lang="en-US" altLang="en-US" sz="1600" dirty="0">
                <a:latin typeface="Arial" panose="020B0604020202020204" pitchFamily="34" charset="0"/>
              </a:rPr>
              <a:t>Are used to select one possible statement. We usually use “if” and “switch” condition</a:t>
            </a:r>
            <a:endParaRPr lang="en-US" altLang="en-US" sz="1600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en-US" sz="1600" cap="none" dirty="0">
                <a:solidFill>
                  <a:schemeClr val="tx1"/>
                </a:solidFill>
                <a:latin typeface="Arial" panose="020B0604020202020204" pitchFamily="34" charset="0"/>
              </a:rPr>
              <a:t>Expression Statement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Method invocation, object allocation using “new”, increment and decrement operations using “++” or “--”</a:t>
            </a:r>
            <a:endParaRPr lang="en-US" altLang="en-US" sz="1600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en-US" sz="1600" cap="none" dirty="0">
                <a:solidFill>
                  <a:schemeClr val="tx1"/>
                </a:solidFill>
                <a:latin typeface="Arial" panose="020B0604020202020204" pitchFamily="34" charset="0"/>
              </a:rPr>
              <a:t>Jump Statement</a:t>
            </a:r>
          </a:p>
          <a:p>
            <a:pPr marL="800100" lvl="1" indent="-342900" algn="l">
              <a:buFontTx/>
              <a:buChar char="-"/>
            </a:pPr>
            <a:r>
              <a:rPr lang="en-US" altLang="en-US" sz="1600" dirty="0">
                <a:latin typeface="Arial" panose="020B0604020202020204" pitchFamily="34" charset="0"/>
              </a:rPr>
              <a:t>Are used to transfer control. </a:t>
            </a:r>
          </a:p>
          <a:p>
            <a:pPr marL="800100" lvl="1" indent="-342900" algn="l">
              <a:buFontTx/>
              <a:buChar char="-"/>
            </a:pPr>
            <a:r>
              <a:rPr lang="en-US" altLang="en-US" sz="1600" cap="none" dirty="0">
                <a:solidFill>
                  <a:schemeClr val="tx1"/>
                </a:solidFill>
                <a:latin typeface="Arial" panose="020B0604020202020204" pitchFamily="34" charset="0"/>
              </a:rPr>
              <a:t>In this group are</a:t>
            </a:r>
            <a:r>
              <a:rPr lang="en-US" altLang="en-US" sz="1600" dirty="0">
                <a:latin typeface="Arial" panose="020B0604020202020204" pitchFamily="34" charset="0"/>
              </a:rPr>
              <a:t> continue; / break; / throw; / return; / yield;</a:t>
            </a:r>
            <a:endParaRPr lang="en-US" altLang="en-US" sz="1600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PH" sz="1600" b="1" dirty="0">
              <a:solidFill>
                <a:schemeClr val="accent2"/>
              </a:solidFill>
            </a:endParaRP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sz="1600" b="1" dirty="0">
              <a:solidFill>
                <a:schemeClr val="tx1"/>
              </a:solidFill>
            </a:endParaRPr>
          </a:p>
          <a:p>
            <a:endParaRPr lang="en-PH" sz="1600" dirty="0"/>
          </a:p>
          <a:p>
            <a:endParaRPr lang="en-PH" sz="1600" dirty="0"/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81484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480" y="340230"/>
            <a:ext cx="7361820" cy="634549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PH" sz="1600" b="1" dirty="0">
                <a:solidFill>
                  <a:schemeClr val="accent2"/>
                </a:solidFill>
              </a:rPr>
              <a:t>STATEMENTS</a:t>
            </a:r>
          </a:p>
          <a:p>
            <a:endParaRPr lang="en-PH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3" y="172278"/>
            <a:ext cx="1893167" cy="1097408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503610-063A-4DC3-BE76-7C559DC7E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108" y="809182"/>
            <a:ext cx="7071692" cy="550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04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1115</Words>
  <Application>Microsoft Office PowerPoint</Application>
  <PresentationFormat>Widescreen</PresentationFormat>
  <Paragraphs>214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Segoe UI</vt:lpstr>
      <vt:lpstr>SFMono-Regular</vt:lpstr>
      <vt:lpstr>Tw Cen MT</vt:lpstr>
      <vt:lpstr>Circuit</vt:lpstr>
      <vt:lpstr>Hello! C#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 ORIENTED PROGRAMMING in C#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.NET Web API 2.0 </vt:lpstr>
      <vt:lpstr>PowerPoint Presentation</vt:lpstr>
      <vt:lpstr>PowerPoint Presentation</vt:lpstr>
      <vt:lpstr>More exciting learning on day 2!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 guru </dc:title>
  <dc:creator>Garcia, Simeon Y.</dc:creator>
  <cp:lastModifiedBy>Jok Garcia</cp:lastModifiedBy>
  <cp:revision>32</cp:revision>
  <dcterms:created xsi:type="dcterms:W3CDTF">2019-11-23T04:27:27Z</dcterms:created>
  <dcterms:modified xsi:type="dcterms:W3CDTF">2020-02-08T05:15:24Z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c0f418-96a4-4caf-9d7c-ccc5ec7f9d91_Enabled">
    <vt:lpwstr>True</vt:lpwstr>
  </property>
  <property fmtid="{D5CDD505-2E9C-101B-9397-08002B2CF9AE}" pid="3" name="MSIP_Label_1bc0f418-96a4-4caf-9d7c-ccc5ec7f9d91_SiteId">
    <vt:lpwstr>e0793d39-0939-496d-b129-198edd916feb</vt:lpwstr>
  </property>
  <property fmtid="{D5CDD505-2E9C-101B-9397-08002B2CF9AE}" pid="4" name="MSIP_Label_1bc0f418-96a4-4caf-9d7c-ccc5ec7f9d91_Owner">
    <vt:lpwstr>simeon.y.garcia@accenture.com</vt:lpwstr>
  </property>
  <property fmtid="{D5CDD505-2E9C-101B-9397-08002B2CF9AE}" pid="5" name="MSIP_Label_1bc0f418-96a4-4caf-9d7c-ccc5ec7f9d91_SetDate">
    <vt:lpwstr>2019-11-24T01:34:10.9039413Z</vt:lpwstr>
  </property>
  <property fmtid="{D5CDD505-2E9C-101B-9397-08002B2CF9AE}" pid="6" name="MSIP_Label_1bc0f418-96a4-4caf-9d7c-ccc5ec7f9d91_Name">
    <vt:lpwstr>Unrestricted</vt:lpwstr>
  </property>
  <property fmtid="{D5CDD505-2E9C-101B-9397-08002B2CF9AE}" pid="7" name="MSIP_Label_1bc0f418-96a4-4caf-9d7c-ccc5ec7f9d91_Application">
    <vt:lpwstr>Microsoft Azure Information Protection</vt:lpwstr>
  </property>
  <property fmtid="{D5CDD505-2E9C-101B-9397-08002B2CF9AE}" pid="8" name="MSIP_Label_1bc0f418-96a4-4caf-9d7c-ccc5ec7f9d91_ActionId">
    <vt:lpwstr>850feb53-33e4-4039-9030-da8465e19f24</vt:lpwstr>
  </property>
  <property fmtid="{D5CDD505-2E9C-101B-9397-08002B2CF9AE}" pid="9" name="MSIP_Label_1bc0f418-96a4-4caf-9d7c-ccc5ec7f9d91_Extended_MSFT_Method">
    <vt:lpwstr>Manual</vt:lpwstr>
  </property>
  <property fmtid="{D5CDD505-2E9C-101B-9397-08002B2CF9AE}" pid="10" name="Sensitivity">
    <vt:lpwstr>Unrestricted</vt:lpwstr>
  </property>
</Properties>
</file>