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32" r:id="rId2"/>
    <p:sldId id="258" r:id="rId3"/>
    <p:sldId id="330" r:id="rId4"/>
    <p:sldId id="378" r:id="rId5"/>
    <p:sldId id="381" r:id="rId6"/>
    <p:sldId id="469" r:id="rId7"/>
    <p:sldId id="509" r:id="rId8"/>
    <p:sldId id="506" r:id="rId9"/>
    <p:sldId id="512" r:id="rId10"/>
    <p:sldId id="510" r:id="rId11"/>
    <p:sldId id="507" r:id="rId12"/>
    <p:sldId id="515" r:id="rId13"/>
    <p:sldId id="513" r:id="rId14"/>
    <p:sldId id="511" r:id="rId15"/>
    <p:sldId id="516" r:id="rId16"/>
    <p:sldId id="517" r:id="rId17"/>
    <p:sldId id="518" r:id="rId18"/>
    <p:sldId id="519" r:id="rId19"/>
    <p:sldId id="520" r:id="rId20"/>
    <p:sldId id="521" r:id="rId21"/>
    <p:sldId id="522" r:id="rId22"/>
    <p:sldId id="32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67" d="100"/>
          <a:sy n="67" d="100"/>
        </p:scale>
        <p:origin x="52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11/20/2021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11/20/2021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02"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204" name="Group 203">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205" name="Group 204">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7"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18"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9"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0"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1"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2"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3"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4"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5"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6"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7"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8"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29"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0"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1"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2"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3"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34"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5"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6"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7"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8"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9"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0"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1"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2"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3"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206" name="Group 205">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07"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8"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9"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0"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1"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2"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3"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4"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5"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6"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p:nvSpPr>
          <p:cNvPr id="245" name="Rectangle 244">
            <a:extLst>
              <a:ext uri="{FF2B5EF4-FFF2-40B4-BE49-F238E27FC236}">
                <a16:creationId xmlns:a16="http://schemas.microsoft.com/office/drawing/2014/main" id="{C068D0EE-C6C8-484A-AFB7-3602BA27F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246">
            <a:extLst>
              <a:ext uri="{FF2B5EF4-FFF2-40B4-BE49-F238E27FC236}">
                <a16:creationId xmlns:a16="http://schemas.microsoft.com/office/drawing/2014/main" id="{DDE5FB8C-CC3F-4C24-BF4F-1B5999DE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BFBCB8E-6A34-46AE-8FBC-B633DDC5950D}"/>
              </a:ext>
            </a:extLst>
          </p:cNvPr>
          <p:cNvPicPr>
            <a:picLocks noChangeAspect="1"/>
          </p:cNvPicPr>
          <p:nvPr/>
        </p:nvPicPr>
        <p:blipFill>
          <a:blip r:embed="rId4"/>
          <a:stretch>
            <a:fillRect/>
          </a:stretch>
        </p:blipFill>
        <p:spPr>
          <a:xfrm>
            <a:off x="764836" y="643467"/>
            <a:ext cx="10662327" cy="5571066"/>
          </a:xfrm>
          <a:prstGeom prst="rect">
            <a:avLst/>
          </a:prstGeom>
        </p:spPr>
      </p:pic>
    </p:spTree>
    <p:extLst>
      <p:ext uri="{BB962C8B-B14F-4D97-AF65-F5344CB8AC3E}">
        <p14:creationId xmlns:p14="http://schemas.microsoft.com/office/powerpoint/2010/main" val="3569956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2"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14" name="Group 113">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5" name="Group 114">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7"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8"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9"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0"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1"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2"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3"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4"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5"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6"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7"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8"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39"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0"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1"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2"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3"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4"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7"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8"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9"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0"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1"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2"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3"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16" name="Group 115">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7"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4"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5"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6"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155" name="Picture 2">
            <a:extLst>
              <a:ext uri="{FF2B5EF4-FFF2-40B4-BE49-F238E27FC236}">
                <a16:creationId xmlns:a16="http://schemas.microsoft.com/office/drawing/2014/main" id="{6D651BB0-1DFD-4941-83DD-704006F6B1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57" name="Round Diagonal Corner Rectangle 6">
            <a:extLst>
              <a:ext uri="{FF2B5EF4-FFF2-40B4-BE49-F238E27FC236}">
                <a16:creationId xmlns:a16="http://schemas.microsoft.com/office/drawing/2014/main" id="{3D66C6E3-EBD2-40B7-8FD8-D6D2250FC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97D014B2-3F9D-4468-98E6-BC420AC792D0}"/>
              </a:ext>
            </a:extLst>
          </p:cNvPr>
          <p:cNvSpPr txBox="1"/>
          <p:nvPr/>
        </p:nvSpPr>
        <p:spPr>
          <a:xfrm>
            <a:off x="4835892" y="2988163"/>
            <a:ext cx="2517035" cy="1446550"/>
          </a:xfrm>
          <a:prstGeom prst="rect">
            <a:avLst/>
          </a:prstGeom>
          <a:noFill/>
        </p:spPr>
        <p:txBody>
          <a:bodyPr wrap="none" rtlCol="0">
            <a:spAutoFit/>
          </a:bodyPr>
          <a:lstStyle/>
          <a:p>
            <a:pPr algn="ctr"/>
            <a:r>
              <a:rPr lang="en-US" sz="4400" dirty="0">
                <a:solidFill>
                  <a:schemeClr val="bg1"/>
                </a:solidFill>
              </a:rPr>
              <a:t>Functions</a:t>
            </a:r>
          </a:p>
          <a:p>
            <a:pPr algn="ctr"/>
            <a:r>
              <a:rPr lang="en-US" sz="4400" dirty="0">
                <a:solidFill>
                  <a:schemeClr val="bg1"/>
                </a:solidFill>
              </a:rPr>
              <a:t>Hands-On</a:t>
            </a:r>
          </a:p>
        </p:txBody>
      </p:sp>
    </p:spTree>
    <p:extLst>
      <p:ext uri="{BB962C8B-B14F-4D97-AF65-F5344CB8AC3E}">
        <p14:creationId xmlns:p14="http://schemas.microsoft.com/office/powerpoint/2010/main" val="628649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2"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14" name="Group 113">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5" name="Group 114">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7"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8"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9"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0"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1"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2"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3"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4"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5"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6"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7"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8"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39"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0"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1"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2"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3"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4"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7"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8"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9"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0"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1"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2"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3"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16" name="Group 115">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7"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4"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5"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6"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155" name="Picture 2">
            <a:extLst>
              <a:ext uri="{FF2B5EF4-FFF2-40B4-BE49-F238E27FC236}">
                <a16:creationId xmlns:a16="http://schemas.microsoft.com/office/drawing/2014/main" id="{6D651BB0-1DFD-4941-83DD-704006F6B1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57" name="Round Diagonal Corner Rectangle 6">
            <a:extLst>
              <a:ext uri="{FF2B5EF4-FFF2-40B4-BE49-F238E27FC236}">
                <a16:creationId xmlns:a16="http://schemas.microsoft.com/office/drawing/2014/main" id="{3D66C6E3-EBD2-40B7-8FD8-D6D2250FC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97D014B2-3F9D-4468-98E6-BC420AC792D0}"/>
              </a:ext>
            </a:extLst>
          </p:cNvPr>
          <p:cNvSpPr txBox="1"/>
          <p:nvPr/>
        </p:nvSpPr>
        <p:spPr>
          <a:xfrm>
            <a:off x="3429816" y="996285"/>
            <a:ext cx="5309467" cy="769441"/>
          </a:xfrm>
          <a:prstGeom prst="rect">
            <a:avLst/>
          </a:prstGeom>
          <a:noFill/>
        </p:spPr>
        <p:txBody>
          <a:bodyPr wrap="none" rtlCol="0">
            <a:spAutoFit/>
          </a:bodyPr>
          <a:lstStyle/>
          <a:p>
            <a:pPr algn="ctr"/>
            <a:r>
              <a:rPr lang="en-US" sz="4400" dirty="0">
                <a:solidFill>
                  <a:schemeClr val="bg1"/>
                </a:solidFill>
              </a:rPr>
              <a:t>Conditional Statements</a:t>
            </a:r>
          </a:p>
        </p:txBody>
      </p:sp>
      <p:sp>
        <p:nvSpPr>
          <p:cNvPr id="50" name="TextBox 49">
            <a:extLst>
              <a:ext uri="{FF2B5EF4-FFF2-40B4-BE49-F238E27FC236}">
                <a16:creationId xmlns:a16="http://schemas.microsoft.com/office/drawing/2014/main" id="{F25F43CC-49A9-4F8F-AE5E-ED6361AE29C2}"/>
              </a:ext>
            </a:extLst>
          </p:cNvPr>
          <p:cNvSpPr txBox="1"/>
          <p:nvPr/>
        </p:nvSpPr>
        <p:spPr>
          <a:xfrm>
            <a:off x="2201077" y="1928813"/>
            <a:ext cx="7685069" cy="2862322"/>
          </a:xfrm>
          <a:prstGeom prst="rect">
            <a:avLst/>
          </a:prstGeom>
          <a:noFill/>
        </p:spPr>
        <p:txBody>
          <a:bodyPr wrap="square">
            <a:spAutoFit/>
          </a:bodyPr>
          <a:lstStyle/>
          <a:p>
            <a:r>
              <a:rPr lang="en-US" sz="2000" dirty="0">
                <a:solidFill>
                  <a:schemeClr val="bg1"/>
                </a:solidFill>
              </a:rPr>
              <a:t>This means, you can create test conditions in the form of expressions that evaluates to either true or false and based on these results you can perform certain actions.</a:t>
            </a:r>
          </a:p>
          <a:p>
            <a:endParaRPr lang="en-US" sz="2000" dirty="0">
              <a:solidFill>
                <a:schemeClr val="bg1"/>
              </a:solidFill>
            </a:endParaRPr>
          </a:p>
          <a:p>
            <a:pPr marL="342900" indent="-342900">
              <a:buFontTx/>
              <a:buChar char="-"/>
            </a:pPr>
            <a:r>
              <a:rPr lang="en-US" sz="2000" dirty="0">
                <a:solidFill>
                  <a:schemeClr val="bg1"/>
                </a:solidFill>
              </a:rPr>
              <a:t>if</a:t>
            </a:r>
          </a:p>
          <a:p>
            <a:pPr marL="342900" indent="-342900">
              <a:buFontTx/>
              <a:buChar char="-"/>
            </a:pPr>
            <a:r>
              <a:rPr lang="en-US" sz="2000" dirty="0">
                <a:solidFill>
                  <a:schemeClr val="bg1"/>
                </a:solidFill>
              </a:rPr>
              <a:t>if else</a:t>
            </a:r>
          </a:p>
          <a:p>
            <a:pPr marL="342900" indent="-342900">
              <a:buFontTx/>
              <a:buChar char="-"/>
            </a:pPr>
            <a:r>
              <a:rPr lang="en-US" sz="2000" dirty="0" err="1">
                <a:solidFill>
                  <a:schemeClr val="bg1"/>
                </a:solidFill>
              </a:rPr>
              <a:t>if..elseif..else</a:t>
            </a:r>
            <a:r>
              <a:rPr lang="en-US" sz="2000" dirty="0">
                <a:solidFill>
                  <a:schemeClr val="bg1"/>
                </a:solidFill>
              </a:rPr>
              <a:t> or </a:t>
            </a:r>
            <a:r>
              <a:rPr lang="en-US" sz="2000" dirty="0" err="1">
                <a:solidFill>
                  <a:schemeClr val="bg1"/>
                </a:solidFill>
              </a:rPr>
              <a:t>switch..case</a:t>
            </a:r>
            <a:endParaRPr lang="en-US" sz="2000" dirty="0">
              <a:solidFill>
                <a:schemeClr val="bg1"/>
              </a:solidFill>
            </a:endParaRPr>
          </a:p>
          <a:p>
            <a:pPr marL="342900" indent="-342900">
              <a:buFontTx/>
              <a:buChar char="-"/>
            </a:pPr>
            <a:r>
              <a:rPr lang="en-US" sz="2000" dirty="0">
                <a:solidFill>
                  <a:schemeClr val="bg1"/>
                </a:solidFill>
              </a:rPr>
              <a:t>Ternary operator</a:t>
            </a:r>
          </a:p>
          <a:p>
            <a:pPr marL="342900" indent="-342900">
              <a:buFontTx/>
              <a:buChar char="-"/>
            </a:pPr>
            <a:endParaRPr lang="en-US" sz="2000" dirty="0">
              <a:solidFill>
                <a:schemeClr val="bg1"/>
              </a:solidFill>
            </a:endParaRPr>
          </a:p>
        </p:txBody>
      </p:sp>
    </p:spTree>
    <p:extLst>
      <p:ext uri="{BB962C8B-B14F-4D97-AF65-F5344CB8AC3E}">
        <p14:creationId xmlns:p14="http://schemas.microsoft.com/office/powerpoint/2010/main" val="3422138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2"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14" name="Group 113">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5" name="Group 114">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7"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8"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9"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0"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1"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2"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4"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5"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6"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7"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8"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39"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0"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1"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2"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4"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5"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6"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7"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8"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9"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0"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1"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2"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3"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16" name="Group 115">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7"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155" name="Picture 2">
            <a:extLst>
              <a:ext uri="{FF2B5EF4-FFF2-40B4-BE49-F238E27FC236}">
                <a16:creationId xmlns:a16="http://schemas.microsoft.com/office/drawing/2014/main" id="{6D651BB0-1DFD-4941-83DD-704006F6B1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57" name="Round Diagonal Corner Rectangle 6">
            <a:extLst>
              <a:ext uri="{FF2B5EF4-FFF2-40B4-BE49-F238E27FC236}">
                <a16:creationId xmlns:a16="http://schemas.microsoft.com/office/drawing/2014/main" id="{3D66C6E3-EBD2-40B7-8FD8-D6D2250FC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97D014B2-3F9D-4468-98E6-BC420AC792D0}"/>
              </a:ext>
            </a:extLst>
          </p:cNvPr>
          <p:cNvSpPr txBox="1"/>
          <p:nvPr/>
        </p:nvSpPr>
        <p:spPr>
          <a:xfrm>
            <a:off x="3533456" y="2988163"/>
            <a:ext cx="5121915" cy="1446550"/>
          </a:xfrm>
          <a:prstGeom prst="rect">
            <a:avLst/>
          </a:prstGeom>
          <a:noFill/>
        </p:spPr>
        <p:txBody>
          <a:bodyPr wrap="none" rtlCol="0">
            <a:spAutoFit/>
          </a:bodyPr>
          <a:lstStyle/>
          <a:p>
            <a:pPr algn="ctr"/>
            <a:r>
              <a:rPr lang="en-US" sz="4400" dirty="0">
                <a:solidFill>
                  <a:schemeClr val="bg1"/>
                </a:solidFill>
              </a:rPr>
              <a:t>Conditional Statement</a:t>
            </a:r>
          </a:p>
          <a:p>
            <a:pPr algn="ctr"/>
            <a:r>
              <a:rPr lang="en-US" sz="4400" dirty="0">
                <a:solidFill>
                  <a:schemeClr val="bg1"/>
                </a:solidFill>
              </a:rPr>
              <a:t>Hands-On</a:t>
            </a:r>
          </a:p>
        </p:txBody>
      </p:sp>
    </p:spTree>
    <p:extLst>
      <p:ext uri="{BB962C8B-B14F-4D97-AF65-F5344CB8AC3E}">
        <p14:creationId xmlns:p14="http://schemas.microsoft.com/office/powerpoint/2010/main" val="253948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2"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14" name="Group 113">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5" name="Group 114">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7"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8"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9"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0"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1"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2"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4"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5"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6"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7"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8"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39"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0"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1"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2"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4"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5"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6"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7"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8"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9"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0"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1"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2"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3"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16" name="Group 115">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7"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155" name="Picture 2">
            <a:extLst>
              <a:ext uri="{FF2B5EF4-FFF2-40B4-BE49-F238E27FC236}">
                <a16:creationId xmlns:a16="http://schemas.microsoft.com/office/drawing/2014/main" id="{6D651BB0-1DFD-4941-83DD-704006F6B1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57" name="Round Diagonal Corner Rectangle 6">
            <a:extLst>
              <a:ext uri="{FF2B5EF4-FFF2-40B4-BE49-F238E27FC236}">
                <a16:creationId xmlns:a16="http://schemas.microsoft.com/office/drawing/2014/main" id="{3D66C6E3-EBD2-40B7-8FD8-D6D2250FC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97D014B2-3F9D-4468-98E6-BC420AC792D0}"/>
              </a:ext>
            </a:extLst>
          </p:cNvPr>
          <p:cNvSpPr txBox="1"/>
          <p:nvPr/>
        </p:nvSpPr>
        <p:spPr>
          <a:xfrm>
            <a:off x="5635528" y="939801"/>
            <a:ext cx="1463863" cy="769441"/>
          </a:xfrm>
          <a:prstGeom prst="rect">
            <a:avLst/>
          </a:prstGeom>
          <a:noFill/>
        </p:spPr>
        <p:txBody>
          <a:bodyPr wrap="none" rtlCol="0">
            <a:spAutoFit/>
          </a:bodyPr>
          <a:lstStyle/>
          <a:p>
            <a:pPr algn="ctr"/>
            <a:r>
              <a:rPr lang="en-US" sz="4400" dirty="0">
                <a:solidFill>
                  <a:schemeClr val="bg1"/>
                </a:solidFill>
              </a:rPr>
              <a:t>Loops</a:t>
            </a:r>
          </a:p>
        </p:txBody>
      </p:sp>
      <p:sp>
        <p:nvSpPr>
          <p:cNvPr id="50" name="TextBox 49">
            <a:extLst>
              <a:ext uri="{FF2B5EF4-FFF2-40B4-BE49-F238E27FC236}">
                <a16:creationId xmlns:a16="http://schemas.microsoft.com/office/drawing/2014/main" id="{F25F43CC-49A9-4F8F-AE5E-ED6361AE29C2}"/>
              </a:ext>
            </a:extLst>
          </p:cNvPr>
          <p:cNvSpPr txBox="1"/>
          <p:nvPr/>
        </p:nvSpPr>
        <p:spPr>
          <a:xfrm>
            <a:off x="2201077" y="1928813"/>
            <a:ext cx="7685069" cy="4093428"/>
          </a:xfrm>
          <a:prstGeom prst="rect">
            <a:avLst/>
          </a:prstGeom>
          <a:noFill/>
        </p:spPr>
        <p:txBody>
          <a:bodyPr wrap="square">
            <a:spAutoFit/>
          </a:bodyPr>
          <a:lstStyle/>
          <a:p>
            <a:r>
              <a:rPr lang="en-US" sz="2000" dirty="0">
                <a:solidFill>
                  <a:schemeClr val="bg1"/>
                </a:solidFill>
              </a:rPr>
              <a:t>Loops are used to execute the same block of code again and again, as long as a certain condition is met.</a:t>
            </a:r>
          </a:p>
          <a:p>
            <a:endParaRPr lang="en-US" sz="2000" dirty="0">
              <a:solidFill>
                <a:schemeClr val="bg1"/>
              </a:solidFill>
            </a:endParaRPr>
          </a:p>
          <a:p>
            <a:r>
              <a:rPr lang="en-US" sz="2000" b="1" dirty="0">
                <a:solidFill>
                  <a:schemeClr val="bg1"/>
                </a:solidFill>
              </a:rPr>
              <a:t>while</a:t>
            </a:r>
            <a:r>
              <a:rPr lang="en-US" sz="2000" dirty="0">
                <a:solidFill>
                  <a:schemeClr val="bg1"/>
                </a:solidFill>
              </a:rPr>
              <a:t> — loops through a block of code as long as the condition specified evaluates to true.</a:t>
            </a:r>
          </a:p>
          <a:p>
            <a:r>
              <a:rPr lang="en-US" sz="2000" b="1" dirty="0">
                <a:solidFill>
                  <a:schemeClr val="bg1"/>
                </a:solidFill>
              </a:rPr>
              <a:t>do</a:t>
            </a:r>
            <a:r>
              <a:rPr lang="en-US" sz="2000" dirty="0">
                <a:solidFill>
                  <a:schemeClr val="bg1"/>
                </a:solidFill>
              </a:rPr>
              <a:t>…while — the block of code executed once and then condition is evaluated. If the condition is true the statement is repeated as long as the specified condition is true.</a:t>
            </a:r>
          </a:p>
          <a:p>
            <a:r>
              <a:rPr lang="en-US" sz="2000" b="1" dirty="0">
                <a:solidFill>
                  <a:schemeClr val="bg1"/>
                </a:solidFill>
              </a:rPr>
              <a:t>for</a:t>
            </a:r>
            <a:r>
              <a:rPr lang="en-US" sz="2000" dirty="0">
                <a:solidFill>
                  <a:schemeClr val="bg1"/>
                </a:solidFill>
              </a:rPr>
              <a:t> — loops through a block of code until the counter reaches a specified number.</a:t>
            </a:r>
          </a:p>
          <a:p>
            <a:r>
              <a:rPr lang="en-US" sz="2000" b="1" dirty="0">
                <a:solidFill>
                  <a:schemeClr val="bg1"/>
                </a:solidFill>
              </a:rPr>
              <a:t>foreach</a:t>
            </a:r>
            <a:r>
              <a:rPr lang="en-US" sz="2000" dirty="0">
                <a:solidFill>
                  <a:schemeClr val="bg1"/>
                </a:solidFill>
              </a:rPr>
              <a:t> — loops through a block of code for each element in an array.</a:t>
            </a:r>
          </a:p>
          <a:p>
            <a:endParaRPr lang="en-US" sz="20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2789662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2"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14" name="Group 113">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5" name="Group 114">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7"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8"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9"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0"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1"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2"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4"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5"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6"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7"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8"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39"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0"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1"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2"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4"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5"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6"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7"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8"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9"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0"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1"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2"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3"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16" name="Group 115">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7"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155" name="Picture 2">
            <a:extLst>
              <a:ext uri="{FF2B5EF4-FFF2-40B4-BE49-F238E27FC236}">
                <a16:creationId xmlns:a16="http://schemas.microsoft.com/office/drawing/2014/main" id="{6D651BB0-1DFD-4941-83DD-704006F6B1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57" name="Round Diagonal Corner Rectangle 6">
            <a:extLst>
              <a:ext uri="{FF2B5EF4-FFF2-40B4-BE49-F238E27FC236}">
                <a16:creationId xmlns:a16="http://schemas.microsoft.com/office/drawing/2014/main" id="{3D66C6E3-EBD2-40B7-8FD8-D6D2250FC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97D014B2-3F9D-4468-98E6-BC420AC792D0}"/>
              </a:ext>
            </a:extLst>
          </p:cNvPr>
          <p:cNvSpPr txBox="1"/>
          <p:nvPr/>
        </p:nvSpPr>
        <p:spPr>
          <a:xfrm>
            <a:off x="4868753" y="2988163"/>
            <a:ext cx="2451312" cy="1446550"/>
          </a:xfrm>
          <a:prstGeom prst="rect">
            <a:avLst/>
          </a:prstGeom>
          <a:noFill/>
        </p:spPr>
        <p:txBody>
          <a:bodyPr wrap="none" rtlCol="0">
            <a:spAutoFit/>
          </a:bodyPr>
          <a:lstStyle/>
          <a:p>
            <a:pPr algn="ctr"/>
            <a:r>
              <a:rPr lang="en-US" sz="4400" dirty="0">
                <a:solidFill>
                  <a:schemeClr val="bg1"/>
                </a:solidFill>
              </a:rPr>
              <a:t>Loops</a:t>
            </a:r>
          </a:p>
          <a:p>
            <a:pPr algn="ctr"/>
            <a:r>
              <a:rPr lang="en-US" sz="4400" dirty="0">
                <a:solidFill>
                  <a:schemeClr val="bg1"/>
                </a:solidFill>
              </a:rPr>
              <a:t>Hands-On</a:t>
            </a:r>
          </a:p>
        </p:txBody>
      </p:sp>
    </p:spTree>
    <p:extLst>
      <p:ext uri="{BB962C8B-B14F-4D97-AF65-F5344CB8AC3E}">
        <p14:creationId xmlns:p14="http://schemas.microsoft.com/office/powerpoint/2010/main" val="3861851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2"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14" name="Group 113">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5" name="Group 114">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7"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8"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9"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0"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1"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2"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3"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4"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5"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6"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7"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8"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39"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0"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1"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2"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3"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4"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7"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8"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9"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0"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1"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2"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3"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16" name="Group 115">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7"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4"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5"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6"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155" name="Picture 2">
            <a:extLst>
              <a:ext uri="{FF2B5EF4-FFF2-40B4-BE49-F238E27FC236}">
                <a16:creationId xmlns:a16="http://schemas.microsoft.com/office/drawing/2014/main" id="{6D651BB0-1DFD-4941-83DD-704006F6B1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57" name="Round Diagonal Corner Rectangle 6">
            <a:extLst>
              <a:ext uri="{FF2B5EF4-FFF2-40B4-BE49-F238E27FC236}">
                <a16:creationId xmlns:a16="http://schemas.microsoft.com/office/drawing/2014/main" id="{3D66C6E3-EBD2-40B7-8FD8-D6D2250FC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97D014B2-3F9D-4468-98E6-BC420AC792D0}"/>
              </a:ext>
            </a:extLst>
          </p:cNvPr>
          <p:cNvSpPr txBox="1"/>
          <p:nvPr/>
        </p:nvSpPr>
        <p:spPr>
          <a:xfrm>
            <a:off x="3905076" y="960934"/>
            <a:ext cx="4599336" cy="769441"/>
          </a:xfrm>
          <a:prstGeom prst="rect">
            <a:avLst/>
          </a:prstGeom>
          <a:noFill/>
        </p:spPr>
        <p:txBody>
          <a:bodyPr wrap="none" rtlCol="0">
            <a:spAutoFit/>
          </a:bodyPr>
          <a:lstStyle/>
          <a:p>
            <a:pPr algn="ctr"/>
            <a:r>
              <a:rPr lang="en-US" sz="4400" dirty="0">
                <a:solidFill>
                  <a:schemeClr val="bg1"/>
                </a:solidFill>
              </a:rPr>
              <a:t>PHP GET and POST</a:t>
            </a:r>
          </a:p>
        </p:txBody>
      </p:sp>
      <p:sp>
        <p:nvSpPr>
          <p:cNvPr id="50" name="TextBox 49">
            <a:extLst>
              <a:ext uri="{FF2B5EF4-FFF2-40B4-BE49-F238E27FC236}">
                <a16:creationId xmlns:a16="http://schemas.microsoft.com/office/drawing/2014/main" id="{F25F43CC-49A9-4F8F-AE5E-ED6361AE29C2}"/>
              </a:ext>
            </a:extLst>
          </p:cNvPr>
          <p:cNvSpPr txBox="1"/>
          <p:nvPr/>
        </p:nvSpPr>
        <p:spPr>
          <a:xfrm>
            <a:off x="2201077" y="1928813"/>
            <a:ext cx="7685069" cy="1631216"/>
          </a:xfrm>
          <a:prstGeom prst="rect">
            <a:avLst/>
          </a:prstGeom>
          <a:noFill/>
        </p:spPr>
        <p:txBody>
          <a:bodyPr wrap="square">
            <a:spAutoFit/>
          </a:bodyPr>
          <a:lstStyle/>
          <a:p>
            <a:r>
              <a:rPr lang="en-US" sz="2000" dirty="0">
                <a:solidFill>
                  <a:schemeClr val="bg1"/>
                </a:solidFill>
              </a:rPr>
              <a:t>A web browser communicates with the server typically using one of the two HTTP (Hypertext Transfer Protocol) methods — GET and POST.</a:t>
            </a:r>
          </a:p>
          <a:p>
            <a:endParaRPr lang="en-US" sz="2000" dirty="0">
              <a:solidFill>
                <a:schemeClr val="bg1"/>
              </a:solidFill>
            </a:endParaRPr>
          </a:p>
          <a:p>
            <a:r>
              <a:rPr lang="en-US" sz="2000" dirty="0">
                <a:solidFill>
                  <a:schemeClr val="bg1"/>
                </a:solidFill>
              </a:rPr>
              <a:t>Both methods pass the information differently and have different advantages and disadvantages</a:t>
            </a:r>
          </a:p>
        </p:txBody>
      </p:sp>
    </p:spTree>
    <p:extLst>
      <p:ext uri="{BB962C8B-B14F-4D97-AF65-F5344CB8AC3E}">
        <p14:creationId xmlns:p14="http://schemas.microsoft.com/office/powerpoint/2010/main" val="2227297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2"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14" name="Group 113">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5" name="Group 114">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7"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8"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9"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0"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1"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2"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4"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5"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6"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7"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8"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39"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0"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1"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2"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4"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5"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6"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7"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8"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9"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0"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1"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2"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3"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16" name="Group 115">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7"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155" name="Picture 2">
            <a:extLst>
              <a:ext uri="{FF2B5EF4-FFF2-40B4-BE49-F238E27FC236}">
                <a16:creationId xmlns:a16="http://schemas.microsoft.com/office/drawing/2014/main" id="{6D651BB0-1DFD-4941-83DD-704006F6B1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57" name="Round Diagonal Corner Rectangle 6">
            <a:extLst>
              <a:ext uri="{FF2B5EF4-FFF2-40B4-BE49-F238E27FC236}">
                <a16:creationId xmlns:a16="http://schemas.microsoft.com/office/drawing/2014/main" id="{3D66C6E3-EBD2-40B7-8FD8-D6D2250FC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97D014B2-3F9D-4468-98E6-BC420AC792D0}"/>
              </a:ext>
            </a:extLst>
          </p:cNvPr>
          <p:cNvSpPr txBox="1"/>
          <p:nvPr/>
        </p:nvSpPr>
        <p:spPr>
          <a:xfrm>
            <a:off x="4185601" y="960934"/>
            <a:ext cx="4038285" cy="769441"/>
          </a:xfrm>
          <a:prstGeom prst="rect">
            <a:avLst/>
          </a:prstGeom>
          <a:noFill/>
        </p:spPr>
        <p:txBody>
          <a:bodyPr wrap="none" rtlCol="0">
            <a:spAutoFit/>
          </a:bodyPr>
          <a:lstStyle/>
          <a:p>
            <a:pPr algn="ctr"/>
            <a:r>
              <a:rPr lang="en-US" sz="4400" dirty="0">
                <a:solidFill>
                  <a:schemeClr val="bg1"/>
                </a:solidFill>
              </a:rPr>
              <a:t>PHP GET Method</a:t>
            </a:r>
          </a:p>
        </p:txBody>
      </p:sp>
      <p:sp>
        <p:nvSpPr>
          <p:cNvPr id="50" name="TextBox 49">
            <a:extLst>
              <a:ext uri="{FF2B5EF4-FFF2-40B4-BE49-F238E27FC236}">
                <a16:creationId xmlns:a16="http://schemas.microsoft.com/office/drawing/2014/main" id="{F25F43CC-49A9-4F8F-AE5E-ED6361AE29C2}"/>
              </a:ext>
            </a:extLst>
          </p:cNvPr>
          <p:cNvSpPr txBox="1"/>
          <p:nvPr/>
        </p:nvSpPr>
        <p:spPr>
          <a:xfrm>
            <a:off x="2201077" y="1928813"/>
            <a:ext cx="7685069" cy="1631216"/>
          </a:xfrm>
          <a:prstGeom prst="rect">
            <a:avLst/>
          </a:prstGeom>
          <a:noFill/>
        </p:spPr>
        <p:txBody>
          <a:bodyPr wrap="square">
            <a:spAutoFit/>
          </a:bodyPr>
          <a:lstStyle/>
          <a:p>
            <a:r>
              <a:rPr lang="en-US" sz="2000" dirty="0">
                <a:solidFill>
                  <a:schemeClr val="bg1"/>
                </a:solidFill>
              </a:rPr>
              <a:t>n GET method the data is sent as URL parameters that are usually strings of name and value pairs separated by ampersands (&amp;). In general, a URL with GET data will look like this:</a:t>
            </a:r>
          </a:p>
          <a:p>
            <a:endParaRPr lang="en-US" sz="2000" dirty="0">
              <a:solidFill>
                <a:schemeClr val="bg1"/>
              </a:solidFill>
            </a:endParaRPr>
          </a:p>
          <a:p>
            <a:r>
              <a:rPr lang="en-US" sz="2000" b="0" i="0" dirty="0">
                <a:solidFill>
                  <a:srgbClr val="000000"/>
                </a:solidFill>
                <a:effectLst/>
                <a:latin typeface="Consolas" panose="020B0609020204030204" pitchFamily="49" charset="0"/>
              </a:rPr>
              <a:t>http://www.example.com/action.php?</a:t>
            </a:r>
            <a:r>
              <a:rPr lang="en-US" sz="2000" b="1" i="0" dirty="0">
                <a:solidFill>
                  <a:srgbClr val="000000"/>
                </a:solidFill>
                <a:effectLst/>
                <a:latin typeface="Consolas" panose="020B0609020204030204" pitchFamily="49" charset="0"/>
              </a:rPr>
              <a:t>name</a:t>
            </a:r>
            <a:r>
              <a:rPr lang="en-US" sz="2000" b="0" i="0" dirty="0">
                <a:solidFill>
                  <a:srgbClr val="000000"/>
                </a:solidFill>
                <a:effectLst/>
                <a:latin typeface="Consolas" panose="020B0609020204030204" pitchFamily="49" charset="0"/>
              </a:rPr>
              <a:t>=</a:t>
            </a:r>
            <a:r>
              <a:rPr lang="en-US" sz="2000" b="0" i="1" dirty="0">
                <a:solidFill>
                  <a:srgbClr val="000000"/>
                </a:solidFill>
                <a:effectLst/>
                <a:latin typeface="Consolas" panose="020B0609020204030204" pitchFamily="49" charset="0"/>
              </a:rPr>
              <a:t>john</a:t>
            </a:r>
            <a:r>
              <a:rPr lang="en-US" sz="2000" b="0" i="0" dirty="0">
                <a:solidFill>
                  <a:srgbClr val="000000"/>
                </a:solidFill>
                <a:effectLst/>
                <a:latin typeface="Consolas" panose="020B0609020204030204" pitchFamily="49" charset="0"/>
              </a:rPr>
              <a:t>&amp;</a:t>
            </a:r>
            <a:r>
              <a:rPr lang="en-US" sz="2000" b="1" i="0" dirty="0">
                <a:solidFill>
                  <a:srgbClr val="000000"/>
                </a:solidFill>
                <a:effectLst/>
                <a:latin typeface="Consolas" panose="020B0609020204030204" pitchFamily="49" charset="0"/>
              </a:rPr>
              <a:t>age</a:t>
            </a:r>
            <a:r>
              <a:rPr lang="en-US" sz="2000" b="0" i="0" dirty="0">
                <a:solidFill>
                  <a:srgbClr val="000000"/>
                </a:solidFill>
                <a:effectLst/>
                <a:latin typeface="Consolas" panose="020B0609020204030204" pitchFamily="49" charset="0"/>
              </a:rPr>
              <a:t>=</a:t>
            </a:r>
            <a:r>
              <a:rPr lang="en-US" sz="2000" b="0" i="1" dirty="0">
                <a:solidFill>
                  <a:srgbClr val="000000"/>
                </a:solidFill>
                <a:effectLst/>
                <a:latin typeface="Consolas" panose="020B0609020204030204" pitchFamily="49" charset="0"/>
              </a:rPr>
              <a:t>24</a:t>
            </a:r>
            <a:endParaRPr lang="en-US" sz="2000" dirty="0">
              <a:solidFill>
                <a:schemeClr val="bg1"/>
              </a:solidFill>
            </a:endParaRPr>
          </a:p>
        </p:txBody>
      </p:sp>
    </p:spTree>
    <p:extLst>
      <p:ext uri="{BB962C8B-B14F-4D97-AF65-F5344CB8AC3E}">
        <p14:creationId xmlns:p14="http://schemas.microsoft.com/office/powerpoint/2010/main" val="3572511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2"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14" name="Group 113">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5" name="Group 114">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7"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8"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9"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0"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1"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2"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3"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4"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5"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6"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7"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8"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39"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0"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1"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2"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3"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4"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7"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8"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9"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0"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1"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2"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3"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16" name="Group 115">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7"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4"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5"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6"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155" name="Picture 2">
            <a:extLst>
              <a:ext uri="{FF2B5EF4-FFF2-40B4-BE49-F238E27FC236}">
                <a16:creationId xmlns:a16="http://schemas.microsoft.com/office/drawing/2014/main" id="{6D651BB0-1DFD-4941-83DD-704006F6B1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57" name="Round Diagonal Corner Rectangle 6">
            <a:extLst>
              <a:ext uri="{FF2B5EF4-FFF2-40B4-BE49-F238E27FC236}">
                <a16:creationId xmlns:a16="http://schemas.microsoft.com/office/drawing/2014/main" id="{3D66C6E3-EBD2-40B7-8FD8-D6D2250FC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97D014B2-3F9D-4468-98E6-BC420AC792D0}"/>
              </a:ext>
            </a:extLst>
          </p:cNvPr>
          <p:cNvSpPr txBox="1"/>
          <p:nvPr/>
        </p:nvSpPr>
        <p:spPr>
          <a:xfrm>
            <a:off x="2734536" y="960934"/>
            <a:ext cx="6940426" cy="769441"/>
          </a:xfrm>
          <a:prstGeom prst="rect">
            <a:avLst/>
          </a:prstGeom>
          <a:noFill/>
        </p:spPr>
        <p:txBody>
          <a:bodyPr wrap="none" rtlCol="0">
            <a:spAutoFit/>
          </a:bodyPr>
          <a:lstStyle/>
          <a:p>
            <a:pPr algn="ctr"/>
            <a:r>
              <a:rPr lang="en-US" sz="4400" dirty="0">
                <a:solidFill>
                  <a:schemeClr val="bg1"/>
                </a:solidFill>
              </a:rPr>
              <a:t>Pros and Cons of GET Method</a:t>
            </a:r>
          </a:p>
        </p:txBody>
      </p:sp>
      <p:sp>
        <p:nvSpPr>
          <p:cNvPr id="50" name="TextBox 49">
            <a:extLst>
              <a:ext uri="{FF2B5EF4-FFF2-40B4-BE49-F238E27FC236}">
                <a16:creationId xmlns:a16="http://schemas.microsoft.com/office/drawing/2014/main" id="{F25F43CC-49A9-4F8F-AE5E-ED6361AE29C2}"/>
              </a:ext>
            </a:extLst>
          </p:cNvPr>
          <p:cNvSpPr txBox="1"/>
          <p:nvPr/>
        </p:nvSpPr>
        <p:spPr>
          <a:xfrm>
            <a:off x="2201077" y="1928813"/>
            <a:ext cx="7685069" cy="3785652"/>
          </a:xfrm>
          <a:prstGeom prst="rect">
            <a:avLst/>
          </a:prstGeom>
          <a:noFill/>
        </p:spPr>
        <p:txBody>
          <a:bodyPr wrap="square">
            <a:spAutoFit/>
          </a:bodyPr>
          <a:lstStyle/>
          <a:p>
            <a:pPr algn="l">
              <a:buFont typeface="Arial" panose="020B0604020202020204" pitchFamily="34" charset="0"/>
              <a:buChar char="•"/>
            </a:pPr>
            <a:r>
              <a:rPr lang="en-US" sz="2000" b="0" i="0" dirty="0">
                <a:solidFill>
                  <a:srgbClr val="414141"/>
                </a:solidFill>
                <a:effectLst/>
                <a:latin typeface="system-ui"/>
              </a:rPr>
              <a:t> Since the data sent by the GET method are displayed in the URL, it is possible to bookmark the page with specific query string values.</a:t>
            </a:r>
          </a:p>
          <a:p>
            <a:pPr algn="l"/>
            <a:endParaRPr lang="en-US" sz="2000" b="0" i="0" dirty="0">
              <a:solidFill>
                <a:srgbClr val="414141"/>
              </a:solidFill>
              <a:effectLst/>
              <a:latin typeface="system-ui"/>
            </a:endParaRPr>
          </a:p>
          <a:p>
            <a:pPr algn="l">
              <a:buFont typeface="Arial" panose="020B0604020202020204" pitchFamily="34" charset="0"/>
              <a:buChar char="•"/>
            </a:pPr>
            <a:r>
              <a:rPr lang="en-US" sz="2000" b="0" i="0" dirty="0">
                <a:solidFill>
                  <a:srgbClr val="414141"/>
                </a:solidFill>
                <a:effectLst/>
                <a:latin typeface="system-ui"/>
              </a:rPr>
              <a:t> The GET method is not suitable for passing sensitive information such as the username and password, because these are fully visible in the URL query string as well as potentially stored in the client browser's memory as a visited page.</a:t>
            </a:r>
          </a:p>
          <a:p>
            <a:pPr algn="l">
              <a:buFont typeface="Arial" panose="020B0604020202020204" pitchFamily="34" charset="0"/>
              <a:buChar char="•"/>
            </a:pPr>
            <a:endParaRPr lang="en-US" sz="2000" b="0" i="0" dirty="0">
              <a:solidFill>
                <a:srgbClr val="414141"/>
              </a:solidFill>
              <a:effectLst/>
              <a:latin typeface="system-ui"/>
            </a:endParaRPr>
          </a:p>
          <a:p>
            <a:pPr algn="l">
              <a:buFont typeface="Arial" panose="020B0604020202020204" pitchFamily="34" charset="0"/>
              <a:buChar char="•"/>
            </a:pPr>
            <a:r>
              <a:rPr lang="en-US" sz="2000" b="0" i="0" dirty="0">
                <a:solidFill>
                  <a:srgbClr val="414141"/>
                </a:solidFill>
                <a:effectLst/>
                <a:latin typeface="system-ui"/>
              </a:rPr>
              <a:t> Because the GET method assigns data to a server environment variable, the length of the URL is limited. So, there is a limitation for the total data to be sent.</a:t>
            </a:r>
          </a:p>
          <a:p>
            <a:endParaRPr lang="en-US" sz="2000" dirty="0">
              <a:solidFill>
                <a:schemeClr val="bg1"/>
              </a:solidFill>
            </a:endParaRPr>
          </a:p>
        </p:txBody>
      </p:sp>
    </p:spTree>
    <p:extLst>
      <p:ext uri="{BB962C8B-B14F-4D97-AF65-F5344CB8AC3E}">
        <p14:creationId xmlns:p14="http://schemas.microsoft.com/office/powerpoint/2010/main" val="1608551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2"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14" name="Group 113">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5" name="Group 114">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7"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8"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9"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0"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1"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2"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3"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4"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5"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6"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7"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8"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39"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0"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1"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2"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3"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4"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7"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8"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9"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0"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1"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2"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3"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16" name="Group 115">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7"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4"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5"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6"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155" name="Picture 2">
            <a:extLst>
              <a:ext uri="{FF2B5EF4-FFF2-40B4-BE49-F238E27FC236}">
                <a16:creationId xmlns:a16="http://schemas.microsoft.com/office/drawing/2014/main" id="{6D651BB0-1DFD-4941-83DD-704006F6B1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57" name="Round Diagonal Corner Rectangle 6">
            <a:extLst>
              <a:ext uri="{FF2B5EF4-FFF2-40B4-BE49-F238E27FC236}">
                <a16:creationId xmlns:a16="http://schemas.microsoft.com/office/drawing/2014/main" id="{3D66C6E3-EBD2-40B7-8FD8-D6D2250FC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97D014B2-3F9D-4468-98E6-BC420AC792D0}"/>
              </a:ext>
            </a:extLst>
          </p:cNvPr>
          <p:cNvSpPr txBox="1"/>
          <p:nvPr/>
        </p:nvSpPr>
        <p:spPr>
          <a:xfrm>
            <a:off x="4605861" y="2366963"/>
            <a:ext cx="2977098" cy="1446550"/>
          </a:xfrm>
          <a:prstGeom prst="rect">
            <a:avLst/>
          </a:prstGeom>
          <a:noFill/>
        </p:spPr>
        <p:txBody>
          <a:bodyPr wrap="none" rtlCol="0">
            <a:spAutoFit/>
          </a:bodyPr>
          <a:lstStyle/>
          <a:p>
            <a:pPr algn="ctr"/>
            <a:r>
              <a:rPr lang="en-US" sz="4400" dirty="0">
                <a:solidFill>
                  <a:schemeClr val="bg1"/>
                </a:solidFill>
              </a:rPr>
              <a:t>GET Method</a:t>
            </a:r>
          </a:p>
          <a:p>
            <a:pPr algn="ctr"/>
            <a:r>
              <a:rPr lang="en-US" sz="4400" dirty="0">
                <a:solidFill>
                  <a:schemeClr val="bg1"/>
                </a:solidFill>
              </a:rPr>
              <a:t>Hands-On</a:t>
            </a:r>
          </a:p>
        </p:txBody>
      </p:sp>
    </p:spTree>
    <p:extLst>
      <p:ext uri="{BB962C8B-B14F-4D97-AF65-F5344CB8AC3E}">
        <p14:creationId xmlns:p14="http://schemas.microsoft.com/office/powerpoint/2010/main" val="3720737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2"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14" name="Group 113">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5" name="Group 114">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7"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8"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9"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0"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1"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2"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3"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4"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5"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6"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7"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8"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39"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0"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1"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2"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3"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4"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7"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8"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9"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0"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1"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2"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3"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16" name="Group 115">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7"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4"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5"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6"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155" name="Picture 2">
            <a:extLst>
              <a:ext uri="{FF2B5EF4-FFF2-40B4-BE49-F238E27FC236}">
                <a16:creationId xmlns:a16="http://schemas.microsoft.com/office/drawing/2014/main" id="{6D651BB0-1DFD-4941-83DD-704006F6B1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57" name="Round Diagonal Corner Rectangle 6">
            <a:extLst>
              <a:ext uri="{FF2B5EF4-FFF2-40B4-BE49-F238E27FC236}">
                <a16:creationId xmlns:a16="http://schemas.microsoft.com/office/drawing/2014/main" id="{3D66C6E3-EBD2-40B7-8FD8-D6D2250FC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97D014B2-3F9D-4468-98E6-BC420AC792D0}"/>
              </a:ext>
            </a:extLst>
          </p:cNvPr>
          <p:cNvSpPr txBox="1"/>
          <p:nvPr/>
        </p:nvSpPr>
        <p:spPr>
          <a:xfrm>
            <a:off x="4026904" y="960934"/>
            <a:ext cx="4355680" cy="769441"/>
          </a:xfrm>
          <a:prstGeom prst="rect">
            <a:avLst/>
          </a:prstGeom>
          <a:noFill/>
        </p:spPr>
        <p:txBody>
          <a:bodyPr wrap="none" rtlCol="0">
            <a:spAutoFit/>
          </a:bodyPr>
          <a:lstStyle/>
          <a:p>
            <a:pPr algn="ctr"/>
            <a:r>
              <a:rPr lang="en-US" sz="4400" dirty="0">
                <a:solidFill>
                  <a:schemeClr val="bg1"/>
                </a:solidFill>
              </a:rPr>
              <a:t>PHP POST Method</a:t>
            </a:r>
          </a:p>
        </p:txBody>
      </p:sp>
      <p:sp>
        <p:nvSpPr>
          <p:cNvPr id="50" name="TextBox 49">
            <a:extLst>
              <a:ext uri="{FF2B5EF4-FFF2-40B4-BE49-F238E27FC236}">
                <a16:creationId xmlns:a16="http://schemas.microsoft.com/office/drawing/2014/main" id="{F25F43CC-49A9-4F8F-AE5E-ED6361AE29C2}"/>
              </a:ext>
            </a:extLst>
          </p:cNvPr>
          <p:cNvSpPr txBox="1"/>
          <p:nvPr/>
        </p:nvSpPr>
        <p:spPr>
          <a:xfrm>
            <a:off x="2201077" y="1928813"/>
            <a:ext cx="7685069" cy="1631216"/>
          </a:xfrm>
          <a:prstGeom prst="rect">
            <a:avLst/>
          </a:prstGeom>
          <a:noFill/>
        </p:spPr>
        <p:txBody>
          <a:bodyPr wrap="square">
            <a:spAutoFit/>
          </a:bodyPr>
          <a:lstStyle/>
          <a:p>
            <a:r>
              <a:rPr lang="en-US" sz="2000" dirty="0">
                <a:solidFill>
                  <a:schemeClr val="bg1"/>
                </a:solidFill>
              </a:rPr>
              <a:t>In POST method the data is sent to the server as a package in a separate communication with the processing script. Data sent through POST method will not visible in the URL.</a:t>
            </a:r>
          </a:p>
          <a:p>
            <a:endParaRPr lang="en-US" sz="20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2710261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63"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65" name="Group 64">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66" name="Group 65">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78"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9"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0"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5"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67" name="Group 66">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68"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p:nvSpPr>
          <p:cNvPr id="106" name="Rectangle 105">
            <a:extLst>
              <a:ext uri="{FF2B5EF4-FFF2-40B4-BE49-F238E27FC236}">
                <a16:creationId xmlns:a16="http://schemas.microsoft.com/office/drawing/2014/main" id="{C068D0EE-C6C8-484A-AFB7-3602BA27F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DDE5FB8C-CC3F-4C24-BF4F-1B5999DE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D0A2D9E-F81E-4861-BDCF-BCE99ACC88BC}"/>
              </a:ext>
            </a:extLst>
          </p:cNvPr>
          <p:cNvPicPr>
            <a:picLocks noChangeAspect="1"/>
          </p:cNvPicPr>
          <p:nvPr/>
        </p:nvPicPr>
        <p:blipFill>
          <a:blip r:embed="rId4"/>
          <a:stretch>
            <a:fillRect/>
          </a:stretch>
        </p:blipFill>
        <p:spPr>
          <a:xfrm>
            <a:off x="874712" y="641985"/>
            <a:ext cx="10609263" cy="5203883"/>
          </a:xfrm>
          <a:prstGeom prst="rect">
            <a:avLst/>
          </a:prstGeom>
        </p:spPr>
      </p:pic>
    </p:spTree>
    <p:extLst>
      <p:ext uri="{BB962C8B-B14F-4D97-AF65-F5344CB8AC3E}">
        <p14:creationId xmlns:p14="http://schemas.microsoft.com/office/powerpoint/2010/main" val="4202312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2"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14" name="Group 113">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5" name="Group 114">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7"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8"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9"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0"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1"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2"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4"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5"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6"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7"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8"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39"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0"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1"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2"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4"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5"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6"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7"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8"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9"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0"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1"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2"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3"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16" name="Group 115">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7"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155" name="Picture 2">
            <a:extLst>
              <a:ext uri="{FF2B5EF4-FFF2-40B4-BE49-F238E27FC236}">
                <a16:creationId xmlns:a16="http://schemas.microsoft.com/office/drawing/2014/main" id="{6D651BB0-1DFD-4941-83DD-704006F6B1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57" name="Round Diagonal Corner Rectangle 6">
            <a:extLst>
              <a:ext uri="{FF2B5EF4-FFF2-40B4-BE49-F238E27FC236}">
                <a16:creationId xmlns:a16="http://schemas.microsoft.com/office/drawing/2014/main" id="{3D66C6E3-EBD2-40B7-8FD8-D6D2250FC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97D014B2-3F9D-4468-98E6-BC420AC792D0}"/>
              </a:ext>
            </a:extLst>
          </p:cNvPr>
          <p:cNvSpPr txBox="1"/>
          <p:nvPr/>
        </p:nvSpPr>
        <p:spPr>
          <a:xfrm>
            <a:off x="2734536" y="960934"/>
            <a:ext cx="6940426" cy="769441"/>
          </a:xfrm>
          <a:prstGeom prst="rect">
            <a:avLst/>
          </a:prstGeom>
          <a:noFill/>
        </p:spPr>
        <p:txBody>
          <a:bodyPr wrap="none" rtlCol="0">
            <a:spAutoFit/>
          </a:bodyPr>
          <a:lstStyle/>
          <a:p>
            <a:pPr algn="ctr"/>
            <a:r>
              <a:rPr lang="en-US" sz="4400" dirty="0">
                <a:solidFill>
                  <a:schemeClr val="bg1"/>
                </a:solidFill>
              </a:rPr>
              <a:t>Pros and Cons of GET Method</a:t>
            </a:r>
          </a:p>
        </p:txBody>
      </p:sp>
      <p:sp>
        <p:nvSpPr>
          <p:cNvPr id="50" name="TextBox 49">
            <a:extLst>
              <a:ext uri="{FF2B5EF4-FFF2-40B4-BE49-F238E27FC236}">
                <a16:creationId xmlns:a16="http://schemas.microsoft.com/office/drawing/2014/main" id="{F25F43CC-49A9-4F8F-AE5E-ED6361AE29C2}"/>
              </a:ext>
            </a:extLst>
          </p:cNvPr>
          <p:cNvSpPr txBox="1"/>
          <p:nvPr/>
        </p:nvSpPr>
        <p:spPr>
          <a:xfrm>
            <a:off x="2201077" y="1928813"/>
            <a:ext cx="7685069" cy="2554545"/>
          </a:xfrm>
          <a:prstGeom prst="rect">
            <a:avLst/>
          </a:prstGeom>
          <a:noFill/>
        </p:spPr>
        <p:txBody>
          <a:bodyPr wrap="square">
            <a:spAutoFit/>
          </a:bodyPr>
          <a:lstStyle/>
          <a:p>
            <a:pPr algn="l">
              <a:buFont typeface="Arial" panose="020B0604020202020204" pitchFamily="34" charset="0"/>
              <a:buChar char="•"/>
            </a:pPr>
            <a:r>
              <a:rPr lang="en-US" sz="2000" b="0" i="0" dirty="0">
                <a:solidFill>
                  <a:srgbClr val="414141"/>
                </a:solidFill>
                <a:effectLst/>
                <a:latin typeface="system-ui"/>
              </a:rPr>
              <a:t> It is more secure than GET because user-entered information is never visible in the URL query string or in the server logs.</a:t>
            </a:r>
          </a:p>
          <a:p>
            <a:pPr algn="l">
              <a:buFont typeface="Arial" panose="020B0604020202020204" pitchFamily="34" charset="0"/>
              <a:buChar char="•"/>
            </a:pPr>
            <a:r>
              <a:rPr lang="en-US" sz="2000" b="0" i="0" dirty="0">
                <a:solidFill>
                  <a:srgbClr val="414141"/>
                </a:solidFill>
                <a:effectLst/>
                <a:latin typeface="system-ui"/>
              </a:rPr>
              <a:t> There is a much larger limit on the amount of data that can be passed, and one can send text data as well as binary data (uploading a file) using POST.</a:t>
            </a:r>
          </a:p>
          <a:p>
            <a:pPr algn="l">
              <a:buFont typeface="Arial" panose="020B0604020202020204" pitchFamily="34" charset="0"/>
              <a:buChar char="•"/>
            </a:pPr>
            <a:r>
              <a:rPr lang="en-US" sz="2000" b="0" i="0" dirty="0">
                <a:solidFill>
                  <a:srgbClr val="414141"/>
                </a:solidFill>
                <a:effectLst/>
                <a:latin typeface="system-ui"/>
              </a:rPr>
              <a:t> Since the data sent by the POST method is not visible in the URL, so it is not possible to bookmark the page with specific query.</a:t>
            </a:r>
          </a:p>
          <a:p>
            <a:endParaRPr lang="en-US" sz="2000" dirty="0">
              <a:solidFill>
                <a:schemeClr val="bg1"/>
              </a:solidFill>
            </a:endParaRPr>
          </a:p>
        </p:txBody>
      </p:sp>
    </p:spTree>
    <p:extLst>
      <p:ext uri="{BB962C8B-B14F-4D97-AF65-F5344CB8AC3E}">
        <p14:creationId xmlns:p14="http://schemas.microsoft.com/office/powerpoint/2010/main" val="2869474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2"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14" name="Group 113">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5" name="Group 114">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7"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8"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9"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0"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1"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2"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4"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5"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6"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7"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8"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39"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0"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1"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2"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4"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5"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6"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7"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8"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9"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0"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1"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2"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3"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16" name="Group 115">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7"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155" name="Picture 2">
            <a:extLst>
              <a:ext uri="{FF2B5EF4-FFF2-40B4-BE49-F238E27FC236}">
                <a16:creationId xmlns:a16="http://schemas.microsoft.com/office/drawing/2014/main" id="{6D651BB0-1DFD-4941-83DD-704006F6B1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57" name="Round Diagonal Corner Rectangle 6">
            <a:extLst>
              <a:ext uri="{FF2B5EF4-FFF2-40B4-BE49-F238E27FC236}">
                <a16:creationId xmlns:a16="http://schemas.microsoft.com/office/drawing/2014/main" id="{3D66C6E3-EBD2-40B7-8FD8-D6D2250FC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97D014B2-3F9D-4468-98E6-BC420AC792D0}"/>
              </a:ext>
            </a:extLst>
          </p:cNvPr>
          <p:cNvSpPr txBox="1"/>
          <p:nvPr/>
        </p:nvSpPr>
        <p:spPr>
          <a:xfrm>
            <a:off x="4447164" y="2366963"/>
            <a:ext cx="3294492" cy="1446550"/>
          </a:xfrm>
          <a:prstGeom prst="rect">
            <a:avLst/>
          </a:prstGeom>
          <a:noFill/>
        </p:spPr>
        <p:txBody>
          <a:bodyPr wrap="none" rtlCol="0">
            <a:spAutoFit/>
          </a:bodyPr>
          <a:lstStyle/>
          <a:p>
            <a:pPr algn="ctr"/>
            <a:r>
              <a:rPr lang="en-US" sz="4400">
                <a:solidFill>
                  <a:schemeClr val="bg1"/>
                </a:solidFill>
              </a:rPr>
              <a:t>POST </a:t>
            </a:r>
            <a:r>
              <a:rPr lang="en-US" sz="4400" dirty="0">
                <a:solidFill>
                  <a:schemeClr val="bg1"/>
                </a:solidFill>
              </a:rPr>
              <a:t>Method</a:t>
            </a:r>
          </a:p>
          <a:p>
            <a:pPr algn="ctr"/>
            <a:r>
              <a:rPr lang="en-US" sz="4400" dirty="0">
                <a:solidFill>
                  <a:schemeClr val="bg1"/>
                </a:solidFill>
              </a:rPr>
              <a:t>Hands-On</a:t>
            </a:r>
          </a:p>
        </p:txBody>
      </p:sp>
    </p:spTree>
    <p:extLst>
      <p:ext uri="{BB962C8B-B14F-4D97-AF65-F5344CB8AC3E}">
        <p14:creationId xmlns:p14="http://schemas.microsoft.com/office/powerpoint/2010/main" val="3318569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4"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05" name="Group 58">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60" name="Group 59">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72"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3"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4"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9"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61" name="Group 60">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62"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p:nvSpPr>
          <p:cNvPr id="106" name="Rectangle 99">
            <a:extLst>
              <a:ext uri="{FF2B5EF4-FFF2-40B4-BE49-F238E27FC236}">
                <a16:creationId xmlns:a16="http://schemas.microsoft.com/office/drawing/2014/main" id="{C068D0EE-C6C8-484A-AFB7-3602BA27F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1">
            <a:extLst>
              <a:ext uri="{FF2B5EF4-FFF2-40B4-BE49-F238E27FC236}">
                <a16:creationId xmlns:a16="http://schemas.microsoft.com/office/drawing/2014/main" id="{DDE5FB8C-CC3F-4C24-BF4F-1B5999DE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DD2B7680-4F8E-4923-941C-9D39B0A3A225}"/>
              </a:ext>
            </a:extLst>
          </p:cNvPr>
          <p:cNvPicPr>
            <a:picLocks noChangeAspect="1"/>
          </p:cNvPicPr>
          <p:nvPr/>
        </p:nvPicPr>
        <p:blipFill>
          <a:blip r:embed="rId4"/>
          <a:stretch>
            <a:fillRect/>
          </a:stretch>
        </p:blipFill>
        <p:spPr>
          <a:xfrm>
            <a:off x="1794018" y="643467"/>
            <a:ext cx="8603964" cy="5571066"/>
          </a:xfrm>
          <a:prstGeom prst="rect">
            <a:avLst/>
          </a:prstGeom>
        </p:spPr>
      </p:pic>
    </p:spTree>
    <p:extLst>
      <p:ext uri="{BB962C8B-B14F-4D97-AF65-F5344CB8AC3E}">
        <p14:creationId xmlns:p14="http://schemas.microsoft.com/office/powerpoint/2010/main" val="256205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63"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65" name="Group 64">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66" name="Group 65">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78"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9"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0"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5"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67" name="Group 66">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68"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p:nvSpPr>
          <p:cNvPr id="106" name="Rectangle 105">
            <a:extLst>
              <a:ext uri="{FF2B5EF4-FFF2-40B4-BE49-F238E27FC236}">
                <a16:creationId xmlns:a16="http://schemas.microsoft.com/office/drawing/2014/main" id="{C068D0EE-C6C8-484A-AFB7-3602BA27F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DDE5FB8C-CC3F-4C24-BF4F-1B5999DE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FC4EF77-E733-4A89-BE45-61C242E6B659}"/>
              </a:ext>
            </a:extLst>
          </p:cNvPr>
          <p:cNvPicPr>
            <a:picLocks noChangeAspect="1"/>
          </p:cNvPicPr>
          <p:nvPr/>
        </p:nvPicPr>
        <p:blipFill>
          <a:blip r:embed="rId4"/>
          <a:stretch>
            <a:fillRect/>
          </a:stretch>
        </p:blipFill>
        <p:spPr>
          <a:xfrm>
            <a:off x="1794018" y="643467"/>
            <a:ext cx="8603964" cy="5571066"/>
          </a:xfrm>
          <a:prstGeom prst="rect">
            <a:avLst/>
          </a:prstGeom>
        </p:spPr>
      </p:pic>
    </p:spTree>
    <p:extLst>
      <p:ext uri="{BB962C8B-B14F-4D97-AF65-F5344CB8AC3E}">
        <p14:creationId xmlns:p14="http://schemas.microsoft.com/office/powerpoint/2010/main" val="634815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73" name="Picture 2">
            <a:extLst>
              <a:ext uri="{FF2B5EF4-FFF2-40B4-BE49-F238E27FC236}">
                <a16:creationId xmlns:a16="http://schemas.microsoft.com/office/drawing/2014/main" id="{B882E441-FBBB-4BE0-AD21-E7ADF5F6A4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75" name="Group 174">
            <a:extLst>
              <a:ext uri="{FF2B5EF4-FFF2-40B4-BE49-F238E27FC236}">
                <a16:creationId xmlns:a16="http://schemas.microsoft.com/office/drawing/2014/main" id="{72A9CFA7-7B9A-4AD7-AB70-C7667C5948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76" name="Group 175">
              <a:extLst>
                <a:ext uri="{FF2B5EF4-FFF2-40B4-BE49-F238E27FC236}">
                  <a16:creationId xmlns:a16="http://schemas.microsoft.com/office/drawing/2014/main" id="{02D181EE-0684-4FB2-A7D1-87DC0D9E374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353" name="Rectangle 5">
                <a:extLst>
                  <a:ext uri="{FF2B5EF4-FFF2-40B4-BE49-F238E27FC236}">
                    <a16:creationId xmlns:a16="http://schemas.microsoft.com/office/drawing/2014/main" id="{65F0E1C9-0581-49F0-9914-4BA9274E9FD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54" name="Freeform 6">
                <a:extLst>
                  <a:ext uri="{FF2B5EF4-FFF2-40B4-BE49-F238E27FC236}">
                    <a16:creationId xmlns:a16="http://schemas.microsoft.com/office/drawing/2014/main" id="{921A05EA-3A7D-47C1-AFB8-55355BA872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5" name="Freeform 7">
                <a:extLst>
                  <a:ext uri="{FF2B5EF4-FFF2-40B4-BE49-F238E27FC236}">
                    <a16:creationId xmlns:a16="http://schemas.microsoft.com/office/drawing/2014/main" id="{09782112-2D7D-4B3E-A1F0-A1C3819AD8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6" name="Freeform 8">
                <a:extLst>
                  <a:ext uri="{FF2B5EF4-FFF2-40B4-BE49-F238E27FC236}">
                    <a16:creationId xmlns:a16="http://schemas.microsoft.com/office/drawing/2014/main" id="{4F9C8459-423F-4B2B-ADBE-439B861060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7" name="Freeform 9">
                <a:extLst>
                  <a:ext uri="{FF2B5EF4-FFF2-40B4-BE49-F238E27FC236}">
                    <a16:creationId xmlns:a16="http://schemas.microsoft.com/office/drawing/2014/main" id="{286C3962-CCDF-4801-824A-25618CC479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8" name="Freeform 10">
                <a:extLst>
                  <a:ext uri="{FF2B5EF4-FFF2-40B4-BE49-F238E27FC236}">
                    <a16:creationId xmlns:a16="http://schemas.microsoft.com/office/drawing/2014/main" id="{D640D23A-5BDE-4714-8681-936AAC574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9" name="Freeform 11">
                <a:extLst>
                  <a:ext uri="{FF2B5EF4-FFF2-40B4-BE49-F238E27FC236}">
                    <a16:creationId xmlns:a16="http://schemas.microsoft.com/office/drawing/2014/main" id="{4F8E92AC-B601-4317-B46F-8ED054DBD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0" name="Freeform 12">
                <a:extLst>
                  <a:ext uri="{FF2B5EF4-FFF2-40B4-BE49-F238E27FC236}">
                    <a16:creationId xmlns:a16="http://schemas.microsoft.com/office/drawing/2014/main" id="{0CF7AD71-F8E9-4F13-BBB9-8D3856C982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1" name="Freeform 13">
                <a:extLst>
                  <a:ext uri="{FF2B5EF4-FFF2-40B4-BE49-F238E27FC236}">
                    <a16:creationId xmlns:a16="http://schemas.microsoft.com/office/drawing/2014/main" id="{32F7368C-4F04-45C5-8243-9E26D8DB11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2" name="Freeform 14">
                <a:extLst>
                  <a:ext uri="{FF2B5EF4-FFF2-40B4-BE49-F238E27FC236}">
                    <a16:creationId xmlns:a16="http://schemas.microsoft.com/office/drawing/2014/main" id="{335A85BC-6E54-4DE0-BB0C-A54BADF221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3" name="Freeform 15">
                <a:extLst>
                  <a:ext uri="{FF2B5EF4-FFF2-40B4-BE49-F238E27FC236}">
                    <a16:creationId xmlns:a16="http://schemas.microsoft.com/office/drawing/2014/main" id="{E7DFA615-C86D-46F3-9A2D-A66EC25C83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4" name="Line 16">
                <a:extLst>
                  <a:ext uri="{FF2B5EF4-FFF2-40B4-BE49-F238E27FC236}">
                    <a16:creationId xmlns:a16="http://schemas.microsoft.com/office/drawing/2014/main" id="{8C9054DF-8242-4F51-AA1F-2C3E578934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5" name="Freeform 17">
                <a:extLst>
                  <a:ext uri="{FF2B5EF4-FFF2-40B4-BE49-F238E27FC236}">
                    <a16:creationId xmlns:a16="http://schemas.microsoft.com/office/drawing/2014/main" id="{C8597469-1168-4794-BA2D-5D8BDAA798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6" name="Freeform 18">
                <a:extLst>
                  <a:ext uri="{FF2B5EF4-FFF2-40B4-BE49-F238E27FC236}">
                    <a16:creationId xmlns:a16="http://schemas.microsoft.com/office/drawing/2014/main" id="{0A19C83D-19FF-4041-B0F8-EB49ABD67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7" name="Freeform 19">
                <a:extLst>
                  <a:ext uri="{FF2B5EF4-FFF2-40B4-BE49-F238E27FC236}">
                    <a16:creationId xmlns:a16="http://schemas.microsoft.com/office/drawing/2014/main" id="{A2794D14-45AE-4C56-893E-1618DE365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8" name="Freeform 20">
                <a:extLst>
                  <a:ext uri="{FF2B5EF4-FFF2-40B4-BE49-F238E27FC236}">
                    <a16:creationId xmlns:a16="http://schemas.microsoft.com/office/drawing/2014/main" id="{5B5CB3C0-3FEC-445D-9AE7-B76DC83184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9" name="Rectangle 21">
                <a:extLst>
                  <a:ext uri="{FF2B5EF4-FFF2-40B4-BE49-F238E27FC236}">
                    <a16:creationId xmlns:a16="http://schemas.microsoft.com/office/drawing/2014/main" id="{EF87049D-247B-4090-A5FD-72596A49C9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70" name="Freeform 22">
                <a:extLst>
                  <a:ext uri="{FF2B5EF4-FFF2-40B4-BE49-F238E27FC236}">
                    <a16:creationId xmlns:a16="http://schemas.microsoft.com/office/drawing/2014/main" id="{1D048CEC-518F-4BCB-A350-C0B610161B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1" name="Freeform 23">
                <a:extLst>
                  <a:ext uri="{FF2B5EF4-FFF2-40B4-BE49-F238E27FC236}">
                    <a16:creationId xmlns:a16="http://schemas.microsoft.com/office/drawing/2014/main" id="{AA6F6866-13D5-468C-84DE-36A4F41BE7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2" name="Freeform 24">
                <a:extLst>
                  <a:ext uri="{FF2B5EF4-FFF2-40B4-BE49-F238E27FC236}">
                    <a16:creationId xmlns:a16="http://schemas.microsoft.com/office/drawing/2014/main" id="{41E0D740-4AD8-417B-873E-ADFE6632E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3" name="Freeform 25">
                <a:extLst>
                  <a:ext uri="{FF2B5EF4-FFF2-40B4-BE49-F238E27FC236}">
                    <a16:creationId xmlns:a16="http://schemas.microsoft.com/office/drawing/2014/main" id="{193D799E-85C6-4E13-94FB-1B1629A17C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4" name="Freeform 26">
                <a:extLst>
                  <a:ext uri="{FF2B5EF4-FFF2-40B4-BE49-F238E27FC236}">
                    <a16:creationId xmlns:a16="http://schemas.microsoft.com/office/drawing/2014/main" id="{F60165E1-F8F1-4814-B0D9-A1806CE34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5" name="Freeform 27">
                <a:extLst>
                  <a:ext uri="{FF2B5EF4-FFF2-40B4-BE49-F238E27FC236}">
                    <a16:creationId xmlns:a16="http://schemas.microsoft.com/office/drawing/2014/main" id="{1289F749-6039-4BA9-A27C-DDEA97BAF6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6" name="Freeform 28">
                <a:extLst>
                  <a:ext uri="{FF2B5EF4-FFF2-40B4-BE49-F238E27FC236}">
                    <a16:creationId xmlns:a16="http://schemas.microsoft.com/office/drawing/2014/main" id="{E81B336E-CA05-40DD-A252-78B1426565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7" name="Freeform 29">
                <a:extLst>
                  <a:ext uri="{FF2B5EF4-FFF2-40B4-BE49-F238E27FC236}">
                    <a16:creationId xmlns:a16="http://schemas.microsoft.com/office/drawing/2014/main" id="{27CEA681-1510-4213-A605-0A250A7486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8" name="Freeform 30">
                <a:extLst>
                  <a:ext uri="{FF2B5EF4-FFF2-40B4-BE49-F238E27FC236}">
                    <a16:creationId xmlns:a16="http://schemas.microsoft.com/office/drawing/2014/main" id="{99A7CF31-4EC7-47B7-9A6B-95A0CFC79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9" name="Freeform 31">
                <a:extLst>
                  <a:ext uri="{FF2B5EF4-FFF2-40B4-BE49-F238E27FC236}">
                    <a16:creationId xmlns:a16="http://schemas.microsoft.com/office/drawing/2014/main" id="{733E9F48-DD20-413A-A03E-7C7EF1EFC1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77" name="Group 176">
              <a:extLst>
                <a:ext uri="{FF2B5EF4-FFF2-40B4-BE49-F238E27FC236}">
                  <a16:creationId xmlns:a16="http://schemas.microsoft.com/office/drawing/2014/main" id="{9AC11C72-708D-4226-83D9-8465847864E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78" name="Freeform 32">
                <a:extLst>
                  <a:ext uri="{FF2B5EF4-FFF2-40B4-BE49-F238E27FC236}">
                    <a16:creationId xmlns:a16="http://schemas.microsoft.com/office/drawing/2014/main" id="{A3BDCBC2-F3C9-4322-A19F-92D799BA2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9" name="Freeform 33">
                <a:extLst>
                  <a:ext uri="{FF2B5EF4-FFF2-40B4-BE49-F238E27FC236}">
                    <a16:creationId xmlns:a16="http://schemas.microsoft.com/office/drawing/2014/main" id="{D6499DC4-58DE-4F54-8244-418F53503E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0" name="Freeform 34">
                <a:extLst>
                  <a:ext uri="{FF2B5EF4-FFF2-40B4-BE49-F238E27FC236}">
                    <a16:creationId xmlns:a16="http://schemas.microsoft.com/office/drawing/2014/main" id="{FF4F0425-C4EA-4063-86D6-BA8336ECCE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1" name="Freeform 35">
                <a:extLst>
                  <a:ext uri="{FF2B5EF4-FFF2-40B4-BE49-F238E27FC236}">
                    <a16:creationId xmlns:a16="http://schemas.microsoft.com/office/drawing/2014/main" id="{CBF60FB4-6211-4E97-B5B8-32B0997F8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2" name="Freeform 36">
                <a:extLst>
                  <a:ext uri="{FF2B5EF4-FFF2-40B4-BE49-F238E27FC236}">
                    <a16:creationId xmlns:a16="http://schemas.microsoft.com/office/drawing/2014/main" id="{21925C84-D56D-4B52-874C-AC2783823C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3" name="Freeform 37">
                <a:extLst>
                  <a:ext uri="{FF2B5EF4-FFF2-40B4-BE49-F238E27FC236}">
                    <a16:creationId xmlns:a16="http://schemas.microsoft.com/office/drawing/2014/main" id="{518070E4-22B7-4742-B08A-1BE99661E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4" name="Freeform 38">
                <a:extLst>
                  <a:ext uri="{FF2B5EF4-FFF2-40B4-BE49-F238E27FC236}">
                    <a16:creationId xmlns:a16="http://schemas.microsoft.com/office/drawing/2014/main" id="{325D21C8-5AC6-464B-B6C7-1347BEF537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5" name="Freeform 39">
                <a:extLst>
                  <a:ext uri="{FF2B5EF4-FFF2-40B4-BE49-F238E27FC236}">
                    <a16:creationId xmlns:a16="http://schemas.microsoft.com/office/drawing/2014/main" id="{A17FB258-8D26-45E8-8E81-50E9C1DF8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6" name="Freeform 40">
                <a:extLst>
                  <a:ext uri="{FF2B5EF4-FFF2-40B4-BE49-F238E27FC236}">
                    <a16:creationId xmlns:a16="http://schemas.microsoft.com/office/drawing/2014/main" id="{1F572CD7-AE60-496C-8D34-233853EFBF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7" name="Rectangle 41">
                <a:extLst>
                  <a:ext uri="{FF2B5EF4-FFF2-40B4-BE49-F238E27FC236}">
                    <a16:creationId xmlns:a16="http://schemas.microsoft.com/office/drawing/2014/main" id="{BBFDA56D-E398-47C5-B776-15DD0A9A116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grpSp>
        <p:nvGrpSpPr>
          <p:cNvPr id="216" name="Group 215">
            <a:extLst>
              <a:ext uri="{FF2B5EF4-FFF2-40B4-BE49-F238E27FC236}">
                <a16:creationId xmlns:a16="http://schemas.microsoft.com/office/drawing/2014/main" id="{BB96BDD4-6276-4C64-B1A3-B252AF54A8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3" cy="6858001"/>
            <a:chOff x="0" y="-1"/>
            <a:chExt cx="12192003" cy="6858001"/>
          </a:xfrm>
        </p:grpSpPr>
        <p:sp useBgFill="1">
          <p:nvSpPr>
            <p:cNvPr id="380" name="Rectangle 216">
              <a:extLst>
                <a:ext uri="{FF2B5EF4-FFF2-40B4-BE49-F238E27FC236}">
                  <a16:creationId xmlns:a16="http://schemas.microsoft.com/office/drawing/2014/main" id="{B0BA10B9-28BF-469A-894E-DBA70634C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1" name="Picture 2">
              <a:extLst>
                <a:ext uri="{FF2B5EF4-FFF2-40B4-BE49-F238E27FC236}">
                  <a16:creationId xmlns:a16="http://schemas.microsoft.com/office/drawing/2014/main" id="{497E0CF6-8F2C-4757-91DD-6F1DC61982F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pic>
        <p:nvPicPr>
          <p:cNvPr id="382" name="Picture 2">
            <a:extLst>
              <a:ext uri="{FF2B5EF4-FFF2-40B4-BE49-F238E27FC236}">
                <a16:creationId xmlns:a16="http://schemas.microsoft.com/office/drawing/2014/main" id="{8F0B363E-F67C-4B6D-B052-279A1F2257E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383" name="Round Diagonal Corner Rectangle 6">
            <a:extLst>
              <a:ext uri="{FF2B5EF4-FFF2-40B4-BE49-F238E27FC236}">
                <a16:creationId xmlns:a16="http://schemas.microsoft.com/office/drawing/2014/main" id="{4EC7722C-2EEC-41E3-AB34-C7511BFF5D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5198" y="965200"/>
            <a:ext cx="3022910" cy="4866640"/>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Round Diagonal Corner Rectangle 6">
            <a:extLst>
              <a:ext uri="{FF2B5EF4-FFF2-40B4-BE49-F238E27FC236}">
                <a16:creationId xmlns:a16="http://schemas.microsoft.com/office/drawing/2014/main" id="{389C0521-4932-469F-B6BD-2AFD2E7E6D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9834" y="965199"/>
            <a:ext cx="6916965" cy="4866640"/>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0C2B7F7-C418-4F44-85FE-9CD88ADB202B}"/>
              </a:ext>
            </a:extLst>
          </p:cNvPr>
          <p:cNvPicPr>
            <a:picLocks noChangeAspect="1"/>
          </p:cNvPicPr>
          <p:nvPr/>
        </p:nvPicPr>
        <p:blipFill>
          <a:blip r:embed="rId4"/>
          <a:stretch>
            <a:fillRect/>
          </a:stretch>
        </p:blipFill>
        <p:spPr>
          <a:xfrm>
            <a:off x="1122361" y="1682752"/>
            <a:ext cx="2681036" cy="3078434"/>
          </a:xfrm>
          <a:prstGeom prst="rect">
            <a:avLst/>
          </a:prstGeom>
        </p:spPr>
      </p:pic>
      <p:sp>
        <p:nvSpPr>
          <p:cNvPr id="4" name="TextBox 3">
            <a:extLst>
              <a:ext uri="{FF2B5EF4-FFF2-40B4-BE49-F238E27FC236}">
                <a16:creationId xmlns:a16="http://schemas.microsoft.com/office/drawing/2014/main" id="{69234DB3-2464-4709-A8B3-D7978A15DD4F}"/>
              </a:ext>
            </a:extLst>
          </p:cNvPr>
          <p:cNvSpPr txBox="1"/>
          <p:nvPr/>
        </p:nvSpPr>
        <p:spPr>
          <a:xfrm>
            <a:off x="7159377" y="932555"/>
            <a:ext cx="2089033" cy="584775"/>
          </a:xfrm>
          <a:prstGeom prst="rect">
            <a:avLst/>
          </a:prstGeom>
          <a:noFill/>
        </p:spPr>
        <p:txBody>
          <a:bodyPr wrap="none" rtlCol="0">
            <a:spAutoFit/>
          </a:bodyPr>
          <a:lstStyle/>
          <a:p>
            <a:r>
              <a:rPr lang="en-US" sz="3200" dirty="0">
                <a:solidFill>
                  <a:schemeClr val="bg1"/>
                </a:solidFill>
              </a:rPr>
              <a:t>PHP History</a:t>
            </a:r>
          </a:p>
        </p:txBody>
      </p:sp>
      <p:sp>
        <p:nvSpPr>
          <p:cNvPr id="54" name="TextBox 53">
            <a:extLst>
              <a:ext uri="{FF2B5EF4-FFF2-40B4-BE49-F238E27FC236}">
                <a16:creationId xmlns:a16="http://schemas.microsoft.com/office/drawing/2014/main" id="{9E4CAF55-9162-40A6-8BA7-6B3701E0D3D9}"/>
              </a:ext>
            </a:extLst>
          </p:cNvPr>
          <p:cNvSpPr txBox="1"/>
          <p:nvPr/>
        </p:nvSpPr>
        <p:spPr>
          <a:xfrm>
            <a:off x="4550835" y="1720632"/>
            <a:ext cx="6518804" cy="646331"/>
          </a:xfrm>
          <a:prstGeom prst="rect">
            <a:avLst/>
          </a:prstGeom>
          <a:noFill/>
        </p:spPr>
        <p:txBody>
          <a:bodyPr wrap="square" rtlCol="0">
            <a:spAutoFit/>
          </a:bodyPr>
          <a:lstStyle/>
          <a:p>
            <a:r>
              <a:rPr lang="en-US" dirty="0">
                <a:solidFill>
                  <a:schemeClr val="bg1"/>
                </a:solidFill>
              </a:rPr>
              <a:t>PHP as it's known today is actually the successor to a product named PHP/FI. Created in 1994 by Rasmus </a:t>
            </a:r>
            <a:r>
              <a:rPr lang="en-US" dirty="0" err="1">
                <a:solidFill>
                  <a:schemeClr val="bg1"/>
                </a:solidFill>
              </a:rPr>
              <a:t>Lerdorf</a:t>
            </a:r>
            <a:endParaRPr lang="en-US" dirty="0">
              <a:solidFill>
                <a:schemeClr val="bg1"/>
              </a:solidFill>
            </a:endParaRPr>
          </a:p>
        </p:txBody>
      </p:sp>
      <p:pic>
        <p:nvPicPr>
          <p:cNvPr id="7" name="Picture 6">
            <a:extLst>
              <a:ext uri="{FF2B5EF4-FFF2-40B4-BE49-F238E27FC236}">
                <a16:creationId xmlns:a16="http://schemas.microsoft.com/office/drawing/2014/main" id="{1B340C47-B851-48F7-8E12-F257674B8AB9}"/>
              </a:ext>
            </a:extLst>
          </p:cNvPr>
          <p:cNvPicPr>
            <a:picLocks noChangeAspect="1"/>
          </p:cNvPicPr>
          <p:nvPr/>
        </p:nvPicPr>
        <p:blipFill>
          <a:blip r:embed="rId5"/>
          <a:stretch>
            <a:fillRect/>
          </a:stretch>
        </p:blipFill>
        <p:spPr>
          <a:xfrm>
            <a:off x="5529264" y="2538194"/>
            <a:ext cx="4576762" cy="3148012"/>
          </a:xfrm>
          <a:prstGeom prst="rect">
            <a:avLst/>
          </a:prstGeom>
        </p:spPr>
      </p:pic>
    </p:spTree>
    <p:extLst>
      <p:ext uri="{BB962C8B-B14F-4D97-AF65-F5344CB8AC3E}">
        <p14:creationId xmlns:p14="http://schemas.microsoft.com/office/powerpoint/2010/main" val="303575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B83E5A09-94ED-4A7D-8F19-9C9C36EC01A2}"/>
              </a:ext>
            </a:extLst>
          </p:cNvPr>
          <p:cNvSpPr txBox="1"/>
          <p:nvPr/>
        </p:nvSpPr>
        <p:spPr>
          <a:xfrm>
            <a:off x="1876425" y="1113282"/>
            <a:ext cx="3734941" cy="2396681"/>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800" cap="all" dirty="0">
                <a:latin typeface="+mj-lt"/>
                <a:ea typeface="+mj-ea"/>
                <a:cs typeface="+mj-cs"/>
              </a:rPr>
              <a:t>PHP + HTML Starter</a:t>
            </a:r>
          </a:p>
        </p:txBody>
      </p:sp>
      <p:sp>
        <p:nvSpPr>
          <p:cNvPr id="162" name="Round Diagonal Corner Rectangle 6">
            <a:extLst>
              <a:ext uri="{FF2B5EF4-FFF2-40B4-BE49-F238E27FC236}">
                <a16:creationId xmlns:a16="http://schemas.microsoft.com/office/drawing/2014/main" id="{E514B1EB-1EB9-4A85-9C31-C41C1A7CE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782D39D-7E85-4E1B-8B9A-F36814D0D445}"/>
              </a:ext>
            </a:extLst>
          </p:cNvPr>
          <p:cNvPicPr>
            <a:picLocks noChangeAspect="1"/>
          </p:cNvPicPr>
          <p:nvPr/>
        </p:nvPicPr>
        <p:blipFill>
          <a:blip r:embed="rId3"/>
          <a:stretch>
            <a:fillRect/>
          </a:stretch>
        </p:blipFill>
        <p:spPr>
          <a:xfrm>
            <a:off x="6818260" y="1136606"/>
            <a:ext cx="3841855" cy="4577297"/>
          </a:xfrm>
          <a:prstGeom prst="rect">
            <a:avLst/>
          </a:prstGeom>
        </p:spPr>
      </p:pic>
    </p:spTree>
    <p:extLst>
      <p:ext uri="{BB962C8B-B14F-4D97-AF65-F5344CB8AC3E}">
        <p14:creationId xmlns:p14="http://schemas.microsoft.com/office/powerpoint/2010/main" val="1132846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2"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14" name="Group 113">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5" name="Group 114">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7"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8"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9"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0"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1"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2"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3"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4"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5"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6"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7"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8"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39"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0"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1"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2"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3"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4"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7"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8"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9"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0"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1"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2"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3"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16" name="Group 115">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7"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4"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5"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6"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155" name="Picture 2">
            <a:extLst>
              <a:ext uri="{FF2B5EF4-FFF2-40B4-BE49-F238E27FC236}">
                <a16:creationId xmlns:a16="http://schemas.microsoft.com/office/drawing/2014/main" id="{6D651BB0-1DFD-4941-83DD-704006F6B1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57" name="Round Diagonal Corner Rectangle 6">
            <a:extLst>
              <a:ext uri="{FF2B5EF4-FFF2-40B4-BE49-F238E27FC236}">
                <a16:creationId xmlns:a16="http://schemas.microsoft.com/office/drawing/2014/main" id="{3D66C6E3-EBD2-40B7-8FD8-D6D2250FC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97D014B2-3F9D-4468-98E6-BC420AC792D0}"/>
              </a:ext>
            </a:extLst>
          </p:cNvPr>
          <p:cNvSpPr txBox="1"/>
          <p:nvPr/>
        </p:nvSpPr>
        <p:spPr>
          <a:xfrm>
            <a:off x="3449648" y="982741"/>
            <a:ext cx="6061852" cy="769441"/>
          </a:xfrm>
          <a:prstGeom prst="rect">
            <a:avLst/>
          </a:prstGeom>
          <a:noFill/>
        </p:spPr>
        <p:txBody>
          <a:bodyPr wrap="none" rtlCol="0">
            <a:spAutoFit/>
          </a:bodyPr>
          <a:lstStyle/>
          <a:p>
            <a:pPr algn="ctr"/>
            <a:r>
              <a:rPr lang="en-US" sz="4400" dirty="0">
                <a:solidFill>
                  <a:schemeClr val="bg1"/>
                </a:solidFill>
              </a:rPr>
              <a:t>Variables and Data Types</a:t>
            </a:r>
          </a:p>
        </p:txBody>
      </p:sp>
      <p:sp>
        <p:nvSpPr>
          <p:cNvPr id="50" name="TextBox 49">
            <a:extLst>
              <a:ext uri="{FF2B5EF4-FFF2-40B4-BE49-F238E27FC236}">
                <a16:creationId xmlns:a16="http://schemas.microsoft.com/office/drawing/2014/main" id="{F25F43CC-49A9-4F8F-AE5E-ED6361AE29C2}"/>
              </a:ext>
            </a:extLst>
          </p:cNvPr>
          <p:cNvSpPr txBox="1"/>
          <p:nvPr/>
        </p:nvSpPr>
        <p:spPr>
          <a:xfrm>
            <a:off x="3041150" y="2277406"/>
            <a:ext cx="7685069" cy="2554545"/>
          </a:xfrm>
          <a:prstGeom prst="rect">
            <a:avLst/>
          </a:prstGeom>
          <a:noFill/>
        </p:spPr>
        <p:txBody>
          <a:bodyPr wrap="square">
            <a:spAutoFit/>
          </a:bodyPr>
          <a:lstStyle/>
          <a:p>
            <a:r>
              <a:rPr lang="en-US" sz="2000" dirty="0">
                <a:solidFill>
                  <a:schemeClr val="bg1"/>
                </a:solidFill>
              </a:rPr>
              <a:t>String</a:t>
            </a:r>
          </a:p>
          <a:p>
            <a:r>
              <a:rPr lang="en-US" sz="2000" dirty="0">
                <a:solidFill>
                  <a:schemeClr val="bg1"/>
                </a:solidFill>
              </a:rPr>
              <a:t>Integer</a:t>
            </a:r>
          </a:p>
          <a:p>
            <a:r>
              <a:rPr lang="en-US" sz="2000" dirty="0">
                <a:solidFill>
                  <a:schemeClr val="bg1"/>
                </a:solidFill>
              </a:rPr>
              <a:t>Float (floating point numbers - also called double)</a:t>
            </a:r>
          </a:p>
          <a:p>
            <a:r>
              <a:rPr lang="en-US" sz="2000" dirty="0">
                <a:solidFill>
                  <a:schemeClr val="bg1"/>
                </a:solidFill>
              </a:rPr>
              <a:t>Boolean</a:t>
            </a:r>
          </a:p>
          <a:p>
            <a:r>
              <a:rPr lang="en-US" sz="2000" dirty="0">
                <a:solidFill>
                  <a:schemeClr val="bg1"/>
                </a:solidFill>
              </a:rPr>
              <a:t>Array</a:t>
            </a:r>
          </a:p>
          <a:p>
            <a:r>
              <a:rPr lang="en-US" sz="2000" dirty="0">
                <a:solidFill>
                  <a:schemeClr val="bg1"/>
                </a:solidFill>
              </a:rPr>
              <a:t>Object</a:t>
            </a:r>
          </a:p>
          <a:p>
            <a:r>
              <a:rPr lang="en-US" sz="2000" dirty="0">
                <a:solidFill>
                  <a:schemeClr val="bg1"/>
                </a:solidFill>
              </a:rPr>
              <a:t>NULL</a:t>
            </a:r>
          </a:p>
          <a:p>
            <a:r>
              <a:rPr lang="en-US" sz="2000" dirty="0">
                <a:solidFill>
                  <a:schemeClr val="bg1"/>
                </a:solidFill>
              </a:rPr>
              <a:t>Resource</a:t>
            </a:r>
          </a:p>
        </p:txBody>
      </p:sp>
    </p:spTree>
    <p:extLst>
      <p:ext uri="{BB962C8B-B14F-4D97-AF65-F5344CB8AC3E}">
        <p14:creationId xmlns:p14="http://schemas.microsoft.com/office/powerpoint/2010/main" val="201598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2"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14" name="Group 113">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5" name="Group 114">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7"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8"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9"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0"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1"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2"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4"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5"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6"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7"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8"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39"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0"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1"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2"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4"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5"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6"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7"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8"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9"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0"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1"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2"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3"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16" name="Group 115">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7"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155" name="Picture 2">
            <a:extLst>
              <a:ext uri="{FF2B5EF4-FFF2-40B4-BE49-F238E27FC236}">
                <a16:creationId xmlns:a16="http://schemas.microsoft.com/office/drawing/2014/main" id="{6D651BB0-1DFD-4941-83DD-704006F6B1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57" name="Round Diagonal Corner Rectangle 6">
            <a:extLst>
              <a:ext uri="{FF2B5EF4-FFF2-40B4-BE49-F238E27FC236}">
                <a16:creationId xmlns:a16="http://schemas.microsoft.com/office/drawing/2014/main" id="{3D66C6E3-EBD2-40B7-8FD8-D6D2250FC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97D014B2-3F9D-4468-98E6-BC420AC792D0}"/>
              </a:ext>
            </a:extLst>
          </p:cNvPr>
          <p:cNvSpPr txBox="1"/>
          <p:nvPr/>
        </p:nvSpPr>
        <p:spPr>
          <a:xfrm>
            <a:off x="3063486" y="2988163"/>
            <a:ext cx="6061852" cy="1446550"/>
          </a:xfrm>
          <a:prstGeom prst="rect">
            <a:avLst/>
          </a:prstGeom>
          <a:noFill/>
        </p:spPr>
        <p:txBody>
          <a:bodyPr wrap="none" rtlCol="0">
            <a:spAutoFit/>
          </a:bodyPr>
          <a:lstStyle/>
          <a:p>
            <a:pPr algn="ctr"/>
            <a:r>
              <a:rPr lang="en-US" sz="4400" dirty="0">
                <a:solidFill>
                  <a:schemeClr val="bg1"/>
                </a:solidFill>
              </a:rPr>
              <a:t>Variables and Data Types</a:t>
            </a:r>
          </a:p>
          <a:p>
            <a:pPr algn="ctr"/>
            <a:r>
              <a:rPr lang="en-US" sz="4400" dirty="0">
                <a:solidFill>
                  <a:schemeClr val="bg1"/>
                </a:solidFill>
              </a:rPr>
              <a:t>Hands-On</a:t>
            </a:r>
          </a:p>
        </p:txBody>
      </p:sp>
    </p:spTree>
    <p:extLst>
      <p:ext uri="{BB962C8B-B14F-4D97-AF65-F5344CB8AC3E}">
        <p14:creationId xmlns:p14="http://schemas.microsoft.com/office/powerpoint/2010/main" val="1244644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2"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14" name="Group 113">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5" name="Group 114">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7"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8"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9"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0"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1"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2"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4"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5"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6"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7"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8"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39"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0"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1"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2"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4"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5"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6"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7"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8"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9"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0"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1"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2"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3"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16" name="Group 115">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7"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155" name="Picture 2">
            <a:extLst>
              <a:ext uri="{FF2B5EF4-FFF2-40B4-BE49-F238E27FC236}">
                <a16:creationId xmlns:a16="http://schemas.microsoft.com/office/drawing/2014/main" id="{6D651BB0-1DFD-4941-83DD-704006F6B1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57" name="Round Diagonal Corner Rectangle 6">
            <a:extLst>
              <a:ext uri="{FF2B5EF4-FFF2-40B4-BE49-F238E27FC236}">
                <a16:creationId xmlns:a16="http://schemas.microsoft.com/office/drawing/2014/main" id="{3D66C6E3-EBD2-40B7-8FD8-D6D2250FC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97D014B2-3F9D-4468-98E6-BC420AC792D0}"/>
              </a:ext>
            </a:extLst>
          </p:cNvPr>
          <p:cNvSpPr txBox="1"/>
          <p:nvPr/>
        </p:nvSpPr>
        <p:spPr>
          <a:xfrm>
            <a:off x="5300503" y="948701"/>
            <a:ext cx="2133918" cy="769441"/>
          </a:xfrm>
          <a:prstGeom prst="rect">
            <a:avLst/>
          </a:prstGeom>
          <a:noFill/>
        </p:spPr>
        <p:txBody>
          <a:bodyPr wrap="none" rtlCol="0">
            <a:spAutoFit/>
          </a:bodyPr>
          <a:lstStyle/>
          <a:p>
            <a:r>
              <a:rPr lang="en-US" sz="4400" dirty="0">
                <a:solidFill>
                  <a:schemeClr val="bg1"/>
                </a:solidFill>
              </a:rPr>
              <a:t>Functions</a:t>
            </a:r>
          </a:p>
        </p:txBody>
      </p:sp>
      <p:sp>
        <p:nvSpPr>
          <p:cNvPr id="50" name="TextBox 49">
            <a:extLst>
              <a:ext uri="{FF2B5EF4-FFF2-40B4-BE49-F238E27FC236}">
                <a16:creationId xmlns:a16="http://schemas.microsoft.com/office/drawing/2014/main" id="{F25F43CC-49A9-4F8F-AE5E-ED6361AE29C2}"/>
              </a:ext>
            </a:extLst>
          </p:cNvPr>
          <p:cNvSpPr txBox="1"/>
          <p:nvPr/>
        </p:nvSpPr>
        <p:spPr>
          <a:xfrm>
            <a:off x="1435080" y="1756885"/>
            <a:ext cx="9318659" cy="3170099"/>
          </a:xfrm>
          <a:prstGeom prst="rect">
            <a:avLst/>
          </a:prstGeom>
          <a:noFill/>
        </p:spPr>
        <p:txBody>
          <a:bodyPr wrap="square">
            <a:spAutoFit/>
          </a:bodyPr>
          <a:lstStyle/>
          <a:p>
            <a:r>
              <a:rPr lang="en-US" sz="2000" dirty="0">
                <a:solidFill>
                  <a:schemeClr val="bg1"/>
                </a:solidFill>
              </a:rPr>
              <a:t>A function is a self-contained block of code that performs a specific task.</a:t>
            </a:r>
          </a:p>
          <a:p>
            <a:endParaRPr lang="en-US" sz="2000" dirty="0">
              <a:solidFill>
                <a:schemeClr val="bg1"/>
              </a:solidFill>
            </a:endParaRPr>
          </a:p>
          <a:p>
            <a:endParaRPr lang="en-US" sz="2000" dirty="0">
              <a:solidFill>
                <a:schemeClr val="bg1"/>
              </a:solidFill>
            </a:endParaRPr>
          </a:p>
          <a:p>
            <a:r>
              <a:rPr lang="en-US" sz="2000" dirty="0">
                <a:solidFill>
                  <a:schemeClr val="bg1"/>
                </a:solidFill>
              </a:rPr>
              <a:t>Built-In</a:t>
            </a:r>
          </a:p>
          <a:p>
            <a:r>
              <a:rPr lang="en-US" sz="2000" dirty="0">
                <a:solidFill>
                  <a:schemeClr val="bg1"/>
                </a:solidFill>
              </a:rPr>
              <a:t>Can call directly within your PHP scripts to perform a specific task, like </a:t>
            </a:r>
            <a:r>
              <a:rPr lang="en-US" sz="2000" dirty="0" err="1">
                <a:solidFill>
                  <a:schemeClr val="bg1"/>
                </a:solidFill>
              </a:rPr>
              <a:t>gettype</a:t>
            </a:r>
            <a:r>
              <a:rPr lang="en-US" sz="2000" dirty="0">
                <a:solidFill>
                  <a:schemeClr val="bg1"/>
                </a:solidFill>
              </a:rPr>
              <a:t>(), </a:t>
            </a:r>
            <a:r>
              <a:rPr lang="en-US" sz="2000" dirty="0" err="1">
                <a:solidFill>
                  <a:schemeClr val="bg1"/>
                </a:solidFill>
              </a:rPr>
              <a:t>print_r</a:t>
            </a:r>
            <a:r>
              <a:rPr lang="en-US" sz="2000" dirty="0">
                <a:solidFill>
                  <a:schemeClr val="bg1"/>
                </a:solidFill>
              </a:rPr>
              <a:t>(), </a:t>
            </a:r>
            <a:r>
              <a:rPr lang="en-US" sz="2000" dirty="0" err="1">
                <a:solidFill>
                  <a:schemeClr val="bg1"/>
                </a:solidFill>
              </a:rPr>
              <a:t>var_dump</a:t>
            </a:r>
            <a:r>
              <a:rPr lang="en-US" sz="2000" dirty="0">
                <a:solidFill>
                  <a:schemeClr val="bg1"/>
                </a:solidFill>
              </a:rPr>
              <a:t>, etc.</a:t>
            </a:r>
          </a:p>
          <a:p>
            <a:endParaRPr lang="en-US" sz="2000" dirty="0">
              <a:solidFill>
                <a:schemeClr val="bg1"/>
              </a:solidFill>
            </a:endParaRPr>
          </a:p>
          <a:p>
            <a:r>
              <a:rPr lang="en-US" sz="2000" dirty="0">
                <a:solidFill>
                  <a:schemeClr val="bg1"/>
                </a:solidFill>
              </a:rPr>
              <a:t>User Defined</a:t>
            </a:r>
          </a:p>
          <a:p>
            <a:r>
              <a:rPr lang="en-US" sz="2000" dirty="0">
                <a:solidFill>
                  <a:schemeClr val="bg1"/>
                </a:solidFill>
              </a:rPr>
              <a:t>PHP also allows you to define your own functions. It is a way to create reusable code packages</a:t>
            </a:r>
          </a:p>
        </p:txBody>
      </p:sp>
    </p:spTree>
    <p:extLst>
      <p:ext uri="{BB962C8B-B14F-4D97-AF65-F5344CB8AC3E}">
        <p14:creationId xmlns:p14="http://schemas.microsoft.com/office/powerpoint/2010/main" val="3713781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2"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14" name="Group 113">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5" name="Group 114">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7"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8"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9"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0"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1"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2"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3"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4"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5"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6"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7"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8"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39"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0"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1"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2"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3"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4"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7"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8"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9"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0"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1"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2"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3"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16" name="Group 115">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7"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4"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5"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6"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155" name="Picture 2">
            <a:extLst>
              <a:ext uri="{FF2B5EF4-FFF2-40B4-BE49-F238E27FC236}">
                <a16:creationId xmlns:a16="http://schemas.microsoft.com/office/drawing/2014/main" id="{6D651BB0-1DFD-4941-83DD-704006F6B1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57" name="Round Diagonal Corner Rectangle 6">
            <a:extLst>
              <a:ext uri="{FF2B5EF4-FFF2-40B4-BE49-F238E27FC236}">
                <a16:creationId xmlns:a16="http://schemas.microsoft.com/office/drawing/2014/main" id="{3D66C6E3-EBD2-40B7-8FD8-D6D2250FC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97D014B2-3F9D-4468-98E6-BC420AC792D0}"/>
              </a:ext>
            </a:extLst>
          </p:cNvPr>
          <p:cNvSpPr txBox="1"/>
          <p:nvPr/>
        </p:nvSpPr>
        <p:spPr>
          <a:xfrm>
            <a:off x="3562530" y="948701"/>
            <a:ext cx="5609869" cy="769441"/>
          </a:xfrm>
          <a:prstGeom prst="rect">
            <a:avLst/>
          </a:prstGeom>
          <a:noFill/>
        </p:spPr>
        <p:txBody>
          <a:bodyPr wrap="none" rtlCol="0">
            <a:spAutoFit/>
          </a:bodyPr>
          <a:lstStyle/>
          <a:p>
            <a:pPr algn="ctr"/>
            <a:r>
              <a:rPr lang="en-US" sz="4400" dirty="0">
                <a:solidFill>
                  <a:schemeClr val="bg1"/>
                </a:solidFill>
              </a:rPr>
              <a:t>Advantages of Functions</a:t>
            </a:r>
          </a:p>
        </p:txBody>
      </p:sp>
      <p:sp>
        <p:nvSpPr>
          <p:cNvPr id="50" name="TextBox 49">
            <a:extLst>
              <a:ext uri="{FF2B5EF4-FFF2-40B4-BE49-F238E27FC236}">
                <a16:creationId xmlns:a16="http://schemas.microsoft.com/office/drawing/2014/main" id="{F25F43CC-49A9-4F8F-AE5E-ED6361AE29C2}"/>
              </a:ext>
            </a:extLst>
          </p:cNvPr>
          <p:cNvSpPr txBox="1"/>
          <p:nvPr/>
        </p:nvSpPr>
        <p:spPr>
          <a:xfrm>
            <a:off x="1431394" y="1999149"/>
            <a:ext cx="9318659" cy="1631216"/>
          </a:xfrm>
          <a:prstGeom prst="rect">
            <a:avLst/>
          </a:prstGeom>
          <a:noFill/>
        </p:spPr>
        <p:txBody>
          <a:bodyPr wrap="square">
            <a:spAutoFit/>
          </a:bodyPr>
          <a:lstStyle/>
          <a:p>
            <a:pPr marL="342900" indent="-342900">
              <a:buFont typeface="Arial" panose="020B0604020202020204" pitchFamily="34" charset="0"/>
              <a:buChar char="•"/>
            </a:pPr>
            <a:r>
              <a:rPr lang="en-US" sz="2000" dirty="0">
                <a:solidFill>
                  <a:schemeClr val="bg1"/>
                </a:solidFill>
              </a:rPr>
              <a:t>Functions reduces the repetition of code within a program</a:t>
            </a:r>
          </a:p>
          <a:p>
            <a:pPr marL="342900" indent="-342900">
              <a:buFont typeface="Arial" panose="020B0604020202020204" pitchFamily="34" charset="0"/>
              <a:buChar char="•"/>
            </a:pPr>
            <a:r>
              <a:rPr lang="en-US" sz="2000" dirty="0">
                <a:solidFill>
                  <a:schemeClr val="bg1"/>
                </a:solidFill>
              </a:rPr>
              <a:t>Functions makes the code much easier to maintain.</a:t>
            </a:r>
          </a:p>
          <a:p>
            <a:pPr marL="342900" indent="-342900">
              <a:buFont typeface="Arial" panose="020B0604020202020204" pitchFamily="34" charset="0"/>
              <a:buChar char="•"/>
            </a:pPr>
            <a:r>
              <a:rPr lang="en-US" sz="2000" dirty="0">
                <a:solidFill>
                  <a:schemeClr val="bg1"/>
                </a:solidFill>
              </a:rPr>
              <a:t>Functions makes it easier to eliminate the errors</a:t>
            </a:r>
          </a:p>
          <a:p>
            <a:pPr marL="342900" indent="-342900">
              <a:buFont typeface="Arial" panose="020B0604020202020204" pitchFamily="34" charset="0"/>
              <a:buChar char="•"/>
            </a:pPr>
            <a:r>
              <a:rPr lang="en-US" sz="2000" dirty="0">
                <a:solidFill>
                  <a:schemeClr val="bg1"/>
                </a:solidFill>
              </a:rPr>
              <a:t>Functions can be reused in other application</a:t>
            </a:r>
          </a:p>
          <a:p>
            <a:endParaRPr lang="en-US" sz="2000" dirty="0">
              <a:solidFill>
                <a:schemeClr val="bg1"/>
              </a:solidFill>
            </a:endParaRPr>
          </a:p>
        </p:txBody>
      </p:sp>
    </p:spTree>
    <p:extLst>
      <p:ext uri="{BB962C8B-B14F-4D97-AF65-F5344CB8AC3E}">
        <p14:creationId xmlns:p14="http://schemas.microsoft.com/office/powerpoint/2010/main" val="26075584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otalTime>1608</TotalTime>
  <Words>664</Words>
  <Application>Microsoft Office PowerPoint</Application>
  <PresentationFormat>Widescreen</PresentationFormat>
  <Paragraphs>72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Consolas</vt:lpstr>
      <vt:lpstr>system-ui</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Garcia, Simeon Y.</dc:creator>
  <cp:lastModifiedBy>Garcia, Simeon Y.</cp:lastModifiedBy>
  <cp:revision>150</cp:revision>
  <dcterms:created xsi:type="dcterms:W3CDTF">2021-01-22T12:44:02Z</dcterms:created>
  <dcterms:modified xsi:type="dcterms:W3CDTF">2021-11-21T03:52:56Z</dcterms:modified>
</cp:coreProperties>
</file>