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300" r:id="rId6"/>
    <p:sldId id="283" r:id="rId7"/>
    <p:sldId id="302" r:id="rId8"/>
    <p:sldId id="304" r:id="rId9"/>
    <p:sldId id="306" r:id="rId10"/>
    <p:sldId id="307" r:id="rId11"/>
    <p:sldId id="305" r:id="rId12"/>
    <p:sldId id="308" r:id="rId13"/>
    <p:sldId id="309" r:id="rId14"/>
    <p:sldId id="310" r:id="rId15"/>
    <p:sldId id="263" r:id="rId16"/>
  </p:sldIdLst>
  <p:sldSz cx="9144000" cy="6858000" type="screen4x3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4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0098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22b64f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22b64f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65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8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af1be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af1be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183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500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300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957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2af1be6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2af1be6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40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710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c2af1be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c2af1be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54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40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12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31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68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14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45f7ed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45f7ed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70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ndgurus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instagram.com/ggurus2016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Logo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62625"/>
            <a:ext cx="9144000" cy="60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Thank You">
  <p:cSld name="TITLE_AND_BODY_1_1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450" y="5919325"/>
            <a:ext cx="1020349" cy="10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 txBox="1"/>
          <p:nvPr/>
        </p:nvSpPr>
        <p:spPr>
          <a:xfrm>
            <a:off x="386100" y="1164825"/>
            <a:ext cx="83718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8000" b="1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" name="Google Shape;37;p8"/>
          <p:cNvCxnSpPr/>
          <p:nvPr/>
        </p:nvCxnSpPr>
        <p:spPr>
          <a:xfrm>
            <a:off x="4529600" y="3097425"/>
            <a:ext cx="0" cy="1339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8"/>
          <p:cNvSpPr txBox="1"/>
          <p:nvPr/>
        </p:nvSpPr>
        <p:spPr>
          <a:xfrm>
            <a:off x="4743825" y="3227925"/>
            <a:ext cx="29151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www.groundgurus.com</a:t>
            </a:r>
            <a:endParaRPr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</a:rPr>
              <a:t>09171100312 | 09771673162</a:t>
            </a:r>
            <a:endParaRPr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</a:rPr>
              <a:t>Facebook: @groundgurus</a:t>
            </a:r>
            <a:endParaRPr b="1">
              <a:solidFill>
                <a:srgbClr val="99999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999999"/>
                </a:solidFill>
              </a:rPr>
              <a:t>Instagram: @</a:t>
            </a:r>
            <a:r>
              <a:rPr lang="en" b="1">
                <a:solidFill>
                  <a:srgbClr val="999999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ggurus2016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39" name="Google Shape;39;p8"/>
          <p:cNvSpPr txBox="1"/>
          <p:nvPr/>
        </p:nvSpPr>
        <p:spPr>
          <a:xfrm>
            <a:off x="2190325" y="3456525"/>
            <a:ext cx="29151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99999"/>
                </a:solidFill>
              </a:rPr>
              <a:t>Contact us</a:t>
            </a:r>
            <a:endParaRPr sz="3000" b="1">
              <a:solidFill>
                <a:srgbClr val="99999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undguru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@groundguru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groundguru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linkedin.com/company/ground-gur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ndgurus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16D919B7-5EA8-49C8-B98A-8A6E65FF6EBB}"/>
              </a:ext>
            </a:extLst>
          </p:cNvPr>
          <p:cNvSpPr txBox="1"/>
          <p:nvPr/>
        </p:nvSpPr>
        <p:spPr>
          <a:xfrm>
            <a:off x="261813" y="5807357"/>
            <a:ext cx="8371800" cy="74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https://groundgurus.net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https://www.youtube.com/@groundgurus</a:t>
            </a:r>
            <a:endParaRPr lang="en-US" sz="1600" b="1" dirty="0">
              <a:solidFill>
                <a:schemeClr val="accent5">
                  <a:lumMod val="7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 Collections</a:t>
            </a:r>
            <a:br>
              <a:rPr lang="en" dirty="0"/>
            </a:br>
            <a:r>
              <a:rPr lang="en" sz="2000" dirty="0"/>
              <a:t>Provides an easy way to work with a group of objects</a:t>
            </a: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List – multiple objects of the same data type that can be accessed using index.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ArrayList – stores elements of multiple data types whose size can be changed.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Dictionary – is a generic collection that consist of elements as key/value pairs that are sorted in an order.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8713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86100" y="1874550"/>
            <a:ext cx="83718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 dirty="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.NET Web API</a:t>
            </a:r>
          </a:p>
          <a:p>
            <a:pPr lvl="0" algn="ctr"/>
            <a:r>
              <a:rPr lang="en-US" sz="3000" dirty="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Service for ALL</a:t>
            </a:r>
            <a:endParaRPr lang="en-US" sz="48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00478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and Web API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REST (Representational State Transfer)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dirty="0"/>
              <a:t>HTTP verbs (POST,GET,PUT,DELETE,UPDATE)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dirty="0"/>
              <a:t>Supported input/ouput formats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Web API – focused on providing Data. Part of the Back-end system</a:t>
            </a:r>
          </a:p>
          <a:p>
            <a:pPr lvl="1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dirty="0"/>
              <a:t>Capable of securing and sharing data to other web and mobile application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44887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.NET Core Web API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Setting up a .N</a:t>
            </a:r>
            <a:r>
              <a:rPr lang="en-US" sz="2000" dirty="0"/>
              <a:t>e</a:t>
            </a:r>
            <a:r>
              <a:rPr lang="en" sz="2000" dirty="0"/>
              <a:t>t Web API Project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-US" sz="1600" dirty="0"/>
              <a:t>Project Structure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-US" sz="1600" dirty="0"/>
              <a:t>NuGet packages</a:t>
            </a:r>
            <a:endParaRPr lang="en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Simple API Project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Using HTTP Verbs on API End Points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Implementing Best Practices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API Documentation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Setting Up Swagger UI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endParaRPr sz="16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29240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Shop Web API Project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Expanding Project structure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-US" sz="1600" dirty="0"/>
              <a:t>Project Structure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-US" sz="1600" dirty="0"/>
              <a:t>NuGet packages</a:t>
            </a:r>
            <a:endParaRPr lang="en" dirty="0"/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Defining Data Structure / Entity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Entity Framework Core for Database Development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sz="1600" dirty="0"/>
              <a:t>Online Shop Database Schema</a:t>
            </a: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2000" dirty="0"/>
              <a:t>Modeling our Data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endParaRPr lang="en-US" sz="1600" dirty="0"/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endParaRPr sz="16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2399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225" y="3241141"/>
            <a:ext cx="3902041" cy="1982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1175" y="3241142"/>
            <a:ext cx="3449372" cy="223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744" y="129054"/>
            <a:ext cx="5024674" cy="31120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735370" y="129054"/>
            <a:ext cx="303743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/>
              <a:t>Phone: 09171100312</a:t>
            </a:r>
          </a:p>
          <a:p>
            <a:r>
              <a:rPr lang="en-US" sz="1050" b="1" dirty="0"/>
              <a:t>Email: groundgurus2017@gmail.com</a:t>
            </a:r>
          </a:p>
          <a:p>
            <a:r>
              <a:rPr lang="en-US" sz="1050" b="1" dirty="0"/>
              <a:t>Facebook page: </a:t>
            </a:r>
            <a:r>
              <a:rPr lang="en-US" sz="1050" b="1" dirty="0" err="1"/>
              <a:t>groundgurus</a:t>
            </a:r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Twitter: https://twitter.com/groundgurus</a:t>
            </a:r>
          </a:p>
          <a:p>
            <a:r>
              <a:rPr lang="en-US" sz="1050" b="1" dirty="0"/>
              <a:t>Facebook page: </a:t>
            </a:r>
            <a:r>
              <a:rPr lang="en-US" sz="1050" b="1" dirty="0">
                <a:hlinkClick r:id="rId6"/>
              </a:rPr>
              <a:t>https://www.facebook.com/groundgurus</a:t>
            </a:r>
            <a:endParaRPr lang="en-US" sz="1050" b="1" dirty="0"/>
          </a:p>
          <a:p>
            <a:endParaRPr lang="en-US" sz="1050" b="1" dirty="0"/>
          </a:p>
          <a:p>
            <a:r>
              <a:rPr lang="en-US" sz="1050" b="1" dirty="0" err="1"/>
              <a:t>Linkedin</a:t>
            </a:r>
            <a:r>
              <a:rPr lang="en-US" sz="1050" b="1" dirty="0"/>
              <a:t>: </a:t>
            </a:r>
            <a:r>
              <a:rPr lang="en-US" sz="1050" b="1" dirty="0">
                <a:hlinkClick r:id="rId7"/>
              </a:rPr>
              <a:t>https://www.linkedin.com/company/ground-gurus/</a:t>
            </a:r>
            <a:endParaRPr lang="en-US" sz="1050" b="1" dirty="0"/>
          </a:p>
          <a:p>
            <a:endParaRPr lang="en-US" sz="1050" b="1" dirty="0"/>
          </a:p>
          <a:p>
            <a:r>
              <a:rPr lang="en-US" sz="1050" b="1" dirty="0" err="1"/>
              <a:t>Youtube</a:t>
            </a:r>
            <a:r>
              <a:rPr lang="en-US" sz="1050" b="1" dirty="0"/>
              <a:t>: </a:t>
            </a:r>
            <a:r>
              <a:rPr lang="en-US" sz="1050" b="1" dirty="0">
                <a:hlinkClick r:id="rId8"/>
              </a:rPr>
              <a:t>https://www.youtube.com/@groundgurus</a:t>
            </a:r>
            <a:endParaRPr lang="en-US" sz="1050" b="1" dirty="0"/>
          </a:p>
          <a:p>
            <a:endParaRPr lang="en-US" sz="10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386100" y="1874550"/>
            <a:ext cx="8371800" cy="23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accent5">
                    <a:lumMod val="7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.NET MAUI and Web API Development</a:t>
            </a:r>
          </a:p>
          <a:p>
            <a:pPr lvl="0" algn="ctr"/>
            <a:endParaRPr lang="en-US" sz="4800" dirty="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200" b="1" dirty="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1 (A.M)</a:t>
            </a: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440432"/>
            <a:ext cx="8520600" cy="490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C# Introduction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Visual Studio Installation and Setup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Basic C#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Variables / Data Type / Flow Control / Methods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Input and Ouput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Advance C#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C# Object Oriented Programming</a:t>
            </a:r>
          </a:p>
          <a:p>
            <a:pPr lvl="3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Access Modifiers / Constructors</a:t>
            </a:r>
          </a:p>
          <a:p>
            <a:pPr lvl="3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Inheritance / Interface / Dependency Injection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sz="1200" dirty="0"/>
              <a:t>C# Lambda</a:t>
            </a:r>
          </a:p>
          <a:p>
            <a:pPr lvl="0"/>
            <a:r>
              <a:rPr lang="en-US" sz="1600" dirty="0"/>
              <a:t>.NET Web API Introduction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REST and Web API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Online Shop API Project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Defining the API Project Structure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API Testing  (Postman / PHP)</a:t>
            </a:r>
          </a:p>
          <a:p>
            <a:pPr lvl="0"/>
            <a:r>
              <a:rPr lang="en-US" sz="1600" dirty="0"/>
              <a:t>Database Development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Online Shopping Database Overview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Database Interpretation using Entity Framework Core (EF Core)</a:t>
            </a:r>
          </a:p>
          <a:p>
            <a:pPr lvl="2">
              <a:spcBef>
                <a:spcPts val="0"/>
              </a:spcBef>
            </a:pPr>
            <a:r>
              <a:rPr lang="en-US" sz="1200" dirty="0"/>
              <a:t>Code First</a:t>
            </a:r>
          </a:p>
          <a:p>
            <a:pPr lvl="2">
              <a:spcBef>
                <a:spcPts val="0"/>
              </a:spcBef>
            </a:pPr>
            <a:r>
              <a:rPr lang="en-US" sz="1200" dirty="0"/>
              <a:t>Database First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Adding C.R.U.D (Create/Retrieve/Update/Delete) Code Baseline in the API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CRUD Transaction Testing</a:t>
            </a:r>
            <a:endParaRPr lang="en-US" dirty="0"/>
          </a:p>
          <a:p>
            <a:pPr marL="596900" lvl="1" indent="0">
              <a:spcBef>
                <a:spcPts val="0"/>
              </a:spcBef>
              <a:buNone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Session 2 (P.M)</a:t>
            </a: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440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 dirty="0"/>
              <a:t>.NET MAUI Mobile App Development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.NET MAUI In a Nutshell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 dirty="0"/>
              <a:t>Introduction to XAML Language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sz="1200" dirty="0"/>
              <a:t>Basic Pages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sz="1200" dirty="0"/>
              <a:t>Layouts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sz="1200" dirty="0"/>
              <a:t>Controls</a:t>
            </a:r>
          </a:p>
          <a:p>
            <a:pPr lvl="1">
              <a:spcBef>
                <a:spcPts val="0"/>
              </a:spcBef>
            </a:pPr>
            <a:r>
              <a:rPr lang="en" sz="1200" dirty="0"/>
              <a:t>Mini App 1 – Travel Info App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sz="1200" dirty="0"/>
              <a:t>Flyouts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sz="1200" dirty="0"/>
              <a:t>Menu</a:t>
            </a:r>
          </a:p>
          <a:p>
            <a:pPr lvl="2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" sz="1200" dirty="0"/>
              <a:t>Tabbed layouts</a:t>
            </a:r>
          </a:p>
          <a:p>
            <a:pPr lvl="0"/>
            <a:r>
              <a:rPr lang="en-US" sz="1600" dirty="0"/>
              <a:t>SQLite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SQLite Overview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Package Installation and Configuration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Creating Database Models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SQLite Data Types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Database Connection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Database Class and Tables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SQLite CRUD Baseline</a:t>
            </a:r>
          </a:p>
          <a:p>
            <a:pPr lvl="0"/>
            <a:r>
              <a:rPr lang="en-US" sz="1600" dirty="0"/>
              <a:t>MOCK API for .NET MAUI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Mockapi.io registration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Creating HTTP Objects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Sample CRUD API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596900" lvl="1" indent="0">
              <a:spcBef>
                <a:spcPts val="0"/>
              </a:spcBef>
              <a:buNone/>
            </a:pP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91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 Installation / Setup</a:t>
            </a: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4404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VS Pro/Ent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.NET version (8 or 9)</a:t>
            </a:r>
          </a:p>
          <a:p>
            <a:r>
              <a:rPr lang="en" dirty="0"/>
              <a:t>Test Project</a:t>
            </a:r>
          </a:p>
          <a:p>
            <a:pPr marL="114300" indent="0">
              <a:buNone/>
            </a:pPr>
            <a:r>
              <a:rPr lang="en" dirty="0"/>
              <a:t>Visual Studio Code (optional for Session 1 and 2)</a:t>
            </a:r>
          </a:p>
          <a:p>
            <a:pPr marL="114300" indent="0">
              <a:buNone/>
            </a:pPr>
            <a:endParaRPr lang="en" dirty="0"/>
          </a:p>
          <a:p>
            <a:pPr marL="114300" indent="0">
              <a:buNone/>
            </a:pPr>
            <a:r>
              <a:rPr lang="en" dirty="0"/>
              <a:t>SQL Server</a:t>
            </a:r>
          </a:p>
          <a:p>
            <a:r>
              <a:rPr lang="en" dirty="0"/>
              <a:t>SSMS Installation</a:t>
            </a:r>
          </a:p>
          <a:p>
            <a:r>
              <a:rPr lang="en" dirty="0"/>
              <a:t>SQl Developer</a:t>
            </a:r>
          </a:p>
          <a:p>
            <a:r>
              <a:rPr lang="en" dirty="0"/>
              <a:t>SQL Project Test</a:t>
            </a:r>
          </a:p>
          <a:p>
            <a:endParaRPr lang="en" dirty="0"/>
          </a:p>
          <a:p>
            <a:pPr marL="114300" indent="0">
              <a:buNone/>
            </a:pPr>
            <a:r>
              <a:rPr lang="en-US" dirty="0"/>
              <a:t>.NET MAUI</a:t>
            </a:r>
            <a:endParaRPr lang="en" dirty="0"/>
          </a:p>
          <a:p>
            <a:r>
              <a:rPr lang="en" dirty="0"/>
              <a:t>SDK Installation for Android Development</a:t>
            </a:r>
          </a:p>
          <a:p>
            <a:r>
              <a:rPr lang="en" dirty="0"/>
              <a:t>Emulator Setup and Test</a:t>
            </a:r>
          </a:p>
          <a:p>
            <a:r>
              <a:rPr lang="en" dirty="0"/>
              <a:t>Nugget Packages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1054100" lvl="2" indent="0">
              <a:spcBef>
                <a:spcPts val="0"/>
              </a:spcBef>
              <a:buNone/>
            </a:pPr>
            <a:endParaRPr lang="en-US" sz="16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206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 Introduction</a:t>
            </a:r>
            <a:br>
              <a:rPr lang="en" dirty="0"/>
            </a:br>
            <a:r>
              <a:rPr lang="en" sz="1600" dirty="0"/>
              <a:t>An Object-Oriented Ready Programming Language</a:t>
            </a: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Variables – symbolic name given to a memory location.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Private / Public declaration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Data Types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Primitive or simple data types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Collections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Flow Control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If else condition – use for comparison or test conditions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switch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Loops – incremental / decremental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Advance 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Lambda Expressions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Anonymous Types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80322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 Object Oriented Programming – Part 1</a:t>
            </a: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C# Classes – blueprint of the project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C# Objects is an instance of a class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Method – code block that performs a specific tasks.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Calling and Declaring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Return Type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Constructor – same as a method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800" dirty="0"/>
              <a:t>Does not have return type</a:t>
            </a:r>
          </a:p>
          <a:p>
            <a:pPr lvl="1" indent="-342900">
              <a:spcBef>
                <a:spcPts val="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" sz="1800" dirty="0"/>
              <a:t>Parameterized and Default Type Constructor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7960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915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C# Object Oriented Programming – Part 2</a:t>
            </a:r>
            <a:br>
              <a:rPr lang="en" dirty="0"/>
            </a:br>
            <a:endParaRPr dirty="0"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311700" y="1509203"/>
            <a:ext cx="8520600" cy="409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C# Inheritance – creates new class from an existing class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Single Inheritance and Multilevel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sz="2000" dirty="0"/>
              <a:t>Nested Class – define a class within another class.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Calling and Declaring</a:t>
            </a:r>
          </a:p>
          <a:p>
            <a:pPr lvl="1">
              <a:spcBef>
                <a:spcPts val="0"/>
              </a:spcBef>
              <a:buSzPts val="1800"/>
            </a:pPr>
            <a:r>
              <a:rPr lang="en" sz="1800" dirty="0"/>
              <a:t>Return Type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1054100" lvl="2" indent="0">
              <a:spcBef>
                <a:spcPts val="0"/>
              </a:spcBef>
              <a:buNone/>
            </a:pPr>
            <a:endParaRPr lang="en-US" sz="1800" dirty="0"/>
          </a:p>
          <a:p>
            <a:pPr marL="596900" lvl="1" indent="0">
              <a:spcBef>
                <a:spcPts val="0"/>
              </a:spcBef>
              <a:buNone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724705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683</Words>
  <Application>Microsoft Office PowerPoint</Application>
  <PresentationFormat>On-screen Show (4:3)</PresentationFormat>
  <Paragraphs>184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Proxima Nova</vt:lpstr>
      <vt:lpstr>Arial</vt:lpstr>
      <vt:lpstr>Courier New</vt:lpstr>
      <vt:lpstr>Simple Light</vt:lpstr>
      <vt:lpstr>PowerPoint Presentation</vt:lpstr>
      <vt:lpstr>PowerPoint Presentation</vt:lpstr>
      <vt:lpstr>PowerPoint Presentation</vt:lpstr>
      <vt:lpstr>Session 1 (A.M)</vt:lpstr>
      <vt:lpstr>Session 2 (P.M)</vt:lpstr>
      <vt:lpstr>Tool Installation / Setup</vt:lpstr>
      <vt:lpstr>C# Introduction An Object-Oriented Ready Programming Language</vt:lpstr>
      <vt:lpstr>C# Object Oriented Programming – Part 1 </vt:lpstr>
      <vt:lpstr>C# Object Oriented Programming – Part 2 </vt:lpstr>
      <vt:lpstr>C# Collections Provides an easy way to work with a group of objects </vt:lpstr>
      <vt:lpstr>PowerPoint Presentation</vt:lpstr>
      <vt:lpstr>REST and Web API  </vt:lpstr>
      <vt:lpstr>.NET Core Web API  </vt:lpstr>
      <vt:lpstr>Online Shop Web API Project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IYUS</dc:creator>
  <cp:lastModifiedBy>Ground Guru</cp:lastModifiedBy>
  <cp:revision>134</cp:revision>
  <dcterms:modified xsi:type="dcterms:W3CDTF">2025-02-08T07:55:10Z</dcterms:modified>
</cp:coreProperties>
</file>