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3AD-4721-49AE-986B-24CD83177A71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355E-84D4-4A85-8140-67CE98F93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89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3AD-4721-49AE-986B-24CD83177A71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355E-84D4-4A85-8140-67CE98F93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49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3AD-4721-49AE-986B-24CD83177A71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355E-84D4-4A85-8140-67CE98F93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666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3AD-4721-49AE-986B-24CD83177A71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355E-84D4-4A85-8140-67CE98F9314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0947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3AD-4721-49AE-986B-24CD83177A71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355E-84D4-4A85-8140-67CE98F93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611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3AD-4721-49AE-986B-24CD83177A71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355E-84D4-4A85-8140-67CE98F93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787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3AD-4721-49AE-986B-24CD83177A71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355E-84D4-4A85-8140-67CE98F93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327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3AD-4721-49AE-986B-24CD83177A71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355E-84D4-4A85-8140-67CE98F93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84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3AD-4721-49AE-986B-24CD83177A71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355E-84D4-4A85-8140-67CE98F93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39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3AD-4721-49AE-986B-24CD83177A71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355E-84D4-4A85-8140-67CE98F93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4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3AD-4721-49AE-986B-24CD83177A71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355E-84D4-4A85-8140-67CE98F93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53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3AD-4721-49AE-986B-24CD83177A71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355E-84D4-4A85-8140-67CE98F93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3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3AD-4721-49AE-986B-24CD83177A71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355E-84D4-4A85-8140-67CE98F93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74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3AD-4721-49AE-986B-24CD83177A71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355E-84D4-4A85-8140-67CE98F93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07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3AD-4721-49AE-986B-24CD83177A71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355E-84D4-4A85-8140-67CE98F93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30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3AD-4721-49AE-986B-24CD83177A71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355E-84D4-4A85-8140-67CE98F93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71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3AD-4721-49AE-986B-24CD83177A71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355E-84D4-4A85-8140-67CE98F93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95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BA4E3AD-4721-49AE-986B-24CD83177A71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390355E-84D4-4A85-8140-67CE98F93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315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C11B9-29C3-4077-9BC4-67C04A8C8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371694"/>
            <a:ext cx="10058400" cy="356616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Лекция 2. </a:t>
            </a:r>
            <a:br>
              <a:rPr lang="ru-RU" dirty="0"/>
            </a:br>
            <a:r>
              <a:rPr lang="ru-RU" dirty="0"/>
              <a:t>Обмен данными в микропроцессорной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3942433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82EA30-1FC0-4DC6-9EDD-346AE3B8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Программный обмен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58EDA0-BDE5-4589-8506-37A1A41BB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59"/>
          <a:stretch/>
        </p:blipFill>
        <p:spPr>
          <a:xfrm>
            <a:off x="1947301" y="1557239"/>
            <a:ext cx="8286750" cy="469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2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972F3-ED01-4E6D-8346-24133E12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Обмен с прерываниями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6EB34D-98F9-4A12-9105-959912ABE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69" y="1634254"/>
            <a:ext cx="8594398" cy="4772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A3A54A-EDF8-44FB-BF7D-0A8AB4D36A59}"/>
              </a:ext>
            </a:extLst>
          </p:cNvPr>
          <p:cNvSpPr txBox="1"/>
          <p:nvPr/>
        </p:nvSpPr>
        <p:spPr>
          <a:xfrm>
            <a:off x="9096866" y="2630079"/>
            <a:ext cx="26772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Варианты прерываний:</a:t>
            </a:r>
          </a:p>
          <a:p>
            <a:pPr marL="342900" indent="-342900">
              <a:buAutoNum type="arabicParenR"/>
            </a:pPr>
            <a:r>
              <a:rPr lang="ru-RU" dirty="0"/>
              <a:t>Метод опроса флага</a:t>
            </a:r>
          </a:p>
          <a:p>
            <a:pPr marL="342900" indent="-342900">
              <a:buAutoNum type="arabicParenR"/>
            </a:pPr>
            <a:r>
              <a:rPr lang="ru-RU" dirty="0"/>
              <a:t>Принудительное прерывание</a:t>
            </a:r>
          </a:p>
          <a:p>
            <a:pPr marL="342900" indent="-342900">
              <a:buAutoNum type="arabicParenR"/>
            </a:pPr>
            <a:r>
              <a:rPr lang="ru-RU" dirty="0"/>
              <a:t>Прямой доступ к памяти (без участия процессора)</a:t>
            </a:r>
          </a:p>
        </p:txBody>
      </p:sp>
    </p:spTree>
    <p:extLst>
      <p:ext uri="{BB962C8B-B14F-4D97-AF65-F5344CB8AC3E}">
        <p14:creationId xmlns:p14="http://schemas.microsoft.com/office/powerpoint/2010/main" val="3340274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1E9B9-2419-4A40-A370-A1EEEE30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Обмен с использованием прямого доступа к памяти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8F2A94-B752-4C6F-8835-A63C5DB50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482" y="1848475"/>
            <a:ext cx="7709036" cy="439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3425B-6109-4AD1-97B4-63999C0B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архитектур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EC6D57-CEE6-42D0-9E47-4A54F0418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374" y="1491007"/>
            <a:ext cx="5674934" cy="20735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29D90C-B2DB-4F72-90A8-B3FFE8A8B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374" y="3989113"/>
            <a:ext cx="5674934" cy="27557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B93FEB-0683-4311-9064-6CC791FF4712}"/>
              </a:ext>
            </a:extLst>
          </p:cNvPr>
          <p:cNvSpPr txBox="1"/>
          <p:nvPr/>
        </p:nvSpPr>
        <p:spPr>
          <a:xfrm>
            <a:off x="509047" y="1734532"/>
            <a:ext cx="4711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Архитектура Фон Неймана:</a:t>
            </a:r>
          </a:p>
          <a:p>
            <a:r>
              <a:rPr lang="ru-RU" dirty="0"/>
              <a:t>Одна общая память для команд и данных. </a:t>
            </a:r>
          </a:p>
          <a:p>
            <a:r>
              <a:rPr lang="ru-RU" dirty="0"/>
              <a:t>Используется в большинстве систем.</a:t>
            </a:r>
          </a:p>
          <a:p>
            <a:r>
              <a:rPr lang="ru-RU" dirty="0" err="1"/>
              <a:t>Универсальнее</a:t>
            </a:r>
            <a:r>
              <a:rPr lang="ru-RU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133DA-6179-4317-93E6-35B6CFB7B0EC}"/>
              </a:ext>
            </a:extLst>
          </p:cNvPr>
          <p:cNvSpPr txBox="1"/>
          <p:nvPr/>
        </p:nvSpPr>
        <p:spPr>
          <a:xfrm>
            <a:off x="612742" y="4411744"/>
            <a:ext cx="5454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Двухшинная (Гарвардская) архитектура:</a:t>
            </a:r>
          </a:p>
          <a:p>
            <a:r>
              <a:rPr lang="ru-RU" dirty="0"/>
              <a:t>Отдельные шины и память для команд и данных.</a:t>
            </a:r>
          </a:p>
          <a:p>
            <a:r>
              <a:rPr lang="ru-RU" dirty="0"/>
              <a:t>Используется под конкретные задачи.</a:t>
            </a:r>
          </a:p>
          <a:p>
            <a:r>
              <a:rPr lang="ru-RU" dirty="0"/>
              <a:t>Быстрее. </a:t>
            </a:r>
          </a:p>
        </p:txBody>
      </p:sp>
    </p:spTree>
    <p:extLst>
      <p:ext uri="{BB962C8B-B14F-4D97-AF65-F5344CB8AC3E}">
        <p14:creationId xmlns:p14="http://schemas.microsoft.com/office/powerpoint/2010/main" val="2204312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250B5-43A9-4D78-8425-52D17BF5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процессора </a:t>
            </a:r>
            <a:r>
              <a:rPr lang="en-US" dirty="0"/>
              <a:t>Intel 8080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05FBFC-22EA-4BC2-A393-03138B24B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580050"/>
            <a:ext cx="4082411" cy="4830177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ru-RU" dirty="0"/>
              <a:t>8-разрядная шина данных.</a:t>
            </a:r>
          </a:p>
          <a:p>
            <a:pPr marL="36900" indent="0">
              <a:buNone/>
            </a:pPr>
            <a:r>
              <a:rPr lang="ru-RU" dirty="0"/>
              <a:t>16-разрядная шина адреса.</a:t>
            </a:r>
          </a:p>
          <a:p>
            <a:pPr marL="36900" indent="0">
              <a:buNone/>
            </a:pPr>
            <a:r>
              <a:rPr lang="ru-RU" dirty="0"/>
              <a:t>16-разрядный регистр данных.</a:t>
            </a:r>
          </a:p>
          <a:p>
            <a:pPr marL="36900" indent="0">
              <a:buNone/>
            </a:pPr>
            <a:r>
              <a:rPr lang="ru-RU" dirty="0"/>
              <a:t>6 парных 8 разрядных регистров общего назначения.</a:t>
            </a:r>
          </a:p>
          <a:p>
            <a:pPr marL="36900" indent="0">
              <a:buNone/>
            </a:pPr>
            <a:r>
              <a:rPr lang="ru-RU" dirty="0"/>
              <a:t>16-разрядный  регистр адреса команды.</a:t>
            </a:r>
          </a:p>
          <a:p>
            <a:pPr marL="36900" indent="0">
              <a:buNone/>
            </a:pPr>
            <a:r>
              <a:rPr lang="ru-RU" dirty="0"/>
              <a:t>16-разрядный регистр указателя стека.</a:t>
            </a:r>
          </a:p>
          <a:p>
            <a:pPr marL="36900" indent="0">
              <a:buNone/>
            </a:pPr>
            <a:r>
              <a:rPr lang="ru-RU" dirty="0"/>
              <a:t>16-разрядный </a:t>
            </a:r>
            <a:r>
              <a:rPr lang="ru-RU" dirty="0" err="1"/>
              <a:t>инкрементатор</a:t>
            </a:r>
            <a:r>
              <a:rPr lang="ru-RU" dirty="0"/>
              <a:t>.</a:t>
            </a:r>
          </a:p>
          <a:p>
            <a:pPr marL="36900" indent="0">
              <a:buNone/>
            </a:pPr>
            <a:r>
              <a:rPr lang="ru-RU" dirty="0"/>
              <a:t>16-разрядный регистр результата.</a:t>
            </a:r>
          </a:p>
          <a:p>
            <a:pPr marL="36900" indent="0">
              <a:buNone/>
            </a:pPr>
            <a:r>
              <a:rPr lang="ru-RU" dirty="0"/>
              <a:t>8-разрядный регистр флагов.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A891AE-12A1-43D9-95B4-A75A3DB1B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558" y="1580050"/>
            <a:ext cx="6363977" cy="489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7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1689F-B7F1-4D7C-9429-134E5316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процессора </a:t>
            </a:r>
            <a:r>
              <a:rPr lang="en-US" dirty="0"/>
              <a:t>Intel 8086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634BA7-8B62-469B-81EE-4742AC959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16</a:t>
            </a:r>
            <a:r>
              <a:rPr lang="ru-RU" dirty="0"/>
              <a:t>-разрядные слова хранятся парами в двух байтах памяти. Старшие и младшие байты объединены в блоки.</a:t>
            </a:r>
          </a:p>
          <a:p>
            <a:pPr marL="36900" indent="0">
              <a:buNone/>
            </a:pPr>
            <a:r>
              <a:rPr lang="ru-RU" dirty="0"/>
              <a:t>Внешние шины данных и адреса объединены.</a:t>
            </a:r>
          </a:p>
          <a:p>
            <a:pPr marL="36900" indent="0">
              <a:buNone/>
            </a:pPr>
            <a:endParaRPr lang="ru-RU" dirty="0"/>
          </a:p>
          <a:p>
            <a:pPr marL="3690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7DA5E2-215E-47AF-8BE0-1CAFEDD10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885" y="1438647"/>
            <a:ext cx="5286325" cy="530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32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0B8DD-DDF1-4F88-81C3-1010D87E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BBF5F8-88E7-4915-9DA9-D9A999877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dirty="0"/>
              <a:t>Регистры общего назначения (16-разрядные, но могут использоваться как два 8-разрядных)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dirty="0"/>
              <a:t>Указательные и индексные регистры. Источник и приемник данных, а также указатель вершины стека и базы (дна стека).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dirty="0"/>
              <a:t>Системные регистры. Указывают на сегменты данных.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196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468A0-C212-443F-AF24-3650CC42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 общего назначения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29B27F-FCBD-4E84-8DD5-80628538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651" y="2074633"/>
            <a:ext cx="87820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92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4555CF-6560-4BFB-95B8-2E79D4D4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реального адреса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E65767-F4A8-4556-BB33-E6CF7E8D3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/>
              <a:t>Полный адрес (16 бит) состоит из двух 8 разрядных чисел.</a:t>
            </a:r>
          </a:p>
          <a:p>
            <a:pPr marL="36900" indent="0">
              <a:buNone/>
            </a:pPr>
            <a:r>
              <a:rPr lang="ru-RU" dirty="0"/>
              <a:t>Первая часть адресует на сегмент памяти.</a:t>
            </a:r>
          </a:p>
          <a:p>
            <a:pPr marL="36900" indent="0">
              <a:buNone/>
            </a:pPr>
            <a:r>
              <a:rPr lang="ru-RU" dirty="0"/>
              <a:t>Вторая часть адресует на участок сегмента (внутрисегментное смещение).</a:t>
            </a:r>
          </a:p>
          <a:p>
            <a:pPr marL="36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7157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73E95-0DFB-4697-86B8-353CD501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Флажки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70E45-F813-4D26-9AA5-CB5E0A297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19753"/>
            <a:ext cx="10353762" cy="5307290"/>
          </a:xfrm>
        </p:spPr>
        <p:txBody>
          <a:bodyPr>
            <a:normAutofit lnSpcReduction="10000"/>
          </a:bodyPr>
          <a:lstStyle/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флажкам состояния относятся: </a:t>
            </a: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Флажок переноса CF (имеет значение равное 1 при переносе из старшего бита)</a:t>
            </a: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Флажок вспомогательного переноса AF (индицирует перенос из младших 4-х бит)</a:t>
            </a: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Флажок переполнения OF (устанавливается равным единице при выходе знакового результата за границу диапазона)</a:t>
            </a: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Флажок нуля ZF (фиксирует нулевой результат выполнения команды)</a:t>
            </a: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Флажок знака SF (фиксирует отрицательный результат выполнения команды)</a:t>
            </a: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Флажок четности PF (фиксирует четное число единиц в последнем байте, полученном в результате выполнения команды).</a:t>
            </a: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флажкам управления относятся:</a:t>
            </a: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Флажок направления DF (указывает направление прохождения строк в строковых командах)</a:t>
            </a: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Флажок разрешения прерывания IF (разрешает или запрещает прерывание по входу INTR)</a:t>
            </a: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Флажок трассировки TF (переводит процессор в пошаговый режим). 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52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8FF39-FCEB-41FA-9323-C1FDC8F4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Классическая структура связей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352761-CFD4-422E-B94F-F703B14D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895" y="1580050"/>
            <a:ext cx="8425259" cy="446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2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A67B8-EB22-4299-9E8E-5BD019EA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Шинная структура связей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6E5523-EBEC-4296-A4CD-BC586C3CE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7" y="1918903"/>
            <a:ext cx="11840066" cy="384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7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8CF51-CBAA-45BA-8F7C-B7EADBD2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Разновидности выходных каскадов микросхем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5CA01A-8D6F-4DBB-AACC-EF318DAB1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3200" dirty="0"/>
              <a:t>Стандартный выход (выход с двумя состояниями)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3200" dirty="0"/>
              <a:t>Выход с открытым коллектором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3200" dirty="0"/>
              <a:t>Выход с тремя состояниями (с возможностью отключения)</a:t>
            </a:r>
          </a:p>
        </p:txBody>
      </p:sp>
    </p:spTree>
    <p:extLst>
      <p:ext uri="{BB962C8B-B14F-4D97-AF65-F5344CB8AC3E}">
        <p14:creationId xmlns:p14="http://schemas.microsoft.com/office/powerpoint/2010/main" val="319117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8C585-7BD5-42C6-B71C-94975081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Стандартный выход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C9037F-E09B-4046-946F-85BE2F9F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621" y="1732449"/>
            <a:ext cx="6195935" cy="4058751"/>
          </a:xfrm>
        </p:spPr>
        <p:txBody>
          <a:bodyPr/>
          <a:lstStyle/>
          <a:p>
            <a:pPr marL="36900" indent="0">
              <a:buNone/>
            </a:pPr>
            <a:r>
              <a:rPr lang="ru-RU" dirty="0"/>
              <a:t>Верхний ключ = логическая единица</a:t>
            </a:r>
          </a:p>
          <a:p>
            <a:pPr marL="36900" indent="0">
              <a:buNone/>
            </a:pPr>
            <a:r>
              <a:rPr lang="ru-RU" dirty="0"/>
              <a:t>Нижний ключ = логический ноль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06479C-6C69-4478-8332-4F9F8D714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954" y="1905000"/>
            <a:ext cx="22764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1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06B14-7A89-4DBB-98EE-C00B94EB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 с открытым коллектором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E9A223-5C4F-4262-9A30-C8C31797E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4045" y="1732449"/>
            <a:ext cx="5413512" cy="4058751"/>
          </a:xfrm>
        </p:spPr>
        <p:txBody>
          <a:bodyPr/>
          <a:lstStyle/>
          <a:p>
            <a:pPr marL="36900" indent="0">
              <a:buNone/>
            </a:pPr>
            <a:r>
              <a:rPr lang="ru-RU" dirty="0"/>
              <a:t>Когда ключ замкнут = логический ноль</a:t>
            </a:r>
          </a:p>
          <a:p>
            <a:pPr marL="36900" indent="0">
              <a:buNone/>
            </a:pPr>
            <a:r>
              <a:rPr lang="ru-RU" dirty="0"/>
              <a:t>Когда разомкнут = логическая единица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9D4F22-D7E1-4106-9508-A63FB6EA1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93" y="1838325"/>
            <a:ext cx="30575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2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335A5-ABFF-4F8D-A97A-E02B22E3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 с тремя состояниями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521D1-4923-4FEA-9E22-C117D68C3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19" y="1732449"/>
            <a:ext cx="5422938" cy="4058751"/>
          </a:xfrm>
        </p:spPr>
        <p:txBody>
          <a:bodyPr/>
          <a:lstStyle/>
          <a:p>
            <a:pPr marL="36900" indent="0">
              <a:buNone/>
            </a:pPr>
            <a:r>
              <a:rPr lang="ru-RU" dirty="0"/>
              <a:t>Аналогичен выходу с двумя состояниями.</a:t>
            </a:r>
          </a:p>
          <a:p>
            <a:pPr marL="36900" indent="0">
              <a:buNone/>
            </a:pPr>
            <a:r>
              <a:rPr lang="ru-RU" dirty="0"/>
              <a:t>При </a:t>
            </a:r>
            <a:r>
              <a:rPr lang="ru-RU"/>
              <a:t>одновременном размыкании </a:t>
            </a:r>
            <a:r>
              <a:rPr lang="ru-RU" dirty="0"/>
              <a:t>обоих ключей отключается.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073C6E-1EE2-49FD-85E1-B9A60B4D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814" y="1866900"/>
            <a:ext cx="24479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4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6FF9B-1387-48C5-8534-5D57B4C1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микропроцессорной системы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7C39A5-1884-466E-B87D-14B0654E1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19" y="1580050"/>
            <a:ext cx="7481182" cy="505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9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6F94C-1ADD-45CE-A3CB-E35115B8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Режимы работы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7DCB30-37E4-4899-A193-D62F70C80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dirty="0"/>
              <a:t>Программный обмен информацией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dirty="0"/>
              <a:t>Обмен с использованием прерываний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dirty="0"/>
              <a:t>Обмен с использованием прямого доступа к памяти</a:t>
            </a:r>
          </a:p>
        </p:txBody>
      </p:sp>
    </p:spTree>
    <p:extLst>
      <p:ext uri="{BB962C8B-B14F-4D97-AF65-F5344CB8AC3E}">
        <p14:creationId xmlns:p14="http://schemas.microsoft.com/office/powerpoint/2010/main" val="2112759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83</TotalTime>
  <Words>455</Words>
  <Application>Microsoft Office PowerPoint</Application>
  <PresentationFormat>Широкоэкранный</PresentationFormat>
  <Paragraphs>71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Calibri</vt:lpstr>
      <vt:lpstr>Calisto MT</vt:lpstr>
      <vt:lpstr>Times New Roman</vt:lpstr>
      <vt:lpstr>Wingdings</vt:lpstr>
      <vt:lpstr>Wingdings 2</vt:lpstr>
      <vt:lpstr>Сланец</vt:lpstr>
      <vt:lpstr>Лекция 2.  Обмен данными в микропроцессорной системе.</vt:lpstr>
      <vt:lpstr>Классическая структура связей</vt:lpstr>
      <vt:lpstr>Шинная структура связей</vt:lpstr>
      <vt:lpstr>Разновидности выходных каскадов микросхем</vt:lpstr>
      <vt:lpstr>Стандартный выход</vt:lpstr>
      <vt:lpstr>Выход с открытым коллектором</vt:lpstr>
      <vt:lpstr>Выход с тремя состояниями</vt:lpstr>
      <vt:lpstr>Структура микропроцессорной системы</vt:lpstr>
      <vt:lpstr>Режимы работы системы</vt:lpstr>
      <vt:lpstr>Программный обмен</vt:lpstr>
      <vt:lpstr>Обмен с прерываниями</vt:lpstr>
      <vt:lpstr>Обмен с использованием прямого доступа к памяти</vt:lpstr>
      <vt:lpstr>Виды архитектур</vt:lpstr>
      <vt:lpstr>Структура процессора Intel 8080</vt:lpstr>
      <vt:lpstr>Структура процессора Intel 8086</vt:lpstr>
      <vt:lpstr>Регистры</vt:lpstr>
      <vt:lpstr>Регистр общего назначения</vt:lpstr>
      <vt:lpstr>Режим реального адреса</vt:lpstr>
      <vt:lpstr>Флажки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2.  Обмен данными в микропроцессорной системе.</dc:title>
  <dc:creator>Артур Мущук</dc:creator>
  <cp:lastModifiedBy>Артур Мущук</cp:lastModifiedBy>
  <cp:revision>10</cp:revision>
  <dcterms:created xsi:type="dcterms:W3CDTF">2023-02-19T19:03:37Z</dcterms:created>
  <dcterms:modified xsi:type="dcterms:W3CDTF">2023-02-20T10:59:20Z</dcterms:modified>
</cp:coreProperties>
</file>