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65" r:id="rId3"/>
    <p:sldId id="260" r:id="rId4"/>
    <p:sldId id="267" r:id="rId5"/>
    <p:sldId id="268" r:id="rId6"/>
    <p:sldId id="272" r:id="rId7"/>
    <p:sldId id="315" r:id="rId8"/>
    <p:sldId id="282" r:id="rId9"/>
    <p:sldId id="283" r:id="rId10"/>
    <p:sldId id="274" r:id="rId11"/>
    <p:sldId id="284" r:id="rId12"/>
    <p:sldId id="275" r:id="rId13"/>
    <p:sldId id="285" r:id="rId14"/>
    <p:sldId id="276" r:id="rId15"/>
    <p:sldId id="277" r:id="rId16"/>
    <p:sldId id="278" r:id="rId17"/>
    <p:sldId id="313" r:id="rId18"/>
    <p:sldId id="287" r:id="rId19"/>
    <p:sldId id="288" r:id="rId20"/>
    <p:sldId id="289" r:id="rId21"/>
    <p:sldId id="290" r:id="rId22"/>
    <p:sldId id="291" r:id="rId23"/>
    <p:sldId id="316" r:id="rId24"/>
    <p:sldId id="292" r:id="rId25"/>
    <p:sldId id="293" r:id="rId26"/>
    <p:sldId id="294" r:id="rId27"/>
    <p:sldId id="319" r:id="rId28"/>
    <p:sldId id="295" r:id="rId29"/>
    <p:sldId id="31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7"/>
    <a:srgbClr val="FFDA65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4660"/>
  </p:normalViewPr>
  <p:slideViewPr>
    <p:cSldViewPr>
      <p:cViewPr varScale="1">
        <p:scale>
          <a:sx n="92" d="100"/>
          <a:sy n="92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567">
              <a:srgbClr val="FFF8E3">
                <a:lumMod val="35000"/>
                <a:lumOff val="65000"/>
              </a:srgbClr>
            </a:gs>
            <a:gs pos="19000">
              <a:srgbClr val="FFEEB8">
                <a:lumMod val="55000"/>
                <a:lumOff val="45000"/>
              </a:srgbClr>
            </a:gs>
            <a:gs pos="0">
              <a:srgbClr val="FFEAA7">
                <a:lumMod val="73000"/>
                <a:lumOff val="27000"/>
              </a:srgbClr>
            </a:gs>
            <a:gs pos="6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ТЕМА 2. </a:t>
            </a: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/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</a:b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Основы </a:t>
            </a:r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математической логики</a:t>
            </a:r>
          </a:p>
        </p:txBody>
      </p:sp>
    </p:spTree>
    <p:extLst>
      <p:ext uri="{BB962C8B-B14F-4D97-AF65-F5344CB8AC3E}">
        <p14:creationId xmlns:p14="http://schemas.microsoft.com/office/powerpoint/2010/main" val="36873614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 </a:t>
            </a:r>
            <a:r>
              <a:rPr lang="ru-RU" sz="6000" b="1" dirty="0" smtClean="0"/>
              <a:t>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/>
                  <a:t> Запись: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(встречаются обозначения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>
                        <a:sym typeface="Symbol"/>
                      </a:rPr>
                      <m:t>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lvl="0" indent="0">
                  <a:buNone/>
                </a:pPr>
                <a:r>
                  <a:rPr lang="ru-RU" dirty="0" smtClean="0"/>
                  <a:t> Чтение: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«если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 «из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следует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влечет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</a:p>
              <a:p>
                <a:pPr marL="0" lvl="0" indent="0">
                  <a:buNone/>
                </a:pPr>
                <a:r>
                  <a:rPr lang="ru-RU" i="1" dirty="0"/>
                  <a:t> 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 В этом высказывании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часто называется </a:t>
                </a:r>
                <a:r>
                  <a:rPr lang="ru-RU" b="1" i="1" dirty="0" smtClean="0"/>
                  <a:t>условием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посылкой</a:t>
                </a:r>
                <a:r>
                  <a:rPr lang="ru-RU" dirty="0" smtClean="0"/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b="1" i="1" dirty="0" smtClean="0"/>
                  <a:t>следствием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заключением</a:t>
                </a:r>
                <a:r>
                  <a:rPr lang="ru-RU" dirty="0" smtClean="0"/>
                  <a:t>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blipFill rotWithShape="0">
                <a:blip r:embed="rId2"/>
                <a:stretch>
                  <a:fillRect l="-1742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7178"/>
            <a:ext cx="878497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5400" b="1" dirty="0" smtClean="0"/>
              <a:t> 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51764"/>
            <a:ext cx="38008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Таблица истинности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5" name="Rectangle 1"/>
              <p:cNvSpPr>
                <a:spLocks noChangeArrowheads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ПРИМЕР: 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=«6 × 3 = 18» = 1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«18 : 6 = 7» = 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«Если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6 × 3 = 18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,</a:t>
                </a: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 </a:t>
                </a:r>
                <a:endParaRPr kumimoji="0" lang="ru-RU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Arial" pitchFamily="34" charset="0"/>
                  <a:cs typeface="Times New Roman" pitchFamily="18" charset="0"/>
                </a:endParaRP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18 : 6 = 7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»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  <m:r>
                      <a: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174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blipFill rotWithShape="0">
                <a:blip r:embed="rId2"/>
                <a:stretch>
                  <a:fillRect t="-2168" b="-731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681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5" t="-1053" r="-201154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53" r="-100383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69" t="-1053" r="-769" b="-4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sz="3100" dirty="0" smtClean="0"/>
                  <a:t>Запись: </a:t>
                </a:r>
                <a:endParaRPr lang="en-US" sz="3100" dirty="0" smtClean="0"/>
              </a:p>
              <a:p>
                <a:pPr marL="0" indent="0" algn="ctr">
                  <a:buNone/>
                </a:pPr>
                <a:r>
                  <a:rPr lang="ru-RU" sz="31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   </a:t>
                </a:r>
                <a:r>
                  <a:rPr lang="ru-RU" sz="3100" dirty="0" smtClean="0"/>
                  <a:t>(встречаются обозначения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en-US" sz="3100" dirty="0" smtClean="0">
                    <a:sym typeface="Wingdings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).</a:t>
                </a:r>
                <a:r>
                  <a:rPr lang="ru-RU" sz="3100" dirty="0" smtClean="0"/>
                  <a:t>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en-US" sz="3100" dirty="0" smtClean="0"/>
                  <a:t> </a:t>
                </a:r>
                <a:r>
                  <a:rPr lang="ru-RU" sz="3100" dirty="0" smtClean="0"/>
                  <a:t>Чтение:</a:t>
                </a:r>
              </a:p>
              <a:p>
                <a:pPr marL="0" indent="0">
                  <a:buNone/>
                </a:pPr>
                <a:r>
                  <a:rPr lang="ru-RU" sz="3100" dirty="0" smtClean="0"/>
                  <a:t> 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эквивалентно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 smtClean="0"/>
                  <a:t>или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i="1" dirty="0" smtClean="0"/>
                  <a:t>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/>
                  <a:t>или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dirty="0"/>
                  <a:t>«для того,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, </a:t>
                </a:r>
                <a:r>
                  <a:rPr lang="ru-RU" sz="3100" dirty="0"/>
                  <a:t>необходимо и достаточно,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».</a:t>
                </a:r>
                <a:endParaRPr lang="ru-RU" sz="31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</a:t>
                </a:r>
                <a:endParaRPr lang="ru-RU" sz="2400" dirty="0"/>
              </a:p>
              <a:p>
                <a:pPr lvl="0"/>
                <a:endParaRPr lang="ru-RU" sz="2400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blipFill rotWithShape="0">
                <a:blip r:embed="rId2"/>
                <a:stretch>
                  <a:fillRect l="-1645" t="-1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Например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тогда и только тогда,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когда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blipFill rotWithShape="0"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72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1053" r="-200418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40" t="-1053" r="-101261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53" r="-837" b="-4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712968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dirty="0" smtClean="0"/>
              <a:t>Исключающее «или» (неравнозначность)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en-US" i="1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Запись</a:t>
                </a:r>
                <a:r>
                  <a:rPr lang="ru-RU" dirty="0"/>
                  <a:t>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:r>
                  <a:rPr lang="ru-RU" dirty="0"/>
                  <a:t>Чтение</a:t>
                </a:r>
                <a:r>
                  <a:rPr lang="ru-RU" dirty="0" smtClean="0"/>
                  <a:t>: «либо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, 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»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 (понимается — в разделительном  смысле).</a:t>
                </a:r>
              </a:p>
              <a:p>
                <a:pPr>
                  <a:buNone/>
                </a:pP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blipFill>
                <a:blip r:embed="rId2"/>
                <a:stretch>
                  <a:fillRect l="-667" t="-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505126"/>
                  </p:ext>
                </p:extLst>
              </p:nvPr>
            </p:nvGraphicFramePr>
            <p:xfrm>
              <a:off x="2483769" y="1844824"/>
              <a:ext cx="4320480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1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505126"/>
                  </p:ext>
                </p:extLst>
              </p:nvPr>
            </p:nvGraphicFramePr>
            <p:xfrm>
              <a:off x="2483769" y="1844824"/>
              <a:ext cx="4320480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49" r="-200847" b="-4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578" t="-1149" r="-100000" b="-4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24" t="-1149" r="-424" b="-429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80452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sz="3200" b="1" i="1" dirty="0" smtClean="0"/>
              <a:t> </a:t>
            </a:r>
            <a:r>
              <a:rPr lang="ru-RU" b="1" dirty="0" smtClean="0"/>
              <a:t>Формулы алгебры логики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1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Порядок выполнения операций регулируется:</a:t>
                </a: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скобками;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соглашением о старшинстве операций: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lvl="0" indent="45085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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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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44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↔</m:t>
                    </m:r>
                  </m:oMath>
                </a14:m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     </a:t>
                </a:r>
                <a:endParaRPr lang="en-US" sz="3600" dirty="0" smtClean="0">
                  <a:solidFill>
                    <a:srgbClr val="000000"/>
                  </a:solidFill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(в порядке убывания).</a:t>
                </a:r>
                <a:endParaRPr kumimoji="0" lang="ru-RU" sz="3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blipFill rotWithShape="1">
                <a:blip r:embed="rId2"/>
                <a:stretch>
                  <a:fillRect l="-2163" t="-289" b="-36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871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b="1" dirty="0" smtClean="0"/>
                  <a:t>ПРИМЕР: 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))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)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ru-RU" dirty="0" smtClean="0"/>
                  <a:t>С учетом соглашения о старшинстве эти формулы могут быть записаны и в виде: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 	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acc>
                  </m:oMath>
                </a14:m>
                <a:r>
                  <a:rPr lang="ru-RU" dirty="0" smtClean="0"/>
                  <a:t>.</a:t>
                </a:r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blipFill rotWithShape="0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935888" cy="4857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ПРИМЕР: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Определим значение формулы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ym typeface="Symbol"/>
                  </a:rPr>
                  <a:t>.</a:t>
                </a: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</a:t>
                </a:r>
                <a:r>
                  <a:rPr lang="ru-RU" dirty="0">
                    <a:sym typeface="Symbol"/>
                  </a:rPr>
                  <a:t>Последовательно: </a:t>
                </a:r>
                <a:endParaRPr lang="en-US" dirty="0" smtClean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  <a:sym typeface="Symbol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=0⋁0=0.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935888" cy="4857403"/>
              </a:xfrm>
              <a:blipFill rotWithShape="1">
                <a:blip r:embed="rId2"/>
                <a:stretch>
                  <a:fillRect l="-1775" t="-1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Логическое значение формулы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16370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solidFill>
                <a:srgbClr val="FFEAA7"/>
              </a:solidFill>
            </p:spPr>
            <p:txBody>
              <a:bodyPr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⋀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sz="4000" b="1" i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935" r="-602463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935" r="-49951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85" t="-935" r="-40197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510" t="-935" r="-30000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478" t="-935" r="-201478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9020" t="-935" r="-10049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1970" t="-935" r="-985" b="-404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393" y="274638"/>
            <a:ext cx="857929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Число значений формулы определяется количеством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элементарных высказываний в формуле и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(это же и число строк таблицы). 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Так, в нашем примере всего два элементарных 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т. 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ru-RU" dirty="0" smtClean="0"/>
                  <a:t>и число значений для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 равно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=4   </m:t>
                    </m:r>
                  </m:oMath>
                </a14:m>
                <a:r>
                  <a:rPr lang="ru-RU" dirty="0" smtClean="0"/>
                  <a:t>(четыре строки таблицы).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  <a:blipFill rotWithShape="1">
                <a:blip r:embed="rId2"/>
                <a:stretch>
                  <a:fillRect l="-1786" t="-2800" r="-1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90662"/>
            <a:ext cx="8568952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Основы математической логики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r>
              <a:rPr lang="ru-RU" sz="3600" dirty="0" smtClean="0"/>
              <a:t>Высказывания;</a:t>
            </a:r>
          </a:p>
          <a:p>
            <a:pPr lvl="0"/>
            <a:r>
              <a:rPr lang="ru-RU" sz="3600" dirty="0" smtClean="0"/>
              <a:t>Операции над высказываниями;</a:t>
            </a:r>
          </a:p>
          <a:p>
            <a:pPr lvl="0"/>
            <a:r>
              <a:rPr lang="ru-RU" sz="3600" dirty="0" smtClean="0"/>
              <a:t>Формулы алгебры логики;</a:t>
            </a:r>
          </a:p>
          <a:p>
            <a:pPr lvl="0"/>
            <a:r>
              <a:rPr lang="ru-RU" sz="3600" dirty="0" smtClean="0"/>
              <a:t>Равносильные формулы;</a:t>
            </a:r>
          </a:p>
          <a:p>
            <a:pPr lvl="0"/>
            <a:r>
              <a:rPr lang="ru-RU" sz="3600" dirty="0" smtClean="0"/>
              <a:t>Контактные схемы;</a:t>
            </a:r>
          </a:p>
          <a:p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389098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Равносильные формулы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Запись: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(можно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Чтение: </a:t>
                </a:r>
              </a:p>
              <a:p>
                <a:pPr marL="0" indent="0">
                  <a:buNone/>
                </a:pPr>
                <a:r>
                  <a:rPr lang="ru-RU" i="1" dirty="0" smtClean="0"/>
                  <a:t>   «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равносильно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».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ПРИМЕРЫ: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;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 и т. д.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Легко видеть, что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то и </a:t>
                </a:r>
                <a:r>
                  <a:rPr lang="ru-RU" i="1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ru-RU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altLang="ru-RU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altLang="ru-RU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r>
                  <a:rPr lang="ru-RU" i="1" dirty="0" smtClean="0"/>
                  <a:t>.</a:t>
                </a: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  <a:blipFill rotWithShape="1">
                <a:blip r:embed="rId2"/>
                <a:stretch>
                  <a:fillRect l="-1759" t="-14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100811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Тождественно истинная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 smtClean="0"/>
              <a:t>(или тавтология)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Примеры тавтологий: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  <a:blipFill rotWithShape="0">
                <a:blip r:embed="rId2"/>
                <a:stretch>
                  <a:fillRect l="-1852" t="-10811" b="-15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800" dirty="0" smtClean="0"/>
                            <a:t> 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04" t="-5769" r="-858451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5918" t="-5769" r="-1143878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8765" t="-5769" r="-591975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6525" t="-5769" r="-479433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27692" t="-5769" r="-420000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1746" t="-5769" r="-188889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3099" t="-5769" r="-563" b="-236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Тождественно ложная формула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7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7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7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sz="72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ru-RU" sz="4000" b="1" dirty="0" smtClean="0"/>
              </a:p>
              <a:p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81865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8000" dirty="0"/>
              <a:t>Свойства алгебры логики</a:t>
            </a:r>
            <a:r>
              <a:rPr lang="ru-RU" sz="1800" dirty="0"/>
              <a:t/>
            </a:r>
            <a:br>
              <a:rPr lang="ru-RU" sz="1800" dirty="0"/>
            </a:b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411760" y="2564904"/>
            <a:ext cx="4176464" cy="2304256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3777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99412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Отношение равносильности обладает свойствами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(рефлексивно).</a:t>
                </a:r>
              </a:p>
              <a:p>
                <a:pPr lvl="0"/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i="1" dirty="0" smtClean="0"/>
                  <a:t>,</a:t>
                </a:r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(симметрично).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то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(транзитивно).</a:t>
                </a:r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  <a:blipFill rotWithShape="0">
                <a:blip r:embed="rId2"/>
                <a:stretch>
                  <a:fillRect l="-1676" t="-2055" r="-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99784" cy="83901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Основные равносильности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— идемпотентность;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—законы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поглощения;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  — закон противоречия;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 smtClean="0"/>
                  <a:t> 1 — закон исключенного третьего;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</m:oMath>
                </a14:m>
                <a:r>
                  <a:rPr lang="ru-RU" dirty="0" smtClean="0"/>
                  <a:t> — закон отрицания противоречия.</a:t>
                </a:r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  <a:blipFill rotWithShape="1">
                <a:blip r:embed="rId2"/>
                <a:stretch>
                  <a:fillRect t="-1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241483"/>
            <a:ext cx="8579296" cy="785794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i="1" dirty="0" smtClean="0"/>
              <a:t/>
            </a:r>
            <a:br>
              <a:rPr lang="ru-RU" sz="3600" b="1" i="1" dirty="0" smtClean="0"/>
            </a:br>
            <a:r>
              <a:rPr lang="ru-RU" b="1" dirty="0" smtClean="0"/>
              <a:t>Равносильности преобразований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ru-RU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закон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контрапозиции;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endParaRPr lang="ru-RU" dirty="0" smtClean="0"/>
              </a:p>
              <a:p>
                <a:pPr lvl="0"/>
                <a:endParaRPr lang="ru-RU" i="1" dirty="0" smtClean="0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i="1" dirty="0" smtClean="0"/>
                  <a:t> </a:t>
                </a:r>
                <a:r>
                  <a:rPr lang="en-US" i="1" dirty="0" smtClean="0"/>
                  <a:t>—</a:t>
                </a:r>
                <a:r>
                  <a:rPr lang="ru-RU" dirty="0" smtClean="0"/>
                  <a:t> </a:t>
                </a:r>
                <a:r>
                  <a:rPr lang="ru-RU" dirty="0"/>
                  <a:t>законы де Моргана</a:t>
                </a:r>
                <a:r>
                  <a:rPr lang="ru-RU" dirty="0" smtClean="0"/>
                  <a:t>;</a:t>
                </a:r>
              </a:p>
              <a:p>
                <a:pPr lvl="0" indent="324000" algn="just"/>
                <a:endParaRPr lang="ru-RU" dirty="0" smtClean="0"/>
              </a:p>
              <a:p>
                <a:pPr lvl="0" indent="324000" algn="just"/>
                <a:r>
                  <a:rPr lang="en-US" dirty="0" smtClean="0"/>
                  <a:t>x</a:t>
                </a:r>
                <a:r>
                  <a:rPr lang="ru-RU" dirty="0"/>
                  <a:t>⊕</a:t>
                </a:r>
                <a:r>
                  <a:rPr lang="en-US" dirty="0"/>
                  <a:t>y =</a:t>
                </a:r>
                <a:r>
                  <a:rPr lang="en-US" dirty="0">
                    <a:sym typeface="Symbol" panose="05050102010706020507" pitchFamily="18" charset="2"/>
                  </a:rPr>
                  <a:t></a:t>
                </a:r>
                <a:r>
                  <a:rPr lang="ru-RU" dirty="0">
                    <a:sym typeface="Symbol" panose="05050102010706020507" pitchFamily="18" charset="2"/>
                  </a:rPr>
                  <a:t>(</a:t>
                </a:r>
                <a:r>
                  <a:rPr lang="ru-RU" dirty="0"/>
                  <a:t>х </a:t>
                </a:r>
                <a:r>
                  <a:rPr lang="ru-RU" dirty="0">
                    <a:latin typeface="Cambria Math"/>
                    <a:ea typeface="Cambria Math"/>
                  </a:rPr>
                  <a:t>∧</a:t>
                </a:r>
                <a:r>
                  <a:rPr lang="ru-RU" dirty="0"/>
                  <a:t> у)</a:t>
                </a:r>
                <a:r>
                  <a:rPr lang="en-US" dirty="0">
                    <a:sym typeface="Symbol" panose="05050102010706020507" pitchFamily="18" charset="2"/>
                  </a:rPr>
                  <a:t></a:t>
                </a:r>
                <a:r>
                  <a:rPr lang="ru-RU" dirty="0">
                    <a:sym typeface="Symbol" panose="05050102010706020507" pitchFamily="18" charset="2"/>
                  </a:rPr>
                  <a:t>(</a:t>
                </a:r>
                <a:r>
                  <a:rPr lang="en-US" dirty="0"/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∧</a:t>
                </a:r>
                <a:r>
                  <a:rPr lang="en-US" dirty="0">
                    <a:sym typeface="Symbol" panose="05050102010706020507" pitchFamily="18" charset="2"/>
                  </a:rPr>
                  <a:t></a:t>
                </a:r>
                <a:r>
                  <a:rPr lang="ru-RU" dirty="0"/>
                  <a:t>у)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0" indent="324000" algn="just"/>
                <a:r>
                  <a:rPr lang="ru-RU" dirty="0">
                    <a:sym typeface="Symbol" panose="05050102010706020507" pitchFamily="18" charset="2"/>
                  </a:rPr>
                  <a:t></a:t>
                </a:r>
                <a:r>
                  <a:rPr lang="ru-RU" dirty="0"/>
                  <a:t>х</a:t>
                </a:r>
                <a:r>
                  <a:rPr lang="en-US" dirty="0"/>
                  <a:t>=1</a:t>
                </a:r>
                <a:r>
                  <a:rPr lang="ru-RU" dirty="0"/>
                  <a:t>⊕</a:t>
                </a:r>
                <a:r>
                  <a:rPr lang="en-US" dirty="0"/>
                  <a:t>x.</a:t>
                </a:r>
                <a:endParaRPr lang="ru-RU" dirty="0"/>
              </a:p>
              <a:p>
                <a:pPr lvl="0" indent="324000" algn="just"/>
                <a:r>
                  <a:rPr lang="en-US" dirty="0" err="1"/>
                  <a:t>x</a:t>
                </a:r>
                <a:r>
                  <a:rPr lang="en-US" dirty="0" err="1">
                    <a:sym typeface="Symbol" panose="05050102010706020507" pitchFamily="18" charset="2"/>
                  </a:rPr>
                  <a:t></a:t>
                </a:r>
                <a:r>
                  <a:rPr lang="en-US" dirty="0" err="1"/>
                  <a:t>y</a:t>
                </a:r>
                <a:r>
                  <a:rPr lang="en-US" dirty="0"/>
                  <a:t> = x</a:t>
                </a:r>
                <a:r>
                  <a:rPr lang="ru-RU" dirty="0"/>
                  <a:t>⊕</a:t>
                </a:r>
                <a:r>
                  <a:rPr lang="en-US" dirty="0"/>
                  <a:t>y</a:t>
                </a:r>
                <a:r>
                  <a:rPr lang="ru-RU" dirty="0"/>
                  <a:t>⊕(</a:t>
                </a:r>
                <a:r>
                  <a:rPr lang="en-US" dirty="0" err="1"/>
                  <a:t>x</a:t>
                </a:r>
                <a:r>
                  <a:rPr lang="en-US" dirty="0" err="1">
                    <a:latin typeface="Cambria Math"/>
                    <a:ea typeface="Cambria Math"/>
                  </a:rPr>
                  <a:t>∧</a:t>
                </a:r>
                <a:r>
                  <a:rPr lang="en-US" dirty="0" err="1"/>
                  <a:t>y</a:t>
                </a:r>
                <a:r>
                  <a:rPr lang="ru-RU" dirty="0"/>
                  <a:t>)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0"/>
                <a:endParaRPr lang="ru-RU" dirty="0"/>
              </a:p>
              <a:p>
                <a:pPr lvl="0"/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  <a:blipFill rotWithShape="1">
                <a:blip r:embed="rId2"/>
                <a:stretch>
                  <a:fillRect t="-1399" r="-67" b="-2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dirty="0" smtClean="0"/>
              <a:t>Формулы расщепления и поглощения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cap="smal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— формулы расщепления.</a:t>
                </a:r>
              </a:p>
              <a:p>
                <a:pPr lvl="0"/>
                <a:endParaRPr lang="ru-RU" dirty="0" smtClean="0">
                  <a:latin typeface="+mj-lt"/>
                </a:endParaRPr>
              </a:p>
              <a:p>
                <a:pPr lvl="0"/>
                <a:r>
                  <a:rPr lang="ru-RU" dirty="0" smtClean="0">
                    <a:latin typeface="+mj-lt"/>
                  </a:rPr>
                  <a:t>(</a:t>
                </a:r>
                <a:r>
                  <a:rPr lang="en-US" dirty="0" err="1">
                    <a:latin typeface="+mj-lt"/>
                  </a:rPr>
                  <a:t>x</a:t>
                </a:r>
                <a:r>
                  <a:rPr lang="en-US" dirty="0" err="1">
                    <a:latin typeface="+mj-lt"/>
                    <a:ea typeface="Cambria Math"/>
                  </a:rPr>
                  <a:t>∧y</a:t>
                </a:r>
                <a:r>
                  <a:rPr lang="en-US" dirty="0" smtClean="0">
                    <a:latin typeface="+mj-lt"/>
                    <a:ea typeface="Cambria Math"/>
                  </a:rPr>
                  <a:t>)</a:t>
                </a:r>
                <a:r>
                  <a:rPr lang="en-US" dirty="0">
                    <a:latin typeface="+mj-lt"/>
                    <a:ea typeface="Cambria Math"/>
                  </a:rPr>
                  <a:t> ∨</a:t>
                </a:r>
                <a:r>
                  <a:rPr lang="en-US" dirty="0" smtClean="0">
                    <a:latin typeface="+mj-lt"/>
                    <a:ea typeface="Cambria Math"/>
                  </a:rPr>
                  <a:t>(y </a:t>
                </a:r>
                <a:r>
                  <a:rPr lang="en-US" dirty="0">
                    <a:latin typeface="+mj-lt"/>
                    <a:ea typeface="Cambria Math"/>
                  </a:rPr>
                  <a:t>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</m:acc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  <a:ea typeface="Cambria Math"/>
                      </a:rPr>
                      <m:t>∨</m:t>
                    </m:r>
                  </m:oMath>
                </a14:m>
                <a:r>
                  <a:rPr lang="en-US" dirty="0" smtClean="0">
                    <a:latin typeface="+mj-lt"/>
                  </a:rPr>
                  <a:t>(x</a:t>
                </a:r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z) = </a:t>
                </a:r>
                <a:r>
                  <a:rPr lang="en-US" dirty="0">
                    <a:latin typeface="+mj-lt"/>
                    <a:ea typeface="Cambria Math"/>
                  </a:rPr>
                  <a:t>(y 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</m:acc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  <a:ea typeface="Cambria Math"/>
                      </a:rPr>
                      <m:t>∨</m:t>
                    </m:r>
                  </m:oMath>
                </a14:m>
                <a:r>
                  <a:rPr lang="en-US" dirty="0">
                    <a:latin typeface="+mj-lt"/>
                  </a:rPr>
                  <a:t>(x</a:t>
                </a:r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z</a:t>
                </a:r>
                <a:r>
                  <a:rPr lang="en-US" dirty="0">
                    <a:latin typeface="+mj-lt"/>
                    <a:ea typeface="Cambria Math"/>
                  </a:rPr>
                  <a:t>) </a:t>
                </a:r>
                <a:r>
                  <a:rPr lang="ru-RU" dirty="0" smtClean="0">
                    <a:latin typeface="+mj-lt"/>
                    <a:ea typeface="Cambria Math"/>
                  </a:rPr>
                  <a:t>– обобщенное склеивание</a:t>
                </a:r>
                <a:endParaRPr lang="en-US" dirty="0" smtClean="0">
                  <a:latin typeface="+mj-lt"/>
                  <a:ea typeface="Cambria Math"/>
                </a:endParaRPr>
              </a:p>
              <a:p>
                <a:pPr lvl="0"/>
                <a:r>
                  <a:rPr lang="en-US" dirty="0" smtClean="0">
                    <a:latin typeface="+mj-lt"/>
                    <a:ea typeface="Cambria Math"/>
                  </a:rPr>
                  <a:t>y 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x = y ∨ x</a:t>
                </a:r>
                <a:r>
                  <a:rPr lang="ru-RU" dirty="0" smtClean="0">
                    <a:latin typeface="+mj-lt"/>
                    <a:ea typeface="Cambria Math"/>
                  </a:rPr>
                  <a:t> – формула поглощения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1"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431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Равносильности алгебры логики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коммутативность;</a:t>
                </a:r>
              </a:p>
              <a:p>
                <a:pPr lvl="0"/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)⋁</m:t>
                    </m:r>
                    <m:r>
                      <m:rPr>
                        <m:nor/>
                      </m:rPr>
                      <a:rPr lang="en-US" b="0" i="1" dirty="0" smtClean="0">
                        <a:sym typeface="Symbol"/>
                      </a:rPr>
                      <m:t>z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ассоциативность;</a:t>
                </a:r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cap="small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— дистрибутивность.</a:t>
                </a:r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1">
                <a:blip r:embed="rId2"/>
                <a:stretch>
                  <a:fillRect t="-1767" r="-1106" b="-3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32655"/>
            <a:ext cx="9144000" cy="5844309"/>
          </a:xfrm>
        </p:spPr>
        <p:txBody>
          <a:bodyPr>
            <a:normAutofit lnSpcReduction="10000"/>
          </a:bodyPr>
          <a:lstStyle/>
          <a:p>
            <a:pPr marL="0" indent="324000" algn="just">
              <a:buNone/>
            </a:pPr>
            <a:r>
              <a:rPr lang="ru-RU" i="1" dirty="0" smtClean="0"/>
              <a:t>Пример 1. </a:t>
            </a:r>
          </a:p>
          <a:p>
            <a:pPr marL="0" indent="324000" algn="just">
              <a:buNone/>
            </a:pPr>
            <a:r>
              <a:rPr lang="ru-RU" dirty="0" smtClean="0"/>
              <a:t>Доказать </a:t>
            </a:r>
            <a:r>
              <a:rPr lang="ru-RU" dirty="0"/>
              <a:t>справедливость обобщенного склеивания методом эквивалентных преобразований (используя основные эквивалентные </a:t>
            </a:r>
            <a:r>
              <a:rPr lang="ru-RU" dirty="0" smtClean="0"/>
              <a:t>соотношения).</a:t>
            </a:r>
            <a:endParaRPr lang="ru-RU" dirty="0"/>
          </a:p>
          <a:p>
            <a:pPr marL="0" indent="324000" algn="just">
              <a:buNone/>
            </a:pPr>
            <a:r>
              <a:rPr lang="ru-RU" dirty="0"/>
              <a:t>В</a:t>
            </a:r>
            <a:r>
              <a:rPr lang="ru-RU" dirty="0" smtClean="0"/>
              <a:t>ыполним </a:t>
            </a:r>
            <a:r>
              <a:rPr lang="ru-RU" dirty="0"/>
              <a:t>эквивалентные </a:t>
            </a:r>
            <a:r>
              <a:rPr lang="ru-RU" dirty="0" smtClean="0"/>
              <a:t>преобразования:</a:t>
            </a:r>
          </a:p>
          <a:p>
            <a:pPr marL="0" indent="324000" algn="just">
              <a:buNone/>
            </a:pPr>
            <a:r>
              <a:rPr lang="en-US" dirty="0" err="1"/>
              <a:t>xz</a:t>
            </a:r>
            <a:r>
              <a:rPr lang="en-US" dirty="0" err="1">
                <a:sym typeface="Symbol"/>
              </a:rPr>
              <a:t>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ru-RU" dirty="0"/>
              <a:t> 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en-US" dirty="0">
                <a:sym typeface="Symbol"/>
              </a:rPr>
              <a:t></a:t>
            </a:r>
            <a:r>
              <a:rPr lang="ru-RU" dirty="0"/>
              <a:t>1=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ru-RU" dirty="0"/>
              <a:t>(</a:t>
            </a:r>
            <a:r>
              <a:rPr lang="en-US" dirty="0" err="1"/>
              <a:t>z</a:t>
            </a:r>
            <a:r>
              <a:rPr lang="en-US" dirty="0" err="1" smtClean="0">
                <a:sym typeface="Symbol"/>
              </a:rPr>
              <a:t>z</a:t>
            </a:r>
            <a:r>
              <a:rPr lang="en-US" dirty="0" smtClean="0">
                <a:sym typeface="Symbol"/>
              </a:rPr>
              <a:t>̅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xyz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xyz̅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</a:t>
            </a:r>
            <a:endParaRPr lang="ru-RU" dirty="0"/>
          </a:p>
          <a:p>
            <a:pPr marL="0" indent="324000" algn="just">
              <a:buNone/>
            </a:pPr>
            <a:r>
              <a:rPr lang="ru-RU" dirty="0" smtClean="0"/>
              <a:t>Подтвердим </a:t>
            </a:r>
            <a:r>
              <a:rPr lang="ru-RU" dirty="0"/>
              <a:t>справедливость использованного выше соотношения</a:t>
            </a:r>
          </a:p>
          <a:p>
            <a:pPr marL="0" indent="324000" algn="just">
              <a:buNone/>
            </a:pP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̅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  <a:r>
              <a:rPr lang="en-US" dirty="0" smtClean="0">
                <a:sym typeface="Symbol" panose="05050102010706020507" pitchFamily="18" charset="2"/>
              </a:rPr>
              <a:t></a:t>
            </a:r>
            <a:r>
              <a:rPr lang="ru-RU" dirty="0"/>
              <a:t>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x</a:t>
            </a:r>
            <a:r>
              <a:rPr lang="en-US" dirty="0" err="1"/>
              <a:t>y</a:t>
            </a:r>
            <a:r>
              <a:rPr lang="en-US" dirty="0"/>
              <a:t>̅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х(1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US" dirty="0"/>
              <a:t>y̅</a:t>
            </a:r>
            <a:r>
              <a:rPr lang="ru-RU" dirty="0"/>
              <a:t> 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en-US" dirty="0"/>
              <a:t>x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661660" y="12047220"/>
            <a:ext cx="45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966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Высказывания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ПРИМЕРЫ: </a:t>
                </a:r>
                <a:endParaRPr lang="ru-RU" i="1" dirty="0" smtClean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dirty="0" smtClean="0"/>
                  <a:t>  = «Минск — столица Беларуси» (истина).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 smtClean="0"/>
                  <a:t>  = «Заяц — хищное животное» (ложь).</a:t>
                </a:r>
              </a:p>
              <a:p>
                <a:pPr lvl="0"/>
                <a:r>
                  <a:rPr lang="ru-RU" dirty="0" smtClean="0"/>
                  <a:t>Который час? (не высказывание).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/>
                <a:endParaRPr lang="ru-RU" dirty="0" smtClean="0"/>
              </a:p>
              <a:p>
                <a:pPr lvl="0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blipFill rotWithShape="0">
                <a:blip r:embed="rId2"/>
                <a:stretch>
                  <a:fillRect l="-1791" t="-1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13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b="1" dirty="0" smtClean="0"/>
              <a:t>Операции над высказываниями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  Отрицанием (</a:t>
                </a:r>
                <a:r>
                  <a:rPr lang="ru-RU" b="1" i="1" dirty="0" err="1" smtClean="0"/>
                  <a:t>негацией</a:t>
                </a:r>
                <a:r>
                  <a:rPr lang="ru-RU" b="1" i="1" dirty="0" smtClean="0"/>
                  <a:t>) </a:t>
                </a:r>
                <a:r>
                  <a:rPr lang="ru-RU" dirty="0" smtClean="0"/>
                  <a:t>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новое высказывание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которое является истиной,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, и ложью,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Запись: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(читается: «не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i="1" dirty="0" smtClean="0"/>
                  <a:t>»).</a:t>
                </a:r>
                <a:r>
                  <a:rPr lang="ru-RU" dirty="0" smtClean="0"/>
                  <a:t> Ясно, что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— унарная связка, так как применяется только к одному утверждению.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Таким образом, возможны следующие варианты: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ru-RU" b="1" dirty="0" smtClean="0"/>
                  <a:t>а)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0;</a:t>
                </a:r>
                <a:r>
                  <a:rPr lang="en-US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     </a:t>
                </a:r>
                <a:r>
                  <a:rPr lang="ru-RU" b="1" dirty="0" smtClean="0"/>
                  <a:t>б)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ru-RU" dirty="0" smtClean="0"/>
                  <a:t>Эти два варианта полностью определяют свойства </a:t>
                </a:r>
                <a:r>
                  <a:rPr lang="en-US" dirty="0" smtClean="0"/>
                  <a:t>  </a:t>
                </a:r>
                <a:r>
                  <a:rPr lang="ru-RU" dirty="0" smtClean="0"/>
                  <a:t>операции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».</a:t>
                </a:r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blipFill rotWithShape="0">
                <a:blip r:embed="rId2"/>
                <a:stretch>
                  <a:fillRect l="-1616" t="-3016" r="-1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09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452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Операции </a:t>
            </a:r>
            <a:r>
              <a:rPr lang="ru-RU" b="1" dirty="0"/>
              <a:t>над </a:t>
            </a:r>
            <a:r>
              <a:rPr lang="ru-RU" b="1" dirty="0" smtClean="0"/>
              <a:t>высказываниями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Принято описывать свойства операций с помощью таблицы: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Такие таблицы называются </a:t>
                </a:r>
                <a:r>
                  <a:rPr lang="ru-RU" b="1" i="1" dirty="0" smtClean="0"/>
                  <a:t>таблицами истинности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Связка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 smtClean="0">
                    <a:sym typeface="Symbol"/>
                  </a:rPr>
                  <a:t> </a:t>
                </a:r>
                <a:r>
                  <a:rPr lang="ru-RU" dirty="0" smtClean="0"/>
                  <a:t>может использоваться и несколько раз.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=1;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 ¬¬¬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т. </a:t>
                </a:r>
                <a:r>
                  <a:rPr lang="ru-RU" dirty="0"/>
                  <a:t>д</a:t>
                </a:r>
                <a:r>
                  <a:rPr lang="ru-RU" dirty="0" smtClean="0"/>
                  <a:t>.</a:t>
                </a:r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blipFill rotWithShape="1">
                <a:blip r:embed="rId2"/>
                <a:stretch>
                  <a:fillRect l="-1786" t="-1399" r="-2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40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4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3" t="-870" r="-93056" b="-17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596" t="-870" r="-1515" b="-17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7062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Запись: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 встречаются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),</a:t>
                </a:r>
                <a:r>
                  <a:rPr lang="ru-RU" dirty="0" smtClean="0"/>
                  <a:t> читается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Связка «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ru-RU" dirty="0" smtClean="0"/>
                  <a:t>» — бинарная, связывает два высказывания</a:t>
                </a:r>
              </a:p>
              <a:p>
                <a:endParaRPr lang="ru-RU" dirty="0" smtClean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blipFill rotWithShape="0">
                <a:blip r:embed="rId2"/>
                <a:stretch>
                  <a:fillRect l="-1754" t="-1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⋀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8" t="-1176" r="-2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68" t="-1176" r="-1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8" t="-1176" r="-735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8333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196752"/>
            <a:ext cx="9036496" cy="525658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24744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sz="3200" b="1" dirty="0"/>
              <a:t>Например</a:t>
            </a:r>
            <a:r>
              <a:rPr lang="ru-RU" sz="3200" dirty="0"/>
              <a:t>: х = «6 делится на 2» = 1;</a:t>
            </a:r>
          </a:p>
          <a:p>
            <a:pPr indent="324000" algn="just"/>
            <a:r>
              <a:rPr lang="ru-RU" sz="3200" dirty="0"/>
              <a:t>у = «6 делится на 3» = 1. Тогда </a:t>
            </a:r>
            <a:endParaRPr lang="ru-RU" sz="3200" dirty="0" smtClean="0"/>
          </a:p>
          <a:p>
            <a:pPr indent="324000" algn="just"/>
            <a:r>
              <a:rPr lang="en-US" sz="3200" i="1" dirty="0" smtClean="0"/>
              <a:t>z</a:t>
            </a:r>
            <a:r>
              <a:rPr lang="ru-RU" sz="3200" i="1" dirty="0"/>
              <a:t>1</a:t>
            </a:r>
            <a:r>
              <a:rPr lang="ru-RU" sz="3200" dirty="0"/>
              <a:t>= 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 = «6 делится на 2 и на 3» = 1.</a:t>
            </a:r>
          </a:p>
          <a:p>
            <a:pPr indent="324000" algn="just"/>
            <a:r>
              <a:rPr lang="ru-RU" sz="3200" b="1" i="1" dirty="0"/>
              <a:t>Другой пример</a:t>
            </a:r>
            <a:r>
              <a:rPr lang="ru-RU" sz="3200" i="1" dirty="0"/>
              <a:t>:</a:t>
            </a:r>
            <a:endParaRPr lang="ru-RU" sz="3200" dirty="0"/>
          </a:p>
          <a:p>
            <a:pPr indent="324000" algn="just"/>
            <a:r>
              <a:rPr lang="ru-RU" sz="3200" dirty="0"/>
              <a:t>х = «Минск — столица Беларуси» = 1; у = «Минск расположен в Азии» = 0.</a:t>
            </a:r>
          </a:p>
          <a:p>
            <a:pPr indent="324000" algn="just"/>
            <a:r>
              <a:rPr lang="ru-RU" sz="3200" dirty="0"/>
              <a:t>Тогда </a:t>
            </a:r>
            <a:r>
              <a:rPr lang="en-US" sz="3200" i="1" dirty="0"/>
              <a:t>z</a:t>
            </a:r>
            <a:r>
              <a:rPr lang="ru-RU" sz="3200" i="1" dirty="0"/>
              <a:t>2</a:t>
            </a:r>
            <a:r>
              <a:rPr lang="ru-RU" sz="3200" dirty="0"/>
              <a:t>= 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 </a:t>
            </a:r>
            <a:r>
              <a:rPr lang="ru-RU" sz="3200" dirty="0" smtClean="0"/>
              <a:t>= </a:t>
            </a:r>
            <a:r>
              <a:rPr lang="ru-RU" sz="3200" dirty="0"/>
              <a:t>«Минск — столица Беларуси и расположен в Азии» = 0. Возможно и комбинирование связок.</a:t>
            </a:r>
          </a:p>
          <a:p>
            <a:pPr indent="324000" algn="just"/>
            <a:r>
              <a:rPr lang="ru-RU" sz="3200" dirty="0"/>
              <a:t>Так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en-US" sz="3200" i="1" dirty="0"/>
              <a:t>z</a:t>
            </a:r>
            <a:r>
              <a:rPr lang="ru-RU" sz="3200" i="1" dirty="0"/>
              <a:t>1 </a:t>
            </a:r>
            <a:r>
              <a:rPr lang="ru-RU" sz="3200" dirty="0"/>
              <a:t>= </a:t>
            </a:r>
            <a:r>
              <a:rPr lang="en-US" sz="3200" i="1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)=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(1) = 0 или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en-US" sz="3200" dirty="0"/>
              <a:t>Z2</a:t>
            </a:r>
            <a:r>
              <a:rPr lang="ru-RU" sz="3200" dirty="0"/>
              <a:t>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)=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(0) = 1.</a:t>
            </a:r>
          </a:p>
        </p:txBody>
      </p:sp>
    </p:spTree>
    <p:extLst>
      <p:ext uri="{BB962C8B-B14F-4D97-AF65-F5344CB8AC3E}">
        <p14:creationId xmlns:p14="http://schemas.microsoft.com/office/powerpoint/2010/main" val="4959803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Запись: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</a:t>
                </a:r>
                <a:r>
                  <a:rPr lang="ru-RU" dirty="0" smtClean="0"/>
                  <a:t> читается 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  Связка </a:t>
                </a:r>
                <a:r>
                  <a:rPr lang="ru-RU" dirty="0" smtClean="0">
                    <a:sym typeface="Symbol"/>
                  </a:rPr>
                  <a:t>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бинарная. </a:t>
                </a:r>
              </a:p>
              <a:p>
                <a:pPr>
                  <a:buNone/>
                </a:pPr>
                <a:r>
                  <a:rPr lang="en-US" i="1" cap="small" dirty="0"/>
                  <a:t>		</a:t>
                </a: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blipFill rotWithShape="0">
                <a:blip r:embed="rId2"/>
                <a:stretch>
                  <a:fillRect l="-1906"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1" t="-1176" r="-2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91" t="-1176" r="-1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91" t="-1176" r="-117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104" y="116632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33142"/>
                <a:ext cx="8280920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 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18» = 1; </m:t>
                    </m:r>
                  </m:oMath>
                </a14:m>
                <a:endParaRPr lang="ru-RU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у = «18 − </m:t>
                    </m:r>
                    <m:r>
                      <m:rPr>
                        <m:nor/>
                      </m:rPr>
                      <a:rPr lang="ru-RU" i="0" dirty="0" smtClean="0"/>
                      <m:t>трехзначное число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0. </m:t>
                    </m:r>
                  </m:oMath>
                </a14:m>
                <a:endParaRPr lang="en-US" dirty="0" smtClean="0"/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ru-RU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 </m:t>
                    </m:r>
                  </m:oMath>
                </a14:m>
                <a:r>
                  <a:rPr lang="ru-RU" dirty="0" smtClean="0"/>
                  <a:t>или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ru-RU" dirty="0" smtClean="0"/>
                  <a:t> - трехзначное» = 1, так как одно из утверждений — истинно.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33142"/>
                <a:ext cx="8280920" cy="5256584"/>
              </a:xfrm>
              <a:blipFill rotWithShape="1">
                <a:blip r:embed="rId2"/>
                <a:stretch>
                  <a:fillRect l="-1915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1535</TotalTime>
  <Words>1712</Words>
  <Application>Microsoft Office PowerPoint</Application>
  <PresentationFormat>Экран (4:3)</PresentationFormat>
  <Paragraphs>334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ТЕМА 2.  Основы математической логики</vt:lpstr>
      <vt:lpstr>Основы математической логики</vt:lpstr>
      <vt:lpstr>Высказывания</vt:lpstr>
      <vt:lpstr> Операции над высказываниями </vt:lpstr>
      <vt:lpstr>Операции над высказываниями</vt:lpstr>
      <vt:lpstr> Конъюнкция (логическое умножение)  </vt:lpstr>
      <vt:lpstr> Конъюнкция (логическое умножение)  </vt:lpstr>
      <vt:lpstr> Дизъюнкция (логическое сложение) </vt:lpstr>
      <vt:lpstr> Дизъюнкция (логическое сложение) </vt:lpstr>
      <vt:lpstr>  Импликация </vt:lpstr>
      <vt:lpstr>  Импликация </vt:lpstr>
      <vt:lpstr>Эквиваленция</vt:lpstr>
      <vt:lpstr>Эквиваленция</vt:lpstr>
      <vt:lpstr>Исключающее «или» (неравнозначность)</vt:lpstr>
      <vt:lpstr>  Формулы алгебры логики </vt:lpstr>
      <vt:lpstr>Формулы алгебры логики</vt:lpstr>
      <vt:lpstr>Логическое значение формулы </vt:lpstr>
      <vt:lpstr>z=x⋀y ̅→x ̅⋁y</vt:lpstr>
      <vt:lpstr>Формулы алгебры логики</vt:lpstr>
      <vt:lpstr>Равносильные формулы</vt:lpstr>
      <vt:lpstr>Тождественно истинная  (или тавтология)</vt:lpstr>
      <vt:lpstr>Тождественно ложная формула</vt:lpstr>
      <vt:lpstr>Свойства алгебры логики </vt:lpstr>
      <vt:lpstr>Отношение равносильности обладает свойствами</vt:lpstr>
      <vt:lpstr>Основные равносильности</vt:lpstr>
      <vt:lpstr> Равносильности преобразований </vt:lpstr>
      <vt:lpstr>Формулы расщепления и поглощения</vt:lpstr>
      <vt:lpstr>Равносильности алгебры логики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БНН</cp:lastModifiedBy>
  <cp:revision>173</cp:revision>
  <dcterms:created xsi:type="dcterms:W3CDTF">2014-02-19T13:51:06Z</dcterms:created>
  <dcterms:modified xsi:type="dcterms:W3CDTF">2021-10-22T12:15:50Z</dcterms:modified>
</cp:coreProperties>
</file>