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63" r:id="rId11"/>
    <p:sldId id="264" r:id="rId12"/>
    <p:sldId id="274" r:id="rId13"/>
    <p:sldId id="278" r:id="rId14"/>
    <p:sldId id="279" r:id="rId15"/>
    <p:sldId id="280" r:id="rId16"/>
    <p:sldId id="272" r:id="rId17"/>
    <p:sldId id="273" r:id="rId18"/>
    <p:sldId id="275" r:id="rId19"/>
    <p:sldId id="281" r:id="rId20"/>
    <p:sldId id="284" r:id="rId21"/>
    <p:sldId id="285" r:id="rId22"/>
    <p:sldId id="276" r:id="rId23"/>
    <p:sldId id="282" r:id="rId24"/>
    <p:sldId id="283" r:id="rId25"/>
    <p:sldId id="286" r:id="rId26"/>
    <p:sldId id="287" r:id="rId27"/>
    <p:sldId id="291" r:id="rId28"/>
    <p:sldId id="289" r:id="rId29"/>
    <p:sldId id="293" r:id="rId30"/>
    <p:sldId id="292" r:id="rId31"/>
    <p:sldId id="290" r:id="rId32"/>
    <p:sldId id="295" r:id="rId33"/>
    <p:sldId id="28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5" r:id="rId62"/>
    <p:sldId id="324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58195" autoAdjust="0"/>
  </p:normalViewPr>
  <p:slideViewPr>
    <p:cSldViewPr snapToGrid="0">
      <p:cViewPr varScale="1">
        <p:scale>
          <a:sx n="105" d="100"/>
          <a:sy n="105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8874-A9A0-4563-AE60-12F89CFBC59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93FF-4900-4DEB-BD53-92EFBA4450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93FF-4900-4DEB-BD53-92EFBA44503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4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93FF-4900-4DEB-BD53-92EFBA44503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8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93FF-4900-4DEB-BD53-92EFBA44503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9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47EE0-CA1B-699A-3473-545947049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295443-AEE7-6F7B-F925-B82251FC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5751FD-6FD4-2947-6D2C-533A6A8A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36D6A-1313-5543-D607-4493F714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2BBA8-2BEB-28B2-6F15-96D65C43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B6A7-F8BD-B3DF-52E7-C191D618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6049C2-BBE7-9629-37D9-FCFBC4AD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2073D-3994-7A2F-313A-10175EC9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D1222-9E22-6C3B-DEAF-741376D7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5C155-36F8-3218-C282-24192781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57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CD88D7-F296-E41B-3C16-DAACFB4C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F8CDBB-C1BA-0921-E588-84B65AE5F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BADBC-3BD9-26D4-4564-E7BDDAEC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30E2-2BDB-20AC-72CF-08C48E51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E38B4-FE80-D785-7D88-6C2F3E75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93602-A614-77D9-B647-57E8B1F1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1E158-BAD8-0C40-69A0-246F2884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CC87E-E867-E2DD-4492-7CD02096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17619-42A2-DAD9-23DA-1FB3F28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F42A4-C72F-BB4A-57C8-A0733A6D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15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250C0-CF14-9D8B-2645-ADEA7855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998E8-2B18-DF6C-9863-8629FEC6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F9301-3344-0BB0-D922-EAA50A1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1C971-F5A1-36FF-B91D-50139413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BBA92-5346-0BC9-8420-86458F9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FEA74-136C-F3FD-0C02-32A90EEE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56519-CAC4-2114-9B9A-AA693DB0F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2FD341-CAF8-05BE-8DE0-B65F2ED1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223EC-12D1-5239-7DFC-FCDD0D33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64DFD-8104-A979-80DD-D80D7FC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FA636-3ABB-4676-1166-35C02839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1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C2310-B2C6-0948-5C60-929734EE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084E4E-E7B3-C085-7A53-1608FCC0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C15BE5-95E4-5488-A331-9F6A6E02E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3C4CD0-FFCC-6436-6B92-15823CEE7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BD6853-42DD-50A3-2F78-5185C901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FCB77A-9B58-60B5-D326-87C0A556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3BACC8-DBD8-022B-0573-C1FF24C8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3D4FA9-7481-53AD-FFD0-D21EB622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5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E2156-2290-2B04-1521-E77E0D16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1D2710-E606-A07A-A09E-D6E58348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6BD7AF-77AC-985D-3361-A8098BAA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8F0B14-7354-5B0E-8F9C-2864E576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85FCD1-41C5-0286-B0F0-30705446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091F94-5DC6-DE89-D567-18146719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045D63-4411-4CA9-C2C6-C5381C7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64101-EB09-A3AC-B8DC-5D2291AF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18A21-B969-D4ED-C49D-EB88FC53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4A7002-F88F-4749-74F8-BA6AEFAC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118C59-4050-6110-3319-55FEA8F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A2E19-63DF-F877-1D86-47A445DA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9085D9-360A-8B2D-6BFB-E1BC319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1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2B7B8-63E9-AB43-2692-4072BC49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635C5F-A14E-94CC-0AF2-A3DE1AA4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78B22-5083-B9BF-125F-81036E70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7BE58F-1B8F-9176-D665-7782F769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520E1-4BCC-9978-A378-1762D4A0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45138-9361-DF90-515A-40B22272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7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6C63A-09AA-9B07-3565-A93F439B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E944BA-FCA4-475D-7D2D-70012A78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AB2B1-0157-EF8F-A620-3BF853DFE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992-539B-4D40-927C-FC55EBF0B3AD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0EB7B7-D843-5356-3D88-465CC1FC3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7DE357-5AB5-EBFC-02DA-AD3B66E57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1A2E-C7A5-4D88-85E6-583F464258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14270893@N02/27067826621/in/pool-za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7997C-83BB-25EB-64FC-29ABF45CC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Современная политэкономия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A6CB85-DD82-1F97-C3D7-3B327354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Новикова Ирина Васильевна</a:t>
            </a:r>
          </a:p>
          <a:p>
            <a:r>
              <a:rPr lang="ru-RU" dirty="0"/>
              <a:t>доктор экономических наук, профессор</a:t>
            </a:r>
          </a:p>
          <a:p>
            <a:r>
              <a:rPr lang="ru-RU" dirty="0"/>
              <a:t>зав. кафедрой менеджмента, технологий бизнеса и устойчивого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94679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42DFE9-F388-271A-EF86-F3229232DB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77752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3C324-F3B2-C03C-8B5C-1C63419C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rgbClr val="FF0000"/>
                </a:solidFill>
              </a:rPr>
              <a:t>ПРОИЗВОДИТЕЛЬНЫЕ СИЛЫ  И ПРОИЗВОДСТВЕННЫЕ ОТНОШЕНИЯ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4ED06-CABD-828E-6B8D-D4B80E86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b="1" dirty="0"/>
              <a:t>Производительные силы выражают отношение людей к предметам и силам природы, используемым для производства материальных благ. </a:t>
            </a:r>
            <a:r>
              <a:rPr lang="ru-RU" dirty="0"/>
              <a:t>Однако в производстве люди воздействуют не только на природу, но и друг на друга. «Они не могут производить, не соединяясь известным образом для совместной деятельности и для взаимного обмена своей деятельностью. Чтобы производить, люди вступают в определенные связи и отношения, и только через посредство этих общественных связей и отношений существует их отношение к природе, имеет место производство» </a:t>
            </a:r>
          </a:p>
          <a:p>
            <a:pPr algn="just"/>
            <a:r>
              <a:rPr lang="ru-RU" dirty="0" err="1"/>
              <a:t>Определѐнные</a:t>
            </a:r>
            <a:r>
              <a:rPr lang="ru-RU" dirty="0"/>
              <a:t> связи и отношения людей в процессе производства материальных благ составляют </a:t>
            </a:r>
            <a:r>
              <a:rPr lang="ru-RU" b="1" dirty="0"/>
              <a:t>производственные отношения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34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CE4B6-875D-826C-1996-B80F52E9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 производственных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2D42D-2EC7-2B23-13AF-102DB4AA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Характер производственных отношений зависит от того, в чьей </a:t>
            </a:r>
            <a:r>
              <a:rPr lang="ru-RU" b="1" dirty="0">
                <a:solidFill>
                  <a:srgbClr val="C00000"/>
                </a:solidFill>
              </a:rPr>
              <a:t>собственности </a:t>
            </a:r>
            <a:r>
              <a:rPr lang="ru-RU" dirty="0"/>
              <a:t>находятся средства производства (земля, леса, воды, недра, сырые материалы, орудия производства, производственные здания, средства сообщения и связи и т. п.) – в собственности отдельных лиц, социальных групп или классов, использующих эти средства для эксплуатации трудящихся, или в собственности общества, целью которого является удовлетворение материальных и культурных потребностей народных масс, всего общества. </a:t>
            </a:r>
          </a:p>
          <a:p>
            <a:pPr algn="just"/>
            <a:r>
              <a:rPr lang="ru-RU" dirty="0"/>
              <a:t>Состояние производственных отношений показывает, как распределяются между членами общества средства производства и, следовательно, также и материальные блага, производимые людьми. Таким образом, </a:t>
            </a:r>
            <a:r>
              <a:rPr lang="ru-RU" b="1" dirty="0">
                <a:solidFill>
                  <a:srgbClr val="C00000"/>
                </a:solidFill>
              </a:rPr>
              <a:t>основой производственных отношений является </a:t>
            </a:r>
            <a:r>
              <a:rPr lang="ru-RU" b="1" dirty="0" err="1">
                <a:solidFill>
                  <a:srgbClr val="C00000"/>
                </a:solidFill>
              </a:rPr>
              <a:t>определѐнная</a:t>
            </a:r>
            <a:r>
              <a:rPr lang="ru-RU" b="1" dirty="0">
                <a:solidFill>
                  <a:srgbClr val="C00000"/>
                </a:solidFill>
              </a:rPr>
              <a:t> форма собственности на средства производства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90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5EA0D-122D-5410-0D46-66C44647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Базис и надстройка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BA794-E599-4401-8B81-00571F2E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Совокупность «производственных отношений составляет экономическую структуру общества, </a:t>
            </a:r>
            <a:r>
              <a:rPr lang="ru-RU" b="1" dirty="0">
                <a:solidFill>
                  <a:srgbClr val="C00000"/>
                </a:solidFill>
              </a:rPr>
              <a:t>реальный базис</a:t>
            </a:r>
            <a:r>
              <a:rPr lang="ru-RU" dirty="0"/>
              <a:t>, на котором возвышается </a:t>
            </a:r>
            <a:r>
              <a:rPr lang="ru-RU" b="1" dirty="0">
                <a:solidFill>
                  <a:srgbClr val="002060"/>
                </a:solidFill>
              </a:rPr>
              <a:t>юридическая и политическая надстройка </a:t>
            </a:r>
            <a:r>
              <a:rPr lang="ru-RU" dirty="0"/>
              <a:t>и которому соответствуют определенные формы общественного сознания». </a:t>
            </a:r>
          </a:p>
          <a:p>
            <a:pPr algn="just"/>
            <a:r>
              <a:rPr lang="ru-RU" dirty="0"/>
              <a:t>Появившись на свет, надстройка в свою очередь оказывает обратное активное воздействие на базис, ускоряя или задерживая его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293812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5143-9837-9C8A-E523-9A9EE9C6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Предмет политической экономии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375FC-2A74-0404-ED99-F3004DA1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Производство имеет техническую и общественную сторону. Техническую сторону производства изучают естественные и технические науки: физика, химия, металлургия, машиноведение, агрономия и другие. </a:t>
            </a:r>
            <a:r>
              <a:rPr lang="ru-RU" b="1" dirty="0">
                <a:solidFill>
                  <a:srgbClr val="002060"/>
                </a:solidFill>
              </a:rPr>
              <a:t>Политическая экономия изучает общественную сторону производства, общественно–производственные, то есть экономические, отношения людей</a:t>
            </a:r>
            <a:r>
              <a:rPr lang="ru-RU" dirty="0"/>
              <a:t>. </a:t>
            </a:r>
          </a:p>
          <a:p>
            <a:pPr algn="just"/>
            <a:r>
              <a:rPr lang="ru-RU" i="1" dirty="0">
                <a:solidFill>
                  <a:srgbClr val="C00000"/>
                </a:solidFill>
              </a:rPr>
              <a:t>Политическая экономия, – писал В. И. Ленин, – занимается вовсе не «производством», а общественными отношениями людей по производству, общественным строем производства».</a:t>
            </a:r>
          </a:p>
        </p:txBody>
      </p:sp>
    </p:spTree>
    <p:extLst>
      <p:ext uri="{BB962C8B-B14F-4D97-AF65-F5344CB8AC3E}">
        <p14:creationId xmlns:p14="http://schemas.microsoft.com/office/powerpoint/2010/main" val="76628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97E8C-699E-A256-3B46-DD4E4A46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Экономические отношения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DDB6B2-F116-8122-0737-C8E7B297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Отношения в процессе производства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Отношения в процессе распределения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Отношения в процессе обмена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Отношения в процессе потребления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50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AFE8F2-7D61-F44D-E620-12901204E4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25118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1EF3C-690D-791B-EA96-55962C0D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Политэкономия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8418D-7876-C4E7-5EFE-A7916132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науки «политическая экономия» происходит от греческих слов: «</a:t>
            </a:r>
            <a:r>
              <a:rPr lang="ru-RU" dirty="0" err="1"/>
              <a:t>политейа</a:t>
            </a:r>
            <a:r>
              <a:rPr lang="ru-RU" dirty="0"/>
              <a:t>» и «</a:t>
            </a:r>
            <a:r>
              <a:rPr lang="ru-RU" dirty="0" err="1"/>
              <a:t>ойкономия</a:t>
            </a:r>
            <a:r>
              <a:rPr lang="ru-RU" dirty="0"/>
              <a:t>». Слово «</a:t>
            </a:r>
            <a:r>
              <a:rPr lang="ru-RU" dirty="0" err="1"/>
              <a:t>политейа</a:t>
            </a:r>
            <a:r>
              <a:rPr lang="ru-RU" dirty="0"/>
              <a:t>» означает «общественное устройство». </a:t>
            </a:r>
          </a:p>
          <a:p>
            <a:r>
              <a:rPr lang="ru-RU" dirty="0"/>
              <a:t>Слово «</a:t>
            </a:r>
            <a:r>
              <a:rPr lang="ru-RU" dirty="0" err="1"/>
              <a:t>ойкономия</a:t>
            </a:r>
            <a:r>
              <a:rPr lang="ru-RU" dirty="0"/>
              <a:t>» в свою очередь состоит из двух слов: «ойкос» – дом, Домохозяйство и «</a:t>
            </a:r>
            <a:r>
              <a:rPr lang="ru-RU" dirty="0" err="1"/>
              <a:t>номос</a:t>
            </a:r>
            <a:r>
              <a:rPr lang="ru-RU" dirty="0"/>
              <a:t>» – закон. </a:t>
            </a:r>
          </a:p>
          <a:p>
            <a:r>
              <a:rPr lang="ru-RU" dirty="0"/>
              <a:t>Название науки </a:t>
            </a:r>
            <a:r>
              <a:rPr lang="ru-RU" b="1" dirty="0">
                <a:solidFill>
                  <a:srgbClr val="FF0000"/>
                </a:solidFill>
              </a:rPr>
              <a:t>«политическая экономия» </a:t>
            </a:r>
            <a:r>
              <a:rPr lang="ru-RU" dirty="0"/>
              <a:t>появилось лишь в начале XVII века. </a:t>
            </a:r>
          </a:p>
        </p:txBody>
      </p:sp>
    </p:spTree>
    <p:extLst>
      <p:ext uri="{BB962C8B-B14F-4D97-AF65-F5344CB8AC3E}">
        <p14:creationId xmlns:p14="http://schemas.microsoft.com/office/powerpoint/2010/main" val="179309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BC3BF-2D41-DDF3-16EC-95C535DD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Производство, распределение, обмен и потребление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5324-7B1C-3620-FF06-55B9424C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Отношения производства определяют и соответствующие отношения распределения.</a:t>
            </a:r>
          </a:p>
          <a:p>
            <a:pPr algn="just"/>
            <a:r>
              <a:rPr lang="ru-RU" dirty="0"/>
              <a:t> </a:t>
            </a:r>
            <a:r>
              <a:rPr lang="ru-RU" b="1" dirty="0"/>
              <a:t>Распределение</a:t>
            </a:r>
            <a:r>
              <a:rPr lang="ru-RU" dirty="0"/>
              <a:t> является связующим звеном между производством и потреблением. (Иначе: кто какой доход получает и в дальнейшем тратит его на потребление) Распределение произведённых предметов личного потребления </a:t>
            </a:r>
            <a:r>
              <a:rPr lang="ru-RU" i="1" dirty="0">
                <a:solidFill>
                  <a:srgbClr val="C00000"/>
                </a:solidFill>
              </a:rPr>
              <a:t>зависит от распределения средств производств</a:t>
            </a:r>
            <a:r>
              <a:rPr lang="ru-RU" dirty="0"/>
              <a:t>а. В капиталистическом обществе средства производства принадлежат капиталистам, ввиду чего продукты труда также принадлежат капиталистам. </a:t>
            </a:r>
          </a:p>
          <a:p>
            <a:pPr algn="just"/>
            <a:r>
              <a:rPr lang="ru-RU" dirty="0"/>
              <a:t>Производимые в обществе продукты служат производственному или личному </a:t>
            </a:r>
            <a:r>
              <a:rPr lang="ru-RU" b="1" dirty="0"/>
              <a:t>потреблению</a:t>
            </a:r>
            <a:r>
              <a:rPr lang="ru-RU" dirty="0"/>
              <a:t>. Производственным потреблением называется использование средств производства для создания материальных благ. Личным потреблением называется удовлетворение потребностей человека в пище, одежде, жилище и т. д. </a:t>
            </a:r>
          </a:p>
        </p:txBody>
      </p:sp>
    </p:spTree>
    <p:extLst>
      <p:ext uri="{BB962C8B-B14F-4D97-AF65-F5344CB8AC3E}">
        <p14:creationId xmlns:p14="http://schemas.microsoft.com/office/powerpoint/2010/main" val="141010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7C04F-9B37-92F8-27C0-7085700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Техническая и общественная сторона производства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AF05D-FBCA-717E-9B23-4C2853A4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Производство имеет техническую и общественную сторону. Техническую сторону производства изучают естественные и технические науки: физика, химия, металлургия, машиноведение, агрономия и другие.</a:t>
            </a:r>
          </a:p>
          <a:p>
            <a:r>
              <a:rPr lang="ru-RU" dirty="0"/>
              <a:t>Политическая экономия изучает общественную сторону производства, общественно–производственные, то есть экономические, отношения людей. «Политическая экономия, – писал В. И. Ленин, – занимается вовсе не «производством», а общественными отношениями людей по производству, общественным строем производства».</a:t>
            </a:r>
          </a:p>
        </p:txBody>
      </p:sp>
    </p:spTree>
    <p:extLst>
      <p:ext uri="{BB962C8B-B14F-4D97-AF65-F5344CB8AC3E}">
        <p14:creationId xmlns:p14="http://schemas.microsoft.com/office/powerpoint/2010/main" val="30010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8E32-8729-D5AD-50CF-220887D0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Модуль 1. Политическая экономия </a:t>
            </a:r>
            <a:br>
              <a:rPr lang="ru-RU" dirty="0"/>
            </a:br>
            <a:r>
              <a:rPr lang="ru-RU" dirty="0"/>
              <a:t>Тема 1.1.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FEBF2-706F-4FD2-DD12-261E9C76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Экономика как сфера жизнедеятельности общества.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Экономика и экономические отношения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Предмет и метод политической экономии. Объект и предмет политической экономии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Зарождение и развитие политической экономии.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Меркантилизм.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Классическая школа.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Марксизм.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Австрийская, кембриджская и математическая школы.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Кейнсианство (</a:t>
            </a:r>
            <a:r>
              <a:rPr lang="ru-RU" dirty="0" err="1"/>
              <a:t>нео</a:t>
            </a:r>
            <a:r>
              <a:rPr lang="ru-RU" dirty="0"/>
              <a:t>- и </a:t>
            </a:r>
            <a:r>
              <a:rPr lang="ru-RU" dirty="0" err="1"/>
              <a:t>посткейнсианство</a:t>
            </a:r>
            <a:r>
              <a:rPr lang="ru-RU" dirty="0"/>
              <a:t>), неоклассическое направление (неолиберализм, монетаризм, теория экономики предложения),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/>
              <a:t> </a:t>
            </a:r>
            <a:r>
              <a:rPr lang="ru-RU" dirty="0"/>
              <a:t>социально-институциональное направление (теории индустриального, постиндустриального, информационного общества). </a:t>
            </a:r>
          </a:p>
        </p:txBody>
      </p:sp>
    </p:spTree>
    <p:extLst>
      <p:ext uri="{BB962C8B-B14F-4D97-AF65-F5344CB8AC3E}">
        <p14:creationId xmlns:p14="http://schemas.microsoft.com/office/powerpoint/2010/main" val="11013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EDD0F-4A34-0000-DFF5-144EE624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Взаимосвязь производительных сил и производственных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6E685-50FD-D581-C42E-DE35638E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Производительные силы общества могут развиваться беспрепятственно лишь в том случае, если производственные отношения соответствуют состоянию производительных сил. На известной ступени своего развития производительные силы перерастают рамки данных производственных отношений и вступают с ними в противоречие.</a:t>
            </a:r>
          </a:p>
        </p:txBody>
      </p:sp>
    </p:spTree>
    <p:extLst>
      <p:ext uri="{BB962C8B-B14F-4D97-AF65-F5344CB8AC3E}">
        <p14:creationId xmlns:p14="http://schemas.microsoft.com/office/powerpoint/2010/main" val="212859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F3378-C1D4-F6DA-B87E-494D00F8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ЗАКОН ОБЯЗАТЕЛЬНОГО СООТВЕТСТВИЯ ПРОИЗВОДСТВЕННЫХ ОТНОШЕНИЙ ХАРАКТЕРУ ПРОИЗВОДИТЕЛЬНЫХ СИЛ.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AFF51-165F-BBF3-4345-10839F1F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изменением экономического базиса общества изменяется и его надстройка. Материальные предпосылки для смены старых производственных отношений новыми возникают и развиваются в недрах старой формации.</a:t>
            </a:r>
          </a:p>
          <a:p>
            <a:r>
              <a:rPr lang="ru-RU" dirty="0"/>
              <a:t> Новые производственные отношения открывают простор для развития производительных сил. </a:t>
            </a:r>
          </a:p>
          <a:p>
            <a:r>
              <a:rPr lang="ru-RU" dirty="0"/>
              <a:t>Таким образом, экономическим законом развития общества является закон обязательного соответствия производственных отношений характеру производительных сил.</a:t>
            </a:r>
          </a:p>
        </p:txBody>
      </p:sp>
    </p:spTree>
    <p:extLst>
      <p:ext uri="{BB962C8B-B14F-4D97-AF65-F5344CB8AC3E}">
        <p14:creationId xmlns:p14="http://schemas.microsoft.com/office/powerpoint/2010/main" val="273728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937200-E663-CEA5-84FA-68B8594BD3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b="1" dirty="0"/>
              <a:t>Производство, распределение, обмен и потребление составляют единство, в котором определяющая роль принадлежит </a:t>
            </a:r>
            <a:r>
              <a:rPr lang="ru-RU" sz="4000" b="1" dirty="0">
                <a:solidFill>
                  <a:srgbClr val="C00000"/>
                </a:solidFill>
              </a:rPr>
              <a:t>производству.</a:t>
            </a:r>
          </a:p>
        </p:txBody>
      </p:sp>
    </p:spTree>
    <p:extLst>
      <p:ext uri="{BB962C8B-B14F-4D97-AF65-F5344CB8AC3E}">
        <p14:creationId xmlns:p14="http://schemas.microsoft.com/office/powerpoint/2010/main" val="3080842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72388-69C7-4A53-2CAF-D20C23E5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rgbClr val="C00000"/>
                </a:solidFill>
              </a:rPr>
              <a:t>Способ производства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AB9F0-DADD-1082-AE34-FEFB2BB6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Политическая экономия изучает производственные отношения в их взаимодействии с производительными силами.</a:t>
            </a:r>
          </a:p>
          <a:p>
            <a:pPr marL="0" indent="0" algn="ctr">
              <a:buNone/>
            </a:pPr>
            <a:r>
              <a:rPr lang="ru-RU" b="1" dirty="0">
                <a:solidFill>
                  <a:srgbClr val="C00000"/>
                </a:solidFill>
              </a:rPr>
              <a:t>Производительные силы и производственные отношения в их единстве образуют </a:t>
            </a:r>
            <a:r>
              <a:rPr lang="ru-RU" sz="4000" b="1" dirty="0">
                <a:solidFill>
                  <a:srgbClr val="C00000"/>
                </a:solidFill>
              </a:rPr>
              <a:t>СПОСОБ ПРОИЗВОДСТВА</a:t>
            </a:r>
          </a:p>
        </p:txBody>
      </p:sp>
    </p:spTree>
    <p:extLst>
      <p:ext uri="{BB962C8B-B14F-4D97-AF65-F5344CB8AC3E}">
        <p14:creationId xmlns:p14="http://schemas.microsoft.com/office/powerpoint/2010/main" val="237660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17FC9-1AA4-70CA-3731-1F105149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>
                <a:solidFill>
                  <a:srgbClr val="C00000"/>
                </a:solidFill>
              </a:rPr>
              <a:t>Взаимосвязь производительных сил и производственных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F1A2F-8E56-75A7-E919-6C164D1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Производительные силы являются наиболее подвижным и революционным элементом производства. Развитие производства начинается с изменений в производительных силах – прежде всего с изменения и развития орудий производства, а затем происходят соответствующие изменения и в области производственных отношений. </a:t>
            </a:r>
          </a:p>
          <a:p>
            <a:r>
              <a:rPr lang="ru-RU" dirty="0"/>
              <a:t>Производственные отношения людей, развиваясь в зависимости от развития производительных сил, в свою очередь сами активно воздействуют на производительные силы.</a:t>
            </a:r>
          </a:p>
        </p:txBody>
      </p:sp>
    </p:spTree>
    <p:extLst>
      <p:ext uri="{BB962C8B-B14F-4D97-AF65-F5344CB8AC3E}">
        <p14:creationId xmlns:p14="http://schemas.microsoft.com/office/powerpoint/2010/main" val="87861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34FE3-0477-32E5-792B-FE8C485A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производственных отношений и способ производства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97DE0-07ED-AF51-88F2-0305FCDD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Политическая экономия изучает следующие известные истории основные типы производственных отношений: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первобытно–общинный строй,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рабовладельческий строй,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феодализм,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капитализм,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социализм. </a:t>
            </a:r>
          </a:p>
          <a:p>
            <a:pPr marL="0" indent="0" algn="just">
              <a:buNone/>
            </a:pPr>
            <a:r>
              <a:rPr lang="ru-RU" dirty="0"/>
              <a:t>Первобытно–общинный строй является доклассовым общественным строем. Рабовладельческий строй, феодализм и капитализм представляют собой различные формы общества, основанные на порабощении и эксплуатации трудящихся масс. Социализм является общественным строем, свободным от эксплуатации человека человеком</a:t>
            </a:r>
          </a:p>
        </p:txBody>
      </p:sp>
    </p:spTree>
    <p:extLst>
      <p:ext uri="{BB962C8B-B14F-4D97-AF65-F5344CB8AC3E}">
        <p14:creationId xmlns:p14="http://schemas.microsoft.com/office/powerpoint/2010/main" val="159785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CC37B-644D-0BED-5025-5F7CD47C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 и объект </a:t>
            </a:r>
            <a:r>
              <a:rPr lang="ru-RU" dirty="0" smtClean="0"/>
              <a:t>политэкономии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3D327-16C1-A23D-CDF0-D9FA3B77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Объектом является экономика как социально-экономическая производственная организация</a:t>
            </a:r>
          </a:p>
          <a:p>
            <a:r>
              <a:rPr lang="ru-RU" dirty="0"/>
              <a:t>Предметом –является система производственных отношений в во взаимосвязи с производительными силами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C00000"/>
                </a:solidFill>
              </a:rPr>
              <a:t>ПОЛИТИЧЕСКАЯ ЭКОНОМИЯ </a:t>
            </a:r>
            <a:r>
              <a:rPr lang="ru-RU" dirty="0"/>
              <a:t>есть наука о развитии общественно– производственных, то есть </a:t>
            </a:r>
            <a:r>
              <a:rPr lang="ru-RU" dirty="0" smtClean="0"/>
              <a:t>экономических </a:t>
            </a:r>
            <a:r>
              <a:rPr lang="ru-RU" dirty="0"/>
              <a:t>отношений людей. Она выясняет законы, управляющие производством и распределением материальных благ в человеческом обществе на </a:t>
            </a:r>
            <a:r>
              <a:rPr lang="ru-RU" dirty="0" smtClean="0"/>
              <a:t>различных </a:t>
            </a:r>
            <a:r>
              <a:rPr lang="ru-RU" dirty="0"/>
              <a:t>ступенях его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41662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Что является результатом экономического анализа?</a:t>
            </a:r>
          </a:p>
        </p:txBody>
      </p:sp>
      <p:sp>
        <p:nvSpPr>
          <p:cNvPr id="24579" name="Объект 4"/>
          <p:cNvSpPr>
            <a:spLocks noGrp="1"/>
          </p:cNvSpPr>
          <p:nvPr>
            <p:ph idx="1"/>
          </p:nvPr>
        </p:nvSpPr>
        <p:spPr>
          <a:xfrm>
            <a:off x="5484813" y="161926"/>
            <a:ext cx="5111750" cy="5853113"/>
          </a:xfrm>
        </p:spPr>
        <p:txBody>
          <a:bodyPr/>
          <a:lstStyle/>
          <a:p>
            <a:r>
              <a:rPr lang="ru-RU"/>
              <a:t>Достигается результат с помощью использования методов </a:t>
            </a:r>
          </a:p>
        </p:txBody>
      </p:sp>
      <p:sp>
        <p:nvSpPr>
          <p:cNvPr id="24580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sz="2800" dirty="0"/>
              <a:t>Конечный результат экономического анализа – формулирование </a:t>
            </a:r>
            <a:r>
              <a:rPr lang="ru-RU" sz="2800" b="1" i="1" dirty="0"/>
              <a:t>категорий, принципов,  теории, законов.</a:t>
            </a:r>
            <a:r>
              <a:rPr lang="ru-RU" sz="2800" dirty="0"/>
              <a:t> </a:t>
            </a:r>
          </a:p>
        </p:txBody>
      </p:sp>
      <p:sp>
        <p:nvSpPr>
          <p:cNvPr id="24581" name="Пятно 1 6"/>
          <p:cNvSpPr>
            <a:spLocks noChangeArrowheads="1"/>
          </p:cNvSpPr>
          <p:nvPr/>
        </p:nvSpPr>
        <p:spPr bwMode="auto">
          <a:xfrm>
            <a:off x="7319964" y="2205039"/>
            <a:ext cx="2016125" cy="18510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51764" y="2924175"/>
            <a:ext cx="12969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объект</a:t>
            </a:r>
          </a:p>
        </p:txBody>
      </p:sp>
      <p:cxnSp>
        <p:nvCxnSpPr>
          <p:cNvPr id="10" name="Прямая со стрелкой 9"/>
          <p:cNvCxnSpPr>
            <a:cxnSpLocks noChangeShapeType="1"/>
          </p:cNvCxnSpPr>
          <p:nvPr/>
        </p:nvCxnSpPr>
        <p:spPr bwMode="auto">
          <a:xfrm>
            <a:off x="5591176" y="2060575"/>
            <a:ext cx="1800225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 стрелкой 11"/>
          <p:cNvCxnSpPr>
            <a:cxnSpLocks noChangeShapeType="1"/>
          </p:cNvCxnSpPr>
          <p:nvPr/>
        </p:nvCxnSpPr>
        <p:spPr bwMode="auto">
          <a:xfrm flipH="1">
            <a:off x="9191626" y="1844676"/>
            <a:ext cx="1152525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 стрелкой 13"/>
          <p:cNvCxnSpPr>
            <a:cxnSpLocks noChangeShapeType="1"/>
          </p:cNvCxnSpPr>
          <p:nvPr/>
        </p:nvCxnSpPr>
        <p:spPr bwMode="auto">
          <a:xfrm flipV="1">
            <a:off x="6419850" y="4056063"/>
            <a:ext cx="1620838" cy="124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/>
          <p:cNvCxnSpPr>
            <a:cxnSpLocks noChangeShapeType="1"/>
          </p:cNvCxnSpPr>
          <p:nvPr/>
        </p:nvCxnSpPr>
        <p:spPr bwMode="auto">
          <a:xfrm flipH="1" flipV="1">
            <a:off x="8688388" y="4221164"/>
            <a:ext cx="1511300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59375" y="2565400"/>
            <a:ext cx="165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/>
              <a:t>метод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464426" y="490537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метод</a:t>
            </a:r>
          </a:p>
        </p:txBody>
      </p:sp>
    </p:spTree>
    <p:extLst>
      <p:ext uri="{BB962C8B-B14F-4D97-AF65-F5344CB8AC3E}">
        <p14:creationId xmlns:p14="http://schemas.microsoft.com/office/powerpoint/2010/main" val="11778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ECBC9-79DB-932B-1FFE-D7EF99A3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абстракции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05CAF-1435-7CE3-7716-30E66DE0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Политическая экономия в отличие от естественных наук – физики, химии и т. п. – не может пользоваться при изучении экономического строя общества экспериментами, опытами, проводимыми в искусственно созданных лабораторных условиях, устраняющих те явления, которые затрудняют рассмотрение процесса в его наиболее чистом виде. «</a:t>
            </a:r>
            <a:r>
              <a:rPr lang="ru-RU" b="1" i="1" dirty="0"/>
              <a:t>При анализе экономических форм, – указывал Маркс, – нельзя пользоваться ни микроскопом, ни химическими реактивами. То и другое должна заменить сила абстракции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427947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Метод абстракции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AB159-A958-80CB-34E2-10A6BA021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Абстракция</a:t>
            </a:r>
          </a:p>
        </p:txBody>
      </p:sp>
      <p:sp>
        <p:nvSpPr>
          <p:cNvPr id="26627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Выделение главного в объекте, явлении, абстрагируясь от всего второстепенного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1E870-DDAD-352C-340C-D13C4AF3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Экономическая категория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8BDA9848-906A-7432-32D3-F14E4C9AFD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Задача научного исследования состоит в том, чтобы за внешней видимостью хозяйственных явлений при помощи теоретического анализа вскрыть глубинные процессы, основные черты экономики, </a:t>
            </a:r>
            <a:r>
              <a:rPr lang="ru-RU" b="1" dirty="0">
                <a:solidFill>
                  <a:srgbClr val="C00000"/>
                </a:solidFill>
              </a:rPr>
              <a:t>выражающие сущность данных производственных отношений</a:t>
            </a:r>
            <a:r>
              <a:rPr lang="ru-RU" dirty="0"/>
              <a:t>. Результатом такого научного анализа являются </a:t>
            </a:r>
            <a:r>
              <a:rPr lang="ru-RU" b="1" dirty="0">
                <a:solidFill>
                  <a:srgbClr val="C00000"/>
                </a:solidFill>
              </a:rPr>
              <a:t>экономические категории</a:t>
            </a:r>
            <a:r>
              <a:rPr lang="ru-RU" dirty="0"/>
              <a:t>, то есть </a:t>
            </a:r>
            <a:r>
              <a:rPr lang="ru-RU" b="1" dirty="0">
                <a:solidFill>
                  <a:srgbClr val="002060"/>
                </a:solidFill>
              </a:rPr>
              <a:t>понятия, представляющие собой теоретическое выражение производственных отношений данной общественной формации, как, например, товар, деньги, капитал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65088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6CC8EB-4E40-1D73-A78E-27C2ACA20B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8740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Экономико-статистический</a:t>
            </a: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Процесс сбора, </a:t>
            </a:r>
            <a:r>
              <a:rPr lang="ru-RU" dirty="0" smtClean="0"/>
              <a:t>анализа, </a:t>
            </a:r>
            <a:r>
              <a:rPr lang="ru-RU" dirty="0"/>
              <a:t>обработки и интерпретации числовых данных (статистических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1916565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Эконометрика</a:t>
            </a:r>
          </a:p>
        </p:txBody>
      </p:sp>
      <p:sp>
        <p:nvSpPr>
          <p:cNvPr id="2765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Выводы и обобщения экономисты делают, как правило, на основе статистического анализа. Экономистами разработана специализированная методика, известная как </a:t>
            </a:r>
            <a:r>
              <a:rPr lang="ru-RU" sz="2000" b="1" i="1" dirty="0"/>
              <a:t>эконометрика</a:t>
            </a:r>
            <a:r>
              <a:rPr lang="ru-RU" sz="2000" dirty="0"/>
              <a:t>, применяющая к экономическим проблемам статистические подходы. Анализ статистических данных за ряд лет позволяет установить определенные </a:t>
            </a:r>
            <a:r>
              <a:rPr lang="ru-RU" b="1" dirty="0"/>
              <a:t>зависимо</a:t>
            </a:r>
            <a:r>
              <a:rPr lang="ru-RU" dirty="0"/>
              <a:t>сти. </a:t>
            </a:r>
          </a:p>
        </p:txBody>
      </p:sp>
      <p:sp>
        <p:nvSpPr>
          <p:cNvPr id="27652" name="Объект 4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Например,  увеличение заработной платы без роста производительности труда ведет к росту цен и инфляции. Только анализ данных по оплате труда и росту цен за ряд лет позволил сделать такой вывод.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61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Моделирование</a:t>
            </a:r>
          </a:p>
        </p:txBody>
      </p:sp>
      <p:sp>
        <p:nvSpPr>
          <p:cNvPr id="28675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sz="1600" b="1" dirty="0"/>
              <a:t>Модель – это упрощенная картина  реальности, абстрактное обобщение того,  каково действительное поведение соответствующих статистических данных.</a:t>
            </a:r>
            <a:r>
              <a:rPr lang="ru-RU" sz="1600" dirty="0"/>
              <a:t> </a:t>
            </a:r>
          </a:p>
          <a:p>
            <a:pPr algn="just"/>
            <a:r>
              <a:rPr lang="ru-RU" sz="1600" dirty="0"/>
              <a:t>Например, система уравнений, описывающая поведение двигателя автомобиля есть модель, которая  дает нам представление как ведет себя двигатель в тех или иных условиях.</a:t>
            </a:r>
          </a:p>
          <a:p>
            <a:endParaRPr lang="ru-RU" dirty="0"/>
          </a:p>
        </p:txBody>
      </p:sp>
      <p:sp>
        <p:nvSpPr>
          <p:cNvPr id="28676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sz="1800"/>
              <a:t>В моделях, часто в виде математических уравнений, выражается соотношение между различными экономическими переменными. Их применение целесообразно, потому, что позволяет отвлечься от несущественных деталей и выявить принципиальные экономические связи. Таким образом, </a:t>
            </a:r>
            <a:r>
              <a:rPr lang="ru-RU" sz="1800" b="1" i="1"/>
              <a:t>экономическое моделирование </a:t>
            </a:r>
            <a:r>
              <a:rPr lang="ru-RU" sz="1800"/>
              <a:t>является важным методом в исследовании   экономической действительности.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624407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DF16B1-1D78-A332-CE53-756975DF8A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319491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EEB037B-475A-4B96-DF04-3C511FF1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Меркантелизм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91579E-6EF6-A931-B3A8-A657AEDD98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</a:rPr>
              <a:t>  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система доктрин, выдвигавшихся </a:t>
            </a:r>
            <a:r>
              <a:rPr lang="ru-RU" b="0" i="0" dirty="0">
                <a:effectLst/>
                <a:latin typeface="Arial" panose="020B0604020202020204" pitchFamily="34" charset="0"/>
              </a:rPr>
              <a:t>авторами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трактатов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XV—XVII веков, обосновывавших необходимость активного </a:t>
            </a:r>
            <a:r>
              <a:rPr lang="ru-RU" b="0" i="0" u="sng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вмешательства государства в хозяйственную деятельность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основном в форме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протекционизма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установления 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высоких импортных пошлин, 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выдачи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субсидий национальным производителям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и так далее.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FF8206B-F944-18D4-ABF3-0515393D8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31104"/>
            <a:ext cx="5181600" cy="39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1CCD0-F4F7-D02C-6879-B995C48E8A3E}"/>
              </a:ext>
            </a:extLst>
          </p:cNvPr>
          <p:cNvSpPr txBox="1"/>
          <p:nvPr/>
        </p:nvSpPr>
        <p:spPr>
          <a:xfrm>
            <a:off x="0" y="1862653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0" dirty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Меркантилизм</a:t>
            </a:r>
            <a:r>
              <a:rPr lang="ru-RU" sz="3600" dirty="0">
                <a:cs typeface="Aharoni" panose="02010803020104030203" pitchFamily="2" charset="-79"/>
              </a:rPr>
              <a:t> - это </a:t>
            </a:r>
            <a:r>
              <a:rPr lang="ru-RU" sz="3600" b="0" i="0" strike="noStrike" dirty="0" smtClean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националистическая экономическая политика</a:t>
            </a:r>
            <a:r>
              <a:rPr lang="ru-RU" sz="3600" dirty="0" smtClean="0">
                <a:cs typeface="Aharoni" panose="02010803020104030203" pitchFamily="2" charset="-79"/>
              </a:rPr>
              <a:t>, </a:t>
            </a:r>
            <a:r>
              <a:rPr lang="ru-RU" sz="3600" dirty="0">
                <a:cs typeface="Aharoni" panose="02010803020104030203" pitchFamily="2" charset="-79"/>
              </a:rPr>
              <a:t>направленная на </a:t>
            </a:r>
            <a:r>
              <a:rPr lang="ru-RU" sz="3600" dirty="0">
                <a:solidFill>
                  <a:srgbClr val="C00000"/>
                </a:solidFill>
                <a:cs typeface="Aharoni" panose="02010803020104030203" pitchFamily="2" charset="-79"/>
              </a:rPr>
              <a:t>максимизацию</a:t>
            </a:r>
            <a:r>
              <a:rPr lang="ru-RU" sz="3600" dirty="0">
                <a:cs typeface="Aharoni" panose="02010803020104030203" pitchFamily="2" charset="-79"/>
              </a:rPr>
              <a:t> экспорта и </a:t>
            </a:r>
            <a:r>
              <a:rPr lang="ru-RU" sz="3600" dirty="0">
                <a:solidFill>
                  <a:srgbClr val="C00000"/>
                </a:solidFill>
                <a:cs typeface="Aharoni" panose="02010803020104030203" pitchFamily="2" charset="-79"/>
              </a:rPr>
              <a:t>минимизацию</a:t>
            </a:r>
            <a:r>
              <a:rPr lang="ru-RU" sz="3600" dirty="0">
                <a:cs typeface="Aharoni" panose="02010803020104030203" pitchFamily="2" charset="-79"/>
              </a:rPr>
              <a:t> импорта для экономики. Другими словами, он стремится к максимальному накоплению </a:t>
            </a:r>
            <a:r>
              <a:rPr lang="ru-RU" sz="3600" b="0" i="0" strike="noStrike" dirty="0" smtClean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ресурсов</a:t>
            </a:r>
            <a:r>
              <a:rPr lang="ru-RU" sz="3600" dirty="0">
                <a:cs typeface="Aharoni" panose="02010803020104030203" pitchFamily="2" charset="-79"/>
              </a:rPr>
              <a:t> внутри страны и использованию этих ресурсов для </a:t>
            </a:r>
            <a:r>
              <a:rPr lang="ru-RU" sz="3600" b="0" i="0" strike="noStrike" dirty="0" smtClean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односторонней</a:t>
            </a:r>
            <a:r>
              <a:rPr lang="ru-RU" sz="3600" dirty="0">
                <a:cs typeface="Aharoni" panose="02010803020104030203" pitchFamily="2" charset="-79"/>
              </a:rPr>
              <a:t> торговли. Для достижения этой цели он </a:t>
            </a:r>
            <a:r>
              <a:rPr lang="ru-RU" sz="3600" dirty="0" smtClean="0">
                <a:cs typeface="Aharoni" panose="02010803020104030203" pitchFamily="2" charset="-79"/>
              </a:rPr>
              <a:t>поощряет</a:t>
            </a:r>
            <a:r>
              <a:rPr lang="ru-RU" sz="3600" dirty="0">
                <a:cs typeface="Aharoni" panose="02010803020104030203" pitchFamily="2" charset="-79"/>
              </a:rPr>
              <a:t> </a:t>
            </a:r>
            <a:r>
              <a:rPr lang="ru-RU" sz="3600" b="0" i="0" strike="noStrike" dirty="0" smtClean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империализм, колониализм</a:t>
            </a:r>
            <a:r>
              <a:rPr lang="ru-RU" sz="3600" dirty="0" smtClean="0">
                <a:cs typeface="Aharoni" panose="02010803020104030203" pitchFamily="2" charset="-79"/>
              </a:rPr>
              <a:t>, </a:t>
            </a:r>
            <a:r>
              <a:rPr lang="ru-RU" sz="3600" dirty="0">
                <a:cs typeface="Aharoni" panose="02010803020104030203" pitchFamily="2" charset="-79"/>
              </a:rPr>
              <a:t>а также </a:t>
            </a:r>
            <a:r>
              <a:rPr lang="ru-RU" sz="3600" b="0" i="0" strike="noStrike" dirty="0" smtClean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тарифы </a:t>
            </a:r>
            <a:r>
              <a:rPr lang="ru-RU" sz="3600" dirty="0" smtClean="0">
                <a:cs typeface="Aharoni" panose="02010803020104030203" pitchFamily="2" charset="-79"/>
              </a:rPr>
              <a:t>и</a:t>
            </a:r>
            <a:r>
              <a:rPr lang="ru-RU" sz="3600" dirty="0">
                <a:cs typeface="Aharoni" panose="02010803020104030203" pitchFamily="2" charset="-79"/>
              </a:rPr>
              <a:t> </a:t>
            </a:r>
            <a:r>
              <a:rPr lang="ru-RU" sz="3600" b="0" i="0" strike="noStrike" dirty="0" smtClean="0"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субсидии</a:t>
            </a:r>
            <a:r>
              <a:rPr lang="ru-RU" sz="3600" dirty="0">
                <a:cs typeface="Aharoni" panose="02010803020104030203" pitchFamily="2" charset="-79"/>
              </a:rPr>
              <a:t> на продаваемые товары.</a:t>
            </a:r>
          </a:p>
        </p:txBody>
      </p:sp>
    </p:spTree>
    <p:extLst>
      <p:ext uri="{BB962C8B-B14F-4D97-AF65-F5344CB8AC3E}">
        <p14:creationId xmlns:p14="http://schemas.microsoft.com/office/powerpoint/2010/main" val="158871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63EB5-EFFF-9266-EA76-CC77217C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школа политэкономии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84680-268A-90DD-B644-59D0B957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690688"/>
            <a:ext cx="10515600" cy="4351338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 результате разложения меркантилизма и усиления нарастаю­щей тенденции ограничения прямого государственного контроля над экономической деятельностью возобладало «свободное частное предпринимательство», что привело «к условиям полного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laissez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faire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» (рука рынка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)</a:t>
            </a:r>
            <a:endParaRPr lang="ru-RU" b="0" i="0" dirty="0">
              <a:solidFill>
                <a:srgbClr val="333333"/>
              </a:solidFill>
              <a:effectLst/>
              <a:latin typeface="Merriweather" panose="00000500000000000000" pitchFamily="2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333333"/>
                </a:solidFill>
                <a:latin typeface="Merriweather" panose="00000500000000000000" pitchFamily="2" charset="-52"/>
              </a:rPr>
              <a:t>Госконтроль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333333"/>
                </a:solidFill>
                <a:latin typeface="Merriweather" panose="00000500000000000000" pitchFamily="2" charset="-52"/>
              </a:rPr>
              <a:t>                                              Свободное предпринимательство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753DE4FB-5595-2967-D685-70896A3F89EF}"/>
              </a:ext>
            </a:extLst>
          </p:cNvPr>
          <p:cNvCxnSpPr/>
          <p:nvPr/>
        </p:nvCxnSpPr>
        <p:spPr>
          <a:xfrm>
            <a:off x="3326296" y="4691270"/>
            <a:ext cx="1298713" cy="490330"/>
          </a:xfrm>
          <a:prstGeom prst="bentConnector3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13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0D304F-D753-16FC-D35D-6F0C380E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«Классическая политэкономия»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DEB525D-403A-DB1A-5F46-B3EBD90AA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специфика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D3DF880-E6A6-F928-26E2-600FA0A65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впервые термин </a:t>
            </a:r>
            <a:r>
              <a:rPr lang="ru-RU" sz="3800" b="0" i="1" dirty="0">
                <a:solidFill>
                  <a:srgbClr val="333333"/>
                </a:solidFill>
                <a:effectLst/>
              </a:rPr>
              <a:t>«классическая полити­ческая экономия»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 употребил один из ее завершителей К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. Маркс 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для того, чтобы показать ее специфическое место в «буржуазной по­литической экономии». И состоит она (специфика), по Марксу, в том, что от У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. </a:t>
            </a:r>
            <a:r>
              <a:rPr lang="ru-RU" sz="3800" b="0" i="0" dirty="0" err="1" smtClean="0">
                <a:solidFill>
                  <a:srgbClr val="333333"/>
                </a:solidFill>
                <a:effectLst/>
              </a:rPr>
              <a:t>Петти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 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до Д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. </a:t>
            </a:r>
            <a:r>
              <a:rPr lang="ru-RU" sz="3800" b="0" i="0" dirty="0" err="1" smtClean="0">
                <a:solidFill>
                  <a:srgbClr val="333333"/>
                </a:solidFill>
                <a:effectLst/>
              </a:rPr>
              <a:t>Рикардо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 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в Англии и от П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. </a:t>
            </a:r>
            <a:r>
              <a:rPr lang="ru-RU" sz="3800" b="0" i="0" dirty="0" err="1" smtClean="0">
                <a:solidFill>
                  <a:srgbClr val="333333"/>
                </a:solidFill>
                <a:effectLst/>
              </a:rPr>
              <a:t>Буагильбера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 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до С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. </a:t>
            </a:r>
            <a:r>
              <a:rPr lang="ru-RU" sz="3800" b="0" i="0" dirty="0" err="1" smtClean="0">
                <a:solidFill>
                  <a:srgbClr val="333333"/>
                </a:solidFill>
                <a:effectLst/>
              </a:rPr>
              <a:t>Сисмонди</a:t>
            </a:r>
            <a:r>
              <a:rPr lang="ru-RU" sz="3800" b="0" i="0" dirty="0" smtClean="0">
                <a:solidFill>
                  <a:srgbClr val="333333"/>
                </a:solidFill>
                <a:effectLst/>
              </a:rPr>
              <a:t> 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во Франции </a:t>
            </a:r>
            <a:r>
              <a:rPr lang="ru-RU" sz="3800" b="1" i="0" dirty="0">
                <a:solidFill>
                  <a:srgbClr val="C00000"/>
                </a:solidFill>
                <a:effectLst/>
              </a:rPr>
              <a:t>классическая политическая экономия «исследовала действительные производственные отношения буржуазного общества</a:t>
            </a:r>
            <a:r>
              <a:rPr lang="ru-RU" sz="3800" b="0" i="0" dirty="0">
                <a:solidFill>
                  <a:srgbClr val="333333"/>
                </a:solidFill>
                <a:effectLst/>
              </a:rPr>
              <a:t>».</a:t>
            </a:r>
            <a:endParaRPr lang="ru-RU" sz="38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0CC318F-C9C5-BF04-DF87-8C5A8495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1681163"/>
            <a:ext cx="5183188" cy="8239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Единые признаки классической школы, подходы и тенденции в части предмета и метода изучения: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7759CA-872C-80D7-6279-466AB7A65A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400" b="0" i="0" dirty="0">
                <a:solidFill>
                  <a:srgbClr val="333333"/>
                </a:solidFill>
                <a:effectLst/>
                <a:cs typeface="Dubai Medium" panose="020B0603030403030204" pitchFamily="34" charset="-78"/>
              </a:rPr>
              <a:t>- </a:t>
            </a:r>
            <a:r>
              <a:rPr lang="ru-RU" sz="4400" b="0" i="0" dirty="0">
                <a:solidFill>
                  <a:srgbClr val="333333"/>
                </a:solidFill>
                <a:effectLst/>
                <a:cs typeface="Dubai Medium" panose="020B0603030403030204" pitchFamily="34" charset="-78"/>
              </a:rPr>
              <a:t>неприятие протекционизма в экономической поли­тике государства</a:t>
            </a:r>
          </a:p>
          <a:p>
            <a:pPr marL="0" indent="0" algn="just">
              <a:buNone/>
            </a:pPr>
            <a:r>
              <a:rPr lang="ru-RU" sz="4400" b="0" i="0" dirty="0">
                <a:solidFill>
                  <a:srgbClr val="333333"/>
                </a:solidFill>
                <a:effectLst/>
                <a:cs typeface="Dubai Medium" panose="020B0603030403030204" pitchFamily="34" charset="-78"/>
              </a:rPr>
              <a:t>- преимущественный анализ проблем сферы производства в отрыве от сферы обращения.</a:t>
            </a:r>
          </a:p>
          <a:p>
            <a:pPr marL="0" indent="0" algn="just">
              <a:buNone/>
            </a:pPr>
            <a:r>
              <a:rPr lang="ru-RU" sz="4400" b="0" i="0" dirty="0">
                <a:solidFill>
                  <a:srgbClr val="333333"/>
                </a:solidFill>
                <a:effectLst/>
              </a:rPr>
              <a:t>По общепринятой оценке классическая политическая экономия зародилась в конце XVII — начале XVIII в. в трудах Уильяма Петти (Анг­лия) и Пьера </a:t>
            </a:r>
            <a:r>
              <a:rPr lang="ru-RU" sz="4400" b="0" i="0" dirty="0" err="1">
                <a:solidFill>
                  <a:srgbClr val="333333"/>
                </a:solidFill>
                <a:effectLst/>
              </a:rPr>
              <a:t>Буагильбера</a:t>
            </a:r>
            <a:r>
              <a:rPr lang="ru-RU" sz="4400" b="0" i="0" dirty="0">
                <a:solidFill>
                  <a:srgbClr val="333333"/>
                </a:solidFill>
                <a:effectLst/>
              </a:rPr>
              <a:t> (Франция).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51729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06DEF9-1CBD-363A-DE33-2179B187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 марксизма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111D018-7A46-1481-A151-35B6E4EF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Маркси́зм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sz="3600" b="0" i="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философское, экономическое и политическое </a:t>
            </a:r>
            <a:r>
              <a:rPr lang="ru-RU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учение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основанное </a:t>
            </a:r>
            <a:r>
              <a:rPr lang="ru-RU" sz="3600" b="0" i="0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Карлом Марксом и Фридрихом Энгельсом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7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7B332B0-52DD-0FE0-FFF1-B91C450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Основоположники марксизма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C18590F-177E-DC95-9120-D78499FE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К.  Маркс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67031F-0A9C-305A-5632-9CBB1728C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91612" y="2505075"/>
            <a:ext cx="2454138" cy="3684588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2EF6999F-78A3-9D8A-9AC3-551C0E67E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Ф. Энгельс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1B4DE36-6ED5-661F-C8E2-410EABF24F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7148" y="2505075"/>
            <a:ext cx="275645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D37DC-2356-B7E4-EB6C-802E9FAA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Материальное производство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3F36-3705-2E36-EB01-767014F4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Основой жизни общества является </a:t>
            </a:r>
            <a:r>
              <a:rPr lang="ru-RU" b="1" dirty="0">
                <a:solidFill>
                  <a:srgbClr val="FF0000"/>
                </a:solidFill>
              </a:rPr>
              <a:t>материальное производство. </a:t>
            </a:r>
            <a:r>
              <a:rPr lang="ru-RU" dirty="0"/>
              <a:t>Чтобы жить, люди должны иметь пищу, одежду и другие материальные блага. Чтобы иметь эти блага, люди должны производить их, должны трудиться. </a:t>
            </a:r>
          </a:p>
          <a:p>
            <a:pPr algn="just"/>
            <a:r>
              <a:rPr lang="ru-RU" dirty="0"/>
              <a:t>Люди производят материальные блага, то есть ведут борьбу с природой, не в одиночку, а сообща, группами, обществами. Следовательно, </a:t>
            </a:r>
            <a:r>
              <a:rPr lang="ru-RU" b="1" dirty="0"/>
              <a:t>производство всегда и при всех условиях является ОБЩЕСТВЕННЫМ ПРОИЗВОДСТВОМ, а труд – деятельностью общественного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1164160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7E13EDF-B0E7-7F77-1147-499E8C28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 марксизма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A49618F-4F87-B5FC-B106-02F1E0DC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b="0" i="0" dirty="0">
                <a:effectLst/>
                <a:latin typeface="Arial" panose="020B0604020202020204" pitchFamily="34" charset="0"/>
              </a:rPr>
              <a:t>Марксизм стремится объяснить </a:t>
            </a:r>
            <a:r>
              <a:rPr lang="ru-RU" sz="3200" b="0" i="0" strike="noStrike" dirty="0" smtClean="0">
                <a:effectLst/>
                <a:latin typeface="Arial" panose="020B0604020202020204" pitchFamily="34" charset="0"/>
              </a:rPr>
              <a:t>социальные явления </a:t>
            </a:r>
            <a:r>
              <a:rPr lang="ru-RU" sz="3200" b="0" i="0" dirty="0" smtClean="0">
                <a:effectLst/>
                <a:latin typeface="Arial" panose="020B0604020202020204" pitchFamily="34" charset="0"/>
              </a:rPr>
              <a:t>в 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любом данном обществе, анализируя материальные условия и </a:t>
            </a:r>
            <a:r>
              <a:rPr lang="ru-RU" sz="3200" b="0" i="0" dirty="0" smtClean="0">
                <a:effectLst/>
                <a:latin typeface="Arial" panose="020B0604020202020204" pitchFamily="34" charset="0"/>
              </a:rPr>
              <a:t>экономическую деятельность,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 необходимые для удовлетворения материальных потребностей человека. </a:t>
            </a:r>
            <a:endParaRPr lang="ru-RU" sz="3200" b="0" i="0" dirty="0" smtClean="0">
              <a:effectLst/>
              <a:latin typeface="Arial" panose="020B0604020202020204" pitchFamily="34" charset="0"/>
            </a:endParaRPr>
          </a:p>
          <a:p>
            <a:pPr algn="just"/>
            <a:r>
              <a:rPr lang="ru-RU" sz="3200" b="0" i="0" dirty="0" smtClean="0">
                <a:effectLst/>
                <a:latin typeface="Arial" panose="020B0604020202020204" pitchFamily="34" charset="0"/>
              </a:rPr>
              <a:t>Он 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предполагает, что форма экономической организации или </a:t>
            </a:r>
            <a:r>
              <a:rPr lang="ru-RU" sz="3200" b="0" i="0" strike="noStrike" dirty="0" smtClean="0">
                <a:effectLst/>
                <a:latin typeface="Arial" panose="020B0604020202020204" pitchFamily="34" charset="0"/>
              </a:rPr>
              <a:t>способ производства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 влияет на все другие социальные явления, включая более широкие </a:t>
            </a:r>
            <a:r>
              <a:rPr lang="ru-RU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социальные отношения, политические институты, правовые системы, культурные системы, эстетику и идеологию.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48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2CFA3-DF1F-52D0-8B1B-CA084ED7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Коммунистическое общество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B959C-A183-CC7D-6CCB-1C9A66C9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По мнению авторов учения, в идеальном обществе будущего не должно существовать классового расслоения, денег и частной собственности. Такое общество Маркс называл </a:t>
            </a:r>
            <a:r>
              <a:rPr lang="ru-RU" b="1" i="0" dirty="0">
                <a:solidFill>
                  <a:srgbClr val="C00000"/>
                </a:solidFill>
                <a:effectLst/>
                <a:latin typeface="PT Sans" panose="020F0502020204030204" pitchFamily="34" charset="-52"/>
              </a:rPr>
              <a:t>коммунистическим</a:t>
            </a: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915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6046C-ED12-187F-5BB5-2369AE62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Идеи марксизма Можно выделить несколько основных марксистских убеждений: </a:t>
            </a:r>
            <a:b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8F91-5E17-6B53-EC9B-325327E3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упразднение частной собственности;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упразднение эксплуатации одного человека другим;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отказ от денежных отношений;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общество должно быть бесклассовым;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религия – пережиток прошлого;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прийти к коммунизму можно лишь с помощью пролетарской революции;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PT Sans" panose="020F0502020204030204" pitchFamily="34" charset="-52"/>
              </a:rPr>
              <a:t>установление диктатуры пролетариата – политической власти, защищающей интересы класса рабочих.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941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C03E2-BA66-8B68-FCAF-0F86B40E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Австрийская школа политэкономии</a:t>
            </a:r>
            <a:b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E6041-2524-0DA7-FB99-483E8C12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Австрийская школа (также Венская школа, Психологическая школа) — теоретическое направление экономической науки в рамках маржинализма, подчеркивающее </a:t>
            </a:r>
            <a:r>
              <a:rPr lang="ru-RU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роль </a:t>
            </a:r>
            <a:r>
              <a:rPr lang="ru-RU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самоорганизующей</a:t>
            </a:r>
            <a:r>
              <a:rPr lang="ru-RU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силы рыночного ценового механизма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Основой данного подхода является утверждение, что сложность человеческого поведения и постоянное изменение характера рынков делает математическое моделирование в экономике исключительно сложным (если вообще возможным). В этой ситуации в сфере экономической политики главным становится принципы свободной экономики, экономический либерализм. </a:t>
            </a:r>
            <a:r>
              <a:rPr lang="ru-RU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Последователи австрийской школы выступают за защиту свободы договоров, заключаемых участниками рынка (экономическими агентами), и минимального стороннего вмешательства в сделки (в особенности со стороны государства).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630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C0CC-47C1-8510-6989-98C71ABA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Кембриджская школа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политэкономии</a:t>
            </a:r>
            <a:b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Маршал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F8D4D4-9E82-DD00-E9EB-A3CF5A6F4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Маршалл А.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E50B13-6ACC-8BB0-9CB5-018C9A3CB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90 - х годах ХIХ в . в Англии сформировалась так называемая кембриджская экономическая школа , основателем которой был </a:t>
            </a:r>
            <a:r>
              <a:rPr lang="ru-RU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Альфред Маршалл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( 1842-1924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Эта школа по своему влиянию на экономическую мысль не уступала австрийской и </a:t>
            </a:r>
            <a:r>
              <a:rPr lang="ru-RU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положила начало так называемое неоклассический направление.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BF88961-A692-F903-6F10-0641522E9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dirty="0">
                <a:solidFill>
                  <a:srgbClr val="C00000"/>
                </a:solidFill>
              </a:rPr>
              <a:t>Политэкономия </a:t>
            </a:r>
            <a:r>
              <a:rPr lang="en-US" u="sng" dirty="0">
                <a:solidFill>
                  <a:srgbClr val="C00000"/>
                </a:solidFill>
              </a:rPr>
              <a:t>vs</a:t>
            </a:r>
            <a:r>
              <a:rPr lang="ru-RU" u="sng" dirty="0">
                <a:solidFill>
                  <a:srgbClr val="C00000"/>
                </a:solidFill>
              </a:rPr>
              <a:t> Экономикс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3E7A006-C627-8756-C070-98F3AF6C52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Маршалл одним из первых экономистов предложил заменить понятие "политическая экономия" понятием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экономикс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 дал свое определение ее предмета. 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Экономикс – это наука, которая изучает человечество в его повседневной жизни; она рассматривает ту часть индивидуальных или общественных действий, которая связана с получением и потреблением материальных элементов благосостояния.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60476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8578717-E1DA-8280-3DB7-B80B2F26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Математическая школа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D87B509-FA08-B9EC-36E9-8BB685E9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В рамках неоклассического направления экономической науки развивается своеобразная математическая школа, включающая экономистов, активно использующих в исследованиях </a:t>
            </a:r>
            <a:r>
              <a:rPr lang="ru-RU" b="1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математические методы. </a:t>
            </a:r>
          </a:p>
          <a:p>
            <a:pPr algn="just"/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Это, прежде всего, сам А. Маршалл, а также англичане У. С. </a:t>
            </a:r>
            <a:r>
              <a:rPr lang="ru-RU" b="0" i="0" dirty="0" err="1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Джевонс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 и Ф. </a:t>
            </a:r>
            <a:r>
              <a:rPr lang="ru-RU" b="0" i="0" dirty="0" err="1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Эджуорт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, швейцарцы Л. Вальрас и В. Парето, американец Ирвинг Фишер (1867— 1947), швед Кнут </a:t>
            </a:r>
            <a:r>
              <a:rPr lang="ru-RU" b="0" i="0" dirty="0" err="1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Викселль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 (1851—1926).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Экономисты-математики использовали графические и алгебраические построения зачастую для повышения степени наглядности излагаемого материала и не придавали подобным исследованиям особого значения (например, </a:t>
            </a:r>
            <a:r>
              <a:rPr lang="ru-RU" b="0" i="0" dirty="0" err="1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Джевонс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 и Маршалл).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335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00AF0-A7B2-E2EA-B431-66BB890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8FB42-520D-28F7-E02E-BE2F2340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Экономисты-математики использовали </a:t>
            </a:r>
            <a:r>
              <a:rPr lang="ru-RU" b="1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графические и алгебраические построения зачастую для повышения степени наглядности излагаемого материала и не придавали подобным исследованиям особого значения 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(например, </a:t>
            </a:r>
            <a:r>
              <a:rPr lang="ru-RU" b="0" i="0" dirty="0" err="1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Джевонс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 и Маршалл).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Так, У. С. </a:t>
            </a:r>
            <a:r>
              <a:rPr lang="ru-RU" b="0" i="0" dirty="0" err="1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Джевонс</a:t>
            </a: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 считал, что отсутствие точных данных никогда не позволит стать экономической теории точной наукой.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000066"/>
                </a:solidFill>
                <a:effectLst/>
                <a:latin typeface="Verdana" panose="020B0604030504040204" pitchFamily="34" charset="0"/>
              </a:rPr>
              <a:t>А. Маршалл отмечал полезность математики в экономических вопросах в том смысле, чтобы с ее помощью «исследователь мог быстро, кратко и точно записывать некоторые свои мысли для себя и удостовериться в наличии у него достаточных оснований для своих выводов»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896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D4E-F9F9-DD3C-DD9F-F40006E8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Кейнсианство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BEF82-619A-6E42-FD8B-722F9C6E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Кейнсианство – одно из ведущих направлений в экономической теории. Сформировалось во второй половине 30-х гг. ХХ в. под влиянием резкого обострения противоречий капиталистического производства. Основатель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кейсианства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– Дж. М. Кейнс, главное произведение Кейнса - 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«Общая теория занятости, процента и денег» (1936 г.). 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Теория Кейнса получила широкое распространение в экономической литературе и приобрела многочисленных сторонников в США, Англии и др. развитых странах (С. Харис, А. Хансен, Р.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Харрод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, Дж. Робинсон, Л. Клейн, Е.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Домар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). Кейнсианство оказало существенное влияние на экономическую политику ряда развитых стран.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483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1540-6D7E-416B-AC9C-926DEFE23F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В 20-30-х гг. он выступил с рядом работ по экономическим вопросам, но широкую известность получил после публикации своего главного труда «Общая теория занятости, процента и денег» (1936), который стал «библией кейнсианства». Еще в 1924 г. Кейнс писал: </a:t>
            </a:r>
            <a:r>
              <a:rPr lang="ru-RU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«Я полагаюсь на государство: я покидаю точку зрения </a:t>
            </a:r>
            <a:r>
              <a:rPr lang="ru-RU" b="0" i="0" dirty="0" err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laissez</a:t>
            </a:r>
            <a:r>
              <a:rPr lang="ru-RU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faire</a:t>
            </a:r>
            <a:r>
              <a:rPr lang="ru-RU" b="0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, правда без энтузиазма и не потому, что испытываю неуважение к этой старой доброй доктрине, а потому, что, нравится нам это или нет, времена ее успехов миновали</a:t>
            </a:r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946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4E8C6-3431-3BE3-CB46-11BEE92E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Неолиберализм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E176E-E105-4DBA-1C66-14C3EB6F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 неолиберальной литературе отсутствует общая точка зрения по вопросу об экономической роли государства. Среди многочисленных направлений неолиберализма наибольшую известность получило учение теоретиков </a:t>
            </a:r>
            <a:r>
              <a:rPr lang="ru-RU" b="1" i="0" dirty="0" err="1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фрейбургской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 школы (</a:t>
            </a:r>
            <a:r>
              <a:rPr lang="ru-RU" b="1" i="0" dirty="0" err="1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ордолибералы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) 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о строе конкуренции и концепция социального рыночного хозяйства. Название ведущей школы неолиберализма связано с городом Фрейбургом (Германия). В университете этого города с 1927 г. работал В.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Ойкен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97278-7EB4-3C62-2061-396589A7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производства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1DC11-80C0-ACC6-C43D-B25DFF0F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Процесс производства материальных благ предполагает следующие моменты: 1) труд человека, 2) предмет труда и 3) средства труда. Труд есть целесообразная  деятельность человека, в процессе которой он видоизменяет и приспособляет предметы природы для удовлетворения своих потребностей. </a:t>
            </a:r>
          </a:p>
        </p:txBody>
      </p:sp>
    </p:spTree>
    <p:extLst>
      <p:ext uri="{BB962C8B-B14F-4D97-AF65-F5344CB8AC3E}">
        <p14:creationId xmlns:p14="http://schemas.microsoft.com/office/powerpoint/2010/main" val="3954625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9961EE-D245-2252-64CC-E7F3D033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ОРДОЛИБЕРАЛИЗМ</a:t>
            </a:r>
            <a:r>
              <a:rPr lang="ru-RU" dirty="0" smtClean="0"/>
              <a:t>: два </a:t>
            </a:r>
            <a:r>
              <a:rPr lang="ru-RU" dirty="0"/>
              <a:t>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6A6F2-AB44-C34B-921D-816AAF5BA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Ордолибералы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выделяли два основных направления государственной экономической политики: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формирование хозяйственного строя и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воздействие на процесс воспроизводства. 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333333"/>
              </a:solidFill>
              <a:latin typeface="Merriweather" panose="00000500000000000000" pitchFamily="2" charset="-52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B7F3CD4-7C00-1B2C-2D19-0A10EC63D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Содержанием </a:t>
            </a:r>
            <a:r>
              <a:rPr lang="ru-RU" b="1" i="0" dirty="0">
                <a:solidFill>
                  <a:srgbClr val="0070C0"/>
                </a:solidFill>
                <a:effectLst/>
                <a:latin typeface="Merriweather" panose="00000500000000000000" pitchFamily="2" charset="-52"/>
              </a:rPr>
              <a:t>первого направления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является:</a:t>
            </a:r>
          </a:p>
          <a:p>
            <a:endParaRPr lang="ru-RU" dirty="0">
              <a:solidFill>
                <a:srgbClr val="333333"/>
              </a:solidFill>
              <a:latin typeface="Merriweather" panose="00000500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регулирование монополии и конкуренции,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соотношение частной и государственной собственности,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прямых и косвенных мер вмешательства государства в экономику,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установление правовых норм хозяйствования.</a:t>
            </a:r>
          </a:p>
          <a:p>
            <a:pPr algn="just"/>
            <a:r>
              <a:rPr lang="ru-RU" b="0" i="0" dirty="0">
                <a:solidFill>
                  <a:srgbClr val="0070C0"/>
                </a:solidFill>
                <a:effectLst/>
                <a:latin typeface="Merriweather" panose="00000500000000000000" pitchFamily="2" charset="-52"/>
              </a:rPr>
              <a:t>Второе </a:t>
            </a:r>
            <a:r>
              <a:rPr lang="ru-RU" b="0" i="0" dirty="0" err="1">
                <a:solidFill>
                  <a:srgbClr val="0070C0"/>
                </a:solidFill>
                <a:effectLst/>
                <a:latin typeface="Merriweather" panose="00000500000000000000" pitchFamily="2" charset="-52"/>
              </a:rPr>
              <a:t>направлание</a:t>
            </a:r>
            <a:r>
              <a:rPr lang="ru-RU" b="0" i="0" dirty="0">
                <a:solidFill>
                  <a:srgbClr val="0070C0"/>
                </a:solidFill>
                <a:effectLst/>
                <a:latin typeface="Merriweather" panose="00000500000000000000" pitchFamily="2" charset="-52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включает в себя весь комплекс государственных мероприятий, 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регулирующих экономический рост.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59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D5D0B-6C88-5780-4424-A8AF0338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Монетаризм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89D29-D370-C074-97FF-C5C89D9C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Монетаризм — экономическая теория и научная школа, возникшая во второй половине XX века, чьи представители считают, что </a:t>
            </a:r>
            <a:r>
              <a:rPr lang="ru-RU" b="1" i="0" dirty="0">
                <a:solidFill>
                  <a:schemeClr val="accent1">
                    <a:lumMod val="75000"/>
                  </a:schemeClr>
                </a:solidFill>
                <a:effectLst/>
                <a:latin typeface="YS Text"/>
              </a:rPr>
              <a:t>предложение денег является главной силой, определяющей основные экономические процессы и прежде всего инфляцию.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Основная идея монетаризма заключается в том, что темпы роста предложения денег в экономике должны соответствовать темпам роста производительности и спроса на товары.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917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843B9-98FC-A88C-C014-C435D496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</a:t>
            </a:r>
            <a:r>
              <a:rPr lang="ru-RU" dirty="0" smtClean="0"/>
              <a:t>. </a:t>
            </a:r>
            <a:r>
              <a:rPr lang="ru-RU" dirty="0" err="1" smtClean="0"/>
              <a:t>Фридмен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DB0BE-83D7-167D-0636-01F5D30C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Его лидер -- руководитель чикагской школы политической экономии М. </a:t>
            </a:r>
            <a:r>
              <a:rPr lang="ru-RU" b="0" i="0" dirty="0" err="1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Фридмен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 -- выступает против активного и широкомасштабного вмешательства государства в экономику, против государственных мер стимулирования спроса.</a:t>
            </a:r>
          </a:p>
          <a:p>
            <a:pPr algn="just"/>
            <a:r>
              <a:rPr lang="ru-RU" b="0" i="0" dirty="0" smtClean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Рыночное хозяйство он считает наиболее рациональным, а возникающие в нем диспропорции -- следствием внешнего (государственного) вмешательства.</a:t>
            </a:r>
          </a:p>
          <a:p>
            <a:pPr algn="just"/>
            <a:r>
              <a:rPr lang="ru-RU" b="0" i="0" dirty="0" smtClean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Он, в частности, выступает против налогового и бюджетного регулирования. Поскольку государственное регулирование экономики, как утверждает М. </a:t>
            </a:r>
            <a:r>
              <a:rPr lang="ru-RU" b="0" i="0" dirty="0" err="1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Фридмен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F0502020204030204" pitchFamily="2" charset="0"/>
              </a:rPr>
              <a:t>, малоэффективно, а между динамиками денежной массы и национального дохода имеется тесная корреляционная связь, его следует заменить автоматическим приростом денежной массы в обращении на уровне 4--5 % в год, или ограничить контролем над денежным обращением.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229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2A564-7074-B437-1124-EF02CEAE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Теория экономики предложения</a:t>
            </a:r>
            <a:b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( А. </a:t>
            </a:r>
            <a:r>
              <a:rPr lang="ru-RU" b="0" i="0" dirty="0" err="1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Лаффер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 –основоположник теории)</a:t>
            </a:r>
            <a:b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29E40-CEFF-EE60-C183-77A13C95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 Один из основных постулатов теории «экономики предложения» -уменьшение вмешательства государства в экономические процессы и стимулирование частной инициативы и предпринимательства.</a:t>
            </a:r>
          </a:p>
          <a:p>
            <a:pPr algn="just"/>
            <a:r>
              <a:rPr lang="ru-RU" b="0" i="0" dirty="0" smtClean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Особая роль при этом отводилась государственным финансам: уменьшению налогов</a:t>
            </a:r>
            <a:r>
              <a:rPr lang="ru-RU" b="0" i="0" dirty="0" smtClean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, сокращению 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государственных расходов, уменьшению количества денег </a:t>
            </a:r>
            <a:r>
              <a:rPr lang="ru-RU" b="0" i="0" dirty="0" smtClean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в обращении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, с помощью соответствующей политики в области государственного кредита.</a:t>
            </a:r>
          </a:p>
          <a:p>
            <a:pPr algn="just"/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Положения и выводы теоретиков экономики предложения стали одним из важных элементов политики «рейганомики» в США в </a:t>
            </a:r>
            <a:r>
              <a:rPr lang="ru-RU" b="0" i="0" dirty="0" smtClean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80-е годы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, в рамках которой произошло резкое уменьшение ставок подоходного налога.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146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7CE1-4DA8-D473-FC85-1EE7E9E8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Социально-институциональное направление (теории индустриального, постиндустриального, информационного общества).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37515A-E277-D9F1-C63E-FE5CD6C27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1270" y="1825625"/>
            <a:ext cx="5181600" cy="4351338"/>
          </a:xfrm>
        </p:spPr>
        <p:txBody>
          <a:bodyPr>
            <a:noAutofit/>
          </a:bodyPr>
          <a:lstStyle/>
          <a:p>
            <a:pPr algn="just"/>
            <a:r>
              <a:rPr lang="ru-R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Институционализм от лат. </a:t>
            </a:r>
            <a:r>
              <a:rPr lang="ru-RU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Instituto</a:t>
            </a:r>
            <a:r>
              <a:rPr lang="ru-R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наставление, указание) – это течение в экономической теории, возникшее в США и других странах в конце XIX – начале XX веков, как </a:t>
            </a:r>
            <a:r>
              <a:rPr lang="ru-RU" sz="3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альтернатива неоклассическому направлению экономической мысли</a:t>
            </a:r>
            <a:endParaRPr lang="ru-RU" sz="3000" dirty="0">
              <a:solidFill>
                <a:srgbClr val="00B05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7DADE4-F1C0-E2A9-619C-0E23AB02E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Институционализм исследует экономическое развитие общества </a:t>
            </a:r>
            <a:r>
              <a:rPr lang="ru-RU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во взаимосвязи с социальными, политическими, правовыми явлениями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В основе названия течения лежат два понятия: 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</a:t>
            </a:r>
            <a:r>
              <a:rPr lang="ru-RU" b="0" i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общественные «институции»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обычаи, традиции, нормы поведения людей, общественная психология и 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</a:t>
            </a:r>
            <a:r>
              <a:rPr lang="ru-RU" b="0" i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общественные «институты»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семья, государство, правовые нормы и юридические законы, экономические явления и механизмы.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275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4FB319C-4680-6411-2696-5687633B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 индустриального общества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2FC3A2-64AB-9F0D-5C55-7CC856AB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Джон Кеннет 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Гелбрейт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(1908 г) – один из наиболее крупных и влиятельных американских экономистов. В своих научных трудах Дж.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Гэлбрейт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исследовал тенденции укрупнения промышленного производства, которые и привели к образованию гигантских корпораций (акционерных обществ). Он доказывал, что корпорации достигают наивысших производственных успехов благодаря использованию новейшей техники и технологии, приходу к руководству предприятиями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техноструктуры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– технических специалистов-администраторов. </a:t>
            </a:r>
            <a:r>
              <a:rPr lang="ru-RU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С этим связано усиление планирования хозяйственного развития, которое, по мнению Дж. </a:t>
            </a:r>
            <a:r>
              <a:rPr lang="ru-RU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Гэлбрейта</a:t>
            </a:r>
            <a:r>
              <a:rPr lang="ru-RU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идет на смену рыночным отношениям. В итоге в обществе складываются две системы – «рыночная система», охватывающая преимущественно мелкие хозяйства, и «планирующая система», куда входят корпорации, взаимодействующие с государством.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19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835C-C84E-3CBC-C22F-83BCF03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Теории постиндустриального общества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7FB3F-9976-D79A-BEBA-D6E1CEBD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b="1" i="0" dirty="0" err="1">
                <a:effectLst/>
                <a:latin typeface="Arial" panose="020B0604020202020204" pitchFamily="34" charset="0"/>
              </a:rPr>
              <a:t>Постиндустриа́льное</a:t>
            </a:r>
            <a:r>
              <a:rPr lang="ru-RU" b="1" i="0" dirty="0"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effectLst/>
                <a:latin typeface="Arial" panose="020B0604020202020204" pitchFamily="34" charset="0"/>
              </a:rPr>
              <a:t>о́бщество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 концепция, описывающая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общество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effectLst/>
                <a:latin typeface="Arial" panose="020B0604020202020204" pitchFamily="34" charset="0"/>
              </a:rPr>
              <a:t>в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экономике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которого 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преобладает </a:t>
            </a:r>
            <a:r>
              <a:rPr lang="ru-RU" b="0" i="0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инновационный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сектор с высокопроизводительной промышленностью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индустрией знаний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 высокой долей в </a:t>
            </a:r>
            <a:r>
              <a:rPr lang="ru-RU" b="0" i="0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ВВП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высокотехнологичных и инновационных услуг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а также более высокой долей населения, 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занятого в </a:t>
            </a:r>
            <a:r>
              <a:rPr lang="ru-RU" b="0" i="0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сфере услуг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нежели в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производстве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effectLst/>
                <a:latin typeface="Arial" panose="020B0604020202020204" pitchFamily="34" charset="0"/>
              </a:rPr>
              <a:t>В постиндустриальном обществе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инновационная продукция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потребляется всеми экономическими агентами, населением, постепенно наращивая качественные, инновационные изменения.</a:t>
            </a:r>
          </a:p>
          <a:p>
            <a:pPr algn="just"/>
            <a:r>
              <a:rPr lang="ru-RU" b="0" i="0" dirty="0">
                <a:effectLst/>
                <a:latin typeface="Arial" panose="020B0604020202020204" pitchFamily="34" charset="0"/>
              </a:rPr>
              <a:t>Научные разработки становятся главной движущей силой экономики. Повышаются требования к уровню </a:t>
            </a:r>
            <a:r>
              <a:rPr lang="ru-RU" b="0" i="0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человеческого капитала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effectLst/>
                <a:latin typeface="Arial" panose="020B0604020202020204" pitchFamily="34" charset="0"/>
              </a:rPr>
              <a:t>который формирует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образование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профессионализм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 smtClean="0">
                <a:effectLst/>
                <a:latin typeface="Arial" panose="020B0604020202020204" pitchFamily="34" charset="0"/>
              </a:rPr>
              <a:t>обучаемость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и творческий подход работников.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248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1271F-8B1B-D1F6-06A6-E5DB7E45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Основоположник Д</a:t>
            </a:r>
            <a:r>
              <a:rPr lang="ru-RU" dirty="0" smtClean="0"/>
              <a:t>. Белл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5F4E8-33DE-6A6E-0C36-AA144F8E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 современном значении этот термин впервые был применён в конце 1950-х годов, а широкое признание концепция постиндустриального общества получила в результате работ профессора </a:t>
            </a:r>
            <a:r>
              <a:rPr lang="ru-RU" b="0" i="0" u="none" strike="noStrike" dirty="0" smtClean="0">
                <a:effectLst/>
                <a:latin typeface="Arial" panose="020B0604020202020204" pitchFamily="34" charset="0"/>
              </a:rPr>
              <a:t>Гарвардского университета Дж. Белла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частности, после выхода в 1973 году его книги «Грядущее постиндустриальное общество»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81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C6FA-231C-50BD-66B8-8B38498A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Постиндустриальное общество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95EED-A0D5-17D7-55AF-EA5A55AB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3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основе концепции постиндустриального общества лежит разделение всего общественного развития на три этапа: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Аграрное (доиндустриальное) — определяющей являлась сельскохозяйственная сфера, главные структуры — церковь, армия;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Индустриальное — определяющей являлась промышленность, главные структуры — корпорация, фирма;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Постиндустриальное — определяющим являются теоретические знания, главная структура — университет, как место их производства и накопления.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Аналогично,</a:t>
            </a:r>
            <a:r>
              <a:rPr lang="ru-RU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Э.Тоффлер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выделяет три «волны» в развитии общества: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аграрная при переходе к земледелию;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индустриальная во время 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промышленной революции;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информационная при переходе к обществу, основанному на знании (постиндустриальному).</a:t>
            </a:r>
          </a:p>
          <a:p>
            <a:pPr algn="l"/>
            <a:r>
              <a:rPr lang="ru-RU" b="1" i="0" strike="noStrike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Д.Белл</a:t>
            </a:r>
            <a:r>
              <a:rPr lang="ru-RU" b="1" i="0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выделяет три технологических революции: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изобретение паровой машины в XVIII веке;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научно-технологические достижения в области электричества и химии в XIX веке;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создание компьютеров в XX веке.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396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16A3-C09C-203E-A643-CCFB7240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«Информационного общества»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C18C4-8FAF-5713-283A-1DD88D11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Концепция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«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информационного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общества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 — это разновидность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теории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постиндустриализма. Рассматривая общественное развитие как «смену стадий», сторонники этой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теории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связывают его становление с преобладанием «четвертого»,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информационного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сектора экономики, </a:t>
            </a:r>
            <a:r>
              <a:rPr lang="ru-RU" b="1" i="0" dirty="0">
                <a:solidFill>
                  <a:srgbClr val="C00000"/>
                </a:solidFill>
                <a:effectLst/>
                <a:latin typeface="YS Text"/>
              </a:rPr>
              <a:t>который следует за сельским хозяйством, промышленностью и экономикой услуг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 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Капитал и труд как основа индустриального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общества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уступают место 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YS Text"/>
              </a:rPr>
              <a:t>информации и знанию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в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информационном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обществ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69489-0E41-0CA0-2287-DD53414C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Труд, предметы и средства труда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E2AE-96CB-B3E9-8F63-EAD11E591C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b="1" dirty="0"/>
              <a:t>Труд</a:t>
            </a:r>
            <a:r>
              <a:rPr lang="ru-RU" sz="2400" dirty="0"/>
              <a:t> является естественной необходимостью, непременным условием существования людей. Без труда была бы невозможна сама человеческая жизнь.</a:t>
            </a:r>
          </a:p>
          <a:p>
            <a:pPr algn="just"/>
            <a:r>
              <a:rPr lang="ru-RU" sz="2400" dirty="0"/>
              <a:t> </a:t>
            </a:r>
            <a:r>
              <a:rPr lang="ru-RU" sz="2400" b="1" dirty="0"/>
              <a:t>Предметом труда </a:t>
            </a:r>
            <a:r>
              <a:rPr lang="ru-RU" sz="2400" dirty="0"/>
              <a:t>является всё то, на что направлен труд человека.</a:t>
            </a:r>
          </a:p>
          <a:p>
            <a:pPr algn="just"/>
            <a:r>
              <a:rPr lang="ru-RU" sz="2400" b="1" dirty="0"/>
              <a:t>Средствами труда</a:t>
            </a:r>
            <a:r>
              <a:rPr lang="ru-RU" sz="2400" dirty="0"/>
              <a:t> являются все те вещи, при помощи которых человек воздействует на предмет своего труда и видоизменяет его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43491F-E894-26DD-1C0E-63CDFC9514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 </a:t>
            </a:r>
            <a:r>
              <a:rPr lang="ru-RU" sz="3400" dirty="0"/>
              <a:t>Предметы труда могут быть непосредственно даны самой природой, например дерево, которое рубят в лесу, или руда, которую извлекают из недр земли. Предметы труда, которые раньше подверглись воздействию труда, например руда на металлургическом заводе, хлопок на прядильной фабрике, носят название </a:t>
            </a:r>
            <a:r>
              <a:rPr lang="ru-RU" sz="3400" b="1" dirty="0"/>
              <a:t>сырья или материалов. </a:t>
            </a:r>
          </a:p>
        </p:txBody>
      </p:sp>
    </p:spTree>
    <p:extLst>
      <p:ext uri="{BB962C8B-B14F-4D97-AF65-F5344CB8AC3E}">
        <p14:creationId xmlns:p14="http://schemas.microsoft.com/office/powerpoint/2010/main" val="78584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D508B-3114-9CA5-33CA-7CAB8D83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Информационное общество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47902-A889-F44C-0FB0-41EC98C3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Информацио́нное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о́бщество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общество, в котором большинство работающих полностью занято (или хотя бы частично участвует) в производстве, хранении, переработке и реализации </a:t>
            </a:r>
            <a:r>
              <a:rPr lang="ru-RU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информации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особенно высшей её формы —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знаний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Для этой стадии развития общества и экономики характерно: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увеличение роли информации, знаний и информационных технологий в жизни </a:t>
            </a:r>
            <a:r>
              <a:rPr lang="ru-RU" dirty="0">
                <a:latin typeface="Arial" panose="020B0604020202020204" pitchFamily="34" charset="0"/>
              </a:rPr>
              <a:t>общества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возрастание числа людей, занятых информационными технологиями, коммуникациями и производством информационных продуктов и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услуг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effectLst/>
                <a:latin typeface="Arial" panose="020B0604020202020204" pitchFamily="34" charset="0"/>
              </a:rPr>
              <a:t>рост их доли в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валовом внутреннем продукте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;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нарастающая информатизация общества с использованием телефонии, радио, телевидения, сети Интернет, а также традиционных и электронных СМИ;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создание глобального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информационного общества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effectLst/>
                <a:latin typeface="Arial" panose="020B0604020202020204" pitchFamily="34" charset="0"/>
              </a:rPr>
              <a:t>обеспечивающего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эффективное информационное взаимодействие людей;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их доступ к мировым информационным ресурсам;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удовлетворение их потребностей в информационных продуктах и услугах.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развитие </a:t>
            </a:r>
            <a:r>
              <a:rPr lang="ru-RU" b="0" i="0" u="none" strike="noStrike" dirty="0" err="1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электнонной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демократии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информационной экономики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электронного государства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электронного правительства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effectLst/>
                <a:latin typeface="Arial" panose="020B0604020202020204" pitchFamily="34" charset="0"/>
              </a:rPr>
              <a:t>цифровых рынков, электронных </a:t>
            </a:r>
            <a:r>
              <a:rPr lang="ru-RU" b="0" i="0" u="none" strike="noStrike" dirty="0" smtClean="0">
                <a:effectLst/>
                <a:latin typeface="Arial" panose="020B0604020202020204" pitchFamily="34" charset="0"/>
              </a:rPr>
              <a:t>с</a:t>
            </a:r>
            <a:r>
              <a:rPr lang="ru-RU" b="0" i="0" u="none" strike="noStrike" dirty="0" smtClean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оциальных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и хозяйствующих сетей.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01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AF8933-6E05-93A9-74CF-51E2C44A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0"/>
            <a:ext cx="11536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39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EF6-A58C-791C-5BF0-763316D1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Спасибо за внимание 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321A87-6861-526B-823B-0C616949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38200" y="1921565"/>
            <a:ext cx="9988826" cy="34449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64455-6B26-242D-49DE-0D5DBB1D09FB}"/>
              </a:ext>
            </a:extLst>
          </p:cNvPr>
          <p:cNvSpPr txBox="1"/>
          <p:nvPr/>
        </p:nvSpPr>
        <p:spPr>
          <a:xfrm>
            <a:off x="838200" y="5366544"/>
            <a:ext cx="998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s://www.flickr.com/photos/114270893@N02/27067826621/in/pool-zaf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4" tooltip="https://creativecommons.org/licenses/by-nc-sa/3.0/"/>
              </a:rPr>
              <a:t>CC BY-SA-NC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12216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4BDE2AE-468E-5DDC-4891-0F162540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производства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995837-0D6C-BBD9-CA93-00C483CB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Предметы труда и средства труда составляют средства производства. Средства производства сами по себе, вне соединения с рабочей силой, представляют лишь груду </a:t>
            </a:r>
            <a:r>
              <a:rPr lang="ru-RU" dirty="0" err="1"/>
              <a:t>мѐртвых</a:t>
            </a:r>
            <a:r>
              <a:rPr lang="ru-RU" dirty="0"/>
              <a:t> вещей. Для того чтобы мог начаться процесс труда, рабочая сила должна соединиться с орудиями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164616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4FB09-173E-EAD3-4D90-51A424D2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Рабочая сила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79A51-6D93-2D8F-470B-DA1399A3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Рабочая сила есть способность человека к труду, совокупность физических и духовных сил человека, благодаря которым он в состоянии производить материальные блага. Рабочая сила – активный элемент производства, она приводит в движение средства производства. С развитием орудий производства развивается и способность человека к труду, его уменье, навыки, производственный опыт</a:t>
            </a:r>
          </a:p>
        </p:txBody>
      </p:sp>
    </p:spTree>
    <p:extLst>
      <p:ext uri="{BB962C8B-B14F-4D97-AF65-F5344CB8AC3E}">
        <p14:creationId xmlns:p14="http://schemas.microsoft.com/office/powerpoint/2010/main" val="279527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1DB2F-A5DF-FC37-3D6E-409493E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Производительные силы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7449C-E302-891C-0531-B4343AB8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Орудия производства, при помощи которых производятся материальные блага, люди, приводящие в движение эти орудия и осуществляющие производство материальных благ благодаря известному производственному опыту и навыкам к труду, составляют </a:t>
            </a:r>
            <a:r>
              <a:rPr lang="ru-RU" b="1" dirty="0"/>
              <a:t>производительные силы общества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Трудящиеся массы являются основной производительной силой человеческого общества на всех этапах его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059644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7362</TotalTime>
  <Words>2843</Words>
  <Application>Microsoft Office PowerPoint</Application>
  <PresentationFormat>Широкоэкранный</PresentationFormat>
  <Paragraphs>234</Paragraphs>
  <Slides>62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6" baseType="lpstr">
      <vt:lpstr>Aharoni</vt:lpstr>
      <vt:lpstr>Arial</vt:lpstr>
      <vt:lpstr>Calibri</vt:lpstr>
      <vt:lpstr>Calibri Light</vt:lpstr>
      <vt:lpstr>Dubai Medium</vt:lpstr>
      <vt:lpstr>Georgia</vt:lpstr>
      <vt:lpstr>Merriweather</vt:lpstr>
      <vt:lpstr>PT Sans</vt:lpstr>
      <vt:lpstr>Roboto</vt:lpstr>
      <vt:lpstr>Times New Roman</vt:lpstr>
      <vt:lpstr>Verdana</vt:lpstr>
      <vt:lpstr>Wingdings</vt:lpstr>
      <vt:lpstr>YS Text</vt:lpstr>
      <vt:lpstr>Тема Office</vt:lpstr>
      <vt:lpstr>Современная политэкономия</vt:lpstr>
      <vt:lpstr>Модуль 1. Политическая экономия  Тема 1.1.</vt:lpstr>
      <vt:lpstr>Презентация PowerPoint</vt:lpstr>
      <vt:lpstr>Материальное производство</vt:lpstr>
      <vt:lpstr>Процесс производства</vt:lpstr>
      <vt:lpstr> Труд, предметы и средства труда</vt:lpstr>
      <vt:lpstr>Средства производства</vt:lpstr>
      <vt:lpstr>Рабочая сила</vt:lpstr>
      <vt:lpstr>Производительные силы</vt:lpstr>
      <vt:lpstr>Презентация PowerPoint</vt:lpstr>
      <vt:lpstr>ПРОИЗВОДИТЕЛЬНЫЕ СИЛЫ  И ПРОИЗВОДСТВЕННЫЕ ОТНОШЕНИЯ</vt:lpstr>
      <vt:lpstr>Характер производственных отношений</vt:lpstr>
      <vt:lpstr>Базис и надстройка</vt:lpstr>
      <vt:lpstr>Предмет политической экономии</vt:lpstr>
      <vt:lpstr>Экономические отношения</vt:lpstr>
      <vt:lpstr>Презентация PowerPoint</vt:lpstr>
      <vt:lpstr>Политэкономия</vt:lpstr>
      <vt:lpstr>Производство, распределение, обмен и потребление</vt:lpstr>
      <vt:lpstr>Техническая и общественная сторона производства</vt:lpstr>
      <vt:lpstr>Взаимосвязь производительных сил и производственных отношений</vt:lpstr>
      <vt:lpstr>ЗАКОН ОБЯЗАТЕЛЬНОГО СООТВЕТСТВИЯ ПРОИЗВОДСТВЕННЫХ ОТНОШЕНИЙ ХАРАКТЕРУ ПРОИЗВОДИТЕЛЬНЫХ СИЛ.</vt:lpstr>
      <vt:lpstr>Презентация PowerPoint</vt:lpstr>
      <vt:lpstr>Способ производства</vt:lpstr>
      <vt:lpstr>Взаимосвязь производительных сил и производственных отношений</vt:lpstr>
      <vt:lpstr>Типы производственных отношений и способ производства</vt:lpstr>
      <vt:lpstr>Предмет и объект политэкономии </vt:lpstr>
      <vt:lpstr>Что является результатом экономического анализа?</vt:lpstr>
      <vt:lpstr>Метод абстракции</vt:lpstr>
      <vt:lpstr> Метод абстракции</vt:lpstr>
      <vt:lpstr>Экономико-статистический</vt:lpstr>
      <vt:lpstr>Эконометрика</vt:lpstr>
      <vt:lpstr>Моделирование</vt:lpstr>
      <vt:lpstr>Презентация PowerPoint</vt:lpstr>
      <vt:lpstr>Меркантелизм</vt:lpstr>
      <vt:lpstr>Презентация PowerPoint</vt:lpstr>
      <vt:lpstr>Классическая школа политэкономии</vt:lpstr>
      <vt:lpstr>«Классическая политэкономия»</vt:lpstr>
      <vt:lpstr>Теория марксизма</vt:lpstr>
      <vt:lpstr>Основоположники марксизма</vt:lpstr>
      <vt:lpstr>Содержание марксизма</vt:lpstr>
      <vt:lpstr>Коммунистическое общество</vt:lpstr>
      <vt:lpstr>Идеи марксизма Можно выделить несколько основных марксистских убеждений:  </vt:lpstr>
      <vt:lpstr>Австрийская школа политэкономии </vt:lpstr>
      <vt:lpstr>Кембриджская школа политэкономии  А. Маршал </vt:lpstr>
      <vt:lpstr>Математическая школа</vt:lpstr>
      <vt:lpstr>Особенности</vt:lpstr>
      <vt:lpstr>Кейнсианство</vt:lpstr>
      <vt:lpstr>Презентация PowerPoint</vt:lpstr>
      <vt:lpstr>Неолиберализм</vt:lpstr>
      <vt:lpstr>ОРДОЛИБЕРАЛИЗМ: два направления</vt:lpstr>
      <vt:lpstr>Монетаризм</vt:lpstr>
      <vt:lpstr>М. Фридмен</vt:lpstr>
      <vt:lpstr>Теория экономики предложения ( А. Лаффер –основоположник теории) </vt:lpstr>
      <vt:lpstr>Социально-институциональное направление (теории индустриального, постиндустриального, информационного общества).</vt:lpstr>
      <vt:lpstr>Теория индустриального общества</vt:lpstr>
      <vt:lpstr>Теории постиндустриального общества</vt:lpstr>
      <vt:lpstr>Основоположник Д. Белл</vt:lpstr>
      <vt:lpstr>Постиндустриальное общество</vt:lpstr>
      <vt:lpstr>Концепция «Информационного общества»</vt:lpstr>
      <vt:lpstr>Информационное общество</vt:lpstr>
      <vt:lpstr>Презентация PowerPoint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Современная политэкономия</dc:title>
  <dc:creator>Irina</dc:creator>
  <cp:lastModifiedBy>User</cp:lastModifiedBy>
  <cp:revision>77</cp:revision>
  <dcterms:created xsi:type="dcterms:W3CDTF">2023-08-16T07:45:37Z</dcterms:created>
  <dcterms:modified xsi:type="dcterms:W3CDTF">2024-02-14T11:11:26Z</dcterms:modified>
</cp:coreProperties>
</file>