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7" r:id="rId5"/>
    <p:sldId id="388" r:id="rId6"/>
    <p:sldId id="389" r:id="rId7"/>
    <p:sldId id="392" r:id="rId8"/>
    <p:sldId id="391" r:id="rId9"/>
    <p:sldId id="268" r:id="rId10"/>
    <p:sldId id="394" r:id="rId11"/>
    <p:sldId id="284" r:id="rId12"/>
    <p:sldId id="260" r:id="rId13"/>
    <p:sldId id="289" r:id="rId14"/>
    <p:sldId id="288" r:id="rId15"/>
    <p:sldId id="271" r:id="rId16"/>
    <p:sldId id="261" r:id="rId17"/>
    <p:sldId id="272" r:id="rId18"/>
    <p:sldId id="273" r:id="rId19"/>
    <p:sldId id="274" r:id="rId20"/>
    <p:sldId id="275" r:id="rId21"/>
    <p:sldId id="276" r:id="rId22"/>
    <p:sldId id="287" r:id="rId23"/>
    <p:sldId id="262" r:id="rId24"/>
    <p:sldId id="263" r:id="rId25"/>
    <p:sldId id="277" r:id="rId26"/>
    <p:sldId id="278" r:id="rId27"/>
    <p:sldId id="279" r:id="rId28"/>
    <p:sldId id="280" r:id="rId29"/>
    <p:sldId id="282" r:id="rId30"/>
    <p:sldId id="283" r:id="rId31"/>
    <p:sldId id="290" r:id="rId32"/>
    <p:sldId id="291" r:id="rId33"/>
    <p:sldId id="286" r:id="rId34"/>
    <p:sldId id="281" r:id="rId35"/>
    <p:sldId id="264" r:id="rId36"/>
    <p:sldId id="292" r:id="rId37"/>
    <p:sldId id="265" r:id="rId38"/>
    <p:sldId id="266" r:id="rId39"/>
    <p:sldId id="267" r:id="rId40"/>
    <p:sldId id="269" r:id="rId41"/>
    <p:sldId id="367" r:id="rId42"/>
    <p:sldId id="379" r:id="rId43"/>
    <p:sldId id="380" r:id="rId44"/>
    <p:sldId id="381" r:id="rId45"/>
    <p:sldId id="382" r:id="rId46"/>
    <p:sldId id="383" r:id="rId47"/>
    <p:sldId id="384" r:id="rId48"/>
    <p:sldId id="385" r:id="rId49"/>
    <p:sldId id="293" r:id="rId50"/>
    <p:sldId id="295" r:id="rId51"/>
    <p:sldId id="296" r:id="rId52"/>
    <p:sldId id="297" r:id="rId53"/>
    <p:sldId id="298" r:id="rId54"/>
    <p:sldId id="299" r:id="rId55"/>
    <p:sldId id="300" r:id="rId56"/>
    <p:sldId id="301" r:id="rId57"/>
    <p:sldId id="316" r:id="rId58"/>
    <p:sldId id="318" r:id="rId59"/>
    <p:sldId id="320" r:id="rId60"/>
    <p:sldId id="323" r:id="rId61"/>
    <p:sldId id="313" r:id="rId62"/>
    <p:sldId id="342" r:id="rId63"/>
    <p:sldId id="343" r:id="rId64"/>
    <p:sldId id="344" r:id="rId65"/>
    <p:sldId id="314" r:id="rId66"/>
    <p:sldId id="315" r:id="rId67"/>
    <p:sldId id="345" r:id="rId68"/>
    <p:sldId id="340" r:id="rId69"/>
    <p:sldId id="341"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95" r:id="rId85"/>
    <p:sldId id="360" r:id="rId86"/>
    <p:sldId id="361" r:id="rId87"/>
    <p:sldId id="362" r:id="rId88"/>
    <p:sldId id="363" r:id="rId89"/>
    <p:sldId id="364" r:id="rId90"/>
    <p:sldId id="365" r:id="rId91"/>
    <p:sldId id="366" r:id="rId9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115" d="100"/>
          <a:sy n="115"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71E1C-67AA-412D-9CF6-CC359E99973B}" type="doc">
      <dgm:prSet loTypeId="urn:microsoft.com/office/officeart/2005/8/layout/orgChart1" loCatId="hierarchy" qsTypeId="urn:microsoft.com/office/officeart/2005/8/quickstyle/simple1" qsCatId="simple" csTypeId="urn:microsoft.com/office/officeart/2005/8/colors/accent1_2" csCatId="accent1"/>
      <dgm:spPr/>
    </dgm:pt>
    <dgm:pt modelId="{1478D900-07D8-4CD7-AC24-C96C42930DF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a:ln>
                <a:noFill/>
              </a:ln>
              <a:solidFill>
                <a:schemeClr val="tx1"/>
              </a:solidFill>
              <a:effectLst/>
              <a:latin typeface="Arial" charset="0"/>
              <a:cs typeface="Arial" charset="0"/>
            </a:rPr>
            <a:t>Государственное регулирование как настраивающий блок</a:t>
          </a:r>
        </a:p>
      </dgm:t>
    </dgm:pt>
    <dgm:pt modelId="{4CD44A80-53FE-4D1A-9DE6-0A2483B9065A}" type="parTrans" cxnId="{0DF960BC-33BE-4B6D-9B21-5B7C72A3FAFF}">
      <dgm:prSet/>
      <dgm:spPr/>
      <dgm:t>
        <a:bodyPr/>
        <a:lstStyle/>
        <a:p>
          <a:endParaRPr lang="ru-RU"/>
        </a:p>
      </dgm:t>
    </dgm:pt>
    <dgm:pt modelId="{C8D84786-7E5A-4733-BBAC-2E3B102A3C9E}" type="sibTrans" cxnId="{0DF960BC-33BE-4B6D-9B21-5B7C72A3FAFF}">
      <dgm:prSet/>
      <dgm:spPr/>
      <dgm:t>
        <a:bodyPr/>
        <a:lstStyle/>
        <a:p>
          <a:endParaRPr lang="ru-RU"/>
        </a:p>
      </dgm:t>
    </dgm:pt>
    <dgm:pt modelId="{F39A0EBD-5AEA-4DC4-9F3A-A01CA1A3E3A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Микрорегулирование</a:t>
          </a:r>
          <a:endParaRPr kumimoji="0" lang="ru-RU" b="0" i="0" u="none" strike="noStrike" cap="none" normalizeH="0" baseline="0">
            <a:ln>
              <a:noFill/>
            </a:ln>
            <a:solidFill>
              <a:schemeClr val="tx1"/>
            </a:solidFill>
            <a:effectLst/>
            <a:latin typeface="Arial" charset="0"/>
            <a:cs typeface="Arial" charset="0"/>
          </a:endParaRPr>
        </a:p>
      </dgm:t>
    </dgm:pt>
    <dgm:pt modelId="{BF596903-FE1E-4A16-8278-78306E047C5E}" type="parTrans" cxnId="{CCD9B4AC-039C-4DEC-B176-387575B3766B}">
      <dgm:prSet/>
      <dgm:spPr/>
      <dgm:t>
        <a:bodyPr/>
        <a:lstStyle/>
        <a:p>
          <a:endParaRPr lang="ru-RU"/>
        </a:p>
      </dgm:t>
    </dgm:pt>
    <dgm:pt modelId="{A67FD761-F670-496B-9C6D-54CD102F0CE2}" type="sibTrans" cxnId="{CCD9B4AC-039C-4DEC-B176-387575B3766B}">
      <dgm:prSet/>
      <dgm:spPr/>
      <dgm:t>
        <a:bodyPr/>
        <a:lstStyle/>
        <a:p>
          <a:endParaRPr lang="ru-RU"/>
        </a:p>
      </dgm:t>
    </dgm:pt>
    <dgm:pt modelId="{0D4274CF-2E78-4B87-B745-887A0AE2A9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Регулирование внешних эффектов</a:t>
          </a:r>
          <a:endParaRPr kumimoji="0" lang="ru-RU" b="0" i="0" u="none" strike="noStrike" cap="none" normalizeH="0" baseline="0">
            <a:ln>
              <a:noFill/>
            </a:ln>
            <a:solidFill>
              <a:schemeClr val="tx1"/>
            </a:solidFill>
            <a:effectLst/>
            <a:latin typeface="Arial" charset="0"/>
            <a:cs typeface="Arial" charset="0"/>
          </a:endParaRPr>
        </a:p>
      </dgm:t>
    </dgm:pt>
    <dgm:pt modelId="{73A60445-05A6-4062-B479-886D8A517C60}" type="parTrans" cxnId="{7925D9B2-874B-4BA3-8E91-12F948F47AB7}">
      <dgm:prSet/>
      <dgm:spPr/>
      <dgm:t>
        <a:bodyPr/>
        <a:lstStyle/>
        <a:p>
          <a:endParaRPr lang="ru-RU"/>
        </a:p>
      </dgm:t>
    </dgm:pt>
    <dgm:pt modelId="{46DD3668-512F-4B0F-B3D0-3228B08B60FA}" type="sibTrans" cxnId="{7925D9B2-874B-4BA3-8E91-12F948F47AB7}">
      <dgm:prSet/>
      <dgm:spPr/>
      <dgm:t>
        <a:bodyPr/>
        <a:lstStyle/>
        <a:p>
          <a:endParaRPr lang="ru-RU"/>
        </a:p>
      </dgm:t>
    </dgm:pt>
    <dgm:pt modelId="{6DD20B9C-6916-4EFA-8E1B-645758B6C52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Производство общественных благ (товаров)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a:ln>
              <a:noFill/>
            </a:ln>
            <a:solidFill>
              <a:schemeClr val="tx1"/>
            </a:solidFill>
            <a:effectLst/>
            <a:latin typeface="Arial" charset="0"/>
            <a:cs typeface="Arial" charset="0"/>
          </a:endParaRPr>
        </a:p>
      </dgm:t>
    </dgm:pt>
    <dgm:pt modelId="{F44FC6DC-FB31-45E6-B625-A7C387C73CDC}" type="parTrans" cxnId="{22EA1A3C-6EEA-485C-83BA-E07CAA97E727}">
      <dgm:prSet/>
      <dgm:spPr/>
      <dgm:t>
        <a:bodyPr/>
        <a:lstStyle/>
        <a:p>
          <a:endParaRPr lang="ru-RU"/>
        </a:p>
      </dgm:t>
    </dgm:pt>
    <dgm:pt modelId="{BD7F4658-0D55-4674-ADBF-EF6177AC9C5B}" type="sibTrans" cxnId="{22EA1A3C-6EEA-485C-83BA-E07CAA97E727}">
      <dgm:prSet/>
      <dgm:spPr/>
      <dgm:t>
        <a:bodyPr/>
        <a:lstStyle/>
        <a:p>
          <a:endParaRPr lang="ru-RU"/>
        </a:p>
      </dgm:t>
    </dgm:pt>
    <dgm:pt modelId="{F9950949-DFBB-4A2A-998B-97BA16C7FED3}">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Регулирование асимметричной информации</a:t>
          </a:r>
          <a:endParaRPr kumimoji="0" lang="ru-RU" b="0" i="0" u="none" strike="noStrike" cap="none" normalizeH="0" baseline="0">
            <a:ln>
              <a:noFill/>
            </a:ln>
            <a:solidFill>
              <a:schemeClr val="tx1"/>
            </a:solidFill>
            <a:effectLst/>
            <a:latin typeface="Arial" charset="0"/>
            <a:cs typeface="Arial" charset="0"/>
          </a:endParaRPr>
        </a:p>
      </dgm:t>
    </dgm:pt>
    <dgm:pt modelId="{6704BD33-FC76-4A04-9D43-38F620C1F0CA}" type="parTrans" cxnId="{6D881023-B2C4-4191-A101-120DB0B6F449}">
      <dgm:prSet/>
      <dgm:spPr/>
      <dgm:t>
        <a:bodyPr/>
        <a:lstStyle/>
        <a:p>
          <a:endParaRPr lang="ru-RU"/>
        </a:p>
      </dgm:t>
    </dgm:pt>
    <dgm:pt modelId="{6F70D2BF-74F3-4795-8B92-9D3DD3E4DB8A}" type="sibTrans" cxnId="{6D881023-B2C4-4191-A101-120DB0B6F449}">
      <dgm:prSet/>
      <dgm:spPr/>
      <dgm:t>
        <a:bodyPr/>
        <a:lstStyle/>
        <a:p>
          <a:endParaRPr lang="ru-RU"/>
        </a:p>
      </dgm:t>
    </dgm:pt>
    <dgm:pt modelId="{2F5A3917-664F-48A9-B5F8-0845779D968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Решение проблемы «безбилетных пассажиров»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a:ln>
              <a:noFill/>
            </a:ln>
            <a:solidFill>
              <a:schemeClr val="tx1"/>
            </a:solidFill>
            <a:effectLst/>
            <a:latin typeface="Arial" charset="0"/>
            <a:cs typeface="Arial" charset="0"/>
          </a:endParaRPr>
        </a:p>
      </dgm:t>
    </dgm:pt>
    <dgm:pt modelId="{9705E79F-1320-4388-A56C-DA0703A6BD4C}" type="parTrans" cxnId="{103B87A9-5503-4B6F-B470-9D4E710257C2}">
      <dgm:prSet/>
      <dgm:spPr/>
      <dgm:t>
        <a:bodyPr/>
        <a:lstStyle/>
        <a:p>
          <a:endParaRPr lang="ru-RU"/>
        </a:p>
      </dgm:t>
    </dgm:pt>
    <dgm:pt modelId="{32C3D7D7-4885-41EE-B34A-85B6FCCD3EA1}" type="sibTrans" cxnId="{103B87A9-5503-4B6F-B470-9D4E710257C2}">
      <dgm:prSet/>
      <dgm:spPr/>
      <dgm:t>
        <a:bodyPr/>
        <a:lstStyle/>
        <a:p>
          <a:endParaRPr lang="ru-RU"/>
        </a:p>
      </dgm:t>
    </dgm:pt>
    <dgm:pt modelId="{6F56F708-3BE2-4CE5-92F0-E78D856ACC5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Макрорегулирование</a:t>
          </a:r>
          <a:endParaRPr kumimoji="0" lang="ru-RU" b="0" i="0" u="none" strike="noStrike" cap="none" normalizeH="0" baseline="0">
            <a:ln>
              <a:noFill/>
            </a:ln>
            <a:solidFill>
              <a:schemeClr val="tx1"/>
            </a:solidFill>
            <a:effectLst/>
            <a:latin typeface="Arial" charset="0"/>
            <a:cs typeface="Arial" charset="0"/>
          </a:endParaRPr>
        </a:p>
      </dgm:t>
    </dgm:pt>
    <dgm:pt modelId="{FECD65B3-9606-4AD5-A65A-30C73DC6F2B4}" type="parTrans" cxnId="{FB899A35-AF99-4D29-9C82-145D798EB499}">
      <dgm:prSet/>
      <dgm:spPr/>
      <dgm:t>
        <a:bodyPr/>
        <a:lstStyle/>
        <a:p>
          <a:endParaRPr lang="ru-RU"/>
        </a:p>
      </dgm:t>
    </dgm:pt>
    <dgm:pt modelId="{AFF9E6AE-B163-49BD-A6CD-5B6A0716202E}" type="sibTrans" cxnId="{FB899A35-AF99-4D29-9C82-145D798EB499}">
      <dgm:prSet/>
      <dgm:spPr/>
      <dgm:t>
        <a:bodyPr/>
        <a:lstStyle/>
        <a:p>
          <a:endParaRPr lang="ru-RU"/>
        </a:p>
      </dgm:t>
    </dgm:pt>
    <dgm:pt modelId="{EC93B817-A1F9-4EE9-AE62-1BA528B0E5A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Антимонопольное</a:t>
          </a:r>
          <a:endParaRPr kumimoji="0" lang="ru-RU" b="0" i="0" u="none" strike="noStrike" cap="none" normalizeH="0" baseline="0">
            <a:ln>
              <a:noFill/>
            </a:ln>
            <a:solidFill>
              <a:schemeClr val="tx1"/>
            </a:solidFill>
            <a:effectLst/>
            <a:latin typeface="Arial" charset="0"/>
            <a:cs typeface="Arial" charset="0"/>
          </a:endParaRPr>
        </a:p>
      </dgm:t>
    </dgm:pt>
    <dgm:pt modelId="{89ACC3D3-0F1F-4A81-B572-C4C350ED1645}" type="parTrans" cxnId="{0C3DD9A6-FBC8-43A9-90D5-A9D5AAD9BF47}">
      <dgm:prSet/>
      <dgm:spPr/>
      <dgm:t>
        <a:bodyPr/>
        <a:lstStyle/>
        <a:p>
          <a:endParaRPr lang="ru-RU"/>
        </a:p>
      </dgm:t>
    </dgm:pt>
    <dgm:pt modelId="{1C975275-6150-4316-9062-F47596DFBC83}" type="sibTrans" cxnId="{0C3DD9A6-FBC8-43A9-90D5-A9D5AAD9BF47}">
      <dgm:prSet/>
      <dgm:spPr/>
      <dgm:t>
        <a:bodyPr/>
        <a:lstStyle/>
        <a:p>
          <a:endParaRPr lang="ru-RU"/>
        </a:p>
      </dgm:t>
    </dgm:pt>
    <dgm:pt modelId="{0BC48E8D-7DEF-40BE-AB3F-A988BDDA75F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Антициклическое (антикризисное)</a:t>
          </a:r>
          <a:endParaRPr kumimoji="0" lang="ru-RU" b="0" i="0" u="none" strike="noStrike" cap="none" normalizeH="0" baseline="0">
            <a:ln>
              <a:noFill/>
            </a:ln>
            <a:solidFill>
              <a:schemeClr val="tx1"/>
            </a:solidFill>
            <a:effectLst/>
            <a:latin typeface="Arial" charset="0"/>
            <a:cs typeface="Arial" charset="0"/>
          </a:endParaRPr>
        </a:p>
      </dgm:t>
    </dgm:pt>
    <dgm:pt modelId="{9C222F71-48D3-4F62-9E45-232F038FB35F}" type="parTrans" cxnId="{45FBA1C6-29DA-4DF4-A98F-C09E6EF69259}">
      <dgm:prSet/>
      <dgm:spPr/>
      <dgm:t>
        <a:bodyPr/>
        <a:lstStyle/>
        <a:p>
          <a:endParaRPr lang="ru-RU"/>
        </a:p>
      </dgm:t>
    </dgm:pt>
    <dgm:pt modelId="{5AAF5CB2-EA8F-4402-9197-46568D413E37}" type="sibTrans" cxnId="{45FBA1C6-29DA-4DF4-A98F-C09E6EF69259}">
      <dgm:prSet/>
      <dgm:spPr/>
      <dgm:t>
        <a:bodyPr/>
        <a:lstStyle/>
        <a:p>
          <a:endParaRPr lang="ru-RU"/>
        </a:p>
      </dgm:t>
    </dgm:pt>
    <dgm:pt modelId="{03546D9C-4531-4B51-868D-CEC20F0CC7A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Социальное</a:t>
          </a:r>
          <a:endParaRPr kumimoji="0" lang="ru-RU" b="0" i="0" u="none" strike="noStrike" cap="none" normalizeH="0" baseline="0">
            <a:ln>
              <a:noFill/>
            </a:ln>
            <a:solidFill>
              <a:schemeClr val="tx1"/>
            </a:solidFill>
            <a:effectLst/>
            <a:latin typeface="Arial" charset="0"/>
            <a:cs typeface="Arial" charset="0"/>
          </a:endParaRPr>
        </a:p>
      </dgm:t>
    </dgm:pt>
    <dgm:pt modelId="{24DFC352-C292-4F9D-8CFD-F9305322F774}" type="parTrans" cxnId="{C8867F28-96B2-4FF4-8275-36EE3AAA441D}">
      <dgm:prSet/>
      <dgm:spPr/>
      <dgm:t>
        <a:bodyPr/>
        <a:lstStyle/>
        <a:p>
          <a:endParaRPr lang="ru-RU"/>
        </a:p>
      </dgm:t>
    </dgm:pt>
    <dgm:pt modelId="{98E16863-8A8E-495D-8D95-F96AFD3A7800}" type="sibTrans" cxnId="{C8867F28-96B2-4FF4-8275-36EE3AAA441D}">
      <dgm:prSet/>
      <dgm:spPr/>
      <dgm:t>
        <a:bodyPr/>
        <a:lstStyle/>
        <a:p>
          <a:endParaRPr lang="ru-RU"/>
        </a:p>
      </dgm:t>
    </dgm:pt>
    <dgm:pt modelId="{7018F210-D727-430A-A2E4-17B3A72C89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Интеррегулирование</a:t>
          </a:r>
          <a:endParaRPr kumimoji="0" lang="ru-RU" b="0" i="0" u="none" strike="noStrike" cap="none" normalizeH="0" baseline="0">
            <a:ln>
              <a:noFill/>
            </a:ln>
            <a:solidFill>
              <a:schemeClr val="tx1"/>
            </a:solidFill>
            <a:effectLst/>
            <a:latin typeface="Arial" charset="0"/>
            <a:cs typeface="Arial" charset="0"/>
          </a:endParaRPr>
        </a:p>
      </dgm:t>
    </dgm:pt>
    <dgm:pt modelId="{72EA8810-9D31-4A47-9B4F-B3BECC11FA61}" type="parTrans" cxnId="{00583FA8-6F8F-409C-A886-44E4C3469B27}">
      <dgm:prSet/>
      <dgm:spPr/>
      <dgm:t>
        <a:bodyPr/>
        <a:lstStyle/>
        <a:p>
          <a:endParaRPr lang="ru-RU"/>
        </a:p>
      </dgm:t>
    </dgm:pt>
    <dgm:pt modelId="{99651DB6-7D1D-4650-B817-BF462811028E}" type="sibTrans" cxnId="{00583FA8-6F8F-409C-A886-44E4C3469B27}">
      <dgm:prSet/>
      <dgm:spPr/>
      <dgm:t>
        <a:bodyPr/>
        <a:lstStyle/>
        <a:p>
          <a:endParaRPr lang="ru-RU"/>
        </a:p>
      </dgm:t>
    </dgm:pt>
    <dgm:pt modelId="{B7B900A1-0997-47CD-AC34-4CE0413F556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Валютное регулирование</a:t>
          </a:r>
          <a:endParaRPr kumimoji="0" lang="ru-RU" b="0" i="0" u="none" strike="noStrike" cap="none" normalizeH="0" baseline="0">
            <a:ln>
              <a:noFill/>
            </a:ln>
            <a:solidFill>
              <a:schemeClr val="tx1"/>
            </a:solidFill>
            <a:effectLst/>
            <a:latin typeface="Arial" charset="0"/>
            <a:cs typeface="Arial" charset="0"/>
          </a:endParaRPr>
        </a:p>
      </dgm:t>
    </dgm:pt>
    <dgm:pt modelId="{07837C3C-AB53-409A-976E-31C1D55F97D1}" type="parTrans" cxnId="{152D95EE-702A-4008-82EA-E8920C8440EC}">
      <dgm:prSet/>
      <dgm:spPr/>
      <dgm:t>
        <a:bodyPr/>
        <a:lstStyle/>
        <a:p>
          <a:endParaRPr lang="ru-RU"/>
        </a:p>
      </dgm:t>
    </dgm:pt>
    <dgm:pt modelId="{5CBCCEC9-60C4-4AF5-A68D-FFC0B5FF13DB}" type="sibTrans" cxnId="{152D95EE-702A-4008-82EA-E8920C8440EC}">
      <dgm:prSet/>
      <dgm:spPr/>
      <dgm:t>
        <a:bodyPr/>
        <a:lstStyle/>
        <a:p>
          <a:endParaRPr lang="ru-RU"/>
        </a:p>
      </dgm:t>
    </dgm:pt>
    <dgm:pt modelId="{325911F8-E4A6-4DFD-84A8-DB61F83CB80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a:ln>
                <a:noFill/>
              </a:ln>
              <a:solidFill>
                <a:schemeClr val="tx1"/>
              </a:solidFill>
              <a:effectLst/>
              <a:latin typeface="Arial" charset="0"/>
              <a:cs typeface="Arial" charset="0"/>
            </a:rPr>
            <a:t>Согласование  экономической политики</a:t>
          </a:r>
          <a:endParaRPr kumimoji="0" lang="ru-RU" b="0" i="0" u="none" strike="noStrike" cap="none" normalizeH="0" baseline="0">
            <a:ln>
              <a:noFill/>
            </a:ln>
            <a:solidFill>
              <a:schemeClr val="tx1"/>
            </a:solidFill>
            <a:effectLst/>
            <a:latin typeface="Arial" charset="0"/>
            <a:cs typeface="Arial" charset="0"/>
          </a:endParaRPr>
        </a:p>
      </dgm:t>
    </dgm:pt>
    <dgm:pt modelId="{CBC5AF2D-39D7-4987-8CB9-FD48420EA7AC}" type="parTrans" cxnId="{7ABB4993-26A8-4812-A560-5F3D75B4D4C0}">
      <dgm:prSet/>
      <dgm:spPr/>
      <dgm:t>
        <a:bodyPr/>
        <a:lstStyle/>
        <a:p>
          <a:endParaRPr lang="ru-RU"/>
        </a:p>
      </dgm:t>
    </dgm:pt>
    <dgm:pt modelId="{A721F216-5C13-4224-B331-002F1408AA8B}" type="sibTrans" cxnId="{7ABB4993-26A8-4812-A560-5F3D75B4D4C0}">
      <dgm:prSet/>
      <dgm:spPr/>
      <dgm:t>
        <a:bodyPr/>
        <a:lstStyle/>
        <a:p>
          <a:endParaRPr lang="ru-RU"/>
        </a:p>
      </dgm:t>
    </dgm:pt>
    <dgm:pt modelId="{81F0E78A-E50E-4669-A585-58693D032940}" type="pres">
      <dgm:prSet presAssocID="{50571E1C-67AA-412D-9CF6-CC359E99973B}" presName="hierChild1" presStyleCnt="0">
        <dgm:presLayoutVars>
          <dgm:orgChart val="1"/>
          <dgm:chPref val="1"/>
          <dgm:dir/>
          <dgm:animOne val="branch"/>
          <dgm:animLvl val="lvl"/>
          <dgm:resizeHandles/>
        </dgm:presLayoutVars>
      </dgm:prSet>
      <dgm:spPr/>
    </dgm:pt>
    <dgm:pt modelId="{E0A70765-1418-4210-A4FA-30C3E3695AD8}" type="pres">
      <dgm:prSet presAssocID="{1478D900-07D8-4CD7-AC24-C96C42930DFD}" presName="hierRoot1" presStyleCnt="0">
        <dgm:presLayoutVars>
          <dgm:hierBranch/>
        </dgm:presLayoutVars>
      </dgm:prSet>
      <dgm:spPr/>
    </dgm:pt>
    <dgm:pt modelId="{CF996EAE-854B-4A96-A3FB-0C212C06667C}" type="pres">
      <dgm:prSet presAssocID="{1478D900-07D8-4CD7-AC24-C96C42930DFD}" presName="rootComposite1" presStyleCnt="0"/>
      <dgm:spPr/>
    </dgm:pt>
    <dgm:pt modelId="{9E7F44AC-AB06-477D-A031-B57718122387}" type="pres">
      <dgm:prSet presAssocID="{1478D900-07D8-4CD7-AC24-C96C42930DFD}" presName="rootText1" presStyleLbl="node0" presStyleIdx="0" presStyleCnt="1">
        <dgm:presLayoutVars>
          <dgm:chPref val="3"/>
        </dgm:presLayoutVars>
      </dgm:prSet>
      <dgm:spPr/>
      <dgm:t>
        <a:bodyPr/>
        <a:lstStyle/>
        <a:p>
          <a:endParaRPr lang="ru-RU"/>
        </a:p>
      </dgm:t>
    </dgm:pt>
    <dgm:pt modelId="{D03CEDD3-DD56-4AED-AFA8-DD477A01CF87}" type="pres">
      <dgm:prSet presAssocID="{1478D900-07D8-4CD7-AC24-C96C42930DFD}" presName="rootConnector1" presStyleLbl="node1" presStyleIdx="0" presStyleCnt="0"/>
      <dgm:spPr/>
      <dgm:t>
        <a:bodyPr/>
        <a:lstStyle/>
        <a:p>
          <a:endParaRPr lang="ru-RU"/>
        </a:p>
      </dgm:t>
    </dgm:pt>
    <dgm:pt modelId="{D659A250-5584-437A-8403-C5A11C509B41}" type="pres">
      <dgm:prSet presAssocID="{1478D900-07D8-4CD7-AC24-C96C42930DFD}" presName="hierChild2" presStyleCnt="0"/>
      <dgm:spPr/>
    </dgm:pt>
    <dgm:pt modelId="{FBE6DBA6-1D53-47F2-9F86-C5D13AD04B20}" type="pres">
      <dgm:prSet presAssocID="{BF596903-FE1E-4A16-8278-78306E047C5E}" presName="Name35" presStyleLbl="parChTrans1D2" presStyleIdx="0" presStyleCnt="3"/>
      <dgm:spPr/>
      <dgm:t>
        <a:bodyPr/>
        <a:lstStyle/>
        <a:p>
          <a:endParaRPr lang="ru-RU"/>
        </a:p>
      </dgm:t>
    </dgm:pt>
    <dgm:pt modelId="{34E57DB1-B3FE-4222-A20A-01593F404637}" type="pres">
      <dgm:prSet presAssocID="{F39A0EBD-5AEA-4DC4-9F3A-A01CA1A3E3A2}" presName="hierRoot2" presStyleCnt="0">
        <dgm:presLayoutVars>
          <dgm:hierBranch val="l"/>
        </dgm:presLayoutVars>
      </dgm:prSet>
      <dgm:spPr/>
    </dgm:pt>
    <dgm:pt modelId="{A892F93A-4778-41CA-A970-8E20E9B659AC}" type="pres">
      <dgm:prSet presAssocID="{F39A0EBD-5AEA-4DC4-9F3A-A01CA1A3E3A2}" presName="rootComposite" presStyleCnt="0"/>
      <dgm:spPr/>
    </dgm:pt>
    <dgm:pt modelId="{6009EA44-C2AF-4FCA-B278-6CF2AAA45ED5}" type="pres">
      <dgm:prSet presAssocID="{F39A0EBD-5AEA-4DC4-9F3A-A01CA1A3E3A2}" presName="rootText" presStyleLbl="node2" presStyleIdx="0" presStyleCnt="3">
        <dgm:presLayoutVars>
          <dgm:chPref val="3"/>
        </dgm:presLayoutVars>
      </dgm:prSet>
      <dgm:spPr/>
      <dgm:t>
        <a:bodyPr/>
        <a:lstStyle/>
        <a:p>
          <a:endParaRPr lang="ru-RU"/>
        </a:p>
      </dgm:t>
    </dgm:pt>
    <dgm:pt modelId="{00EF92FB-D2BD-417A-BFFF-7277B683411A}" type="pres">
      <dgm:prSet presAssocID="{F39A0EBD-5AEA-4DC4-9F3A-A01CA1A3E3A2}" presName="rootConnector" presStyleLbl="node2" presStyleIdx="0" presStyleCnt="3"/>
      <dgm:spPr/>
      <dgm:t>
        <a:bodyPr/>
        <a:lstStyle/>
        <a:p>
          <a:endParaRPr lang="ru-RU"/>
        </a:p>
      </dgm:t>
    </dgm:pt>
    <dgm:pt modelId="{2AC84719-409D-40B5-A130-8A661AAFBFBB}" type="pres">
      <dgm:prSet presAssocID="{F39A0EBD-5AEA-4DC4-9F3A-A01CA1A3E3A2}" presName="hierChild4" presStyleCnt="0"/>
      <dgm:spPr/>
    </dgm:pt>
    <dgm:pt modelId="{E1014389-1F8A-4D9F-AC19-D2E596F94B3D}" type="pres">
      <dgm:prSet presAssocID="{73A60445-05A6-4062-B479-886D8A517C60}" presName="Name50" presStyleLbl="parChTrans1D3" presStyleIdx="0" presStyleCnt="9"/>
      <dgm:spPr/>
      <dgm:t>
        <a:bodyPr/>
        <a:lstStyle/>
        <a:p>
          <a:endParaRPr lang="ru-RU"/>
        </a:p>
      </dgm:t>
    </dgm:pt>
    <dgm:pt modelId="{D4776E5C-D557-4D8D-B8C2-D87BF31289E6}" type="pres">
      <dgm:prSet presAssocID="{0D4274CF-2E78-4B87-B745-887A0AE2A9DB}" presName="hierRoot2" presStyleCnt="0">
        <dgm:presLayoutVars>
          <dgm:hierBranch val="r"/>
        </dgm:presLayoutVars>
      </dgm:prSet>
      <dgm:spPr/>
    </dgm:pt>
    <dgm:pt modelId="{EEFDE23D-1205-4405-92F5-243BCDEC5E5D}" type="pres">
      <dgm:prSet presAssocID="{0D4274CF-2E78-4B87-B745-887A0AE2A9DB}" presName="rootComposite" presStyleCnt="0"/>
      <dgm:spPr/>
    </dgm:pt>
    <dgm:pt modelId="{7256C085-B421-49D4-BDD1-4D13D9156976}" type="pres">
      <dgm:prSet presAssocID="{0D4274CF-2E78-4B87-B745-887A0AE2A9DB}" presName="rootText" presStyleLbl="node3" presStyleIdx="0" presStyleCnt="9">
        <dgm:presLayoutVars>
          <dgm:chPref val="3"/>
        </dgm:presLayoutVars>
      </dgm:prSet>
      <dgm:spPr/>
      <dgm:t>
        <a:bodyPr/>
        <a:lstStyle/>
        <a:p>
          <a:endParaRPr lang="ru-RU"/>
        </a:p>
      </dgm:t>
    </dgm:pt>
    <dgm:pt modelId="{9F169E0F-9E0F-4FE1-BBE9-E8E3192EAF89}" type="pres">
      <dgm:prSet presAssocID="{0D4274CF-2E78-4B87-B745-887A0AE2A9DB}" presName="rootConnector" presStyleLbl="node3" presStyleIdx="0" presStyleCnt="9"/>
      <dgm:spPr/>
      <dgm:t>
        <a:bodyPr/>
        <a:lstStyle/>
        <a:p>
          <a:endParaRPr lang="ru-RU"/>
        </a:p>
      </dgm:t>
    </dgm:pt>
    <dgm:pt modelId="{A1E8D904-DC6B-4B56-90F3-17C9FDCFE554}" type="pres">
      <dgm:prSet presAssocID="{0D4274CF-2E78-4B87-B745-887A0AE2A9DB}" presName="hierChild4" presStyleCnt="0"/>
      <dgm:spPr/>
    </dgm:pt>
    <dgm:pt modelId="{B380403F-BE26-401C-B8DC-5EACAD949F19}" type="pres">
      <dgm:prSet presAssocID="{0D4274CF-2E78-4B87-B745-887A0AE2A9DB}" presName="hierChild5" presStyleCnt="0"/>
      <dgm:spPr/>
    </dgm:pt>
    <dgm:pt modelId="{486051CF-BED6-487C-9DF3-E976B3EA19C6}" type="pres">
      <dgm:prSet presAssocID="{F44FC6DC-FB31-45E6-B625-A7C387C73CDC}" presName="Name50" presStyleLbl="parChTrans1D3" presStyleIdx="1" presStyleCnt="9"/>
      <dgm:spPr/>
      <dgm:t>
        <a:bodyPr/>
        <a:lstStyle/>
        <a:p>
          <a:endParaRPr lang="ru-RU"/>
        </a:p>
      </dgm:t>
    </dgm:pt>
    <dgm:pt modelId="{FF9CD6E5-B229-444C-A698-94948CBA53D4}" type="pres">
      <dgm:prSet presAssocID="{6DD20B9C-6916-4EFA-8E1B-645758B6C52B}" presName="hierRoot2" presStyleCnt="0">
        <dgm:presLayoutVars>
          <dgm:hierBranch val="r"/>
        </dgm:presLayoutVars>
      </dgm:prSet>
      <dgm:spPr/>
    </dgm:pt>
    <dgm:pt modelId="{7E69D829-3D3E-4FAD-8B8F-1D39CF887003}" type="pres">
      <dgm:prSet presAssocID="{6DD20B9C-6916-4EFA-8E1B-645758B6C52B}" presName="rootComposite" presStyleCnt="0"/>
      <dgm:spPr/>
    </dgm:pt>
    <dgm:pt modelId="{C8F5EE34-BBAE-4ABB-90A5-0591A2B83F28}" type="pres">
      <dgm:prSet presAssocID="{6DD20B9C-6916-4EFA-8E1B-645758B6C52B}" presName="rootText" presStyleLbl="node3" presStyleIdx="1" presStyleCnt="9">
        <dgm:presLayoutVars>
          <dgm:chPref val="3"/>
        </dgm:presLayoutVars>
      </dgm:prSet>
      <dgm:spPr/>
      <dgm:t>
        <a:bodyPr/>
        <a:lstStyle/>
        <a:p>
          <a:endParaRPr lang="ru-RU"/>
        </a:p>
      </dgm:t>
    </dgm:pt>
    <dgm:pt modelId="{DF26C4C1-9C1E-4DDD-B626-96A094CABB26}" type="pres">
      <dgm:prSet presAssocID="{6DD20B9C-6916-4EFA-8E1B-645758B6C52B}" presName="rootConnector" presStyleLbl="node3" presStyleIdx="1" presStyleCnt="9"/>
      <dgm:spPr/>
      <dgm:t>
        <a:bodyPr/>
        <a:lstStyle/>
        <a:p>
          <a:endParaRPr lang="ru-RU"/>
        </a:p>
      </dgm:t>
    </dgm:pt>
    <dgm:pt modelId="{E33127EF-427D-4D19-A373-528346998413}" type="pres">
      <dgm:prSet presAssocID="{6DD20B9C-6916-4EFA-8E1B-645758B6C52B}" presName="hierChild4" presStyleCnt="0"/>
      <dgm:spPr/>
    </dgm:pt>
    <dgm:pt modelId="{E91BC54C-F543-4D15-B9F9-B593A8365156}" type="pres">
      <dgm:prSet presAssocID="{6DD20B9C-6916-4EFA-8E1B-645758B6C52B}" presName="hierChild5" presStyleCnt="0"/>
      <dgm:spPr/>
    </dgm:pt>
    <dgm:pt modelId="{A33F459B-1264-47F6-BAD2-B2DCDD515781}" type="pres">
      <dgm:prSet presAssocID="{6704BD33-FC76-4A04-9D43-38F620C1F0CA}" presName="Name50" presStyleLbl="parChTrans1D3" presStyleIdx="2" presStyleCnt="9"/>
      <dgm:spPr/>
      <dgm:t>
        <a:bodyPr/>
        <a:lstStyle/>
        <a:p>
          <a:endParaRPr lang="ru-RU"/>
        </a:p>
      </dgm:t>
    </dgm:pt>
    <dgm:pt modelId="{887A0129-CCFC-4413-A4E1-A677132A8804}" type="pres">
      <dgm:prSet presAssocID="{F9950949-DFBB-4A2A-998B-97BA16C7FED3}" presName="hierRoot2" presStyleCnt="0">
        <dgm:presLayoutVars>
          <dgm:hierBranch val="r"/>
        </dgm:presLayoutVars>
      </dgm:prSet>
      <dgm:spPr/>
    </dgm:pt>
    <dgm:pt modelId="{66A6852F-2D21-4E7D-9B16-2CA4462B332A}" type="pres">
      <dgm:prSet presAssocID="{F9950949-DFBB-4A2A-998B-97BA16C7FED3}" presName="rootComposite" presStyleCnt="0"/>
      <dgm:spPr/>
    </dgm:pt>
    <dgm:pt modelId="{35ADF4AA-21A2-4C96-83B8-1AADA78ED5A8}" type="pres">
      <dgm:prSet presAssocID="{F9950949-DFBB-4A2A-998B-97BA16C7FED3}" presName="rootText" presStyleLbl="node3" presStyleIdx="2" presStyleCnt="9">
        <dgm:presLayoutVars>
          <dgm:chPref val="3"/>
        </dgm:presLayoutVars>
      </dgm:prSet>
      <dgm:spPr/>
      <dgm:t>
        <a:bodyPr/>
        <a:lstStyle/>
        <a:p>
          <a:endParaRPr lang="ru-RU"/>
        </a:p>
      </dgm:t>
    </dgm:pt>
    <dgm:pt modelId="{21E7E332-68DB-44EB-B6D2-E432159785D5}" type="pres">
      <dgm:prSet presAssocID="{F9950949-DFBB-4A2A-998B-97BA16C7FED3}" presName="rootConnector" presStyleLbl="node3" presStyleIdx="2" presStyleCnt="9"/>
      <dgm:spPr/>
      <dgm:t>
        <a:bodyPr/>
        <a:lstStyle/>
        <a:p>
          <a:endParaRPr lang="ru-RU"/>
        </a:p>
      </dgm:t>
    </dgm:pt>
    <dgm:pt modelId="{16E8C928-8AD8-46E3-81F8-E2910692C393}" type="pres">
      <dgm:prSet presAssocID="{F9950949-DFBB-4A2A-998B-97BA16C7FED3}" presName="hierChild4" presStyleCnt="0"/>
      <dgm:spPr/>
    </dgm:pt>
    <dgm:pt modelId="{C52E7F79-074C-45D5-AA96-1D7615350677}" type="pres">
      <dgm:prSet presAssocID="{F9950949-DFBB-4A2A-998B-97BA16C7FED3}" presName="hierChild5" presStyleCnt="0"/>
      <dgm:spPr/>
    </dgm:pt>
    <dgm:pt modelId="{27754BA5-24F4-4F9E-A725-563D22BE8BA4}" type="pres">
      <dgm:prSet presAssocID="{9705E79F-1320-4388-A56C-DA0703A6BD4C}" presName="Name50" presStyleLbl="parChTrans1D3" presStyleIdx="3" presStyleCnt="9"/>
      <dgm:spPr/>
      <dgm:t>
        <a:bodyPr/>
        <a:lstStyle/>
        <a:p>
          <a:endParaRPr lang="ru-RU"/>
        </a:p>
      </dgm:t>
    </dgm:pt>
    <dgm:pt modelId="{2F8920BB-5E3F-494C-9875-A395B1CBC263}" type="pres">
      <dgm:prSet presAssocID="{2F5A3917-664F-48A9-B5F8-0845779D9685}" presName="hierRoot2" presStyleCnt="0">
        <dgm:presLayoutVars>
          <dgm:hierBranch val="r"/>
        </dgm:presLayoutVars>
      </dgm:prSet>
      <dgm:spPr/>
    </dgm:pt>
    <dgm:pt modelId="{BA4EC7AC-C04F-43C6-B80E-A8D35DA048B9}" type="pres">
      <dgm:prSet presAssocID="{2F5A3917-664F-48A9-B5F8-0845779D9685}" presName="rootComposite" presStyleCnt="0"/>
      <dgm:spPr/>
    </dgm:pt>
    <dgm:pt modelId="{C8BACF78-B5F8-40AF-98B0-DAF7FD1530F1}" type="pres">
      <dgm:prSet presAssocID="{2F5A3917-664F-48A9-B5F8-0845779D9685}" presName="rootText" presStyleLbl="node3" presStyleIdx="3" presStyleCnt="9">
        <dgm:presLayoutVars>
          <dgm:chPref val="3"/>
        </dgm:presLayoutVars>
      </dgm:prSet>
      <dgm:spPr/>
      <dgm:t>
        <a:bodyPr/>
        <a:lstStyle/>
        <a:p>
          <a:endParaRPr lang="ru-RU"/>
        </a:p>
      </dgm:t>
    </dgm:pt>
    <dgm:pt modelId="{3AD80517-4129-43A1-9040-DB5EA662EC57}" type="pres">
      <dgm:prSet presAssocID="{2F5A3917-664F-48A9-B5F8-0845779D9685}" presName="rootConnector" presStyleLbl="node3" presStyleIdx="3" presStyleCnt="9"/>
      <dgm:spPr/>
      <dgm:t>
        <a:bodyPr/>
        <a:lstStyle/>
        <a:p>
          <a:endParaRPr lang="ru-RU"/>
        </a:p>
      </dgm:t>
    </dgm:pt>
    <dgm:pt modelId="{83CF8074-686E-40FD-9B81-B1026C6AEA85}" type="pres">
      <dgm:prSet presAssocID="{2F5A3917-664F-48A9-B5F8-0845779D9685}" presName="hierChild4" presStyleCnt="0"/>
      <dgm:spPr/>
    </dgm:pt>
    <dgm:pt modelId="{5DAC0BCA-B0D9-40FA-9FD1-C96F543004F2}" type="pres">
      <dgm:prSet presAssocID="{2F5A3917-664F-48A9-B5F8-0845779D9685}" presName="hierChild5" presStyleCnt="0"/>
      <dgm:spPr/>
    </dgm:pt>
    <dgm:pt modelId="{F4D3F336-20F9-4007-9165-6C09FB2ABD57}" type="pres">
      <dgm:prSet presAssocID="{F39A0EBD-5AEA-4DC4-9F3A-A01CA1A3E3A2}" presName="hierChild5" presStyleCnt="0"/>
      <dgm:spPr/>
    </dgm:pt>
    <dgm:pt modelId="{B89F51B0-F602-48F4-BD3F-4A7986F8765C}" type="pres">
      <dgm:prSet presAssocID="{FECD65B3-9606-4AD5-A65A-30C73DC6F2B4}" presName="Name35" presStyleLbl="parChTrans1D2" presStyleIdx="1" presStyleCnt="3"/>
      <dgm:spPr/>
      <dgm:t>
        <a:bodyPr/>
        <a:lstStyle/>
        <a:p>
          <a:endParaRPr lang="ru-RU"/>
        </a:p>
      </dgm:t>
    </dgm:pt>
    <dgm:pt modelId="{1508EE92-9EBB-409F-BB88-F48E0943511B}" type="pres">
      <dgm:prSet presAssocID="{6F56F708-3BE2-4CE5-92F0-E78D856ACC59}" presName="hierRoot2" presStyleCnt="0">
        <dgm:presLayoutVars>
          <dgm:hierBranch val="l"/>
        </dgm:presLayoutVars>
      </dgm:prSet>
      <dgm:spPr/>
    </dgm:pt>
    <dgm:pt modelId="{75F86549-6F5B-4544-A962-7572B81BE6A5}" type="pres">
      <dgm:prSet presAssocID="{6F56F708-3BE2-4CE5-92F0-E78D856ACC59}" presName="rootComposite" presStyleCnt="0"/>
      <dgm:spPr/>
    </dgm:pt>
    <dgm:pt modelId="{DCF2ACCD-94D8-4D8E-AFB7-11B48AFE92F6}" type="pres">
      <dgm:prSet presAssocID="{6F56F708-3BE2-4CE5-92F0-E78D856ACC59}" presName="rootText" presStyleLbl="node2" presStyleIdx="1" presStyleCnt="3">
        <dgm:presLayoutVars>
          <dgm:chPref val="3"/>
        </dgm:presLayoutVars>
      </dgm:prSet>
      <dgm:spPr/>
      <dgm:t>
        <a:bodyPr/>
        <a:lstStyle/>
        <a:p>
          <a:endParaRPr lang="ru-RU"/>
        </a:p>
      </dgm:t>
    </dgm:pt>
    <dgm:pt modelId="{45D85AE4-2FBD-4A4C-A5C1-E27E00ADF5EA}" type="pres">
      <dgm:prSet presAssocID="{6F56F708-3BE2-4CE5-92F0-E78D856ACC59}" presName="rootConnector" presStyleLbl="node2" presStyleIdx="1" presStyleCnt="3"/>
      <dgm:spPr/>
      <dgm:t>
        <a:bodyPr/>
        <a:lstStyle/>
        <a:p>
          <a:endParaRPr lang="ru-RU"/>
        </a:p>
      </dgm:t>
    </dgm:pt>
    <dgm:pt modelId="{2ACACABD-2851-433C-B4F5-B5C5AF48E59D}" type="pres">
      <dgm:prSet presAssocID="{6F56F708-3BE2-4CE5-92F0-E78D856ACC59}" presName="hierChild4" presStyleCnt="0"/>
      <dgm:spPr/>
    </dgm:pt>
    <dgm:pt modelId="{93D27C11-CC99-4390-A872-86742B404E33}" type="pres">
      <dgm:prSet presAssocID="{89ACC3D3-0F1F-4A81-B572-C4C350ED1645}" presName="Name50" presStyleLbl="parChTrans1D3" presStyleIdx="4" presStyleCnt="9"/>
      <dgm:spPr/>
      <dgm:t>
        <a:bodyPr/>
        <a:lstStyle/>
        <a:p>
          <a:endParaRPr lang="ru-RU"/>
        </a:p>
      </dgm:t>
    </dgm:pt>
    <dgm:pt modelId="{BF0E8F4E-8FA8-42E1-BA73-692D76AA1C56}" type="pres">
      <dgm:prSet presAssocID="{EC93B817-A1F9-4EE9-AE62-1BA528B0E5A8}" presName="hierRoot2" presStyleCnt="0">
        <dgm:presLayoutVars>
          <dgm:hierBranch val="r"/>
        </dgm:presLayoutVars>
      </dgm:prSet>
      <dgm:spPr/>
    </dgm:pt>
    <dgm:pt modelId="{A3A96D1F-2BC2-4E29-AF1A-4034AB7E44E0}" type="pres">
      <dgm:prSet presAssocID="{EC93B817-A1F9-4EE9-AE62-1BA528B0E5A8}" presName="rootComposite" presStyleCnt="0"/>
      <dgm:spPr/>
    </dgm:pt>
    <dgm:pt modelId="{F6C7E6E7-B4CF-4053-9C52-5FAA68B563A7}" type="pres">
      <dgm:prSet presAssocID="{EC93B817-A1F9-4EE9-AE62-1BA528B0E5A8}" presName="rootText" presStyleLbl="node3" presStyleIdx="4" presStyleCnt="9">
        <dgm:presLayoutVars>
          <dgm:chPref val="3"/>
        </dgm:presLayoutVars>
      </dgm:prSet>
      <dgm:spPr/>
      <dgm:t>
        <a:bodyPr/>
        <a:lstStyle/>
        <a:p>
          <a:endParaRPr lang="ru-RU"/>
        </a:p>
      </dgm:t>
    </dgm:pt>
    <dgm:pt modelId="{1DF2334B-08DB-44FA-83CD-054BC7892DD6}" type="pres">
      <dgm:prSet presAssocID="{EC93B817-A1F9-4EE9-AE62-1BA528B0E5A8}" presName="rootConnector" presStyleLbl="node3" presStyleIdx="4" presStyleCnt="9"/>
      <dgm:spPr/>
      <dgm:t>
        <a:bodyPr/>
        <a:lstStyle/>
        <a:p>
          <a:endParaRPr lang="ru-RU"/>
        </a:p>
      </dgm:t>
    </dgm:pt>
    <dgm:pt modelId="{C5839809-A334-4874-8A82-8B8A018485A7}" type="pres">
      <dgm:prSet presAssocID="{EC93B817-A1F9-4EE9-AE62-1BA528B0E5A8}" presName="hierChild4" presStyleCnt="0"/>
      <dgm:spPr/>
    </dgm:pt>
    <dgm:pt modelId="{BB1DF2E8-131A-45D0-AC1D-1C33411376F6}" type="pres">
      <dgm:prSet presAssocID="{EC93B817-A1F9-4EE9-AE62-1BA528B0E5A8}" presName="hierChild5" presStyleCnt="0"/>
      <dgm:spPr/>
    </dgm:pt>
    <dgm:pt modelId="{97A71DFB-5B74-43EB-8AFF-DE727658E010}" type="pres">
      <dgm:prSet presAssocID="{9C222F71-48D3-4F62-9E45-232F038FB35F}" presName="Name50" presStyleLbl="parChTrans1D3" presStyleIdx="5" presStyleCnt="9"/>
      <dgm:spPr/>
      <dgm:t>
        <a:bodyPr/>
        <a:lstStyle/>
        <a:p>
          <a:endParaRPr lang="ru-RU"/>
        </a:p>
      </dgm:t>
    </dgm:pt>
    <dgm:pt modelId="{69C425F9-EC74-4648-94E4-47FF6662DD46}" type="pres">
      <dgm:prSet presAssocID="{0BC48E8D-7DEF-40BE-AB3F-A988BDDA75F5}" presName="hierRoot2" presStyleCnt="0">
        <dgm:presLayoutVars>
          <dgm:hierBranch val="r"/>
        </dgm:presLayoutVars>
      </dgm:prSet>
      <dgm:spPr/>
    </dgm:pt>
    <dgm:pt modelId="{809A40B1-726A-4255-8AF2-F71DB68A62BF}" type="pres">
      <dgm:prSet presAssocID="{0BC48E8D-7DEF-40BE-AB3F-A988BDDA75F5}" presName="rootComposite" presStyleCnt="0"/>
      <dgm:spPr/>
    </dgm:pt>
    <dgm:pt modelId="{43633627-8447-40C9-807D-B6E975F83E32}" type="pres">
      <dgm:prSet presAssocID="{0BC48E8D-7DEF-40BE-AB3F-A988BDDA75F5}" presName="rootText" presStyleLbl="node3" presStyleIdx="5" presStyleCnt="9">
        <dgm:presLayoutVars>
          <dgm:chPref val="3"/>
        </dgm:presLayoutVars>
      </dgm:prSet>
      <dgm:spPr/>
      <dgm:t>
        <a:bodyPr/>
        <a:lstStyle/>
        <a:p>
          <a:endParaRPr lang="ru-RU"/>
        </a:p>
      </dgm:t>
    </dgm:pt>
    <dgm:pt modelId="{835F8B68-AE22-4B63-B72E-47DBA3B5E75B}" type="pres">
      <dgm:prSet presAssocID="{0BC48E8D-7DEF-40BE-AB3F-A988BDDA75F5}" presName="rootConnector" presStyleLbl="node3" presStyleIdx="5" presStyleCnt="9"/>
      <dgm:spPr/>
      <dgm:t>
        <a:bodyPr/>
        <a:lstStyle/>
        <a:p>
          <a:endParaRPr lang="ru-RU"/>
        </a:p>
      </dgm:t>
    </dgm:pt>
    <dgm:pt modelId="{1A8E1AAE-825C-4EEE-B11F-A5F36203AC39}" type="pres">
      <dgm:prSet presAssocID="{0BC48E8D-7DEF-40BE-AB3F-A988BDDA75F5}" presName="hierChild4" presStyleCnt="0"/>
      <dgm:spPr/>
    </dgm:pt>
    <dgm:pt modelId="{2E4D2E68-C294-4699-AD78-3692FB3484B0}" type="pres">
      <dgm:prSet presAssocID="{0BC48E8D-7DEF-40BE-AB3F-A988BDDA75F5}" presName="hierChild5" presStyleCnt="0"/>
      <dgm:spPr/>
    </dgm:pt>
    <dgm:pt modelId="{588F261A-42BF-4E77-B0F9-385102ABACCA}" type="pres">
      <dgm:prSet presAssocID="{24DFC352-C292-4F9D-8CFD-F9305322F774}" presName="Name50" presStyleLbl="parChTrans1D3" presStyleIdx="6" presStyleCnt="9"/>
      <dgm:spPr/>
      <dgm:t>
        <a:bodyPr/>
        <a:lstStyle/>
        <a:p>
          <a:endParaRPr lang="ru-RU"/>
        </a:p>
      </dgm:t>
    </dgm:pt>
    <dgm:pt modelId="{6B8C1D4B-FD05-4624-8BB1-C92EEBD840B5}" type="pres">
      <dgm:prSet presAssocID="{03546D9C-4531-4B51-868D-CEC20F0CC7A6}" presName="hierRoot2" presStyleCnt="0">
        <dgm:presLayoutVars>
          <dgm:hierBranch val="r"/>
        </dgm:presLayoutVars>
      </dgm:prSet>
      <dgm:spPr/>
    </dgm:pt>
    <dgm:pt modelId="{21219120-D0D0-4788-9024-7691B2F6FBDC}" type="pres">
      <dgm:prSet presAssocID="{03546D9C-4531-4B51-868D-CEC20F0CC7A6}" presName="rootComposite" presStyleCnt="0"/>
      <dgm:spPr/>
    </dgm:pt>
    <dgm:pt modelId="{3B117DFF-A01C-48CD-BFDF-9C62BD8DE494}" type="pres">
      <dgm:prSet presAssocID="{03546D9C-4531-4B51-868D-CEC20F0CC7A6}" presName="rootText" presStyleLbl="node3" presStyleIdx="6" presStyleCnt="9">
        <dgm:presLayoutVars>
          <dgm:chPref val="3"/>
        </dgm:presLayoutVars>
      </dgm:prSet>
      <dgm:spPr/>
      <dgm:t>
        <a:bodyPr/>
        <a:lstStyle/>
        <a:p>
          <a:endParaRPr lang="ru-RU"/>
        </a:p>
      </dgm:t>
    </dgm:pt>
    <dgm:pt modelId="{AB8E3DFD-1D24-403E-A865-C15EEEC043CD}" type="pres">
      <dgm:prSet presAssocID="{03546D9C-4531-4B51-868D-CEC20F0CC7A6}" presName="rootConnector" presStyleLbl="node3" presStyleIdx="6" presStyleCnt="9"/>
      <dgm:spPr/>
      <dgm:t>
        <a:bodyPr/>
        <a:lstStyle/>
        <a:p>
          <a:endParaRPr lang="ru-RU"/>
        </a:p>
      </dgm:t>
    </dgm:pt>
    <dgm:pt modelId="{5166CBF7-1773-48F1-A515-01639B157CAC}" type="pres">
      <dgm:prSet presAssocID="{03546D9C-4531-4B51-868D-CEC20F0CC7A6}" presName="hierChild4" presStyleCnt="0"/>
      <dgm:spPr/>
    </dgm:pt>
    <dgm:pt modelId="{4099504C-6F0D-474E-A14C-6F576E2AE9ED}" type="pres">
      <dgm:prSet presAssocID="{03546D9C-4531-4B51-868D-CEC20F0CC7A6}" presName="hierChild5" presStyleCnt="0"/>
      <dgm:spPr/>
    </dgm:pt>
    <dgm:pt modelId="{5D1A6903-C227-45AA-959F-BD2DCB12C21F}" type="pres">
      <dgm:prSet presAssocID="{6F56F708-3BE2-4CE5-92F0-E78D856ACC59}" presName="hierChild5" presStyleCnt="0"/>
      <dgm:spPr/>
    </dgm:pt>
    <dgm:pt modelId="{CD36C0A0-9E89-424B-932B-CBB12544C136}" type="pres">
      <dgm:prSet presAssocID="{72EA8810-9D31-4A47-9B4F-B3BECC11FA61}" presName="Name35" presStyleLbl="parChTrans1D2" presStyleIdx="2" presStyleCnt="3"/>
      <dgm:spPr/>
      <dgm:t>
        <a:bodyPr/>
        <a:lstStyle/>
        <a:p>
          <a:endParaRPr lang="ru-RU"/>
        </a:p>
      </dgm:t>
    </dgm:pt>
    <dgm:pt modelId="{56526B38-2691-4973-BF9E-E3EEF3E4E5BD}" type="pres">
      <dgm:prSet presAssocID="{7018F210-D727-430A-A2E4-17B3A72C893E}" presName="hierRoot2" presStyleCnt="0">
        <dgm:presLayoutVars>
          <dgm:hierBranch val="r"/>
        </dgm:presLayoutVars>
      </dgm:prSet>
      <dgm:spPr/>
    </dgm:pt>
    <dgm:pt modelId="{598056B2-44AF-4527-A6CD-9CFB9B421530}" type="pres">
      <dgm:prSet presAssocID="{7018F210-D727-430A-A2E4-17B3A72C893E}" presName="rootComposite" presStyleCnt="0"/>
      <dgm:spPr/>
    </dgm:pt>
    <dgm:pt modelId="{1E4C5C43-ECF5-4E02-B6D4-8149312C67DC}" type="pres">
      <dgm:prSet presAssocID="{7018F210-D727-430A-A2E4-17B3A72C893E}" presName="rootText" presStyleLbl="node2" presStyleIdx="2" presStyleCnt="3">
        <dgm:presLayoutVars>
          <dgm:chPref val="3"/>
        </dgm:presLayoutVars>
      </dgm:prSet>
      <dgm:spPr/>
      <dgm:t>
        <a:bodyPr/>
        <a:lstStyle/>
        <a:p>
          <a:endParaRPr lang="ru-RU"/>
        </a:p>
      </dgm:t>
    </dgm:pt>
    <dgm:pt modelId="{5F356E02-BBCE-480E-9BA4-A40C54960DF1}" type="pres">
      <dgm:prSet presAssocID="{7018F210-D727-430A-A2E4-17B3A72C893E}" presName="rootConnector" presStyleLbl="node2" presStyleIdx="2" presStyleCnt="3"/>
      <dgm:spPr/>
      <dgm:t>
        <a:bodyPr/>
        <a:lstStyle/>
        <a:p>
          <a:endParaRPr lang="ru-RU"/>
        </a:p>
      </dgm:t>
    </dgm:pt>
    <dgm:pt modelId="{8C5E5761-E9EB-42E0-B40A-AB4220D73F0C}" type="pres">
      <dgm:prSet presAssocID="{7018F210-D727-430A-A2E4-17B3A72C893E}" presName="hierChild4" presStyleCnt="0"/>
      <dgm:spPr/>
    </dgm:pt>
    <dgm:pt modelId="{EE256DFA-F9A4-46E9-96BC-71AB18787455}" type="pres">
      <dgm:prSet presAssocID="{07837C3C-AB53-409A-976E-31C1D55F97D1}" presName="Name50" presStyleLbl="parChTrans1D3" presStyleIdx="7" presStyleCnt="9"/>
      <dgm:spPr/>
      <dgm:t>
        <a:bodyPr/>
        <a:lstStyle/>
        <a:p>
          <a:endParaRPr lang="ru-RU"/>
        </a:p>
      </dgm:t>
    </dgm:pt>
    <dgm:pt modelId="{C9211B55-E44D-45D6-8968-B8D59F46A234}" type="pres">
      <dgm:prSet presAssocID="{B7B900A1-0997-47CD-AC34-4CE0413F556F}" presName="hierRoot2" presStyleCnt="0">
        <dgm:presLayoutVars>
          <dgm:hierBranch val="r"/>
        </dgm:presLayoutVars>
      </dgm:prSet>
      <dgm:spPr/>
    </dgm:pt>
    <dgm:pt modelId="{FA468FCA-9FE9-4E0E-A488-E4B3D96D069B}" type="pres">
      <dgm:prSet presAssocID="{B7B900A1-0997-47CD-AC34-4CE0413F556F}" presName="rootComposite" presStyleCnt="0"/>
      <dgm:spPr/>
    </dgm:pt>
    <dgm:pt modelId="{6B8D1820-0EDD-4FE2-A6B3-6EB67D720B75}" type="pres">
      <dgm:prSet presAssocID="{B7B900A1-0997-47CD-AC34-4CE0413F556F}" presName="rootText" presStyleLbl="node3" presStyleIdx="7" presStyleCnt="9">
        <dgm:presLayoutVars>
          <dgm:chPref val="3"/>
        </dgm:presLayoutVars>
      </dgm:prSet>
      <dgm:spPr/>
      <dgm:t>
        <a:bodyPr/>
        <a:lstStyle/>
        <a:p>
          <a:endParaRPr lang="ru-RU"/>
        </a:p>
      </dgm:t>
    </dgm:pt>
    <dgm:pt modelId="{E30D865A-123B-40B8-AC54-3694EB772DD1}" type="pres">
      <dgm:prSet presAssocID="{B7B900A1-0997-47CD-AC34-4CE0413F556F}" presName="rootConnector" presStyleLbl="node3" presStyleIdx="7" presStyleCnt="9"/>
      <dgm:spPr/>
      <dgm:t>
        <a:bodyPr/>
        <a:lstStyle/>
        <a:p>
          <a:endParaRPr lang="ru-RU"/>
        </a:p>
      </dgm:t>
    </dgm:pt>
    <dgm:pt modelId="{CB94A984-788E-49E9-8679-20681B079F21}" type="pres">
      <dgm:prSet presAssocID="{B7B900A1-0997-47CD-AC34-4CE0413F556F}" presName="hierChild4" presStyleCnt="0"/>
      <dgm:spPr/>
    </dgm:pt>
    <dgm:pt modelId="{E33A8F2F-6C0C-4EDC-B18E-8D2A60B76DD7}" type="pres">
      <dgm:prSet presAssocID="{B7B900A1-0997-47CD-AC34-4CE0413F556F}" presName="hierChild5" presStyleCnt="0"/>
      <dgm:spPr/>
    </dgm:pt>
    <dgm:pt modelId="{D58BB304-55D8-4F01-9EDC-D1DFE5FC7474}" type="pres">
      <dgm:prSet presAssocID="{CBC5AF2D-39D7-4987-8CB9-FD48420EA7AC}" presName="Name50" presStyleLbl="parChTrans1D3" presStyleIdx="8" presStyleCnt="9"/>
      <dgm:spPr/>
      <dgm:t>
        <a:bodyPr/>
        <a:lstStyle/>
        <a:p>
          <a:endParaRPr lang="ru-RU"/>
        </a:p>
      </dgm:t>
    </dgm:pt>
    <dgm:pt modelId="{8B752D26-F7CB-4AA9-9334-DC93EA74DCB3}" type="pres">
      <dgm:prSet presAssocID="{325911F8-E4A6-4DFD-84A8-DB61F83CB80D}" presName="hierRoot2" presStyleCnt="0">
        <dgm:presLayoutVars>
          <dgm:hierBranch val="r"/>
        </dgm:presLayoutVars>
      </dgm:prSet>
      <dgm:spPr/>
    </dgm:pt>
    <dgm:pt modelId="{1D5AF812-D2A8-4CEC-96F1-103C573925EA}" type="pres">
      <dgm:prSet presAssocID="{325911F8-E4A6-4DFD-84A8-DB61F83CB80D}" presName="rootComposite" presStyleCnt="0"/>
      <dgm:spPr/>
    </dgm:pt>
    <dgm:pt modelId="{51D9081D-86CF-4195-8FFC-754806D749EA}" type="pres">
      <dgm:prSet presAssocID="{325911F8-E4A6-4DFD-84A8-DB61F83CB80D}" presName="rootText" presStyleLbl="node3" presStyleIdx="8" presStyleCnt="9">
        <dgm:presLayoutVars>
          <dgm:chPref val="3"/>
        </dgm:presLayoutVars>
      </dgm:prSet>
      <dgm:spPr/>
      <dgm:t>
        <a:bodyPr/>
        <a:lstStyle/>
        <a:p>
          <a:endParaRPr lang="ru-RU"/>
        </a:p>
      </dgm:t>
    </dgm:pt>
    <dgm:pt modelId="{0DA81D2F-EC78-4645-B4B8-D28AAD522D87}" type="pres">
      <dgm:prSet presAssocID="{325911F8-E4A6-4DFD-84A8-DB61F83CB80D}" presName="rootConnector" presStyleLbl="node3" presStyleIdx="8" presStyleCnt="9"/>
      <dgm:spPr/>
      <dgm:t>
        <a:bodyPr/>
        <a:lstStyle/>
        <a:p>
          <a:endParaRPr lang="ru-RU"/>
        </a:p>
      </dgm:t>
    </dgm:pt>
    <dgm:pt modelId="{8F937B4C-3D24-4B19-910F-1743592C378A}" type="pres">
      <dgm:prSet presAssocID="{325911F8-E4A6-4DFD-84A8-DB61F83CB80D}" presName="hierChild4" presStyleCnt="0"/>
      <dgm:spPr/>
    </dgm:pt>
    <dgm:pt modelId="{67A1B459-FCD2-472B-B6CF-E6BC9A7F1425}" type="pres">
      <dgm:prSet presAssocID="{325911F8-E4A6-4DFD-84A8-DB61F83CB80D}" presName="hierChild5" presStyleCnt="0"/>
      <dgm:spPr/>
    </dgm:pt>
    <dgm:pt modelId="{69B586AF-16D7-4003-A146-6F947F3C390D}" type="pres">
      <dgm:prSet presAssocID="{7018F210-D727-430A-A2E4-17B3A72C893E}" presName="hierChild5" presStyleCnt="0"/>
      <dgm:spPr/>
    </dgm:pt>
    <dgm:pt modelId="{34092B06-6D2A-4FD2-AE90-16D7B5CE44A1}" type="pres">
      <dgm:prSet presAssocID="{1478D900-07D8-4CD7-AC24-C96C42930DFD}" presName="hierChild3" presStyleCnt="0"/>
      <dgm:spPr/>
    </dgm:pt>
  </dgm:ptLst>
  <dgm:cxnLst>
    <dgm:cxn modelId="{5CAB1B05-4A0F-426D-92D0-616AFA1381A6}" type="presOf" srcId="{6704BD33-FC76-4A04-9D43-38F620C1F0CA}" destId="{A33F459B-1264-47F6-BAD2-B2DCDD515781}" srcOrd="0" destOrd="0" presId="urn:microsoft.com/office/officeart/2005/8/layout/orgChart1"/>
    <dgm:cxn modelId="{50A56535-037B-4BA5-B072-6C88A09F9DB4}" type="presOf" srcId="{F39A0EBD-5AEA-4DC4-9F3A-A01CA1A3E3A2}" destId="{6009EA44-C2AF-4FCA-B278-6CF2AAA45ED5}" srcOrd="0" destOrd="0" presId="urn:microsoft.com/office/officeart/2005/8/layout/orgChart1"/>
    <dgm:cxn modelId="{103B87A9-5503-4B6F-B470-9D4E710257C2}" srcId="{F39A0EBD-5AEA-4DC4-9F3A-A01CA1A3E3A2}" destId="{2F5A3917-664F-48A9-B5F8-0845779D9685}" srcOrd="3" destOrd="0" parTransId="{9705E79F-1320-4388-A56C-DA0703A6BD4C}" sibTransId="{32C3D7D7-4885-41EE-B34A-85B6FCCD3EA1}"/>
    <dgm:cxn modelId="{3CEAB1D5-0E70-4010-BAC2-B2958228B81A}" type="presOf" srcId="{0D4274CF-2E78-4B87-B745-887A0AE2A9DB}" destId="{9F169E0F-9E0F-4FE1-BBE9-E8E3192EAF89}" srcOrd="1" destOrd="0" presId="urn:microsoft.com/office/officeart/2005/8/layout/orgChart1"/>
    <dgm:cxn modelId="{4392E85C-9559-4AD3-9C91-8F632FECBC5B}" type="presOf" srcId="{72EA8810-9D31-4A47-9B4F-B3BECC11FA61}" destId="{CD36C0A0-9E89-424B-932B-CBB12544C136}" srcOrd="0" destOrd="0" presId="urn:microsoft.com/office/officeart/2005/8/layout/orgChart1"/>
    <dgm:cxn modelId="{00583FA8-6F8F-409C-A886-44E4C3469B27}" srcId="{1478D900-07D8-4CD7-AC24-C96C42930DFD}" destId="{7018F210-D727-430A-A2E4-17B3A72C893E}" srcOrd="2" destOrd="0" parTransId="{72EA8810-9D31-4A47-9B4F-B3BECC11FA61}" sibTransId="{99651DB6-7D1D-4650-B817-BF462811028E}"/>
    <dgm:cxn modelId="{788996A7-CD13-404D-9765-6200FA97CEED}" type="presOf" srcId="{03546D9C-4531-4B51-868D-CEC20F0CC7A6}" destId="{3B117DFF-A01C-48CD-BFDF-9C62BD8DE494}" srcOrd="0" destOrd="0" presId="urn:microsoft.com/office/officeart/2005/8/layout/orgChart1"/>
    <dgm:cxn modelId="{6E4B9E31-A2D7-4EF4-A321-1EEA88DA0051}" type="presOf" srcId="{1478D900-07D8-4CD7-AC24-C96C42930DFD}" destId="{D03CEDD3-DD56-4AED-AFA8-DD477A01CF87}" srcOrd="1" destOrd="0" presId="urn:microsoft.com/office/officeart/2005/8/layout/orgChart1"/>
    <dgm:cxn modelId="{499E6E13-458C-461A-9B0C-5ED518671725}" type="presOf" srcId="{0D4274CF-2E78-4B87-B745-887A0AE2A9DB}" destId="{7256C085-B421-49D4-BDD1-4D13D9156976}" srcOrd="0" destOrd="0" presId="urn:microsoft.com/office/officeart/2005/8/layout/orgChart1"/>
    <dgm:cxn modelId="{73F40309-E477-46DB-96A3-6A5486EEAECE}" type="presOf" srcId="{9705E79F-1320-4388-A56C-DA0703A6BD4C}" destId="{27754BA5-24F4-4F9E-A725-563D22BE8BA4}" srcOrd="0" destOrd="0" presId="urn:microsoft.com/office/officeart/2005/8/layout/orgChart1"/>
    <dgm:cxn modelId="{1BE5EA02-C704-4655-8368-2EB25126C934}" type="presOf" srcId="{325911F8-E4A6-4DFD-84A8-DB61F83CB80D}" destId="{51D9081D-86CF-4195-8FFC-754806D749EA}" srcOrd="0" destOrd="0" presId="urn:microsoft.com/office/officeart/2005/8/layout/orgChart1"/>
    <dgm:cxn modelId="{FB899A35-AF99-4D29-9C82-145D798EB499}" srcId="{1478D900-07D8-4CD7-AC24-C96C42930DFD}" destId="{6F56F708-3BE2-4CE5-92F0-E78D856ACC59}" srcOrd="1" destOrd="0" parTransId="{FECD65B3-9606-4AD5-A65A-30C73DC6F2B4}" sibTransId="{AFF9E6AE-B163-49BD-A6CD-5B6A0716202E}"/>
    <dgm:cxn modelId="{D5761882-5529-4346-933F-675DDC6801A9}" type="presOf" srcId="{1478D900-07D8-4CD7-AC24-C96C42930DFD}" destId="{9E7F44AC-AB06-477D-A031-B57718122387}" srcOrd="0" destOrd="0" presId="urn:microsoft.com/office/officeart/2005/8/layout/orgChart1"/>
    <dgm:cxn modelId="{C6210D4C-1F70-47DE-8040-9EC8EAFC0BE5}" type="presOf" srcId="{FECD65B3-9606-4AD5-A65A-30C73DC6F2B4}" destId="{B89F51B0-F602-48F4-BD3F-4A7986F8765C}" srcOrd="0" destOrd="0" presId="urn:microsoft.com/office/officeart/2005/8/layout/orgChart1"/>
    <dgm:cxn modelId="{3CEA5D15-65F7-4153-9B41-89A8B884C5DC}" type="presOf" srcId="{325911F8-E4A6-4DFD-84A8-DB61F83CB80D}" destId="{0DA81D2F-EC78-4645-B4B8-D28AAD522D87}" srcOrd="1" destOrd="0" presId="urn:microsoft.com/office/officeart/2005/8/layout/orgChart1"/>
    <dgm:cxn modelId="{A52AFF03-5317-46CB-B537-6B7D87F860E0}" type="presOf" srcId="{F9950949-DFBB-4A2A-998B-97BA16C7FED3}" destId="{35ADF4AA-21A2-4C96-83B8-1AADA78ED5A8}" srcOrd="0" destOrd="0" presId="urn:microsoft.com/office/officeart/2005/8/layout/orgChart1"/>
    <dgm:cxn modelId="{3754D7BF-2E57-4A02-9BBE-3796018D8293}" type="presOf" srcId="{F39A0EBD-5AEA-4DC4-9F3A-A01CA1A3E3A2}" destId="{00EF92FB-D2BD-417A-BFFF-7277B683411A}" srcOrd="1" destOrd="0" presId="urn:microsoft.com/office/officeart/2005/8/layout/orgChart1"/>
    <dgm:cxn modelId="{0DF960BC-33BE-4B6D-9B21-5B7C72A3FAFF}" srcId="{50571E1C-67AA-412D-9CF6-CC359E99973B}" destId="{1478D900-07D8-4CD7-AC24-C96C42930DFD}" srcOrd="0" destOrd="0" parTransId="{4CD44A80-53FE-4D1A-9DE6-0A2483B9065A}" sibTransId="{C8D84786-7E5A-4733-BBAC-2E3B102A3C9E}"/>
    <dgm:cxn modelId="{9805B50C-0B90-4C07-B053-1CA6D07B8C0B}" type="presOf" srcId="{F44FC6DC-FB31-45E6-B625-A7C387C73CDC}" destId="{486051CF-BED6-487C-9DF3-E976B3EA19C6}" srcOrd="0" destOrd="0" presId="urn:microsoft.com/office/officeart/2005/8/layout/orgChart1"/>
    <dgm:cxn modelId="{4643E87E-E56D-4340-AF22-E750D22259C5}" type="presOf" srcId="{9C222F71-48D3-4F62-9E45-232F038FB35F}" destId="{97A71DFB-5B74-43EB-8AFF-DE727658E010}" srcOrd="0" destOrd="0" presId="urn:microsoft.com/office/officeart/2005/8/layout/orgChart1"/>
    <dgm:cxn modelId="{6E7EADDB-A0DB-4852-BB1A-8CDCE2DE559F}" type="presOf" srcId="{0BC48E8D-7DEF-40BE-AB3F-A988BDDA75F5}" destId="{835F8B68-AE22-4B63-B72E-47DBA3B5E75B}" srcOrd="1" destOrd="0" presId="urn:microsoft.com/office/officeart/2005/8/layout/orgChart1"/>
    <dgm:cxn modelId="{612266AA-FE5C-4076-9BEE-416BAE84D7C3}" type="presOf" srcId="{EC93B817-A1F9-4EE9-AE62-1BA528B0E5A8}" destId="{F6C7E6E7-B4CF-4053-9C52-5FAA68B563A7}" srcOrd="0" destOrd="0" presId="urn:microsoft.com/office/officeart/2005/8/layout/orgChart1"/>
    <dgm:cxn modelId="{E479FB1D-7055-49D8-8F84-CA14A8E73E44}" type="presOf" srcId="{50571E1C-67AA-412D-9CF6-CC359E99973B}" destId="{81F0E78A-E50E-4669-A585-58693D032940}" srcOrd="0" destOrd="0" presId="urn:microsoft.com/office/officeart/2005/8/layout/orgChart1"/>
    <dgm:cxn modelId="{FEE408F5-A47F-4CB5-B671-15FE5D6AC1EA}" type="presOf" srcId="{0BC48E8D-7DEF-40BE-AB3F-A988BDDA75F5}" destId="{43633627-8447-40C9-807D-B6E975F83E32}" srcOrd="0" destOrd="0" presId="urn:microsoft.com/office/officeart/2005/8/layout/orgChart1"/>
    <dgm:cxn modelId="{0C3DD9A6-FBC8-43A9-90D5-A9D5AAD9BF47}" srcId="{6F56F708-3BE2-4CE5-92F0-E78D856ACC59}" destId="{EC93B817-A1F9-4EE9-AE62-1BA528B0E5A8}" srcOrd="0" destOrd="0" parTransId="{89ACC3D3-0F1F-4A81-B572-C4C350ED1645}" sibTransId="{1C975275-6150-4316-9062-F47596DFBC83}"/>
    <dgm:cxn modelId="{A97C8C46-7FF6-4A7E-ACC9-8F4017721567}" type="presOf" srcId="{BF596903-FE1E-4A16-8278-78306E047C5E}" destId="{FBE6DBA6-1D53-47F2-9F86-C5D13AD04B20}" srcOrd="0" destOrd="0" presId="urn:microsoft.com/office/officeart/2005/8/layout/orgChart1"/>
    <dgm:cxn modelId="{C8867F28-96B2-4FF4-8275-36EE3AAA441D}" srcId="{6F56F708-3BE2-4CE5-92F0-E78D856ACC59}" destId="{03546D9C-4531-4B51-868D-CEC20F0CC7A6}" srcOrd="2" destOrd="0" parTransId="{24DFC352-C292-4F9D-8CFD-F9305322F774}" sibTransId="{98E16863-8A8E-495D-8D95-F96AFD3A7800}"/>
    <dgm:cxn modelId="{7EA11130-1698-43D8-8745-DF0E89558705}" type="presOf" srcId="{2F5A3917-664F-48A9-B5F8-0845779D9685}" destId="{3AD80517-4129-43A1-9040-DB5EA662EC57}" srcOrd="1" destOrd="0" presId="urn:microsoft.com/office/officeart/2005/8/layout/orgChart1"/>
    <dgm:cxn modelId="{45FBA1C6-29DA-4DF4-A98F-C09E6EF69259}" srcId="{6F56F708-3BE2-4CE5-92F0-E78D856ACC59}" destId="{0BC48E8D-7DEF-40BE-AB3F-A988BDDA75F5}" srcOrd="1" destOrd="0" parTransId="{9C222F71-48D3-4F62-9E45-232F038FB35F}" sibTransId="{5AAF5CB2-EA8F-4402-9197-46568D413E37}"/>
    <dgm:cxn modelId="{E5744137-7AFA-4F37-A86A-269DB8DAC18C}" type="presOf" srcId="{73A60445-05A6-4062-B479-886D8A517C60}" destId="{E1014389-1F8A-4D9F-AC19-D2E596F94B3D}" srcOrd="0" destOrd="0" presId="urn:microsoft.com/office/officeart/2005/8/layout/orgChart1"/>
    <dgm:cxn modelId="{90F79542-2E48-4887-9CBA-86568B02E1AE}" type="presOf" srcId="{24DFC352-C292-4F9D-8CFD-F9305322F774}" destId="{588F261A-42BF-4E77-B0F9-385102ABACCA}" srcOrd="0" destOrd="0" presId="urn:microsoft.com/office/officeart/2005/8/layout/orgChart1"/>
    <dgm:cxn modelId="{EFE0C360-566C-45AD-8739-7DCE863AB7AC}" type="presOf" srcId="{7018F210-D727-430A-A2E4-17B3A72C893E}" destId="{5F356E02-BBCE-480E-9BA4-A40C54960DF1}" srcOrd="1" destOrd="0" presId="urn:microsoft.com/office/officeart/2005/8/layout/orgChart1"/>
    <dgm:cxn modelId="{C126DAA5-7BB8-40F3-867E-B4CBD141C30B}" type="presOf" srcId="{03546D9C-4531-4B51-868D-CEC20F0CC7A6}" destId="{AB8E3DFD-1D24-403E-A865-C15EEEC043CD}" srcOrd="1" destOrd="0" presId="urn:microsoft.com/office/officeart/2005/8/layout/orgChart1"/>
    <dgm:cxn modelId="{A2F4EA43-1D6C-45E0-BA5E-444304B61D8F}" type="presOf" srcId="{6F56F708-3BE2-4CE5-92F0-E78D856ACC59}" destId="{45D85AE4-2FBD-4A4C-A5C1-E27E00ADF5EA}" srcOrd="1" destOrd="0" presId="urn:microsoft.com/office/officeart/2005/8/layout/orgChart1"/>
    <dgm:cxn modelId="{5998C03F-377F-451E-9063-1A5557B231E5}" type="presOf" srcId="{CBC5AF2D-39D7-4987-8CB9-FD48420EA7AC}" destId="{D58BB304-55D8-4F01-9EDC-D1DFE5FC7474}" srcOrd="0" destOrd="0" presId="urn:microsoft.com/office/officeart/2005/8/layout/orgChart1"/>
    <dgm:cxn modelId="{3E011F8E-F3D0-449F-BC0C-F865C3674C34}" type="presOf" srcId="{7018F210-D727-430A-A2E4-17B3A72C893E}" destId="{1E4C5C43-ECF5-4E02-B6D4-8149312C67DC}" srcOrd="0" destOrd="0" presId="urn:microsoft.com/office/officeart/2005/8/layout/orgChart1"/>
    <dgm:cxn modelId="{6D881023-B2C4-4191-A101-120DB0B6F449}" srcId="{F39A0EBD-5AEA-4DC4-9F3A-A01CA1A3E3A2}" destId="{F9950949-DFBB-4A2A-998B-97BA16C7FED3}" srcOrd="2" destOrd="0" parTransId="{6704BD33-FC76-4A04-9D43-38F620C1F0CA}" sibTransId="{6F70D2BF-74F3-4795-8B92-9D3DD3E4DB8A}"/>
    <dgm:cxn modelId="{1A8A7C57-E9DB-4A82-BADE-4CB638849614}" type="presOf" srcId="{07837C3C-AB53-409A-976E-31C1D55F97D1}" destId="{EE256DFA-F9A4-46E9-96BC-71AB18787455}" srcOrd="0" destOrd="0" presId="urn:microsoft.com/office/officeart/2005/8/layout/orgChart1"/>
    <dgm:cxn modelId="{EE5D34D5-42DB-4644-A5B1-EED58F35C676}" type="presOf" srcId="{6DD20B9C-6916-4EFA-8E1B-645758B6C52B}" destId="{DF26C4C1-9C1E-4DDD-B626-96A094CABB26}" srcOrd="1" destOrd="0" presId="urn:microsoft.com/office/officeart/2005/8/layout/orgChart1"/>
    <dgm:cxn modelId="{21FA962D-61A9-49A2-A7E2-E744E34A5DDA}" type="presOf" srcId="{6DD20B9C-6916-4EFA-8E1B-645758B6C52B}" destId="{C8F5EE34-BBAE-4ABB-90A5-0591A2B83F28}" srcOrd="0" destOrd="0" presId="urn:microsoft.com/office/officeart/2005/8/layout/orgChart1"/>
    <dgm:cxn modelId="{7925D9B2-874B-4BA3-8E91-12F948F47AB7}" srcId="{F39A0EBD-5AEA-4DC4-9F3A-A01CA1A3E3A2}" destId="{0D4274CF-2E78-4B87-B745-887A0AE2A9DB}" srcOrd="0" destOrd="0" parTransId="{73A60445-05A6-4062-B479-886D8A517C60}" sibTransId="{46DD3668-512F-4B0F-B3D0-3228B08B60FA}"/>
    <dgm:cxn modelId="{25B3E3B2-05EC-467D-ADD2-9743840A2F44}" type="presOf" srcId="{2F5A3917-664F-48A9-B5F8-0845779D9685}" destId="{C8BACF78-B5F8-40AF-98B0-DAF7FD1530F1}" srcOrd="0" destOrd="0" presId="urn:microsoft.com/office/officeart/2005/8/layout/orgChart1"/>
    <dgm:cxn modelId="{22EA1A3C-6EEA-485C-83BA-E07CAA97E727}" srcId="{F39A0EBD-5AEA-4DC4-9F3A-A01CA1A3E3A2}" destId="{6DD20B9C-6916-4EFA-8E1B-645758B6C52B}" srcOrd="1" destOrd="0" parTransId="{F44FC6DC-FB31-45E6-B625-A7C387C73CDC}" sibTransId="{BD7F4658-0D55-4674-ADBF-EF6177AC9C5B}"/>
    <dgm:cxn modelId="{49A19AAB-6BBF-4C05-808D-2616BF0846F1}" type="presOf" srcId="{6F56F708-3BE2-4CE5-92F0-E78D856ACC59}" destId="{DCF2ACCD-94D8-4D8E-AFB7-11B48AFE92F6}" srcOrd="0" destOrd="0" presId="urn:microsoft.com/office/officeart/2005/8/layout/orgChart1"/>
    <dgm:cxn modelId="{7ABB4993-26A8-4812-A560-5F3D75B4D4C0}" srcId="{7018F210-D727-430A-A2E4-17B3A72C893E}" destId="{325911F8-E4A6-4DFD-84A8-DB61F83CB80D}" srcOrd="1" destOrd="0" parTransId="{CBC5AF2D-39D7-4987-8CB9-FD48420EA7AC}" sibTransId="{A721F216-5C13-4224-B331-002F1408AA8B}"/>
    <dgm:cxn modelId="{CCD9B4AC-039C-4DEC-B176-387575B3766B}" srcId="{1478D900-07D8-4CD7-AC24-C96C42930DFD}" destId="{F39A0EBD-5AEA-4DC4-9F3A-A01CA1A3E3A2}" srcOrd="0" destOrd="0" parTransId="{BF596903-FE1E-4A16-8278-78306E047C5E}" sibTransId="{A67FD761-F670-496B-9C6D-54CD102F0CE2}"/>
    <dgm:cxn modelId="{DF92DB53-308F-41E4-BAC3-2ECA2F1E20D4}" type="presOf" srcId="{89ACC3D3-0F1F-4A81-B572-C4C350ED1645}" destId="{93D27C11-CC99-4390-A872-86742B404E33}" srcOrd="0" destOrd="0" presId="urn:microsoft.com/office/officeart/2005/8/layout/orgChart1"/>
    <dgm:cxn modelId="{23B8B3C7-669E-4E7C-A2C8-D353655F07F0}" type="presOf" srcId="{B7B900A1-0997-47CD-AC34-4CE0413F556F}" destId="{6B8D1820-0EDD-4FE2-A6B3-6EB67D720B75}" srcOrd="0" destOrd="0" presId="urn:microsoft.com/office/officeart/2005/8/layout/orgChart1"/>
    <dgm:cxn modelId="{DA318F61-AEE7-49BF-A4ED-358F8A226674}" type="presOf" srcId="{B7B900A1-0997-47CD-AC34-4CE0413F556F}" destId="{E30D865A-123B-40B8-AC54-3694EB772DD1}" srcOrd="1" destOrd="0" presId="urn:microsoft.com/office/officeart/2005/8/layout/orgChart1"/>
    <dgm:cxn modelId="{52690E70-8112-470B-A488-150B5638B0E7}" type="presOf" srcId="{EC93B817-A1F9-4EE9-AE62-1BA528B0E5A8}" destId="{1DF2334B-08DB-44FA-83CD-054BC7892DD6}" srcOrd="1" destOrd="0" presId="urn:microsoft.com/office/officeart/2005/8/layout/orgChart1"/>
    <dgm:cxn modelId="{AD70A932-D333-46E6-AFE1-92F9A4078C0C}" type="presOf" srcId="{F9950949-DFBB-4A2A-998B-97BA16C7FED3}" destId="{21E7E332-68DB-44EB-B6D2-E432159785D5}" srcOrd="1" destOrd="0" presId="urn:microsoft.com/office/officeart/2005/8/layout/orgChart1"/>
    <dgm:cxn modelId="{152D95EE-702A-4008-82EA-E8920C8440EC}" srcId="{7018F210-D727-430A-A2E4-17B3A72C893E}" destId="{B7B900A1-0997-47CD-AC34-4CE0413F556F}" srcOrd="0" destOrd="0" parTransId="{07837C3C-AB53-409A-976E-31C1D55F97D1}" sibTransId="{5CBCCEC9-60C4-4AF5-A68D-FFC0B5FF13DB}"/>
    <dgm:cxn modelId="{48B103FA-63C0-45BD-9B2B-FBB37817EE26}" type="presParOf" srcId="{81F0E78A-E50E-4669-A585-58693D032940}" destId="{E0A70765-1418-4210-A4FA-30C3E3695AD8}" srcOrd="0" destOrd="0" presId="urn:microsoft.com/office/officeart/2005/8/layout/orgChart1"/>
    <dgm:cxn modelId="{33A732BA-02B7-4C49-9DEA-3642861A87F0}" type="presParOf" srcId="{E0A70765-1418-4210-A4FA-30C3E3695AD8}" destId="{CF996EAE-854B-4A96-A3FB-0C212C06667C}" srcOrd="0" destOrd="0" presId="urn:microsoft.com/office/officeart/2005/8/layout/orgChart1"/>
    <dgm:cxn modelId="{5B34875F-4481-4A75-A998-F0381B6956DD}" type="presParOf" srcId="{CF996EAE-854B-4A96-A3FB-0C212C06667C}" destId="{9E7F44AC-AB06-477D-A031-B57718122387}" srcOrd="0" destOrd="0" presId="urn:microsoft.com/office/officeart/2005/8/layout/orgChart1"/>
    <dgm:cxn modelId="{7B8BC8BE-6B0F-444B-B86F-8B12EB7582A5}" type="presParOf" srcId="{CF996EAE-854B-4A96-A3FB-0C212C06667C}" destId="{D03CEDD3-DD56-4AED-AFA8-DD477A01CF87}" srcOrd="1" destOrd="0" presId="urn:microsoft.com/office/officeart/2005/8/layout/orgChart1"/>
    <dgm:cxn modelId="{ECE3FF5E-821E-4ECE-BFC1-F5B893EC1B6E}" type="presParOf" srcId="{E0A70765-1418-4210-A4FA-30C3E3695AD8}" destId="{D659A250-5584-437A-8403-C5A11C509B41}" srcOrd="1" destOrd="0" presId="urn:microsoft.com/office/officeart/2005/8/layout/orgChart1"/>
    <dgm:cxn modelId="{19A91A24-FDB5-4930-9068-29B161775FEF}" type="presParOf" srcId="{D659A250-5584-437A-8403-C5A11C509B41}" destId="{FBE6DBA6-1D53-47F2-9F86-C5D13AD04B20}" srcOrd="0" destOrd="0" presId="urn:microsoft.com/office/officeart/2005/8/layout/orgChart1"/>
    <dgm:cxn modelId="{10C57EC1-947E-4FE6-914D-7FA00492E0D9}" type="presParOf" srcId="{D659A250-5584-437A-8403-C5A11C509B41}" destId="{34E57DB1-B3FE-4222-A20A-01593F404637}" srcOrd="1" destOrd="0" presId="urn:microsoft.com/office/officeart/2005/8/layout/orgChart1"/>
    <dgm:cxn modelId="{9DDA6BE1-65E2-43C2-9B8D-299058781505}" type="presParOf" srcId="{34E57DB1-B3FE-4222-A20A-01593F404637}" destId="{A892F93A-4778-41CA-A970-8E20E9B659AC}" srcOrd="0" destOrd="0" presId="urn:microsoft.com/office/officeart/2005/8/layout/orgChart1"/>
    <dgm:cxn modelId="{A5E90794-9988-46F3-BFAF-B859A744AD8A}" type="presParOf" srcId="{A892F93A-4778-41CA-A970-8E20E9B659AC}" destId="{6009EA44-C2AF-4FCA-B278-6CF2AAA45ED5}" srcOrd="0" destOrd="0" presId="urn:microsoft.com/office/officeart/2005/8/layout/orgChart1"/>
    <dgm:cxn modelId="{E6305496-7A1C-4F45-9302-109EC83B8847}" type="presParOf" srcId="{A892F93A-4778-41CA-A970-8E20E9B659AC}" destId="{00EF92FB-D2BD-417A-BFFF-7277B683411A}" srcOrd="1" destOrd="0" presId="urn:microsoft.com/office/officeart/2005/8/layout/orgChart1"/>
    <dgm:cxn modelId="{9CC79586-434F-4E62-B87C-57A5C0805BE1}" type="presParOf" srcId="{34E57DB1-B3FE-4222-A20A-01593F404637}" destId="{2AC84719-409D-40B5-A130-8A661AAFBFBB}" srcOrd="1" destOrd="0" presId="urn:microsoft.com/office/officeart/2005/8/layout/orgChart1"/>
    <dgm:cxn modelId="{6491E80A-D913-4576-B50A-67CCAA4FE2C6}" type="presParOf" srcId="{2AC84719-409D-40B5-A130-8A661AAFBFBB}" destId="{E1014389-1F8A-4D9F-AC19-D2E596F94B3D}" srcOrd="0" destOrd="0" presId="urn:microsoft.com/office/officeart/2005/8/layout/orgChart1"/>
    <dgm:cxn modelId="{5E0BDF1F-3256-4857-907A-98424D8C9ED6}" type="presParOf" srcId="{2AC84719-409D-40B5-A130-8A661AAFBFBB}" destId="{D4776E5C-D557-4D8D-B8C2-D87BF31289E6}" srcOrd="1" destOrd="0" presId="urn:microsoft.com/office/officeart/2005/8/layout/orgChart1"/>
    <dgm:cxn modelId="{86FDCA08-0FB9-4D14-AB2B-E48DE56A8988}" type="presParOf" srcId="{D4776E5C-D557-4D8D-B8C2-D87BF31289E6}" destId="{EEFDE23D-1205-4405-92F5-243BCDEC5E5D}" srcOrd="0" destOrd="0" presId="urn:microsoft.com/office/officeart/2005/8/layout/orgChart1"/>
    <dgm:cxn modelId="{1193205B-5828-4A8E-8FDA-014410293AB9}" type="presParOf" srcId="{EEFDE23D-1205-4405-92F5-243BCDEC5E5D}" destId="{7256C085-B421-49D4-BDD1-4D13D9156976}" srcOrd="0" destOrd="0" presId="urn:microsoft.com/office/officeart/2005/8/layout/orgChart1"/>
    <dgm:cxn modelId="{561EAC83-B666-427B-AB45-3CA36A76F2D4}" type="presParOf" srcId="{EEFDE23D-1205-4405-92F5-243BCDEC5E5D}" destId="{9F169E0F-9E0F-4FE1-BBE9-E8E3192EAF89}" srcOrd="1" destOrd="0" presId="urn:microsoft.com/office/officeart/2005/8/layout/orgChart1"/>
    <dgm:cxn modelId="{853CFC23-FD52-411F-8BCD-B91EAB56C1C2}" type="presParOf" srcId="{D4776E5C-D557-4D8D-B8C2-D87BF31289E6}" destId="{A1E8D904-DC6B-4B56-90F3-17C9FDCFE554}" srcOrd="1" destOrd="0" presId="urn:microsoft.com/office/officeart/2005/8/layout/orgChart1"/>
    <dgm:cxn modelId="{B00F59C3-903F-4D29-92C2-E37C5FB6E484}" type="presParOf" srcId="{D4776E5C-D557-4D8D-B8C2-D87BF31289E6}" destId="{B380403F-BE26-401C-B8DC-5EACAD949F19}" srcOrd="2" destOrd="0" presId="urn:microsoft.com/office/officeart/2005/8/layout/orgChart1"/>
    <dgm:cxn modelId="{ECBBCBF5-6D2F-4B4A-A233-1C3891BD332E}" type="presParOf" srcId="{2AC84719-409D-40B5-A130-8A661AAFBFBB}" destId="{486051CF-BED6-487C-9DF3-E976B3EA19C6}" srcOrd="2" destOrd="0" presId="urn:microsoft.com/office/officeart/2005/8/layout/orgChart1"/>
    <dgm:cxn modelId="{396ADBEA-8369-4330-8FB4-BEB937ACFB45}" type="presParOf" srcId="{2AC84719-409D-40B5-A130-8A661AAFBFBB}" destId="{FF9CD6E5-B229-444C-A698-94948CBA53D4}" srcOrd="3" destOrd="0" presId="urn:microsoft.com/office/officeart/2005/8/layout/orgChart1"/>
    <dgm:cxn modelId="{AD0FEB1C-FC1A-4145-9909-F61210EFE6F6}" type="presParOf" srcId="{FF9CD6E5-B229-444C-A698-94948CBA53D4}" destId="{7E69D829-3D3E-4FAD-8B8F-1D39CF887003}" srcOrd="0" destOrd="0" presId="urn:microsoft.com/office/officeart/2005/8/layout/orgChart1"/>
    <dgm:cxn modelId="{E43E790F-511D-4F32-9486-9908E63E9A99}" type="presParOf" srcId="{7E69D829-3D3E-4FAD-8B8F-1D39CF887003}" destId="{C8F5EE34-BBAE-4ABB-90A5-0591A2B83F28}" srcOrd="0" destOrd="0" presId="urn:microsoft.com/office/officeart/2005/8/layout/orgChart1"/>
    <dgm:cxn modelId="{90F2AC27-5EF3-460B-B223-4749D1BBA0B8}" type="presParOf" srcId="{7E69D829-3D3E-4FAD-8B8F-1D39CF887003}" destId="{DF26C4C1-9C1E-4DDD-B626-96A094CABB26}" srcOrd="1" destOrd="0" presId="urn:microsoft.com/office/officeart/2005/8/layout/orgChart1"/>
    <dgm:cxn modelId="{941B7519-F35C-4649-886F-0988552D5925}" type="presParOf" srcId="{FF9CD6E5-B229-444C-A698-94948CBA53D4}" destId="{E33127EF-427D-4D19-A373-528346998413}" srcOrd="1" destOrd="0" presId="urn:microsoft.com/office/officeart/2005/8/layout/orgChart1"/>
    <dgm:cxn modelId="{8DD4A035-447F-4761-95CC-C384954CE63D}" type="presParOf" srcId="{FF9CD6E5-B229-444C-A698-94948CBA53D4}" destId="{E91BC54C-F543-4D15-B9F9-B593A8365156}" srcOrd="2" destOrd="0" presId="urn:microsoft.com/office/officeart/2005/8/layout/orgChart1"/>
    <dgm:cxn modelId="{08E286C0-6768-44DA-8C00-D8A1AC271D8F}" type="presParOf" srcId="{2AC84719-409D-40B5-A130-8A661AAFBFBB}" destId="{A33F459B-1264-47F6-BAD2-B2DCDD515781}" srcOrd="4" destOrd="0" presId="urn:microsoft.com/office/officeart/2005/8/layout/orgChart1"/>
    <dgm:cxn modelId="{3F62EE15-8333-456A-B7F3-99DFB0F3EAB6}" type="presParOf" srcId="{2AC84719-409D-40B5-A130-8A661AAFBFBB}" destId="{887A0129-CCFC-4413-A4E1-A677132A8804}" srcOrd="5" destOrd="0" presId="urn:microsoft.com/office/officeart/2005/8/layout/orgChart1"/>
    <dgm:cxn modelId="{A85A3C41-5CB2-411A-94CE-225D40E0AC2C}" type="presParOf" srcId="{887A0129-CCFC-4413-A4E1-A677132A8804}" destId="{66A6852F-2D21-4E7D-9B16-2CA4462B332A}" srcOrd="0" destOrd="0" presId="urn:microsoft.com/office/officeart/2005/8/layout/orgChart1"/>
    <dgm:cxn modelId="{07B2F465-9601-403C-ABDE-ED359E088B1D}" type="presParOf" srcId="{66A6852F-2D21-4E7D-9B16-2CA4462B332A}" destId="{35ADF4AA-21A2-4C96-83B8-1AADA78ED5A8}" srcOrd="0" destOrd="0" presId="urn:microsoft.com/office/officeart/2005/8/layout/orgChart1"/>
    <dgm:cxn modelId="{0D7BF732-742D-4C6F-B1BD-1C1B6BC7BDF5}" type="presParOf" srcId="{66A6852F-2D21-4E7D-9B16-2CA4462B332A}" destId="{21E7E332-68DB-44EB-B6D2-E432159785D5}" srcOrd="1" destOrd="0" presId="urn:microsoft.com/office/officeart/2005/8/layout/orgChart1"/>
    <dgm:cxn modelId="{BC3F6CC7-6C73-4D8B-9506-D4F7C8E46F7D}" type="presParOf" srcId="{887A0129-CCFC-4413-A4E1-A677132A8804}" destId="{16E8C928-8AD8-46E3-81F8-E2910692C393}" srcOrd="1" destOrd="0" presId="urn:microsoft.com/office/officeart/2005/8/layout/orgChart1"/>
    <dgm:cxn modelId="{6DE3C602-0D21-4767-A520-4F1B88485824}" type="presParOf" srcId="{887A0129-CCFC-4413-A4E1-A677132A8804}" destId="{C52E7F79-074C-45D5-AA96-1D7615350677}" srcOrd="2" destOrd="0" presId="urn:microsoft.com/office/officeart/2005/8/layout/orgChart1"/>
    <dgm:cxn modelId="{107606B8-6993-4359-BF27-E75B3CE7D164}" type="presParOf" srcId="{2AC84719-409D-40B5-A130-8A661AAFBFBB}" destId="{27754BA5-24F4-4F9E-A725-563D22BE8BA4}" srcOrd="6" destOrd="0" presId="urn:microsoft.com/office/officeart/2005/8/layout/orgChart1"/>
    <dgm:cxn modelId="{DB85A617-CBDA-42E5-A809-8E83C9139F97}" type="presParOf" srcId="{2AC84719-409D-40B5-A130-8A661AAFBFBB}" destId="{2F8920BB-5E3F-494C-9875-A395B1CBC263}" srcOrd="7" destOrd="0" presId="urn:microsoft.com/office/officeart/2005/8/layout/orgChart1"/>
    <dgm:cxn modelId="{B8D6C0CA-6D4D-43F1-B207-EA8936DFFEA4}" type="presParOf" srcId="{2F8920BB-5E3F-494C-9875-A395B1CBC263}" destId="{BA4EC7AC-C04F-43C6-B80E-A8D35DA048B9}" srcOrd="0" destOrd="0" presId="urn:microsoft.com/office/officeart/2005/8/layout/orgChart1"/>
    <dgm:cxn modelId="{749DA09A-6835-4CBE-AEAE-0B55AFBA52FE}" type="presParOf" srcId="{BA4EC7AC-C04F-43C6-B80E-A8D35DA048B9}" destId="{C8BACF78-B5F8-40AF-98B0-DAF7FD1530F1}" srcOrd="0" destOrd="0" presId="urn:microsoft.com/office/officeart/2005/8/layout/orgChart1"/>
    <dgm:cxn modelId="{4D14C4A4-A8BF-4F0A-A1D9-7FBD8B22875F}" type="presParOf" srcId="{BA4EC7AC-C04F-43C6-B80E-A8D35DA048B9}" destId="{3AD80517-4129-43A1-9040-DB5EA662EC57}" srcOrd="1" destOrd="0" presId="urn:microsoft.com/office/officeart/2005/8/layout/orgChart1"/>
    <dgm:cxn modelId="{8B5FD2D9-919C-42A7-92C0-CA486413641D}" type="presParOf" srcId="{2F8920BB-5E3F-494C-9875-A395B1CBC263}" destId="{83CF8074-686E-40FD-9B81-B1026C6AEA85}" srcOrd="1" destOrd="0" presId="urn:microsoft.com/office/officeart/2005/8/layout/orgChart1"/>
    <dgm:cxn modelId="{80B3CC05-BFCE-4C02-868A-69585621A0A0}" type="presParOf" srcId="{2F8920BB-5E3F-494C-9875-A395B1CBC263}" destId="{5DAC0BCA-B0D9-40FA-9FD1-C96F543004F2}" srcOrd="2" destOrd="0" presId="urn:microsoft.com/office/officeart/2005/8/layout/orgChart1"/>
    <dgm:cxn modelId="{6F6EB872-E35D-4F4A-9CB4-2B6EC551C6A6}" type="presParOf" srcId="{34E57DB1-B3FE-4222-A20A-01593F404637}" destId="{F4D3F336-20F9-4007-9165-6C09FB2ABD57}" srcOrd="2" destOrd="0" presId="urn:microsoft.com/office/officeart/2005/8/layout/orgChart1"/>
    <dgm:cxn modelId="{3F9B0260-375C-4101-AA18-C8F3EE5429AE}" type="presParOf" srcId="{D659A250-5584-437A-8403-C5A11C509B41}" destId="{B89F51B0-F602-48F4-BD3F-4A7986F8765C}" srcOrd="2" destOrd="0" presId="urn:microsoft.com/office/officeart/2005/8/layout/orgChart1"/>
    <dgm:cxn modelId="{4378564B-2871-46F7-88EC-A9AF80699D4E}" type="presParOf" srcId="{D659A250-5584-437A-8403-C5A11C509B41}" destId="{1508EE92-9EBB-409F-BB88-F48E0943511B}" srcOrd="3" destOrd="0" presId="urn:microsoft.com/office/officeart/2005/8/layout/orgChart1"/>
    <dgm:cxn modelId="{F74E04C1-23FC-4418-A6D2-ADF9395508DE}" type="presParOf" srcId="{1508EE92-9EBB-409F-BB88-F48E0943511B}" destId="{75F86549-6F5B-4544-A962-7572B81BE6A5}" srcOrd="0" destOrd="0" presId="urn:microsoft.com/office/officeart/2005/8/layout/orgChart1"/>
    <dgm:cxn modelId="{9DD3D20F-A16E-4B51-A51B-B2F27895B005}" type="presParOf" srcId="{75F86549-6F5B-4544-A962-7572B81BE6A5}" destId="{DCF2ACCD-94D8-4D8E-AFB7-11B48AFE92F6}" srcOrd="0" destOrd="0" presId="urn:microsoft.com/office/officeart/2005/8/layout/orgChart1"/>
    <dgm:cxn modelId="{992AD4DD-DE68-4073-8526-1DA8A24CB1CC}" type="presParOf" srcId="{75F86549-6F5B-4544-A962-7572B81BE6A5}" destId="{45D85AE4-2FBD-4A4C-A5C1-E27E00ADF5EA}" srcOrd="1" destOrd="0" presId="urn:microsoft.com/office/officeart/2005/8/layout/orgChart1"/>
    <dgm:cxn modelId="{14F9F626-6374-4B59-82DC-A13D4AE4F714}" type="presParOf" srcId="{1508EE92-9EBB-409F-BB88-F48E0943511B}" destId="{2ACACABD-2851-433C-B4F5-B5C5AF48E59D}" srcOrd="1" destOrd="0" presId="urn:microsoft.com/office/officeart/2005/8/layout/orgChart1"/>
    <dgm:cxn modelId="{3A3E4111-8DD1-4927-B4EB-658810A0C221}" type="presParOf" srcId="{2ACACABD-2851-433C-B4F5-B5C5AF48E59D}" destId="{93D27C11-CC99-4390-A872-86742B404E33}" srcOrd="0" destOrd="0" presId="urn:microsoft.com/office/officeart/2005/8/layout/orgChart1"/>
    <dgm:cxn modelId="{E2DEA4C8-2708-4941-8B6F-D8C1131AB861}" type="presParOf" srcId="{2ACACABD-2851-433C-B4F5-B5C5AF48E59D}" destId="{BF0E8F4E-8FA8-42E1-BA73-692D76AA1C56}" srcOrd="1" destOrd="0" presId="urn:microsoft.com/office/officeart/2005/8/layout/orgChart1"/>
    <dgm:cxn modelId="{020292BE-5E3E-49E1-9BC6-AF13887B10B2}" type="presParOf" srcId="{BF0E8F4E-8FA8-42E1-BA73-692D76AA1C56}" destId="{A3A96D1F-2BC2-4E29-AF1A-4034AB7E44E0}" srcOrd="0" destOrd="0" presId="urn:microsoft.com/office/officeart/2005/8/layout/orgChart1"/>
    <dgm:cxn modelId="{C94480D6-0B63-4CE2-8770-2A35C7BD03D7}" type="presParOf" srcId="{A3A96D1F-2BC2-4E29-AF1A-4034AB7E44E0}" destId="{F6C7E6E7-B4CF-4053-9C52-5FAA68B563A7}" srcOrd="0" destOrd="0" presId="urn:microsoft.com/office/officeart/2005/8/layout/orgChart1"/>
    <dgm:cxn modelId="{0243DD86-3179-4D42-B993-946B9D5584EA}" type="presParOf" srcId="{A3A96D1F-2BC2-4E29-AF1A-4034AB7E44E0}" destId="{1DF2334B-08DB-44FA-83CD-054BC7892DD6}" srcOrd="1" destOrd="0" presId="urn:microsoft.com/office/officeart/2005/8/layout/orgChart1"/>
    <dgm:cxn modelId="{861443BF-FE22-41E4-AD20-3B9E2149EB5E}" type="presParOf" srcId="{BF0E8F4E-8FA8-42E1-BA73-692D76AA1C56}" destId="{C5839809-A334-4874-8A82-8B8A018485A7}" srcOrd="1" destOrd="0" presId="urn:microsoft.com/office/officeart/2005/8/layout/orgChart1"/>
    <dgm:cxn modelId="{0EC8049F-E3E6-4656-BF06-C6974EA55FB6}" type="presParOf" srcId="{BF0E8F4E-8FA8-42E1-BA73-692D76AA1C56}" destId="{BB1DF2E8-131A-45D0-AC1D-1C33411376F6}" srcOrd="2" destOrd="0" presId="urn:microsoft.com/office/officeart/2005/8/layout/orgChart1"/>
    <dgm:cxn modelId="{3E0DB130-2183-4F4C-88BD-273C82F0398C}" type="presParOf" srcId="{2ACACABD-2851-433C-B4F5-B5C5AF48E59D}" destId="{97A71DFB-5B74-43EB-8AFF-DE727658E010}" srcOrd="2" destOrd="0" presId="urn:microsoft.com/office/officeart/2005/8/layout/orgChart1"/>
    <dgm:cxn modelId="{322B7D60-FFFA-4437-87EA-ED00962C8333}" type="presParOf" srcId="{2ACACABD-2851-433C-B4F5-B5C5AF48E59D}" destId="{69C425F9-EC74-4648-94E4-47FF6662DD46}" srcOrd="3" destOrd="0" presId="urn:microsoft.com/office/officeart/2005/8/layout/orgChart1"/>
    <dgm:cxn modelId="{B202A66A-AF9A-406A-BEA5-4847C68FB719}" type="presParOf" srcId="{69C425F9-EC74-4648-94E4-47FF6662DD46}" destId="{809A40B1-726A-4255-8AF2-F71DB68A62BF}" srcOrd="0" destOrd="0" presId="urn:microsoft.com/office/officeart/2005/8/layout/orgChart1"/>
    <dgm:cxn modelId="{72A1EC87-79BE-4B36-9E49-CB38AE7DD38E}" type="presParOf" srcId="{809A40B1-726A-4255-8AF2-F71DB68A62BF}" destId="{43633627-8447-40C9-807D-B6E975F83E32}" srcOrd="0" destOrd="0" presId="urn:microsoft.com/office/officeart/2005/8/layout/orgChart1"/>
    <dgm:cxn modelId="{02340298-D447-4EB0-B71C-1F632913411F}" type="presParOf" srcId="{809A40B1-726A-4255-8AF2-F71DB68A62BF}" destId="{835F8B68-AE22-4B63-B72E-47DBA3B5E75B}" srcOrd="1" destOrd="0" presId="urn:microsoft.com/office/officeart/2005/8/layout/orgChart1"/>
    <dgm:cxn modelId="{E05D11D8-A5C9-45FD-ABF9-8482F4BCEB9D}" type="presParOf" srcId="{69C425F9-EC74-4648-94E4-47FF6662DD46}" destId="{1A8E1AAE-825C-4EEE-B11F-A5F36203AC39}" srcOrd="1" destOrd="0" presId="urn:microsoft.com/office/officeart/2005/8/layout/orgChart1"/>
    <dgm:cxn modelId="{754B8E7F-A215-4CF7-9DB6-038A1E6EFC1D}" type="presParOf" srcId="{69C425F9-EC74-4648-94E4-47FF6662DD46}" destId="{2E4D2E68-C294-4699-AD78-3692FB3484B0}" srcOrd="2" destOrd="0" presId="urn:microsoft.com/office/officeart/2005/8/layout/orgChart1"/>
    <dgm:cxn modelId="{13BC5AE9-5357-41DE-A22E-CFC12D807886}" type="presParOf" srcId="{2ACACABD-2851-433C-B4F5-B5C5AF48E59D}" destId="{588F261A-42BF-4E77-B0F9-385102ABACCA}" srcOrd="4" destOrd="0" presId="urn:microsoft.com/office/officeart/2005/8/layout/orgChart1"/>
    <dgm:cxn modelId="{D5933AB8-41DC-403B-B953-2C6266AD1C54}" type="presParOf" srcId="{2ACACABD-2851-433C-B4F5-B5C5AF48E59D}" destId="{6B8C1D4B-FD05-4624-8BB1-C92EEBD840B5}" srcOrd="5" destOrd="0" presId="urn:microsoft.com/office/officeart/2005/8/layout/orgChart1"/>
    <dgm:cxn modelId="{332F909B-9DB3-43B2-A6C2-9457E57AA93E}" type="presParOf" srcId="{6B8C1D4B-FD05-4624-8BB1-C92EEBD840B5}" destId="{21219120-D0D0-4788-9024-7691B2F6FBDC}" srcOrd="0" destOrd="0" presId="urn:microsoft.com/office/officeart/2005/8/layout/orgChart1"/>
    <dgm:cxn modelId="{2A8F290F-1F8A-4BA3-8973-03C5B9BD7E13}" type="presParOf" srcId="{21219120-D0D0-4788-9024-7691B2F6FBDC}" destId="{3B117DFF-A01C-48CD-BFDF-9C62BD8DE494}" srcOrd="0" destOrd="0" presId="urn:microsoft.com/office/officeart/2005/8/layout/orgChart1"/>
    <dgm:cxn modelId="{C3D60D9C-7A94-461E-BFF4-0A486506AF11}" type="presParOf" srcId="{21219120-D0D0-4788-9024-7691B2F6FBDC}" destId="{AB8E3DFD-1D24-403E-A865-C15EEEC043CD}" srcOrd="1" destOrd="0" presId="urn:microsoft.com/office/officeart/2005/8/layout/orgChart1"/>
    <dgm:cxn modelId="{74254B95-DD39-4A63-AE8E-CD259CE9B189}" type="presParOf" srcId="{6B8C1D4B-FD05-4624-8BB1-C92EEBD840B5}" destId="{5166CBF7-1773-48F1-A515-01639B157CAC}" srcOrd="1" destOrd="0" presId="urn:microsoft.com/office/officeart/2005/8/layout/orgChart1"/>
    <dgm:cxn modelId="{D0BB8C91-B5CB-444E-B627-D510C775FEE3}" type="presParOf" srcId="{6B8C1D4B-FD05-4624-8BB1-C92EEBD840B5}" destId="{4099504C-6F0D-474E-A14C-6F576E2AE9ED}" srcOrd="2" destOrd="0" presId="urn:microsoft.com/office/officeart/2005/8/layout/orgChart1"/>
    <dgm:cxn modelId="{6DA281F4-41F0-475F-9DA1-A19D2B11A81E}" type="presParOf" srcId="{1508EE92-9EBB-409F-BB88-F48E0943511B}" destId="{5D1A6903-C227-45AA-959F-BD2DCB12C21F}" srcOrd="2" destOrd="0" presId="urn:microsoft.com/office/officeart/2005/8/layout/orgChart1"/>
    <dgm:cxn modelId="{6DEADDA1-5076-4F36-ACBB-05C46DE22B39}" type="presParOf" srcId="{D659A250-5584-437A-8403-C5A11C509B41}" destId="{CD36C0A0-9E89-424B-932B-CBB12544C136}" srcOrd="4" destOrd="0" presId="urn:microsoft.com/office/officeart/2005/8/layout/orgChart1"/>
    <dgm:cxn modelId="{0669D2C6-DFAE-4048-9EEE-05C1E9DE0DB4}" type="presParOf" srcId="{D659A250-5584-437A-8403-C5A11C509B41}" destId="{56526B38-2691-4973-BF9E-E3EEF3E4E5BD}" srcOrd="5" destOrd="0" presId="urn:microsoft.com/office/officeart/2005/8/layout/orgChart1"/>
    <dgm:cxn modelId="{B2122A36-9DC4-4047-9935-41CA63EE6B08}" type="presParOf" srcId="{56526B38-2691-4973-BF9E-E3EEF3E4E5BD}" destId="{598056B2-44AF-4527-A6CD-9CFB9B421530}" srcOrd="0" destOrd="0" presId="urn:microsoft.com/office/officeart/2005/8/layout/orgChart1"/>
    <dgm:cxn modelId="{2F4E79F3-80C9-495A-983C-91601381071F}" type="presParOf" srcId="{598056B2-44AF-4527-A6CD-9CFB9B421530}" destId="{1E4C5C43-ECF5-4E02-B6D4-8149312C67DC}" srcOrd="0" destOrd="0" presId="urn:microsoft.com/office/officeart/2005/8/layout/orgChart1"/>
    <dgm:cxn modelId="{B55B5D44-DF42-4ACD-8CB3-FA03851FE51C}" type="presParOf" srcId="{598056B2-44AF-4527-A6CD-9CFB9B421530}" destId="{5F356E02-BBCE-480E-9BA4-A40C54960DF1}" srcOrd="1" destOrd="0" presId="urn:microsoft.com/office/officeart/2005/8/layout/orgChart1"/>
    <dgm:cxn modelId="{F1CBD5E4-98C9-4B4F-B634-452D1E626C9B}" type="presParOf" srcId="{56526B38-2691-4973-BF9E-E3EEF3E4E5BD}" destId="{8C5E5761-E9EB-42E0-B40A-AB4220D73F0C}" srcOrd="1" destOrd="0" presId="urn:microsoft.com/office/officeart/2005/8/layout/orgChart1"/>
    <dgm:cxn modelId="{05C8F8A3-7566-410D-AFC4-4AFAA2AEB8D4}" type="presParOf" srcId="{8C5E5761-E9EB-42E0-B40A-AB4220D73F0C}" destId="{EE256DFA-F9A4-46E9-96BC-71AB18787455}" srcOrd="0" destOrd="0" presId="urn:microsoft.com/office/officeart/2005/8/layout/orgChart1"/>
    <dgm:cxn modelId="{B15CB19F-36AB-4F3A-B623-A7A045C9B1CF}" type="presParOf" srcId="{8C5E5761-E9EB-42E0-B40A-AB4220D73F0C}" destId="{C9211B55-E44D-45D6-8968-B8D59F46A234}" srcOrd="1" destOrd="0" presId="urn:microsoft.com/office/officeart/2005/8/layout/orgChart1"/>
    <dgm:cxn modelId="{629E164C-3EF4-496B-9158-0C4719B00884}" type="presParOf" srcId="{C9211B55-E44D-45D6-8968-B8D59F46A234}" destId="{FA468FCA-9FE9-4E0E-A488-E4B3D96D069B}" srcOrd="0" destOrd="0" presId="urn:microsoft.com/office/officeart/2005/8/layout/orgChart1"/>
    <dgm:cxn modelId="{348FA755-2B7E-49AC-B902-6EC1A35C8240}" type="presParOf" srcId="{FA468FCA-9FE9-4E0E-A488-E4B3D96D069B}" destId="{6B8D1820-0EDD-4FE2-A6B3-6EB67D720B75}" srcOrd="0" destOrd="0" presId="urn:microsoft.com/office/officeart/2005/8/layout/orgChart1"/>
    <dgm:cxn modelId="{5C710628-DA81-4ACF-82AD-CA09D631675F}" type="presParOf" srcId="{FA468FCA-9FE9-4E0E-A488-E4B3D96D069B}" destId="{E30D865A-123B-40B8-AC54-3694EB772DD1}" srcOrd="1" destOrd="0" presId="urn:microsoft.com/office/officeart/2005/8/layout/orgChart1"/>
    <dgm:cxn modelId="{3BF2197A-0A8D-44D3-AF82-575E387075E8}" type="presParOf" srcId="{C9211B55-E44D-45D6-8968-B8D59F46A234}" destId="{CB94A984-788E-49E9-8679-20681B079F21}" srcOrd="1" destOrd="0" presId="urn:microsoft.com/office/officeart/2005/8/layout/orgChart1"/>
    <dgm:cxn modelId="{16010359-943D-45F6-AD09-4110AFDE3BF4}" type="presParOf" srcId="{C9211B55-E44D-45D6-8968-B8D59F46A234}" destId="{E33A8F2F-6C0C-4EDC-B18E-8D2A60B76DD7}" srcOrd="2" destOrd="0" presId="urn:microsoft.com/office/officeart/2005/8/layout/orgChart1"/>
    <dgm:cxn modelId="{DDD81E1A-0FC0-47CE-8D4B-610F00A790A3}" type="presParOf" srcId="{8C5E5761-E9EB-42E0-B40A-AB4220D73F0C}" destId="{D58BB304-55D8-4F01-9EDC-D1DFE5FC7474}" srcOrd="2" destOrd="0" presId="urn:microsoft.com/office/officeart/2005/8/layout/orgChart1"/>
    <dgm:cxn modelId="{AE13878B-AF87-4121-9C85-3D67FE67D140}" type="presParOf" srcId="{8C5E5761-E9EB-42E0-B40A-AB4220D73F0C}" destId="{8B752D26-F7CB-4AA9-9334-DC93EA74DCB3}" srcOrd="3" destOrd="0" presId="urn:microsoft.com/office/officeart/2005/8/layout/orgChart1"/>
    <dgm:cxn modelId="{DA0ED25F-47F6-49F9-B500-E506B74A2472}" type="presParOf" srcId="{8B752D26-F7CB-4AA9-9334-DC93EA74DCB3}" destId="{1D5AF812-D2A8-4CEC-96F1-103C573925EA}" srcOrd="0" destOrd="0" presId="urn:microsoft.com/office/officeart/2005/8/layout/orgChart1"/>
    <dgm:cxn modelId="{EE1E9753-2221-4AC6-98E6-1CC5365D5DF9}" type="presParOf" srcId="{1D5AF812-D2A8-4CEC-96F1-103C573925EA}" destId="{51D9081D-86CF-4195-8FFC-754806D749EA}" srcOrd="0" destOrd="0" presId="urn:microsoft.com/office/officeart/2005/8/layout/orgChart1"/>
    <dgm:cxn modelId="{17552151-9A2E-4966-A15D-92B4DDB070BB}" type="presParOf" srcId="{1D5AF812-D2A8-4CEC-96F1-103C573925EA}" destId="{0DA81D2F-EC78-4645-B4B8-D28AAD522D87}" srcOrd="1" destOrd="0" presId="urn:microsoft.com/office/officeart/2005/8/layout/orgChart1"/>
    <dgm:cxn modelId="{27C95A7E-745F-4FD9-A9EB-A855F8527978}" type="presParOf" srcId="{8B752D26-F7CB-4AA9-9334-DC93EA74DCB3}" destId="{8F937B4C-3D24-4B19-910F-1743592C378A}" srcOrd="1" destOrd="0" presId="urn:microsoft.com/office/officeart/2005/8/layout/orgChart1"/>
    <dgm:cxn modelId="{6F637446-81F8-46B5-B3B3-B92FD5A17C39}" type="presParOf" srcId="{8B752D26-F7CB-4AA9-9334-DC93EA74DCB3}" destId="{67A1B459-FCD2-472B-B6CF-E6BC9A7F1425}" srcOrd="2" destOrd="0" presId="urn:microsoft.com/office/officeart/2005/8/layout/orgChart1"/>
    <dgm:cxn modelId="{CC5B71FD-7C30-4F0F-8CC8-8B2DC95AB3DD}" type="presParOf" srcId="{56526B38-2691-4973-BF9E-E3EEF3E4E5BD}" destId="{69B586AF-16D7-4003-A146-6F947F3C390D}" srcOrd="2" destOrd="0" presId="urn:microsoft.com/office/officeart/2005/8/layout/orgChart1"/>
    <dgm:cxn modelId="{F9770ED2-0423-4588-BDBA-1D302B55CDAC}" type="presParOf" srcId="{E0A70765-1418-4210-A4FA-30C3E3695AD8}" destId="{34092B06-6D2A-4FD2-AE90-16D7B5CE44A1}" srcOrd="2" destOrd="0" presId="urn:microsoft.com/office/officeart/2005/8/layout/orgChart1"/>
  </dgm:cxnLst>
  <dgm:bg>
    <a:solidFill>
      <a:srgbClr val="FFFF0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BB304-55D8-4F01-9EDC-D1DFE5FC7474}">
      <dsp:nvSpPr>
        <dsp:cNvPr id="0" name=""/>
        <dsp:cNvSpPr/>
      </dsp:nvSpPr>
      <dsp:spPr>
        <a:xfrm>
          <a:off x="6097720" y="2281211"/>
          <a:ext cx="282540" cy="2203818"/>
        </a:xfrm>
        <a:custGeom>
          <a:avLst/>
          <a:gdLst/>
          <a:ahLst/>
          <a:cxnLst/>
          <a:rect l="0" t="0" r="0" b="0"/>
          <a:pathLst>
            <a:path>
              <a:moveTo>
                <a:pt x="0" y="0"/>
              </a:moveTo>
              <a:lnTo>
                <a:pt x="0" y="2203818"/>
              </a:lnTo>
              <a:lnTo>
                <a:pt x="282540" y="2203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256DFA-F9A4-46E9-96BC-71AB18787455}">
      <dsp:nvSpPr>
        <dsp:cNvPr id="0" name=""/>
        <dsp:cNvSpPr/>
      </dsp:nvSpPr>
      <dsp:spPr>
        <a:xfrm>
          <a:off x="6097720" y="2281211"/>
          <a:ext cx="282540" cy="866458"/>
        </a:xfrm>
        <a:custGeom>
          <a:avLst/>
          <a:gdLst/>
          <a:ahLst/>
          <a:cxnLst/>
          <a:rect l="0" t="0" r="0" b="0"/>
          <a:pathLst>
            <a:path>
              <a:moveTo>
                <a:pt x="0" y="0"/>
              </a:moveTo>
              <a:lnTo>
                <a:pt x="0" y="866458"/>
              </a:lnTo>
              <a:lnTo>
                <a:pt x="282540" y="866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36C0A0-9E89-424B-932B-CBB12544C136}">
      <dsp:nvSpPr>
        <dsp:cNvPr id="0" name=""/>
        <dsp:cNvSpPr/>
      </dsp:nvSpPr>
      <dsp:spPr>
        <a:xfrm>
          <a:off x="4572000" y="943851"/>
          <a:ext cx="2279163" cy="395557"/>
        </a:xfrm>
        <a:custGeom>
          <a:avLst/>
          <a:gdLst/>
          <a:ahLst/>
          <a:cxnLst/>
          <a:rect l="0" t="0" r="0" b="0"/>
          <a:pathLst>
            <a:path>
              <a:moveTo>
                <a:pt x="0" y="0"/>
              </a:moveTo>
              <a:lnTo>
                <a:pt x="0" y="197778"/>
              </a:lnTo>
              <a:lnTo>
                <a:pt x="2279163" y="197778"/>
              </a:lnTo>
              <a:lnTo>
                <a:pt x="2279163" y="3955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8F261A-42BF-4E77-B0F9-385102ABACCA}">
      <dsp:nvSpPr>
        <dsp:cNvPr id="0" name=""/>
        <dsp:cNvSpPr/>
      </dsp:nvSpPr>
      <dsp:spPr>
        <a:xfrm>
          <a:off x="5042901" y="2281211"/>
          <a:ext cx="282540" cy="3541179"/>
        </a:xfrm>
        <a:custGeom>
          <a:avLst/>
          <a:gdLst/>
          <a:ahLst/>
          <a:cxnLst/>
          <a:rect l="0" t="0" r="0" b="0"/>
          <a:pathLst>
            <a:path>
              <a:moveTo>
                <a:pt x="282540" y="0"/>
              </a:moveTo>
              <a:lnTo>
                <a:pt x="282540" y="3541179"/>
              </a:lnTo>
              <a:lnTo>
                <a:pt x="0" y="35411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A71DFB-5B74-43EB-8AFF-DE727658E010}">
      <dsp:nvSpPr>
        <dsp:cNvPr id="0" name=""/>
        <dsp:cNvSpPr/>
      </dsp:nvSpPr>
      <dsp:spPr>
        <a:xfrm>
          <a:off x="5042901" y="2281211"/>
          <a:ext cx="282540" cy="2203818"/>
        </a:xfrm>
        <a:custGeom>
          <a:avLst/>
          <a:gdLst/>
          <a:ahLst/>
          <a:cxnLst/>
          <a:rect l="0" t="0" r="0" b="0"/>
          <a:pathLst>
            <a:path>
              <a:moveTo>
                <a:pt x="282540" y="0"/>
              </a:moveTo>
              <a:lnTo>
                <a:pt x="282540" y="2203818"/>
              </a:lnTo>
              <a:lnTo>
                <a:pt x="0" y="2203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27C11-CC99-4390-A872-86742B404E33}">
      <dsp:nvSpPr>
        <dsp:cNvPr id="0" name=""/>
        <dsp:cNvSpPr/>
      </dsp:nvSpPr>
      <dsp:spPr>
        <a:xfrm>
          <a:off x="5042901" y="2281211"/>
          <a:ext cx="282540" cy="866458"/>
        </a:xfrm>
        <a:custGeom>
          <a:avLst/>
          <a:gdLst/>
          <a:ahLst/>
          <a:cxnLst/>
          <a:rect l="0" t="0" r="0" b="0"/>
          <a:pathLst>
            <a:path>
              <a:moveTo>
                <a:pt x="282540" y="0"/>
              </a:moveTo>
              <a:lnTo>
                <a:pt x="282540" y="866458"/>
              </a:lnTo>
              <a:lnTo>
                <a:pt x="0" y="866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F51B0-F602-48F4-BD3F-4A7986F8765C}">
      <dsp:nvSpPr>
        <dsp:cNvPr id="0" name=""/>
        <dsp:cNvSpPr/>
      </dsp:nvSpPr>
      <dsp:spPr>
        <a:xfrm>
          <a:off x="4526280" y="943851"/>
          <a:ext cx="91440" cy="395557"/>
        </a:xfrm>
        <a:custGeom>
          <a:avLst/>
          <a:gdLst/>
          <a:ahLst/>
          <a:cxnLst/>
          <a:rect l="0" t="0" r="0" b="0"/>
          <a:pathLst>
            <a:path>
              <a:moveTo>
                <a:pt x="45720" y="0"/>
              </a:moveTo>
              <a:lnTo>
                <a:pt x="45720" y="3955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754BA5-24F4-4F9E-A725-563D22BE8BA4}">
      <dsp:nvSpPr>
        <dsp:cNvPr id="0" name=""/>
        <dsp:cNvSpPr/>
      </dsp:nvSpPr>
      <dsp:spPr>
        <a:xfrm>
          <a:off x="2763738" y="2281211"/>
          <a:ext cx="282540" cy="4878539"/>
        </a:xfrm>
        <a:custGeom>
          <a:avLst/>
          <a:gdLst/>
          <a:ahLst/>
          <a:cxnLst/>
          <a:rect l="0" t="0" r="0" b="0"/>
          <a:pathLst>
            <a:path>
              <a:moveTo>
                <a:pt x="282540" y="0"/>
              </a:moveTo>
              <a:lnTo>
                <a:pt x="282540" y="4878539"/>
              </a:lnTo>
              <a:lnTo>
                <a:pt x="0" y="48785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3F459B-1264-47F6-BAD2-B2DCDD515781}">
      <dsp:nvSpPr>
        <dsp:cNvPr id="0" name=""/>
        <dsp:cNvSpPr/>
      </dsp:nvSpPr>
      <dsp:spPr>
        <a:xfrm>
          <a:off x="2763738" y="2281211"/>
          <a:ext cx="282540" cy="3541179"/>
        </a:xfrm>
        <a:custGeom>
          <a:avLst/>
          <a:gdLst/>
          <a:ahLst/>
          <a:cxnLst/>
          <a:rect l="0" t="0" r="0" b="0"/>
          <a:pathLst>
            <a:path>
              <a:moveTo>
                <a:pt x="282540" y="0"/>
              </a:moveTo>
              <a:lnTo>
                <a:pt x="282540" y="3541179"/>
              </a:lnTo>
              <a:lnTo>
                <a:pt x="0" y="35411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6051CF-BED6-487C-9DF3-E976B3EA19C6}">
      <dsp:nvSpPr>
        <dsp:cNvPr id="0" name=""/>
        <dsp:cNvSpPr/>
      </dsp:nvSpPr>
      <dsp:spPr>
        <a:xfrm>
          <a:off x="2763738" y="2281211"/>
          <a:ext cx="282540" cy="2203818"/>
        </a:xfrm>
        <a:custGeom>
          <a:avLst/>
          <a:gdLst/>
          <a:ahLst/>
          <a:cxnLst/>
          <a:rect l="0" t="0" r="0" b="0"/>
          <a:pathLst>
            <a:path>
              <a:moveTo>
                <a:pt x="282540" y="0"/>
              </a:moveTo>
              <a:lnTo>
                <a:pt x="282540" y="2203818"/>
              </a:lnTo>
              <a:lnTo>
                <a:pt x="0" y="2203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14389-1F8A-4D9F-AC19-D2E596F94B3D}">
      <dsp:nvSpPr>
        <dsp:cNvPr id="0" name=""/>
        <dsp:cNvSpPr/>
      </dsp:nvSpPr>
      <dsp:spPr>
        <a:xfrm>
          <a:off x="2763738" y="2281211"/>
          <a:ext cx="282540" cy="866458"/>
        </a:xfrm>
        <a:custGeom>
          <a:avLst/>
          <a:gdLst/>
          <a:ahLst/>
          <a:cxnLst/>
          <a:rect l="0" t="0" r="0" b="0"/>
          <a:pathLst>
            <a:path>
              <a:moveTo>
                <a:pt x="282540" y="0"/>
              </a:moveTo>
              <a:lnTo>
                <a:pt x="282540" y="866458"/>
              </a:lnTo>
              <a:lnTo>
                <a:pt x="0" y="866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E6DBA6-1D53-47F2-9F86-C5D13AD04B20}">
      <dsp:nvSpPr>
        <dsp:cNvPr id="0" name=""/>
        <dsp:cNvSpPr/>
      </dsp:nvSpPr>
      <dsp:spPr>
        <a:xfrm>
          <a:off x="2292836" y="943851"/>
          <a:ext cx="2279163" cy="395557"/>
        </a:xfrm>
        <a:custGeom>
          <a:avLst/>
          <a:gdLst/>
          <a:ahLst/>
          <a:cxnLst/>
          <a:rect l="0" t="0" r="0" b="0"/>
          <a:pathLst>
            <a:path>
              <a:moveTo>
                <a:pt x="2279163" y="0"/>
              </a:moveTo>
              <a:lnTo>
                <a:pt x="2279163" y="197778"/>
              </a:lnTo>
              <a:lnTo>
                <a:pt x="0" y="197778"/>
              </a:lnTo>
              <a:lnTo>
                <a:pt x="0" y="3955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F44AC-AB06-477D-A031-B57718122387}">
      <dsp:nvSpPr>
        <dsp:cNvPr id="0" name=""/>
        <dsp:cNvSpPr/>
      </dsp:nvSpPr>
      <dsp:spPr>
        <a:xfrm>
          <a:off x="3630197" y="204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0" i="0" u="none" strike="noStrike" kern="1200" cap="none" normalizeH="0" baseline="0">
              <a:ln>
                <a:noFill/>
              </a:ln>
              <a:solidFill>
                <a:schemeClr val="tx1"/>
              </a:solidFill>
              <a:effectLst/>
              <a:latin typeface="Arial" charset="0"/>
              <a:cs typeface="Arial" charset="0"/>
            </a:rPr>
            <a:t>Государственное регулирование как настраивающий блок</a:t>
          </a:r>
        </a:p>
      </dsp:txBody>
      <dsp:txXfrm>
        <a:off x="3630197" y="2048"/>
        <a:ext cx="1883605" cy="941802"/>
      </dsp:txXfrm>
    </dsp:sp>
    <dsp:sp modelId="{6009EA44-C2AF-4FCA-B278-6CF2AAA45ED5}">
      <dsp:nvSpPr>
        <dsp:cNvPr id="0" name=""/>
        <dsp:cNvSpPr/>
      </dsp:nvSpPr>
      <dsp:spPr>
        <a:xfrm>
          <a:off x="1351033" y="133940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Микрорегулирование</a:t>
          </a:r>
          <a:endParaRPr kumimoji="0" lang="ru-RU" sz="1300" b="0" i="0" u="none" strike="noStrike" kern="1200" cap="none" normalizeH="0" baseline="0">
            <a:ln>
              <a:noFill/>
            </a:ln>
            <a:solidFill>
              <a:schemeClr val="tx1"/>
            </a:solidFill>
            <a:effectLst/>
            <a:latin typeface="Arial" charset="0"/>
            <a:cs typeface="Arial" charset="0"/>
          </a:endParaRPr>
        </a:p>
      </dsp:txBody>
      <dsp:txXfrm>
        <a:off x="1351033" y="1339408"/>
        <a:ext cx="1883605" cy="941802"/>
      </dsp:txXfrm>
    </dsp:sp>
    <dsp:sp modelId="{7256C085-B421-49D4-BDD1-4D13D9156976}">
      <dsp:nvSpPr>
        <dsp:cNvPr id="0" name=""/>
        <dsp:cNvSpPr/>
      </dsp:nvSpPr>
      <dsp:spPr>
        <a:xfrm>
          <a:off x="880132" y="267676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Регулирование внешних эффектов</a:t>
          </a:r>
          <a:endParaRPr kumimoji="0" lang="ru-RU" sz="1300" b="0" i="0" u="none" strike="noStrike" kern="1200" cap="none" normalizeH="0" baseline="0">
            <a:ln>
              <a:noFill/>
            </a:ln>
            <a:solidFill>
              <a:schemeClr val="tx1"/>
            </a:solidFill>
            <a:effectLst/>
            <a:latin typeface="Arial" charset="0"/>
            <a:cs typeface="Arial" charset="0"/>
          </a:endParaRPr>
        </a:p>
      </dsp:txBody>
      <dsp:txXfrm>
        <a:off x="880132" y="2676768"/>
        <a:ext cx="1883605" cy="941802"/>
      </dsp:txXfrm>
    </dsp:sp>
    <dsp:sp modelId="{C8F5EE34-BBAE-4ABB-90A5-0591A2B83F28}">
      <dsp:nvSpPr>
        <dsp:cNvPr id="0" name=""/>
        <dsp:cNvSpPr/>
      </dsp:nvSpPr>
      <dsp:spPr>
        <a:xfrm>
          <a:off x="880132" y="401412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Производство общественных благ (товаров)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a:ln>
              <a:noFill/>
            </a:ln>
            <a:solidFill>
              <a:schemeClr val="tx1"/>
            </a:solidFill>
            <a:effectLst/>
            <a:latin typeface="Arial" charset="0"/>
            <a:cs typeface="Arial" charset="0"/>
          </a:endParaRPr>
        </a:p>
      </dsp:txBody>
      <dsp:txXfrm>
        <a:off x="880132" y="4014129"/>
        <a:ext cx="1883605" cy="941802"/>
      </dsp:txXfrm>
    </dsp:sp>
    <dsp:sp modelId="{35ADF4AA-21A2-4C96-83B8-1AADA78ED5A8}">
      <dsp:nvSpPr>
        <dsp:cNvPr id="0" name=""/>
        <dsp:cNvSpPr/>
      </dsp:nvSpPr>
      <dsp:spPr>
        <a:xfrm>
          <a:off x="880132" y="535148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Регулирование асимметричной информации</a:t>
          </a:r>
          <a:endParaRPr kumimoji="0" lang="ru-RU" sz="1300" b="0" i="0" u="none" strike="noStrike" kern="1200" cap="none" normalizeH="0" baseline="0">
            <a:ln>
              <a:noFill/>
            </a:ln>
            <a:solidFill>
              <a:schemeClr val="tx1"/>
            </a:solidFill>
            <a:effectLst/>
            <a:latin typeface="Arial" charset="0"/>
            <a:cs typeface="Arial" charset="0"/>
          </a:endParaRPr>
        </a:p>
      </dsp:txBody>
      <dsp:txXfrm>
        <a:off x="880132" y="5351489"/>
        <a:ext cx="1883605" cy="941802"/>
      </dsp:txXfrm>
    </dsp:sp>
    <dsp:sp modelId="{C8BACF78-B5F8-40AF-98B0-DAF7FD1530F1}">
      <dsp:nvSpPr>
        <dsp:cNvPr id="0" name=""/>
        <dsp:cNvSpPr/>
      </dsp:nvSpPr>
      <dsp:spPr>
        <a:xfrm>
          <a:off x="880132" y="668884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Решение проблемы «безбилетных пассажиров»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a:ln>
              <a:noFill/>
            </a:ln>
            <a:solidFill>
              <a:schemeClr val="tx1"/>
            </a:solidFill>
            <a:effectLst/>
            <a:latin typeface="Arial" charset="0"/>
            <a:cs typeface="Arial" charset="0"/>
          </a:endParaRPr>
        </a:p>
      </dsp:txBody>
      <dsp:txXfrm>
        <a:off x="880132" y="6688849"/>
        <a:ext cx="1883605" cy="941802"/>
      </dsp:txXfrm>
    </dsp:sp>
    <dsp:sp modelId="{DCF2ACCD-94D8-4D8E-AFB7-11B48AFE92F6}">
      <dsp:nvSpPr>
        <dsp:cNvPr id="0" name=""/>
        <dsp:cNvSpPr/>
      </dsp:nvSpPr>
      <dsp:spPr>
        <a:xfrm>
          <a:off x="3630197" y="133940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Макрорегулирование</a:t>
          </a:r>
          <a:endParaRPr kumimoji="0" lang="ru-RU" sz="1300" b="0" i="0" u="none" strike="noStrike" kern="1200" cap="none" normalizeH="0" baseline="0">
            <a:ln>
              <a:noFill/>
            </a:ln>
            <a:solidFill>
              <a:schemeClr val="tx1"/>
            </a:solidFill>
            <a:effectLst/>
            <a:latin typeface="Arial" charset="0"/>
            <a:cs typeface="Arial" charset="0"/>
          </a:endParaRPr>
        </a:p>
      </dsp:txBody>
      <dsp:txXfrm>
        <a:off x="3630197" y="1339408"/>
        <a:ext cx="1883605" cy="941802"/>
      </dsp:txXfrm>
    </dsp:sp>
    <dsp:sp modelId="{F6C7E6E7-B4CF-4053-9C52-5FAA68B563A7}">
      <dsp:nvSpPr>
        <dsp:cNvPr id="0" name=""/>
        <dsp:cNvSpPr/>
      </dsp:nvSpPr>
      <dsp:spPr>
        <a:xfrm>
          <a:off x="3159295" y="267676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Антимонопольное</a:t>
          </a:r>
          <a:endParaRPr kumimoji="0" lang="ru-RU" sz="1300" b="0" i="0" u="none" strike="noStrike" kern="1200" cap="none" normalizeH="0" baseline="0">
            <a:ln>
              <a:noFill/>
            </a:ln>
            <a:solidFill>
              <a:schemeClr val="tx1"/>
            </a:solidFill>
            <a:effectLst/>
            <a:latin typeface="Arial" charset="0"/>
            <a:cs typeface="Arial" charset="0"/>
          </a:endParaRPr>
        </a:p>
      </dsp:txBody>
      <dsp:txXfrm>
        <a:off x="3159295" y="2676768"/>
        <a:ext cx="1883605" cy="941802"/>
      </dsp:txXfrm>
    </dsp:sp>
    <dsp:sp modelId="{43633627-8447-40C9-807D-B6E975F83E32}">
      <dsp:nvSpPr>
        <dsp:cNvPr id="0" name=""/>
        <dsp:cNvSpPr/>
      </dsp:nvSpPr>
      <dsp:spPr>
        <a:xfrm>
          <a:off x="3159295" y="401412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Антициклическое (антикризисное)</a:t>
          </a:r>
          <a:endParaRPr kumimoji="0" lang="ru-RU" sz="1300" b="0" i="0" u="none" strike="noStrike" kern="1200" cap="none" normalizeH="0" baseline="0">
            <a:ln>
              <a:noFill/>
            </a:ln>
            <a:solidFill>
              <a:schemeClr val="tx1"/>
            </a:solidFill>
            <a:effectLst/>
            <a:latin typeface="Arial" charset="0"/>
            <a:cs typeface="Arial" charset="0"/>
          </a:endParaRPr>
        </a:p>
      </dsp:txBody>
      <dsp:txXfrm>
        <a:off x="3159295" y="4014129"/>
        <a:ext cx="1883605" cy="941802"/>
      </dsp:txXfrm>
    </dsp:sp>
    <dsp:sp modelId="{3B117DFF-A01C-48CD-BFDF-9C62BD8DE494}">
      <dsp:nvSpPr>
        <dsp:cNvPr id="0" name=""/>
        <dsp:cNvSpPr/>
      </dsp:nvSpPr>
      <dsp:spPr>
        <a:xfrm>
          <a:off x="3159295" y="535148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Социальное</a:t>
          </a:r>
          <a:endParaRPr kumimoji="0" lang="ru-RU" sz="1300" b="0" i="0" u="none" strike="noStrike" kern="1200" cap="none" normalizeH="0" baseline="0">
            <a:ln>
              <a:noFill/>
            </a:ln>
            <a:solidFill>
              <a:schemeClr val="tx1"/>
            </a:solidFill>
            <a:effectLst/>
            <a:latin typeface="Arial" charset="0"/>
            <a:cs typeface="Arial" charset="0"/>
          </a:endParaRPr>
        </a:p>
      </dsp:txBody>
      <dsp:txXfrm>
        <a:off x="3159295" y="5351489"/>
        <a:ext cx="1883605" cy="941802"/>
      </dsp:txXfrm>
    </dsp:sp>
    <dsp:sp modelId="{1E4C5C43-ECF5-4E02-B6D4-8149312C67DC}">
      <dsp:nvSpPr>
        <dsp:cNvPr id="0" name=""/>
        <dsp:cNvSpPr/>
      </dsp:nvSpPr>
      <dsp:spPr>
        <a:xfrm>
          <a:off x="5909360" y="133940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Интеррегулирование</a:t>
          </a:r>
          <a:endParaRPr kumimoji="0" lang="ru-RU" sz="1300" b="0" i="0" u="none" strike="noStrike" kern="1200" cap="none" normalizeH="0" baseline="0">
            <a:ln>
              <a:noFill/>
            </a:ln>
            <a:solidFill>
              <a:schemeClr val="tx1"/>
            </a:solidFill>
            <a:effectLst/>
            <a:latin typeface="Arial" charset="0"/>
            <a:cs typeface="Arial" charset="0"/>
          </a:endParaRPr>
        </a:p>
      </dsp:txBody>
      <dsp:txXfrm>
        <a:off x="5909360" y="1339408"/>
        <a:ext cx="1883605" cy="941802"/>
      </dsp:txXfrm>
    </dsp:sp>
    <dsp:sp modelId="{6B8D1820-0EDD-4FE2-A6B3-6EB67D720B75}">
      <dsp:nvSpPr>
        <dsp:cNvPr id="0" name=""/>
        <dsp:cNvSpPr/>
      </dsp:nvSpPr>
      <dsp:spPr>
        <a:xfrm>
          <a:off x="6380261" y="2676768"/>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Валютное регулирование</a:t>
          </a:r>
          <a:endParaRPr kumimoji="0" lang="ru-RU" sz="1300" b="0" i="0" u="none" strike="noStrike" kern="1200" cap="none" normalizeH="0" baseline="0">
            <a:ln>
              <a:noFill/>
            </a:ln>
            <a:solidFill>
              <a:schemeClr val="tx1"/>
            </a:solidFill>
            <a:effectLst/>
            <a:latin typeface="Arial" charset="0"/>
            <a:cs typeface="Arial" charset="0"/>
          </a:endParaRPr>
        </a:p>
      </dsp:txBody>
      <dsp:txXfrm>
        <a:off x="6380261" y="2676768"/>
        <a:ext cx="1883605" cy="941802"/>
      </dsp:txXfrm>
    </dsp:sp>
    <dsp:sp modelId="{51D9081D-86CF-4195-8FFC-754806D749EA}">
      <dsp:nvSpPr>
        <dsp:cNvPr id="0" name=""/>
        <dsp:cNvSpPr/>
      </dsp:nvSpPr>
      <dsp:spPr>
        <a:xfrm>
          <a:off x="6380261" y="4014129"/>
          <a:ext cx="1883605" cy="941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a:ln>
                <a:noFill/>
              </a:ln>
              <a:solidFill>
                <a:schemeClr val="tx1"/>
              </a:solidFill>
              <a:effectLst/>
              <a:latin typeface="Arial" charset="0"/>
              <a:cs typeface="Arial" charset="0"/>
            </a:rPr>
            <a:t>Согласование  экономической политики</a:t>
          </a:r>
          <a:endParaRPr kumimoji="0" lang="ru-RU" sz="1300" b="0" i="0" u="none" strike="noStrike" kern="1200" cap="none" normalizeH="0" baseline="0">
            <a:ln>
              <a:noFill/>
            </a:ln>
            <a:solidFill>
              <a:schemeClr val="tx1"/>
            </a:solidFill>
            <a:effectLst/>
            <a:latin typeface="Arial" charset="0"/>
            <a:cs typeface="Arial" charset="0"/>
          </a:endParaRPr>
        </a:p>
      </dsp:txBody>
      <dsp:txXfrm>
        <a:off x="6380261" y="4014129"/>
        <a:ext cx="1883605" cy="9418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08639-79D0-70E6-AE20-29AF0B7A99F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3C57E12-489F-2576-AD2F-98228FA00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0D3170E-240D-D9FC-9A07-C6CA9D44E10F}"/>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DA1E7084-AE4A-4396-D9F8-F39960403F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4739FB-2351-A4BA-7019-29E942D5A534}"/>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3547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3E3CB-45FA-43C8-2115-E4DF4776B40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CA521B7-7AB8-AF58-26E9-7D3AEB1729E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AC24058-2E7C-7B0A-4451-8F838AAC0ABB}"/>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4E82B83F-E71A-3788-B992-0211FF4066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E17B3A7-194F-1424-B12D-814D49972ED6}"/>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63765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A6CFEB7-6050-AEF7-95C3-6AC2060B670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152A50E-4DC5-0DDF-EA90-19FD8035265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06B16C-3424-960F-6592-84E478358BFA}"/>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C732477D-CD9A-F3AB-F93E-AC7B6CB803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818094-182A-FDAB-5E68-B6D16175E6F3}"/>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6144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47998-1628-538E-1BF0-5BFE47CFF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3414B88-3D57-4785-204E-30FE3401548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452BACA-6241-C0F2-70D3-FD9E78F462FA}"/>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CA9BE7C8-BE91-9D3A-F51F-1A801F8896E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DADD46A-81E8-A0D8-BF4D-E71183566666}"/>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203282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06647-DCE8-1CC1-3F6E-964637A5365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5813650-0B74-C7A1-C7F1-89F17CC21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7B516A1-F4F5-59EE-1B34-EA94101CD93C}"/>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CA95945A-2BA0-D3B9-E0AE-1E1E16D9D03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4ED4F69-BF30-6573-5A2C-80459355B736}"/>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318679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BAFD91-91A3-EAE7-E2BC-2E0D7AB48DF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7B2A86D-87C4-3668-C3EA-5CB19FCE08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D58B63E-1212-1A5E-6A19-CE0637EAF37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29FF836-655E-D084-4110-E9EF2C3DDA5D}"/>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766B9E40-4152-7657-4419-B04432BB839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2824D1-CB29-B36F-149A-D4B6A47A266A}"/>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78827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44315B-C391-D77E-A766-4D3F7B720A1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73E68B6-B88B-33F5-D70C-338C48867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E776A22-B032-D52D-02FF-EDBD37B5880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C6899E4-05D1-FD82-1410-26F468588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A471397-DD59-D80B-591E-66B4AB4626A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C190616-1D3E-FF05-2C6C-88327987BA50}"/>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8" name="Нижний колонтитул 7">
            <a:extLst>
              <a:ext uri="{FF2B5EF4-FFF2-40B4-BE49-F238E27FC236}">
                <a16:creationId xmlns:a16="http://schemas.microsoft.com/office/drawing/2014/main" id="{031AAC65-828B-C379-9446-EF093906B9B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16EA872-1A85-6753-FF2F-1DBA9CEE17E7}"/>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9916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795A2-4DAA-EA95-B11E-318EA66486B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82F0586-817C-6FC0-EB3F-D82876F4D17B}"/>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4" name="Нижний колонтитул 3">
            <a:extLst>
              <a:ext uri="{FF2B5EF4-FFF2-40B4-BE49-F238E27FC236}">
                <a16:creationId xmlns:a16="http://schemas.microsoft.com/office/drawing/2014/main" id="{9061FEF1-218F-5D4B-B72B-0EC0835962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DAE5748-D053-7D6B-B1D6-24DFBA5B873E}"/>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252409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A2B204-929B-54FF-F246-F4FDE565FC03}"/>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3" name="Нижний колонтитул 2">
            <a:extLst>
              <a:ext uri="{FF2B5EF4-FFF2-40B4-BE49-F238E27FC236}">
                <a16:creationId xmlns:a16="http://schemas.microsoft.com/office/drawing/2014/main" id="{B5A0E517-ACDC-46B4-0ACB-39920B1AADF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6511CB3-3350-1C25-0051-055576D15578}"/>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84339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B4199D-52A1-F345-8138-39B7E9F92E4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A16418D-FD30-1FDD-89E7-20979BFBF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19160B6-46C0-E2B5-A226-2265A919F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61AA38-0F24-3079-3CD3-D713A23AD3D9}"/>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FDFA3E12-7068-93B3-79D5-2A2DDC41276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7AE1788-9BE0-0553-26E0-CFC5EA6F4B07}"/>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90604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ECDC1A-78F7-3E48-C498-73E3ED9D776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95DA8F8-2244-71C9-F6E9-6FD66274E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BFED278-D8EC-402F-151A-34FC2E7D1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FED09CA-8C92-BF5D-8788-60FA73F28422}"/>
              </a:ext>
            </a:extLst>
          </p:cNvPr>
          <p:cNvSpPr>
            <a:spLocks noGrp="1"/>
          </p:cNvSpPr>
          <p:nvPr>
            <p:ph type="dt" sz="half" idx="10"/>
          </p:nvPr>
        </p:nvSpPr>
        <p:spPr/>
        <p:txBody>
          <a:bodyPr/>
          <a:lstStyle/>
          <a:p>
            <a:fld id="{24002E7E-FA5B-43D7-BF4B-DDDB03BE910D}"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2AC63E18-1D90-4BEC-924D-9453EA0A8E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9857E97-627B-DFEF-3DF5-86E56EB32075}"/>
              </a:ext>
            </a:extLst>
          </p:cNvPr>
          <p:cNvSpPr>
            <a:spLocks noGrp="1"/>
          </p:cNvSpPr>
          <p:nvPr>
            <p:ph type="sldNum" sz="quarter" idx="12"/>
          </p:nvPr>
        </p:nvSpPr>
        <p:spPr/>
        <p:txBody>
          <a:bodyPr/>
          <a:lstStyle/>
          <a:p>
            <a:fld id="{2FA90B97-5158-4C19-8FD8-2D3E0DAA7A55}" type="slidenum">
              <a:rPr lang="ru-RU" smtClean="0"/>
              <a:t>‹#›</a:t>
            </a:fld>
            <a:endParaRPr lang="ru-RU"/>
          </a:p>
        </p:txBody>
      </p:sp>
    </p:spTree>
    <p:extLst>
      <p:ext uri="{BB962C8B-B14F-4D97-AF65-F5344CB8AC3E}">
        <p14:creationId xmlns:p14="http://schemas.microsoft.com/office/powerpoint/2010/main" val="139234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063658-4500-7521-FA9A-361481494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31920D8-0CBC-A3F1-641C-75275B47F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2C7C71-DB0A-ADFB-849D-670064C56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02E7E-FA5B-43D7-BF4B-DDDB03BE910D}"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FA177C54-1B19-998D-7E31-260CDCA4E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7573BD2-5E22-F28F-97EA-8367482BD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90B97-5158-4C19-8FD8-2D3E0DAA7A55}" type="slidenum">
              <a:rPr lang="ru-RU" smtClean="0"/>
              <a:t>‹#›</a:t>
            </a:fld>
            <a:endParaRPr lang="ru-RU"/>
          </a:p>
        </p:txBody>
      </p:sp>
    </p:spTree>
    <p:extLst>
      <p:ext uri="{BB962C8B-B14F-4D97-AF65-F5344CB8AC3E}">
        <p14:creationId xmlns:p14="http://schemas.microsoft.com/office/powerpoint/2010/main" val="294542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D8DFE0-B074-E870-7187-439E53F5AD66}"/>
              </a:ext>
            </a:extLst>
          </p:cNvPr>
          <p:cNvSpPr>
            <a:spLocks noGrp="1"/>
          </p:cNvSpPr>
          <p:nvPr>
            <p:ph type="ctrTitle"/>
          </p:nvPr>
        </p:nvSpPr>
        <p:spPr/>
        <p:txBody>
          <a:bodyPr/>
          <a:lstStyle/>
          <a:p>
            <a:r>
              <a:rPr lang="ru-RU" dirty="0"/>
              <a:t>Тема 2</a:t>
            </a:r>
          </a:p>
        </p:txBody>
      </p:sp>
      <p:sp>
        <p:nvSpPr>
          <p:cNvPr id="3" name="Подзаголовок 2">
            <a:extLst>
              <a:ext uri="{FF2B5EF4-FFF2-40B4-BE49-F238E27FC236}">
                <a16:creationId xmlns:a16="http://schemas.microsoft.com/office/drawing/2014/main" id="{745A5585-B343-234F-2123-E415898D4CC1}"/>
              </a:ext>
            </a:extLst>
          </p:cNvPr>
          <p:cNvSpPr>
            <a:spLocks noGrp="1"/>
          </p:cNvSpPr>
          <p:nvPr>
            <p:ph type="subTitle" idx="1"/>
          </p:nvPr>
        </p:nvSpPr>
        <p:spPr/>
        <p:txBody>
          <a:bodyPr/>
          <a:lstStyle/>
          <a:p>
            <a:r>
              <a:rPr lang="ru-RU" dirty="0"/>
              <a:t>Лекция </a:t>
            </a:r>
            <a:r>
              <a:rPr lang="ru-RU" dirty="0" smtClean="0"/>
              <a:t>3</a:t>
            </a:r>
          </a:p>
          <a:p>
            <a:r>
              <a:rPr lang="ru-RU" dirty="0" smtClean="0"/>
              <a:t>Рынок и </a:t>
            </a:r>
            <a:r>
              <a:rPr lang="ru-RU" smtClean="0"/>
              <a:t>его функции</a:t>
            </a:r>
            <a:endParaRPr lang="ru-RU" dirty="0"/>
          </a:p>
        </p:txBody>
      </p:sp>
    </p:spTree>
    <p:extLst>
      <p:ext uri="{BB962C8B-B14F-4D97-AF65-F5344CB8AC3E}">
        <p14:creationId xmlns:p14="http://schemas.microsoft.com/office/powerpoint/2010/main" val="25841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ru-RU" sz="4000"/>
              <a:t>Основы функционирования рыночной системы</a:t>
            </a:r>
          </a:p>
        </p:txBody>
      </p:sp>
      <p:sp>
        <p:nvSpPr>
          <p:cNvPr id="14339" name="Rectangle 3"/>
          <p:cNvSpPr>
            <a:spLocks noGrp="1" noChangeArrowheads="1"/>
          </p:cNvSpPr>
          <p:nvPr>
            <p:ph type="body" idx="1"/>
          </p:nvPr>
        </p:nvSpPr>
        <p:spPr/>
        <p:txBody>
          <a:bodyPr/>
          <a:lstStyle/>
          <a:p>
            <a:pPr algn="just">
              <a:lnSpc>
                <a:spcPct val="90000"/>
              </a:lnSpc>
            </a:pPr>
            <a:r>
              <a:rPr lang="ru-RU" b="1" i="1"/>
              <a:t>Мотивационную основу для принятия решений и их осуществления хозяйствующими субъектами составляет частная собственность и право.</a:t>
            </a:r>
            <a:r>
              <a:rPr lang="ru-RU"/>
              <a:t> </a:t>
            </a:r>
          </a:p>
          <a:p>
            <a:pPr algn="just">
              <a:lnSpc>
                <a:spcPct val="90000"/>
              </a:lnSpc>
            </a:pPr>
            <a:r>
              <a:rPr lang="ru-RU" b="1" i="1"/>
              <a:t>Интеграционную и информационную основу рыночной системы представляет свободное колебание спроса, предложения и цен.</a:t>
            </a:r>
            <a:r>
              <a:rPr lang="ru-RU"/>
              <a:t> </a:t>
            </a:r>
          </a:p>
          <a:p>
            <a:pPr algn="just">
              <a:lnSpc>
                <a:spcPct val="90000"/>
              </a:lnSpc>
            </a:pPr>
            <a:r>
              <a:rPr lang="ru-RU" b="1" i="1"/>
              <a:t>Организационную основу   представляет товарное производство</a:t>
            </a:r>
            <a:r>
              <a:rPr lang="ru-RU"/>
              <a:t> </a:t>
            </a:r>
          </a:p>
        </p:txBody>
      </p:sp>
    </p:spTree>
    <p:extLst>
      <p:ext uri="{BB962C8B-B14F-4D97-AF65-F5344CB8AC3E}">
        <p14:creationId xmlns:p14="http://schemas.microsoft.com/office/powerpoint/2010/main" val="106781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p:cNvSpPr>
            <a:spLocks noGrp="1"/>
          </p:cNvSpPr>
          <p:nvPr>
            <p:ph type="title"/>
          </p:nvPr>
        </p:nvSpPr>
        <p:spPr/>
        <p:txBody>
          <a:bodyPr/>
          <a:lstStyle/>
          <a:p>
            <a:r>
              <a:rPr lang="ru-RU" b="1" dirty="0" err="1">
                <a:solidFill>
                  <a:srgbClr val="FF0000"/>
                </a:solidFill>
              </a:rPr>
              <a:t>Бла́го</a:t>
            </a:r>
            <a:r>
              <a:rPr lang="ru-RU" dirty="0">
                <a:solidFill>
                  <a:srgbClr val="FF0000"/>
                </a:solidFill>
              </a:rPr>
              <a:t> </a:t>
            </a:r>
          </a:p>
        </p:txBody>
      </p:sp>
      <p:sp>
        <p:nvSpPr>
          <p:cNvPr id="45059" name="Объект 2"/>
          <p:cNvSpPr>
            <a:spLocks noGrp="1"/>
          </p:cNvSpPr>
          <p:nvPr>
            <p:ph sz="half" idx="1"/>
          </p:nvPr>
        </p:nvSpPr>
        <p:spPr/>
        <p:txBody>
          <a:bodyPr/>
          <a:lstStyle/>
          <a:p>
            <a:pPr marL="0" indent="0" algn="just">
              <a:buNone/>
            </a:pPr>
            <a:r>
              <a:rPr lang="ru-RU"/>
              <a:t>— всё, что способно удовлетворять повседневные жизненные потребности людей, приносить людям пользу, доставлять удовольствие.</a:t>
            </a:r>
          </a:p>
        </p:txBody>
      </p:sp>
      <p:sp>
        <p:nvSpPr>
          <p:cNvPr id="45060" name="Объект 3"/>
          <p:cNvSpPr>
            <a:spLocks noGrp="1"/>
          </p:cNvSpPr>
          <p:nvPr>
            <p:ph sz="half" idx="2"/>
          </p:nvPr>
        </p:nvSpPr>
        <p:spPr/>
        <p:txBody>
          <a:bodyPr/>
          <a:lstStyle/>
          <a:p>
            <a:pPr algn="just"/>
            <a:r>
              <a:rPr lang="ru-RU" sz="2400"/>
              <a:t>В экономическо-социальном отношении под </a:t>
            </a:r>
            <a:r>
              <a:rPr lang="ru-RU" sz="2400" b="1"/>
              <a:t>благом</a:t>
            </a:r>
            <a:r>
              <a:rPr lang="ru-RU" sz="2400"/>
              <a:t> подразумевается все, что, имея ценность, может иметь и </a:t>
            </a:r>
            <a:r>
              <a:rPr lang="ru-RU" sz="2400">
                <a:solidFill>
                  <a:srgbClr val="FF0000"/>
                </a:solidFill>
              </a:rPr>
              <a:t>рыночную цену</a:t>
            </a:r>
            <a:r>
              <a:rPr lang="ru-RU" sz="2400"/>
              <a:t>, следовательно, в обширном смысле подразумеваются все </a:t>
            </a:r>
            <a:r>
              <a:rPr lang="ru-RU" sz="2400">
                <a:solidFill>
                  <a:srgbClr val="FF0000"/>
                </a:solidFill>
              </a:rPr>
              <a:t>имущественные </a:t>
            </a:r>
            <a:r>
              <a:rPr lang="ru-RU" sz="2400" b="1">
                <a:solidFill>
                  <a:srgbClr val="FF0000"/>
                </a:solidFill>
              </a:rPr>
              <a:t>блага</a:t>
            </a:r>
            <a:endParaRPr lang="ru-RU" sz="2400">
              <a:solidFill>
                <a:srgbClr val="FF0000"/>
              </a:solidFill>
            </a:endParaRPr>
          </a:p>
        </p:txBody>
      </p:sp>
    </p:spTree>
    <p:extLst>
      <p:ext uri="{BB962C8B-B14F-4D97-AF65-F5344CB8AC3E}">
        <p14:creationId xmlns:p14="http://schemas.microsoft.com/office/powerpoint/2010/main" val="3914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3719736" y="2276872"/>
            <a:ext cx="0" cy="25922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3719736" y="4869160"/>
            <a:ext cx="37444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Заголовок 7"/>
          <p:cNvSpPr>
            <a:spLocks noGrp="1"/>
          </p:cNvSpPr>
          <p:nvPr>
            <p:ph type="title"/>
          </p:nvPr>
        </p:nvSpPr>
        <p:spPr/>
        <p:txBody>
          <a:bodyPr/>
          <a:lstStyle/>
          <a:p>
            <a:r>
              <a:rPr lang="ru-RU" dirty="0"/>
              <a:t>График спроса</a:t>
            </a:r>
          </a:p>
        </p:txBody>
      </p:sp>
      <p:sp>
        <p:nvSpPr>
          <p:cNvPr id="10" name="TextBox 9"/>
          <p:cNvSpPr txBox="1"/>
          <p:nvPr/>
        </p:nvSpPr>
        <p:spPr>
          <a:xfrm>
            <a:off x="2999656" y="2348882"/>
            <a:ext cx="504056" cy="584775"/>
          </a:xfrm>
          <a:prstGeom prst="rect">
            <a:avLst/>
          </a:prstGeom>
          <a:noFill/>
        </p:spPr>
        <p:txBody>
          <a:bodyPr wrap="square" rtlCol="0">
            <a:spAutoFit/>
          </a:bodyPr>
          <a:lstStyle/>
          <a:p>
            <a:r>
              <a:rPr lang="en-US" sz="3200" b="1" dirty="0"/>
              <a:t>p</a:t>
            </a:r>
            <a:endParaRPr lang="ru-RU" sz="3200" b="1" dirty="0"/>
          </a:p>
        </p:txBody>
      </p:sp>
      <p:sp>
        <p:nvSpPr>
          <p:cNvPr id="11" name="TextBox 10"/>
          <p:cNvSpPr txBox="1"/>
          <p:nvPr/>
        </p:nvSpPr>
        <p:spPr>
          <a:xfrm>
            <a:off x="8400256" y="5445224"/>
            <a:ext cx="648072" cy="584775"/>
          </a:xfrm>
          <a:prstGeom prst="rect">
            <a:avLst/>
          </a:prstGeom>
          <a:noFill/>
        </p:spPr>
        <p:txBody>
          <a:bodyPr wrap="square" rtlCol="0">
            <a:spAutoFit/>
          </a:bodyPr>
          <a:lstStyle/>
          <a:p>
            <a:r>
              <a:rPr lang="en-US" sz="3200" b="1" dirty="0"/>
              <a:t>Q</a:t>
            </a:r>
            <a:endParaRPr lang="ru-RU" sz="3200" b="1" dirty="0"/>
          </a:p>
        </p:txBody>
      </p:sp>
      <p:cxnSp>
        <p:nvCxnSpPr>
          <p:cNvPr id="13" name="Прямая соединительная линия 12"/>
          <p:cNvCxnSpPr/>
          <p:nvPr/>
        </p:nvCxnSpPr>
        <p:spPr>
          <a:xfrm>
            <a:off x="4151784" y="2492896"/>
            <a:ext cx="1944216"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12024" y="4293098"/>
            <a:ext cx="648072" cy="830997"/>
          </a:xfrm>
          <a:prstGeom prst="rect">
            <a:avLst/>
          </a:prstGeom>
          <a:noFill/>
        </p:spPr>
        <p:txBody>
          <a:bodyPr wrap="square" rtlCol="0">
            <a:spAutoFit/>
          </a:bodyPr>
          <a:lstStyle/>
          <a:p>
            <a:r>
              <a:rPr lang="en-US" sz="4800" dirty="0"/>
              <a:t>D</a:t>
            </a:r>
            <a:endParaRPr lang="ru-RU" sz="4800" dirty="0"/>
          </a:p>
        </p:txBody>
      </p:sp>
      <p:cxnSp>
        <p:nvCxnSpPr>
          <p:cNvPr id="16" name="Прямая соединительная линия 15"/>
          <p:cNvCxnSpPr/>
          <p:nvPr/>
        </p:nvCxnSpPr>
        <p:spPr>
          <a:xfrm>
            <a:off x="3719736" y="3212976"/>
            <a:ext cx="1224136"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4943872" y="3212976"/>
            <a:ext cx="0" cy="15841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4583832" y="2420888"/>
            <a:ext cx="86409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72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Линия спроса</a:t>
            </a:r>
            <a:endParaRPr lang="ru-RU" dirty="0"/>
          </a:p>
        </p:txBody>
      </p:sp>
      <p:sp>
        <p:nvSpPr>
          <p:cNvPr id="3" name="Объект 2"/>
          <p:cNvSpPr>
            <a:spLocks noGrp="1"/>
          </p:cNvSpPr>
          <p:nvPr>
            <p:ph idx="1"/>
          </p:nvPr>
        </p:nvSpPr>
        <p:spPr/>
        <p:txBody>
          <a:bodyPr/>
          <a:lstStyle/>
          <a:p>
            <a:pPr marL="0" indent="0" algn="just">
              <a:buNone/>
            </a:pPr>
            <a:r>
              <a:rPr lang="ru-RU" dirty="0"/>
              <a:t>– это геометрическое место расположения точек, каждой из которых соответствует определенное значение двух переменных – цены спроса на экономическое благо и объема покупок товара по данной цене спроса.</a:t>
            </a:r>
          </a:p>
          <a:p>
            <a:endParaRPr lang="ru-RU" dirty="0"/>
          </a:p>
        </p:txBody>
      </p:sp>
    </p:spTree>
    <p:extLst>
      <p:ext uri="{BB962C8B-B14F-4D97-AF65-F5344CB8AC3E}">
        <p14:creationId xmlns:p14="http://schemas.microsoft.com/office/powerpoint/2010/main" val="400329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b="1" dirty="0"/>
              <a:t>Спрос (англ.</a:t>
            </a:r>
            <a:r>
              <a:rPr lang="ru-RU" dirty="0"/>
              <a:t> </a:t>
            </a:r>
            <a:r>
              <a:rPr lang="ru-RU" i="1" dirty="0" err="1"/>
              <a:t>demand</a:t>
            </a:r>
            <a:r>
              <a:rPr lang="ru-RU" dirty="0"/>
              <a:t>) — это зависимость между ценой и количеством </a:t>
            </a:r>
            <a:r>
              <a:rPr lang="ru-RU" u="sng" dirty="0"/>
              <a:t>товара</a:t>
            </a:r>
            <a:r>
              <a:rPr lang="ru-RU" dirty="0"/>
              <a:t>, который покупатели могут и желают купить по строго определённой цене, в определённый промежуток времени.</a:t>
            </a:r>
          </a:p>
        </p:txBody>
      </p:sp>
    </p:spTree>
    <p:extLst>
      <p:ext uri="{BB962C8B-B14F-4D97-AF65-F5344CB8AC3E}">
        <p14:creationId xmlns:p14="http://schemas.microsoft.com/office/powerpoint/2010/main" val="24111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Закон спроса</a:t>
            </a:r>
          </a:p>
        </p:txBody>
      </p:sp>
      <p:sp>
        <p:nvSpPr>
          <p:cNvPr id="3" name="Объект 2"/>
          <p:cNvSpPr>
            <a:spLocks noGrp="1"/>
          </p:cNvSpPr>
          <p:nvPr>
            <p:ph idx="1"/>
          </p:nvPr>
        </p:nvSpPr>
        <p:spPr/>
        <p:txBody>
          <a:bodyPr>
            <a:normAutofit lnSpcReduction="10000"/>
          </a:bodyPr>
          <a:lstStyle/>
          <a:p>
            <a:r>
              <a:rPr lang="ru-RU" dirty="0"/>
              <a:t> экономический закон, предложенный британским экономистом А. Маршаллом, согласно которому величина спроса на товар или услуги в течение определенного периода времени обратно пропорциональна величине его цены.</a:t>
            </a:r>
          </a:p>
          <a:p>
            <a:pPr algn="just"/>
            <a:r>
              <a:rPr lang="ru-RU" b="1" dirty="0"/>
              <a:t>Закон спроса:</a:t>
            </a:r>
            <a:r>
              <a:rPr lang="ru-RU" dirty="0"/>
              <a:t> при прочих равных условиях, как правило, чем меньше цена товара, тем больше потребитель готов его купить, и наоборот, чем больше цена товара, тем меньше потребитель готов его купить.</a:t>
            </a:r>
          </a:p>
          <a:p>
            <a:r>
              <a:rPr lang="ru-RU" dirty="0"/>
              <a:t/>
            </a:r>
            <a:br>
              <a:rPr lang="ru-RU" dirty="0"/>
            </a:br>
            <a:endParaRPr lang="ru-RU" dirty="0"/>
          </a:p>
        </p:txBody>
      </p:sp>
    </p:spTree>
    <p:extLst>
      <p:ext uri="{BB962C8B-B14F-4D97-AF65-F5344CB8AC3E}">
        <p14:creationId xmlns:p14="http://schemas.microsoft.com/office/powerpoint/2010/main" val="49622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Изменения в спросе</a:t>
            </a:r>
          </a:p>
        </p:txBody>
      </p:sp>
      <p:cxnSp>
        <p:nvCxnSpPr>
          <p:cNvPr id="7" name="Прямая со стрелкой 6"/>
          <p:cNvCxnSpPr/>
          <p:nvPr/>
        </p:nvCxnSpPr>
        <p:spPr>
          <a:xfrm flipV="1">
            <a:off x="3791744" y="1988840"/>
            <a:ext cx="0" cy="31683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V="1">
            <a:off x="3791744" y="5085184"/>
            <a:ext cx="4320480" cy="144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79576" y="1844825"/>
            <a:ext cx="1080120" cy="830997"/>
          </a:xfrm>
          <a:prstGeom prst="rect">
            <a:avLst/>
          </a:prstGeom>
          <a:noFill/>
        </p:spPr>
        <p:txBody>
          <a:bodyPr wrap="square" rtlCol="0">
            <a:spAutoFit/>
          </a:bodyPr>
          <a:lstStyle/>
          <a:p>
            <a:r>
              <a:rPr lang="en-US" sz="4800" dirty="0"/>
              <a:t>P</a:t>
            </a:r>
            <a:endParaRPr lang="ru-RU" sz="4800" dirty="0"/>
          </a:p>
        </p:txBody>
      </p:sp>
      <p:sp>
        <p:nvSpPr>
          <p:cNvPr id="13" name="TextBox 12"/>
          <p:cNvSpPr txBox="1"/>
          <p:nvPr/>
        </p:nvSpPr>
        <p:spPr>
          <a:xfrm>
            <a:off x="7752184" y="5589241"/>
            <a:ext cx="2160240" cy="830997"/>
          </a:xfrm>
          <a:prstGeom prst="rect">
            <a:avLst/>
          </a:prstGeom>
          <a:noFill/>
        </p:spPr>
        <p:txBody>
          <a:bodyPr wrap="square" rtlCol="0">
            <a:spAutoFit/>
          </a:bodyPr>
          <a:lstStyle/>
          <a:p>
            <a:r>
              <a:rPr lang="en-US" sz="4800" dirty="0"/>
              <a:t>Q</a:t>
            </a:r>
            <a:endParaRPr lang="ru-RU" sz="4800" dirty="0"/>
          </a:p>
        </p:txBody>
      </p:sp>
      <p:cxnSp>
        <p:nvCxnSpPr>
          <p:cNvPr id="15" name="Прямая соединительная линия 14"/>
          <p:cNvCxnSpPr/>
          <p:nvPr/>
        </p:nvCxnSpPr>
        <p:spPr>
          <a:xfrm>
            <a:off x="4151784" y="2564904"/>
            <a:ext cx="2520280" cy="18722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655840" y="1844824"/>
            <a:ext cx="2880320" cy="2232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5519936" y="3068960"/>
            <a:ext cx="288032" cy="288032"/>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935760" y="3284984"/>
            <a:ext cx="1872208" cy="1440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5015880" y="3645024"/>
            <a:ext cx="216024" cy="21602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24192" y="4005065"/>
            <a:ext cx="1008112" cy="830997"/>
          </a:xfrm>
          <a:prstGeom prst="rect">
            <a:avLst/>
          </a:prstGeom>
          <a:noFill/>
        </p:spPr>
        <p:txBody>
          <a:bodyPr wrap="square" rtlCol="0">
            <a:spAutoFit/>
          </a:bodyPr>
          <a:lstStyle/>
          <a:p>
            <a:r>
              <a:rPr lang="en-US" sz="4800" dirty="0"/>
              <a:t>D</a:t>
            </a:r>
            <a:r>
              <a:rPr lang="en-US" dirty="0"/>
              <a:t>1</a:t>
            </a:r>
            <a:endParaRPr lang="ru-RU" dirty="0"/>
          </a:p>
        </p:txBody>
      </p:sp>
      <p:sp>
        <p:nvSpPr>
          <p:cNvPr id="25" name="TextBox 24"/>
          <p:cNvSpPr txBox="1"/>
          <p:nvPr/>
        </p:nvSpPr>
        <p:spPr>
          <a:xfrm>
            <a:off x="6744072" y="4437113"/>
            <a:ext cx="864096" cy="830997"/>
          </a:xfrm>
          <a:prstGeom prst="rect">
            <a:avLst/>
          </a:prstGeom>
          <a:noFill/>
        </p:spPr>
        <p:txBody>
          <a:bodyPr wrap="square" rtlCol="0">
            <a:spAutoFit/>
          </a:bodyPr>
          <a:lstStyle/>
          <a:p>
            <a:r>
              <a:rPr lang="en-US" sz="4800" dirty="0"/>
              <a:t>D</a:t>
            </a:r>
            <a:r>
              <a:rPr lang="en-US" dirty="0"/>
              <a:t>0</a:t>
            </a:r>
            <a:endParaRPr lang="ru-RU" dirty="0"/>
          </a:p>
        </p:txBody>
      </p:sp>
      <p:sp>
        <p:nvSpPr>
          <p:cNvPr id="26" name="TextBox 25"/>
          <p:cNvSpPr txBox="1"/>
          <p:nvPr/>
        </p:nvSpPr>
        <p:spPr>
          <a:xfrm>
            <a:off x="4655840" y="4581129"/>
            <a:ext cx="864096" cy="769441"/>
          </a:xfrm>
          <a:prstGeom prst="rect">
            <a:avLst/>
          </a:prstGeom>
          <a:noFill/>
        </p:spPr>
        <p:txBody>
          <a:bodyPr wrap="square" rtlCol="0">
            <a:spAutoFit/>
          </a:bodyPr>
          <a:lstStyle/>
          <a:p>
            <a:r>
              <a:rPr lang="en-US" sz="4400" dirty="0"/>
              <a:t>D</a:t>
            </a:r>
            <a:r>
              <a:rPr lang="en-US" dirty="0"/>
              <a:t>2</a:t>
            </a:r>
            <a:endParaRPr lang="ru-RU" dirty="0"/>
          </a:p>
        </p:txBody>
      </p:sp>
    </p:spTree>
    <p:extLst>
      <p:ext uri="{BB962C8B-B14F-4D97-AF65-F5344CB8AC3E}">
        <p14:creationId xmlns:p14="http://schemas.microsoft.com/office/powerpoint/2010/main" val="425260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dirty="0"/>
              <a:t>Действие неценовых факторов спроса</a:t>
            </a:r>
          </a:p>
        </p:txBody>
      </p:sp>
      <p:pic>
        <p:nvPicPr>
          <p:cNvPr id="4" name="Объект 3"/>
          <p:cNvPicPr>
            <a:picLocks noGrp="1" noChangeAspect="1"/>
          </p:cNvPicPr>
          <p:nvPr>
            <p:ph idx="4294967295"/>
          </p:nvPr>
        </p:nvPicPr>
        <p:blipFill>
          <a:blip r:embed="rId2"/>
          <a:stretch>
            <a:fillRect/>
          </a:stretch>
        </p:blipFill>
        <p:spPr>
          <a:xfrm>
            <a:off x="3683000" y="1417639"/>
            <a:ext cx="6985000" cy="5324475"/>
          </a:xfrm>
          <a:prstGeom prst="rect">
            <a:avLst/>
          </a:prstGeom>
        </p:spPr>
      </p:pic>
    </p:spTree>
    <p:extLst>
      <p:ext uri="{BB962C8B-B14F-4D97-AF65-F5344CB8AC3E}">
        <p14:creationId xmlns:p14="http://schemas.microsoft.com/office/powerpoint/2010/main" val="136791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Неценовые факторы</a:t>
            </a:r>
          </a:p>
        </p:txBody>
      </p:sp>
      <p:sp>
        <p:nvSpPr>
          <p:cNvPr id="3" name="Объект 2"/>
          <p:cNvSpPr>
            <a:spLocks noGrp="1"/>
          </p:cNvSpPr>
          <p:nvPr>
            <p:ph idx="1"/>
          </p:nvPr>
        </p:nvSpPr>
        <p:spPr/>
        <p:txBody>
          <a:bodyPr>
            <a:normAutofit/>
          </a:bodyPr>
          <a:lstStyle/>
          <a:p>
            <a:pPr algn="just"/>
            <a:r>
              <a:rPr lang="ru-RU" b="1" dirty="0"/>
              <a:t>Во-первых</a:t>
            </a:r>
            <a:r>
              <a:rPr lang="ru-RU" dirty="0"/>
              <a:t>, </a:t>
            </a:r>
            <a:r>
              <a:rPr lang="ru-RU" b="1" u="sng" dirty="0"/>
              <a:t>денежные доходы покупателей</a:t>
            </a:r>
            <a:r>
              <a:rPr lang="ru-RU" u="sng" dirty="0"/>
              <a:t>.</a:t>
            </a:r>
            <a:r>
              <a:rPr lang="ru-RU" dirty="0"/>
              <a:t> Например, если денежные доходы покупателей возросли, то количество покупаемых товаров возрастет, хотя цены этих товаров не изменились и до повышения доходов могли служить одной из главных причин их ограниченных закупок потребителями. Если, наоборот, денежные доходы покупателей снизились, то при тех же ценах товаров возможный объем покупок снизится.</a:t>
            </a:r>
          </a:p>
        </p:txBody>
      </p:sp>
    </p:spTree>
    <p:extLst>
      <p:ext uri="{BB962C8B-B14F-4D97-AF65-F5344CB8AC3E}">
        <p14:creationId xmlns:p14="http://schemas.microsoft.com/office/powerpoint/2010/main" val="272345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a:t>
            </a:r>
          </a:p>
        </p:txBody>
      </p:sp>
      <p:sp>
        <p:nvSpPr>
          <p:cNvPr id="3" name="Объект 2"/>
          <p:cNvSpPr>
            <a:spLocks noGrp="1"/>
          </p:cNvSpPr>
          <p:nvPr>
            <p:ph idx="1"/>
          </p:nvPr>
        </p:nvSpPr>
        <p:spPr/>
        <p:txBody>
          <a:bodyPr>
            <a:normAutofit/>
          </a:bodyPr>
          <a:lstStyle/>
          <a:p>
            <a:pPr algn="just"/>
            <a:r>
              <a:rPr lang="ru-RU" b="1" dirty="0"/>
              <a:t>Во-вторых</a:t>
            </a:r>
            <a:r>
              <a:rPr lang="ru-RU" dirty="0"/>
              <a:t>, изменения количества купли-продажи товаров по тем же ценам может произойти под воздействием фактора так называемых </a:t>
            </a:r>
            <a:r>
              <a:rPr lang="ru-RU" b="1" u="sng" dirty="0"/>
              <a:t>«покупательских ожиданий»</a:t>
            </a:r>
            <a:r>
              <a:rPr lang="ru-RU" dirty="0"/>
              <a:t>. Причины изменения ожиданий могут быть самые разные: как экономические (инфляция), так и неэкономические (например погодные, предпраздничные, сезонные условия). Под их воздействием количество покупок может как возрасти, так и снизиться вне прямой зависимости от уровня цен покупаемых товаров.</a:t>
            </a:r>
          </a:p>
        </p:txBody>
      </p:sp>
    </p:spTree>
    <p:extLst>
      <p:ext uri="{BB962C8B-B14F-4D97-AF65-F5344CB8AC3E}">
        <p14:creationId xmlns:p14="http://schemas.microsoft.com/office/powerpoint/2010/main" val="155085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47830-6DC7-966F-EBE0-BA99A71DBB31}"/>
              </a:ext>
            </a:extLst>
          </p:cNvPr>
          <p:cNvSpPr>
            <a:spLocks noGrp="1"/>
          </p:cNvSpPr>
          <p:nvPr>
            <p:ph type="title"/>
          </p:nvPr>
        </p:nvSpPr>
        <p:spPr/>
        <p:txBody>
          <a:bodyPr/>
          <a:lstStyle/>
          <a:p>
            <a:pPr algn="ctr"/>
            <a:r>
              <a:rPr lang="ru-RU" dirty="0"/>
              <a:t>Вопросы</a:t>
            </a:r>
          </a:p>
        </p:txBody>
      </p:sp>
      <p:sp>
        <p:nvSpPr>
          <p:cNvPr id="3" name="Объект 2">
            <a:extLst>
              <a:ext uri="{FF2B5EF4-FFF2-40B4-BE49-F238E27FC236}">
                <a16:creationId xmlns:a16="http://schemas.microsoft.com/office/drawing/2014/main" id="{134A506E-2437-52B5-1A0C-2CD4D6235317}"/>
              </a:ext>
            </a:extLst>
          </p:cNvPr>
          <p:cNvSpPr>
            <a:spLocks noGrp="1"/>
          </p:cNvSpPr>
          <p:nvPr>
            <p:ph idx="1"/>
          </p:nvPr>
        </p:nvSpPr>
        <p:spPr/>
        <p:txBody>
          <a:bodyPr/>
          <a:lstStyle/>
          <a:p>
            <a:pPr marL="514350" indent="-514350">
              <a:buFont typeface="+mj-lt"/>
              <a:buAutoNum type="arabicPeriod"/>
            </a:pPr>
            <a:r>
              <a:rPr lang="ru-RU" dirty="0" smtClean="0"/>
              <a:t>Натуральное хозяйство. Рынок </a:t>
            </a:r>
            <a:r>
              <a:rPr lang="ru-RU" dirty="0"/>
              <a:t>и его функции. Спрос, предложение и рыночное равновесие. </a:t>
            </a:r>
            <a:r>
              <a:rPr lang="ru-RU" dirty="0" smtClean="0"/>
              <a:t>Рыночная система</a:t>
            </a:r>
          </a:p>
          <a:p>
            <a:pPr marL="514350" indent="-514350">
              <a:buFont typeface="+mj-lt"/>
              <a:buAutoNum type="arabicPeriod"/>
            </a:pPr>
            <a:r>
              <a:rPr lang="ru-RU" dirty="0" smtClean="0"/>
              <a:t>Фиаско рынка и государственное регулирование</a:t>
            </a:r>
            <a:endParaRPr lang="ru-RU" dirty="0"/>
          </a:p>
          <a:p>
            <a:pPr marL="514350" indent="-514350">
              <a:buFont typeface="+mj-lt"/>
              <a:buAutoNum type="arabicPeriod"/>
            </a:pPr>
            <a:r>
              <a:rPr lang="ru-RU" dirty="0"/>
              <a:t>Организация (предприятие) как хозяйствующий субъект. Предприятие, фирма, отрасль. Организационно-правовые формы предприятий</a:t>
            </a:r>
            <a:r>
              <a:rPr lang="ru-RU" dirty="0" smtClean="0"/>
              <a:t>.</a:t>
            </a:r>
          </a:p>
          <a:p>
            <a:pPr marL="514350" indent="-514350">
              <a:buFont typeface="+mj-lt"/>
              <a:buAutoNum type="arabicPeriod"/>
            </a:pPr>
            <a:r>
              <a:rPr lang="ru-RU" dirty="0" smtClean="0"/>
              <a:t>Издержки фирмы. </a:t>
            </a:r>
            <a:r>
              <a:rPr lang="ru-RU" smtClean="0"/>
              <a:t>Виды издержек</a:t>
            </a:r>
            <a:endParaRPr lang="ru-RU" dirty="0" smtClean="0"/>
          </a:p>
          <a:p>
            <a:pPr marL="514350" indent="-514350">
              <a:buFont typeface="+mj-lt"/>
              <a:buAutoNum type="arabicPeriod"/>
            </a:pPr>
            <a:r>
              <a:rPr lang="ru-RU" dirty="0" smtClean="0"/>
              <a:t>Доход и прибыль фирмы. Максимизация прибыли</a:t>
            </a:r>
            <a:endParaRPr lang="ru-RU" dirty="0"/>
          </a:p>
          <a:p>
            <a:endParaRPr lang="ru-RU" dirty="0"/>
          </a:p>
        </p:txBody>
      </p:sp>
    </p:spTree>
    <p:extLst>
      <p:ext uri="{BB962C8B-B14F-4D97-AF65-F5344CB8AC3E}">
        <p14:creationId xmlns:p14="http://schemas.microsoft.com/office/powerpoint/2010/main" val="300424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3.</a:t>
            </a:r>
          </a:p>
        </p:txBody>
      </p:sp>
      <p:sp>
        <p:nvSpPr>
          <p:cNvPr id="3" name="Объект 2"/>
          <p:cNvSpPr>
            <a:spLocks noGrp="1"/>
          </p:cNvSpPr>
          <p:nvPr>
            <p:ph idx="1"/>
          </p:nvPr>
        </p:nvSpPr>
        <p:spPr/>
        <p:txBody>
          <a:bodyPr>
            <a:normAutofit fontScale="92500" lnSpcReduction="20000"/>
          </a:bodyPr>
          <a:lstStyle/>
          <a:p>
            <a:pPr algn="just"/>
            <a:r>
              <a:rPr lang="ru-RU" dirty="0"/>
              <a:t>В-третьих, объем многих товаров, покупаемых потребителями вне зависимости от цены, может измениться, например, от </a:t>
            </a:r>
            <a:r>
              <a:rPr lang="ru-RU" b="1" dirty="0"/>
              <a:t>наличия или </a:t>
            </a:r>
            <a:r>
              <a:rPr lang="ru-RU" b="1" u="sng" dirty="0"/>
              <a:t>отсутствия на рынках взаимозаменяемых и </a:t>
            </a:r>
            <a:r>
              <a:rPr lang="ru-RU" b="1" u="sng" dirty="0" err="1"/>
              <a:t>взаимодополняемых</a:t>
            </a:r>
            <a:r>
              <a:rPr lang="ru-RU" b="1" u="sng" dirty="0"/>
              <a:t> товаров.</a:t>
            </a:r>
            <a:r>
              <a:rPr lang="ru-RU" b="1" dirty="0"/>
              <a:t> </a:t>
            </a:r>
            <a:r>
              <a:rPr lang="ru-RU" dirty="0"/>
              <a:t>Так, спрос на говядину может возрасти, если отсутствуют другие виды мясной продукции (свинины, баранины, птицы). И наоборот, большой выбор мясного ассортимента рассредоточит спрос в соответствии с предпочтениями покупателей, снижая его по каждой отдельной группе этого товара. К числу </a:t>
            </a:r>
            <a:r>
              <a:rPr lang="ru-RU" dirty="0" err="1"/>
              <a:t>взаимодополняемых</a:t>
            </a:r>
            <a:r>
              <a:rPr lang="ru-RU" dirty="0"/>
              <a:t> товаров потребительского рынка можно отнести, например, сахар и другие сладости в дополнение к таким напиткам, как чай или кофе. Отсутствие сахара способно вызвать падение спроса на чай и кофе, поскольку многие люди не согласятся употреблять их несладкими, невзирая на специфическую полезность. Почти каждый товар имеет свои «</a:t>
            </a:r>
            <a:r>
              <a:rPr lang="ru-RU" dirty="0" err="1"/>
              <a:t>дополнители</a:t>
            </a:r>
            <a:r>
              <a:rPr lang="ru-RU" dirty="0"/>
              <a:t>» и «заменители», и наличие их на товарных рынках способно существенно изменить покупательский спрос.</a:t>
            </a:r>
          </a:p>
        </p:txBody>
      </p:sp>
    </p:spTree>
    <p:extLst>
      <p:ext uri="{BB962C8B-B14F-4D97-AF65-F5344CB8AC3E}">
        <p14:creationId xmlns:p14="http://schemas.microsoft.com/office/powerpoint/2010/main" val="428562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4.</a:t>
            </a:r>
          </a:p>
        </p:txBody>
      </p:sp>
      <p:sp>
        <p:nvSpPr>
          <p:cNvPr id="3" name="Объект 2"/>
          <p:cNvSpPr>
            <a:spLocks noGrp="1"/>
          </p:cNvSpPr>
          <p:nvPr>
            <p:ph idx="1"/>
          </p:nvPr>
        </p:nvSpPr>
        <p:spPr/>
        <p:txBody>
          <a:bodyPr>
            <a:normAutofit/>
          </a:bodyPr>
          <a:lstStyle/>
          <a:p>
            <a:pPr algn="just"/>
            <a:r>
              <a:rPr lang="ru-RU" b="1" dirty="0"/>
              <a:t>В-четвертых</a:t>
            </a:r>
            <a:r>
              <a:rPr lang="ru-RU" dirty="0"/>
              <a:t>, на покупательский спрос способны влиять и такие неценовые факторы, как </a:t>
            </a:r>
            <a:r>
              <a:rPr lang="ru-RU" b="1" u="sng" dirty="0"/>
              <a:t>субъективные предпочтения и вкусы потребителей, их отношение к моде, дизайну товаров</a:t>
            </a:r>
            <a:r>
              <a:rPr lang="ru-RU" b="1" dirty="0"/>
              <a:t>.</a:t>
            </a:r>
            <a:r>
              <a:rPr lang="ru-RU" dirty="0"/>
              <a:t> Существенную роль может сыграть конкуренция покупателей, а также специфика покупательской психологии (например эффект толпы: многие устремятся покупать тот товар, который почему-то покупают все и т.д.).</a:t>
            </a:r>
          </a:p>
        </p:txBody>
      </p:sp>
    </p:spTree>
    <p:extLst>
      <p:ext uri="{BB962C8B-B14F-4D97-AF65-F5344CB8AC3E}">
        <p14:creationId xmlns:p14="http://schemas.microsoft.com/office/powerpoint/2010/main" val="151732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Предложение</a:t>
            </a:r>
          </a:p>
        </p:txBody>
      </p:sp>
      <p:sp>
        <p:nvSpPr>
          <p:cNvPr id="3" name="Объект 2"/>
          <p:cNvSpPr>
            <a:spLocks noGrp="1"/>
          </p:cNvSpPr>
          <p:nvPr>
            <p:ph idx="1"/>
          </p:nvPr>
        </p:nvSpPr>
        <p:spPr/>
        <p:txBody>
          <a:bodyPr/>
          <a:lstStyle/>
          <a:p>
            <a:pPr algn="just"/>
            <a:r>
              <a:rPr lang="ru-RU" b="1" dirty="0"/>
              <a:t>Предложение</a:t>
            </a:r>
            <a:r>
              <a:rPr lang="ru-RU" dirty="0"/>
              <a:t> (англ. </a:t>
            </a:r>
            <a:r>
              <a:rPr lang="ru-RU" i="1" dirty="0" err="1"/>
              <a:t>supply</a:t>
            </a:r>
            <a:r>
              <a:rPr lang="ru-RU" dirty="0"/>
              <a:t>) — понятие, отражающее </a:t>
            </a:r>
            <a:r>
              <a:rPr lang="ru-RU" dirty="0" err="1"/>
              <a:t>отражающее</a:t>
            </a:r>
            <a:r>
              <a:rPr lang="ru-RU" dirty="0"/>
              <a:t> поведение производителя, его готовность произвести и поставить на рынок(предложить) какое-либо количество товара и услуг за определённый период времени при определённых условиях.</a:t>
            </a:r>
          </a:p>
        </p:txBody>
      </p:sp>
    </p:spTree>
    <p:extLst>
      <p:ext uri="{BB962C8B-B14F-4D97-AF65-F5344CB8AC3E}">
        <p14:creationId xmlns:p14="http://schemas.microsoft.com/office/powerpoint/2010/main" val="3968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7528" y="260648"/>
            <a:ext cx="8229600" cy="1143000"/>
          </a:xfrm>
        </p:spPr>
        <p:txBody>
          <a:bodyPr/>
          <a:lstStyle/>
          <a:p>
            <a:r>
              <a:rPr lang="ru-RU" dirty="0"/>
              <a:t>График предложения</a:t>
            </a:r>
          </a:p>
        </p:txBody>
      </p:sp>
      <p:cxnSp>
        <p:nvCxnSpPr>
          <p:cNvPr id="4" name="Прямая со стрелкой 3"/>
          <p:cNvCxnSpPr/>
          <p:nvPr/>
        </p:nvCxnSpPr>
        <p:spPr>
          <a:xfrm flipV="1">
            <a:off x="3647728" y="1628800"/>
            <a:ext cx="0" cy="331236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3647728" y="4869160"/>
            <a:ext cx="5688632" cy="720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4151784" y="1628800"/>
            <a:ext cx="3456384" cy="26642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7568" y="1628801"/>
            <a:ext cx="1224136" cy="830997"/>
          </a:xfrm>
          <a:prstGeom prst="rect">
            <a:avLst/>
          </a:prstGeom>
          <a:noFill/>
        </p:spPr>
        <p:txBody>
          <a:bodyPr wrap="square" rtlCol="0">
            <a:spAutoFit/>
          </a:bodyPr>
          <a:lstStyle/>
          <a:p>
            <a:r>
              <a:rPr lang="en-US" sz="4800" dirty="0"/>
              <a:t>P</a:t>
            </a:r>
            <a:endParaRPr lang="ru-RU" sz="4800" dirty="0"/>
          </a:p>
        </p:txBody>
      </p:sp>
      <p:sp>
        <p:nvSpPr>
          <p:cNvPr id="11" name="TextBox 10"/>
          <p:cNvSpPr txBox="1"/>
          <p:nvPr/>
        </p:nvSpPr>
        <p:spPr>
          <a:xfrm>
            <a:off x="9120336" y="5373217"/>
            <a:ext cx="1296144" cy="830997"/>
          </a:xfrm>
          <a:prstGeom prst="rect">
            <a:avLst/>
          </a:prstGeom>
          <a:noFill/>
        </p:spPr>
        <p:txBody>
          <a:bodyPr wrap="square" rtlCol="0">
            <a:spAutoFit/>
          </a:bodyPr>
          <a:lstStyle/>
          <a:p>
            <a:r>
              <a:rPr lang="en-US" sz="4800" dirty="0"/>
              <a:t>Q</a:t>
            </a:r>
            <a:endParaRPr lang="ru-RU" sz="4800" dirty="0"/>
          </a:p>
        </p:txBody>
      </p:sp>
      <p:sp>
        <p:nvSpPr>
          <p:cNvPr id="12" name="TextBox 11"/>
          <p:cNvSpPr txBox="1"/>
          <p:nvPr/>
        </p:nvSpPr>
        <p:spPr>
          <a:xfrm>
            <a:off x="7824192" y="1700809"/>
            <a:ext cx="1152128" cy="830997"/>
          </a:xfrm>
          <a:prstGeom prst="rect">
            <a:avLst/>
          </a:prstGeom>
          <a:noFill/>
        </p:spPr>
        <p:txBody>
          <a:bodyPr wrap="square" rtlCol="0">
            <a:spAutoFit/>
          </a:bodyPr>
          <a:lstStyle/>
          <a:p>
            <a:r>
              <a:rPr lang="en-US" sz="4800" dirty="0"/>
              <a:t>S</a:t>
            </a:r>
            <a:endParaRPr lang="ru-RU" sz="4800" dirty="0"/>
          </a:p>
        </p:txBody>
      </p:sp>
    </p:spTree>
    <p:extLst>
      <p:ext uri="{BB962C8B-B14F-4D97-AF65-F5344CB8AC3E}">
        <p14:creationId xmlns:p14="http://schemas.microsoft.com/office/powerpoint/2010/main" val="1881852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Сдвиги кривой предложения</a:t>
            </a:r>
          </a:p>
        </p:txBody>
      </p:sp>
      <p:cxnSp>
        <p:nvCxnSpPr>
          <p:cNvPr id="4" name="Прямая со стрелкой 3"/>
          <p:cNvCxnSpPr/>
          <p:nvPr/>
        </p:nvCxnSpPr>
        <p:spPr>
          <a:xfrm flipV="1">
            <a:off x="3791744" y="1988840"/>
            <a:ext cx="0"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3791744" y="5013176"/>
            <a:ext cx="47525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79576" y="1988841"/>
            <a:ext cx="1224136" cy="830997"/>
          </a:xfrm>
          <a:prstGeom prst="rect">
            <a:avLst/>
          </a:prstGeom>
          <a:noFill/>
        </p:spPr>
        <p:txBody>
          <a:bodyPr wrap="square" rtlCol="0">
            <a:spAutoFit/>
          </a:bodyPr>
          <a:lstStyle/>
          <a:p>
            <a:r>
              <a:rPr lang="en-US" sz="4800" dirty="0"/>
              <a:t>P</a:t>
            </a:r>
            <a:endParaRPr lang="ru-RU" sz="4800" dirty="0"/>
          </a:p>
        </p:txBody>
      </p:sp>
      <p:sp>
        <p:nvSpPr>
          <p:cNvPr id="8" name="TextBox 7"/>
          <p:cNvSpPr txBox="1"/>
          <p:nvPr/>
        </p:nvSpPr>
        <p:spPr>
          <a:xfrm>
            <a:off x="8472264" y="5373217"/>
            <a:ext cx="1368152" cy="830997"/>
          </a:xfrm>
          <a:prstGeom prst="rect">
            <a:avLst/>
          </a:prstGeom>
          <a:noFill/>
        </p:spPr>
        <p:txBody>
          <a:bodyPr wrap="square" rtlCol="0">
            <a:spAutoFit/>
          </a:bodyPr>
          <a:lstStyle/>
          <a:p>
            <a:r>
              <a:rPr lang="en-US" sz="4800" dirty="0"/>
              <a:t>Q</a:t>
            </a:r>
            <a:endParaRPr lang="ru-RU" sz="4800" dirty="0"/>
          </a:p>
        </p:txBody>
      </p:sp>
      <p:cxnSp>
        <p:nvCxnSpPr>
          <p:cNvPr id="10" name="Прямая соединительная линия 9"/>
          <p:cNvCxnSpPr/>
          <p:nvPr/>
        </p:nvCxnSpPr>
        <p:spPr>
          <a:xfrm flipV="1">
            <a:off x="4295800" y="1916832"/>
            <a:ext cx="2880320" cy="25922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4151784" y="1484784"/>
            <a:ext cx="2304256" cy="2016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V="1">
            <a:off x="5663952" y="2348880"/>
            <a:ext cx="2304256" cy="2304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flipH="1" flipV="1">
            <a:off x="5519936" y="2636912"/>
            <a:ext cx="216024" cy="21602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6096000" y="3140968"/>
            <a:ext cx="432048" cy="36004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76120" y="1412777"/>
            <a:ext cx="1008112" cy="769441"/>
          </a:xfrm>
          <a:prstGeom prst="rect">
            <a:avLst/>
          </a:prstGeom>
          <a:noFill/>
        </p:spPr>
        <p:txBody>
          <a:bodyPr wrap="square" rtlCol="0">
            <a:spAutoFit/>
          </a:bodyPr>
          <a:lstStyle/>
          <a:p>
            <a:r>
              <a:rPr lang="en-US" sz="4400" dirty="0"/>
              <a:t>S</a:t>
            </a:r>
            <a:r>
              <a:rPr lang="en-US" dirty="0"/>
              <a:t>0</a:t>
            </a:r>
            <a:endParaRPr lang="ru-RU" sz="4400" dirty="0"/>
          </a:p>
        </p:txBody>
      </p:sp>
      <p:sp>
        <p:nvSpPr>
          <p:cNvPr id="20" name="TextBox 19"/>
          <p:cNvSpPr txBox="1"/>
          <p:nvPr/>
        </p:nvSpPr>
        <p:spPr>
          <a:xfrm>
            <a:off x="8256240" y="1988841"/>
            <a:ext cx="864096" cy="769441"/>
          </a:xfrm>
          <a:prstGeom prst="rect">
            <a:avLst/>
          </a:prstGeom>
          <a:noFill/>
        </p:spPr>
        <p:txBody>
          <a:bodyPr wrap="square" rtlCol="0">
            <a:spAutoFit/>
          </a:bodyPr>
          <a:lstStyle/>
          <a:p>
            <a:r>
              <a:rPr lang="en-US" sz="4400" dirty="0"/>
              <a:t>S</a:t>
            </a:r>
            <a:r>
              <a:rPr lang="en-US" dirty="0"/>
              <a:t>1</a:t>
            </a:r>
            <a:endParaRPr lang="ru-RU" sz="4400" dirty="0"/>
          </a:p>
        </p:txBody>
      </p:sp>
      <p:sp>
        <p:nvSpPr>
          <p:cNvPr id="21" name="TextBox 20"/>
          <p:cNvSpPr txBox="1"/>
          <p:nvPr/>
        </p:nvSpPr>
        <p:spPr>
          <a:xfrm>
            <a:off x="4727848" y="1484785"/>
            <a:ext cx="1008112" cy="769441"/>
          </a:xfrm>
          <a:prstGeom prst="rect">
            <a:avLst/>
          </a:prstGeom>
          <a:noFill/>
        </p:spPr>
        <p:txBody>
          <a:bodyPr wrap="square" rtlCol="0">
            <a:spAutoFit/>
          </a:bodyPr>
          <a:lstStyle/>
          <a:p>
            <a:r>
              <a:rPr lang="en-US" sz="4400" dirty="0"/>
              <a:t>S</a:t>
            </a:r>
            <a:r>
              <a:rPr lang="en-US" dirty="0"/>
              <a:t>2</a:t>
            </a:r>
            <a:endParaRPr lang="ru-RU" dirty="0"/>
          </a:p>
        </p:txBody>
      </p:sp>
    </p:spTree>
    <p:extLst>
      <p:ext uri="{BB962C8B-B14F-4D97-AF65-F5344CB8AC3E}">
        <p14:creationId xmlns:p14="http://schemas.microsoft.com/office/powerpoint/2010/main" val="1928351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Неценовые факторы предложения:</a:t>
            </a:r>
            <a:br>
              <a:rPr lang="ru-RU" dirty="0"/>
            </a:br>
            <a:endParaRPr lang="ru-RU" dirty="0"/>
          </a:p>
        </p:txBody>
      </p:sp>
      <p:sp>
        <p:nvSpPr>
          <p:cNvPr id="3" name="Объект 2"/>
          <p:cNvSpPr>
            <a:spLocks noGrp="1"/>
          </p:cNvSpPr>
          <p:nvPr>
            <p:ph idx="1"/>
          </p:nvPr>
        </p:nvSpPr>
        <p:spPr/>
        <p:txBody>
          <a:bodyPr>
            <a:normAutofit fontScale="92500" lnSpcReduction="10000"/>
          </a:bodyPr>
          <a:lstStyle/>
          <a:p>
            <a:pPr marL="514350" indent="-514350" algn="just">
              <a:buFont typeface="+mj-lt"/>
              <a:buAutoNum type="arabicPeriod"/>
            </a:pPr>
            <a:r>
              <a:rPr lang="ru-RU" dirty="0"/>
              <a:t>цены альтернативных товаров, которые могут быть произведены с помощью данных ресурсов;</a:t>
            </a:r>
          </a:p>
          <a:p>
            <a:pPr marL="514350" indent="-514350">
              <a:buFont typeface="+mj-lt"/>
              <a:buAutoNum type="arabicPeriod"/>
            </a:pPr>
            <a:r>
              <a:rPr lang="ru-RU" dirty="0"/>
              <a:t>возможности альтернативного использования ресурсов;</a:t>
            </a:r>
          </a:p>
          <a:p>
            <a:pPr marL="514350" indent="-514350">
              <a:buFont typeface="+mj-lt"/>
              <a:buAutoNum type="arabicPeriod"/>
            </a:pPr>
            <a:r>
              <a:rPr lang="ru-RU" dirty="0"/>
              <a:t>цены ресурсов;</a:t>
            </a:r>
          </a:p>
          <a:p>
            <a:pPr marL="514350" indent="-514350">
              <a:buFont typeface="+mj-lt"/>
              <a:buAutoNum type="arabicPeriod"/>
            </a:pPr>
            <a:r>
              <a:rPr lang="ru-RU" dirty="0"/>
              <a:t>технология;</a:t>
            </a:r>
          </a:p>
          <a:p>
            <a:pPr marL="514350" indent="-514350">
              <a:buFont typeface="+mj-lt"/>
              <a:buAutoNum type="arabicPeriod"/>
            </a:pPr>
            <a:r>
              <a:rPr lang="ru-RU" dirty="0"/>
              <a:t>налоги;</a:t>
            </a:r>
          </a:p>
          <a:p>
            <a:pPr marL="514350" indent="-514350">
              <a:buFont typeface="+mj-lt"/>
              <a:buAutoNum type="arabicPeriod"/>
            </a:pPr>
            <a:r>
              <a:rPr lang="ru-RU" dirty="0"/>
              <a:t>субсидии;</a:t>
            </a:r>
          </a:p>
          <a:p>
            <a:pPr marL="514350" indent="-514350">
              <a:buFont typeface="+mj-lt"/>
              <a:buAutoNum type="arabicPeriod"/>
            </a:pPr>
            <a:r>
              <a:rPr lang="ru-RU" dirty="0"/>
              <a:t>количество производителей;</a:t>
            </a:r>
          </a:p>
          <a:p>
            <a:pPr marL="514350" indent="-514350" algn="just">
              <a:buFont typeface="+mj-lt"/>
              <a:buAutoNum type="arabicPeriod"/>
            </a:pPr>
            <a:r>
              <a:rPr lang="ru-RU" dirty="0"/>
              <a:t>ожидания производителей;</a:t>
            </a:r>
          </a:p>
          <a:p>
            <a:pPr marL="514350" indent="-514350">
              <a:buFont typeface="+mj-lt"/>
              <a:buAutoNum type="arabicPeriod"/>
            </a:pPr>
            <a:r>
              <a:rPr lang="ru-RU" dirty="0"/>
              <a:t>другие факторы.</a:t>
            </a:r>
          </a:p>
          <a:p>
            <a:endParaRPr lang="ru-RU" dirty="0"/>
          </a:p>
        </p:txBody>
      </p:sp>
    </p:spTree>
    <p:extLst>
      <p:ext uri="{BB962C8B-B14F-4D97-AF65-F5344CB8AC3E}">
        <p14:creationId xmlns:p14="http://schemas.microsoft.com/office/powerpoint/2010/main" val="42232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Цены альтернативных товаров, которые могут быть произведены с помощью данных ресурсов</a:t>
            </a:r>
          </a:p>
        </p:txBody>
      </p:sp>
      <p:sp>
        <p:nvSpPr>
          <p:cNvPr id="3" name="Объект 2"/>
          <p:cNvSpPr>
            <a:spLocks noGrp="1"/>
          </p:cNvSpPr>
          <p:nvPr>
            <p:ph idx="1"/>
          </p:nvPr>
        </p:nvSpPr>
        <p:spPr/>
        <p:txBody>
          <a:bodyPr>
            <a:normAutofit/>
          </a:bodyPr>
          <a:lstStyle/>
          <a:p>
            <a:pPr algn="just"/>
            <a:r>
              <a:rPr lang="ru-RU" dirty="0"/>
              <a:t>Например, владелец земли может выращивать на ней сельскохозяйственные культуры или заниматься коттеджным строительством. Когда цена коттеджей растет, это увеличивает стимулы строить и продавать коттеджи, а не выращивать и продавать картофель. Следовательно, если фермер наблюдает рост цены коттеджей, то для того, чтобы он по-прежнему выращивал картофель, ему нужно предложить компенсацию упущенных возможностей строительства коттеджей. Значит, он будет готов выращивать и продавать картофель по большей цене, чем прежде. Рост цены, по которой производитель готов предлагать товар на рынок, означает сокращение предложения.</a:t>
            </a:r>
          </a:p>
        </p:txBody>
      </p:sp>
    </p:spTree>
    <p:extLst>
      <p:ext uri="{BB962C8B-B14F-4D97-AF65-F5344CB8AC3E}">
        <p14:creationId xmlns:p14="http://schemas.microsoft.com/office/powerpoint/2010/main" val="2870360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Возможности альтернативного использования ресурсов</a:t>
            </a:r>
            <a:br>
              <a:rPr lang="ru-RU" dirty="0"/>
            </a:br>
            <a:endParaRPr lang="ru-RU" dirty="0"/>
          </a:p>
        </p:txBody>
      </p:sp>
      <p:sp>
        <p:nvSpPr>
          <p:cNvPr id="3" name="Объект 2"/>
          <p:cNvSpPr>
            <a:spLocks noGrp="1"/>
          </p:cNvSpPr>
          <p:nvPr>
            <p:ph idx="1"/>
          </p:nvPr>
        </p:nvSpPr>
        <p:spPr/>
        <p:txBody>
          <a:bodyPr/>
          <a:lstStyle/>
          <a:p>
            <a:pPr algn="just"/>
            <a:r>
              <a:rPr lang="ru-RU" dirty="0"/>
              <a:t>Действие этого фактора похоже на предыдущий. Как только у производителя появляются возможности альтернативного, более выгодного, использования ресурсов, он сокращает предложение данного товара.</a:t>
            </a:r>
          </a:p>
        </p:txBody>
      </p:sp>
    </p:spTree>
    <p:extLst>
      <p:ext uri="{BB962C8B-B14F-4D97-AF65-F5344CB8AC3E}">
        <p14:creationId xmlns:p14="http://schemas.microsoft.com/office/powerpoint/2010/main" val="328822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Цены на ресурсы</a:t>
            </a:r>
          </a:p>
        </p:txBody>
      </p:sp>
      <p:sp>
        <p:nvSpPr>
          <p:cNvPr id="3" name="Объект 2"/>
          <p:cNvSpPr>
            <a:spLocks noGrp="1"/>
          </p:cNvSpPr>
          <p:nvPr>
            <p:ph idx="1"/>
          </p:nvPr>
        </p:nvSpPr>
        <p:spPr/>
        <p:txBody>
          <a:bodyPr>
            <a:normAutofit/>
          </a:bodyPr>
          <a:lstStyle/>
          <a:p>
            <a:pPr algn="just"/>
            <a:r>
              <a:rPr lang="ru-RU" dirty="0"/>
              <a:t>при повышении цен ресурсов производитель будет вынужден либо увеличить цену предложения при каждом из уровней количества товара, либо сократить объем предложения при каждом из возможных уровней цены. В любом случае переложение данного товара на рынке сокращается и кривая предложения сдвигается влево – вверх. Падение цен ресурсов сопровождается обратными последствиями.</a:t>
            </a:r>
          </a:p>
        </p:txBody>
      </p:sp>
    </p:spTree>
    <p:extLst>
      <p:ext uri="{BB962C8B-B14F-4D97-AF65-F5344CB8AC3E}">
        <p14:creationId xmlns:p14="http://schemas.microsoft.com/office/powerpoint/2010/main" val="197234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Технология</a:t>
            </a:r>
          </a:p>
        </p:txBody>
      </p:sp>
      <p:sp>
        <p:nvSpPr>
          <p:cNvPr id="3" name="Объект 2"/>
          <p:cNvSpPr>
            <a:spLocks noGrp="1"/>
          </p:cNvSpPr>
          <p:nvPr>
            <p:ph idx="1"/>
          </p:nvPr>
        </p:nvSpPr>
        <p:spPr/>
        <p:txBody>
          <a:bodyPr>
            <a:normAutofit fontScale="92500" lnSpcReduction="10000"/>
          </a:bodyPr>
          <a:lstStyle/>
          <a:p>
            <a:pPr algn="just"/>
            <a:r>
              <a:rPr lang="ru-RU" dirty="0"/>
              <a:t>Под технологией можно понимать определенный способ организации процесса использования экономических ресурсов для получения определенного товара или услуги. Таким образом, </a:t>
            </a:r>
            <a:r>
              <a:rPr lang="ru-RU" b="1" dirty="0"/>
              <a:t>при улучшении технологии производитель может или произвести больше товара при тех же затратах ресурсов, или затратить меньше ресурсов на производство того же объема товара. Т</a:t>
            </a:r>
            <a:r>
              <a:rPr lang="ru-RU" dirty="0"/>
              <a:t>аким образом, при улучшении технологии производства товара предложение товара растет, а график кривой предложения сдвигается вправо – вниз. Данная ситуация обычно имеет место при технологическом прогрессе. Но предложение также может и сокращаться под влиянием негативных изменений, связанных с технологиями. Обычно это имеет место при катастрофах и войнах. При ухудшении технологии производства товара предложение товара снижается.</a:t>
            </a:r>
          </a:p>
        </p:txBody>
      </p:sp>
    </p:spTree>
    <p:extLst>
      <p:ext uri="{BB962C8B-B14F-4D97-AF65-F5344CB8AC3E}">
        <p14:creationId xmlns:p14="http://schemas.microsoft.com/office/powerpoint/2010/main" val="186856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2EF06-0847-D5EC-A3E5-F724AD6D571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AE36808-26DB-C90B-78E7-1646D0EF2FFA}"/>
              </a:ext>
            </a:extLst>
          </p:cNvPr>
          <p:cNvSpPr>
            <a:spLocks noGrp="1"/>
          </p:cNvSpPr>
          <p:nvPr>
            <p:ph idx="1"/>
          </p:nvPr>
        </p:nvSpPr>
        <p:spPr/>
        <p:txBody>
          <a:bodyPr>
            <a:normAutofit/>
          </a:bodyPr>
          <a:lstStyle/>
          <a:p>
            <a:pPr marL="0" indent="0" algn="ctr">
              <a:buNone/>
            </a:pPr>
            <a:r>
              <a:rPr lang="ru-RU" sz="8000" dirty="0"/>
              <a:t>1.</a:t>
            </a:r>
          </a:p>
        </p:txBody>
      </p:sp>
    </p:spTree>
    <p:extLst>
      <p:ext uri="{BB962C8B-B14F-4D97-AF65-F5344CB8AC3E}">
        <p14:creationId xmlns:p14="http://schemas.microsoft.com/office/powerpoint/2010/main" val="133526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Налоги.</a:t>
            </a:r>
          </a:p>
        </p:txBody>
      </p:sp>
      <p:sp>
        <p:nvSpPr>
          <p:cNvPr id="3" name="Объект 2"/>
          <p:cNvSpPr>
            <a:spLocks noGrp="1"/>
          </p:cNvSpPr>
          <p:nvPr>
            <p:ph idx="1"/>
          </p:nvPr>
        </p:nvSpPr>
        <p:spPr/>
        <p:txBody>
          <a:bodyPr>
            <a:normAutofit lnSpcReduction="10000"/>
          </a:bodyPr>
          <a:lstStyle/>
          <a:p>
            <a:pPr algn="just"/>
            <a:r>
              <a:rPr lang="ru-RU" dirty="0"/>
              <a:t>Цена, получаемая производителем за товар, является для него доходом. </a:t>
            </a:r>
            <a:r>
              <a:rPr lang="ru-RU" b="1" dirty="0"/>
              <a:t>Налоги снижают величину этого дохода производителя, поскольку теперь он обязан некоторую часть цены товара отдавать государству</a:t>
            </a:r>
            <a:r>
              <a:rPr lang="ru-RU" dirty="0"/>
              <a:t>. Таким образом, введение налога равносильно для производителя тому, что он должен будет получать за каждую продаваемую единицу товара меньшую цену. Введение или увеличение налога приводит к снижению предложения товара. Снижение же или отмена налога приводит к росту предложения товара. Здесь необходимо отметить, что на предложение влияют </a:t>
            </a:r>
            <a:r>
              <a:rPr lang="ru-RU" dirty="0" err="1"/>
              <a:t>потоварные</a:t>
            </a:r>
            <a:r>
              <a:rPr lang="ru-RU" dirty="0"/>
              <a:t> налоги (которые будут рассмотрены позже), а фиксированные налоги не изменяют кривую предложения.</a:t>
            </a:r>
          </a:p>
        </p:txBody>
      </p:sp>
    </p:spTree>
    <p:extLst>
      <p:ext uri="{BB962C8B-B14F-4D97-AF65-F5344CB8AC3E}">
        <p14:creationId xmlns:p14="http://schemas.microsoft.com/office/powerpoint/2010/main" val="3392503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Трансферты</a:t>
            </a:r>
          </a:p>
        </p:txBody>
      </p:sp>
      <p:sp>
        <p:nvSpPr>
          <p:cNvPr id="3" name="Объект 2"/>
          <p:cNvSpPr>
            <a:spLocks noGrp="1"/>
          </p:cNvSpPr>
          <p:nvPr>
            <p:ph idx="1"/>
          </p:nvPr>
        </p:nvSpPr>
        <p:spPr/>
        <p:txBody>
          <a:bodyPr/>
          <a:lstStyle/>
          <a:p>
            <a:pPr algn="just"/>
            <a:r>
              <a:rPr lang="ru-RU" b="1" dirty="0"/>
              <a:t>Трансферты увеличивают величину дохода производителя, поскольку теперь государство доплачивает ему некоторую сумму за каждую единицу товара</a:t>
            </a:r>
            <a:r>
              <a:rPr lang="ru-RU" dirty="0"/>
              <a:t>. Таким образом, введение или увеличение трансферта приводит к росту предложения товара, а снижение или отмена к падению предложения товара.</a:t>
            </a:r>
          </a:p>
        </p:txBody>
      </p:sp>
    </p:spTree>
    <p:extLst>
      <p:ext uri="{BB962C8B-B14F-4D97-AF65-F5344CB8AC3E}">
        <p14:creationId xmlns:p14="http://schemas.microsoft.com/office/powerpoint/2010/main" val="2647295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Количество производителей</a:t>
            </a:r>
            <a:br>
              <a:rPr lang="ru-RU" dirty="0"/>
            </a:br>
            <a:endParaRPr lang="ru-RU" dirty="0"/>
          </a:p>
        </p:txBody>
      </p:sp>
      <p:sp>
        <p:nvSpPr>
          <p:cNvPr id="3" name="Объект 2"/>
          <p:cNvSpPr>
            <a:spLocks noGrp="1"/>
          </p:cNvSpPr>
          <p:nvPr>
            <p:ph idx="1"/>
          </p:nvPr>
        </p:nvSpPr>
        <p:spPr/>
        <p:txBody>
          <a:bodyPr>
            <a:normAutofit/>
          </a:bodyPr>
          <a:lstStyle/>
          <a:p>
            <a:pPr algn="just"/>
            <a:r>
              <a:rPr lang="ru-RU" dirty="0"/>
              <a:t>Очевидно, что </a:t>
            </a:r>
            <a:r>
              <a:rPr lang="ru-RU" b="1" dirty="0"/>
              <a:t>двадцать фирм способны предложить на рынок больше продукции, чем одна при одном и том же уровне цены</a:t>
            </a:r>
            <a:r>
              <a:rPr lang="ru-RU" dirty="0"/>
              <a:t>. Таким образом, чем больше число производителей, тем выше рыночное предложение (при снижении числа производителей предложение товара сокращается).</a:t>
            </a:r>
          </a:p>
          <a:p>
            <a:endParaRPr lang="ru-RU" dirty="0"/>
          </a:p>
        </p:txBody>
      </p:sp>
    </p:spTree>
    <p:extLst>
      <p:ext uri="{BB962C8B-B14F-4D97-AF65-F5344CB8AC3E}">
        <p14:creationId xmlns:p14="http://schemas.microsoft.com/office/powerpoint/2010/main" val="198201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Ожидания производителей</a:t>
            </a:r>
            <a:br>
              <a:rPr lang="ru-RU" dirty="0"/>
            </a:br>
            <a:endParaRPr lang="ru-RU" dirty="0"/>
          </a:p>
        </p:txBody>
      </p:sp>
      <p:sp>
        <p:nvSpPr>
          <p:cNvPr id="3" name="Объект 2"/>
          <p:cNvSpPr>
            <a:spLocks noGrp="1"/>
          </p:cNvSpPr>
          <p:nvPr>
            <p:ph idx="1"/>
          </p:nvPr>
        </p:nvSpPr>
        <p:spPr/>
        <p:txBody>
          <a:bodyPr>
            <a:noAutofit/>
          </a:bodyPr>
          <a:lstStyle/>
          <a:p>
            <a:pPr algn="just"/>
            <a:r>
              <a:rPr lang="ru-RU" sz="2400" dirty="0"/>
              <a:t>Ожидания производителей относительно будущих изменений на рынках влияют на их предложение товара в настоящий момент времени. </a:t>
            </a:r>
            <a:r>
              <a:rPr lang="ru-RU" sz="2400" b="1" dirty="0"/>
              <a:t>На предложение влияют различные ожидания, например ожидания изменения цены в будущем.</a:t>
            </a:r>
            <a:r>
              <a:rPr lang="ru-RU" sz="2400" dirty="0"/>
              <a:t> Если производитель ожидает увеличение цены на его товар в будущем, то он предпочтет предложить его меньшее количество в настоящий момент для того, чтобы продать больше в будущем по более высокой цене. На предложение влияют также ожидания прибыльности бизнеса (отдачи от инвестиций)</a:t>
            </a:r>
            <a:r>
              <a:rPr lang="ru-RU" sz="2400" baseline="30000" dirty="0"/>
              <a:t>1</a:t>
            </a:r>
            <a:r>
              <a:rPr lang="ru-RU" sz="2400" dirty="0"/>
              <a:t>. Если предприниматели ожидают более высокой отдачи от инвестиций в будущем, то они могут приготовиться к этому в настоящем, осуществив большие инвестиции и расширив бизнес в настоящий момент .</a:t>
            </a:r>
          </a:p>
          <a:p>
            <a:pPr algn="just"/>
            <a:endParaRPr lang="ru-RU" sz="2400" dirty="0"/>
          </a:p>
        </p:txBody>
      </p:sp>
    </p:spTree>
    <p:extLst>
      <p:ext uri="{BB962C8B-B14F-4D97-AF65-F5344CB8AC3E}">
        <p14:creationId xmlns:p14="http://schemas.microsoft.com/office/powerpoint/2010/main" val="3912854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1524000" y="620689"/>
            <a:ext cx="8892480" cy="6121425"/>
          </a:xfrm>
          <a:prstGeom prst="rect">
            <a:avLst/>
          </a:prstGeom>
        </p:spPr>
      </p:pic>
    </p:spTree>
    <p:extLst>
      <p:ext uri="{BB962C8B-B14F-4D97-AF65-F5344CB8AC3E}">
        <p14:creationId xmlns:p14="http://schemas.microsoft.com/office/powerpoint/2010/main" val="322916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6"/>
          <p:cNvGrpSpPr>
            <a:grpSpLocks noChangeAspect="1"/>
          </p:cNvGrpSpPr>
          <p:nvPr/>
        </p:nvGrpSpPr>
        <p:grpSpPr bwMode="auto">
          <a:xfrm>
            <a:off x="1992313" y="1376741"/>
            <a:ext cx="7843837" cy="5132388"/>
            <a:chOff x="2060" y="6441"/>
            <a:chExt cx="4114" cy="3484"/>
          </a:xfrm>
        </p:grpSpPr>
        <p:sp>
          <p:nvSpPr>
            <p:cNvPr id="32779" name="AutoShape 7"/>
            <p:cNvSpPr>
              <a:spLocks noChangeAspect="1" noChangeArrowheads="1"/>
            </p:cNvSpPr>
            <p:nvPr/>
          </p:nvSpPr>
          <p:spPr bwMode="auto">
            <a:xfrm>
              <a:off x="2060" y="6441"/>
              <a:ext cx="4114" cy="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32780" name="Line 8"/>
            <p:cNvSpPr>
              <a:spLocks noChangeShapeType="1"/>
            </p:cNvSpPr>
            <p:nvPr/>
          </p:nvSpPr>
          <p:spPr bwMode="auto">
            <a:xfrm flipV="1">
              <a:off x="2902" y="6580"/>
              <a:ext cx="0" cy="19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81" name="Line 9"/>
            <p:cNvSpPr>
              <a:spLocks noChangeShapeType="1"/>
            </p:cNvSpPr>
            <p:nvPr/>
          </p:nvSpPr>
          <p:spPr bwMode="auto">
            <a:xfrm>
              <a:off x="2902" y="8531"/>
              <a:ext cx="19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82" name="Line 10"/>
            <p:cNvSpPr>
              <a:spLocks noChangeShapeType="1"/>
            </p:cNvSpPr>
            <p:nvPr/>
          </p:nvSpPr>
          <p:spPr bwMode="auto">
            <a:xfrm>
              <a:off x="3089" y="6720"/>
              <a:ext cx="1683" cy="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2783" name="Line 11"/>
            <p:cNvSpPr>
              <a:spLocks noChangeShapeType="1"/>
            </p:cNvSpPr>
            <p:nvPr/>
          </p:nvSpPr>
          <p:spPr bwMode="auto">
            <a:xfrm flipH="1">
              <a:off x="3089" y="6859"/>
              <a:ext cx="1777" cy="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2784" name="Line 12"/>
            <p:cNvSpPr>
              <a:spLocks noChangeShapeType="1"/>
            </p:cNvSpPr>
            <p:nvPr/>
          </p:nvSpPr>
          <p:spPr bwMode="auto">
            <a:xfrm flipH="1">
              <a:off x="2902" y="7277"/>
              <a:ext cx="112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32785" name="Line 13"/>
            <p:cNvSpPr>
              <a:spLocks noChangeShapeType="1"/>
            </p:cNvSpPr>
            <p:nvPr/>
          </p:nvSpPr>
          <p:spPr bwMode="auto">
            <a:xfrm>
              <a:off x="4024" y="7277"/>
              <a:ext cx="0" cy="12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32786" name="Text Box 14"/>
            <p:cNvSpPr txBox="1">
              <a:spLocks noChangeArrowheads="1"/>
            </p:cNvSpPr>
            <p:nvPr/>
          </p:nvSpPr>
          <p:spPr bwMode="auto">
            <a:xfrm>
              <a:off x="3931" y="6859"/>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800"/>
                <a:t>E</a:t>
              </a:r>
              <a:endParaRPr lang="ru-RU" sz="1800"/>
            </a:p>
          </p:txBody>
        </p:sp>
        <p:sp>
          <p:nvSpPr>
            <p:cNvPr id="32787" name="Text Box 15"/>
            <p:cNvSpPr txBox="1">
              <a:spLocks noChangeArrowheads="1"/>
            </p:cNvSpPr>
            <p:nvPr/>
          </p:nvSpPr>
          <p:spPr bwMode="auto">
            <a:xfrm>
              <a:off x="4959" y="6580"/>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800"/>
                <a:t>S</a:t>
              </a:r>
              <a:endParaRPr lang="ru-RU" sz="1800"/>
            </a:p>
          </p:txBody>
        </p:sp>
        <p:sp>
          <p:nvSpPr>
            <p:cNvPr id="32788" name="Text Box 16"/>
            <p:cNvSpPr txBox="1">
              <a:spLocks noChangeArrowheads="1"/>
            </p:cNvSpPr>
            <p:nvPr/>
          </p:nvSpPr>
          <p:spPr bwMode="auto">
            <a:xfrm>
              <a:off x="4772" y="755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2000"/>
                <a:t>D</a:t>
              </a:r>
              <a:endParaRPr lang="ru-RU" sz="1800"/>
            </a:p>
          </p:txBody>
        </p:sp>
        <p:sp>
          <p:nvSpPr>
            <p:cNvPr id="32789" name="Text Box 17"/>
            <p:cNvSpPr txBox="1">
              <a:spLocks noChangeArrowheads="1"/>
            </p:cNvSpPr>
            <p:nvPr/>
          </p:nvSpPr>
          <p:spPr bwMode="auto">
            <a:xfrm>
              <a:off x="3837" y="8671"/>
              <a:ext cx="56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Q</a:t>
              </a:r>
              <a:r>
                <a:rPr lang="en-US" sz="1200" baseline="-25000"/>
                <a:t>e</a:t>
              </a:r>
              <a:endParaRPr lang="ru-RU" sz="1800"/>
            </a:p>
          </p:txBody>
        </p:sp>
        <p:sp>
          <p:nvSpPr>
            <p:cNvPr id="32790" name="Text Box 18"/>
            <p:cNvSpPr txBox="1">
              <a:spLocks noChangeArrowheads="1"/>
            </p:cNvSpPr>
            <p:nvPr/>
          </p:nvSpPr>
          <p:spPr bwMode="auto">
            <a:xfrm>
              <a:off x="4679" y="8531"/>
              <a:ext cx="140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a:t>Количество </a:t>
              </a:r>
              <a:r>
                <a:rPr lang="en-US" sz="2000"/>
                <a:t>Q</a:t>
              </a:r>
              <a:endParaRPr lang="ru-RU" sz="1800"/>
            </a:p>
          </p:txBody>
        </p:sp>
        <p:sp>
          <p:nvSpPr>
            <p:cNvPr id="32791" name="Text Box 19"/>
            <p:cNvSpPr txBox="1">
              <a:spLocks noChangeArrowheads="1"/>
            </p:cNvSpPr>
            <p:nvPr/>
          </p:nvSpPr>
          <p:spPr bwMode="auto">
            <a:xfrm>
              <a:off x="2622" y="7138"/>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P</a:t>
              </a:r>
              <a:r>
                <a:rPr lang="en-US" sz="1200" baseline="-25000"/>
                <a:t>e</a:t>
              </a:r>
              <a:endParaRPr lang="ru-RU" sz="1800"/>
            </a:p>
          </p:txBody>
        </p:sp>
        <p:sp>
          <p:nvSpPr>
            <p:cNvPr id="32792" name="Text Box 20"/>
            <p:cNvSpPr txBox="1">
              <a:spLocks noChangeArrowheads="1"/>
            </p:cNvSpPr>
            <p:nvPr/>
          </p:nvSpPr>
          <p:spPr bwMode="auto">
            <a:xfrm>
              <a:off x="2154" y="6580"/>
              <a:ext cx="84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a:t>Цена </a:t>
              </a:r>
              <a:r>
                <a:rPr lang="en-US" sz="2000"/>
                <a:t>P</a:t>
              </a:r>
              <a:endParaRPr lang="ru-RU" sz="1800"/>
            </a:p>
          </p:txBody>
        </p:sp>
        <p:sp>
          <p:nvSpPr>
            <p:cNvPr id="32793" name="Text Box 21"/>
            <p:cNvSpPr txBox="1">
              <a:spLocks noChangeArrowheads="1"/>
            </p:cNvSpPr>
            <p:nvPr/>
          </p:nvSpPr>
          <p:spPr bwMode="auto">
            <a:xfrm>
              <a:off x="2621" y="9228"/>
              <a:ext cx="2945"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i="1"/>
                <a:t> </a:t>
              </a:r>
              <a:endParaRPr lang="ru-RU" sz="1800"/>
            </a:p>
          </p:txBody>
        </p:sp>
      </p:grpSp>
      <p:sp>
        <p:nvSpPr>
          <p:cNvPr id="32771" name="Rectangle 22"/>
          <p:cNvSpPr>
            <a:spLocks noGrp="1" noChangeArrowheads="1"/>
          </p:cNvSpPr>
          <p:nvPr>
            <p:ph type="title"/>
          </p:nvPr>
        </p:nvSpPr>
        <p:spPr/>
        <p:txBody>
          <a:bodyPr/>
          <a:lstStyle/>
          <a:p>
            <a:pPr eaLnBrk="1" hangingPunct="1"/>
            <a:r>
              <a:rPr lang="ru-RU" dirty="0"/>
              <a:t>Рыночное равновесие</a:t>
            </a:r>
            <a:r>
              <a:rPr lang="en-US" dirty="0"/>
              <a:t> </a:t>
            </a:r>
            <a:endParaRPr lang="ru-RU" dirty="0"/>
          </a:p>
        </p:txBody>
      </p:sp>
      <p:sp>
        <p:nvSpPr>
          <p:cNvPr id="32772" name="Text Box 23"/>
          <p:cNvSpPr txBox="1">
            <a:spLocks noChangeArrowheads="1"/>
          </p:cNvSpPr>
          <p:nvPr/>
        </p:nvSpPr>
        <p:spPr bwMode="auto">
          <a:xfrm>
            <a:off x="6456363" y="17732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3" name="Text Box 25"/>
          <p:cNvSpPr txBox="1">
            <a:spLocks noChangeArrowheads="1"/>
          </p:cNvSpPr>
          <p:nvPr/>
        </p:nvSpPr>
        <p:spPr bwMode="auto">
          <a:xfrm>
            <a:off x="6527801" y="170021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4" name="Line 26"/>
          <p:cNvSpPr>
            <a:spLocks noChangeShapeType="1"/>
          </p:cNvSpPr>
          <p:nvPr/>
        </p:nvSpPr>
        <p:spPr bwMode="auto">
          <a:xfrm flipH="1">
            <a:off x="6672264" y="1773238"/>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5" name="Text Box 27"/>
          <p:cNvSpPr txBox="1">
            <a:spLocks noChangeArrowheads="1"/>
          </p:cNvSpPr>
          <p:nvPr/>
        </p:nvSpPr>
        <p:spPr bwMode="auto">
          <a:xfrm>
            <a:off x="4656138" y="1628776"/>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6" name="Line 28"/>
          <p:cNvSpPr>
            <a:spLocks noChangeShapeType="1"/>
          </p:cNvSpPr>
          <p:nvPr/>
        </p:nvSpPr>
        <p:spPr bwMode="auto">
          <a:xfrm>
            <a:off x="4656139" y="1700213"/>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7" name="Line 29"/>
          <p:cNvSpPr>
            <a:spLocks noChangeShapeType="1"/>
          </p:cNvSpPr>
          <p:nvPr/>
        </p:nvSpPr>
        <p:spPr bwMode="auto">
          <a:xfrm flipV="1">
            <a:off x="4367214" y="3284539"/>
            <a:ext cx="86518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8" name="Line 30"/>
          <p:cNvSpPr>
            <a:spLocks noChangeShapeType="1"/>
          </p:cNvSpPr>
          <p:nvPr/>
        </p:nvSpPr>
        <p:spPr bwMode="auto">
          <a:xfrm flipH="1" flipV="1">
            <a:off x="6096000" y="3141664"/>
            <a:ext cx="8636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3774559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Рыночное равновесие</a:t>
            </a:r>
          </a:p>
        </p:txBody>
      </p:sp>
      <p:sp>
        <p:nvSpPr>
          <p:cNvPr id="3" name="Объект 2"/>
          <p:cNvSpPr>
            <a:spLocks noGrp="1"/>
          </p:cNvSpPr>
          <p:nvPr>
            <p:ph idx="1"/>
          </p:nvPr>
        </p:nvSpPr>
        <p:spPr/>
        <p:txBody>
          <a:bodyPr/>
          <a:lstStyle/>
          <a:p>
            <a:r>
              <a:rPr lang="ru-RU" b="1" dirty="0"/>
              <a:t>Рыночное равновесие</a:t>
            </a:r>
            <a:r>
              <a:rPr lang="ru-RU" dirty="0"/>
              <a:t> — это такая ситуация на рынке, когда спрос и предложение равны между собой.</a:t>
            </a:r>
          </a:p>
        </p:txBody>
      </p:sp>
    </p:spTree>
    <p:extLst>
      <p:ext uri="{BB962C8B-B14F-4D97-AF65-F5344CB8AC3E}">
        <p14:creationId xmlns:p14="http://schemas.microsoft.com/office/powerpoint/2010/main" val="3060339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7528" y="308319"/>
            <a:ext cx="8229600" cy="1143000"/>
          </a:xfrm>
        </p:spPr>
        <p:txBody>
          <a:bodyPr>
            <a:normAutofit fontScale="90000"/>
          </a:bodyPr>
          <a:lstStyle/>
          <a:p>
            <a:r>
              <a:rPr lang="ru-RU" dirty="0"/>
              <a:t>Механизм установления равновесия</a:t>
            </a:r>
          </a:p>
        </p:txBody>
      </p:sp>
      <p:cxnSp>
        <p:nvCxnSpPr>
          <p:cNvPr id="4" name="Прямая со стрелкой 3"/>
          <p:cNvCxnSpPr/>
          <p:nvPr/>
        </p:nvCxnSpPr>
        <p:spPr>
          <a:xfrm flipV="1">
            <a:off x="3359696" y="1484784"/>
            <a:ext cx="0" cy="3672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3359696" y="5085184"/>
            <a:ext cx="5472608"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3719736" y="2060848"/>
            <a:ext cx="3816424" cy="21602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3863752" y="1844824"/>
            <a:ext cx="4896544" cy="2808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52184" y="4077073"/>
            <a:ext cx="1080120" cy="830997"/>
          </a:xfrm>
          <a:prstGeom prst="rect">
            <a:avLst/>
          </a:prstGeom>
          <a:noFill/>
        </p:spPr>
        <p:txBody>
          <a:bodyPr wrap="square" rtlCol="0">
            <a:spAutoFit/>
          </a:bodyPr>
          <a:lstStyle/>
          <a:p>
            <a:r>
              <a:rPr lang="en-US" sz="4800" dirty="0"/>
              <a:t>D</a:t>
            </a:r>
            <a:endParaRPr lang="ru-RU" sz="4800" dirty="0"/>
          </a:p>
        </p:txBody>
      </p:sp>
      <p:sp>
        <p:nvSpPr>
          <p:cNvPr id="12" name="TextBox 11"/>
          <p:cNvSpPr txBox="1"/>
          <p:nvPr/>
        </p:nvSpPr>
        <p:spPr>
          <a:xfrm>
            <a:off x="8976320" y="1772817"/>
            <a:ext cx="792088" cy="830997"/>
          </a:xfrm>
          <a:prstGeom prst="rect">
            <a:avLst/>
          </a:prstGeom>
          <a:noFill/>
        </p:spPr>
        <p:txBody>
          <a:bodyPr wrap="square" rtlCol="0">
            <a:spAutoFit/>
          </a:bodyPr>
          <a:lstStyle/>
          <a:p>
            <a:r>
              <a:rPr lang="en-US" sz="4800" dirty="0"/>
              <a:t>S</a:t>
            </a:r>
            <a:endParaRPr lang="ru-RU" sz="4800" dirty="0"/>
          </a:p>
        </p:txBody>
      </p:sp>
      <p:sp>
        <p:nvSpPr>
          <p:cNvPr id="13" name="TextBox 12"/>
          <p:cNvSpPr txBox="1"/>
          <p:nvPr/>
        </p:nvSpPr>
        <p:spPr>
          <a:xfrm>
            <a:off x="5519936" y="2564904"/>
            <a:ext cx="1008112" cy="707886"/>
          </a:xfrm>
          <a:prstGeom prst="rect">
            <a:avLst/>
          </a:prstGeom>
          <a:noFill/>
        </p:spPr>
        <p:txBody>
          <a:bodyPr wrap="square" rtlCol="0">
            <a:spAutoFit/>
          </a:bodyPr>
          <a:lstStyle/>
          <a:p>
            <a:r>
              <a:rPr lang="en-US" sz="4000" dirty="0"/>
              <a:t>E</a:t>
            </a:r>
            <a:endParaRPr lang="ru-RU" sz="4000" dirty="0"/>
          </a:p>
        </p:txBody>
      </p:sp>
      <p:cxnSp>
        <p:nvCxnSpPr>
          <p:cNvPr id="15" name="Прямая со стрелкой 14"/>
          <p:cNvCxnSpPr>
            <a:endCxn id="13" idx="3"/>
          </p:cNvCxnSpPr>
          <p:nvPr/>
        </p:nvCxnSpPr>
        <p:spPr>
          <a:xfrm flipH="1">
            <a:off x="6528048" y="2276873"/>
            <a:ext cx="936104" cy="641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4007768" y="184482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4511824" y="4005064"/>
            <a:ext cx="115212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flipV="1">
            <a:off x="6312024" y="39330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Правая фигурная скобка 4"/>
          <p:cNvSpPr/>
          <p:nvPr/>
        </p:nvSpPr>
        <p:spPr>
          <a:xfrm rot="16200000">
            <a:off x="5858361" y="772172"/>
            <a:ext cx="525696" cy="2973917"/>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Блок-схема: узел 6"/>
          <p:cNvSpPr/>
          <p:nvPr/>
        </p:nvSpPr>
        <p:spPr>
          <a:xfrm>
            <a:off x="4634250" y="2603813"/>
            <a:ext cx="228600" cy="1896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Блок-схема: узел 8"/>
          <p:cNvSpPr/>
          <p:nvPr/>
        </p:nvSpPr>
        <p:spPr>
          <a:xfrm flipH="1" flipV="1">
            <a:off x="7536159" y="2521976"/>
            <a:ext cx="216024" cy="1766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5519936" y="1268762"/>
            <a:ext cx="2088232" cy="646331"/>
          </a:xfrm>
          <a:prstGeom prst="rect">
            <a:avLst/>
          </a:prstGeom>
          <a:noFill/>
        </p:spPr>
        <p:txBody>
          <a:bodyPr wrap="square" rtlCol="0">
            <a:spAutoFit/>
          </a:bodyPr>
          <a:lstStyle/>
          <a:p>
            <a:r>
              <a:rPr lang="ru-RU" dirty="0"/>
              <a:t>Производственный излишек</a:t>
            </a:r>
          </a:p>
        </p:txBody>
      </p:sp>
    </p:spTree>
    <p:extLst>
      <p:ext uri="{BB962C8B-B14F-4D97-AF65-F5344CB8AC3E}">
        <p14:creationId xmlns:p14="http://schemas.microsoft.com/office/powerpoint/2010/main" val="221399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06409" y="260648"/>
            <a:ext cx="8229600" cy="1143000"/>
          </a:xfrm>
        </p:spPr>
        <p:txBody>
          <a:bodyPr>
            <a:normAutofit fontScale="90000"/>
          </a:bodyPr>
          <a:lstStyle/>
          <a:p>
            <a:r>
              <a:rPr lang="ru-RU" dirty="0"/>
              <a:t>Механизм установления равновесия</a:t>
            </a:r>
          </a:p>
        </p:txBody>
      </p:sp>
      <p:cxnSp>
        <p:nvCxnSpPr>
          <p:cNvPr id="4" name="Прямая со стрелкой 3"/>
          <p:cNvCxnSpPr/>
          <p:nvPr/>
        </p:nvCxnSpPr>
        <p:spPr>
          <a:xfrm flipV="1">
            <a:off x="3359696" y="1484784"/>
            <a:ext cx="0" cy="3672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3359696" y="5085184"/>
            <a:ext cx="54726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3719736" y="2070122"/>
            <a:ext cx="4176464" cy="25110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3863752" y="1844824"/>
            <a:ext cx="4896544" cy="2808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52184" y="4077073"/>
            <a:ext cx="1080120" cy="830997"/>
          </a:xfrm>
          <a:prstGeom prst="rect">
            <a:avLst/>
          </a:prstGeom>
          <a:noFill/>
        </p:spPr>
        <p:txBody>
          <a:bodyPr wrap="square" rtlCol="0">
            <a:spAutoFit/>
          </a:bodyPr>
          <a:lstStyle/>
          <a:p>
            <a:r>
              <a:rPr lang="en-US" sz="4800" dirty="0"/>
              <a:t>D</a:t>
            </a:r>
            <a:endParaRPr lang="ru-RU" sz="4800" dirty="0"/>
          </a:p>
        </p:txBody>
      </p:sp>
      <p:sp>
        <p:nvSpPr>
          <p:cNvPr id="12" name="TextBox 11"/>
          <p:cNvSpPr txBox="1"/>
          <p:nvPr/>
        </p:nvSpPr>
        <p:spPr>
          <a:xfrm>
            <a:off x="8976320" y="1772817"/>
            <a:ext cx="792088" cy="830997"/>
          </a:xfrm>
          <a:prstGeom prst="rect">
            <a:avLst/>
          </a:prstGeom>
          <a:noFill/>
        </p:spPr>
        <p:txBody>
          <a:bodyPr wrap="square" rtlCol="0">
            <a:spAutoFit/>
          </a:bodyPr>
          <a:lstStyle/>
          <a:p>
            <a:r>
              <a:rPr lang="en-US" sz="4800" dirty="0"/>
              <a:t>S</a:t>
            </a:r>
            <a:endParaRPr lang="ru-RU" sz="4800" dirty="0"/>
          </a:p>
        </p:txBody>
      </p:sp>
      <p:sp>
        <p:nvSpPr>
          <p:cNvPr id="13" name="TextBox 12"/>
          <p:cNvSpPr txBox="1"/>
          <p:nvPr/>
        </p:nvSpPr>
        <p:spPr>
          <a:xfrm>
            <a:off x="5519936" y="2564904"/>
            <a:ext cx="1008112" cy="707886"/>
          </a:xfrm>
          <a:prstGeom prst="rect">
            <a:avLst/>
          </a:prstGeom>
          <a:noFill/>
        </p:spPr>
        <p:txBody>
          <a:bodyPr wrap="square" rtlCol="0">
            <a:spAutoFit/>
          </a:bodyPr>
          <a:lstStyle/>
          <a:p>
            <a:r>
              <a:rPr lang="en-US" sz="4000" dirty="0"/>
              <a:t>E</a:t>
            </a:r>
            <a:endParaRPr lang="ru-RU" sz="4000" dirty="0"/>
          </a:p>
        </p:txBody>
      </p:sp>
      <p:cxnSp>
        <p:nvCxnSpPr>
          <p:cNvPr id="15" name="Прямая со стрелкой 14"/>
          <p:cNvCxnSpPr>
            <a:endCxn id="13" idx="3"/>
          </p:cNvCxnSpPr>
          <p:nvPr/>
        </p:nvCxnSpPr>
        <p:spPr>
          <a:xfrm flipH="1">
            <a:off x="6528048" y="2276873"/>
            <a:ext cx="936104" cy="641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4007768" y="184482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4511824" y="4005064"/>
            <a:ext cx="115212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flipV="1">
            <a:off x="6312024" y="39330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Блок-схема: узел 6"/>
          <p:cNvSpPr/>
          <p:nvPr/>
        </p:nvSpPr>
        <p:spPr>
          <a:xfrm>
            <a:off x="4634250" y="2603813"/>
            <a:ext cx="228600" cy="1896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Блок-схема: узел 8"/>
          <p:cNvSpPr/>
          <p:nvPr/>
        </p:nvSpPr>
        <p:spPr>
          <a:xfrm flipH="1" flipV="1">
            <a:off x="7536159" y="2521976"/>
            <a:ext cx="216024" cy="1766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5519936" y="1268762"/>
            <a:ext cx="2088232" cy="646331"/>
          </a:xfrm>
          <a:prstGeom prst="rect">
            <a:avLst/>
          </a:prstGeom>
          <a:noFill/>
        </p:spPr>
        <p:txBody>
          <a:bodyPr wrap="square" rtlCol="0">
            <a:spAutoFit/>
          </a:bodyPr>
          <a:lstStyle/>
          <a:p>
            <a:r>
              <a:rPr lang="ru-RU" dirty="0"/>
              <a:t>Производственный излишек</a:t>
            </a:r>
          </a:p>
        </p:txBody>
      </p:sp>
      <p:sp>
        <p:nvSpPr>
          <p:cNvPr id="3" name="Правая фигурная скобка 2"/>
          <p:cNvSpPr/>
          <p:nvPr/>
        </p:nvSpPr>
        <p:spPr>
          <a:xfrm rot="5400000">
            <a:off x="5619664" y="3096680"/>
            <a:ext cx="376608" cy="2880320"/>
          </a:xfrm>
          <a:prstGeom prst="rightBrace">
            <a:avLst>
              <a:gd name="adj1" fmla="val 8333"/>
              <a:gd name="adj2" fmla="val 4631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Блок-схема: узел 15"/>
          <p:cNvSpPr/>
          <p:nvPr/>
        </p:nvSpPr>
        <p:spPr>
          <a:xfrm>
            <a:off x="4367808" y="4257093"/>
            <a:ext cx="380742" cy="1177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Блок-схема: узел 21"/>
          <p:cNvSpPr/>
          <p:nvPr/>
        </p:nvSpPr>
        <p:spPr>
          <a:xfrm>
            <a:off x="7248129" y="4266378"/>
            <a:ext cx="288031" cy="9872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4748550" y="4862350"/>
            <a:ext cx="2499578" cy="369332"/>
          </a:xfrm>
          <a:prstGeom prst="rect">
            <a:avLst/>
          </a:prstGeom>
          <a:noFill/>
        </p:spPr>
        <p:txBody>
          <a:bodyPr wrap="square" rtlCol="0">
            <a:spAutoFit/>
          </a:bodyPr>
          <a:lstStyle/>
          <a:p>
            <a:pPr algn="ctr"/>
            <a:r>
              <a:rPr lang="ru-RU" dirty="0"/>
              <a:t>дефицит</a:t>
            </a:r>
          </a:p>
        </p:txBody>
      </p:sp>
      <p:sp>
        <p:nvSpPr>
          <p:cNvPr id="5" name="Левая фигурная скобка 4"/>
          <p:cNvSpPr/>
          <p:nvPr/>
        </p:nvSpPr>
        <p:spPr>
          <a:xfrm rot="5060961">
            <a:off x="5818499" y="838503"/>
            <a:ext cx="658512" cy="2725210"/>
          </a:xfrm>
          <a:prstGeom prst="leftBrace">
            <a:avLst>
              <a:gd name="adj1" fmla="val 8333"/>
              <a:gd name="adj2" fmla="val 48859"/>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061271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Рынок</a:t>
            </a:r>
          </a:p>
        </p:txBody>
      </p:sp>
      <p:sp>
        <p:nvSpPr>
          <p:cNvPr id="3" name="Объект 2"/>
          <p:cNvSpPr>
            <a:spLocks noGrp="1"/>
          </p:cNvSpPr>
          <p:nvPr>
            <p:ph idx="1"/>
          </p:nvPr>
        </p:nvSpPr>
        <p:spPr/>
        <p:txBody>
          <a:bodyPr/>
          <a:lstStyle/>
          <a:p>
            <a:pPr algn="just"/>
            <a:r>
              <a:rPr lang="ru-RU" dirty="0"/>
              <a:t>Представляет собой либо место, либо сферу, где покупатели и продавцы находятся в контакте и, в результате которого устанавливается цена на товар</a:t>
            </a:r>
          </a:p>
        </p:txBody>
      </p:sp>
    </p:spTree>
    <p:extLst>
      <p:ext uri="{BB962C8B-B14F-4D97-AF65-F5344CB8AC3E}">
        <p14:creationId xmlns:p14="http://schemas.microsoft.com/office/powerpoint/2010/main" val="260001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Натуральное хозяйство</a:t>
            </a:r>
          </a:p>
        </p:txBody>
      </p:sp>
      <p:sp>
        <p:nvSpPr>
          <p:cNvPr id="3" name="Объект 2"/>
          <p:cNvSpPr>
            <a:spLocks noGrp="1"/>
          </p:cNvSpPr>
          <p:nvPr>
            <p:ph idx="1"/>
          </p:nvPr>
        </p:nvSpPr>
        <p:spPr/>
        <p:txBody>
          <a:bodyPr>
            <a:normAutofit/>
          </a:bodyPr>
          <a:lstStyle/>
          <a:p>
            <a:r>
              <a:rPr lang="ru-RU" dirty="0"/>
              <a:t>Общим критерием («кирпичиком», «клеточкой») для рыночной системы является рынок. Последний  возникает на основе обмена.</a:t>
            </a:r>
          </a:p>
          <a:p>
            <a:pPr algn="just"/>
            <a:r>
              <a:rPr lang="ru-RU" dirty="0"/>
              <a:t>Обмен продуктами труда, который существует с исконных времен, происходит сначала случайно, излишки продуктов, изредка возникающие, вымениваются спорадически. Исторически обмену предшествовало натуральное хозяйство. </a:t>
            </a:r>
          </a:p>
        </p:txBody>
      </p:sp>
    </p:spTree>
    <p:extLst>
      <p:ext uri="{BB962C8B-B14F-4D97-AF65-F5344CB8AC3E}">
        <p14:creationId xmlns:p14="http://schemas.microsoft.com/office/powerpoint/2010/main" val="971646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Субъекты рыночной экономики</a:t>
            </a:r>
          </a:p>
        </p:txBody>
      </p:sp>
      <p:sp>
        <p:nvSpPr>
          <p:cNvPr id="3" name="Объект 2"/>
          <p:cNvSpPr>
            <a:spLocks noGrp="1"/>
          </p:cNvSpPr>
          <p:nvPr>
            <p:ph sz="half" idx="1"/>
          </p:nvPr>
        </p:nvSpPr>
        <p:spPr/>
        <p:txBody>
          <a:bodyPr/>
          <a:lstStyle/>
          <a:p>
            <a:r>
              <a:rPr lang="ru-RU" dirty="0"/>
              <a:t>Домашние хозяйства</a:t>
            </a:r>
          </a:p>
          <a:p>
            <a:endParaRPr lang="ru-RU" dirty="0"/>
          </a:p>
          <a:p>
            <a:endParaRPr lang="ru-RU" dirty="0"/>
          </a:p>
          <a:p>
            <a:r>
              <a:rPr lang="ru-RU" dirty="0"/>
              <a:t>Фирмы</a:t>
            </a:r>
          </a:p>
          <a:p>
            <a:r>
              <a:rPr lang="ru-RU" dirty="0"/>
              <a:t>Государственные агенты</a:t>
            </a:r>
          </a:p>
        </p:txBody>
      </p:sp>
      <p:sp>
        <p:nvSpPr>
          <p:cNvPr id="4" name="Объект 3"/>
          <p:cNvSpPr>
            <a:spLocks noGrp="1"/>
          </p:cNvSpPr>
          <p:nvPr>
            <p:ph sz="half" idx="2"/>
          </p:nvPr>
        </p:nvSpPr>
        <p:spPr/>
        <p:txBody>
          <a:bodyPr/>
          <a:lstStyle/>
          <a:p>
            <a:r>
              <a:rPr lang="ru-RU" dirty="0"/>
              <a:t> </a:t>
            </a:r>
          </a:p>
        </p:txBody>
      </p:sp>
      <p:sp>
        <p:nvSpPr>
          <p:cNvPr id="5" name="Стрелка вправо 4"/>
          <p:cNvSpPr/>
          <p:nvPr/>
        </p:nvSpPr>
        <p:spPr>
          <a:xfrm>
            <a:off x="5663952" y="1844824"/>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6816080" y="1412776"/>
            <a:ext cx="3240360" cy="1296144"/>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solidFill>
                  <a:schemeClr val="tx1"/>
                </a:solidFill>
              </a:rPr>
              <a:t>Малые хозяйственные единицы, в которых группа лиц или одно лицо объединяет свои доходы, имеет общую собственность и принимает экономические решения сообща</a:t>
            </a:r>
          </a:p>
        </p:txBody>
      </p:sp>
      <p:sp>
        <p:nvSpPr>
          <p:cNvPr id="7" name="Стрелка вправо 6"/>
          <p:cNvSpPr/>
          <p:nvPr/>
        </p:nvSpPr>
        <p:spPr>
          <a:xfrm>
            <a:off x="4151784" y="3068960"/>
            <a:ext cx="25922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6888088" y="3068960"/>
            <a:ext cx="3384376" cy="93610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6960096" y="3068961"/>
            <a:ext cx="3240360" cy="954107"/>
          </a:xfrm>
          <a:prstGeom prst="rect">
            <a:avLst/>
          </a:prstGeom>
          <a:noFill/>
        </p:spPr>
        <p:txBody>
          <a:bodyPr wrap="square" rtlCol="0">
            <a:spAutoFit/>
          </a:bodyPr>
          <a:lstStyle/>
          <a:p>
            <a:r>
              <a:rPr lang="ru-RU" sz="1400" dirty="0"/>
              <a:t>Малые хозяйственные единицы, которые осуществляют предпринимательскую деятельность с целью получения прибыли</a:t>
            </a:r>
          </a:p>
        </p:txBody>
      </p:sp>
      <p:sp>
        <p:nvSpPr>
          <p:cNvPr id="10" name="Стрелка вправо 9"/>
          <p:cNvSpPr/>
          <p:nvPr/>
        </p:nvSpPr>
        <p:spPr>
          <a:xfrm>
            <a:off x="4821648" y="4437112"/>
            <a:ext cx="216024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7248128" y="4509120"/>
            <a:ext cx="3419872" cy="20882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7337884" y="4622129"/>
            <a:ext cx="3240360" cy="1815882"/>
          </a:xfrm>
          <a:prstGeom prst="rect">
            <a:avLst/>
          </a:prstGeom>
          <a:noFill/>
        </p:spPr>
        <p:txBody>
          <a:bodyPr wrap="square" rtlCol="0">
            <a:spAutoFit/>
          </a:bodyPr>
          <a:lstStyle/>
          <a:p>
            <a:pPr algn="just"/>
            <a:r>
              <a:rPr lang="ru-RU" sz="1600" dirty="0"/>
              <a:t>Это агенты, которым государство делегирует право на осуществление регулирования рыночных отношений (агентство по государственным закупкам, по привлечению иностранных инвестиций и т.п.)</a:t>
            </a:r>
          </a:p>
        </p:txBody>
      </p:sp>
    </p:spTree>
    <p:extLst>
      <p:ext uri="{BB962C8B-B14F-4D97-AF65-F5344CB8AC3E}">
        <p14:creationId xmlns:p14="http://schemas.microsoft.com/office/powerpoint/2010/main" val="403221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825625"/>
            <a:ext cx="10515600" cy="4351338"/>
          </a:xfrm>
        </p:spPr>
        <p:txBody>
          <a:bodyPr/>
          <a:lstStyle/>
          <a:p>
            <a:pPr marL="0" indent="0" algn="ctr">
              <a:buNone/>
            </a:pPr>
            <a:r>
              <a:rPr lang="ru-RU" dirty="0" smtClean="0"/>
              <a:t>2.</a:t>
            </a:r>
            <a:endParaRPr lang="ru-RU" dirty="0"/>
          </a:p>
        </p:txBody>
      </p:sp>
    </p:spTree>
    <p:extLst>
      <p:ext uri="{BB962C8B-B14F-4D97-AF65-F5344CB8AC3E}">
        <p14:creationId xmlns:p14="http://schemas.microsoft.com/office/powerpoint/2010/main" val="2688304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Фиаско рынка</a:t>
            </a:r>
          </a:p>
        </p:txBody>
      </p:sp>
      <p:sp>
        <p:nvSpPr>
          <p:cNvPr id="3" name="Объект 2"/>
          <p:cNvSpPr>
            <a:spLocks noGrp="1"/>
          </p:cNvSpPr>
          <p:nvPr>
            <p:ph idx="1"/>
          </p:nvPr>
        </p:nvSpPr>
        <p:spPr/>
        <p:txBody>
          <a:bodyPr>
            <a:normAutofit/>
          </a:bodyPr>
          <a:lstStyle/>
          <a:p>
            <a:r>
              <a:rPr lang="ru-RU" dirty="0"/>
              <a:t>Представляет собой ситуацию. Когда рынок не в состоянии координировать процессы экономического выбора так, чтобы обеспечить эффективное использование ресурсов</a:t>
            </a:r>
          </a:p>
          <a:p>
            <a:r>
              <a:rPr lang="ru-RU" dirty="0"/>
              <a:t>Соответственно экономическая роль правительства заключается в том, чтобы вмешаться там, где рынки оказываются неспособными эффективно и </a:t>
            </a:r>
            <a:r>
              <a:rPr lang="ru-RU" dirty="0" err="1"/>
              <a:t>справедлико</a:t>
            </a:r>
            <a:r>
              <a:rPr lang="ru-RU" dirty="0"/>
              <a:t> распределять </a:t>
            </a:r>
            <a:r>
              <a:rPr lang="ru-RU" dirty="0" err="1"/>
              <a:t>ресуурсы</a:t>
            </a:r>
            <a:endParaRPr lang="ru-RU" dirty="0"/>
          </a:p>
        </p:txBody>
      </p:sp>
    </p:spTree>
    <p:extLst>
      <p:ext uri="{BB962C8B-B14F-4D97-AF65-F5344CB8AC3E}">
        <p14:creationId xmlns:p14="http://schemas.microsoft.com/office/powerpoint/2010/main" val="3628125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Фиаско рынка</a:t>
            </a:r>
          </a:p>
        </p:txBody>
      </p:sp>
      <p:sp>
        <p:nvSpPr>
          <p:cNvPr id="3" name="Объект 2"/>
          <p:cNvSpPr>
            <a:spLocks noGrp="1"/>
          </p:cNvSpPr>
          <p:nvPr>
            <p:ph idx="1"/>
          </p:nvPr>
        </p:nvSpPr>
        <p:spPr/>
        <p:txBody>
          <a:bodyPr>
            <a:normAutofit/>
          </a:bodyPr>
          <a:lstStyle/>
          <a:p>
            <a:pPr marL="514350" indent="-514350" algn="just">
              <a:buFont typeface="+mj-lt"/>
              <a:buAutoNum type="arabicPeriod"/>
            </a:pPr>
            <a:r>
              <a:rPr lang="ru-RU" dirty="0"/>
              <a:t>Внешние эффекты (загрязнение окружающей среды)</a:t>
            </a:r>
          </a:p>
          <a:p>
            <a:pPr marL="514350" indent="-514350" algn="just">
              <a:buFont typeface="+mj-lt"/>
              <a:buAutoNum type="arabicPeriod"/>
            </a:pPr>
            <a:r>
              <a:rPr lang="ru-RU" dirty="0"/>
              <a:t>Проблема общественных благ(нац. оборона, </a:t>
            </a:r>
            <a:r>
              <a:rPr lang="ru-RU" dirty="0" err="1"/>
              <a:t>правоохр</a:t>
            </a:r>
            <a:r>
              <a:rPr lang="ru-RU" dirty="0"/>
              <a:t>. деятельность)</a:t>
            </a:r>
          </a:p>
          <a:p>
            <a:pPr marL="514350" indent="-514350" algn="just">
              <a:buFont typeface="+mj-lt"/>
              <a:buAutoNum type="arabicPeriod"/>
            </a:pPr>
            <a:r>
              <a:rPr lang="ru-RU" dirty="0"/>
              <a:t>Асимметрия информации(неполнота информации)</a:t>
            </a:r>
          </a:p>
          <a:p>
            <a:pPr marL="514350" indent="-514350" algn="just">
              <a:buFont typeface="+mj-lt"/>
              <a:buAutoNum type="arabicPeriod"/>
            </a:pPr>
            <a:r>
              <a:rPr lang="ru-RU" dirty="0"/>
              <a:t>Монополизм(фирма захватывает рыночную власть)</a:t>
            </a:r>
          </a:p>
          <a:p>
            <a:pPr marL="514350" indent="-514350" algn="just">
              <a:buFont typeface="+mj-lt"/>
              <a:buAutoNum type="arabicPeriod"/>
            </a:pPr>
            <a:r>
              <a:rPr lang="ru-RU" dirty="0"/>
              <a:t>Транзакционные издержки(большие административные затраты на создание бизнеса)</a:t>
            </a:r>
          </a:p>
          <a:p>
            <a:pPr marL="514350" indent="-514350" algn="just">
              <a:buFont typeface="+mj-lt"/>
              <a:buAutoNum type="arabicPeriod"/>
            </a:pPr>
            <a:r>
              <a:rPr lang="ru-RU" dirty="0"/>
              <a:t>Макроэкономическая нестабильность</a:t>
            </a:r>
          </a:p>
          <a:p>
            <a:pPr marL="514350" indent="-514350" algn="just">
              <a:buFont typeface="+mj-lt"/>
              <a:buAutoNum type="arabicPeriod"/>
            </a:pPr>
            <a:r>
              <a:rPr lang="ru-RU" dirty="0"/>
              <a:t>Социальная политика</a:t>
            </a:r>
          </a:p>
        </p:txBody>
      </p:sp>
    </p:spTree>
    <p:extLst>
      <p:ext uri="{BB962C8B-B14F-4D97-AF65-F5344CB8AC3E}">
        <p14:creationId xmlns:p14="http://schemas.microsoft.com/office/powerpoint/2010/main" val="2351037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idx="4294967295"/>
          </p:nvPr>
        </p:nvSpPr>
        <p:spPr>
          <a:xfrm>
            <a:off x="1524000" y="274638"/>
            <a:ext cx="8229600" cy="1143000"/>
          </a:xfrm>
        </p:spPr>
        <p:txBody>
          <a:bodyPr/>
          <a:lstStyle/>
          <a:p>
            <a:r>
              <a:rPr lang="ru-RU" sz="3200" i="1"/>
              <a:t>Государственное регулирование экономики</a:t>
            </a:r>
          </a:p>
        </p:txBody>
      </p:sp>
      <p:sp>
        <p:nvSpPr>
          <p:cNvPr id="13315" name="Rectangle 3"/>
          <p:cNvSpPr>
            <a:spLocks noGrp="1" noChangeArrowheads="1"/>
          </p:cNvSpPr>
          <p:nvPr>
            <p:ph type="body" idx="4294967295"/>
          </p:nvPr>
        </p:nvSpPr>
        <p:spPr>
          <a:xfrm>
            <a:off x="1524000" y="1600201"/>
            <a:ext cx="8229600" cy="4525963"/>
          </a:xfrm>
        </p:spPr>
        <p:txBody>
          <a:bodyPr/>
          <a:lstStyle/>
          <a:p>
            <a:pPr algn="just">
              <a:buFont typeface="Wingdings" pitchFamily="2" charset="2"/>
              <a:buNone/>
            </a:pPr>
            <a:r>
              <a:rPr lang="ru-RU"/>
              <a:t>представляет собой систему мер законодательного, исполнительного и контролирующего характера, осуществляемых государственными учреждениями и общественными организациями в целях </a:t>
            </a:r>
            <a:r>
              <a:rPr lang="ru-RU" b="1" i="1"/>
              <a:t>стабилизации и приспособления существующей социально-экономической системы к изменяющимся условиям.</a:t>
            </a:r>
          </a:p>
        </p:txBody>
      </p:sp>
    </p:spTree>
    <p:extLst>
      <p:ext uri="{BB962C8B-B14F-4D97-AF65-F5344CB8AC3E}">
        <p14:creationId xmlns:p14="http://schemas.microsoft.com/office/powerpoint/2010/main" val="3021620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ru-RU" sz="3200"/>
              <a:t>Экономические функции государства в рыночной системе</a:t>
            </a:r>
          </a:p>
        </p:txBody>
      </p:sp>
      <p:sp>
        <p:nvSpPr>
          <p:cNvPr id="11267" name="Rectangle 3"/>
          <p:cNvSpPr>
            <a:spLocks noGrp="1" noChangeArrowheads="1"/>
          </p:cNvSpPr>
          <p:nvPr>
            <p:ph type="body" idx="1"/>
          </p:nvPr>
        </p:nvSpPr>
        <p:spPr/>
        <p:txBody>
          <a:bodyPr/>
          <a:lstStyle/>
          <a:p>
            <a:pPr marL="457200" indent="-457200" algn="just">
              <a:buFontTx/>
              <a:buAutoNum type="arabicPeriod"/>
            </a:pPr>
            <a:r>
              <a:rPr lang="ru-RU" sz="2000"/>
              <a:t> Защита конкуренции. Путем выполнения этой группы задач </a:t>
            </a:r>
            <a:r>
              <a:rPr lang="ru-RU" sz="2000" b="1"/>
              <a:t>государство</a:t>
            </a:r>
            <a:r>
              <a:rPr lang="ru-RU" sz="2000"/>
              <a:t> усиливает и модифицирует </a:t>
            </a:r>
            <a:r>
              <a:rPr lang="ru-RU" sz="2000" b="1"/>
              <a:t>функционирование рыночной системы</a:t>
            </a:r>
            <a:r>
              <a:rPr lang="ru-RU" sz="2000"/>
              <a:t>. </a:t>
            </a:r>
          </a:p>
          <a:p>
            <a:pPr marL="457200" indent="-457200" algn="just">
              <a:buFontTx/>
              <a:buAutoNum type="arabicPeriod"/>
            </a:pPr>
            <a:r>
              <a:rPr lang="ru-RU" sz="2000"/>
              <a:t> Перераспределение дохода и богатства. </a:t>
            </a:r>
          </a:p>
          <a:p>
            <a:pPr marL="457200" indent="-457200" algn="just">
              <a:buFontTx/>
              <a:buAutoNum type="arabicPeriod"/>
            </a:pPr>
            <a:r>
              <a:rPr lang="ru-RU" sz="2000"/>
              <a:t> Корректирование распределения ресурсов с целью изменить структуру национального продукта.</a:t>
            </a:r>
          </a:p>
          <a:p>
            <a:pPr marL="457200" indent="-457200" algn="just">
              <a:buFontTx/>
              <a:buAutoNum type="arabicPeriod"/>
            </a:pPr>
            <a:r>
              <a:rPr lang="ru-RU" sz="2000"/>
              <a:t>  Стабилизация экономики, то есть контроль за уровнем занятости и инфляции, порождаемых колебаниями экономической конъюнктуры, а также стимулирование экономического роста. </a:t>
            </a:r>
          </a:p>
        </p:txBody>
      </p:sp>
    </p:spTree>
    <p:extLst>
      <p:ext uri="{BB962C8B-B14F-4D97-AF65-F5344CB8AC3E}">
        <p14:creationId xmlns:p14="http://schemas.microsoft.com/office/powerpoint/2010/main" val="284575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r>
              <a:rPr lang="ru-RU" sz="3200" dirty="0"/>
              <a:t>Блоки настройки рыночной системы</a:t>
            </a:r>
          </a:p>
        </p:txBody>
      </p:sp>
      <p:sp>
        <p:nvSpPr>
          <p:cNvPr id="9219" name="Rectangle 3"/>
          <p:cNvSpPr>
            <a:spLocks noGrp="1" noChangeArrowheads="1"/>
          </p:cNvSpPr>
          <p:nvPr>
            <p:ph type="body" idx="1"/>
          </p:nvPr>
        </p:nvSpPr>
        <p:spPr>
          <a:solidFill>
            <a:schemeClr val="bg1"/>
          </a:solidFill>
        </p:spPr>
        <p:txBody>
          <a:bodyPr/>
          <a:lstStyle/>
          <a:p>
            <a:pPr marL="609600" indent="-609600">
              <a:lnSpc>
                <a:spcPct val="80000"/>
              </a:lnSpc>
            </a:pPr>
            <a:r>
              <a:rPr lang="ru-RU" sz="2000" dirty="0">
                <a:solidFill>
                  <a:srgbClr val="000000"/>
                </a:solidFill>
              </a:rPr>
              <a:t>Антимонопольное или антитрестовское регулирование</a:t>
            </a:r>
            <a:r>
              <a:rPr lang="ru-RU" sz="1600" dirty="0">
                <a:solidFill>
                  <a:srgbClr val="000000"/>
                </a:solidFill>
              </a:rPr>
              <a:t>.</a:t>
            </a:r>
          </a:p>
          <a:p>
            <a:pPr marL="609600" indent="-609600">
              <a:lnSpc>
                <a:spcPct val="80000"/>
              </a:lnSpc>
            </a:pPr>
            <a:r>
              <a:rPr lang="ru-RU" sz="2000" dirty="0">
                <a:solidFill>
                  <a:srgbClr val="000000"/>
                </a:solidFill>
              </a:rPr>
              <a:t>Антикризисный или </a:t>
            </a:r>
            <a:r>
              <a:rPr lang="ru-RU" sz="2000" dirty="0" err="1">
                <a:solidFill>
                  <a:srgbClr val="000000"/>
                </a:solidFill>
              </a:rPr>
              <a:t>антициклический</a:t>
            </a:r>
            <a:r>
              <a:rPr lang="ru-RU" sz="2000" dirty="0">
                <a:solidFill>
                  <a:srgbClr val="000000"/>
                </a:solidFill>
              </a:rPr>
              <a:t>.</a:t>
            </a:r>
            <a:r>
              <a:rPr lang="ru-RU" sz="1600" dirty="0">
                <a:solidFill>
                  <a:srgbClr val="000000"/>
                </a:solidFill>
              </a:rPr>
              <a:t> Основы его функционирования были заложены в 30-40 гг. ХХ в. Дж. М. </a:t>
            </a:r>
            <a:r>
              <a:rPr lang="ru-RU" sz="1600" dirty="0" err="1">
                <a:solidFill>
                  <a:srgbClr val="000000"/>
                </a:solidFill>
              </a:rPr>
              <a:t>Кейнсом</a:t>
            </a:r>
            <a:r>
              <a:rPr lang="ru-RU" sz="1600" dirty="0">
                <a:solidFill>
                  <a:srgbClr val="000000"/>
                </a:solidFill>
              </a:rPr>
              <a:t>, реализованы в "Новом курсе" президентом США Ф. Рузвельтом и сводились главным образом к бюджетно-налоговому и кредитно-денежному регулированию воспроизводства рыночной системы;</a:t>
            </a:r>
          </a:p>
          <a:p>
            <a:pPr marL="609600" indent="-609600">
              <a:lnSpc>
                <a:spcPct val="80000"/>
              </a:lnSpc>
            </a:pPr>
            <a:r>
              <a:rPr lang="ru-RU" sz="1600" dirty="0">
                <a:solidFill>
                  <a:srgbClr val="000000"/>
                </a:solidFill>
              </a:rPr>
              <a:t> </a:t>
            </a:r>
            <a:r>
              <a:rPr lang="ru-RU" sz="2000" dirty="0">
                <a:solidFill>
                  <a:srgbClr val="000000"/>
                </a:solidFill>
              </a:rPr>
              <a:t>Социального регулирования. </a:t>
            </a:r>
            <a:r>
              <a:rPr lang="ru-RU" sz="1600" dirty="0">
                <a:solidFill>
                  <a:srgbClr val="000000"/>
                </a:solidFill>
              </a:rPr>
              <a:t>Этот блок нашел свое отражение в идеях реформизма и концепции государства благосостояния. Идеи социальной политики получили развитие в начале  века в Великобритании, Германии и России, более позже - в США;</a:t>
            </a:r>
          </a:p>
          <a:p>
            <a:pPr marL="609600" indent="-609600">
              <a:lnSpc>
                <a:spcPct val="80000"/>
              </a:lnSpc>
            </a:pPr>
            <a:r>
              <a:rPr lang="ru-RU" sz="2000" dirty="0">
                <a:solidFill>
                  <a:srgbClr val="000000"/>
                </a:solidFill>
              </a:rPr>
              <a:t> Регулирование отрицательных "внешних эффектов"</a:t>
            </a:r>
            <a:r>
              <a:rPr lang="ru-RU" sz="1600" dirty="0">
                <a:solidFill>
                  <a:srgbClr val="000000"/>
                </a:solidFill>
              </a:rPr>
              <a:t>. Или иначе говоря, с ростом индустриализации во второй половине ХХ в. перед ПРС встала проблема защиты окружающей среды, так называемого экологического регулирования, оказавшего впоследствии значительное влияние на рост издержек производства национальной продукции .</a:t>
            </a:r>
          </a:p>
          <a:p>
            <a:pPr marL="609600" indent="-609600">
              <a:lnSpc>
                <a:spcPct val="80000"/>
              </a:lnSpc>
            </a:pPr>
            <a:r>
              <a:rPr lang="ru-RU" sz="2000" dirty="0" err="1">
                <a:solidFill>
                  <a:srgbClr val="000000"/>
                </a:solidFill>
              </a:rPr>
              <a:t>Микрорегулирование</a:t>
            </a:r>
            <a:r>
              <a:rPr lang="ru-RU" sz="2000" dirty="0">
                <a:solidFill>
                  <a:srgbClr val="000000"/>
                </a:solidFill>
              </a:rPr>
              <a:t> </a:t>
            </a:r>
            <a:r>
              <a:rPr lang="ru-RU" sz="1600" dirty="0">
                <a:solidFill>
                  <a:srgbClr val="000000"/>
                </a:solidFill>
              </a:rPr>
              <a:t>(общественные товары, проблема «безбилетника», регулирование асимметричной информации)</a:t>
            </a:r>
          </a:p>
          <a:p>
            <a:pPr marL="609600" indent="-609600">
              <a:lnSpc>
                <a:spcPct val="80000"/>
              </a:lnSpc>
            </a:pPr>
            <a:endParaRPr lang="ru-RU" sz="1600" dirty="0">
              <a:solidFill>
                <a:srgbClr val="000000"/>
              </a:solidFill>
            </a:endParaRPr>
          </a:p>
        </p:txBody>
      </p:sp>
    </p:spTree>
    <p:extLst>
      <p:ext uri="{BB962C8B-B14F-4D97-AF65-F5344CB8AC3E}">
        <p14:creationId xmlns:p14="http://schemas.microsoft.com/office/powerpoint/2010/main" val="4224362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9">
                                            <p:bg/>
                                          </p:spTgt>
                                        </p:tgtEl>
                                        <p:attrNameLst>
                                          <p:attrName>style.visibility</p:attrName>
                                        </p:attrNameLst>
                                      </p:cBhvr>
                                      <p:to>
                                        <p:strVal val="visible"/>
                                      </p:to>
                                    </p:set>
                                    <p:animEffect transition="in" filter="fade">
                                      <p:cBhvr>
                                        <p:cTn id="14" dur="1000">
                                          <p:stCondLst>
                                            <p:cond delay="0"/>
                                          </p:stCondLst>
                                        </p:cTn>
                                        <p:tgtEl>
                                          <p:spTgt spid="9219">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
                                            <p:txEl>
                                              <p:pRg st="0" end="0"/>
                                            </p:txEl>
                                          </p:spTgt>
                                        </p:tgtEl>
                                        <p:attrNameLst>
                                          <p:attrName>style.visibility</p:attrName>
                                        </p:attrNameLst>
                                      </p:cBhvr>
                                      <p:to>
                                        <p:strVal val="visible"/>
                                      </p:to>
                                    </p:set>
                                    <p:animEffect transition="in" filter="fade">
                                      <p:cBhvr>
                                        <p:cTn id="19" dur="1000">
                                          <p:stCondLst>
                                            <p:cond delay="0"/>
                                          </p:stCondLst>
                                        </p:cTn>
                                        <p:tgtEl>
                                          <p:spTgt spid="921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1" end="1"/>
                                            </p:txEl>
                                          </p:spTgt>
                                        </p:tgtEl>
                                        <p:attrNameLst>
                                          <p:attrName>style.visibility</p:attrName>
                                        </p:attrNameLst>
                                      </p:cBhvr>
                                      <p:to>
                                        <p:strVal val="visible"/>
                                      </p:to>
                                    </p:set>
                                    <p:animEffect transition="in" filter="fade">
                                      <p:cBhvr>
                                        <p:cTn id="24" dur="1000">
                                          <p:stCondLst>
                                            <p:cond delay="0"/>
                                          </p:stCondLst>
                                        </p:cTn>
                                        <p:tgtEl>
                                          <p:spTgt spid="921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219">
                                            <p:txEl>
                                              <p:pRg st="2" end="2"/>
                                            </p:txEl>
                                          </p:spTgt>
                                        </p:tgtEl>
                                        <p:attrNameLst>
                                          <p:attrName>style.visibility</p:attrName>
                                        </p:attrNameLst>
                                      </p:cBhvr>
                                      <p:to>
                                        <p:strVal val="visible"/>
                                      </p:to>
                                    </p:set>
                                    <p:animEffect transition="in" filter="fade">
                                      <p:cBhvr>
                                        <p:cTn id="29" dur="1000">
                                          <p:stCondLst>
                                            <p:cond delay="0"/>
                                          </p:stCondLst>
                                        </p:cTn>
                                        <p:tgtEl>
                                          <p:spTgt spid="9219">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219">
                                            <p:txEl>
                                              <p:pRg st="3" end="3"/>
                                            </p:txEl>
                                          </p:spTgt>
                                        </p:tgtEl>
                                        <p:attrNameLst>
                                          <p:attrName>style.visibility</p:attrName>
                                        </p:attrNameLst>
                                      </p:cBhvr>
                                      <p:to>
                                        <p:strVal val="visible"/>
                                      </p:to>
                                    </p:set>
                                    <p:animEffect transition="in" filter="fade">
                                      <p:cBhvr>
                                        <p:cTn id="34" dur="1000">
                                          <p:stCondLst>
                                            <p:cond delay="0"/>
                                          </p:stCondLst>
                                        </p:cTn>
                                        <p:tgtEl>
                                          <p:spTgt spid="9219">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19">
                                            <p:txEl>
                                              <p:pRg st="4" end="4"/>
                                            </p:txEl>
                                          </p:spTgt>
                                        </p:tgtEl>
                                        <p:attrNameLst>
                                          <p:attrName>style.visibility</p:attrName>
                                        </p:attrNameLst>
                                      </p:cBhvr>
                                      <p:to>
                                        <p:strVal val="visible"/>
                                      </p:to>
                                    </p:set>
                                    <p:animEffect transition="in" filter="fade">
                                      <p:cBhvr>
                                        <p:cTn id="39" dur="1000">
                                          <p:stCondLst>
                                            <p:cond delay="0"/>
                                          </p:stCondLst>
                                        </p:cTn>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2"/>
          <p:cNvGrpSpPr>
            <a:grpSpLocks/>
          </p:cNvGrpSpPr>
          <p:nvPr/>
        </p:nvGrpSpPr>
        <p:grpSpPr bwMode="auto">
          <a:xfrm>
            <a:off x="1524000" y="-315913"/>
            <a:ext cx="9144000" cy="7632701"/>
            <a:chOff x="1489" y="1896"/>
            <a:chExt cx="10439" cy="6120"/>
          </a:xfrm>
        </p:grpSpPr>
        <p:graphicFrame>
          <p:nvGraphicFramePr>
            <p:cNvPr id="6" name="Схема 5"/>
            <p:cNvGraphicFramePr/>
            <p:nvPr/>
          </p:nvGraphicFramePr>
          <p:xfrm>
            <a:off x="1489" y="1896"/>
            <a:ext cx="10439" cy="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9"/>
            <p:cNvSpPr txBox="1">
              <a:spLocks noChangeArrowheads="1"/>
            </p:cNvSpPr>
            <p:nvPr/>
          </p:nvSpPr>
          <p:spPr bwMode="auto">
            <a:xfrm>
              <a:off x="1538" y="1954"/>
              <a:ext cx="2393" cy="69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ru-RU" sz="1200">
                  <a:latin typeface="Arial" charset="0"/>
                  <a:cs typeface="Arial" charset="0"/>
                </a:rPr>
                <a:t>РЫНОЧНАЯ СИСТЕМА</a:t>
              </a:r>
              <a:endParaRPr lang="ru-RU">
                <a:latin typeface="Arial" charset="0"/>
                <a:cs typeface="Arial" charset="0"/>
              </a:endParaRPr>
            </a:p>
          </p:txBody>
        </p:sp>
        <p:sp>
          <p:nvSpPr>
            <p:cNvPr id="4" name="Text Box 30"/>
            <p:cNvSpPr txBox="1">
              <a:spLocks noChangeArrowheads="1"/>
            </p:cNvSpPr>
            <p:nvPr/>
          </p:nvSpPr>
          <p:spPr bwMode="auto">
            <a:xfrm>
              <a:off x="8535" y="2127"/>
              <a:ext cx="2828" cy="5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ru-RU" sz="1200">
                  <a:latin typeface="Arial" charset="0"/>
                  <a:cs typeface="Arial" charset="0"/>
                </a:rPr>
                <a:t>РЫНОЧНАЯ</a:t>
              </a:r>
            </a:p>
            <a:p>
              <a:pPr fontAlgn="base">
                <a:spcBef>
                  <a:spcPct val="0"/>
                </a:spcBef>
                <a:spcAft>
                  <a:spcPct val="0"/>
                </a:spcAft>
              </a:pPr>
              <a:r>
                <a:rPr lang="ru-RU" sz="1200">
                  <a:latin typeface="Arial" charset="0"/>
                  <a:cs typeface="Arial" charset="0"/>
                </a:rPr>
                <a:t>СИСТЕМА</a:t>
              </a:r>
              <a:endParaRPr lang="ru-RU">
                <a:latin typeface="Arial" charset="0"/>
                <a:cs typeface="Arial" charset="0"/>
              </a:endParaRPr>
            </a:p>
          </p:txBody>
        </p:sp>
        <p:sp>
          <p:nvSpPr>
            <p:cNvPr id="5" name="Text Box 31"/>
            <p:cNvSpPr txBox="1">
              <a:spLocks noChangeArrowheads="1"/>
            </p:cNvSpPr>
            <p:nvPr/>
          </p:nvSpPr>
          <p:spPr bwMode="auto">
            <a:xfrm>
              <a:off x="7883" y="6284"/>
              <a:ext cx="3480" cy="17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ru-RU" sz="1200">
                  <a:latin typeface="Arial" charset="0"/>
                  <a:cs typeface="Arial" charset="0"/>
                </a:rPr>
                <a:t>РЫНОЧНАЯ СИСТЕМА</a:t>
              </a:r>
              <a:endParaRPr lang="ru-RU">
                <a:latin typeface="Arial" charset="0"/>
                <a:cs typeface="Arial" charset="0"/>
              </a:endParaRPr>
            </a:p>
          </p:txBody>
        </p:sp>
      </p:grpSp>
    </p:spTree>
    <p:extLst>
      <p:ext uri="{BB962C8B-B14F-4D97-AF65-F5344CB8AC3E}">
        <p14:creationId xmlns:p14="http://schemas.microsoft.com/office/powerpoint/2010/main" val="2605092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8914"/>
            <a:ext cx="9144000" cy="666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115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7B0E65-E80B-46D6-066B-6DCFB0AEE390}"/>
              </a:ext>
            </a:extLst>
          </p:cNvPr>
          <p:cNvSpPr>
            <a:spLocks noGrp="1"/>
          </p:cNvSpPr>
          <p:nvPr>
            <p:ph idx="4294967295"/>
          </p:nvPr>
        </p:nvSpPr>
        <p:spPr>
          <a:xfrm>
            <a:off x="0" y="1825625"/>
            <a:ext cx="10515600" cy="4351338"/>
          </a:xfrm>
        </p:spPr>
        <p:txBody>
          <a:bodyPr>
            <a:normAutofit/>
          </a:bodyPr>
          <a:lstStyle/>
          <a:p>
            <a:pPr marL="0" indent="0" algn="ctr">
              <a:buNone/>
            </a:pPr>
            <a:r>
              <a:rPr lang="ru-RU" sz="8000" dirty="0" smtClean="0"/>
              <a:t>3.</a:t>
            </a:r>
            <a:endParaRPr lang="ru-RU" sz="8000" dirty="0"/>
          </a:p>
        </p:txBody>
      </p:sp>
    </p:spTree>
    <p:extLst>
      <p:ext uri="{BB962C8B-B14F-4D97-AF65-F5344CB8AC3E}">
        <p14:creationId xmlns:p14="http://schemas.microsoft.com/office/powerpoint/2010/main" val="344968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t>
            </a:r>
            <a:r>
              <a:rPr lang="ru-RU" b="1" i="1" dirty="0"/>
              <a:t>Натуральное хозяйство</a:t>
            </a:r>
            <a:endParaRPr lang="ru-RU" dirty="0"/>
          </a:p>
        </p:txBody>
      </p:sp>
      <p:sp>
        <p:nvSpPr>
          <p:cNvPr id="3" name="Объект 2"/>
          <p:cNvSpPr>
            <a:spLocks noGrp="1"/>
          </p:cNvSpPr>
          <p:nvPr>
            <p:ph idx="1"/>
          </p:nvPr>
        </p:nvSpPr>
        <p:spPr/>
        <p:txBody>
          <a:bodyPr>
            <a:normAutofit/>
          </a:bodyPr>
          <a:lstStyle/>
          <a:p>
            <a:r>
              <a:rPr lang="ru-RU" dirty="0"/>
              <a:t>– это такое хозяйство, в котором продукты производятся для собственного потребления внутри замкнутого хозяйства, а не для обмена. При натуральном хозяйстве общество состояло из массы однородных хозяйственных единиц – патриархальных крестьянских семей, примитивных сельских общин, феодальных поместий, и каждая такая единица производила все виды хозяйственных работ, начиная от добывания разных видов сырья и заканчивая окончательной их подготовкой к потреблению. </a:t>
            </a:r>
          </a:p>
        </p:txBody>
      </p:sp>
    </p:spTree>
    <p:extLst>
      <p:ext uri="{BB962C8B-B14F-4D97-AF65-F5344CB8AC3E}">
        <p14:creationId xmlns:p14="http://schemas.microsoft.com/office/powerpoint/2010/main" val="24361827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CF0BDD-CCA3-245F-695E-F14535438196}"/>
              </a:ext>
            </a:extLst>
          </p:cNvPr>
          <p:cNvSpPr>
            <a:spLocks noGrp="1" noChangeArrowheads="1"/>
          </p:cNvSpPr>
          <p:nvPr>
            <p:ph type="title"/>
          </p:nvPr>
        </p:nvSpPr>
        <p:spPr/>
        <p:txBody>
          <a:bodyPr/>
          <a:lstStyle/>
          <a:p>
            <a:pPr eaLnBrk="1" hangingPunct="1"/>
            <a:r>
              <a:rPr lang="ru-RU" altLang="ru-RU"/>
              <a:t>Критерии типологии фирм </a:t>
            </a:r>
          </a:p>
        </p:txBody>
      </p:sp>
      <p:sp>
        <p:nvSpPr>
          <p:cNvPr id="12291" name="Rectangle 3">
            <a:extLst>
              <a:ext uri="{FF2B5EF4-FFF2-40B4-BE49-F238E27FC236}">
                <a16:creationId xmlns:a16="http://schemas.microsoft.com/office/drawing/2014/main" id="{F3DCA43B-01B0-8285-1A15-02106CA744BE}"/>
              </a:ext>
            </a:extLst>
          </p:cNvPr>
          <p:cNvSpPr>
            <a:spLocks noGrp="1" noChangeArrowheads="1"/>
          </p:cNvSpPr>
          <p:nvPr>
            <p:ph type="body" idx="1"/>
          </p:nvPr>
        </p:nvSpPr>
        <p:spPr/>
        <p:txBody>
          <a:bodyPr/>
          <a:lstStyle/>
          <a:p>
            <a:pPr eaLnBrk="1" hangingPunct="1"/>
            <a:r>
              <a:rPr lang="ru-RU" altLang="ru-RU"/>
              <a:t>размеры, </a:t>
            </a:r>
          </a:p>
          <a:p>
            <a:pPr eaLnBrk="1" hangingPunct="1"/>
            <a:r>
              <a:rPr lang="ru-RU" altLang="ru-RU"/>
              <a:t>особенностях организации, </a:t>
            </a:r>
          </a:p>
          <a:p>
            <a:pPr eaLnBrk="1" hangingPunct="1"/>
            <a:r>
              <a:rPr lang="ru-RU" altLang="ru-RU"/>
              <a:t>форме собственности, </a:t>
            </a:r>
          </a:p>
          <a:p>
            <a:pPr eaLnBrk="1" hangingPunct="1"/>
            <a:r>
              <a:rPr lang="ru-RU" altLang="ru-RU"/>
              <a:t>типе рыночного поведения.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004A6AE-164F-8810-CFD1-056D47D8FD51}"/>
              </a:ext>
            </a:extLst>
          </p:cNvPr>
          <p:cNvSpPr>
            <a:spLocks noGrp="1" noChangeArrowheads="1"/>
          </p:cNvSpPr>
          <p:nvPr>
            <p:ph type="title"/>
          </p:nvPr>
        </p:nvSpPr>
        <p:spPr/>
        <p:txBody>
          <a:bodyPr/>
          <a:lstStyle/>
          <a:p>
            <a:pPr eaLnBrk="1" hangingPunct="1"/>
            <a:r>
              <a:rPr lang="ru-RU" altLang="ru-RU" sz="2400"/>
              <a:t>Основные типы предприятий в современной рыночной экономике</a:t>
            </a:r>
            <a:r>
              <a:rPr lang="ru-RU" altLang="ru-RU" sz="4000"/>
              <a:t> </a:t>
            </a:r>
          </a:p>
        </p:txBody>
      </p:sp>
      <p:sp>
        <p:nvSpPr>
          <p:cNvPr id="13315" name="Rectangle 3">
            <a:extLst>
              <a:ext uri="{FF2B5EF4-FFF2-40B4-BE49-F238E27FC236}">
                <a16:creationId xmlns:a16="http://schemas.microsoft.com/office/drawing/2014/main" id="{74FED366-2939-D21A-C6CE-AF68E2662008}"/>
              </a:ext>
            </a:extLst>
          </p:cNvPr>
          <p:cNvSpPr>
            <a:spLocks noGrp="1" noChangeArrowheads="1"/>
          </p:cNvSpPr>
          <p:nvPr>
            <p:ph type="body" idx="1"/>
          </p:nvPr>
        </p:nvSpPr>
        <p:spPr/>
        <p:txBody>
          <a:bodyPr/>
          <a:lstStyle/>
          <a:p>
            <a:pPr eaLnBrk="1" hangingPunct="1"/>
            <a:r>
              <a:rPr lang="ru-RU" altLang="ru-RU"/>
              <a:t>частные коммерческие (прибыльные) предприятия,</a:t>
            </a:r>
          </a:p>
          <a:p>
            <a:pPr eaLnBrk="1" hangingPunct="1"/>
            <a:r>
              <a:rPr lang="ru-RU" altLang="ru-RU"/>
              <a:t> государственные (общественные) предприятия,</a:t>
            </a:r>
          </a:p>
          <a:p>
            <a:pPr eaLnBrk="1" hangingPunct="1"/>
            <a:r>
              <a:rPr lang="ru-RU" altLang="ru-RU"/>
              <a:t> частные некоммерческие (неприбыльные) организации.</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A305E32-B634-D94F-727A-2D58B837C80D}"/>
              </a:ext>
            </a:extLst>
          </p:cNvPr>
          <p:cNvSpPr>
            <a:spLocks noGrp="1" noChangeArrowheads="1"/>
          </p:cNvSpPr>
          <p:nvPr>
            <p:ph type="title"/>
          </p:nvPr>
        </p:nvSpPr>
        <p:spPr/>
        <p:txBody>
          <a:bodyPr/>
          <a:lstStyle/>
          <a:p>
            <a:pPr eaLnBrk="1" hangingPunct="1"/>
            <a:r>
              <a:rPr lang="ru-RU" altLang="ru-RU" sz="4000"/>
              <a:t>Частные коммерческие предприятия </a:t>
            </a:r>
          </a:p>
        </p:txBody>
      </p:sp>
      <p:sp>
        <p:nvSpPr>
          <p:cNvPr id="14339" name="Rectangle 3">
            <a:extLst>
              <a:ext uri="{FF2B5EF4-FFF2-40B4-BE49-F238E27FC236}">
                <a16:creationId xmlns:a16="http://schemas.microsoft.com/office/drawing/2014/main" id="{9829071D-6D16-1B29-E2F8-DE20A395C705}"/>
              </a:ext>
            </a:extLst>
          </p:cNvPr>
          <p:cNvSpPr>
            <a:spLocks noGrp="1" noChangeArrowheads="1"/>
          </p:cNvSpPr>
          <p:nvPr>
            <p:ph type="body" idx="1"/>
          </p:nvPr>
        </p:nvSpPr>
        <p:spPr/>
        <p:txBody>
          <a:bodyPr/>
          <a:lstStyle/>
          <a:p>
            <a:pPr algn="just" eaLnBrk="1" hangingPunct="1">
              <a:buFontTx/>
              <a:buNone/>
            </a:pPr>
            <a:r>
              <a:rPr lang="ru-RU" altLang="ru-RU"/>
              <a:t>предприятия, которые созданы для извлечения экономических выгод (прибыли) и в своей деятельности преследуют эту цель. Деятельность таких предприятий направляется на удовлетворение потребности населения рыночным спросом, а не чьими-либо командами.</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2617A64-D600-BD8B-02A9-8AFE0310C4C9}"/>
              </a:ext>
            </a:extLst>
          </p:cNvPr>
          <p:cNvSpPr>
            <a:spLocks noGrp="1" noChangeArrowheads="1"/>
          </p:cNvSpPr>
          <p:nvPr>
            <p:ph type="title"/>
          </p:nvPr>
        </p:nvSpPr>
        <p:spPr/>
        <p:txBody>
          <a:bodyPr/>
          <a:lstStyle/>
          <a:p>
            <a:pPr eaLnBrk="1" hangingPunct="1"/>
            <a:r>
              <a:rPr lang="ru-RU" altLang="ru-RU" sz="4000"/>
              <a:t>Частные некоммерческие организации </a:t>
            </a:r>
          </a:p>
        </p:txBody>
      </p:sp>
      <p:sp>
        <p:nvSpPr>
          <p:cNvPr id="15363" name="Rectangle 3">
            <a:extLst>
              <a:ext uri="{FF2B5EF4-FFF2-40B4-BE49-F238E27FC236}">
                <a16:creationId xmlns:a16="http://schemas.microsoft.com/office/drawing/2014/main" id="{AEF7AF5B-1F66-6674-0185-7862445412E5}"/>
              </a:ext>
            </a:extLst>
          </p:cNvPr>
          <p:cNvSpPr>
            <a:spLocks noGrp="1" noChangeArrowheads="1"/>
          </p:cNvSpPr>
          <p:nvPr>
            <p:ph type="body" idx="1"/>
          </p:nvPr>
        </p:nvSpPr>
        <p:spPr/>
        <p:txBody>
          <a:bodyPr/>
          <a:lstStyle/>
          <a:p>
            <a:pPr algn="just" eaLnBrk="1" hangingPunct="1">
              <a:lnSpc>
                <a:spcPct val="90000"/>
              </a:lnSpc>
              <a:buFontTx/>
              <a:buNone/>
            </a:pPr>
            <a:r>
              <a:rPr lang="ru-RU" altLang="ru-RU" sz="2400"/>
              <a:t>это организации, созданные для удовлетворения каких-либо общественных нужд и которые по закону не могут распределять между своими собственниками или управляющими полученные после возмещения затрат прибыли или излишки денежных поступлений. Такие организации финансируются обычно за счет пожертвований, государственных дотаций и, возможно, за счет взимания платы за свои услуги или членских взносов. Обычно законом предоставляются налоговые льготы для этих организаций.</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2B2C651-6E9B-85C8-E086-13B1646E5A9C}"/>
              </a:ext>
            </a:extLst>
          </p:cNvPr>
          <p:cNvSpPr>
            <a:spLocks noGrp="1" noChangeArrowheads="1"/>
          </p:cNvSpPr>
          <p:nvPr>
            <p:ph type="title"/>
          </p:nvPr>
        </p:nvSpPr>
        <p:spPr/>
        <p:txBody>
          <a:bodyPr/>
          <a:lstStyle/>
          <a:p>
            <a:pPr eaLnBrk="1" hangingPunct="1"/>
            <a:r>
              <a:rPr lang="ru-RU" altLang="ru-RU" sz="4000"/>
              <a:t>Государственные предприятия </a:t>
            </a:r>
          </a:p>
        </p:txBody>
      </p:sp>
      <p:sp>
        <p:nvSpPr>
          <p:cNvPr id="16387" name="Rectangle 3">
            <a:extLst>
              <a:ext uri="{FF2B5EF4-FFF2-40B4-BE49-F238E27FC236}">
                <a16:creationId xmlns:a16="http://schemas.microsoft.com/office/drawing/2014/main" id="{7BFB0545-806C-5E7E-D3B6-04E91687A744}"/>
              </a:ext>
            </a:extLst>
          </p:cNvPr>
          <p:cNvSpPr>
            <a:spLocks noGrp="1" noChangeArrowheads="1"/>
          </p:cNvSpPr>
          <p:nvPr>
            <p:ph type="body" idx="1"/>
          </p:nvPr>
        </p:nvSpPr>
        <p:spPr/>
        <p:txBody>
          <a:bodyPr/>
          <a:lstStyle/>
          <a:p>
            <a:pPr algn="just" eaLnBrk="1" hangingPunct="1">
              <a:buFontTx/>
              <a:buNone/>
            </a:pPr>
            <a:r>
              <a:rPr lang="ru-RU" altLang="ru-RU"/>
              <a:t>могут быть как коммерческими, так и некоммерческими организациями. Обычно сфера и объем их деятельности не определяются рынком.</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F28A77-A0A8-6D80-FCD7-45529DF7970C}"/>
              </a:ext>
            </a:extLst>
          </p:cNvPr>
          <p:cNvSpPr>
            <a:spLocks noGrp="1" noChangeArrowheads="1"/>
          </p:cNvSpPr>
          <p:nvPr>
            <p:ph type="title"/>
          </p:nvPr>
        </p:nvSpPr>
        <p:spPr/>
        <p:txBody>
          <a:bodyPr/>
          <a:lstStyle/>
          <a:p>
            <a:pPr eaLnBrk="1" hangingPunct="1"/>
            <a:r>
              <a:rPr lang="ru-RU" altLang="ru-RU" sz="2400"/>
              <a:t>Три основные правовые формы, в которых может быть организовано деловое предприятие</a:t>
            </a:r>
            <a:r>
              <a:rPr lang="ru-RU" altLang="ru-RU" sz="4000"/>
              <a:t> </a:t>
            </a:r>
          </a:p>
        </p:txBody>
      </p:sp>
      <p:sp>
        <p:nvSpPr>
          <p:cNvPr id="17411" name="Rectangle 3">
            <a:extLst>
              <a:ext uri="{FF2B5EF4-FFF2-40B4-BE49-F238E27FC236}">
                <a16:creationId xmlns:a16="http://schemas.microsoft.com/office/drawing/2014/main" id="{4E1DE98B-DB6A-637B-B52D-F821BE02368D}"/>
              </a:ext>
            </a:extLst>
          </p:cNvPr>
          <p:cNvSpPr>
            <a:spLocks noGrp="1" noChangeArrowheads="1"/>
          </p:cNvSpPr>
          <p:nvPr>
            <p:ph type="body" idx="1"/>
          </p:nvPr>
        </p:nvSpPr>
        <p:spPr/>
        <p:txBody>
          <a:bodyPr/>
          <a:lstStyle/>
          <a:p>
            <a:pPr marL="609600" indent="-609600" algn="just">
              <a:buFontTx/>
              <a:buAutoNum type="arabicPeriod"/>
            </a:pPr>
            <a:r>
              <a:rPr lang="ru-RU" altLang="ru-RU"/>
              <a:t>индивидуальное предприятие- это предприятие, принадлежащее одному человеку, который полностью отвечает по обязательствам фирмы.  </a:t>
            </a:r>
          </a:p>
          <a:p>
            <a:pPr marL="609600" indent="-609600" algn="just">
              <a:buFontTx/>
              <a:buAutoNum type="arabicPeriod"/>
            </a:pPr>
            <a:r>
              <a:rPr lang="ru-RU" altLang="ru-RU"/>
              <a:t>партнерство (товарищество)-образуется из двух или более лиц, действующих как совладельцы предприятия. Партнеры делят между собою риск и ответственность каким-то заранее установленным образом. </a:t>
            </a:r>
          </a:p>
          <a:p>
            <a:pPr marL="609600" indent="-609600" algn="just">
              <a:buFontTx/>
              <a:buAutoNum type="arabicPeriod"/>
            </a:pPr>
            <a:r>
              <a:rPr lang="ru-RU" altLang="ru-RU"/>
              <a:t> акционерное общество (корпорация).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A034A35-B82A-13E7-9207-52D4E0CEFF52}"/>
              </a:ext>
            </a:extLst>
          </p:cNvPr>
          <p:cNvSpPr>
            <a:spLocks noGrp="1" noChangeArrowheads="1"/>
          </p:cNvSpPr>
          <p:nvPr>
            <p:ph type="title"/>
          </p:nvPr>
        </p:nvSpPr>
        <p:spPr/>
        <p:txBody>
          <a:bodyPr/>
          <a:lstStyle/>
          <a:p>
            <a:pPr eaLnBrk="1" hangingPunct="1"/>
            <a:r>
              <a:rPr lang="ru-RU" altLang="ru-RU" sz="4000" b="1" i="1"/>
              <a:t>Акционерное общество (корпорация)</a:t>
            </a:r>
          </a:p>
        </p:txBody>
      </p:sp>
      <p:sp>
        <p:nvSpPr>
          <p:cNvPr id="18435" name="Rectangle 3">
            <a:extLst>
              <a:ext uri="{FF2B5EF4-FFF2-40B4-BE49-F238E27FC236}">
                <a16:creationId xmlns:a16="http://schemas.microsoft.com/office/drawing/2014/main" id="{D17EE2DF-81FB-A3EA-EA28-D7737EF38D40}"/>
              </a:ext>
            </a:extLst>
          </p:cNvPr>
          <p:cNvSpPr>
            <a:spLocks noGrp="1" noChangeArrowheads="1"/>
          </p:cNvSpPr>
          <p:nvPr>
            <p:ph type="body" idx="1"/>
          </p:nvPr>
        </p:nvSpPr>
        <p:spPr>
          <a:xfrm>
            <a:off x="2208213" y="1628776"/>
            <a:ext cx="8229600" cy="4525963"/>
          </a:xfrm>
        </p:spPr>
        <p:txBody>
          <a:bodyPr/>
          <a:lstStyle/>
          <a:p>
            <a:pPr algn="just" eaLnBrk="1" hangingPunct="1">
              <a:lnSpc>
                <a:spcPct val="80000"/>
              </a:lnSpc>
              <a:buFontTx/>
              <a:buNone/>
            </a:pPr>
            <a:r>
              <a:rPr lang="ru-RU" altLang="ru-RU" sz="1800"/>
              <a:t> </a:t>
            </a:r>
            <a:r>
              <a:rPr lang="ru-RU" altLang="ru-RU" sz="2000" b="1"/>
              <a:t>представляет собой наиболее важную форму организации деловых предприятий, если иметь в виду долю акционерных обществ в производстве и выручке, во всех развитых странах с рыночной экономикой. Акционеры корпорации являются ее законными владельцами, всякая прибыль фирмы принадлежит им. Вместе с тем их экономическая ответственность ограничена, акционеры отвечают по долгам корпорации только в размере своих вложений в дело. Ограниченная ответственность позволяет корпорациям привлекать финансовые ресурсы большого числа собственников, которые не участвуют изо дня в день в управлении предприятием. Акционеры большинства крупных корпораций просто нанимают управляющих, на которых и ложится бремя управления предприятием. Таким образом, для корпораций обычно характерно отделение собственности от текущего управления.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B6AC2D-8DAB-2343-53B8-D1CF4C6BFF79}"/>
              </a:ext>
            </a:extLst>
          </p:cNvPr>
          <p:cNvSpPr>
            <a:spLocks noGrp="1" noChangeArrowheads="1"/>
          </p:cNvSpPr>
          <p:nvPr>
            <p:ph type="title"/>
          </p:nvPr>
        </p:nvSpPr>
        <p:spPr/>
        <p:txBody>
          <a:bodyPr/>
          <a:lstStyle/>
          <a:p>
            <a:pPr eaLnBrk="1" hangingPunct="1"/>
            <a:r>
              <a:rPr lang="ru-RU" altLang="ru-RU" sz="4000"/>
              <a:t>Современные формы успешной организации бизнеса</a:t>
            </a:r>
          </a:p>
        </p:txBody>
      </p:sp>
      <p:sp>
        <p:nvSpPr>
          <p:cNvPr id="61443" name="Rectangle 3">
            <a:extLst>
              <a:ext uri="{FF2B5EF4-FFF2-40B4-BE49-F238E27FC236}">
                <a16:creationId xmlns:a16="http://schemas.microsoft.com/office/drawing/2014/main" id="{A777FFC7-E36C-CF3E-C2BB-2EEBF9A9E6A9}"/>
              </a:ext>
            </a:extLst>
          </p:cNvPr>
          <p:cNvSpPr>
            <a:spLocks noGrp="1" noChangeArrowheads="1"/>
          </p:cNvSpPr>
          <p:nvPr>
            <p:ph type="body" idx="1"/>
          </p:nvPr>
        </p:nvSpPr>
        <p:spPr/>
        <p:txBody>
          <a:bodyPr/>
          <a:lstStyle/>
          <a:p>
            <a:pPr eaLnBrk="1" hangingPunct="1"/>
            <a:r>
              <a:rPr lang="ru-RU" altLang="ru-RU"/>
              <a:t>Аутсорсинг;</a:t>
            </a:r>
          </a:p>
          <a:p>
            <a:pPr eaLnBrk="1" hangingPunct="1"/>
            <a:r>
              <a:rPr lang="ru-RU" altLang="ru-RU"/>
              <a:t>Субконтрактация или субконтрактинг;</a:t>
            </a:r>
          </a:p>
          <a:p>
            <a:pPr eaLnBrk="1" hangingPunct="1"/>
            <a:r>
              <a:rPr lang="ru-RU" altLang="ru-RU"/>
              <a:t>Кроудсорсинг;</a:t>
            </a:r>
          </a:p>
          <a:p>
            <a:pPr eaLnBrk="1" hangingPunct="1"/>
            <a:r>
              <a:rPr lang="ru-RU" altLang="ru-RU"/>
              <a:t>Инсорсинг;</a:t>
            </a:r>
          </a:p>
          <a:p>
            <a:pPr eaLnBrk="1" hangingPunct="1"/>
            <a:r>
              <a:rPr lang="ru-RU" altLang="ru-RU"/>
              <a:t>Кластеризация или создание кластеров.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AEA561E-829D-9F99-2805-4FEC666AF714}"/>
              </a:ext>
            </a:extLst>
          </p:cNvPr>
          <p:cNvSpPr>
            <a:spLocks noGrp="1" noChangeArrowheads="1"/>
          </p:cNvSpPr>
          <p:nvPr>
            <p:ph type="title"/>
          </p:nvPr>
        </p:nvSpPr>
        <p:spPr/>
        <p:txBody>
          <a:bodyPr/>
          <a:lstStyle/>
          <a:p>
            <a:pPr eaLnBrk="1" hangingPunct="1"/>
            <a:r>
              <a:rPr lang="ru-RU" altLang="ru-RU"/>
              <a:t>Аутсорсинг</a:t>
            </a:r>
          </a:p>
        </p:txBody>
      </p:sp>
      <p:sp>
        <p:nvSpPr>
          <p:cNvPr id="62467" name="Rectangle 3">
            <a:extLst>
              <a:ext uri="{FF2B5EF4-FFF2-40B4-BE49-F238E27FC236}">
                <a16:creationId xmlns:a16="http://schemas.microsoft.com/office/drawing/2014/main" id="{7F2981EB-4F9E-CBD6-0EEA-65A2BA2F4CD7}"/>
              </a:ext>
            </a:extLst>
          </p:cNvPr>
          <p:cNvSpPr>
            <a:spLocks noGrp="1" noChangeArrowheads="1"/>
          </p:cNvSpPr>
          <p:nvPr>
            <p:ph type="body" idx="1"/>
          </p:nvPr>
        </p:nvSpPr>
        <p:spPr/>
        <p:txBody>
          <a:bodyPr/>
          <a:lstStyle/>
          <a:p>
            <a:pPr algn="just" eaLnBrk="1" hangingPunct="1">
              <a:buFontTx/>
              <a:buNone/>
            </a:pPr>
            <a:r>
              <a:rPr lang="ru-RU" altLang="ru-RU"/>
              <a:t>— </a:t>
            </a:r>
            <a:r>
              <a:rPr lang="ru-RU" altLang="ru-RU" b="1"/>
              <a:t>это передача сторонней компании различных элементов деятельности, которая ранее осуществлялась в рамках данной компании</a:t>
            </a:r>
            <a:r>
              <a:rPr lang="ru-RU" altLang="ru-RU"/>
              <a:t>. Это может быть и ведение бухгалтерского учета, набор кадров через кадровые  и рекрутские агентства, это могут быть дизайнерские и даже конструкторские отделения.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1CA8478-B778-0503-E1FF-1F597CDA0499}"/>
              </a:ext>
            </a:extLst>
          </p:cNvPr>
          <p:cNvSpPr>
            <a:spLocks noGrp="1" noChangeArrowheads="1"/>
          </p:cNvSpPr>
          <p:nvPr>
            <p:ph type="title"/>
          </p:nvPr>
        </p:nvSpPr>
        <p:spPr/>
        <p:txBody>
          <a:bodyPr/>
          <a:lstStyle/>
          <a:p>
            <a:pPr eaLnBrk="1" hangingPunct="1"/>
            <a:r>
              <a:rPr lang="ru-RU" altLang="ru-RU"/>
              <a:t>Субконтрактация</a:t>
            </a:r>
          </a:p>
        </p:txBody>
      </p:sp>
      <p:sp>
        <p:nvSpPr>
          <p:cNvPr id="63491" name="Rectangle 3">
            <a:extLst>
              <a:ext uri="{FF2B5EF4-FFF2-40B4-BE49-F238E27FC236}">
                <a16:creationId xmlns:a16="http://schemas.microsoft.com/office/drawing/2014/main" id="{6127EFF8-BF14-AF5A-EBA3-CED9EB673E0C}"/>
              </a:ext>
            </a:extLst>
          </p:cNvPr>
          <p:cNvSpPr>
            <a:spLocks noGrp="1" noChangeArrowheads="1"/>
          </p:cNvSpPr>
          <p:nvPr>
            <p:ph type="body" idx="1"/>
          </p:nvPr>
        </p:nvSpPr>
        <p:spPr/>
        <p:txBody>
          <a:bodyPr/>
          <a:lstStyle/>
          <a:p>
            <a:pPr algn="just" eaLnBrk="1" hangingPunct="1">
              <a:buFontTx/>
              <a:buNone/>
            </a:pPr>
            <a:r>
              <a:rPr lang="ru-RU" altLang="ru-RU"/>
              <a:t> - способ организации промышленного производства,  рассчитанный на взаимодействие головного предприятия - «контрактора» и широкой сети гибко специализированных поставщиков - «субконтракторов».</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i="1" dirty="0"/>
              <a:t>Рынок</a:t>
            </a:r>
            <a:r>
              <a:rPr lang="ru-RU" dirty="0"/>
              <a:t> представляет собой либо место, либо сферу, где покупатели и продавцы находятся в контакте, в результате которого устанавливается цена на товар.</a:t>
            </a:r>
          </a:p>
        </p:txBody>
      </p:sp>
    </p:spTree>
    <p:extLst>
      <p:ext uri="{BB962C8B-B14F-4D97-AF65-F5344CB8AC3E}">
        <p14:creationId xmlns:p14="http://schemas.microsoft.com/office/powerpoint/2010/main" val="2251063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1E96DA0-8700-A687-A8A3-6E09A36600F8}"/>
              </a:ext>
            </a:extLst>
          </p:cNvPr>
          <p:cNvSpPr>
            <a:spLocks noGrp="1" noChangeArrowheads="1"/>
          </p:cNvSpPr>
          <p:nvPr>
            <p:ph type="title"/>
          </p:nvPr>
        </p:nvSpPr>
        <p:spPr/>
        <p:txBody>
          <a:bodyPr/>
          <a:lstStyle/>
          <a:p>
            <a:pPr eaLnBrk="1" hangingPunct="1"/>
            <a:r>
              <a:rPr lang="ru-RU" altLang="ru-RU"/>
              <a:t>Кластер</a:t>
            </a:r>
          </a:p>
        </p:txBody>
      </p:sp>
      <p:sp>
        <p:nvSpPr>
          <p:cNvPr id="64515" name="Rectangle 3">
            <a:extLst>
              <a:ext uri="{FF2B5EF4-FFF2-40B4-BE49-F238E27FC236}">
                <a16:creationId xmlns:a16="http://schemas.microsoft.com/office/drawing/2014/main" id="{5779AD64-8386-8C17-6158-A8F4B16EB082}"/>
              </a:ext>
            </a:extLst>
          </p:cNvPr>
          <p:cNvSpPr>
            <a:spLocks noGrp="1" noChangeArrowheads="1"/>
          </p:cNvSpPr>
          <p:nvPr>
            <p:ph type="body" idx="1"/>
          </p:nvPr>
        </p:nvSpPr>
        <p:spPr/>
        <p:txBody>
          <a:bodyPr/>
          <a:lstStyle/>
          <a:p>
            <a:pPr algn="just" eaLnBrk="1" hangingPunct="1">
              <a:buFontTx/>
              <a:buNone/>
            </a:pPr>
            <a:r>
              <a:rPr lang="ru-RU" altLang="ru-RU"/>
              <a:t>- это группа географически соседствующих взаимосвязанных компаний и связанных с ними организации, действующих в определённой сфере и характеризующихся общностью деятельности и взаимодополняющих друг друга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4">
            <a:extLst>
              <a:ext uri="{FF2B5EF4-FFF2-40B4-BE49-F238E27FC236}">
                <a16:creationId xmlns:a16="http://schemas.microsoft.com/office/drawing/2014/main" id="{808EF881-62F1-135D-9D03-1131B1434C39}"/>
              </a:ext>
            </a:extLst>
          </p:cNvPr>
          <p:cNvGrpSpPr>
            <a:grpSpLocks noChangeAspect="1"/>
          </p:cNvGrpSpPr>
          <p:nvPr/>
        </p:nvGrpSpPr>
        <p:grpSpPr bwMode="auto">
          <a:xfrm>
            <a:off x="1524000" y="188914"/>
            <a:ext cx="9144000" cy="8904287"/>
            <a:chOff x="2275" y="1995"/>
            <a:chExt cx="7905" cy="10169"/>
          </a:xfrm>
        </p:grpSpPr>
        <p:sp>
          <p:nvSpPr>
            <p:cNvPr id="65539" name="AutoShape 5">
              <a:extLst>
                <a:ext uri="{FF2B5EF4-FFF2-40B4-BE49-F238E27FC236}">
                  <a16:creationId xmlns:a16="http://schemas.microsoft.com/office/drawing/2014/main" id="{5CCB426F-F012-2169-4468-37C8098ACAE7}"/>
                </a:ext>
              </a:extLst>
            </p:cNvPr>
            <p:cNvSpPr>
              <a:spLocks noChangeAspect="1" noChangeArrowheads="1"/>
            </p:cNvSpPr>
            <p:nvPr/>
          </p:nvSpPr>
          <p:spPr bwMode="auto">
            <a:xfrm>
              <a:off x="2275" y="1995"/>
              <a:ext cx="7905" cy="1016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0" name="Rectangle 6">
              <a:extLst>
                <a:ext uri="{FF2B5EF4-FFF2-40B4-BE49-F238E27FC236}">
                  <a16:creationId xmlns:a16="http://schemas.microsoft.com/office/drawing/2014/main" id="{43A2F624-0D16-C41C-282E-4BFFD1FC15DA}"/>
                </a:ext>
              </a:extLst>
            </p:cNvPr>
            <p:cNvSpPr>
              <a:spLocks noChangeArrowheads="1"/>
            </p:cNvSpPr>
            <p:nvPr/>
          </p:nvSpPr>
          <p:spPr bwMode="auto">
            <a:xfrm>
              <a:off x="4253" y="3762"/>
              <a:ext cx="1835" cy="278"/>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1" name="Oval 7">
              <a:extLst>
                <a:ext uri="{FF2B5EF4-FFF2-40B4-BE49-F238E27FC236}">
                  <a16:creationId xmlns:a16="http://schemas.microsoft.com/office/drawing/2014/main" id="{56AF8901-8599-EA57-0E7B-1BB736FA7E46}"/>
                </a:ext>
              </a:extLst>
            </p:cNvPr>
            <p:cNvSpPr>
              <a:spLocks noChangeArrowheads="1"/>
            </p:cNvSpPr>
            <p:nvPr/>
          </p:nvSpPr>
          <p:spPr bwMode="auto">
            <a:xfrm>
              <a:off x="2416" y="2413"/>
              <a:ext cx="7058" cy="9054"/>
            </a:xfrm>
            <a:prstGeom prst="ellipse">
              <a:avLst/>
            </a:prstGeom>
            <a:solidFill>
              <a:srgbClr val="FFFFFF"/>
            </a:solidFill>
            <a:ln w="9525">
              <a:solidFill>
                <a:srgbClr val="000000"/>
              </a:solidFill>
              <a:prstDash val="lgDash"/>
              <a:round/>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2" name="Rectangle 8">
              <a:extLst>
                <a:ext uri="{FF2B5EF4-FFF2-40B4-BE49-F238E27FC236}">
                  <a16:creationId xmlns:a16="http://schemas.microsoft.com/office/drawing/2014/main" id="{44461BB2-F972-33DB-CDC1-0CC84EAB177E}"/>
                </a:ext>
              </a:extLst>
            </p:cNvPr>
            <p:cNvSpPr>
              <a:spLocks noChangeArrowheads="1"/>
            </p:cNvSpPr>
            <p:nvPr/>
          </p:nvSpPr>
          <p:spPr bwMode="auto">
            <a:xfrm>
              <a:off x="4392" y="4502"/>
              <a:ext cx="2400" cy="558"/>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3" name="Oval 9">
              <a:extLst>
                <a:ext uri="{FF2B5EF4-FFF2-40B4-BE49-F238E27FC236}">
                  <a16:creationId xmlns:a16="http://schemas.microsoft.com/office/drawing/2014/main" id="{39FBCEA3-8AB1-1A70-8239-C80B89180602}"/>
                </a:ext>
              </a:extLst>
            </p:cNvPr>
            <p:cNvSpPr>
              <a:spLocks noChangeArrowheads="1"/>
            </p:cNvSpPr>
            <p:nvPr/>
          </p:nvSpPr>
          <p:spPr bwMode="auto">
            <a:xfrm>
              <a:off x="4392" y="5338"/>
              <a:ext cx="2823" cy="1673"/>
            </a:xfrm>
            <a:prstGeom prst="ellipse">
              <a:avLst/>
            </a:prstGeom>
            <a:solidFill>
              <a:srgbClr val="FF0000"/>
            </a:solidFill>
            <a:ln w="9525">
              <a:solidFill>
                <a:srgbClr val="000000"/>
              </a:solidFill>
              <a:round/>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4" name="Text Box 10">
              <a:extLst>
                <a:ext uri="{FF2B5EF4-FFF2-40B4-BE49-F238E27FC236}">
                  <a16:creationId xmlns:a16="http://schemas.microsoft.com/office/drawing/2014/main" id="{E5D1814C-4A12-E282-974C-2BB97B8E4EF3}"/>
                </a:ext>
              </a:extLst>
            </p:cNvPr>
            <p:cNvSpPr txBox="1">
              <a:spLocks noChangeArrowheads="1"/>
            </p:cNvSpPr>
            <p:nvPr/>
          </p:nvSpPr>
          <p:spPr bwMode="auto">
            <a:xfrm>
              <a:off x="4816" y="5617"/>
              <a:ext cx="2117" cy="9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200" b="1"/>
                <a:t>Конечный кластерный производитель</a:t>
              </a:r>
              <a:endParaRPr lang="ru-RU" altLang="ru-RU" sz="1800"/>
            </a:p>
          </p:txBody>
        </p:sp>
        <p:sp>
          <p:nvSpPr>
            <p:cNvPr id="65545" name="AutoShape 11">
              <a:extLst>
                <a:ext uri="{FF2B5EF4-FFF2-40B4-BE49-F238E27FC236}">
                  <a16:creationId xmlns:a16="http://schemas.microsoft.com/office/drawing/2014/main" id="{F853415E-48BF-49CE-47F7-4021E4B7991A}"/>
                </a:ext>
              </a:extLst>
            </p:cNvPr>
            <p:cNvSpPr>
              <a:spLocks noChangeArrowheads="1"/>
            </p:cNvSpPr>
            <p:nvPr/>
          </p:nvSpPr>
          <p:spPr bwMode="auto">
            <a:xfrm>
              <a:off x="3545" y="6731"/>
              <a:ext cx="1977" cy="836"/>
            </a:xfrm>
            <a:prstGeom prst="cube">
              <a:avLst>
                <a:gd name="adj" fmla="val 25000"/>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6" name="AutoShape 12">
              <a:extLst>
                <a:ext uri="{FF2B5EF4-FFF2-40B4-BE49-F238E27FC236}">
                  <a16:creationId xmlns:a16="http://schemas.microsoft.com/office/drawing/2014/main" id="{C2C45B5F-88A7-1CB2-005C-68397425F88E}"/>
                </a:ext>
              </a:extLst>
            </p:cNvPr>
            <p:cNvSpPr>
              <a:spLocks noChangeArrowheads="1"/>
            </p:cNvSpPr>
            <p:nvPr/>
          </p:nvSpPr>
          <p:spPr bwMode="auto">
            <a:xfrm>
              <a:off x="6510" y="6731"/>
              <a:ext cx="1976" cy="836"/>
            </a:xfrm>
            <a:prstGeom prst="cube">
              <a:avLst>
                <a:gd name="adj" fmla="val 25000"/>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a:p>
          </p:txBody>
        </p:sp>
        <p:sp>
          <p:nvSpPr>
            <p:cNvPr id="65547" name="Text Box 13">
              <a:extLst>
                <a:ext uri="{FF2B5EF4-FFF2-40B4-BE49-F238E27FC236}">
                  <a16:creationId xmlns:a16="http://schemas.microsoft.com/office/drawing/2014/main" id="{1242D63A-A04E-FC2F-4191-A2202F65C3C2}"/>
                </a:ext>
              </a:extLst>
            </p:cNvPr>
            <p:cNvSpPr txBox="1">
              <a:spLocks noChangeArrowheads="1"/>
            </p:cNvSpPr>
            <p:nvPr/>
          </p:nvSpPr>
          <p:spPr bwMode="auto">
            <a:xfrm>
              <a:off x="3545" y="7010"/>
              <a:ext cx="1694" cy="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Аутсорсинговые фирмы</a:t>
              </a:r>
              <a:endParaRPr lang="ru-RU" altLang="ru-RU" sz="1800"/>
            </a:p>
          </p:txBody>
        </p:sp>
        <p:sp>
          <p:nvSpPr>
            <p:cNvPr id="65548" name="Text Box 14">
              <a:extLst>
                <a:ext uri="{FF2B5EF4-FFF2-40B4-BE49-F238E27FC236}">
                  <a16:creationId xmlns:a16="http://schemas.microsoft.com/office/drawing/2014/main" id="{0018B0A6-6448-E7E8-9C3B-6E8FE4C48B1E}"/>
                </a:ext>
              </a:extLst>
            </p:cNvPr>
            <p:cNvSpPr txBox="1">
              <a:spLocks noChangeArrowheads="1"/>
            </p:cNvSpPr>
            <p:nvPr/>
          </p:nvSpPr>
          <p:spPr bwMode="auto">
            <a:xfrm>
              <a:off x="6510" y="6871"/>
              <a:ext cx="1692" cy="6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Аутсорсинговые фирмы</a:t>
              </a:r>
              <a:endParaRPr lang="ru-RU" altLang="ru-RU" sz="1800"/>
            </a:p>
          </p:txBody>
        </p:sp>
        <p:sp>
          <p:nvSpPr>
            <p:cNvPr id="65549" name="Text Box 15">
              <a:extLst>
                <a:ext uri="{FF2B5EF4-FFF2-40B4-BE49-F238E27FC236}">
                  <a16:creationId xmlns:a16="http://schemas.microsoft.com/office/drawing/2014/main" id="{DB1222B4-C9B3-CA24-B869-B8E82C1D88AF}"/>
                </a:ext>
              </a:extLst>
            </p:cNvPr>
            <p:cNvSpPr txBox="1">
              <a:spLocks noChangeArrowheads="1"/>
            </p:cNvSpPr>
            <p:nvPr/>
          </p:nvSpPr>
          <p:spPr bwMode="auto">
            <a:xfrm>
              <a:off x="6368" y="7706"/>
              <a:ext cx="1835" cy="558"/>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endParaRPr lang="ru-RU" altLang="ru-RU" sz="1800"/>
            </a:p>
          </p:txBody>
        </p:sp>
        <p:sp>
          <p:nvSpPr>
            <p:cNvPr id="65550" name="Text Box 16">
              <a:extLst>
                <a:ext uri="{FF2B5EF4-FFF2-40B4-BE49-F238E27FC236}">
                  <a16:creationId xmlns:a16="http://schemas.microsoft.com/office/drawing/2014/main" id="{4CE8C31B-555E-6D35-BBF9-39EC7900D889}"/>
                </a:ext>
              </a:extLst>
            </p:cNvPr>
            <p:cNvSpPr txBox="1">
              <a:spLocks noChangeArrowheads="1"/>
            </p:cNvSpPr>
            <p:nvPr/>
          </p:nvSpPr>
          <p:spPr bwMode="auto">
            <a:xfrm>
              <a:off x="4675" y="4502"/>
              <a:ext cx="1976"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Фирмы-поставщики</a:t>
              </a:r>
              <a:endParaRPr lang="ru-RU" altLang="ru-RU" sz="1800"/>
            </a:p>
          </p:txBody>
        </p:sp>
        <p:sp>
          <p:nvSpPr>
            <p:cNvPr id="65551" name="Text Box 17">
              <a:extLst>
                <a:ext uri="{FF2B5EF4-FFF2-40B4-BE49-F238E27FC236}">
                  <a16:creationId xmlns:a16="http://schemas.microsoft.com/office/drawing/2014/main" id="{07A19611-47DB-FF85-1C48-5D6BF40D9B7F}"/>
                </a:ext>
              </a:extLst>
            </p:cNvPr>
            <p:cNvSpPr txBox="1">
              <a:spLocks noChangeArrowheads="1"/>
            </p:cNvSpPr>
            <p:nvPr/>
          </p:nvSpPr>
          <p:spPr bwMode="auto">
            <a:xfrm>
              <a:off x="6368" y="7706"/>
              <a:ext cx="1835" cy="836"/>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Инжиниринговые фирмы</a:t>
              </a:r>
              <a:endParaRPr lang="ru-RU" altLang="ru-RU" sz="1800"/>
            </a:p>
          </p:txBody>
        </p:sp>
        <p:sp>
          <p:nvSpPr>
            <p:cNvPr id="65552" name="Text Box 18">
              <a:extLst>
                <a:ext uri="{FF2B5EF4-FFF2-40B4-BE49-F238E27FC236}">
                  <a16:creationId xmlns:a16="http://schemas.microsoft.com/office/drawing/2014/main" id="{53816B12-576A-92DC-8F4D-2DC4D11D6B4A}"/>
                </a:ext>
              </a:extLst>
            </p:cNvPr>
            <p:cNvSpPr txBox="1">
              <a:spLocks noChangeArrowheads="1"/>
            </p:cNvSpPr>
            <p:nvPr/>
          </p:nvSpPr>
          <p:spPr bwMode="auto">
            <a:xfrm>
              <a:off x="3404" y="7846"/>
              <a:ext cx="1976" cy="557"/>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Консалтинговые фирмы</a:t>
              </a:r>
              <a:endParaRPr lang="ru-RU" altLang="ru-RU" sz="1800"/>
            </a:p>
          </p:txBody>
        </p:sp>
        <p:sp>
          <p:nvSpPr>
            <p:cNvPr id="65553" name="Text Box 19">
              <a:extLst>
                <a:ext uri="{FF2B5EF4-FFF2-40B4-BE49-F238E27FC236}">
                  <a16:creationId xmlns:a16="http://schemas.microsoft.com/office/drawing/2014/main" id="{0CEE9608-DEDB-8FE3-4E8D-2C1B51881F81}"/>
                </a:ext>
              </a:extLst>
            </p:cNvPr>
            <p:cNvSpPr txBox="1">
              <a:spLocks noChangeArrowheads="1"/>
            </p:cNvSpPr>
            <p:nvPr/>
          </p:nvSpPr>
          <p:spPr bwMode="auto">
            <a:xfrm>
              <a:off x="3263" y="2970"/>
              <a:ext cx="4940" cy="418"/>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200"/>
                <a:t>Высшие и средние специальные учебные заведения</a:t>
              </a:r>
              <a:endParaRPr lang="ru-RU" altLang="ru-RU" sz="1800"/>
            </a:p>
          </p:txBody>
        </p:sp>
        <p:sp>
          <p:nvSpPr>
            <p:cNvPr id="65554" name="Text Box 20">
              <a:extLst>
                <a:ext uri="{FF2B5EF4-FFF2-40B4-BE49-F238E27FC236}">
                  <a16:creationId xmlns:a16="http://schemas.microsoft.com/office/drawing/2014/main" id="{4407639F-CC85-AD9B-0F16-D9BC6D5B0E13}"/>
                </a:ext>
              </a:extLst>
            </p:cNvPr>
            <p:cNvSpPr txBox="1">
              <a:spLocks noChangeArrowheads="1"/>
            </p:cNvSpPr>
            <p:nvPr/>
          </p:nvSpPr>
          <p:spPr bwMode="auto">
            <a:xfrm>
              <a:off x="2416" y="5199"/>
              <a:ext cx="1835" cy="1114"/>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eaLnBrk="1" hangingPunct="1"/>
              <a:r>
                <a:rPr lang="ru-RU" altLang="ru-RU" sz="1200"/>
                <a:t>Государственные органы и общественные организации</a:t>
              </a:r>
              <a:endParaRPr lang="ru-RU" altLang="ru-RU" sz="1800"/>
            </a:p>
          </p:txBody>
        </p:sp>
        <p:sp>
          <p:nvSpPr>
            <p:cNvPr id="65555" name="Text Box 21">
              <a:extLst>
                <a:ext uri="{FF2B5EF4-FFF2-40B4-BE49-F238E27FC236}">
                  <a16:creationId xmlns:a16="http://schemas.microsoft.com/office/drawing/2014/main" id="{556EEBFD-4EFC-627A-03E0-D78B792077B7}"/>
                </a:ext>
              </a:extLst>
            </p:cNvPr>
            <p:cNvSpPr txBox="1">
              <a:spLocks noChangeArrowheads="1"/>
            </p:cNvSpPr>
            <p:nvPr/>
          </p:nvSpPr>
          <p:spPr bwMode="auto">
            <a:xfrm>
              <a:off x="3122" y="3667"/>
              <a:ext cx="5223" cy="557"/>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200"/>
                <a:t>Научно-исследовательские организации</a:t>
              </a:r>
              <a:endParaRPr lang="ru-RU" altLang="ru-RU" sz="1800"/>
            </a:p>
          </p:txBody>
        </p:sp>
        <p:sp>
          <p:nvSpPr>
            <p:cNvPr id="65556" name="Text Box 22">
              <a:extLst>
                <a:ext uri="{FF2B5EF4-FFF2-40B4-BE49-F238E27FC236}">
                  <a16:creationId xmlns:a16="http://schemas.microsoft.com/office/drawing/2014/main" id="{E33080B5-434B-D63B-0C33-83414717DCBC}"/>
                </a:ext>
              </a:extLst>
            </p:cNvPr>
            <p:cNvSpPr txBox="1">
              <a:spLocks noChangeArrowheads="1"/>
            </p:cNvSpPr>
            <p:nvPr/>
          </p:nvSpPr>
          <p:spPr bwMode="auto">
            <a:xfrm>
              <a:off x="2840" y="8681"/>
              <a:ext cx="6070" cy="279"/>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200"/>
                <a:t>Финансово-кредитные организации</a:t>
              </a:r>
              <a:endParaRPr lang="ru-RU" altLang="ru-RU" sz="1800"/>
            </a:p>
          </p:txBody>
        </p:sp>
        <p:sp>
          <p:nvSpPr>
            <p:cNvPr id="65557" name="Text Box 23">
              <a:extLst>
                <a:ext uri="{FF2B5EF4-FFF2-40B4-BE49-F238E27FC236}">
                  <a16:creationId xmlns:a16="http://schemas.microsoft.com/office/drawing/2014/main" id="{E99A9766-5CAC-4484-2F29-4E640429F475}"/>
                </a:ext>
              </a:extLst>
            </p:cNvPr>
            <p:cNvSpPr txBox="1">
              <a:spLocks noChangeArrowheads="1"/>
            </p:cNvSpPr>
            <p:nvPr/>
          </p:nvSpPr>
          <p:spPr bwMode="auto">
            <a:xfrm>
              <a:off x="3687" y="9239"/>
              <a:ext cx="4517" cy="557"/>
            </a:xfrm>
            <a:prstGeom prst="rect">
              <a:avLst/>
            </a:prstGeom>
            <a:solidFill>
              <a:srgbClr val="FFFFFF"/>
            </a:solidFill>
            <a:ln w="9525">
              <a:solidFill>
                <a:srgbClr val="000000"/>
              </a:solidFill>
              <a:miter lim="800000"/>
              <a:headEnd/>
              <a:tailEnd/>
            </a:ln>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200"/>
                <a:t>Система коммуникаций</a:t>
              </a:r>
            </a:p>
            <a:p>
              <a:pPr algn="ctr" eaLnBrk="1" hangingPunct="1"/>
              <a:r>
                <a:rPr lang="ru-RU" altLang="ru-RU" sz="1200"/>
                <a:t>(транспорт, связь, энергетика и т.п.)</a:t>
              </a:r>
              <a:endParaRPr lang="ru-RU" altLang="ru-RU" sz="1800"/>
            </a:p>
          </p:txBody>
        </p:sp>
        <p:sp>
          <p:nvSpPr>
            <p:cNvPr id="65558" name="Line 24">
              <a:extLst>
                <a:ext uri="{FF2B5EF4-FFF2-40B4-BE49-F238E27FC236}">
                  <a16:creationId xmlns:a16="http://schemas.microsoft.com/office/drawing/2014/main" id="{40E93EC7-7977-3C13-80AC-1D686145D987}"/>
                </a:ext>
              </a:extLst>
            </p:cNvPr>
            <p:cNvSpPr>
              <a:spLocks noChangeShapeType="1"/>
            </p:cNvSpPr>
            <p:nvPr/>
          </p:nvSpPr>
          <p:spPr bwMode="auto">
            <a:xfrm>
              <a:off x="5522" y="11328"/>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59" name="Line 25">
              <a:extLst>
                <a:ext uri="{FF2B5EF4-FFF2-40B4-BE49-F238E27FC236}">
                  <a16:creationId xmlns:a16="http://schemas.microsoft.com/office/drawing/2014/main" id="{EF313F78-8077-9BF7-19B8-79AC79E4F2D2}"/>
                </a:ext>
              </a:extLst>
            </p:cNvPr>
            <p:cNvSpPr>
              <a:spLocks noChangeShapeType="1"/>
            </p:cNvSpPr>
            <p:nvPr/>
          </p:nvSpPr>
          <p:spPr bwMode="auto">
            <a:xfrm>
              <a:off x="6369" y="11328"/>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0" name="Line 26">
              <a:extLst>
                <a:ext uri="{FF2B5EF4-FFF2-40B4-BE49-F238E27FC236}">
                  <a16:creationId xmlns:a16="http://schemas.microsoft.com/office/drawing/2014/main" id="{F47416DF-5AC7-3262-E9C1-DD5107309410}"/>
                </a:ext>
              </a:extLst>
            </p:cNvPr>
            <p:cNvSpPr>
              <a:spLocks noChangeShapeType="1"/>
            </p:cNvSpPr>
            <p:nvPr/>
          </p:nvSpPr>
          <p:spPr bwMode="auto">
            <a:xfrm>
              <a:off x="7216" y="11050"/>
              <a:ext cx="282"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1" name="Line 27">
              <a:extLst>
                <a:ext uri="{FF2B5EF4-FFF2-40B4-BE49-F238E27FC236}">
                  <a16:creationId xmlns:a16="http://schemas.microsoft.com/office/drawing/2014/main" id="{DEDC4A06-4EE8-C3AB-FA37-E09B65F6D406}"/>
                </a:ext>
              </a:extLst>
            </p:cNvPr>
            <p:cNvSpPr>
              <a:spLocks noChangeShapeType="1"/>
            </p:cNvSpPr>
            <p:nvPr/>
          </p:nvSpPr>
          <p:spPr bwMode="auto">
            <a:xfrm flipH="1">
              <a:off x="4392" y="11050"/>
              <a:ext cx="283"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2" name="Line 28">
              <a:extLst>
                <a:ext uri="{FF2B5EF4-FFF2-40B4-BE49-F238E27FC236}">
                  <a16:creationId xmlns:a16="http://schemas.microsoft.com/office/drawing/2014/main" id="{619D7507-2C41-D816-92FA-9B8A420796AC}"/>
                </a:ext>
              </a:extLst>
            </p:cNvPr>
            <p:cNvSpPr>
              <a:spLocks noChangeShapeType="1"/>
            </p:cNvSpPr>
            <p:nvPr/>
          </p:nvSpPr>
          <p:spPr bwMode="auto">
            <a:xfrm>
              <a:off x="8204" y="10353"/>
              <a:ext cx="564"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3" name="Line 29">
              <a:extLst>
                <a:ext uri="{FF2B5EF4-FFF2-40B4-BE49-F238E27FC236}">
                  <a16:creationId xmlns:a16="http://schemas.microsoft.com/office/drawing/2014/main" id="{D30A77FF-473F-A92C-6CB7-36C6F106F98D}"/>
                </a:ext>
              </a:extLst>
            </p:cNvPr>
            <p:cNvSpPr>
              <a:spLocks noChangeShapeType="1"/>
            </p:cNvSpPr>
            <p:nvPr/>
          </p:nvSpPr>
          <p:spPr bwMode="auto">
            <a:xfrm flipH="1">
              <a:off x="3404" y="10492"/>
              <a:ext cx="424"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4" name="Line 30">
              <a:extLst>
                <a:ext uri="{FF2B5EF4-FFF2-40B4-BE49-F238E27FC236}">
                  <a16:creationId xmlns:a16="http://schemas.microsoft.com/office/drawing/2014/main" id="{FECF7915-0C24-0C3D-10A0-3913F095FAD2}"/>
                </a:ext>
              </a:extLst>
            </p:cNvPr>
            <p:cNvSpPr>
              <a:spLocks noChangeShapeType="1"/>
            </p:cNvSpPr>
            <p:nvPr/>
          </p:nvSpPr>
          <p:spPr bwMode="auto">
            <a:xfrm flipV="1">
              <a:off x="8486" y="2970"/>
              <a:ext cx="565" cy="8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5" name="Line 31">
              <a:extLst>
                <a:ext uri="{FF2B5EF4-FFF2-40B4-BE49-F238E27FC236}">
                  <a16:creationId xmlns:a16="http://schemas.microsoft.com/office/drawing/2014/main" id="{1904E2BD-8724-14DF-5EB2-F6BBEB53D36A}"/>
                </a:ext>
              </a:extLst>
            </p:cNvPr>
            <p:cNvSpPr>
              <a:spLocks noChangeShapeType="1"/>
            </p:cNvSpPr>
            <p:nvPr/>
          </p:nvSpPr>
          <p:spPr bwMode="auto">
            <a:xfrm flipH="1" flipV="1">
              <a:off x="3828" y="2692"/>
              <a:ext cx="423"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6" name="Line 32">
              <a:extLst>
                <a:ext uri="{FF2B5EF4-FFF2-40B4-BE49-F238E27FC236}">
                  <a16:creationId xmlns:a16="http://schemas.microsoft.com/office/drawing/2014/main" id="{23BE9031-3DCD-19FB-04ED-64AF978AC334}"/>
                </a:ext>
              </a:extLst>
            </p:cNvPr>
            <p:cNvSpPr>
              <a:spLocks noChangeShapeType="1"/>
            </p:cNvSpPr>
            <p:nvPr/>
          </p:nvSpPr>
          <p:spPr bwMode="auto">
            <a:xfrm flipH="1" flipV="1">
              <a:off x="2416" y="4642"/>
              <a:ext cx="424"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7" name="Line 33">
              <a:extLst>
                <a:ext uri="{FF2B5EF4-FFF2-40B4-BE49-F238E27FC236}">
                  <a16:creationId xmlns:a16="http://schemas.microsoft.com/office/drawing/2014/main" id="{B0A6ACBA-5932-34E2-C929-E184DEBF5BB6}"/>
                </a:ext>
              </a:extLst>
            </p:cNvPr>
            <p:cNvSpPr>
              <a:spLocks noChangeShapeType="1"/>
            </p:cNvSpPr>
            <p:nvPr/>
          </p:nvSpPr>
          <p:spPr bwMode="auto">
            <a:xfrm flipV="1">
              <a:off x="9051" y="4363"/>
              <a:ext cx="564"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5568" name="Text Box 34">
              <a:extLst>
                <a:ext uri="{FF2B5EF4-FFF2-40B4-BE49-F238E27FC236}">
                  <a16:creationId xmlns:a16="http://schemas.microsoft.com/office/drawing/2014/main" id="{060A5D60-4881-78F8-3C2D-6B75A29B95F0}"/>
                </a:ext>
              </a:extLst>
            </p:cNvPr>
            <p:cNvSpPr txBox="1">
              <a:spLocks noChangeArrowheads="1"/>
            </p:cNvSpPr>
            <p:nvPr/>
          </p:nvSpPr>
          <p:spPr bwMode="auto">
            <a:xfrm>
              <a:off x="2416" y="1995"/>
              <a:ext cx="7623"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panose="020B0604020202020204" pitchFamily="34" charset="0"/>
                </a:defRPr>
              </a:lvl1pPr>
              <a:lvl2pPr marL="742950" indent="-285750" eaLnBrk="0" hangingPunct="0">
                <a:defRPr sz="6000">
                  <a:solidFill>
                    <a:schemeClr val="tx1"/>
                  </a:solidFill>
                  <a:latin typeface="Arial" panose="020B0604020202020204" pitchFamily="34" charset="0"/>
                </a:defRPr>
              </a:lvl2pPr>
              <a:lvl3pPr marL="1143000" indent="-228600" eaLnBrk="0" hangingPunct="0">
                <a:defRPr sz="6000">
                  <a:solidFill>
                    <a:schemeClr val="tx1"/>
                  </a:solidFill>
                  <a:latin typeface="Arial" panose="020B0604020202020204" pitchFamily="34" charset="0"/>
                </a:defRPr>
              </a:lvl3pPr>
              <a:lvl4pPr marL="1600200" indent="-228600" eaLnBrk="0" hangingPunct="0">
                <a:defRPr sz="6000">
                  <a:solidFill>
                    <a:schemeClr val="tx1"/>
                  </a:solidFill>
                  <a:latin typeface="Arial" panose="020B0604020202020204" pitchFamily="34" charset="0"/>
                </a:defRPr>
              </a:lvl4pPr>
              <a:lvl5pPr marL="2057400" indent="-228600" eaLnBrk="0" hangingPunct="0">
                <a:defRPr sz="6000">
                  <a:solidFill>
                    <a:schemeClr val="tx1"/>
                  </a:solidFill>
                  <a:latin typeface="Arial" panose="020B0604020202020204" pitchFamily="34" charset="0"/>
                </a:defRPr>
              </a:lvl5pPr>
              <a:lvl6pPr marL="2514600" indent="-228600" eaLnBrk="0" fontAlgn="base" hangingPunct="0">
                <a:spcBef>
                  <a:spcPct val="0"/>
                </a:spcBef>
                <a:spcAft>
                  <a:spcPct val="0"/>
                </a:spcAft>
                <a:defRPr sz="6000">
                  <a:solidFill>
                    <a:schemeClr val="tx1"/>
                  </a:solidFill>
                  <a:latin typeface="Arial" panose="020B0604020202020204" pitchFamily="34" charset="0"/>
                </a:defRPr>
              </a:lvl6pPr>
              <a:lvl7pPr marL="2971800" indent="-228600" eaLnBrk="0" fontAlgn="base" hangingPunct="0">
                <a:spcBef>
                  <a:spcPct val="0"/>
                </a:spcBef>
                <a:spcAft>
                  <a:spcPct val="0"/>
                </a:spcAft>
                <a:defRPr sz="6000">
                  <a:solidFill>
                    <a:schemeClr val="tx1"/>
                  </a:solidFill>
                  <a:latin typeface="Arial" panose="020B0604020202020204" pitchFamily="34" charset="0"/>
                </a:defRPr>
              </a:lvl7pPr>
              <a:lvl8pPr marL="3429000" indent="-228600" eaLnBrk="0" fontAlgn="base" hangingPunct="0">
                <a:spcBef>
                  <a:spcPct val="0"/>
                </a:spcBef>
                <a:spcAft>
                  <a:spcPct val="0"/>
                </a:spcAft>
                <a:defRPr sz="6000">
                  <a:solidFill>
                    <a:schemeClr val="tx1"/>
                  </a:solidFill>
                  <a:latin typeface="Arial" panose="020B0604020202020204" pitchFamily="34" charset="0"/>
                </a:defRPr>
              </a:lvl8pPr>
              <a:lvl9pPr marL="3886200" indent="-228600" eaLnBrk="0" fontAlgn="base" hangingPunct="0">
                <a:spcBef>
                  <a:spcPct val="0"/>
                </a:spcBef>
                <a:spcAft>
                  <a:spcPct val="0"/>
                </a:spcAft>
                <a:defRPr sz="6000">
                  <a:solidFill>
                    <a:schemeClr val="tx1"/>
                  </a:solidFill>
                  <a:latin typeface="Arial" panose="020B0604020202020204" pitchFamily="34" charset="0"/>
                </a:defRPr>
              </a:lvl9pPr>
            </a:lstStyle>
            <a:p>
              <a:pPr algn="ctr" eaLnBrk="1" hangingPunct="1"/>
              <a:r>
                <a:rPr lang="ru-RU" altLang="ru-RU" sz="1400" b="1"/>
                <a:t>Региональные и глобальные рынки кластерной продукции</a:t>
              </a:r>
              <a:endParaRPr lang="ru-RU" altLang="ru-RU" sz="1800"/>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Заголовок 1">
            <a:extLst>
              <a:ext uri="{FF2B5EF4-FFF2-40B4-BE49-F238E27FC236}">
                <a16:creationId xmlns:a16="http://schemas.microsoft.com/office/drawing/2014/main" id="{5D53041E-783C-D43C-354B-59FE981AEB9B}"/>
              </a:ext>
            </a:extLst>
          </p:cNvPr>
          <p:cNvSpPr>
            <a:spLocks noGrp="1"/>
          </p:cNvSpPr>
          <p:nvPr>
            <p:ph type="title"/>
          </p:nvPr>
        </p:nvSpPr>
        <p:spPr>
          <a:xfrm>
            <a:off x="2063750" y="0"/>
            <a:ext cx="8229600" cy="1143000"/>
          </a:xfrm>
        </p:spPr>
        <p:txBody>
          <a:bodyPr/>
          <a:lstStyle/>
          <a:p>
            <a:r>
              <a:rPr lang="ru-RU" altLang="ru-RU" sz="3200"/>
              <a:t>Инновационный кластер или кластер в инновационно-технологической сфере</a:t>
            </a:r>
          </a:p>
        </p:txBody>
      </p:sp>
      <p:sp>
        <p:nvSpPr>
          <p:cNvPr id="66563" name="Содержимое 2">
            <a:extLst>
              <a:ext uri="{FF2B5EF4-FFF2-40B4-BE49-F238E27FC236}">
                <a16:creationId xmlns:a16="http://schemas.microsoft.com/office/drawing/2014/main" id="{D30226DB-97DD-AA65-58FE-3AAB3DDB3414}"/>
              </a:ext>
            </a:extLst>
          </p:cNvPr>
          <p:cNvSpPr>
            <a:spLocks noGrp="1"/>
          </p:cNvSpPr>
          <p:nvPr>
            <p:ph idx="1"/>
          </p:nvPr>
        </p:nvSpPr>
        <p:spPr/>
        <p:txBody>
          <a:bodyPr/>
          <a:lstStyle/>
          <a:p>
            <a:pPr algn="just">
              <a:buFontTx/>
              <a:buNone/>
            </a:pPr>
            <a:r>
              <a:rPr lang="ru-RU" altLang="ru-RU"/>
              <a:t>- организационная структура, субъекты которой взаимодействуют в рамках определенных технологических компетенций, которые заключаются в способности использовать одинаковые (близкие) технологии и решать определенный класс научных и производственных задач, что позволяет внести изменения в сектора, куда переносятся новые продукты и технологии.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Заголовок 1">
            <a:extLst>
              <a:ext uri="{FF2B5EF4-FFF2-40B4-BE49-F238E27FC236}">
                <a16:creationId xmlns:a16="http://schemas.microsoft.com/office/drawing/2014/main" id="{EBDFCAAB-67FD-7955-679B-E71ADE8B62AC}"/>
              </a:ext>
            </a:extLst>
          </p:cNvPr>
          <p:cNvSpPr>
            <a:spLocks noGrp="1"/>
          </p:cNvSpPr>
          <p:nvPr>
            <p:ph type="title"/>
          </p:nvPr>
        </p:nvSpPr>
        <p:spPr/>
        <p:txBody>
          <a:bodyPr/>
          <a:lstStyle/>
          <a:p>
            <a:r>
              <a:rPr lang="ru-RU" altLang="ru-RU"/>
              <a:t>Инновационный кластер</a:t>
            </a:r>
            <a:br>
              <a:rPr lang="ru-RU" altLang="ru-RU"/>
            </a:br>
            <a:r>
              <a:rPr lang="ru-RU" altLang="ru-RU"/>
              <a:t>характеризуется наличием:</a:t>
            </a:r>
          </a:p>
        </p:txBody>
      </p:sp>
      <p:sp>
        <p:nvSpPr>
          <p:cNvPr id="67587" name="Содержимое 2">
            <a:extLst>
              <a:ext uri="{FF2B5EF4-FFF2-40B4-BE49-F238E27FC236}">
                <a16:creationId xmlns:a16="http://schemas.microsoft.com/office/drawing/2014/main" id="{45A6C9BC-8319-4FA5-A59F-40E03C7FEA45}"/>
              </a:ext>
            </a:extLst>
          </p:cNvPr>
          <p:cNvSpPr>
            <a:spLocks noGrp="1"/>
          </p:cNvSpPr>
          <p:nvPr>
            <p:ph idx="1"/>
          </p:nvPr>
        </p:nvSpPr>
        <p:spPr/>
        <p:txBody>
          <a:bodyPr/>
          <a:lstStyle/>
          <a:p>
            <a:pPr marL="514350" indent="-514350" algn="just">
              <a:buFontTx/>
              <a:buAutoNum type="arabicPeriod"/>
            </a:pPr>
            <a:r>
              <a:rPr lang="ru-RU" altLang="ru-RU" sz="2400" b="1"/>
              <a:t>объединяющей участников кластера научно-инновационной и производственной сети; </a:t>
            </a:r>
          </a:p>
          <a:p>
            <a:pPr marL="514350" indent="-514350" algn="just">
              <a:buFontTx/>
              <a:buAutoNum type="arabicPeriod"/>
            </a:pPr>
            <a:r>
              <a:rPr lang="ru-RU" altLang="ru-RU" sz="2400" b="1"/>
              <a:t>механизма координации и взаимодействия участников кластера; </a:t>
            </a:r>
          </a:p>
          <a:p>
            <a:pPr marL="514350" indent="-514350" algn="just">
              <a:buFontTx/>
              <a:buAutoNum type="arabicPeriod"/>
            </a:pPr>
            <a:r>
              <a:rPr lang="ru-RU" altLang="ru-RU" sz="2400" b="1"/>
              <a:t>синергетического эффекта, выраженного в повышении экономической эффективности и результативности деятельности каждой организации за счет высокой степени их концентрации на территории или тесного взаимодействия в сетях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Рисунок 3">
            <a:extLst>
              <a:ext uri="{FF2B5EF4-FFF2-40B4-BE49-F238E27FC236}">
                <a16:creationId xmlns:a16="http://schemas.microsoft.com/office/drawing/2014/main" id="{487A4504-9528-D5C0-7378-60119B322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628775"/>
            <a:ext cx="72009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Заголовок 4">
            <a:extLst>
              <a:ext uri="{FF2B5EF4-FFF2-40B4-BE49-F238E27FC236}">
                <a16:creationId xmlns:a16="http://schemas.microsoft.com/office/drawing/2014/main" id="{DF4E016C-FB2A-877D-33C6-B9ADF4A860B4}"/>
              </a:ext>
            </a:extLst>
          </p:cNvPr>
          <p:cNvSpPr>
            <a:spLocks noGrp="1"/>
          </p:cNvSpPr>
          <p:nvPr>
            <p:ph type="title" idx="4294967295"/>
          </p:nvPr>
        </p:nvSpPr>
        <p:spPr>
          <a:xfrm>
            <a:off x="1524000" y="274638"/>
            <a:ext cx="8229600" cy="1143000"/>
          </a:xfrm>
        </p:spPr>
        <p:txBody>
          <a:bodyPr>
            <a:normAutofit fontScale="90000"/>
          </a:bodyPr>
          <a:lstStyle/>
          <a:p>
            <a:r>
              <a:rPr lang="ru-RU" altLang="ru-RU"/>
              <a:t>Медико-биотехнологический кластер</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C988982-E9C2-0FB5-06CC-D46E8FFCA0FA}"/>
              </a:ext>
            </a:extLst>
          </p:cNvPr>
          <p:cNvSpPr>
            <a:spLocks noGrp="1" noChangeArrowheads="1"/>
          </p:cNvSpPr>
          <p:nvPr>
            <p:ph type="title"/>
          </p:nvPr>
        </p:nvSpPr>
        <p:spPr/>
        <p:txBody>
          <a:bodyPr/>
          <a:lstStyle/>
          <a:p>
            <a:pPr eaLnBrk="1" hangingPunct="1"/>
            <a:r>
              <a:rPr lang="ru-RU" altLang="ru-RU" i="1"/>
              <a:t>Краудсорсинг</a:t>
            </a:r>
          </a:p>
        </p:txBody>
      </p:sp>
      <p:sp>
        <p:nvSpPr>
          <p:cNvPr id="69635" name="Rectangle 3">
            <a:extLst>
              <a:ext uri="{FF2B5EF4-FFF2-40B4-BE49-F238E27FC236}">
                <a16:creationId xmlns:a16="http://schemas.microsoft.com/office/drawing/2014/main" id="{834F482E-377E-7CEE-A6D5-917A9A51B3C9}"/>
              </a:ext>
            </a:extLst>
          </p:cNvPr>
          <p:cNvSpPr>
            <a:spLocks noGrp="1" noChangeArrowheads="1"/>
          </p:cNvSpPr>
          <p:nvPr>
            <p:ph type="body" idx="1"/>
          </p:nvPr>
        </p:nvSpPr>
        <p:spPr>
          <a:xfrm>
            <a:off x="1981200" y="1268413"/>
            <a:ext cx="8229600" cy="4857750"/>
          </a:xfrm>
        </p:spPr>
        <p:txBody>
          <a:bodyPr/>
          <a:lstStyle/>
          <a:p>
            <a:pPr algn="just" eaLnBrk="1" hangingPunct="1">
              <a:lnSpc>
                <a:spcPct val="80000"/>
              </a:lnSpc>
              <a:buFontTx/>
              <a:buNone/>
            </a:pPr>
            <a:r>
              <a:rPr lang="ru-RU" altLang="ru-RU" sz="2400"/>
              <a:t>(</a:t>
            </a:r>
            <a:r>
              <a:rPr lang="ru-RU" altLang="ru-RU"/>
              <a:t>англ. «craud» – толпа, «sourcing» - подбор ресурсов) – подход к менеджменту, когда компания ориентируется в производстве товаров и услуг на клиента и дает ему право принимать решения, в том числе через Интернет и информационные технологии для привлечения людей со стороны к процессу разработки изделия и его дизайна.</a:t>
            </a:r>
            <a:r>
              <a:rPr lang="ru-RU" altLang="ru-RU" sz="2400"/>
              <a:t> </a:t>
            </a:r>
            <a:r>
              <a:rPr lang="ru-RU" altLang="ru-RU" sz="2000"/>
              <a:t>Как правило, целесообразность его использования имеет место, например, в том, случае если производство связано с клиентом (легкая промышленность, мебельная, сфера услуг и т.п.). Более того, этот вид сорсинга  походит на разновидность маркетинга. Тем не менее, такая форма сорсинга также способствует привлечению и эффективному использованию внешних ресурсов в компании.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02BD7C9-E82C-94A8-14C5-A55264456A65}"/>
              </a:ext>
            </a:extLst>
          </p:cNvPr>
          <p:cNvSpPr>
            <a:spLocks noGrp="1" noChangeArrowheads="1"/>
          </p:cNvSpPr>
          <p:nvPr>
            <p:ph type="title"/>
          </p:nvPr>
        </p:nvSpPr>
        <p:spPr/>
        <p:txBody>
          <a:bodyPr/>
          <a:lstStyle/>
          <a:p>
            <a:pPr eaLnBrk="1" hangingPunct="1"/>
            <a:r>
              <a:rPr lang="ru-RU" altLang="ru-RU" i="1"/>
              <a:t>Инсорсинг</a:t>
            </a:r>
          </a:p>
        </p:txBody>
      </p:sp>
      <p:sp>
        <p:nvSpPr>
          <p:cNvPr id="70659" name="Rectangle 3">
            <a:extLst>
              <a:ext uri="{FF2B5EF4-FFF2-40B4-BE49-F238E27FC236}">
                <a16:creationId xmlns:a16="http://schemas.microsoft.com/office/drawing/2014/main" id="{B01332E6-7BB9-4740-2B2E-36AE539CA17D}"/>
              </a:ext>
            </a:extLst>
          </p:cNvPr>
          <p:cNvSpPr>
            <a:spLocks noGrp="1" noChangeArrowheads="1"/>
          </p:cNvSpPr>
          <p:nvPr>
            <p:ph type="body" idx="1"/>
          </p:nvPr>
        </p:nvSpPr>
        <p:spPr/>
        <p:txBody>
          <a:bodyPr/>
          <a:lstStyle/>
          <a:p>
            <a:pPr algn="just" eaLnBrk="1" hangingPunct="1">
              <a:lnSpc>
                <a:spcPct val="90000"/>
              </a:lnSpc>
              <a:buFontTx/>
              <a:buNone/>
            </a:pPr>
            <a:r>
              <a:rPr lang="ru-RU" altLang="ru-RU"/>
              <a:t>– включение в структуру предприятия ресурсов эффективно работающих фирм или создание таких фирм, находящихся в «поле зрения» компании, но за ее пределами.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Заголовок 1">
            <a:extLst>
              <a:ext uri="{FF2B5EF4-FFF2-40B4-BE49-F238E27FC236}">
                <a16:creationId xmlns:a16="http://schemas.microsoft.com/office/drawing/2014/main" id="{86F692F7-26D6-31E5-E67A-88188CDFC3AE}"/>
              </a:ext>
            </a:extLst>
          </p:cNvPr>
          <p:cNvSpPr>
            <a:spLocks noGrp="1"/>
          </p:cNvSpPr>
          <p:nvPr>
            <p:ph type="title"/>
          </p:nvPr>
        </p:nvSpPr>
        <p:spPr/>
        <p:txBody>
          <a:bodyPr/>
          <a:lstStyle/>
          <a:p>
            <a:r>
              <a:rPr lang="ru-RU" altLang="ru-RU"/>
              <a:t>Корпорационный спин-офф</a:t>
            </a:r>
          </a:p>
        </p:txBody>
      </p:sp>
      <p:sp>
        <p:nvSpPr>
          <p:cNvPr id="71683" name="Содержимое 2">
            <a:extLst>
              <a:ext uri="{FF2B5EF4-FFF2-40B4-BE49-F238E27FC236}">
                <a16:creationId xmlns:a16="http://schemas.microsoft.com/office/drawing/2014/main" id="{9647AEB8-ADA5-5553-83A2-A971855F9678}"/>
              </a:ext>
            </a:extLst>
          </p:cNvPr>
          <p:cNvSpPr>
            <a:spLocks noGrp="1"/>
          </p:cNvSpPr>
          <p:nvPr>
            <p:ph idx="1"/>
          </p:nvPr>
        </p:nvSpPr>
        <p:spPr/>
        <p:txBody>
          <a:bodyPr/>
          <a:lstStyle/>
          <a:p>
            <a:pPr algn="just"/>
            <a:r>
              <a:rPr lang="ru-RU" altLang="ru-RU"/>
              <a:t>тип корпорационной трансакции, формирующий новую компанию или объект. Исследовательский или университетский спин-офф основывается на поиске члена или членов исследовательской группы в университете</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D:\Мои документы\Фото  и изображения\image001.jpg">
            <a:extLst>
              <a:ext uri="{FF2B5EF4-FFF2-40B4-BE49-F238E27FC236}">
                <a16:creationId xmlns:a16="http://schemas.microsoft.com/office/drawing/2014/main" id="{98D4C1B5-EB37-7E07-3155-56FFBB0B0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412875"/>
            <a:ext cx="8569325" cy="548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Заголовок 6">
            <a:extLst>
              <a:ext uri="{FF2B5EF4-FFF2-40B4-BE49-F238E27FC236}">
                <a16:creationId xmlns:a16="http://schemas.microsoft.com/office/drawing/2014/main" id="{232242E5-D0F4-E6C6-1FF0-6C8564674CE2}"/>
              </a:ext>
            </a:extLst>
          </p:cNvPr>
          <p:cNvSpPr>
            <a:spLocks noGrp="1"/>
          </p:cNvSpPr>
          <p:nvPr>
            <p:ph type="title" idx="4294967295"/>
          </p:nvPr>
        </p:nvSpPr>
        <p:spPr>
          <a:xfrm>
            <a:off x="1524000" y="274638"/>
            <a:ext cx="8229600" cy="1143000"/>
          </a:xfrm>
        </p:spPr>
        <p:txBody>
          <a:bodyPr/>
          <a:lstStyle/>
          <a:p>
            <a:r>
              <a:rPr lang="ru-RU" altLang="ru-RU"/>
              <a:t>«Закрытые инновации»</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D:\Мои документы\Фото  и изображения\image002.jpg">
            <a:extLst>
              <a:ext uri="{FF2B5EF4-FFF2-40B4-BE49-F238E27FC236}">
                <a16:creationId xmlns:a16="http://schemas.microsoft.com/office/drawing/2014/main" id="{8C40F55A-7D75-EC4E-89D9-8534F4AF4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196975"/>
            <a:ext cx="78486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Заголовок 2">
            <a:extLst>
              <a:ext uri="{FF2B5EF4-FFF2-40B4-BE49-F238E27FC236}">
                <a16:creationId xmlns:a16="http://schemas.microsoft.com/office/drawing/2014/main" id="{E4430F50-1761-DD3D-A528-24CE265302AC}"/>
              </a:ext>
            </a:extLst>
          </p:cNvPr>
          <p:cNvSpPr>
            <a:spLocks noGrp="1"/>
          </p:cNvSpPr>
          <p:nvPr>
            <p:ph type="title" idx="4294967295"/>
          </p:nvPr>
        </p:nvSpPr>
        <p:spPr>
          <a:xfrm>
            <a:off x="1524000" y="274638"/>
            <a:ext cx="8229600" cy="1143000"/>
          </a:xfrm>
        </p:spPr>
        <p:txBody>
          <a:bodyPr/>
          <a:lstStyle/>
          <a:p>
            <a:r>
              <a:rPr lang="ru-RU" altLang="ru-RU"/>
              <a:t>«Открытые инновации»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sz="4000"/>
              <a:t>Субъекты рынка (рыночные агенты)</a:t>
            </a:r>
          </a:p>
        </p:txBody>
      </p:sp>
      <p:sp>
        <p:nvSpPr>
          <p:cNvPr id="12291" name="Rectangle 3"/>
          <p:cNvSpPr>
            <a:spLocks noGrp="1" noChangeArrowheads="1"/>
          </p:cNvSpPr>
          <p:nvPr>
            <p:ph type="body" idx="1"/>
          </p:nvPr>
        </p:nvSpPr>
        <p:spPr/>
        <p:txBody>
          <a:bodyPr/>
          <a:lstStyle/>
          <a:p>
            <a:r>
              <a:rPr lang="ru-RU"/>
              <a:t>домашние хозяйства, </a:t>
            </a:r>
          </a:p>
          <a:p>
            <a:r>
              <a:rPr lang="ru-RU"/>
              <a:t>фирмы, </a:t>
            </a:r>
          </a:p>
          <a:p>
            <a:r>
              <a:rPr lang="ru-RU"/>
              <a:t>государственные(правительственные) агенты.</a:t>
            </a:r>
          </a:p>
        </p:txBody>
      </p:sp>
    </p:spTree>
    <p:extLst>
      <p:ext uri="{BB962C8B-B14F-4D97-AF65-F5344CB8AC3E}">
        <p14:creationId xmlns:p14="http://schemas.microsoft.com/office/powerpoint/2010/main" val="3867554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825625"/>
            <a:ext cx="10515600" cy="4351338"/>
          </a:xfrm>
        </p:spPr>
        <p:txBody>
          <a:bodyPr>
            <a:normAutofit/>
          </a:bodyPr>
          <a:lstStyle/>
          <a:p>
            <a:pPr marL="0" indent="0" algn="ctr">
              <a:buNone/>
            </a:pPr>
            <a:r>
              <a:rPr lang="ru-RU" sz="6000" dirty="0" smtClean="0"/>
              <a:t>4.</a:t>
            </a:r>
            <a:endParaRPr lang="ru-RU" sz="6000" dirty="0"/>
          </a:p>
        </p:txBody>
      </p:sp>
    </p:spTree>
    <p:extLst>
      <p:ext uri="{BB962C8B-B14F-4D97-AF65-F5344CB8AC3E}">
        <p14:creationId xmlns:p14="http://schemas.microsoft.com/office/powerpoint/2010/main" val="3931342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ctrTitle"/>
          </p:nvPr>
        </p:nvSpPr>
        <p:spPr>
          <a:xfrm>
            <a:off x="2209800" y="188914"/>
            <a:ext cx="7772400" cy="2160587"/>
          </a:xfrm>
        </p:spPr>
        <p:txBody>
          <a:bodyPr/>
          <a:lstStyle/>
          <a:p>
            <a:pPr eaLnBrk="1" hangingPunct="1"/>
            <a:r>
              <a:rPr lang="ru-RU" b="1" i="1"/>
              <a:t>Издержки производства</a:t>
            </a:r>
            <a:r>
              <a:rPr lang="ru-RU"/>
              <a:t> –</a:t>
            </a:r>
          </a:p>
        </p:txBody>
      </p:sp>
      <p:sp>
        <p:nvSpPr>
          <p:cNvPr id="38915" name="Rectangle 6"/>
          <p:cNvSpPr>
            <a:spLocks noGrp="1" noChangeArrowheads="1"/>
          </p:cNvSpPr>
          <p:nvPr>
            <p:ph type="subTitle" idx="1"/>
          </p:nvPr>
        </p:nvSpPr>
        <p:spPr>
          <a:xfrm>
            <a:off x="1991545" y="2204864"/>
            <a:ext cx="8353425" cy="3433762"/>
          </a:xfrm>
        </p:spPr>
        <p:txBody>
          <a:bodyPr/>
          <a:lstStyle/>
          <a:p>
            <a:pPr algn="just" eaLnBrk="1" hangingPunct="1"/>
            <a:r>
              <a:rPr lang="ru-RU" dirty="0">
                <a:solidFill>
                  <a:srgbClr val="C00000"/>
                </a:solidFill>
              </a:rPr>
              <a:t>это выраженные в стоимостной форме затраты по производству, связанные с отказом от альтернативного использования ресурсов. </a:t>
            </a:r>
          </a:p>
        </p:txBody>
      </p:sp>
    </p:spTree>
    <p:extLst>
      <p:ext uri="{BB962C8B-B14F-4D97-AF65-F5344CB8AC3E}">
        <p14:creationId xmlns:p14="http://schemas.microsoft.com/office/powerpoint/2010/main" val="649955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Структура издержек</a:t>
            </a:r>
            <a:r>
              <a:rPr lang="en-US"/>
              <a:t> </a:t>
            </a:r>
            <a:endParaRPr lang="ru-RU"/>
          </a:p>
        </p:txBody>
      </p:sp>
      <p:sp>
        <p:nvSpPr>
          <p:cNvPr id="39939" name="Rectangle 3"/>
          <p:cNvSpPr>
            <a:spLocks noGrp="1" noChangeArrowheads="1"/>
          </p:cNvSpPr>
          <p:nvPr>
            <p:ph type="body" idx="1"/>
          </p:nvPr>
        </p:nvSpPr>
        <p:spPr>
          <a:xfrm>
            <a:off x="1524000" y="1125538"/>
            <a:ext cx="9144000" cy="5732462"/>
          </a:xfrm>
        </p:spPr>
        <p:txBody>
          <a:bodyPr/>
          <a:lstStyle/>
          <a:p>
            <a:pPr eaLnBrk="1" hangingPunct="1">
              <a:buFontTx/>
              <a:buNone/>
            </a:pPr>
            <a:endParaRPr lang="ru-RU">
              <a:solidFill>
                <a:schemeClr val="bg1"/>
              </a:solidFill>
            </a:endParaRPr>
          </a:p>
        </p:txBody>
      </p:sp>
      <p:sp>
        <p:nvSpPr>
          <p:cNvPr id="39940" name="Rectangle 4"/>
          <p:cNvSpPr>
            <a:spLocks noChangeArrowheads="1"/>
          </p:cNvSpPr>
          <p:nvPr/>
        </p:nvSpPr>
        <p:spPr bwMode="auto">
          <a:xfrm>
            <a:off x="2640013" y="2276475"/>
            <a:ext cx="1943100" cy="865188"/>
          </a:xfrm>
          <a:prstGeom prst="rect">
            <a:avLst/>
          </a:prstGeom>
          <a:solidFill>
            <a:schemeClr val="accent1"/>
          </a:solidFill>
          <a:ln w="9525">
            <a:solidFill>
              <a:schemeClr val="tx1"/>
            </a:solidFill>
            <a:miter lim="800000"/>
            <a:headEnd/>
            <a:tailEnd/>
          </a:ln>
        </p:spPr>
        <p:txBody>
          <a:bodyPr wrap="none" anchor="ctr"/>
          <a:lstStyle/>
          <a:p>
            <a:pPr algn="ctr"/>
            <a:r>
              <a:rPr lang="ru-RU" b="1"/>
              <a:t>Явные издержки</a:t>
            </a:r>
          </a:p>
        </p:txBody>
      </p:sp>
      <p:sp>
        <p:nvSpPr>
          <p:cNvPr id="39941" name="Rectangle 5"/>
          <p:cNvSpPr>
            <a:spLocks noChangeArrowheads="1"/>
          </p:cNvSpPr>
          <p:nvPr/>
        </p:nvSpPr>
        <p:spPr bwMode="auto">
          <a:xfrm>
            <a:off x="5303839" y="2276475"/>
            <a:ext cx="2232025" cy="865188"/>
          </a:xfrm>
          <a:prstGeom prst="rect">
            <a:avLst/>
          </a:prstGeom>
          <a:solidFill>
            <a:schemeClr val="accent1"/>
          </a:solidFill>
          <a:ln w="9525">
            <a:solidFill>
              <a:schemeClr val="tx1"/>
            </a:solidFill>
            <a:miter lim="800000"/>
            <a:headEnd/>
            <a:tailEnd/>
          </a:ln>
        </p:spPr>
        <p:txBody>
          <a:bodyPr wrap="none" anchor="ctr"/>
          <a:lstStyle/>
          <a:p>
            <a:pPr algn="ctr"/>
            <a:r>
              <a:rPr lang="ru-RU" b="1"/>
              <a:t>Неявные издержки</a:t>
            </a:r>
          </a:p>
        </p:txBody>
      </p:sp>
      <p:sp>
        <p:nvSpPr>
          <p:cNvPr id="39942" name="Line 6"/>
          <p:cNvSpPr>
            <a:spLocks noChangeShapeType="1"/>
          </p:cNvSpPr>
          <p:nvPr/>
        </p:nvSpPr>
        <p:spPr bwMode="auto">
          <a:xfrm>
            <a:off x="3503613" y="31416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9943" name="Text Box 7"/>
          <p:cNvSpPr txBox="1">
            <a:spLocks noChangeArrowheads="1"/>
          </p:cNvSpPr>
          <p:nvPr/>
        </p:nvSpPr>
        <p:spPr bwMode="auto">
          <a:xfrm>
            <a:off x="3087689" y="4570413"/>
            <a:ext cx="1063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4" name="Text Box 8"/>
          <p:cNvSpPr txBox="1">
            <a:spLocks noChangeArrowheads="1"/>
          </p:cNvSpPr>
          <p:nvPr/>
        </p:nvSpPr>
        <p:spPr bwMode="auto">
          <a:xfrm>
            <a:off x="3014663" y="47148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5" name="Text Box 9"/>
          <p:cNvSpPr txBox="1">
            <a:spLocks noChangeArrowheads="1"/>
          </p:cNvSpPr>
          <p:nvPr/>
        </p:nvSpPr>
        <p:spPr bwMode="auto">
          <a:xfrm>
            <a:off x="2279651" y="4076701"/>
            <a:ext cx="266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endParaRPr lang="ru-RU" sz="1800"/>
          </a:p>
        </p:txBody>
      </p:sp>
      <p:sp>
        <p:nvSpPr>
          <p:cNvPr id="39946" name="Text Box 10"/>
          <p:cNvSpPr txBox="1">
            <a:spLocks noChangeArrowheads="1"/>
          </p:cNvSpPr>
          <p:nvPr/>
        </p:nvSpPr>
        <p:spPr bwMode="auto">
          <a:xfrm>
            <a:off x="2495551" y="4221163"/>
            <a:ext cx="214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7" name="Text Box 11"/>
          <p:cNvSpPr txBox="1">
            <a:spLocks noChangeArrowheads="1"/>
          </p:cNvSpPr>
          <p:nvPr/>
        </p:nvSpPr>
        <p:spPr bwMode="auto">
          <a:xfrm>
            <a:off x="1784351" y="4168776"/>
            <a:ext cx="1858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r>
              <a:rPr lang="ru-RU" sz="1800" b="1"/>
              <a:t>Бухгалтерские</a:t>
            </a:r>
          </a:p>
        </p:txBody>
      </p:sp>
      <p:sp>
        <p:nvSpPr>
          <p:cNvPr id="39948" name="Line 12"/>
          <p:cNvSpPr>
            <a:spLocks noChangeShapeType="1"/>
          </p:cNvSpPr>
          <p:nvPr/>
        </p:nvSpPr>
        <p:spPr bwMode="auto">
          <a:xfrm>
            <a:off x="3359150" y="4581525"/>
            <a:ext cx="0"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49" name="Line 13"/>
          <p:cNvSpPr>
            <a:spLocks noChangeShapeType="1"/>
          </p:cNvSpPr>
          <p:nvPr/>
        </p:nvSpPr>
        <p:spPr bwMode="auto">
          <a:xfrm>
            <a:off x="3359151" y="5373688"/>
            <a:ext cx="3457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50" name="Line 14"/>
          <p:cNvSpPr>
            <a:spLocks noChangeShapeType="1"/>
          </p:cNvSpPr>
          <p:nvPr/>
        </p:nvSpPr>
        <p:spPr bwMode="auto">
          <a:xfrm flipV="1">
            <a:off x="6888163" y="3141664"/>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51" name="Text Box 15"/>
          <p:cNvSpPr txBox="1">
            <a:spLocks noChangeArrowheads="1"/>
          </p:cNvSpPr>
          <p:nvPr/>
        </p:nvSpPr>
        <p:spPr bwMode="auto">
          <a:xfrm>
            <a:off x="4583113" y="37163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ru-RU" sz="2400" b="1"/>
              <a:t>+</a:t>
            </a:r>
          </a:p>
        </p:txBody>
      </p:sp>
      <p:sp>
        <p:nvSpPr>
          <p:cNvPr id="39952" name="Text Box 16"/>
          <p:cNvSpPr txBox="1">
            <a:spLocks noChangeArrowheads="1"/>
          </p:cNvSpPr>
          <p:nvPr/>
        </p:nvSpPr>
        <p:spPr bwMode="auto">
          <a:xfrm>
            <a:off x="5016501" y="5722938"/>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ru-RU" sz="2400" b="1"/>
              <a:t>Экономические</a:t>
            </a:r>
          </a:p>
        </p:txBody>
      </p:sp>
    </p:spTree>
    <p:extLst>
      <p:ext uri="{BB962C8B-B14F-4D97-AF65-F5344CB8AC3E}">
        <p14:creationId xmlns:p14="http://schemas.microsoft.com/office/powerpoint/2010/main" val="4232508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Явные(бухгалтерские)</a:t>
            </a:r>
          </a:p>
        </p:txBody>
      </p:sp>
      <p:sp>
        <p:nvSpPr>
          <p:cNvPr id="3" name="Объект 2"/>
          <p:cNvSpPr>
            <a:spLocks noGrp="1"/>
          </p:cNvSpPr>
          <p:nvPr>
            <p:ph idx="1"/>
          </p:nvPr>
        </p:nvSpPr>
        <p:spPr/>
        <p:txBody>
          <a:bodyPr/>
          <a:lstStyle/>
          <a:p>
            <a:r>
              <a:rPr lang="ru-RU" dirty="0"/>
              <a:t>Затраты на приобретение израсходованных ресурсов в фактических ценах приобретения(плата за ресурсы поставщикам)</a:t>
            </a:r>
          </a:p>
        </p:txBody>
      </p:sp>
    </p:spTree>
    <p:extLst>
      <p:ext uri="{BB962C8B-B14F-4D97-AF65-F5344CB8AC3E}">
        <p14:creationId xmlns:p14="http://schemas.microsoft.com/office/powerpoint/2010/main" val="3625623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неявные</a:t>
            </a:r>
          </a:p>
        </p:txBody>
      </p:sp>
      <p:sp>
        <p:nvSpPr>
          <p:cNvPr id="3" name="Объект 2"/>
          <p:cNvSpPr>
            <a:spLocks noGrp="1"/>
          </p:cNvSpPr>
          <p:nvPr>
            <p:ph idx="1"/>
          </p:nvPr>
        </p:nvSpPr>
        <p:spPr/>
        <p:txBody>
          <a:bodyPr/>
          <a:lstStyle/>
          <a:p>
            <a:r>
              <a:rPr lang="ru-RU" dirty="0"/>
              <a:t>Стоимость услуг собственных ресурсов фирмы, используемых в процессе производства (плата за ресурсы, которые принадлежат фирме)</a:t>
            </a:r>
          </a:p>
        </p:txBody>
      </p:sp>
    </p:spTree>
    <p:extLst>
      <p:ext uri="{BB962C8B-B14F-4D97-AF65-F5344CB8AC3E}">
        <p14:creationId xmlns:p14="http://schemas.microsoft.com/office/powerpoint/2010/main" val="19509373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b="1" i="1" dirty="0"/>
              <a:t>Нормальная прибыль</a:t>
            </a:r>
          </a:p>
        </p:txBody>
      </p:sp>
      <p:sp>
        <p:nvSpPr>
          <p:cNvPr id="40963" name="Rectangle 3"/>
          <p:cNvSpPr>
            <a:spLocks noGrp="1" noChangeArrowheads="1"/>
          </p:cNvSpPr>
          <p:nvPr>
            <p:ph type="body" idx="1"/>
          </p:nvPr>
        </p:nvSpPr>
        <p:spPr/>
        <p:txBody>
          <a:bodyPr/>
          <a:lstStyle/>
          <a:p>
            <a:pPr algn="just" eaLnBrk="1" hangingPunct="1">
              <a:buFontTx/>
              <a:buNone/>
            </a:pPr>
            <a:r>
              <a:rPr lang="ru-RU" dirty="0"/>
              <a:t>– это минимальная плата за удержание предпринимательских способностей от альтернативного использования. Она представляется в виде платы за ресурс «предпринимательство» и является формой неявных издержек.</a:t>
            </a:r>
          </a:p>
        </p:txBody>
      </p:sp>
    </p:spTree>
    <p:extLst>
      <p:ext uri="{BB962C8B-B14F-4D97-AF65-F5344CB8AC3E}">
        <p14:creationId xmlns:p14="http://schemas.microsoft.com/office/powerpoint/2010/main" val="716440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b="1" i="1"/>
              <a:t>Постоянные издержки (</a:t>
            </a:r>
            <a:r>
              <a:rPr lang="en-US" b="1" i="1"/>
              <a:t>FC</a:t>
            </a:r>
            <a:r>
              <a:rPr lang="ru-RU" b="1" i="1"/>
              <a:t>)</a:t>
            </a:r>
          </a:p>
        </p:txBody>
      </p:sp>
      <p:sp>
        <p:nvSpPr>
          <p:cNvPr id="41987" name="Rectangle 3"/>
          <p:cNvSpPr>
            <a:spLocks noGrp="1" noChangeArrowheads="1"/>
          </p:cNvSpPr>
          <p:nvPr>
            <p:ph type="body" idx="1"/>
          </p:nvPr>
        </p:nvSpPr>
        <p:spPr/>
        <p:txBody>
          <a:bodyPr/>
          <a:lstStyle/>
          <a:p>
            <a:pPr algn="just" eaLnBrk="1" hangingPunct="1">
              <a:buFontTx/>
              <a:buNone/>
            </a:pPr>
            <a:r>
              <a:rPr lang="ru-RU" dirty="0"/>
              <a:t>– это стоимостные затраты производства, величина которых не зависит от объема производства. К постоянным издержкам относятся издержки, связанные с использованием зданий, сооружений, машин и производственного оборудования, капитальным ремонтом, административные расходы.</a:t>
            </a:r>
          </a:p>
        </p:txBody>
      </p:sp>
    </p:spTree>
    <p:extLst>
      <p:ext uri="{BB962C8B-B14F-4D97-AF65-F5344CB8AC3E}">
        <p14:creationId xmlns:p14="http://schemas.microsoft.com/office/powerpoint/2010/main" val="1152523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ru-RU" b="1" i="1"/>
              <a:t>Переменные издержки (</a:t>
            </a:r>
            <a:r>
              <a:rPr lang="en-US" b="1" i="1"/>
              <a:t>VC</a:t>
            </a:r>
            <a:r>
              <a:rPr lang="ru-RU" b="1" i="1"/>
              <a:t>)</a:t>
            </a:r>
          </a:p>
        </p:txBody>
      </p:sp>
      <p:sp>
        <p:nvSpPr>
          <p:cNvPr id="43011" name="Rectangle 3"/>
          <p:cNvSpPr>
            <a:spLocks noGrp="1" noChangeArrowheads="1"/>
          </p:cNvSpPr>
          <p:nvPr>
            <p:ph type="body" idx="1"/>
          </p:nvPr>
        </p:nvSpPr>
        <p:spPr/>
        <p:txBody>
          <a:bodyPr/>
          <a:lstStyle/>
          <a:p>
            <a:pPr algn="just" eaLnBrk="1" hangingPunct="1">
              <a:buFontTx/>
              <a:buNone/>
            </a:pPr>
            <a:r>
              <a:rPr lang="ru-RU"/>
              <a:t>– это затраты, величина которых зависит от объема выпуска, изменяясь в определенной пропорции вследствие изменения объема производства. К переменным издержкам относятся затраты на сырье, электроэнергию, вспомогательные материалы, оплату труда и др.</a:t>
            </a:r>
          </a:p>
        </p:txBody>
      </p:sp>
    </p:spTree>
    <p:extLst>
      <p:ext uri="{BB962C8B-B14F-4D97-AF65-F5344CB8AC3E}">
        <p14:creationId xmlns:p14="http://schemas.microsoft.com/office/powerpoint/2010/main" val="3874971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ru-RU" sz="4000" b="1" i="1"/>
              <a:t>Общие (валовые, совокупные) издержки (</a:t>
            </a:r>
            <a:r>
              <a:rPr lang="en-US" sz="4000" b="1" i="1"/>
              <a:t>TC</a:t>
            </a:r>
            <a:r>
              <a:rPr lang="ru-RU" sz="4000" b="1" i="1"/>
              <a:t>)</a:t>
            </a:r>
          </a:p>
        </p:txBody>
      </p:sp>
      <p:sp>
        <p:nvSpPr>
          <p:cNvPr id="44035" name="Rectangle 3"/>
          <p:cNvSpPr>
            <a:spLocks noGrp="1" noChangeArrowheads="1"/>
          </p:cNvSpPr>
          <p:nvPr>
            <p:ph type="body" idx="1"/>
          </p:nvPr>
        </p:nvSpPr>
        <p:spPr/>
        <p:txBody>
          <a:bodyPr/>
          <a:lstStyle/>
          <a:p>
            <a:pPr eaLnBrk="1" hangingPunct="1">
              <a:lnSpc>
                <a:spcPct val="90000"/>
              </a:lnSpc>
              <a:buFontTx/>
              <a:buNone/>
            </a:pPr>
            <a:r>
              <a:rPr lang="ru-RU"/>
              <a:t>Совокупность постоянных и переменных издержек фирмы образуют </a:t>
            </a:r>
            <a:r>
              <a:rPr lang="ru-RU" b="1" i="1"/>
              <a:t>общие (валовые, совокупные) издержки (</a:t>
            </a:r>
            <a:r>
              <a:rPr lang="en-US" b="1" i="1"/>
              <a:t>TC</a:t>
            </a:r>
            <a:r>
              <a:rPr lang="ru-RU" b="1" i="1"/>
              <a:t>)</a:t>
            </a:r>
            <a:r>
              <a:rPr lang="ru-RU"/>
              <a:t>, т.е. суммарную величину издержек, понесенных по всем факторам производства, использовавшимся при производстве данного объема продукции:</a:t>
            </a:r>
            <a:endParaRPr lang="en-US"/>
          </a:p>
          <a:p>
            <a:pPr algn="ctr" eaLnBrk="1" hangingPunct="1">
              <a:lnSpc>
                <a:spcPct val="90000"/>
              </a:lnSpc>
              <a:buFontTx/>
              <a:buNone/>
            </a:pPr>
            <a:r>
              <a:rPr lang="en-US"/>
              <a:t>TC</a:t>
            </a:r>
            <a:r>
              <a:rPr lang="ru-RU"/>
              <a:t> = </a:t>
            </a:r>
            <a:r>
              <a:rPr lang="en-US"/>
              <a:t>FC</a:t>
            </a:r>
            <a:r>
              <a:rPr lang="ru-RU"/>
              <a:t> + </a:t>
            </a:r>
            <a:r>
              <a:rPr lang="en-US"/>
              <a:t>VC</a:t>
            </a:r>
            <a:endParaRPr lang="ru-RU"/>
          </a:p>
        </p:txBody>
      </p:sp>
    </p:spTree>
    <p:extLst>
      <p:ext uri="{BB962C8B-B14F-4D97-AF65-F5344CB8AC3E}">
        <p14:creationId xmlns:p14="http://schemas.microsoft.com/office/powerpoint/2010/main" val="5592496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a:bodyPr>
          <a:lstStyle/>
          <a:p>
            <a:pPr eaLnBrk="1" hangingPunct="1"/>
            <a:r>
              <a:rPr lang="ru-RU" sz="4000" b="1" i="1"/>
              <a:t>Средние постоянные издержки (</a:t>
            </a:r>
            <a:r>
              <a:rPr lang="en-US" sz="4000" b="1" i="1"/>
              <a:t>AFC</a:t>
            </a:r>
            <a:r>
              <a:rPr lang="ru-RU" sz="4000" b="1" i="1"/>
              <a:t>)</a:t>
            </a:r>
          </a:p>
        </p:txBody>
      </p:sp>
      <p:sp>
        <p:nvSpPr>
          <p:cNvPr id="3076" name="Rectangle 3"/>
          <p:cNvSpPr>
            <a:spLocks noGrp="1" noChangeArrowheads="1"/>
          </p:cNvSpPr>
          <p:nvPr>
            <p:ph type="body" idx="1"/>
          </p:nvPr>
        </p:nvSpPr>
        <p:spPr>
          <a:xfrm>
            <a:off x="1992313" y="1628776"/>
            <a:ext cx="8229600" cy="4525963"/>
          </a:xfrm>
        </p:spPr>
        <p:txBody>
          <a:bodyPr/>
          <a:lstStyle/>
          <a:p>
            <a:pPr eaLnBrk="1" hangingPunct="1">
              <a:buFontTx/>
              <a:buNone/>
            </a:pPr>
            <a:r>
              <a:rPr lang="ru-RU"/>
              <a:t>– это величина постоянных издержек, приходящихся на единицу продукции: </a:t>
            </a:r>
          </a:p>
        </p:txBody>
      </p:sp>
      <p:sp>
        <p:nvSpPr>
          <p:cNvPr id="307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3074" name="Object 4"/>
          <p:cNvGraphicFramePr>
            <a:graphicFrameLocks noChangeAspect="1"/>
          </p:cNvGraphicFramePr>
          <p:nvPr/>
        </p:nvGraphicFramePr>
        <p:xfrm>
          <a:off x="3719513" y="3068638"/>
          <a:ext cx="3313112" cy="1846262"/>
        </p:xfrm>
        <a:graphic>
          <a:graphicData uri="http://schemas.openxmlformats.org/presentationml/2006/ole">
            <mc:AlternateContent xmlns:mc="http://schemas.openxmlformats.org/markup-compatibility/2006">
              <mc:Choice xmlns:v="urn:schemas-microsoft-com:vml" Requires="v">
                <p:oleObj spid="_x0000_s1029" name="Формула" r:id="rId3" imgW="749300" imgH="419100" progId="Equation.3">
                  <p:embed/>
                </p:oleObj>
              </mc:Choice>
              <mc:Fallback>
                <p:oleObj name="Формула" r:id="rId3" imgW="749300" imgH="4191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3068638"/>
                        <a:ext cx="3313112"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796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ru-RU"/>
              <a:t>Рыночная система</a:t>
            </a:r>
          </a:p>
        </p:txBody>
      </p:sp>
      <p:sp>
        <p:nvSpPr>
          <p:cNvPr id="13315" name="Rectangle 3"/>
          <p:cNvSpPr>
            <a:spLocks noGrp="1" noChangeArrowheads="1"/>
          </p:cNvSpPr>
          <p:nvPr>
            <p:ph type="body" idx="1"/>
          </p:nvPr>
        </p:nvSpPr>
        <p:spPr/>
        <p:txBody>
          <a:bodyPr/>
          <a:lstStyle/>
          <a:p>
            <a:pPr algn="just">
              <a:buFontTx/>
              <a:buNone/>
            </a:pPr>
            <a:endParaRPr lang="ru-RU"/>
          </a:p>
          <a:p>
            <a:pPr algn="just">
              <a:buFontTx/>
              <a:buNone/>
            </a:pPr>
            <a:r>
              <a:rPr lang="ru-RU"/>
              <a:t>представляет собой</a:t>
            </a:r>
            <a:r>
              <a:rPr lang="ru-RU" b="1"/>
              <a:t> </a:t>
            </a:r>
            <a:r>
              <a:rPr lang="ru-RU" b="1" i="1"/>
              <a:t>совокупность хозяйствующих субъектов и институтов для  их функционирования</a:t>
            </a:r>
            <a:r>
              <a:rPr lang="ru-RU" b="1"/>
              <a:t>.</a:t>
            </a:r>
            <a:r>
              <a:rPr lang="ru-RU"/>
              <a:t> </a:t>
            </a:r>
          </a:p>
          <a:p>
            <a:pPr algn="just">
              <a:buFontTx/>
              <a:buNone/>
            </a:pPr>
            <a:r>
              <a:rPr lang="ru-RU" sz="2000" b="1"/>
              <a:t>Институты – это правила игры в экономике и правила поведения в обществе</a:t>
            </a:r>
            <a:r>
              <a:rPr lang="ru-RU" sz="2000"/>
              <a:t>.(Формальные, неформальные и механизмы принуждения) </a:t>
            </a:r>
          </a:p>
        </p:txBody>
      </p:sp>
    </p:spTree>
    <p:extLst>
      <p:ext uri="{BB962C8B-B14F-4D97-AF65-F5344CB8AC3E}">
        <p14:creationId xmlns:p14="http://schemas.microsoft.com/office/powerpoint/2010/main" val="14320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a:bodyPr>
          <a:lstStyle/>
          <a:p>
            <a:pPr eaLnBrk="1" hangingPunct="1"/>
            <a:r>
              <a:rPr lang="ru-RU" sz="4000" b="1" i="1"/>
              <a:t>Средние переменные издержки (</a:t>
            </a:r>
            <a:r>
              <a:rPr lang="en-US" sz="4000" b="1" i="1"/>
              <a:t>AVC</a:t>
            </a:r>
            <a:r>
              <a:rPr lang="ru-RU" sz="4000" b="1" i="1"/>
              <a:t>)</a:t>
            </a:r>
          </a:p>
        </p:txBody>
      </p:sp>
      <p:sp>
        <p:nvSpPr>
          <p:cNvPr id="4100" name="Rectangle 3"/>
          <p:cNvSpPr>
            <a:spLocks noGrp="1" noChangeArrowheads="1"/>
          </p:cNvSpPr>
          <p:nvPr>
            <p:ph type="body" idx="1"/>
          </p:nvPr>
        </p:nvSpPr>
        <p:spPr/>
        <p:txBody>
          <a:bodyPr/>
          <a:lstStyle/>
          <a:p>
            <a:pPr eaLnBrk="1" hangingPunct="1">
              <a:buFontTx/>
              <a:buNone/>
            </a:pPr>
            <a:r>
              <a:rPr lang="ru-RU"/>
              <a:t>– величина переменных издержек, приходящихся на единицу продукции</a:t>
            </a:r>
          </a:p>
          <a:p>
            <a:pPr algn="ctr" eaLnBrk="1" hangingPunct="1">
              <a:buFontTx/>
              <a:buNone/>
            </a:pPr>
            <a:r>
              <a:rPr lang="ru-RU"/>
              <a:t> </a:t>
            </a:r>
          </a:p>
        </p:txBody>
      </p:sp>
      <p:sp>
        <p:nvSpPr>
          <p:cNvPr id="4101"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4098" name="Object 4"/>
          <p:cNvGraphicFramePr>
            <a:graphicFrameLocks noChangeAspect="1"/>
          </p:cNvGraphicFramePr>
          <p:nvPr/>
        </p:nvGraphicFramePr>
        <p:xfrm>
          <a:off x="3432175" y="2636839"/>
          <a:ext cx="6084888" cy="3476625"/>
        </p:xfrm>
        <a:graphic>
          <a:graphicData uri="http://schemas.openxmlformats.org/presentationml/2006/ole">
            <mc:AlternateContent xmlns:mc="http://schemas.openxmlformats.org/markup-compatibility/2006">
              <mc:Choice xmlns:v="urn:schemas-microsoft-com:vml" Requires="v">
                <p:oleObj spid="_x0000_s2053" name="Формула" r:id="rId3" imgW="736600" imgH="419100" progId="Equation.3">
                  <p:embed/>
                </p:oleObj>
              </mc:Choice>
              <mc:Fallback>
                <p:oleObj name="Формула" r:id="rId3" imgW="736600" imgH="4191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2636839"/>
                        <a:ext cx="6084888" cy="347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8652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ru-RU" sz="4000" b="1" i="1"/>
              <a:t>Средние общие издержки (ATC)</a:t>
            </a:r>
          </a:p>
        </p:txBody>
      </p:sp>
      <p:sp>
        <p:nvSpPr>
          <p:cNvPr id="5124" name="Rectangle 3"/>
          <p:cNvSpPr>
            <a:spLocks noGrp="1" noChangeArrowheads="1"/>
          </p:cNvSpPr>
          <p:nvPr>
            <p:ph type="body" idx="1"/>
          </p:nvPr>
        </p:nvSpPr>
        <p:spPr/>
        <p:txBody>
          <a:bodyPr/>
          <a:lstStyle/>
          <a:p>
            <a:pPr eaLnBrk="1" hangingPunct="1">
              <a:buFontTx/>
              <a:buNone/>
            </a:pPr>
            <a:r>
              <a:rPr lang="ru-RU"/>
              <a:t>представляют собой величину общих издержек, приходящихся на единицу произведенной продукции </a:t>
            </a:r>
          </a:p>
          <a:p>
            <a:pPr algn="ctr" eaLnBrk="1" hangingPunct="1">
              <a:buFontTx/>
              <a:buNone/>
            </a:pPr>
            <a:endParaRPr lang="ru-RU"/>
          </a:p>
        </p:txBody>
      </p:sp>
      <p:sp>
        <p:nvSpPr>
          <p:cNvPr id="5125"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5122" name="Object 4"/>
          <p:cNvGraphicFramePr>
            <a:graphicFrameLocks noChangeAspect="1"/>
          </p:cNvGraphicFramePr>
          <p:nvPr/>
        </p:nvGraphicFramePr>
        <p:xfrm>
          <a:off x="3863975" y="3255963"/>
          <a:ext cx="3816350" cy="2208212"/>
        </p:xfrm>
        <a:graphic>
          <a:graphicData uri="http://schemas.openxmlformats.org/presentationml/2006/ole">
            <mc:AlternateContent xmlns:mc="http://schemas.openxmlformats.org/markup-compatibility/2006">
              <mc:Choice xmlns:v="urn:schemas-microsoft-com:vml" Requires="v">
                <p:oleObj spid="_x0000_s3077" name="Формула" r:id="rId3" imgW="723586" imgH="418918" progId="Equation.3">
                  <p:embed/>
                </p:oleObj>
              </mc:Choice>
              <mc:Fallback>
                <p:oleObj name="Формула" r:id="rId3" imgW="723586" imgH="418918"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255963"/>
                        <a:ext cx="3816350" cy="220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9576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ru-RU"/>
              <a:t>или</a:t>
            </a:r>
          </a:p>
        </p:txBody>
      </p:sp>
      <p:sp>
        <p:nvSpPr>
          <p:cNvPr id="45059" name="Rectangle 3"/>
          <p:cNvSpPr>
            <a:spLocks noGrp="1" noChangeArrowheads="1"/>
          </p:cNvSpPr>
          <p:nvPr>
            <p:ph type="body" idx="1"/>
          </p:nvPr>
        </p:nvSpPr>
        <p:spPr/>
        <p:txBody>
          <a:bodyPr/>
          <a:lstStyle/>
          <a:p>
            <a:pPr algn="ctr" eaLnBrk="1" hangingPunct="1">
              <a:buFontTx/>
              <a:buNone/>
            </a:pPr>
            <a:endParaRPr lang="ru-RU" sz="4000"/>
          </a:p>
          <a:p>
            <a:pPr algn="ctr" eaLnBrk="1" hangingPunct="1">
              <a:buFontTx/>
              <a:buNone/>
            </a:pPr>
            <a:endParaRPr lang="ru-RU" sz="4000"/>
          </a:p>
          <a:p>
            <a:pPr algn="ctr" eaLnBrk="1" hangingPunct="1">
              <a:buFontTx/>
              <a:buNone/>
            </a:pPr>
            <a:r>
              <a:rPr lang="en-US" sz="4000"/>
              <a:t>A</a:t>
            </a:r>
            <a:r>
              <a:rPr lang="ru-RU" sz="4000"/>
              <a:t>TC = </a:t>
            </a:r>
            <a:r>
              <a:rPr lang="en-US" sz="4000"/>
              <a:t>A</a:t>
            </a:r>
            <a:r>
              <a:rPr lang="ru-RU" sz="4000"/>
              <a:t>FC + </a:t>
            </a:r>
            <a:r>
              <a:rPr lang="en-US" sz="4000"/>
              <a:t>A</a:t>
            </a:r>
            <a:r>
              <a:rPr lang="ru-RU" sz="4000"/>
              <a:t>VC. </a:t>
            </a:r>
          </a:p>
        </p:txBody>
      </p:sp>
    </p:spTree>
    <p:extLst>
      <p:ext uri="{BB962C8B-B14F-4D97-AF65-F5344CB8AC3E}">
        <p14:creationId xmlns:p14="http://schemas.microsoft.com/office/powerpoint/2010/main" val="26809907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ru-RU" b="1" i="1"/>
              <a:t>Предельные издержки (</a:t>
            </a:r>
            <a:r>
              <a:rPr lang="en-US" b="1" i="1"/>
              <a:t>MC</a:t>
            </a:r>
            <a:r>
              <a:rPr lang="ru-RU" b="1" i="1"/>
              <a:t>)</a:t>
            </a:r>
          </a:p>
        </p:txBody>
      </p:sp>
      <p:sp>
        <p:nvSpPr>
          <p:cNvPr id="6148" name="Rectangle 3"/>
          <p:cNvSpPr>
            <a:spLocks noGrp="1" noChangeArrowheads="1"/>
          </p:cNvSpPr>
          <p:nvPr>
            <p:ph type="body" idx="1"/>
          </p:nvPr>
        </p:nvSpPr>
        <p:spPr/>
        <p:txBody>
          <a:bodyPr/>
          <a:lstStyle/>
          <a:p>
            <a:pPr algn="just" eaLnBrk="1" hangingPunct="1">
              <a:buFontTx/>
              <a:buNone/>
            </a:pPr>
            <a:r>
              <a:rPr lang="ru-RU"/>
              <a:t>– это прирост общих издержек, вызванный увеличением объема выпуска на единицу продукции </a:t>
            </a:r>
          </a:p>
          <a:p>
            <a:pPr algn="ctr" eaLnBrk="1" hangingPunct="1">
              <a:buFontTx/>
              <a:buNone/>
            </a:pPr>
            <a:endParaRPr lang="ru-RU"/>
          </a:p>
        </p:txBody>
      </p:sp>
      <p:sp>
        <p:nvSpPr>
          <p:cNvPr id="6149"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146" name="Object 4"/>
          <p:cNvGraphicFramePr>
            <a:graphicFrameLocks noChangeAspect="1"/>
          </p:cNvGraphicFramePr>
          <p:nvPr/>
        </p:nvGraphicFramePr>
        <p:xfrm>
          <a:off x="2927351" y="3425825"/>
          <a:ext cx="4537075" cy="2495550"/>
        </p:xfrm>
        <a:graphic>
          <a:graphicData uri="http://schemas.openxmlformats.org/presentationml/2006/ole">
            <mc:AlternateContent xmlns:mc="http://schemas.openxmlformats.org/markup-compatibility/2006">
              <mc:Choice xmlns:v="urn:schemas-microsoft-com:vml" Requires="v">
                <p:oleObj spid="_x0000_s4101" name="Формула" r:id="rId3" imgW="761669" imgH="418918" progId="Equation.3">
                  <p:embed/>
                </p:oleObj>
              </mc:Choice>
              <mc:Fallback>
                <p:oleObj name="Формула" r:id="rId3" imgW="761669" imgH="418918"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3425825"/>
                        <a:ext cx="4537075"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01786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825625"/>
            <a:ext cx="10515600" cy="4351338"/>
          </a:xfrm>
        </p:spPr>
        <p:txBody>
          <a:bodyPr>
            <a:normAutofit/>
          </a:bodyPr>
          <a:lstStyle/>
          <a:p>
            <a:pPr marL="0" indent="0" algn="ctr">
              <a:buNone/>
            </a:pPr>
            <a:r>
              <a:rPr lang="ru-RU" sz="4400" dirty="0" smtClean="0"/>
              <a:t>5.</a:t>
            </a:r>
            <a:endParaRPr lang="ru-RU" sz="4400" dirty="0"/>
          </a:p>
        </p:txBody>
      </p:sp>
    </p:spTree>
    <p:extLst>
      <p:ext uri="{BB962C8B-B14F-4D97-AF65-F5344CB8AC3E}">
        <p14:creationId xmlns:p14="http://schemas.microsoft.com/office/powerpoint/2010/main" val="3379491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sz="4000" b="1" i="1"/>
              <a:t>Общий (совокупный) доход (</a:t>
            </a:r>
            <a:r>
              <a:rPr lang="en-US" sz="4000" b="1" i="1"/>
              <a:t>TR</a:t>
            </a:r>
            <a:r>
              <a:rPr lang="ru-RU" sz="4000" b="1" i="1"/>
              <a:t>)</a:t>
            </a:r>
            <a:r>
              <a:rPr lang="ru-RU" sz="4000"/>
              <a:t>,</a:t>
            </a:r>
          </a:p>
        </p:txBody>
      </p:sp>
      <p:sp>
        <p:nvSpPr>
          <p:cNvPr id="46083" name="Rectangle 3"/>
          <p:cNvSpPr>
            <a:spLocks noGrp="1" noChangeArrowheads="1"/>
          </p:cNvSpPr>
          <p:nvPr>
            <p:ph type="body" idx="1"/>
          </p:nvPr>
        </p:nvSpPr>
        <p:spPr/>
        <p:txBody>
          <a:bodyPr/>
          <a:lstStyle/>
          <a:p>
            <a:pPr algn="just" eaLnBrk="1" hangingPunct="1">
              <a:lnSpc>
                <a:spcPct val="90000"/>
              </a:lnSpc>
              <a:buFontTx/>
              <a:buNone/>
            </a:pPr>
            <a:r>
              <a:rPr lang="ru-RU"/>
              <a:t>Денежный доход, который получает фирма в результате реализации произведенной продукции, принимает форму </a:t>
            </a:r>
            <a:r>
              <a:rPr lang="ru-RU" b="1" i="1"/>
              <a:t>общего (совокупного) дохода (</a:t>
            </a:r>
            <a:r>
              <a:rPr lang="en-US" b="1" i="1"/>
              <a:t>TR</a:t>
            </a:r>
            <a:r>
              <a:rPr lang="ru-RU" b="1" i="1"/>
              <a:t>)</a:t>
            </a:r>
            <a:r>
              <a:rPr lang="ru-RU"/>
              <a:t>, величина которого зависит от рыночной цены (</a:t>
            </a:r>
            <a:r>
              <a:rPr lang="en-US"/>
              <a:t>P</a:t>
            </a:r>
            <a:r>
              <a:rPr lang="ru-RU"/>
              <a:t>) продаваемого товара и количества реализованной фирмой продукции (</a:t>
            </a:r>
            <a:r>
              <a:rPr lang="en-US"/>
              <a:t>Q</a:t>
            </a:r>
            <a:r>
              <a:rPr lang="ru-RU"/>
              <a:t>):</a:t>
            </a:r>
          </a:p>
          <a:p>
            <a:pPr algn="ctr" eaLnBrk="1" hangingPunct="1">
              <a:lnSpc>
                <a:spcPct val="90000"/>
              </a:lnSpc>
              <a:buFontTx/>
              <a:buNone/>
            </a:pPr>
            <a:r>
              <a:rPr lang="ru-RU"/>
              <a:t> </a:t>
            </a:r>
            <a:r>
              <a:rPr lang="en-US" b="1"/>
              <a:t>TR</a:t>
            </a:r>
            <a:r>
              <a:rPr lang="ru-RU" b="1"/>
              <a:t> = </a:t>
            </a:r>
            <a:r>
              <a:rPr lang="en-US" b="1"/>
              <a:t>P</a:t>
            </a:r>
            <a:r>
              <a:rPr lang="ru-RU" b="1"/>
              <a:t>×</a:t>
            </a:r>
            <a:r>
              <a:rPr lang="en-US" b="1"/>
              <a:t>Q</a:t>
            </a:r>
            <a:r>
              <a:rPr lang="ru-RU" b="1"/>
              <a:t>.</a:t>
            </a:r>
          </a:p>
        </p:txBody>
      </p:sp>
    </p:spTree>
    <p:extLst>
      <p:ext uri="{BB962C8B-B14F-4D97-AF65-F5344CB8AC3E}">
        <p14:creationId xmlns:p14="http://schemas.microsoft.com/office/powerpoint/2010/main" val="35224062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ru-RU" b="1" i="1"/>
              <a:t>Прибыль фирмы</a:t>
            </a:r>
          </a:p>
        </p:txBody>
      </p:sp>
      <p:sp>
        <p:nvSpPr>
          <p:cNvPr id="47107" name="Rectangle 3"/>
          <p:cNvSpPr>
            <a:spLocks noGrp="1" noChangeArrowheads="1"/>
          </p:cNvSpPr>
          <p:nvPr>
            <p:ph type="body" idx="1"/>
          </p:nvPr>
        </p:nvSpPr>
        <p:spPr/>
        <p:txBody>
          <a:bodyPr/>
          <a:lstStyle/>
          <a:p>
            <a:pPr eaLnBrk="1" hangingPunct="1">
              <a:buFontTx/>
              <a:buNone/>
            </a:pPr>
            <a:r>
              <a:rPr lang="ru-RU"/>
              <a:t>образуется как разность между общим доходом и общими издержками </a:t>
            </a:r>
          </a:p>
          <a:p>
            <a:pPr algn="ctr" eaLnBrk="1" hangingPunct="1">
              <a:buFontTx/>
              <a:buNone/>
            </a:pPr>
            <a:r>
              <a:rPr lang="ru-RU" b="1"/>
              <a:t>π(</a:t>
            </a:r>
            <a:r>
              <a:rPr lang="en-US" b="1"/>
              <a:t>q</a:t>
            </a:r>
            <a:r>
              <a:rPr lang="ru-RU" b="1"/>
              <a:t>) = </a:t>
            </a:r>
            <a:r>
              <a:rPr lang="en-US" b="1"/>
              <a:t>TR</a:t>
            </a:r>
            <a:r>
              <a:rPr lang="ru-RU" b="1"/>
              <a:t>(</a:t>
            </a:r>
            <a:r>
              <a:rPr lang="en-US" b="1"/>
              <a:t>q</a:t>
            </a:r>
            <a:r>
              <a:rPr lang="ru-RU" b="1"/>
              <a:t>) - ТС(</a:t>
            </a:r>
            <a:r>
              <a:rPr lang="en-US" b="1"/>
              <a:t>q</a:t>
            </a:r>
            <a:r>
              <a:rPr lang="ru-RU" b="1"/>
              <a:t>). </a:t>
            </a:r>
          </a:p>
        </p:txBody>
      </p:sp>
    </p:spTree>
    <p:extLst>
      <p:ext uri="{BB962C8B-B14F-4D97-AF65-F5344CB8AC3E}">
        <p14:creationId xmlns:p14="http://schemas.microsoft.com/office/powerpoint/2010/main" val="21745923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ru-RU" b="1" i="1"/>
              <a:t>Бухгалтерская прибыль</a:t>
            </a:r>
          </a:p>
        </p:txBody>
      </p:sp>
      <p:sp>
        <p:nvSpPr>
          <p:cNvPr id="48131" name="Rectangle 3"/>
          <p:cNvSpPr>
            <a:spLocks noGrp="1" noChangeArrowheads="1"/>
          </p:cNvSpPr>
          <p:nvPr>
            <p:ph type="body" idx="1"/>
          </p:nvPr>
        </p:nvSpPr>
        <p:spPr/>
        <p:txBody>
          <a:bodyPr/>
          <a:lstStyle/>
          <a:p>
            <a:pPr algn="just" eaLnBrk="1" hangingPunct="1">
              <a:buFontTx/>
              <a:buNone/>
            </a:pPr>
            <a:r>
              <a:rPr lang="ru-RU"/>
              <a:t>представляет собой разность между общей выручкой и бухгалтерскими издержками, которые представлены фактически осуществленными выплатами за привлеченные для производства блага ресурсы.</a:t>
            </a:r>
          </a:p>
        </p:txBody>
      </p:sp>
    </p:spTree>
    <p:extLst>
      <p:ext uri="{BB962C8B-B14F-4D97-AF65-F5344CB8AC3E}">
        <p14:creationId xmlns:p14="http://schemas.microsoft.com/office/powerpoint/2010/main" val="2079494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ru-RU" b="1" i="1"/>
              <a:t>Экономическая прибыль</a:t>
            </a:r>
          </a:p>
        </p:txBody>
      </p:sp>
      <p:sp>
        <p:nvSpPr>
          <p:cNvPr id="49155" name="Rectangle 3"/>
          <p:cNvSpPr>
            <a:spLocks noGrp="1" noChangeArrowheads="1"/>
          </p:cNvSpPr>
          <p:nvPr>
            <p:ph type="body" idx="1"/>
          </p:nvPr>
        </p:nvSpPr>
        <p:spPr/>
        <p:txBody>
          <a:bodyPr/>
          <a:lstStyle/>
          <a:p>
            <a:pPr eaLnBrk="1" hangingPunct="1"/>
            <a:r>
              <a:rPr lang="ru-RU"/>
              <a:t>это часть чистого дохода, которая представляет собой превышение над доходом, необходимым для удержания фирмы в сфере ее деятельности. Она определяется как разность между общей выручкой и экономическими издержками. </a:t>
            </a:r>
          </a:p>
        </p:txBody>
      </p:sp>
    </p:spTree>
    <p:extLst>
      <p:ext uri="{BB962C8B-B14F-4D97-AF65-F5344CB8AC3E}">
        <p14:creationId xmlns:p14="http://schemas.microsoft.com/office/powerpoint/2010/main" val="4058132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normAutofit/>
          </a:bodyPr>
          <a:lstStyle/>
          <a:p>
            <a:pPr eaLnBrk="1" hangingPunct="1"/>
            <a:r>
              <a:rPr lang="ru-RU" sz="2800" i="1"/>
              <a:t>Фирма максимизирует прибыль при таком объеме выпуска, для которого предельная выручка равна предельным издержкам производства.</a:t>
            </a:r>
          </a:p>
        </p:txBody>
      </p:sp>
      <p:sp>
        <p:nvSpPr>
          <p:cNvPr id="50179" name="Rectangle 2"/>
          <p:cNvSpPr>
            <a:spLocks noGrp="1" noChangeArrowheads="1"/>
          </p:cNvSpPr>
          <p:nvPr>
            <p:ph type="body" idx="4294967295"/>
          </p:nvPr>
        </p:nvSpPr>
        <p:spPr>
          <a:xfrm>
            <a:off x="1524000" y="1600201"/>
            <a:ext cx="8229600" cy="4525963"/>
          </a:xfrm>
        </p:spPr>
        <p:txBody>
          <a:bodyPr/>
          <a:lstStyle/>
          <a:p>
            <a:pPr algn="ctr" eaLnBrk="1" hangingPunct="1">
              <a:buFontTx/>
              <a:buNone/>
            </a:pPr>
            <a:endParaRPr lang="ru-RU" b="1"/>
          </a:p>
          <a:p>
            <a:pPr algn="ctr" eaLnBrk="1" hangingPunct="1">
              <a:buFontTx/>
              <a:buNone/>
            </a:pPr>
            <a:endParaRPr lang="ru-RU" b="1"/>
          </a:p>
          <a:p>
            <a:pPr algn="ctr" eaLnBrk="1" hangingPunct="1">
              <a:buFontTx/>
              <a:buNone/>
            </a:pPr>
            <a:endParaRPr lang="ru-RU" b="1"/>
          </a:p>
          <a:p>
            <a:pPr algn="ctr" eaLnBrk="1" hangingPunct="1">
              <a:buFontTx/>
              <a:buNone/>
            </a:pPr>
            <a:r>
              <a:rPr lang="ru-RU" b="1"/>
              <a:t>Предельная прибыль= М</a:t>
            </a:r>
            <a:r>
              <a:rPr lang="en-US" b="1"/>
              <a:t>R - MC</a:t>
            </a:r>
            <a:endParaRPr lang="ru-RU" b="1"/>
          </a:p>
        </p:txBody>
      </p:sp>
    </p:spTree>
    <p:extLst>
      <p:ext uri="{BB962C8B-B14F-4D97-AF65-F5344CB8AC3E}">
        <p14:creationId xmlns:p14="http://schemas.microsoft.com/office/powerpoint/2010/main" val="24886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Рыночная система</a:t>
            </a:r>
          </a:p>
        </p:txBody>
      </p:sp>
      <p:sp>
        <p:nvSpPr>
          <p:cNvPr id="3" name="Объект 2"/>
          <p:cNvSpPr>
            <a:spLocks noGrp="1"/>
          </p:cNvSpPr>
          <p:nvPr>
            <p:ph sz="half" idx="1"/>
          </p:nvPr>
        </p:nvSpPr>
        <p:spPr/>
        <p:txBody>
          <a:bodyPr>
            <a:normAutofit lnSpcReduction="10000"/>
          </a:bodyPr>
          <a:lstStyle/>
          <a:p>
            <a:pPr algn="just"/>
            <a:r>
              <a:rPr lang="ru-RU" dirty="0"/>
              <a:t>Представляет собой совокупность хозяйствующих субъектов и институциональных форм их функционирования</a:t>
            </a:r>
          </a:p>
          <a:p>
            <a:pPr algn="just"/>
            <a:r>
              <a:rPr lang="ru-RU" b="1" dirty="0"/>
              <a:t>Институты – это правила игры в экономике и правила поведения в обществе</a:t>
            </a:r>
            <a:r>
              <a:rPr lang="ru-RU" dirty="0"/>
              <a:t>.(Формальные, неформальные и механизмы принуждения) </a:t>
            </a:r>
          </a:p>
          <a:p>
            <a:pPr algn="just"/>
            <a:endParaRPr lang="ru-RU" dirty="0"/>
          </a:p>
        </p:txBody>
      </p:sp>
      <p:sp>
        <p:nvSpPr>
          <p:cNvPr id="4" name="Объект 3"/>
          <p:cNvSpPr>
            <a:spLocks noGrp="1"/>
          </p:cNvSpPr>
          <p:nvPr>
            <p:ph sz="half" idx="2"/>
          </p:nvPr>
        </p:nvSpPr>
        <p:spPr/>
        <p:txBody>
          <a:bodyPr>
            <a:noAutofit/>
          </a:bodyPr>
          <a:lstStyle/>
          <a:p>
            <a:pPr algn="just"/>
            <a:r>
              <a:rPr lang="ru-RU" sz="2000" dirty="0"/>
              <a:t>Мотивационную основу  для принятия решений составляют </a:t>
            </a:r>
            <a:r>
              <a:rPr lang="ru-RU" sz="2000" b="1" i="1" dirty="0"/>
              <a:t>частная собственность и прав</a:t>
            </a:r>
            <a:r>
              <a:rPr lang="ru-RU" sz="2000" dirty="0"/>
              <a:t>о</a:t>
            </a:r>
          </a:p>
          <a:p>
            <a:pPr algn="just"/>
            <a:r>
              <a:rPr lang="ru-RU" sz="2000" dirty="0"/>
              <a:t>Интеграционную и информационную основу представляет </a:t>
            </a:r>
            <a:r>
              <a:rPr lang="ru-RU" sz="2000" b="1" i="1" dirty="0"/>
              <a:t>свободное колебание спроса, предложения и цен</a:t>
            </a:r>
            <a:r>
              <a:rPr lang="ru-RU" sz="2000" dirty="0"/>
              <a:t>.</a:t>
            </a:r>
          </a:p>
          <a:p>
            <a:pPr algn="just"/>
            <a:r>
              <a:rPr lang="ru-RU" sz="2000" dirty="0"/>
              <a:t>Организационную основу составляет товарное производство</a:t>
            </a:r>
          </a:p>
        </p:txBody>
      </p:sp>
    </p:spTree>
    <p:extLst>
      <p:ext uri="{BB962C8B-B14F-4D97-AF65-F5344CB8AC3E}">
        <p14:creationId xmlns:p14="http://schemas.microsoft.com/office/powerpoint/2010/main" val="4249307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максимизации прибыли</a:t>
            </a:r>
          </a:p>
        </p:txBody>
      </p:sp>
      <p:sp>
        <p:nvSpPr>
          <p:cNvPr id="3" name="Объект 2"/>
          <p:cNvSpPr>
            <a:spLocks noGrp="1"/>
          </p:cNvSpPr>
          <p:nvPr>
            <p:ph idx="1"/>
          </p:nvPr>
        </p:nvSpPr>
        <p:spPr/>
        <p:txBody>
          <a:bodyPr>
            <a:normAutofit/>
          </a:bodyPr>
          <a:lstStyle/>
          <a:p>
            <a:pPr marL="0" indent="0">
              <a:buNone/>
            </a:pPr>
            <a:r>
              <a:rPr lang="ru-RU" dirty="0"/>
              <a:t>Фирма в условиях совершенной конкуренции максимизирует прибыль при таком объеме производства, при котором:</a:t>
            </a:r>
          </a:p>
          <a:p>
            <a:pPr marL="514350" indent="-514350">
              <a:buFont typeface="+mj-lt"/>
              <a:buAutoNum type="arabicPeriod"/>
            </a:pPr>
            <a:r>
              <a:rPr lang="ru-RU" dirty="0"/>
              <a:t>Предельный доход равен предельным издержкам </a:t>
            </a:r>
            <a:r>
              <a:rPr lang="en-US" dirty="0"/>
              <a:t>MR=MC</a:t>
            </a:r>
          </a:p>
          <a:p>
            <a:pPr marL="514350" indent="-514350">
              <a:buFont typeface="+mj-lt"/>
              <a:buAutoNum type="arabicPeriod"/>
            </a:pPr>
            <a:r>
              <a:rPr lang="ru-RU" dirty="0"/>
              <a:t>Валовая выручка превышает общие издержки на максимальную величину</a:t>
            </a:r>
          </a:p>
          <a:p>
            <a:pPr marL="514350" indent="-514350">
              <a:buFont typeface="+mj-lt"/>
              <a:buAutoNum type="arabicPeriod"/>
            </a:pPr>
            <a:r>
              <a:rPr lang="ru-RU" dirty="0"/>
              <a:t>Предельная прибыль = 0 (Пред. </a:t>
            </a:r>
            <a:r>
              <a:rPr lang="ru-RU" dirty="0" err="1"/>
              <a:t>приб</a:t>
            </a:r>
            <a:r>
              <a:rPr lang="ru-RU" dirty="0"/>
              <a:t>.= </a:t>
            </a:r>
            <a:r>
              <a:rPr lang="en-US" dirty="0"/>
              <a:t>MR-MC</a:t>
            </a:r>
            <a:r>
              <a:rPr lang="ru-RU" dirty="0"/>
              <a:t>)</a:t>
            </a:r>
          </a:p>
        </p:txBody>
      </p:sp>
    </p:spTree>
    <p:extLst>
      <p:ext uri="{BB962C8B-B14F-4D97-AF65-F5344CB8AC3E}">
        <p14:creationId xmlns:p14="http://schemas.microsoft.com/office/powerpoint/2010/main" val="3317816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Прямая со стрелкой 6"/>
          <p:cNvCxnSpPr/>
          <p:nvPr/>
        </p:nvCxnSpPr>
        <p:spPr>
          <a:xfrm flipV="1">
            <a:off x="3575720" y="260648"/>
            <a:ext cx="0"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3575720" y="1916832"/>
            <a:ext cx="23762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3575720" y="980728"/>
            <a:ext cx="2528860" cy="490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11624" y="404664"/>
            <a:ext cx="648072" cy="369332"/>
          </a:xfrm>
          <a:prstGeom prst="rect">
            <a:avLst/>
          </a:prstGeom>
          <a:noFill/>
        </p:spPr>
        <p:txBody>
          <a:bodyPr wrap="square" rtlCol="0">
            <a:spAutoFit/>
          </a:bodyPr>
          <a:lstStyle/>
          <a:p>
            <a:r>
              <a:rPr lang="en-US" dirty="0"/>
              <a:t>P</a:t>
            </a:r>
            <a:endParaRPr lang="ru-RU" dirty="0"/>
          </a:p>
        </p:txBody>
      </p:sp>
      <p:sp>
        <p:nvSpPr>
          <p:cNvPr id="13" name="TextBox 12"/>
          <p:cNvSpPr txBox="1"/>
          <p:nvPr/>
        </p:nvSpPr>
        <p:spPr>
          <a:xfrm>
            <a:off x="6096000" y="2060848"/>
            <a:ext cx="864096" cy="369332"/>
          </a:xfrm>
          <a:prstGeom prst="rect">
            <a:avLst/>
          </a:prstGeom>
          <a:noFill/>
        </p:spPr>
        <p:txBody>
          <a:bodyPr wrap="square" rtlCol="0">
            <a:spAutoFit/>
          </a:bodyPr>
          <a:lstStyle/>
          <a:p>
            <a:r>
              <a:rPr lang="en-US" dirty="0"/>
              <a:t>Q</a:t>
            </a:r>
            <a:endParaRPr lang="ru-RU" dirty="0"/>
          </a:p>
        </p:txBody>
      </p:sp>
      <p:sp>
        <p:nvSpPr>
          <p:cNvPr id="14" name="TextBox 13"/>
          <p:cNvSpPr txBox="1"/>
          <p:nvPr/>
        </p:nvSpPr>
        <p:spPr>
          <a:xfrm>
            <a:off x="5951984" y="980728"/>
            <a:ext cx="1368152" cy="369332"/>
          </a:xfrm>
          <a:prstGeom prst="rect">
            <a:avLst/>
          </a:prstGeom>
          <a:noFill/>
        </p:spPr>
        <p:txBody>
          <a:bodyPr wrap="square" rtlCol="0">
            <a:spAutoFit/>
          </a:bodyPr>
          <a:lstStyle/>
          <a:p>
            <a:r>
              <a:rPr lang="en-US" dirty="0"/>
              <a:t>MC=MR</a:t>
            </a:r>
            <a:endParaRPr lang="ru-RU" dirty="0"/>
          </a:p>
        </p:txBody>
      </p:sp>
      <p:sp>
        <p:nvSpPr>
          <p:cNvPr id="16" name="Полилиния 15"/>
          <p:cNvSpPr/>
          <p:nvPr/>
        </p:nvSpPr>
        <p:spPr>
          <a:xfrm>
            <a:off x="3788636" y="435837"/>
            <a:ext cx="2315944" cy="1187865"/>
          </a:xfrm>
          <a:custGeom>
            <a:avLst/>
            <a:gdLst>
              <a:gd name="connsiteX0" fmla="*/ 0 w 2315944"/>
              <a:gd name="connsiteY0" fmla="*/ 68366 h 1187865"/>
              <a:gd name="connsiteX1" fmla="*/ 25637 w 2315944"/>
              <a:gd name="connsiteY1" fmla="*/ 111095 h 1187865"/>
              <a:gd name="connsiteX2" fmla="*/ 51274 w 2315944"/>
              <a:gd name="connsiteY2" fmla="*/ 162370 h 1187865"/>
              <a:gd name="connsiteX3" fmla="*/ 76912 w 2315944"/>
              <a:gd name="connsiteY3" fmla="*/ 247828 h 1187865"/>
              <a:gd name="connsiteX4" fmla="*/ 85457 w 2315944"/>
              <a:gd name="connsiteY4" fmla="*/ 282011 h 1187865"/>
              <a:gd name="connsiteX5" fmla="*/ 102549 w 2315944"/>
              <a:gd name="connsiteY5" fmla="*/ 333285 h 1187865"/>
              <a:gd name="connsiteX6" fmla="*/ 111095 w 2315944"/>
              <a:gd name="connsiteY6" fmla="*/ 358923 h 1187865"/>
              <a:gd name="connsiteX7" fmla="*/ 128186 w 2315944"/>
              <a:gd name="connsiteY7" fmla="*/ 393106 h 1187865"/>
              <a:gd name="connsiteX8" fmla="*/ 145278 w 2315944"/>
              <a:gd name="connsiteY8" fmla="*/ 444381 h 1187865"/>
              <a:gd name="connsiteX9" fmla="*/ 162370 w 2315944"/>
              <a:gd name="connsiteY9" fmla="*/ 478564 h 1187865"/>
              <a:gd name="connsiteX10" fmla="*/ 179461 w 2315944"/>
              <a:gd name="connsiteY10" fmla="*/ 529839 h 1187865"/>
              <a:gd name="connsiteX11" fmla="*/ 213644 w 2315944"/>
              <a:gd name="connsiteY11" fmla="*/ 581114 h 1187865"/>
              <a:gd name="connsiteX12" fmla="*/ 247828 w 2315944"/>
              <a:gd name="connsiteY12" fmla="*/ 666571 h 1187865"/>
              <a:gd name="connsiteX13" fmla="*/ 264919 w 2315944"/>
              <a:gd name="connsiteY13" fmla="*/ 700755 h 1187865"/>
              <a:gd name="connsiteX14" fmla="*/ 290557 w 2315944"/>
              <a:gd name="connsiteY14" fmla="*/ 717846 h 1187865"/>
              <a:gd name="connsiteX15" fmla="*/ 299102 w 2315944"/>
              <a:gd name="connsiteY15" fmla="*/ 752029 h 1187865"/>
              <a:gd name="connsiteX16" fmla="*/ 316194 w 2315944"/>
              <a:gd name="connsiteY16" fmla="*/ 777667 h 1187865"/>
              <a:gd name="connsiteX17" fmla="*/ 358923 w 2315944"/>
              <a:gd name="connsiteY17" fmla="*/ 837487 h 1187865"/>
              <a:gd name="connsiteX18" fmla="*/ 376014 w 2315944"/>
              <a:gd name="connsiteY18" fmla="*/ 871671 h 1187865"/>
              <a:gd name="connsiteX19" fmla="*/ 384560 w 2315944"/>
              <a:gd name="connsiteY19" fmla="*/ 897308 h 1187865"/>
              <a:gd name="connsiteX20" fmla="*/ 410198 w 2315944"/>
              <a:gd name="connsiteY20" fmla="*/ 914400 h 1187865"/>
              <a:gd name="connsiteX21" fmla="*/ 461472 w 2315944"/>
              <a:gd name="connsiteY21" fmla="*/ 957128 h 1187865"/>
              <a:gd name="connsiteX22" fmla="*/ 529839 w 2315944"/>
              <a:gd name="connsiteY22" fmla="*/ 991312 h 1187865"/>
              <a:gd name="connsiteX23" fmla="*/ 615297 w 2315944"/>
              <a:gd name="connsiteY23" fmla="*/ 1025495 h 1187865"/>
              <a:gd name="connsiteX24" fmla="*/ 649480 w 2315944"/>
              <a:gd name="connsiteY24" fmla="*/ 1042586 h 1187865"/>
              <a:gd name="connsiteX25" fmla="*/ 709300 w 2315944"/>
              <a:gd name="connsiteY25" fmla="*/ 1076770 h 1187865"/>
              <a:gd name="connsiteX26" fmla="*/ 743484 w 2315944"/>
              <a:gd name="connsiteY26" fmla="*/ 1085315 h 1187865"/>
              <a:gd name="connsiteX27" fmla="*/ 820396 w 2315944"/>
              <a:gd name="connsiteY27" fmla="*/ 1110953 h 1187865"/>
              <a:gd name="connsiteX28" fmla="*/ 999857 w 2315944"/>
              <a:gd name="connsiteY28" fmla="*/ 1153682 h 1187865"/>
              <a:gd name="connsiteX29" fmla="*/ 1153682 w 2315944"/>
              <a:gd name="connsiteY29" fmla="*/ 1187865 h 1187865"/>
              <a:gd name="connsiteX30" fmla="*/ 1264777 w 2315944"/>
              <a:gd name="connsiteY30" fmla="*/ 1170773 h 1187865"/>
              <a:gd name="connsiteX31" fmla="*/ 1290414 w 2315944"/>
              <a:gd name="connsiteY31" fmla="*/ 1162228 h 1187865"/>
              <a:gd name="connsiteX32" fmla="*/ 1316052 w 2315944"/>
              <a:gd name="connsiteY32" fmla="*/ 1136590 h 1187865"/>
              <a:gd name="connsiteX33" fmla="*/ 1367327 w 2315944"/>
              <a:gd name="connsiteY33" fmla="*/ 1119499 h 1187865"/>
              <a:gd name="connsiteX34" fmla="*/ 1392964 w 2315944"/>
              <a:gd name="connsiteY34" fmla="*/ 1110953 h 1187865"/>
              <a:gd name="connsiteX35" fmla="*/ 1418601 w 2315944"/>
              <a:gd name="connsiteY35" fmla="*/ 1102407 h 1187865"/>
              <a:gd name="connsiteX36" fmla="*/ 1461330 w 2315944"/>
              <a:gd name="connsiteY36" fmla="*/ 1059678 h 1187865"/>
              <a:gd name="connsiteX37" fmla="*/ 1486968 w 2315944"/>
              <a:gd name="connsiteY37" fmla="*/ 1034041 h 1187865"/>
              <a:gd name="connsiteX38" fmla="*/ 1521151 w 2315944"/>
              <a:gd name="connsiteY38" fmla="*/ 1008403 h 1187865"/>
              <a:gd name="connsiteX39" fmla="*/ 1546788 w 2315944"/>
              <a:gd name="connsiteY39" fmla="*/ 991312 h 1187865"/>
              <a:gd name="connsiteX40" fmla="*/ 1572426 w 2315944"/>
              <a:gd name="connsiteY40" fmla="*/ 965674 h 1187865"/>
              <a:gd name="connsiteX41" fmla="*/ 1606609 w 2315944"/>
              <a:gd name="connsiteY41" fmla="*/ 940037 h 1187865"/>
              <a:gd name="connsiteX42" fmla="*/ 1632246 w 2315944"/>
              <a:gd name="connsiteY42" fmla="*/ 922945 h 1187865"/>
              <a:gd name="connsiteX43" fmla="*/ 1692067 w 2315944"/>
              <a:gd name="connsiteY43" fmla="*/ 863125 h 1187865"/>
              <a:gd name="connsiteX44" fmla="*/ 1768979 w 2315944"/>
              <a:gd name="connsiteY44" fmla="*/ 820396 h 1187865"/>
              <a:gd name="connsiteX45" fmla="*/ 1820254 w 2315944"/>
              <a:gd name="connsiteY45" fmla="*/ 786213 h 1187865"/>
              <a:gd name="connsiteX46" fmla="*/ 1845891 w 2315944"/>
              <a:gd name="connsiteY46" fmla="*/ 769121 h 1187865"/>
              <a:gd name="connsiteX47" fmla="*/ 1888620 w 2315944"/>
              <a:gd name="connsiteY47" fmla="*/ 726392 h 1187865"/>
              <a:gd name="connsiteX48" fmla="*/ 1905712 w 2315944"/>
              <a:gd name="connsiteY48" fmla="*/ 700755 h 1187865"/>
              <a:gd name="connsiteX49" fmla="*/ 1914257 w 2315944"/>
              <a:gd name="connsiteY49" fmla="*/ 666571 h 1187865"/>
              <a:gd name="connsiteX50" fmla="*/ 1931349 w 2315944"/>
              <a:gd name="connsiteY50" fmla="*/ 640934 h 1187865"/>
              <a:gd name="connsiteX51" fmla="*/ 1948441 w 2315944"/>
              <a:gd name="connsiteY51" fmla="*/ 572568 h 1187865"/>
              <a:gd name="connsiteX52" fmla="*/ 1956986 w 2315944"/>
              <a:gd name="connsiteY52" fmla="*/ 546930 h 1187865"/>
              <a:gd name="connsiteX53" fmla="*/ 1999715 w 2315944"/>
              <a:gd name="connsiteY53" fmla="*/ 487110 h 1187865"/>
              <a:gd name="connsiteX54" fmla="*/ 2025353 w 2315944"/>
              <a:gd name="connsiteY54" fmla="*/ 470018 h 1187865"/>
              <a:gd name="connsiteX55" fmla="*/ 2085173 w 2315944"/>
              <a:gd name="connsiteY55" fmla="*/ 410198 h 1187865"/>
              <a:gd name="connsiteX56" fmla="*/ 2110811 w 2315944"/>
              <a:gd name="connsiteY56" fmla="*/ 384560 h 1187865"/>
              <a:gd name="connsiteX57" fmla="*/ 2136448 w 2315944"/>
              <a:gd name="connsiteY57" fmla="*/ 350377 h 1187865"/>
              <a:gd name="connsiteX58" fmla="*/ 2162085 w 2315944"/>
              <a:gd name="connsiteY58" fmla="*/ 324740 h 1187865"/>
              <a:gd name="connsiteX59" fmla="*/ 2213360 w 2315944"/>
              <a:gd name="connsiteY59" fmla="*/ 247828 h 1187865"/>
              <a:gd name="connsiteX60" fmla="*/ 2238998 w 2315944"/>
              <a:gd name="connsiteY60" fmla="*/ 222190 h 1187865"/>
              <a:gd name="connsiteX61" fmla="*/ 2273181 w 2315944"/>
              <a:gd name="connsiteY61" fmla="*/ 170915 h 1187865"/>
              <a:gd name="connsiteX62" fmla="*/ 2290272 w 2315944"/>
              <a:gd name="connsiteY62" fmla="*/ 145278 h 1187865"/>
              <a:gd name="connsiteX63" fmla="*/ 2307364 w 2315944"/>
              <a:gd name="connsiteY63" fmla="*/ 94003 h 1187865"/>
              <a:gd name="connsiteX64" fmla="*/ 2315910 w 2315944"/>
              <a:gd name="connsiteY64" fmla="*/ 0 h 118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315944" h="1187865">
                <a:moveTo>
                  <a:pt x="0" y="68366"/>
                </a:moveTo>
                <a:cubicBezTo>
                  <a:pt x="8546" y="82609"/>
                  <a:pt x="18209" y="96239"/>
                  <a:pt x="25637" y="111095"/>
                </a:cubicBezTo>
                <a:cubicBezTo>
                  <a:pt x="61020" y="181862"/>
                  <a:pt x="2290" y="88890"/>
                  <a:pt x="51274" y="162370"/>
                </a:cubicBezTo>
                <a:cubicBezTo>
                  <a:pt x="64190" y="214031"/>
                  <a:pt x="56106" y="185411"/>
                  <a:pt x="76912" y="247828"/>
                </a:cubicBezTo>
                <a:cubicBezTo>
                  <a:pt x="80626" y="258970"/>
                  <a:pt x="82082" y="270761"/>
                  <a:pt x="85457" y="282011"/>
                </a:cubicBezTo>
                <a:cubicBezTo>
                  <a:pt x="90634" y="299267"/>
                  <a:pt x="96852" y="316194"/>
                  <a:pt x="102549" y="333285"/>
                </a:cubicBezTo>
                <a:cubicBezTo>
                  <a:pt x="105398" y="341831"/>
                  <a:pt x="107066" y="350866"/>
                  <a:pt x="111095" y="358923"/>
                </a:cubicBezTo>
                <a:cubicBezTo>
                  <a:pt x="116792" y="370317"/>
                  <a:pt x="123455" y="381278"/>
                  <a:pt x="128186" y="393106"/>
                </a:cubicBezTo>
                <a:cubicBezTo>
                  <a:pt x="134877" y="409834"/>
                  <a:pt x="139581" y="427289"/>
                  <a:pt x="145278" y="444381"/>
                </a:cubicBezTo>
                <a:cubicBezTo>
                  <a:pt x="149307" y="456467"/>
                  <a:pt x="157639" y="466736"/>
                  <a:pt x="162370" y="478564"/>
                </a:cubicBezTo>
                <a:cubicBezTo>
                  <a:pt x="169061" y="495292"/>
                  <a:pt x="173764" y="512747"/>
                  <a:pt x="179461" y="529839"/>
                </a:cubicBezTo>
                <a:cubicBezTo>
                  <a:pt x="185957" y="549327"/>
                  <a:pt x="202250" y="564022"/>
                  <a:pt x="213644" y="581114"/>
                </a:cubicBezTo>
                <a:cubicBezTo>
                  <a:pt x="230411" y="606264"/>
                  <a:pt x="238562" y="638774"/>
                  <a:pt x="247828" y="666571"/>
                </a:cubicBezTo>
                <a:cubicBezTo>
                  <a:pt x="251857" y="678657"/>
                  <a:pt x="256763" y="690968"/>
                  <a:pt x="264919" y="700755"/>
                </a:cubicBezTo>
                <a:cubicBezTo>
                  <a:pt x="271494" y="708645"/>
                  <a:pt x="282011" y="712149"/>
                  <a:pt x="290557" y="717846"/>
                </a:cubicBezTo>
                <a:cubicBezTo>
                  <a:pt x="293405" y="729240"/>
                  <a:pt x="294476" y="741234"/>
                  <a:pt x="299102" y="752029"/>
                </a:cubicBezTo>
                <a:cubicBezTo>
                  <a:pt x="303148" y="761470"/>
                  <a:pt x="311098" y="768749"/>
                  <a:pt x="316194" y="777667"/>
                </a:cubicBezTo>
                <a:cubicBezTo>
                  <a:pt x="346189" y="830159"/>
                  <a:pt x="317163" y="795728"/>
                  <a:pt x="358923" y="837487"/>
                </a:cubicBezTo>
                <a:cubicBezTo>
                  <a:pt x="364620" y="848882"/>
                  <a:pt x="370996" y="859962"/>
                  <a:pt x="376014" y="871671"/>
                </a:cubicBezTo>
                <a:cubicBezTo>
                  <a:pt x="379562" y="879951"/>
                  <a:pt x="378933" y="890274"/>
                  <a:pt x="384560" y="897308"/>
                </a:cubicBezTo>
                <a:cubicBezTo>
                  <a:pt x="390976" y="905328"/>
                  <a:pt x="402308" y="907825"/>
                  <a:pt x="410198" y="914400"/>
                </a:cubicBezTo>
                <a:cubicBezTo>
                  <a:pt x="444463" y="942954"/>
                  <a:pt x="424619" y="937026"/>
                  <a:pt x="461472" y="957128"/>
                </a:cubicBezTo>
                <a:cubicBezTo>
                  <a:pt x="483840" y="969329"/>
                  <a:pt x="506182" y="981849"/>
                  <a:pt x="529839" y="991312"/>
                </a:cubicBezTo>
                <a:cubicBezTo>
                  <a:pt x="558325" y="1002706"/>
                  <a:pt x="587856" y="1011775"/>
                  <a:pt x="615297" y="1025495"/>
                </a:cubicBezTo>
                <a:cubicBezTo>
                  <a:pt x="626691" y="1031192"/>
                  <a:pt x="638419" y="1036266"/>
                  <a:pt x="649480" y="1042586"/>
                </a:cubicBezTo>
                <a:cubicBezTo>
                  <a:pt x="681036" y="1060618"/>
                  <a:pt x="671737" y="1062684"/>
                  <a:pt x="709300" y="1076770"/>
                </a:cubicBezTo>
                <a:cubicBezTo>
                  <a:pt x="720297" y="1080894"/>
                  <a:pt x="732089" y="1082467"/>
                  <a:pt x="743484" y="1085315"/>
                </a:cubicBezTo>
                <a:cubicBezTo>
                  <a:pt x="788087" y="1115052"/>
                  <a:pt x="751315" y="1095602"/>
                  <a:pt x="820396" y="1110953"/>
                </a:cubicBezTo>
                <a:cubicBezTo>
                  <a:pt x="880424" y="1124293"/>
                  <a:pt x="940531" y="1137503"/>
                  <a:pt x="999857" y="1153682"/>
                </a:cubicBezTo>
                <a:cubicBezTo>
                  <a:pt x="1113294" y="1184619"/>
                  <a:pt x="1061708" y="1174726"/>
                  <a:pt x="1153682" y="1187865"/>
                </a:cubicBezTo>
                <a:cubicBezTo>
                  <a:pt x="1190714" y="1182168"/>
                  <a:pt x="1227951" y="1177678"/>
                  <a:pt x="1264777" y="1170773"/>
                </a:cubicBezTo>
                <a:cubicBezTo>
                  <a:pt x="1273631" y="1169113"/>
                  <a:pt x="1282919" y="1167225"/>
                  <a:pt x="1290414" y="1162228"/>
                </a:cubicBezTo>
                <a:cubicBezTo>
                  <a:pt x="1300470" y="1155524"/>
                  <a:pt x="1305487" y="1142459"/>
                  <a:pt x="1316052" y="1136590"/>
                </a:cubicBezTo>
                <a:cubicBezTo>
                  <a:pt x="1331801" y="1127841"/>
                  <a:pt x="1350235" y="1125196"/>
                  <a:pt x="1367327" y="1119499"/>
                </a:cubicBezTo>
                <a:lnTo>
                  <a:pt x="1392964" y="1110953"/>
                </a:lnTo>
                <a:lnTo>
                  <a:pt x="1418601" y="1102407"/>
                </a:lnTo>
                <a:cubicBezTo>
                  <a:pt x="1449935" y="1055408"/>
                  <a:pt x="1418602" y="1095284"/>
                  <a:pt x="1461330" y="1059678"/>
                </a:cubicBezTo>
                <a:cubicBezTo>
                  <a:pt x="1470614" y="1051941"/>
                  <a:pt x="1477792" y="1041906"/>
                  <a:pt x="1486968" y="1034041"/>
                </a:cubicBezTo>
                <a:cubicBezTo>
                  <a:pt x="1497782" y="1024772"/>
                  <a:pt x="1509561" y="1016682"/>
                  <a:pt x="1521151" y="1008403"/>
                </a:cubicBezTo>
                <a:cubicBezTo>
                  <a:pt x="1529508" y="1002433"/>
                  <a:pt x="1538898" y="997887"/>
                  <a:pt x="1546788" y="991312"/>
                </a:cubicBezTo>
                <a:cubicBezTo>
                  <a:pt x="1556073" y="983575"/>
                  <a:pt x="1563250" y="973539"/>
                  <a:pt x="1572426" y="965674"/>
                </a:cubicBezTo>
                <a:cubicBezTo>
                  <a:pt x="1583240" y="956405"/>
                  <a:pt x="1595019" y="948316"/>
                  <a:pt x="1606609" y="940037"/>
                </a:cubicBezTo>
                <a:cubicBezTo>
                  <a:pt x="1614967" y="934067"/>
                  <a:pt x="1624612" y="929816"/>
                  <a:pt x="1632246" y="922945"/>
                </a:cubicBezTo>
                <a:cubicBezTo>
                  <a:pt x="1653207" y="904080"/>
                  <a:pt x="1668603" y="878767"/>
                  <a:pt x="1692067" y="863125"/>
                </a:cubicBezTo>
                <a:cubicBezTo>
                  <a:pt x="1750837" y="823945"/>
                  <a:pt x="1723855" y="835438"/>
                  <a:pt x="1768979" y="820396"/>
                </a:cubicBezTo>
                <a:lnTo>
                  <a:pt x="1820254" y="786213"/>
                </a:lnTo>
                <a:lnTo>
                  <a:pt x="1845891" y="769121"/>
                </a:lnTo>
                <a:cubicBezTo>
                  <a:pt x="1891470" y="700756"/>
                  <a:pt x="1831648" y="783364"/>
                  <a:pt x="1888620" y="726392"/>
                </a:cubicBezTo>
                <a:cubicBezTo>
                  <a:pt x="1895883" y="719129"/>
                  <a:pt x="1900015" y="709301"/>
                  <a:pt x="1905712" y="700755"/>
                </a:cubicBezTo>
                <a:cubicBezTo>
                  <a:pt x="1908560" y="689360"/>
                  <a:pt x="1909630" y="677367"/>
                  <a:pt x="1914257" y="666571"/>
                </a:cubicBezTo>
                <a:cubicBezTo>
                  <a:pt x="1918303" y="657131"/>
                  <a:pt x="1927839" y="650586"/>
                  <a:pt x="1931349" y="640934"/>
                </a:cubicBezTo>
                <a:cubicBezTo>
                  <a:pt x="1939377" y="618858"/>
                  <a:pt x="1942744" y="595357"/>
                  <a:pt x="1948441" y="572568"/>
                </a:cubicBezTo>
                <a:cubicBezTo>
                  <a:pt x="1950626" y="563829"/>
                  <a:pt x="1952957" y="554987"/>
                  <a:pt x="1956986" y="546930"/>
                </a:cubicBezTo>
                <a:cubicBezTo>
                  <a:pt x="1961837" y="537228"/>
                  <a:pt x="1995847" y="490978"/>
                  <a:pt x="1999715" y="487110"/>
                </a:cubicBezTo>
                <a:cubicBezTo>
                  <a:pt x="2006978" y="479847"/>
                  <a:pt x="2017719" y="476889"/>
                  <a:pt x="2025353" y="470018"/>
                </a:cubicBezTo>
                <a:cubicBezTo>
                  <a:pt x="2046313" y="451154"/>
                  <a:pt x="2065233" y="430138"/>
                  <a:pt x="2085173" y="410198"/>
                </a:cubicBezTo>
                <a:cubicBezTo>
                  <a:pt x="2093719" y="401652"/>
                  <a:pt x="2103560" y="394229"/>
                  <a:pt x="2110811" y="384560"/>
                </a:cubicBezTo>
                <a:cubicBezTo>
                  <a:pt x="2119357" y="373166"/>
                  <a:pt x="2127179" y="361191"/>
                  <a:pt x="2136448" y="350377"/>
                </a:cubicBezTo>
                <a:cubicBezTo>
                  <a:pt x="2144313" y="341201"/>
                  <a:pt x="2154665" y="334280"/>
                  <a:pt x="2162085" y="324740"/>
                </a:cubicBezTo>
                <a:cubicBezTo>
                  <a:pt x="2162096" y="324726"/>
                  <a:pt x="2204809" y="260655"/>
                  <a:pt x="2213360" y="247828"/>
                </a:cubicBezTo>
                <a:cubicBezTo>
                  <a:pt x="2220064" y="237772"/>
                  <a:pt x="2231578" y="231730"/>
                  <a:pt x="2238998" y="222190"/>
                </a:cubicBezTo>
                <a:cubicBezTo>
                  <a:pt x="2251609" y="205975"/>
                  <a:pt x="2261787" y="188007"/>
                  <a:pt x="2273181" y="170915"/>
                </a:cubicBezTo>
                <a:lnTo>
                  <a:pt x="2290272" y="145278"/>
                </a:lnTo>
                <a:cubicBezTo>
                  <a:pt x="2300265" y="130287"/>
                  <a:pt x="2307364" y="94003"/>
                  <a:pt x="2307364" y="94003"/>
                </a:cubicBezTo>
                <a:cubicBezTo>
                  <a:pt x="2316970" y="17157"/>
                  <a:pt x="2315910" y="48603"/>
                  <a:pt x="231591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17"/>
          <p:cNvSpPr/>
          <p:nvPr/>
        </p:nvSpPr>
        <p:spPr>
          <a:xfrm>
            <a:off x="4563838" y="213645"/>
            <a:ext cx="720939" cy="1487048"/>
          </a:xfrm>
          <a:custGeom>
            <a:avLst/>
            <a:gdLst>
              <a:gd name="connsiteX0" fmla="*/ 694675 w 720939"/>
              <a:gd name="connsiteY0" fmla="*/ 0 h 1487048"/>
              <a:gd name="connsiteX1" fmla="*/ 720313 w 720939"/>
              <a:gd name="connsiteY1" fmla="*/ 42729 h 1487048"/>
              <a:gd name="connsiteX2" fmla="*/ 711767 w 720939"/>
              <a:gd name="connsiteY2" fmla="*/ 85458 h 1487048"/>
              <a:gd name="connsiteX3" fmla="*/ 694675 w 720939"/>
              <a:gd name="connsiteY3" fmla="*/ 136733 h 1487048"/>
              <a:gd name="connsiteX4" fmla="*/ 677584 w 720939"/>
              <a:gd name="connsiteY4" fmla="*/ 188007 h 1487048"/>
              <a:gd name="connsiteX5" fmla="*/ 643400 w 720939"/>
              <a:gd name="connsiteY5" fmla="*/ 247828 h 1487048"/>
              <a:gd name="connsiteX6" fmla="*/ 634855 w 720939"/>
              <a:gd name="connsiteY6" fmla="*/ 290557 h 1487048"/>
              <a:gd name="connsiteX7" fmla="*/ 609217 w 720939"/>
              <a:gd name="connsiteY7" fmla="*/ 376015 h 1487048"/>
              <a:gd name="connsiteX8" fmla="*/ 600671 w 720939"/>
              <a:gd name="connsiteY8" fmla="*/ 427290 h 1487048"/>
              <a:gd name="connsiteX9" fmla="*/ 592126 w 720939"/>
              <a:gd name="connsiteY9" fmla="*/ 452927 h 1487048"/>
              <a:gd name="connsiteX10" fmla="*/ 566488 w 720939"/>
              <a:gd name="connsiteY10" fmla="*/ 546931 h 1487048"/>
              <a:gd name="connsiteX11" fmla="*/ 549397 w 720939"/>
              <a:gd name="connsiteY11" fmla="*/ 572568 h 1487048"/>
              <a:gd name="connsiteX12" fmla="*/ 532305 w 720939"/>
              <a:gd name="connsiteY12" fmla="*/ 640934 h 1487048"/>
              <a:gd name="connsiteX13" fmla="*/ 506668 w 720939"/>
              <a:gd name="connsiteY13" fmla="*/ 692209 h 1487048"/>
              <a:gd name="connsiteX14" fmla="*/ 489576 w 720939"/>
              <a:gd name="connsiteY14" fmla="*/ 769121 h 1487048"/>
              <a:gd name="connsiteX15" fmla="*/ 472484 w 720939"/>
              <a:gd name="connsiteY15" fmla="*/ 820396 h 1487048"/>
              <a:gd name="connsiteX16" fmla="*/ 463939 w 720939"/>
              <a:gd name="connsiteY16" fmla="*/ 846034 h 1487048"/>
              <a:gd name="connsiteX17" fmla="*/ 455393 w 720939"/>
              <a:gd name="connsiteY17" fmla="*/ 940037 h 1487048"/>
              <a:gd name="connsiteX18" fmla="*/ 438301 w 720939"/>
              <a:gd name="connsiteY18" fmla="*/ 991312 h 1487048"/>
              <a:gd name="connsiteX19" fmla="*/ 429756 w 720939"/>
              <a:gd name="connsiteY19" fmla="*/ 1051133 h 1487048"/>
              <a:gd name="connsiteX20" fmla="*/ 412664 w 720939"/>
              <a:gd name="connsiteY20" fmla="*/ 1153682 h 1487048"/>
              <a:gd name="connsiteX21" fmla="*/ 395572 w 720939"/>
              <a:gd name="connsiteY21" fmla="*/ 1179319 h 1487048"/>
              <a:gd name="connsiteX22" fmla="*/ 378481 w 720939"/>
              <a:gd name="connsiteY22" fmla="*/ 1230594 h 1487048"/>
              <a:gd name="connsiteX23" fmla="*/ 361389 w 720939"/>
              <a:gd name="connsiteY23" fmla="*/ 1290415 h 1487048"/>
              <a:gd name="connsiteX24" fmla="*/ 318660 w 720939"/>
              <a:gd name="connsiteY24" fmla="*/ 1350235 h 1487048"/>
              <a:gd name="connsiteX25" fmla="*/ 310114 w 720939"/>
              <a:gd name="connsiteY25" fmla="*/ 1375873 h 1487048"/>
              <a:gd name="connsiteX26" fmla="*/ 241748 w 720939"/>
              <a:gd name="connsiteY26" fmla="*/ 1418602 h 1487048"/>
              <a:gd name="connsiteX27" fmla="*/ 216111 w 720939"/>
              <a:gd name="connsiteY27" fmla="*/ 1444239 h 1487048"/>
              <a:gd name="connsiteX28" fmla="*/ 28103 w 720939"/>
              <a:gd name="connsiteY28" fmla="*/ 1469876 h 1487048"/>
              <a:gd name="connsiteX29" fmla="*/ 2466 w 720939"/>
              <a:gd name="connsiteY29" fmla="*/ 1435693 h 148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0939" h="1487048">
                <a:moveTo>
                  <a:pt x="694675" y="0"/>
                </a:moveTo>
                <a:cubicBezTo>
                  <a:pt x="703221" y="14243"/>
                  <a:pt x="717055" y="26441"/>
                  <a:pt x="720313" y="42729"/>
                </a:cubicBezTo>
                <a:cubicBezTo>
                  <a:pt x="723162" y="56972"/>
                  <a:pt x="715589" y="71445"/>
                  <a:pt x="711767" y="85458"/>
                </a:cubicBezTo>
                <a:cubicBezTo>
                  <a:pt x="707027" y="102839"/>
                  <a:pt x="700372" y="119641"/>
                  <a:pt x="694675" y="136733"/>
                </a:cubicBezTo>
                <a:lnTo>
                  <a:pt x="677584" y="188007"/>
                </a:lnTo>
                <a:cubicBezTo>
                  <a:pt x="670356" y="209692"/>
                  <a:pt x="655903" y="229074"/>
                  <a:pt x="643400" y="247828"/>
                </a:cubicBezTo>
                <a:cubicBezTo>
                  <a:pt x="640552" y="262071"/>
                  <a:pt x="638677" y="276544"/>
                  <a:pt x="634855" y="290557"/>
                </a:cubicBezTo>
                <a:cubicBezTo>
                  <a:pt x="618503" y="350514"/>
                  <a:pt x="619229" y="325958"/>
                  <a:pt x="609217" y="376015"/>
                </a:cubicBezTo>
                <a:cubicBezTo>
                  <a:pt x="605819" y="393006"/>
                  <a:pt x="604430" y="410375"/>
                  <a:pt x="600671" y="427290"/>
                </a:cubicBezTo>
                <a:cubicBezTo>
                  <a:pt x="598717" y="436083"/>
                  <a:pt x="594311" y="444188"/>
                  <a:pt x="592126" y="452927"/>
                </a:cubicBezTo>
                <a:cubicBezTo>
                  <a:pt x="567972" y="549545"/>
                  <a:pt x="603150" y="436948"/>
                  <a:pt x="566488" y="546931"/>
                </a:cubicBezTo>
                <a:cubicBezTo>
                  <a:pt x="563240" y="556674"/>
                  <a:pt x="553990" y="563382"/>
                  <a:pt x="549397" y="572568"/>
                </a:cubicBezTo>
                <a:cubicBezTo>
                  <a:pt x="539629" y="592104"/>
                  <a:pt x="537181" y="621429"/>
                  <a:pt x="532305" y="640934"/>
                </a:cubicBezTo>
                <a:cubicBezTo>
                  <a:pt x="525229" y="669239"/>
                  <a:pt x="523377" y="667144"/>
                  <a:pt x="506668" y="692209"/>
                </a:cubicBezTo>
                <a:cubicBezTo>
                  <a:pt x="501789" y="716605"/>
                  <a:pt x="496818" y="744983"/>
                  <a:pt x="489576" y="769121"/>
                </a:cubicBezTo>
                <a:cubicBezTo>
                  <a:pt x="484399" y="786377"/>
                  <a:pt x="478181" y="803304"/>
                  <a:pt x="472484" y="820396"/>
                </a:cubicBezTo>
                <a:lnTo>
                  <a:pt x="463939" y="846034"/>
                </a:lnTo>
                <a:cubicBezTo>
                  <a:pt x="461090" y="877368"/>
                  <a:pt x="460861" y="909052"/>
                  <a:pt x="455393" y="940037"/>
                </a:cubicBezTo>
                <a:cubicBezTo>
                  <a:pt x="452262" y="957779"/>
                  <a:pt x="438301" y="991312"/>
                  <a:pt x="438301" y="991312"/>
                </a:cubicBezTo>
                <a:cubicBezTo>
                  <a:pt x="435453" y="1011252"/>
                  <a:pt x="432254" y="1031146"/>
                  <a:pt x="429756" y="1051133"/>
                </a:cubicBezTo>
                <a:cubicBezTo>
                  <a:pt x="426597" y="1076405"/>
                  <a:pt x="427139" y="1124734"/>
                  <a:pt x="412664" y="1153682"/>
                </a:cubicBezTo>
                <a:cubicBezTo>
                  <a:pt x="408071" y="1162868"/>
                  <a:pt x="401269" y="1170773"/>
                  <a:pt x="395572" y="1179319"/>
                </a:cubicBezTo>
                <a:cubicBezTo>
                  <a:pt x="389875" y="1196411"/>
                  <a:pt x="382851" y="1213116"/>
                  <a:pt x="378481" y="1230594"/>
                </a:cubicBezTo>
                <a:cubicBezTo>
                  <a:pt x="375743" y="1241546"/>
                  <a:pt x="367519" y="1278155"/>
                  <a:pt x="361389" y="1290415"/>
                </a:cubicBezTo>
                <a:cubicBezTo>
                  <a:pt x="355139" y="1302915"/>
                  <a:pt x="324470" y="1342489"/>
                  <a:pt x="318660" y="1350235"/>
                </a:cubicBezTo>
                <a:cubicBezTo>
                  <a:pt x="315811" y="1358781"/>
                  <a:pt x="315976" y="1369033"/>
                  <a:pt x="310114" y="1375873"/>
                </a:cubicBezTo>
                <a:cubicBezTo>
                  <a:pt x="282247" y="1408384"/>
                  <a:pt x="273875" y="1407893"/>
                  <a:pt x="241748" y="1418602"/>
                </a:cubicBezTo>
                <a:cubicBezTo>
                  <a:pt x="233202" y="1427148"/>
                  <a:pt x="225395" y="1436502"/>
                  <a:pt x="216111" y="1444239"/>
                </a:cubicBezTo>
                <a:cubicBezTo>
                  <a:pt x="160477" y="1490600"/>
                  <a:pt x="121049" y="1464985"/>
                  <a:pt x="28103" y="1469876"/>
                </a:cubicBezTo>
                <a:cubicBezTo>
                  <a:pt x="-11755" y="1496449"/>
                  <a:pt x="2466" y="1497239"/>
                  <a:pt x="2466" y="14356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p:cNvSpPr txBox="1"/>
          <p:nvPr/>
        </p:nvSpPr>
        <p:spPr>
          <a:xfrm>
            <a:off x="3788636" y="1556792"/>
            <a:ext cx="651180" cy="369332"/>
          </a:xfrm>
          <a:prstGeom prst="rect">
            <a:avLst/>
          </a:prstGeom>
          <a:noFill/>
        </p:spPr>
        <p:txBody>
          <a:bodyPr wrap="square" rtlCol="0">
            <a:spAutoFit/>
          </a:bodyPr>
          <a:lstStyle/>
          <a:p>
            <a:r>
              <a:rPr lang="en-US" dirty="0"/>
              <a:t>MC</a:t>
            </a:r>
            <a:endParaRPr lang="ru-RU" dirty="0"/>
          </a:p>
        </p:txBody>
      </p:sp>
      <p:sp>
        <p:nvSpPr>
          <p:cNvPr id="20" name="TextBox 19"/>
          <p:cNvSpPr txBox="1"/>
          <p:nvPr/>
        </p:nvSpPr>
        <p:spPr>
          <a:xfrm>
            <a:off x="6240016" y="260648"/>
            <a:ext cx="792088" cy="369332"/>
          </a:xfrm>
          <a:prstGeom prst="rect">
            <a:avLst/>
          </a:prstGeom>
          <a:noFill/>
        </p:spPr>
        <p:txBody>
          <a:bodyPr wrap="square" rtlCol="0">
            <a:spAutoFit/>
          </a:bodyPr>
          <a:lstStyle/>
          <a:p>
            <a:r>
              <a:rPr lang="en-US" dirty="0"/>
              <a:t>ATC</a:t>
            </a:r>
            <a:endParaRPr lang="ru-RU" dirty="0"/>
          </a:p>
        </p:txBody>
      </p:sp>
      <p:cxnSp>
        <p:nvCxnSpPr>
          <p:cNvPr id="22" name="Прямая со стрелкой 21"/>
          <p:cNvCxnSpPr/>
          <p:nvPr/>
        </p:nvCxnSpPr>
        <p:spPr>
          <a:xfrm flipH="1" flipV="1">
            <a:off x="3719736" y="2636912"/>
            <a:ext cx="68900"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3719736" y="472514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18" idx="15"/>
          </p:cNvCxnSpPr>
          <p:nvPr/>
        </p:nvCxnSpPr>
        <p:spPr>
          <a:xfrm>
            <a:off x="5036322" y="1034042"/>
            <a:ext cx="123575" cy="2899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Полилиния 27"/>
          <p:cNvSpPr/>
          <p:nvPr/>
        </p:nvSpPr>
        <p:spPr>
          <a:xfrm>
            <a:off x="3976643" y="3364901"/>
            <a:ext cx="2486826" cy="1096004"/>
          </a:xfrm>
          <a:custGeom>
            <a:avLst/>
            <a:gdLst>
              <a:gd name="connsiteX0" fmla="*/ 0 w 2486826"/>
              <a:gd name="connsiteY0" fmla="*/ 1096004 h 1096004"/>
              <a:gd name="connsiteX1" fmla="*/ 760576 w 2486826"/>
              <a:gd name="connsiteY1" fmla="*/ 70508 h 1096004"/>
              <a:gd name="connsiteX2" fmla="*/ 1529697 w 2486826"/>
              <a:gd name="connsiteY2" fmla="*/ 87600 h 1096004"/>
              <a:gd name="connsiteX3" fmla="*/ 1529697 w 2486826"/>
              <a:gd name="connsiteY3" fmla="*/ 87600 h 1096004"/>
              <a:gd name="connsiteX4" fmla="*/ 2110811 w 2486826"/>
              <a:gd name="connsiteY4" fmla="*/ 711443 h 1096004"/>
              <a:gd name="connsiteX5" fmla="*/ 2110811 w 2486826"/>
              <a:gd name="connsiteY5" fmla="*/ 711443 h 1096004"/>
              <a:gd name="connsiteX6" fmla="*/ 2486826 w 2486826"/>
              <a:gd name="connsiteY6" fmla="*/ 976363 h 1096004"/>
              <a:gd name="connsiteX7" fmla="*/ 2486826 w 2486826"/>
              <a:gd name="connsiteY7" fmla="*/ 976363 h 1096004"/>
              <a:gd name="connsiteX8" fmla="*/ 2486826 w 2486826"/>
              <a:gd name="connsiteY8" fmla="*/ 976363 h 109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826" h="1096004">
                <a:moveTo>
                  <a:pt x="0" y="1096004"/>
                </a:moveTo>
                <a:cubicBezTo>
                  <a:pt x="252813" y="667289"/>
                  <a:pt x="505627" y="238575"/>
                  <a:pt x="760576" y="70508"/>
                </a:cubicBezTo>
                <a:cubicBezTo>
                  <a:pt x="1015526" y="-97559"/>
                  <a:pt x="1529697" y="87600"/>
                  <a:pt x="1529697" y="87600"/>
                </a:cubicBezTo>
                <a:lnTo>
                  <a:pt x="1529697" y="87600"/>
                </a:lnTo>
                <a:lnTo>
                  <a:pt x="2110811" y="711443"/>
                </a:lnTo>
                <a:lnTo>
                  <a:pt x="2110811" y="711443"/>
                </a:lnTo>
                <a:lnTo>
                  <a:pt x="2486826" y="976363"/>
                </a:lnTo>
                <a:lnTo>
                  <a:pt x="2486826" y="976363"/>
                </a:lnTo>
                <a:lnTo>
                  <a:pt x="2486826" y="97636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2135560" y="2636913"/>
            <a:ext cx="1224136" cy="646331"/>
          </a:xfrm>
          <a:prstGeom prst="rect">
            <a:avLst/>
          </a:prstGeom>
          <a:noFill/>
        </p:spPr>
        <p:txBody>
          <a:bodyPr wrap="square" rtlCol="0">
            <a:spAutoFit/>
          </a:bodyPr>
          <a:lstStyle/>
          <a:p>
            <a:r>
              <a:rPr lang="ru-RU" dirty="0"/>
              <a:t>Прибыль фирмы</a:t>
            </a:r>
          </a:p>
        </p:txBody>
      </p:sp>
      <p:cxnSp>
        <p:nvCxnSpPr>
          <p:cNvPr id="31" name="Прямая соединительная линия 30"/>
          <p:cNvCxnSpPr>
            <a:stCxn id="16" idx="28"/>
          </p:cNvCxnSpPr>
          <p:nvPr/>
        </p:nvCxnSpPr>
        <p:spPr>
          <a:xfrm>
            <a:off x="4788494" y="1589519"/>
            <a:ext cx="51657" cy="17753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Блок-схема: узел 31"/>
          <p:cNvSpPr/>
          <p:nvPr/>
        </p:nvSpPr>
        <p:spPr>
          <a:xfrm>
            <a:off x="5098109" y="328324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040931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TotalTime>
  <Words>3099</Words>
  <Application>Microsoft Office PowerPoint</Application>
  <PresentationFormat>Широкоэкранный</PresentationFormat>
  <Paragraphs>302</Paragraphs>
  <Slides>91</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91</vt:i4>
      </vt:variant>
    </vt:vector>
  </HeadingPairs>
  <TitlesOfParts>
    <vt:vector size="97" baseType="lpstr">
      <vt:lpstr>Arial</vt:lpstr>
      <vt:lpstr>Calibri</vt:lpstr>
      <vt:lpstr>Calibri Light</vt:lpstr>
      <vt:lpstr>Wingdings</vt:lpstr>
      <vt:lpstr>Тема Office</vt:lpstr>
      <vt:lpstr>Формула</vt:lpstr>
      <vt:lpstr>Тема 2</vt:lpstr>
      <vt:lpstr>Вопросы</vt:lpstr>
      <vt:lpstr>Презентация PowerPoint</vt:lpstr>
      <vt:lpstr>Натуральное хозяйство</vt:lpstr>
      <vt:lpstr>. Натуральное хозяйство</vt:lpstr>
      <vt:lpstr>Презентация PowerPoint</vt:lpstr>
      <vt:lpstr>Субъекты рынка (рыночные агенты)</vt:lpstr>
      <vt:lpstr>Рыночная система</vt:lpstr>
      <vt:lpstr>Рыночная система</vt:lpstr>
      <vt:lpstr>Основы функционирования рыночной системы</vt:lpstr>
      <vt:lpstr>Бла́го </vt:lpstr>
      <vt:lpstr>График спроса</vt:lpstr>
      <vt:lpstr>Линия спроса</vt:lpstr>
      <vt:lpstr>Презентация PowerPoint</vt:lpstr>
      <vt:lpstr>Закон спроса</vt:lpstr>
      <vt:lpstr>Изменения в спросе</vt:lpstr>
      <vt:lpstr>Действие неценовых факторов спроса</vt:lpstr>
      <vt:lpstr>Неценовые факторы</vt:lpstr>
      <vt:lpstr>2.</vt:lpstr>
      <vt:lpstr>3.</vt:lpstr>
      <vt:lpstr>4.</vt:lpstr>
      <vt:lpstr>Предложение</vt:lpstr>
      <vt:lpstr>График предложения</vt:lpstr>
      <vt:lpstr>Сдвиги кривой предложения</vt:lpstr>
      <vt:lpstr>Неценовые факторы предложения: </vt:lpstr>
      <vt:lpstr>Цены альтернативных товаров, которые могут быть произведены с помощью данных ресурсов</vt:lpstr>
      <vt:lpstr>Возможности альтернативного использования ресурсов </vt:lpstr>
      <vt:lpstr>Цены на ресурсы</vt:lpstr>
      <vt:lpstr>Технология</vt:lpstr>
      <vt:lpstr>Налоги.</vt:lpstr>
      <vt:lpstr>Трансферты</vt:lpstr>
      <vt:lpstr>Количество производителей </vt:lpstr>
      <vt:lpstr>Ожидания производителей </vt:lpstr>
      <vt:lpstr>Презентация PowerPoint</vt:lpstr>
      <vt:lpstr>Рыночное равновесие </vt:lpstr>
      <vt:lpstr>Рыночное равновесие</vt:lpstr>
      <vt:lpstr>Механизм установления равновесия</vt:lpstr>
      <vt:lpstr>Механизм установления равновесия</vt:lpstr>
      <vt:lpstr>Рынок</vt:lpstr>
      <vt:lpstr>Субъекты рыночной экономики</vt:lpstr>
      <vt:lpstr>Презентация PowerPoint</vt:lpstr>
      <vt:lpstr>Фиаско рынка</vt:lpstr>
      <vt:lpstr>Фиаско рынка</vt:lpstr>
      <vt:lpstr>Государственное регулирование экономики</vt:lpstr>
      <vt:lpstr>Экономические функции государства в рыночной системе</vt:lpstr>
      <vt:lpstr>Блоки настройки рыночной системы</vt:lpstr>
      <vt:lpstr>Презентация PowerPoint</vt:lpstr>
      <vt:lpstr>Презентация PowerPoint</vt:lpstr>
      <vt:lpstr>Презентация PowerPoint</vt:lpstr>
      <vt:lpstr>Критерии типологии фирм </vt:lpstr>
      <vt:lpstr>Основные типы предприятий в современной рыночной экономике </vt:lpstr>
      <vt:lpstr>Частные коммерческие предприятия </vt:lpstr>
      <vt:lpstr>Частные некоммерческие организации </vt:lpstr>
      <vt:lpstr>Государственные предприятия </vt:lpstr>
      <vt:lpstr>Три основные правовые формы, в которых может быть организовано деловое предприятие </vt:lpstr>
      <vt:lpstr>Акционерное общество (корпорация)</vt:lpstr>
      <vt:lpstr>Современные формы успешной организации бизнеса</vt:lpstr>
      <vt:lpstr>Аутсорсинг</vt:lpstr>
      <vt:lpstr>Субконтрактация</vt:lpstr>
      <vt:lpstr>Кластер</vt:lpstr>
      <vt:lpstr>Презентация PowerPoint</vt:lpstr>
      <vt:lpstr>Инновационный кластер или кластер в инновационно-технологической сфере</vt:lpstr>
      <vt:lpstr>Инновационный кластер характеризуется наличием:</vt:lpstr>
      <vt:lpstr>Медико-биотехнологический кластер</vt:lpstr>
      <vt:lpstr>Краудсорсинг</vt:lpstr>
      <vt:lpstr>Инсорсинг</vt:lpstr>
      <vt:lpstr>Корпорационный спин-офф</vt:lpstr>
      <vt:lpstr>«Закрытые инновации»</vt:lpstr>
      <vt:lpstr>«Открытые инновации»</vt:lpstr>
      <vt:lpstr>Презентация PowerPoint</vt:lpstr>
      <vt:lpstr>Издержки производства –</vt:lpstr>
      <vt:lpstr>Структура издержек </vt:lpstr>
      <vt:lpstr>Явные(бухгалтерские)</vt:lpstr>
      <vt:lpstr>неявные</vt:lpstr>
      <vt:lpstr>Нормальная прибыль</vt:lpstr>
      <vt:lpstr>Постоянные издержки (FC)</vt:lpstr>
      <vt:lpstr>Переменные издержки (VC)</vt:lpstr>
      <vt:lpstr>Общие (валовые, совокупные) издержки (TC)</vt:lpstr>
      <vt:lpstr>Средние постоянные издержки (AFC)</vt:lpstr>
      <vt:lpstr>Средние переменные издержки (AVC)</vt:lpstr>
      <vt:lpstr>Средние общие издержки (ATC)</vt:lpstr>
      <vt:lpstr>или</vt:lpstr>
      <vt:lpstr>Предельные издержки (MC)</vt:lpstr>
      <vt:lpstr>Презентация PowerPoint</vt:lpstr>
      <vt:lpstr>Общий (совокупный) доход (TR),</vt:lpstr>
      <vt:lpstr>Прибыль фирмы</vt:lpstr>
      <vt:lpstr>Бухгалтерская прибыль</vt:lpstr>
      <vt:lpstr>Экономическая прибыль</vt:lpstr>
      <vt:lpstr>Фирма максимизирует прибыль при таком объеме выпуска, для которого предельная выручка равна предельным издержкам производства.</vt:lpstr>
      <vt:lpstr>Правила максимизации прибыли</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dc:title>
  <dc:creator>Irina</dc:creator>
  <cp:lastModifiedBy>User</cp:lastModifiedBy>
  <cp:revision>12</cp:revision>
  <dcterms:created xsi:type="dcterms:W3CDTF">2023-08-16T09:15:45Z</dcterms:created>
  <dcterms:modified xsi:type="dcterms:W3CDTF">2024-02-28T09:55:31Z</dcterms:modified>
</cp:coreProperties>
</file>