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purl.oclc.org/ooxml/officeDocument/relationships/metadata/thumbnail" Target="docProps/thumbnail.jpeg"/><Relationship Id="rId1" Type="http://purl.oclc.org/ooxml/officeDocument/relationships/officeDocument" Target="ppt/presentation.xml"/><Relationship Id="rId4" Type="http://purl.oclc.org/ooxml/officeDocument/relationships/extendedProperties" Target="docProps/app.xml"/></Relationships>
</file>

<file path=ppt/presentation.xml><?xml version="1.0" encoding="utf-8"?>
<p:presentation xmlns:a="http://purl.oclc.org/ooxml/drawingml/main" xmlns:r="http://purl.oclc.org/ooxml/officeDocument/relationships" xmlns:p="http://purl.oclc.org/ooxml/presentationml/main" saveSubsetFonts="1" conformance="strict">
  <p:sldMasterIdLst>
    <p:sldMasterId id="2147483648" r:id="rId1"/>
  </p:sldMasterIdLst>
  <p:sldIdLst>
    <p:sldId id="256" r:id="rId2"/>
    <p:sldId id="257" r:id="rId3"/>
    <p:sldId id="258" r:id="rId4"/>
    <p:sldId id="271" r:id="rId5"/>
    <p:sldId id="272" r:id="rId6"/>
    <p:sldId id="260" r:id="rId7"/>
    <p:sldId id="261" r:id="rId8"/>
    <p:sldId id="273" r:id="rId9"/>
    <p:sldId id="263" r:id="rId10"/>
    <p:sldId id="265" r:id="rId11"/>
    <p:sldId id="266" r:id="rId12"/>
    <p:sldId id="267" r:id="rId13"/>
    <p:sldId id="268" r:id="rId14"/>
    <p:sldId id="269" r:id="rId15"/>
    <p:sldId id="264" r:id="rId16"/>
    <p:sldId id="270" r:id="rId17"/>
    <p:sldId id="275" r:id="rId18"/>
    <p:sldId id="276" r:id="rId19"/>
    <p:sldId id="277" r:id="rId20"/>
    <p:sldId id="278" r:id="rId21"/>
    <p:sldId id="280" r:id="rId22"/>
    <p:sldId id="259" r:id="rId23"/>
    <p:sldId id="281" r:id="rId24"/>
    <p:sldId id="282" r:id="rId25"/>
    <p:sldId id="274" r:id="rId26"/>
    <p:sldId id="284" r:id="rId27"/>
    <p:sldId id="285" r:id="rId28"/>
    <p:sldId id="286" r:id="rId29"/>
    <p:sldId id="287" r:id="rId30"/>
    <p:sldId id="279" r:id="rId31"/>
    <p:sldId id="288" r:id="rId32"/>
    <p:sldId id="289"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purl.oclc.org/ooxml/drawingml/main" xmlns:r="http://purl.oclc.org/ooxml/officeDocument/relationships" xmlns:p="http://purl.oclc.org/ooxml/presentationml/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purl.oclc.org/ooxml/drawingml/main" def="{5C22544A-7EE6-4342-B048-85BDC9FD1C3A}"/>
</file>

<file path=ppt/viewProps.xml><?xml version="1.0" encoding="utf-8"?>
<p:viewPr xmlns:a="http://purl.oclc.org/ooxml/drawingml/main" xmlns:r="http://purl.oclc.org/ooxml/officeDocument/relationships" xmlns:p="http://purl.oclc.org/ooxml/presentationml/main" lastView="sldThumbnailView">
  <p:normalViewPr horzBarState="maximized">
    <p:restoredLeft sz="15.145%" autoAdjust="0"/>
    <p:restoredTop sz="94.66%"/>
  </p:normalViewPr>
  <p:slideViewPr>
    <p:cSldViewPr snapToGrid="0">
      <p:cViewPr varScale="1">
        <p:scale>
          <a:sx n="115" d="100"/>
          <a:sy n="115" d="100"/>
        </p:scale>
        <p:origin x="42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purl.oclc.org/ooxml/officeDocument/relationships/slide" Target="slides/slide12.xml"/><Relationship Id="rId18" Type="http://purl.oclc.org/ooxml/officeDocument/relationships/slide" Target="slides/slide17.xml"/><Relationship Id="rId26" Type="http://purl.oclc.org/ooxml/officeDocument/relationships/slide" Target="slides/slide25.xml"/><Relationship Id="rId39" Type="http://purl.oclc.org/ooxml/officeDocument/relationships/slide" Target="slides/slide38.xml"/><Relationship Id="rId3" Type="http://purl.oclc.org/ooxml/officeDocument/relationships/slide" Target="slides/slide2.xml"/><Relationship Id="rId21" Type="http://purl.oclc.org/ooxml/officeDocument/relationships/slide" Target="slides/slide20.xml"/><Relationship Id="rId34" Type="http://purl.oclc.org/ooxml/officeDocument/relationships/slide" Target="slides/slide33.xml"/><Relationship Id="rId42" Type="http://purl.oclc.org/ooxml/officeDocument/relationships/slide" Target="slides/slide41.xml"/><Relationship Id="rId47" Type="http://purl.oclc.org/ooxml/officeDocument/relationships/slide" Target="slides/slide46.xml"/><Relationship Id="rId50" Type="http://purl.oclc.org/ooxml/officeDocument/relationships/theme" Target="theme/theme1.xml"/><Relationship Id="rId7" Type="http://purl.oclc.org/ooxml/officeDocument/relationships/slide" Target="slides/slide6.xml"/><Relationship Id="rId12" Type="http://purl.oclc.org/ooxml/officeDocument/relationships/slide" Target="slides/slide11.xml"/><Relationship Id="rId17" Type="http://purl.oclc.org/ooxml/officeDocument/relationships/slide" Target="slides/slide16.xml"/><Relationship Id="rId25" Type="http://purl.oclc.org/ooxml/officeDocument/relationships/slide" Target="slides/slide24.xml"/><Relationship Id="rId33" Type="http://purl.oclc.org/ooxml/officeDocument/relationships/slide" Target="slides/slide32.xml"/><Relationship Id="rId38" Type="http://purl.oclc.org/ooxml/officeDocument/relationships/slide" Target="slides/slide37.xml"/><Relationship Id="rId46" Type="http://purl.oclc.org/ooxml/officeDocument/relationships/slide" Target="slides/slide45.xml"/><Relationship Id="rId2" Type="http://purl.oclc.org/ooxml/officeDocument/relationships/slide" Target="slides/slide1.xml"/><Relationship Id="rId16" Type="http://purl.oclc.org/ooxml/officeDocument/relationships/slide" Target="slides/slide15.xml"/><Relationship Id="rId20" Type="http://purl.oclc.org/ooxml/officeDocument/relationships/slide" Target="slides/slide19.xml"/><Relationship Id="rId29" Type="http://purl.oclc.org/ooxml/officeDocument/relationships/slide" Target="slides/slide28.xml"/><Relationship Id="rId41" Type="http://purl.oclc.org/ooxml/officeDocument/relationships/slide" Target="slides/slide40.xml"/><Relationship Id="rId1" Type="http://purl.oclc.org/ooxml/officeDocument/relationships/slideMaster" Target="slideMasters/slideMaster1.xml"/><Relationship Id="rId6" Type="http://purl.oclc.org/ooxml/officeDocument/relationships/slide" Target="slides/slide5.xml"/><Relationship Id="rId11" Type="http://purl.oclc.org/ooxml/officeDocument/relationships/slide" Target="slides/slide10.xml"/><Relationship Id="rId24" Type="http://purl.oclc.org/ooxml/officeDocument/relationships/slide" Target="slides/slide23.xml"/><Relationship Id="rId32" Type="http://purl.oclc.org/ooxml/officeDocument/relationships/slide" Target="slides/slide31.xml"/><Relationship Id="rId37" Type="http://purl.oclc.org/ooxml/officeDocument/relationships/slide" Target="slides/slide36.xml"/><Relationship Id="rId40" Type="http://purl.oclc.org/ooxml/officeDocument/relationships/slide" Target="slides/slide39.xml"/><Relationship Id="rId45" Type="http://purl.oclc.org/ooxml/officeDocument/relationships/slide" Target="slides/slide44.xml"/><Relationship Id="rId5" Type="http://purl.oclc.org/ooxml/officeDocument/relationships/slide" Target="slides/slide4.xml"/><Relationship Id="rId15" Type="http://purl.oclc.org/ooxml/officeDocument/relationships/slide" Target="slides/slide14.xml"/><Relationship Id="rId23" Type="http://purl.oclc.org/ooxml/officeDocument/relationships/slide" Target="slides/slide22.xml"/><Relationship Id="rId28" Type="http://purl.oclc.org/ooxml/officeDocument/relationships/slide" Target="slides/slide27.xml"/><Relationship Id="rId36" Type="http://purl.oclc.org/ooxml/officeDocument/relationships/slide" Target="slides/slide35.xml"/><Relationship Id="rId49" Type="http://purl.oclc.org/ooxml/officeDocument/relationships/viewProps" Target="viewProps.xml"/><Relationship Id="rId10" Type="http://purl.oclc.org/ooxml/officeDocument/relationships/slide" Target="slides/slide9.xml"/><Relationship Id="rId19" Type="http://purl.oclc.org/ooxml/officeDocument/relationships/slide" Target="slides/slide18.xml"/><Relationship Id="rId31" Type="http://purl.oclc.org/ooxml/officeDocument/relationships/slide" Target="slides/slide30.xml"/><Relationship Id="rId44" Type="http://purl.oclc.org/ooxml/officeDocument/relationships/slide" Target="slides/slide43.xml"/><Relationship Id="rId4" Type="http://purl.oclc.org/ooxml/officeDocument/relationships/slide" Target="slides/slide3.xml"/><Relationship Id="rId9" Type="http://purl.oclc.org/ooxml/officeDocument/relationships/slide" Target="slides/slide8.xml"/><Relationship Id="rId14" Type="http://purl.oclc.org/ooxml/officeDocument/relationships/slide" Target="slides/slide13.xml"/><Relationship Id="rId22" Type="http://purl.oclc.org/ooxml/officeDocument/relationships/slide" Target="slides/slide21.xml"/><Relationship Id="rId27" Type="http://purl.oclc.org/ooxml/officeDocument/relationships/slide" Target="slides/slide26.xml"/><Relationship Id="rId30" Type="http://purl.oclc.org/ooxml/officeDocument/relationships/slide" Target="slides/slide29.xml"/><Relationship Id="rId35" Type="http://purl.oclc.org/ooxml/officeDocument/relationships/slide" Target="slides/slide34.xml"/><Relationship Id="rId43" Type="http://purl.oclc.org/ooxml/officeDocument/relationships/slide" Target="slides/slide42.xml"/><Relationship Id="rId48" Type="http://purl.oclc.org/ooxml/officeDocument/relationships/presProps" Target="presProps.xml"/><Relationship Id="rId8" Type="http://purl.oclc.org/ooxml/officeDocument/relationships/slide" Target="slides/slide7.xml"/><Relationship Id="rId51" Type="http://purl.oclc.org/ooxml/officeDocument/relationships/tableStyles" Target="tableStyles.xml"/></Relationships>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9.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2524A8-774B-B2BF-C038-3C9F4F7AC9D6}"/>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812FBB2F-CD57-92CE-F645-4A3E2D9127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0813E82B-F1AC-5CB8-F484-73B98C3F4862}"/>
              </a:ext>
            </a:extLst>
          </p:cNvPr>
          <p:cNvSpPr>
            <a:spLocks noGrp="1"/>
          </p:cNvSpPr>
          <p:nvPr>
            <p:ph type="dt" sz="half" idx="10"/>
          </p:nvPr>
        </p:nvSpPr>
        <p:spPr/>
        <p:txBody>
          <a:bodyPr/>
          <a:lstStyle/>
          <a:p>
            <a:fld id="{26B87B31-6298-4B89-9F6E-4FF5C745A00F}" type="datetimeFigureOut">
              <a:rPr lang="ru-RU" smtClean="0"/>
              <a:t>28.02.2024</a:t>
            </a:fld>
            <a:endParaRPr lang="ru-RU"/>
          </a:p>
        </p:txBody>
      </p:sp>
      <p:sp>
        <p:nvSpPr>
          <p:cNvPr id="5" name="Нижний колонтитул 4">
            <a:extLst>
              <a:ext uri="{FF2B5EF4-FFF2-40B4-BE49-F238E27FC236}">
                <a16:creationId xmlns:a16="http://schemas.microsoft.com/office/drawing/2014/main" id="{138700FA-7D50-83C2-EDD1-D650B7BFF06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A93212E-525E-05E8-1899-EFEC13AEC5D3}"/>
              </a:ext>
            </a:extLst>
          </p:cNvPr>
          <p:cNvSpPr>
            <a:spLocks noGrp="1"/>
          </p:cNvSpPr>
          <p:nvPr>
            <p:ph type="sldNum" sz="quarter" idx="12"/>
          </p:nvPr>
        </p:nvSpPr>
        <p:spPr/>
        <p:txBody>
          <a:bodyPr/>
          <a:lstStyle/>
          <a:p>
            <a:fld id="{4807EF15-7A0D-4D39-BE75-DDD2D12E59D9}" type="slidenum">
              <a:rPr lang="ru-RU" smtClean="0"/>
              <a:t>‹#›</a:t>
            </a:fld>
            <a:endParaRPr lang="ru-RU"/>
          </a:p>
        </p:txBody>
      </p:sp>
    </p:spTree>
    <p:extLst>
      <p:ext uri="{BB962C8B-B14F-4D97-AF65-F5344CB8AC3E}">
        <p14:creationId xmlns:p14="http://schemas.microsoft.com/office/powerpoint/2010/main" val="3656376792"/>
      </p:ext>
    </p:extLst>
  </p:cSld>
  <p:clrMapOvr>
    <a:masterClrMapping/>
  </p:clrMapOvr>
</p:sldLayout>
</file>

<file path=ppt/slideLayouts/slideLayout10.xml><?xml version="1.0" encoding="utf-8"?>
<p:sldLayout xmlns:a="http://purl.oclc.org/ooxml/drawingml/main" xmlns:r="http://purl.oclc.org/ooxml/officeDocument/relationships" xmlns:p="http://purl.oclc.org/ooxml/presentationml/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679ABA-2BAC-C8B4-CA81-EF7A97601791}"/>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AD15EE25-AF74-57A6-EAD1-9F991288808B}"/>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8FE9526-2510-8FC0-307A-1BD6E76A41EF}"/>
              </a:ext>
            </a:extLst>
          </p:cNvPr>
          <p:cNvSpPr>
            <a:spLocks noGrp="1"/>
          </p:cNvSpPr>
          <p:nvPr>
            <p:ph type="dt" sz="half" idx="10"/>
          </p:nvPr>
        </p:nvSpPr>
        <p:spPr/>
        <p:txBody>
          <a:bodyPr/>
          <a:lstStyle/>
          <a:p>
            <a:fld id="{26B87B31-6298-4B89-9F6E-4FF5C745A00F}" type="datetimeFigureOut">
              <a:rPr lang="ru-RU" smtClean="0"/>
              <a:t>28.02.2024</a:t>
            </a:fld>
            <a:endParaRPr lang="ru-RU"/>
          </a:p>
        </p:txBody>
      </p:sp>
      <p:sp>
        <p:nvSpPr>
          <p:cNvPr id="5" name="Нижний колонтитул 4">
            <a:extLst>
              <a:ext uri="{FF2B5EF4-FFF2-40B4-BE49-F238E27FC236}">
                <a16:creationId xmlns:a16="http://schemas.microsoft.com/office/drawing/2014/main" id="{58F2B9DA-3633-4005-A24F-7E447EE3520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8A01EDF-97F1-417C-0D5F-EDD9C9DC5FB9}"/>
              </a:ext>
            </a:extLst>
          </p:cNvPr>
          <p:cNvSpPr>
            <a:spLocks noGrp="1"/>
          </p:cNvSpPr>
          <p:nvPr>
            <p:ph type="sldNum" sz="quarter" idx="12"/>
          </p:nvPr>
        </p:nvSpPr>
        <p:spPr/>
        <p:txBody>
          <a:bodyPr/>
          <a:lstStyle/>
          <a:p>
            <a:fld id="{4807EF15-7A0D-4D39-BE75-DDD2D12E59D9}" type="slidenum">
              <a:rPr lang="ru-RU" smtClean="0"/>
              <a:t>‹#›</a:t>
            </a:fld>
            <a:endParaRPr lang="ru-RU"/>
          </a:p>
        </p:txBody>
      </p:sp>
    </p:spTree>
    <p:extLst>
      <p:ext uri="{BB962C8B-B14F-4D97-AF65-F5344CB8AC3E}">
        <p14:creationId xmlns:p14="http://schemas.microsoft.com/office/powerpoint/2010/main" val="2295202332"/>
      </p:ext>
    </p:extLst>
  </p:cSld>
  <p:clrMapOvr>
    <a:masterClrMapping/>
  </p:clrMapOvr>
</p:sldLayout>
</file>

<file path=ppt/slideLayouts/slideLayout11.xml><?xml version="1.0" encoding="utf-8"?>
<p:sldLayout xmlns:a="http://purl.oclc.org/ooxml/drawingml/main" xmlns:r="http://purl.oclc.org/ooxml/officeDocument/relationships" xmlns:p="http://purl.oclc.org/ooxml/presentationml/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14ECCC94-91FA-E04E-58FD-DD6B9DCDF6E3}"/>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98169930-A3BE-0FF0-1E4E-13CB452069F8}"/>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B5571C1-A429-B3A5-25E7-2B68FD2A7A7D}"/>
              </a:ext>
            </a:extLst>
          </p:cNvPr>
          <p:cNvSpPr>
            <a:spLocks noGrp="1"/>
          </p:cNvSpPr>
          <p:nvPr>
            <p:ph type="dt" sz="half" idx="10"/>
          </p:nvPr>
        </p:nvSpPr>
        <p:spPr/>
        <p:txBody>
          <a:bodyPr/>
          <a:lstStyle/>
          <a:p>
            <a:fld id="{26B87B31-6298-4B89-9F6E-4FF5C745A00F}" type="datetimeFigureOut">
              <a:rPr lang="ru-RU" smtClean="0"/>
              <a:t>28.02.2024</a:t>
            </a:fld>
            <a:endParaRPr lang="ru-RU"/>
          </a:p>
        </p:txBody>
      </p:sp>
      <p:sp>
        <p:nvSpPr>
          <p:cNvPr id="5" name="Нижний колонтитул 4">
            <a:extLst>
              <a:ext uri="{FF2B5EF4-FFF2-40B4-BE49-F238E27FC236}">
                <a16:creationId xmlns:a16="http://schemas.microsoft.com/office/drawing/2014/main" id="{7BB3D0FF-2CA5-CF50-91CB-D92F9DF0993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E04FDCF-32E2-5C67-B54D-79870747B34B}"/>
              </a:ext>
            </a:extLst>
          </p:cNvPr>
          <p:cNvSpPr>
            <a:spLocks noGrp="1"/>
          </p:cNvSpPr>
          <p:nvPr>
            <p:ph type="sldNum" sz="quarter" idx="12"/>
          </p:nvPr>
        </p:nvSpPr>
        <p:spPr/>
        <p:txBody>
          <a:bodyPr/>
          <a:lstStyle/>
          <a:p>
            <a:fld id="{4807EF15-7A0D-4D39-BE75-DDD2D12E59D9}" type="slidenum">
              <a:rPr lang="ru-RU" smtClean="0"/>
              <a:t>‹#›</a:t>
            </a:fld>
            <a:endParaRPr lang="ru-RU"/>
          </a:p>
        </p:txBody>
      </p:sp>
    </p:spTree>
    <p:extLst>
      <p:ext uri="{BB962C8B-B14F-4D97-AF65-F5344CB8AC3E}">
        <p14:creationId xmlns:p14="http://schemas.microsoft.com/office/powerpoint/2010/main" val="3519670788"/>
      </p:ext>
    </p:extLst>
  </p:cSld>
  <p:clrMapOvr>
    <a:masterClrMapping/>
  </p:clrMapOvr>
</p:sldLayout>
</file>

<file path=ppt/slideLayouts/slideLayout2.xml><?xml version="1.0" encoding="utf-8"?>
<p:sldLayout xmlns:a="http://purl.oclc.org/ooxml/drawingml/main" xmlns:r="http://purl.oclc.org/ooxml/officeDocument/relationships" xmlns:p="http://purl.oclc.org/ooxml/presentationml/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004498-EFF6-6FDC-C5AD-06D4650455F1}"/>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7758E17B-6FAA-3BBF-18B6-D065C2DA11C8}"/>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549DC06-490E-5F91-307F-E8BE2399D108}"/>
              </a:ext>
            </a:extLst>
          </p:cNvPr>
          <p:cNvSpPr>
            <a:spLocks noGrp="1"/>
          </p:cNvSpPr>
          <p:nvPr>
            <p:ph type="dt" sz="half" idx="10"/>
          </p:nvPr>
        </p:nvSpPr>
        <p:spPr/>
        <p:txBody>
          <a:bodyPr/>
          <a:lstStyle/>
          <a:p>
            <a:fld id="{26B87B31-6298-4B89-9F6E-4FF5C745A00F}" type="datetimeFigureOut">
              <a:rPr lang="ru-RU" smtClean="0"/>
              <a:t>28.02.2024</a:t>
            </a:fld>
            <a:endParaRPr lang="ru-RU"/>
          </a:p>
        </p:txBody>
      </p:sp>
      <p:sp>
        <p:nvSpPr>
          <p:cNvPr id="5" name="Нижний колонтитул 4">
            <a:extLst>
              <a:ext uri="{FF2B5EF4-FFF2-40B4-BE49-F238E27FC236}">
                <a16:creationId xmlns:a16="http://schemas.microsoft.com/office/drawing/2014/main" id="{3309074E-1F28-CF74-70A5-2BE81077D9C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560C088-5D44-346D-F335-AA856343BD70}"/>
              </a:ext>
            </a:extLst>
          </p:cNvPr>
          <p:cNvSpPr>
            <a:spLocks noGrp="1"/>
          </p:cNvSpPr>
          <p:nvPr>
            <p:ph type="sldNum" sz="quarter" idx="12"/>
          </p:nvPr>
        </p:nvSpPr>
        <p:spPr/>
        <p:txBody>
          <a:bodyPr/>
          <a:lstStyle/>
          <a:p>
            <a:fld id="{4807EF15-7A0D-4D39-BE75-DDD2D12E59D9}" type="slidenum">
              <a:rPr lang="ru-RU" smtClean="0"/>
              <a:t>‹#›</a:t>
            </a:fld>
            <a:endParaRPr lang="ru-RU"/>
          </a:p>
        </p:txBody>
      </p:sp>
    </p:spTree>
    <p:extLst>
      <p:ext uri="{BB962C8B-B14F-4D97-AF65-F5344CB8AC3E}">
        <p14:creationId xmlns:p14="http://schemas.microsoft.com/office/powerpoint/2010/main" val="1166314906"/>
      </p:ext>
    </p:extLst>
  </p:cSld>
  <p:clrMapOvr>
    <a:masterClrMapping/>
  </p:clrMapOvr>
</p:sldLayout>
</file>

<file path=ppt/slideLayouts/slideLayout3.xml><?xml version="1.0" encoding="utf-8"?>
<p:sldLayout xmlns:a="http://purl.oclc.org/ooxml/drawingml/main" xmlns:r="http://purl.oclc.org/ooxml/officeDocument/relationships" xmlns:p="http://purl.oclc.org/ooxml/presentationml/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B14FF6-3F78-4FCD-D5B5-7E39934018F5}"/>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2DB6A7B0-3D7D-511D-9824-24F405844F3E}"/>
              </a:ext>
            </a:extLst>
          </p:cNvPr>
          <p:cNvSpPr>
            <a:spLocks noGrp="1"/>
          </p:cNvSpPr>
          <p:nvPr>
            <p:ph type="body" idx="1"/>
          </p:nvPr>
        </p:nvSpPr>
        <p:spPr>
          <a:xfrm>
            <a:off x="831850" y="4589463"/>
            <a:ext cx="10515600" cy="1500187"/>
          </a:xfrm>
        </p:spPr>
        <p:txBody>
          <a:bodyPr/>
          <a:lstStyle>
            <a:lvl1pPr marL="0" indent="0">
              <a:buNone/>
              <a:defRPr sz="2400">
                <a:solidFill>
                  <a:schemeClr val="tx1">
                    <a:tint val="75%"/>
                  </a:schemeClr>
                </a:solidFill>
              </a:defRPr>
            </a:lvl1pPr>
            <a:lvl2pPr marL="457200" indent="0">
              <a:buNone/>
              <a:defRPr sz="2000">
                <a:solidFill>
                  <a:schemeClr val="tx1">
                    <a:tint val="75%"/>
                  </a:schemeClr>
                </a:solidFill>
              </a:defRPr>
            </a:lvl2pPr>
            <a:lvl3pPr marL="914400" indent="0">
              <a:buNone/>
              <a:defRPr sz="1800">
                <a:solidFill>
                  <a:schemeClr val="tx1">
                    <a:tint val="75%"/>
                  </a:schemeClr>
                </a:solidFill>
              </a:defRPr>
            </a:lvl3pPr>
            <a:lvl4pPr marL="1371600" indent="0">
              <a:buNone/>
              <a:defRPr sz="1600">
                <a:solidFill>
                  <a:schemeClr val="tx1">
                    <a:tint val="75%"/>
                  </a:schemeClr>
                </a:solidFill>
              </a:defRPr>
            </a:lvl4pPr>
            <a:lvl5pPr marL="1828800" indent="0">
              <a:buNone/>
              <a:defRPr sz="1600">
                <a:solidFill>
                  <a:schemeClr val="tx1">
                    <a:tint val="75%"/>
                  </a:schemeClr>
                </a:solidFill>
              </a:defRPr>
            </a:lvl5pPr>
            <a:lvl6pPr marL="2286000" indent="0">
              <a:buNone/>
              <a:defRPr sz="1600">
                <a:solidFill>
                  <a:schemeClr val="tx1">
                    <a:tint val="75%"/>
                  </a:schemeClr>
                </a:solidFill>
              </a:defRPr>
            </a:lvl6pPr>
            <a:lvl7pPr marL="2743200" indent="0">
              <a:buNone/>
              <a:defRPr sz="1600">
                <a:solidFill>
                  <a:schemeClr val="tx1">
                    <a:tint val="75%"/>
                  </a:schemeClr>
                </a:solidFill>
              </a:defRPr>
            </a:lvl7pPr>
            <a:lvl8pPr marL="3200400" indent="0">
              <a:buNone/>
              <a:defRPr sz="1600">
                <a:solidFill>
                  <a:schemeClr val="tx1">
                    <a:tint val="75%"/>
                  </a:schemeClr>
                </a:solidFill>
              </a:defRPr>
            </a:lvl8pPr>
            <a:lvl9pPr marL="3657600" indent="0">
              <a:buNone/>
              <a:defRPr sz="1600">
                <a:solidFill>
                  <a:schemeClr val="tx1">
                    <a:tint val="75%"/>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15136D52-5CE2-7146-4A4B-48448AC46601}"/>
              </a:ext>
            </a:extLst>
          </p:cNvPr>
          <p:cNvSpPr>
            <a:spLocks noGrp="1"/>
          </p:cNvSpPr>
          <p:nvPr>
            <p:ph type="dt" sz="half" idx="10"/>
          </p:nvPr>
        </p:nvSpPr>
        <p:spPr/>
        <p:txBody>
          <a:bodyPr/>
          <a:lstStyle/>
          <a:p>
            <a:fld id="{26B87B31-6298-4B89-9F6E-4FF5C745A00F}" type="datetimeFigureOut">
              <a:rPr lang="ru-RU" smtClean="0"/>
              <a:t>28.02.2024</a:t>
            </a:fld>
            <a:endParaRPr lang="ru-RU"/>
          </a:p>
        </p:txBody>
      </p:sp>
      <p:sp>
        <p:nvSpPr>
          <p:cNvPr id="5" name="Нижний колонтитул 4">
            <a:extLst>
              <a:ext uri="{FF2B5EF4-FFF2-40B4-BE49-F238E27FC236}">
                <a16:creationId xmlns:a16="http://schemas.microsoft.com/office/drawing/2014/main" id="{78D8E1D8-E16E-8CAA-39C8-578BB574ED4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7432D00-5786-13D8-3B71-6C32DBDA0AE3}"/>
              </a:ext>
            </a:extLst>
          </p:cNvPr>
          <p:cNvSpPr>
            <a:spLocks noGrp="1"/>
          </p:cNvSpPr>
          <p:nvPr>
            <p:ph type="sldNum" sz="quarter" idx="12"/>
          </p:nvPr>
        </p:nvSpPr>
        <p:spPr/>
        <p:txBody>
          <a:bodyPr/>
          <a:lstStyle/>
          <a:p>
            <a:fld id="{4807EF15-7A0D-4D39-BE75-DDD2D12E59D9}" type="slidenum">
              <a:rPr lang="ru-RU" smtClean="0"/>
              <a:t>‹#›</a:t>
            </a:fld>
            <a:endParaRPr lang="ru-RU"/>
          </a:p>
        </p:txBody>
      </p:sp>
    </p:spTree>
    <p:extLst>
      <p:ext uri="{BB962C8B-B14F-4D97-AF65-F5344CB8AC3E}">
        <p14:creationId xmlns:p14="http://schemas.microsoft.com/office/powerpoint/2010/main" val="1168049321"/>
      </p:ext>
    </p:extLst>
  </p:cSld>
  <p:clrMapOvr>
    <a:masterClrMapping/>
  </p:clrMapOvr>
</p:sldLayout>
</file>

<file path=ppt/slideLayouts/slideLayout4.xml><?xml version="1.0" encoding="utf-8"?>
<p:sldLayout xmlns:a="http://purl.oclc.org/ooxml/drawingml/main" xmlns:r="http://purl.oclc.org/ooxml/officeDocument/relationships" xmlns:p="http://purl.oclc.org/ooxml/presentationml/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900D31-8257-1273-D77A-ECE2754240AB}"/>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149DA58B-AA4A-B46F-4B5E-56D7D5D31F07}"/>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6FEAFECE-23BB-9903-D30E-970E46C1BB5C}"/>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2A088F96-627C-386C-504E-CEB01B3D90E5}"/>
              </a:ext>
            </a:extLst>
          </p:cNvPr>
          <p:cNvSpPr>
            <a:spLocks noGrp="1"/>
          </p:cNvSpPr>
          <p:nvPr>
            <p:ph type="dt" sz="half" idx="10"/>
          </p:nvPr>
        </p:nvSpPr>
        <p:spPr/>
        <p:txBody>
          <a:bodyPr/>
          <a:lstStyle/>
          <a:p>
            <a:fld id="{26B87B31-6298-4B89-9F6E-4FF5C745A00F}" type="datetimeFigureOut">
              <a:rPr lang="ru-RU" smtClean="0"/>
              <a:t>28.02.2024</a:t>
            </a:fld>
            <a:endParaRPr lang="ru-RU"/>
          </a:p>
        </p:txBody>
      </p:sp>
      <p:sp>
        <p:nvSpPr>
          <p:cNvPr id="6" name="Нижний колонтитул 5">
            <a:extLst>
              <a:ext uri="{FF2B5EF4-FFF2-40B4-BE49-F238E27FC236}">
                <a16:creationId xmlns:a16="http://schemas.microsoft.com/office/drawing/2014/main" id="{972927D4-89DE-45D6-92BF-4A0DF078711B}"/>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6B4CF7CE-9A80-9145-AA7C-86A63E4CC6D7}"/>
              </a:ext>
            </a:extLst>
          </p:cNvPr>
          <p:cNvSpPr>
            <a:spLocks noGrp="1"/>
          </p:cNvSpPr>
          <p:nvPr>
            <p:ph type="sldNum" sz="quarter" idx="12"/>
          </p:nvPr>
        </p:nvSpPr>
        <p:spPr/>
        <p:txBody>
          <a:bodyPr/>
          <a:lstStyle/>
          <a:p>
            <a:fld id="{4807EF15-7A0D-4D39-BE75-DDD2D12E59D9}" type="slidenum">
              <a:rPr lang="ru-RU" smtClean="0"/>
              <a:t>‹#›</a:t>
            </a:fld>
            <a:endParaRPr lang="ru-RU"/>
          </a:p>
        </p:txBody>
      </p:sp>
    </p:spTree>
    <p:extLst>
      <p:ext uri="{BB962C8B-B14F-4D97-AF65-F5344CB8AC3E}">
        <p14:creationId xmlns:p14="http://schemas.microsoft.com/office/powerpoint/2010/main" val="1724794721"/>
      </p:ext>
    </p:extLst>
  </p:cSld>
  <p:clrMapOvr>
    <a:masterClrMapping/>
  </p:clrMapOvr>
</p:sldLayout>
</file>

<file path=ppt/slideLayouts/slideLayout5.xml><?xml version="1.0" encoding="utf-8"?>
<p:sldLayout xmlns:a="http://purl.oclc.org/ooxml/drawingml/main" xmlns:r="http://purl.oclc.org/ooxml/officeDocument/relationships" xmlns:p="http://purl.oclc.org/ooxml/presentationml/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9113A1-CA5E-FF91-AC6B-89E1490FDEFA}"/>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03E921D9-4593-1943-F493-6784D21385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41459B65-905B-7746-3FAA-F1A71312D63C}"/>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59A49F81-FF77-3AA9-7946-97CCFA1E38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FCB41658-1F21-35E9-4F26-F7358ABB17D3}"/>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3E899E2B-3F02-3D8E-075D-AB0BAAA1E75F}"/>
              </a:ext>
            </a:extLst>
          </p:cNvPr>
          <p:cNvSpPr>
            <a:spLocks noGrp="1"/>
          </p:cNvSpPr>
          <p:nvPr>
            <p:ph type="dt" sz="half" idx="10"/>
          </p:nvPr>
        </p:nvSpPr>
        <p:spPr/>
        <p:txBody>
          <a:bodyPr/>
          <a:lstStyle/>
          <a:p>
            <a:fld id="{26B87B31-6298-4B89-9F6E-4FF5C745A00F}" type="datetimeFigureOut">
              <a:rPr lang="ru-RU" smtClean="0"/>
              <a:t>28.02.2024</a:t>
            </a:fld>
            <a:endParaRPr lang="ru-RU"/>
          </a:p>
        </p:txBody>
      </p:sp>
      <p:sp>
        <p:nvSpPr>
          <p:cNvPr id="8" name="Нижний колонтитул 7">
            <a:extLst>
              <a:ext uri="{FF2B5EF4-FFF2-40B4-BE49-F238E27FC236}">
                <a16:creationId xmlns:a16="http://schemas.microsoft.com/office/drawing/2014/main" id="{9550D382-D032-368F-BAC4-90D25F3CB35F}"/>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88ABF985-87DC-B65D-6BA1-D5F575DC58A2}"/>
              </a:ext>
            </a:extLst>
          </p:cNvPr>
          <p:cNvSpPr>
            <a:spLocks noGrp="1"/>
          </p:cNvSpPr>
          <p:nvPr>
            <p:ph type="sldNum" sz="quarter" idx="12"/>
          </p:nvPr>
        </p:nvSpPr>
        <p:spPr/>
        <p:txBody>
          <a:bodyPr/>
          <a:lstStyle/>
          <a:p>
            <a:fld id="{4807EF15-7A0D-4D39-BE75-DDD2D12E59D9}" type="slidenum">
              <a:rPr lang="ru-RU" smtClean="0"/>
              <a:t>‹#›</a:t>
            </a:fld>
            <a:endParaRPr lang="ru-RU"/>
          </a:p>
        </p:txBody>
      </p:sp>
    </p:spTree>
    <p:extLst>
      <p:ext uri="{BB962C8B-B14F-4D97-AF65-F5344CB8AC3E}">
        <p14:creationId xmlns:p14="http://schemas.microsoft.com/office/powerpoint/2010/main" val="4020557989"/>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510FC6-C896-5CB2-562C-AA9BCF21A8B9}"/>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A336D0CA-B3C9-9B04-B15F-68CE7D872BCE}"/>
              </a:ext>
            </a:extLst>
          </p:cNvPr>
          <p:cNvSpPr>
            <a:spLocks noGrp="1"/>
          </p:cNvSpPr>
          <p:nvPr>
            <p:ph type="dt" sz="half" idx="10"/>
          </p:nvPr>
        </p:nvSpPr>
        <p:spPr/>
        <p:txBody>
          <a:bodyPr/>
          <a:lstStyle/>
          <a:p>
            <a:fld id="{26B87B31-6298-4B89-9F6E-4FF5C745A00F}" type="datetimeFigureOut">
              <a:rPr lang="ru-RU" smtClean="0"/>
              <a:t>28.02.2024</a:t>
            </a:fld>
            <a:endParaRPr lang="ru-RU"/>
          </a:p>
        </p:txBody>
      </p:sp>
      <p:sp>
        <p:nvSpPr>
          <p:cNvPr id="4" name="Нижний колонтитул 3">
            <a:extLst>
              <a:ext uri="{FF2B5EF4-FFF2-40B4-BE49-F238E27FC236}">
                <a16:creationId xmlns:a16="http://schemas.microsoft.com/office/drawing/2014/main" id="{BA18209F-0393-CE81-2FCD-0910FC78CD5F}"/>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81C4BA9D-55B5-B1E1-26C8-2C4E77AFDA80}"/>
              </a:ext>
            </a:extLst>
          </p:cNvPr>
          <p:cNvSpPr>
            <a:spLocks noGrp="1"/>
          </p:cNvSpPr>
          <p:nvPr>
            <p:ph type="sldNum" sz="quarter" idx="12"/>
          </p:nvPr>
        </p:nvSpPr>
        <p:spPr/>
        <p:txBody>
          <a:bodyPr/>
          <a:lstStyle/>
          <a:p>
            <a:fld id="{4807EF15-7A0D-4D39-BE75-DDD2D12E59D9}" type="slidenum">
              <a:rPr lang="ru-RU" smtClean="0"/>
              <a:t>‹#›</a:t>
            </a:fld>
            <a:endParaRPr lang="ru-RU"/>
          </a:p>
        </p:txBody>
      </p:sp>
    </p:spTree>
    <p:extLst>
      <p:ext uri="{BB962C8B-B14F-4D97-AF65-F5344CB8AC3E}">
        <p14:creationId xmlns:p14="http://schemas.microsoft.com/office/powerpoint/2010/main" val="1171741208"/>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313EAC7C-1F28-0358-3F65-1CBE797B45BB}"/>
              </a:ext>
            </a:extLst>
          </p:cNvPr>
          <p:cNvSpPr>
            <a:spLocks noGrp="1"/>
          </p:cNvSpPr>
          <p:nvPr>
            <p:ph type="dt" sz="half" idx="10"/>
          </p:nvPr>
        </p:nvSpPr>
        <p:spPr/>
        <p:txBody>
          <a:bodyPr/>
          <a:lstStyle/>
          <a:p>
            <a:fld id="{26B87B31-6298-4B89-9F6E-4FF5C745A00F}" type="datetimeFigureOut">
              <a:rPr lang="ru-RU" smtClean="0"/>
              <a:t>28.02.2024</a:t>
            </a:fld>
            <a:endParaRPr lang="ru-RU"/>
          </a:p>
        </p:txBody>
      </p:sp>
      <p:sp>
        <p:nvSpPr>
          <p:cNvPr id="3" name="Нижний колонтитул 2">
            <a:extLst>
              <a:ext uri="{FF2B5EF4-FFF2-40B4-BE49-F238E27FC236}">
                <a16:creationId xmlns:a16="http://schemas.microsoft.com/office/drawing/2014/main" id="{B503FCAB-5066-758A-83B8-887D0FF5FFCD}"/>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99D24B13-17A6-1A4B-FD2E-5F319104EC17}"/>
              </a:ext>
            </a:extLst>
          </p:cNvPr>
          <p:cNvSpPr>
            <a:spLocks noGrp="1"/>
          </p:cNvSpPr>
          <p:nvPr>
            <p:ph type="sldNum" sz="quarter" idx="12"/>
          </p:nvPr>
        </p:nvSpPr>
        <p:spPr/>
        <p:txBody>
          <a:bodyPr/>
          <a:lstStyle/>
          <a:p>
            <a:fld id="{4807EF15-7A0D-4D39-BE75-DDD2D12E59D9}" type="slidenum">
              <a:rPr lang="ru-RU" smtClean="0"/>
              <a:t>‹#›</a:t>
            </a:fld>
            <a:endParaRPr lang="ru-RU"/>
          </a:p>
        </p:txBody>
      </p:sp>
    </p:spTree>
    <p:extLst>
      <p:ext uri="{BB962C8B-B14F-4D97-AF65-F5344CB8AC3E}">
        <p14:creationId xmlns:p14="http://schemas.microsoft.com/office/powerpoint/2010/main" val="2279542615"/>
      </p:ext>
    </p:extLst>
  </p:cSld>
  <p:clrMapOvr>
    <a:masterClrMapping/>
  </p:clrMapOvr>
</p:sldLayout>
</file>

<file path=ppt/slideLayouts/slideLayout8.xml><?xml version="1.0" encoding="utf-8"?>
<p:sldLayout xmlns:a="http://purl.oclc.org/ooxml/drawingml/main" xmlns:r="http://purl.oclc.org/ooxml/officeDocument/relationships" xmlns:p="http://purl.oclc.org/ooxml/presentationml/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E8422A3-2E39-4B94-CA39-EA30B2F13A5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4244F514-41A4-54A4-6B91-943C30511F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A2797F98-E8DE-0B6B-F685-700136DDE5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1344E095-E41B-004F-D3C5-71F748E686F0}"/>
              </a:ext>
            </a:extLst>
          </p:cNvPr>
          <p:cNvSpPr>
            <a:spLocks noGrp="1"/>
          </p:cNvSpPr>
          <p:nvPr>
            <p:ph type="dt" sz="half" idx="10"/>
          </p:nvPr>
        </p:nvSpPr>
        <p:spPr/>
        <p:txBody>
          <a:bodyPr/>
          <a:lstStyle/>
          <a:p>
            <a:fld id="{26B87B31-6298-4B89-9F6E-4FF5C745A00F}" type="datetimeFigureOut">
              <a:rPr lang="ru-RU" smtClean="0"/>
              <a:t>28.02.2024</a:t>
            </a:fld>
            <a:endParaRPr lang="ru-RU"/>
          </a:p>
        </p:txBody>
      </p:sp>
      <p:sp>
        <p:nvSpPr>
          <p:cNvPr id="6" name="Нижний колонтитул 5">
            <a:extLst>
              <a:ext uri="{FF2B5EF4-FFF2-40B4-BE49-F238E27FC236}">
                <a16:creationId xmlns:a16="http://schemas.microsoft.com/office/drawing/2014/main" id="{080FE58D-9622-7D2D-67AD-C28F1259061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735F66BE-3112-4CD9-B1EC-AF49CC4D757E}"/>
              </a:ext>
            </a:extLst>
          </p:cNvPr>
          <p:cNvSpPr>
            <a:spLocks noGrp="1"/>
          </p:cNvSpPr>
          <p:nvPr>
            <p:ph type="sldNum" sz="quarter" idx="12"/>
          </p:nvPr>
        </p:nvSpPr>
        <p:spPr/>
        <p:txBody>
          <a:bodyPr/>
          <a:lstStyle/>
          <a:p>
            <a:fld id="{4807EF15-7A0D-4D39-BE75-DDD2D12E59D9}" type="slidenum">
              <a:rPr lang="ru-RU" smtClean="0"/>
              <a:t>‹#›</a:t>
            </a:fld>
            <a:endParaRPr lang="ru-RU"/>
          </a:p>
        </p:txBody>
      </p:sp>
    </p:spTree>
    <p:extLst>
      <p:ext uri="{BB962C8B-B14F-4D97-AF65-F5344CB8AC3E}">
        <p14:creationId xmlns:p14="http://schemas.microsoft.com/office/powerpoint/2010/main" val="3317970814"/>
      </p:ext>
    </p:extLst>
  </p:cSld>
  <p:clrMapOvr>
    <a:masterClrMapping/>
  </p:clrMapOvr>
</p:sldLayout>
</file>

<file path=ppt/slideLayouts/slideLayout9.xml><?xml version="1.0" encoding="utf-8"?>
<p:sldLayout xmlns:a="http://purl.oclc.org/ooxml/drawingml/main" xmlns:r="http://purl.oclc.org/ooxml/officeDocument/relationships" xmlns:p="http://purl.oclc.org/ooxml/presentationml/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DF3FA0-7E11-F930-2D5F-B65B39F9177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884F4BE7-07B7-9E19-803B-0CA9D910E4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5CE2186B-E90D-390F-61ED-55590F50EC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0F0D234A-1DBD-554A-64B6-831A140409AA}"/>
              </a:ext>
            </a:extLst>
          </p:cNvPr>
          <p:cNvSpPr>
            <a:spLocks noGrp="1"/>
          </p:cNvSpPr>
          <p:nvPr>
            <p:ph type="dt" sz="half" idx="10"/>
          </p:nvPr>
        </p:nvSpPr>
        <p:spPr/>
        <p:txBody>
          <a:bodyPr/>
          <a:lstStyle/>
          <a:p>
            <a:fld id="{26B87B31-6298-4B89-9F6E-4FF5C745A00F}" type="datetimeFigureOut">
              <a:rPr lang="ru-RU" smtClean="0"/>
              <a:t>28.02.2024</a:t>
            </a:fld>
            <a:endParaRPr lang="ru-RU"/>
          </a:p>
        </p:txBody>
      </p:sp>
      <p:sp>
        <p:nvSpPr>
          <p:cNvPr id="6" name="Нижний колонтитул 5">
            <a:extLst>
              <a:ext uri="{FF2B5EF4-FFF2-40B4-BE49-F238E27FC236}">
                <a16:creationId xmlns:a16="http://schemas.microsoft.com/office/drawing/2014/main" id="{21497AEA-1891-BC48-877B-8DA207E7781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E0F9592-85DB-E527-3B3F-C189185319EB}"/>
              </a:ext>
            </a:extLst>
          </p:cNvPr>
          <p:cNvSpPr>
            <a:spLocks noGrp="1"/>
          </p:cNvSpPr>
          <p:nvPr>
            <p:ph type="sldNum" sz="quarter" idx="12"/>
          </p:nvPr>
        </p:nvSpPr>
        <p:spPr/>
        <p:txBody>
          <a:bodyPr/>
          <a:lstStyle/>
          <a:p>
            <a:fld id="{4807EF15-7A0D-4D39-BE75-DDD2D12E59D9}" type="slidenum">
              <a:rPr lang="ru-RU" smtClean="0"/>
              <a:t>‹#›</a:t>
            </a:fld>
            <a:endParaRPr lang="ru-RU"/>
          </a:p>
        </p:txBody>
      </p:sp>
    </p:spTree>
    <p:extLst>
      <p:ext uri="{BB962C8B-B14F-4D97-AF65-F5344CB8AC3E}">
        <p14:creationId xmlns:p14="http://schemas.microsoft.com/office/powerpoint/2010/main" val="1685502807"/>
      </p:ext>
    </p:extLst>
  </p:cSld>
  <p:clrMapOvr>
    <a:masterClrMapping/>
  </p:clrMapOvr>
</p:sldLayout>
</file>

<file path=ppt/slideMasters/_rels/slideMaster1.xml.rels><?xml version="1.0" encoding="UTF-8" standalone="yes"?>
<Relationships xmlns="http://schemas.openxmlformats.org/package/2006/relationships"><Relationship Id="rId8" Type="http://purl.oclc.org/ooxml/officeDocument/relationships/slideLayout" Target="../slideLayouts/slideLayout8.xml"/><Relationship Id="rId3" Type="http://purl.oclc.org/ooxml/officeDocument/relationships/slideLayout" Target="../slideLayouts/slideLayout3.xml"/><Relationship Id="rId7" Type="http://purl.oclc.org/ooxml/officeDocument/relationships/slideLayout" Target="../slideLayouts/slideLayout7.xml"/><Relationship Id="rId12" Type="http://purl.oclc.org/ooxml/officeDocument/relationships/theme" Target="../theme/theme1.xml"/><Relationship Id="rId2" Type="http://purl.oclc.org/ooxml/officeDocument/relationships/slideLayout" Target="../slideLayouts/slideLayout2.xml"/><Relationship Id="rId1" Type="http://purl.oclc.org/ooxml/officeDocument/relationships/slideLayout" Target="../slideLayouts/slideLayout1.xml"/><Relationship Id="rId6" Type="http://purl.oclc.org/ooxml/officeDocument/relationships/slideLayout" Target="../slideLayouts/slideLayout6.xml"/><Relationship Id="rId11" Type="http://purl.oclc.org/ooxml/officeDocument/relationships/slideLayout" Target="../slideLayouts/slideLayout11.xml"/><Relationship Id="rId5" Type="http://purl.oclc.org/ooxml/officeDocument/relationships/slideLayout" Target="../slideLayouts/slideLayout5.xml"/><Relationship Id="rId10" Type="http://purl.oclc.org/ooxml/officeDocument/relationships/slideLayout" Target="../slideLayouts/slideLayout10.xml"/><Relationship Id="rId4" Type="http://purl.oclc.org/ooxml/officeDocument/relationships/slideLayout" Target="../slideLayouts/slideLayout4.xml"/><Relationship Id="rId9" Type="http://purl.oclc.org/ooxml/officeDocument/relationships/slideLayout" Target="../slideLayouts/slideLayout9.xml"/></Relationships>
</file>

<file path=ppt/slideMasters/slideMaster1.xml><?xml version="1.0" encoding="utf-8"?>
<p:sld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D188B5-6F89-CA3A-7AAD-411CB62708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376CFC71-7800-215E-E5BB-574FB45217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2425953-545E-B5FD-774A-1A020A2255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
                  </a:schemeClr>
                </a:solidFill>
              </a:defRPr>
            </a:lvl1pPr>
          </a:lstStyle>
          <a:p>
            <a:fld id="{26B87B31-6298-4B89-9F6E-4FF5C745A00F}" type="datetimeFigureOut">
              <a:rPr lang="ru-RU" smtClean="0"/>
              <a:t>28.02.2024</a:t>
            </a:fld>
            <a:endParaRPr lang="ru-RU"/>
          </a:p>
        </p:txBody>
      </p:sp>
      <p:sp>
        <p:nvSpPr>
          <p:cNvPr id="5" name="Нижний колонтитул 4">
            <a:extLst>
              <a:ext uri="{FF2B5EF4-FFF2-40B4-BE49-F238E27FC236}">
                <a16:creationId xmlns:a16="http://schemas.microsoft.com/office/drawing/2014/main" id="{28B3ED1D-DCD2-DD47-6F09-0E3C0FE282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
                  </a:schemeClr>
                </a:solidFill>
              </a:defRPr>
            </a:lvl1pPr>
          </a:lstStyle>
          <a:p>
            <a:endParaRPr lang="ru-RU"/>
          </a:p>
        </p:txBody>
      </p:sp>
      <p:sp>
        <p:nvSpPr>
          <p:cNvPr id="6" name="Номер слайда 5">
            <a:extLst>
              <a:ext uri="{FF2B5EF4-FFF2-40B4-BE49-F238E27FC236}">
                <a16:creationId xmlns:a16="http://schemas.microsoft.com/office/drawing/2014/main" id="{CA384216-A726-CB0C-FF75-398E46A96F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
                  </a:schemeClr>
                </a:solidFill>
              </a:defRPr>
            </a:lvl1pPr>
          </a:lstStyle>
          <a:p>
            <a:fld id="{4807EF15-7A0D-4D39-BE75-DDD2D12E59D9}" type="slidenum">
              <a:rPr lang="ru-RU" smtClean="0"/>
              <a:t>‹#›</a:t>
            </a:fld>
            <a:endParaRPr lang="ru-RU"/>
          </a:p>
        </p:txBody>
      </p:sp>
    </p:spTree>
    <p:extLst>
      <p:ext uri="{BB962C8B-B14F-4D97-AF65-F5344CB8AC3E}">
        <p14:creationId xmlns:p14="http://schemas.microsoft.com/office/powerpoint/2010/main" val="2725781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purl.oclc.org/ooxml/officeDocument/relationships/slideLayout" Target="../slideLayouts/slideLayout1.xml"/></Relationships>
</file>

<file path=ppt/slides/_rels/slide10.xml.rels><?xml version="1.0" encoding="UTF-8" standalone="yes"?>
<Relationships xmlns="http://schemas.openxmlformats.org/package/2006/relationships"><Relationship Id="rId1" Type="http://purl.oclc.org/ooxml/officeDocument/relationships/slideLayout" Target="../slideLayouts/slideLayout7.xml"/></Relationships>
</file>

<file path=ppt/slides/_rels/slide11.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2.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3.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4.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5.xml.rels><?xml version="1.0" encoding="UTF-8" standalone="yes"?>
<Relationships xmlns="http://schemas.openxmlformats.org/package/2006/relationships"><Relationship Id="rId1" Type="http://purl.oclc.org/ooxml/officeDocument/relationships/slideLayout" Target="../slideLayouts/slideLayout5.xml"/></Relationships>
</file>

<file path=ppt/slides/_rels/slide16.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7.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8.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9.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2.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20.xml.rels><?xml version="1.0" encoding="UTF-8" standalone="yes"?>
<Relationships xmlns="http://schemas.openxmlformats.org/package/2006/relationships"><Relationship Id="rId1" Type="http://purl.oclc.org/ooxml/officeDocument/relationships/slideLayout" Target="../slideLayouts/slideLayout7.xml"/></Relationships>
</file>

<file path=ppt/slides/_rels/slide21.xml.rels><?xml version="1.0" encoding="UTF-8" standalone="yes"?>
<Relationships xmlns="http://schemas.openxmlformats.org/package/2006/relationships"><Relationship Id="rId1" Type="http://purl.oclc.org/ooxml/officeDocument/relationships/slideLayout" Target="../slideLayouts/slideLayout4.xml"/></Relationships>
</file>

<file path=ppt/slides/_rels/slide22.xml.rels><?xml version="1.0" encoding="UTF-8" standalone="yes"?>
<Relationships xmlns="http://schemas.openxmlformats.org/package/2006/relationships"><Relationship Id="rId1" Type="http://purl.oclc.org/ooxml/officeDocument/relationships/slideLayout" Target="../slideLayouts/slideLayout5.xml"/></Relationships>
</file>

<file path=ppt/slides/_rels/slide23.xml.rels><?xml version="1.0" encoding="UTF-8" standalone="yes"?>
<Relationships xmlns="http://schemas.openxmlformats.org/package/2006/relationships"><Relationship Id="rId1" Type="http://purl.oclc.org/ooxml/officeDocument/relationships/slideLayout" Target="../slideLayouts/slideLayout6.xml"/></Relationships>
</file>

<file path=ppt/slides/_rels/slide24.xml.rels><?xml version="1.0" encoding="UTF-8" standalone="yes"?>
<Relationships xmlns="http://schemas.openxmlformats.org/package/2006/relationships"><Relationship Id="rId1" Type="http://purl.oclc.org/ooxml/officeDocument/relationships/slideLayout" Target="../slideLayouts/slideLayout5.xml"/></Relationships>
</file>

<file path=ppt/slides/_rels/slide25.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26.xml.rels><?xml version="1.0" encoding="UTF-8" standalone="yes"?>
<Relationships xmlns="http://schemas.openxmlformats.org/package/2006/relationships"><Relationship Id="rId1" Type="http://purl.oclc.org/ooxml/officeDocument/relationships/slideLayout" Target="../slideLayouts/slideLayout4.xml"/></Relationships>
</file>

<file path=ppt/slides/_rels/slide27.xml.rels><?xml version="1.0" encoding="UTF-8" standalone="yes"?>
<Relationships xmlns="http://schemas.openxmlformats.org/package/2006/relationships"><Relationship Id="rId1" Type="http://purl.oclc.org/ooxml/officeDocument/relationships/slideLayout" Target="../slideLayouts/slideLayout6.xml"/></Relationships>
</file>

<file path=ppt/slides/_rels/slide28.xml.rels><?xml version="1.0" encoding="UTF-8" standalone="yes"?>
<Relationships xmlns="http://schemas.openxmlformats.org/package/2006/relationships"><Relationship Id="rId1" Type="http://purl.oclc.org/ooxml/officeDocument/relationships/slideLayout" Target="../slideLayouts/slideLayout4.xml"/></Relationships>
</file>

<file path=ppt/slides/_rels/slide29.xml.rels><?xml version="1.0" encoding="UTF-8" standalone="yes"?>
<Relationships xmlns="http://schemas.openxmlformats.org/package/2006/relationships"><Relationship Id="rId1" Type="http://purl.oclc.org/ooxml/officeDocument/relationships/slideLayout" Target="../slideLayouts/slideLayout7.xml"/></Relationships>
</file>

<file path=ppt/slides/_rels/slide3.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30.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31.xml.rels><?xml version="1.0" encoding="UTF-8" standalone="yes"?>
<Relationships xmlns="http://schemas.openxmlformats.org/package/2006/relationships"><Relationship Id="rId1" Type="http://purl.oclc.org/ooxml/officeDocument/relationships/slideLayout" Target="../slideLayouts/slideLayout5.xml"/></Relationships>
</file>

<file path=ppt/slides/_rels/slide32.xml.rels><?xml version="1.0" encoding="UTF-8" standalone="yes"?>
<Relationships xmlns="http://schemas.openxmlformats.org/package/2006/relationships"><Relationship Id="rId1" Type="http://purl.oclc.org/ooxml/officeDocument/relationships/slideLayout" Target="../slideLayouts/slideLayout7.xml"/></Relationships>
</file>

<file path=ppt/slides/_rels/slide33.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34.xml.rels><?xml version="1.0" encoding="UTF-8" standalone="yes"?>
<Relationships xmlns="http://schemas.openxmlformats.org/package/2006/relationships"><Relationship Id="rId1" Type="http://purl.oclc.org/ooxml/officeDocument/relationships/slideLayout" Target="../slideLayouts/slideLayout5.xml"/></Relationships>
</file>

<file path=ppt/slides/_rels/slide35.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36.xml.rels><?xml version="1.0" encoding="UTF-8" standalone="yes"?>
<Relationships xmlns="http://schemas.openxmlformats.org/package/2006/relationships"><Relationship Id="rId1" Type="http://purl.oclc.org/ooxml/officeDocument/relationships/slideLayout" Target="../slideLayouts/slideLayout5.xml"/></Relationships>
</file>

<file path=ppt/slides/_rels/slide37.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38.xml.rels><?xml version="1.0" encoding="UTF-8" standalone="yes"?>
<Relationships xmlns="http://schemas.openxmlformats.org/package/2006/relationships"><Relationship Id="rId2" Type="http://purl.oclc.org/ooxml/officeDocument/relationships/image" Target="../media/image1.gif"/><Relationship Id="rId1" Type="http://purl.oclc.org/ooxml/officeDocument/relationships/slideLayout" Target="../slideLayouts/slideLayout7.xml"/></Relationships>
</file>

<file path=ppt/slides/_rels/slide39.xml.rels><?xml version="1.0" encoding="UTF-8" standalone="yes"?>
<Relationships xmlns="http://schemas.openxmlformats.org/package/2006/relationships"><Relationship Id="rId1" Type="http://purl.oclc.org/ooxml/officeDocument/relationships/slideLayout" Target="../slideLayouts/slideLayout6.xml"/></Relationships>
</file>

<file path=ppt/slides/_rels/slide4.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40.xml.rels><?xml version="1.0" encoding="UTF-8" standalone="yes"?>
<Relationships xmlns="http://schemas.openxmlformats.org/package/2006/relationships"><Relationship Id="rId2" Type="http://purl.oclc.org/ooxml/officeDocument/relationships/image" Target="../media/image2.gif"/><Relationship Id="rId1" Type="http://purl.oclc.org/ooxml/officeDocument/relationships/slideLayout" Target="../slideLayouts/slideLayout7.xml"/></Relationships>
</file>

<file path=ppt/slides/_rels/slide41.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42.xml.rels><?xml version="1.0" encoding="UTF-8" standalone="yes"?>
<Relationships xmlns="http://schemas.openxmlformats.org/package/2006/relationships"><Relationship Id="rId1" Type="http://purl.oclc.org/ooxml/officeDocument/relationships/slideLayout" Target="../slideLayouts/slideLayout4.xml"/></Relationships>
</file>

<file path=ppt/slides/_rels/slide43.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44.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45.xml.rels><?xml version="1.0" encoding="UTF-8" standalone="yes"?>
<Relationships xmlns="http://schemas.openxmlformats.org/package/2006/relationships"><Relationship Id="rId1" Type="http://purl.oclc.org/ooxml/officeDocument/relationships/slideLayout" Target="../slideLayouts/slideLayout7.xml"/></Relationships>
</file>

<file path=ppt/slides/_rels/slide46.xml.rels><?xml version="1.0" encoding="UTF-8" standalone="yes"?>
<Relationships xmlns="http://schemas.openxmlformats.org/package/2006/relationships"><Relationship Id="rId1" Type="http://purl.oclc.org/ooxml/officeDocument/relationships/slideLayout" Target="../slideLayouts/slideLayout5.xml"/></Relationships>
</file>

<file path=ppt/slides/_rels/slide5.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6.xml.rels><?xml version="1.0" encoding="UTF-8" standalone="yes"?>
<Relationships xmlns="http://schemas.openxmlformats.org/package/2006/relationships"><Relationship Id="rId1" Type="http://purl.oclc.org/ooxml/officeDocument/relationships/slideLayout" Target="../slideLayouts/slideLayout1.xml"/></Relationships>
</file>

<file path=ppt/slides/_rels/slide7.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8.xml.rels><?xml version="1.0" encoding="UTF-8" standalone="yes"?>
<Relationships xmlns="http://schemas.openxmlformats.org/package/2006/relationships"><Relationship Id="rId1" Type="http://purl.oclc.org/ooxml/officeDocument/relationships/slideLayout" Target="../slideLayouts/slideLayout7.xml"/></Relationships>
</file>

<file path=ppt/slides/_rels/slide9.xml.rels><?xml version="1.0" encoding="UTF-8" standalone="yes"?>
<Relationships xmlns="http://schemas.openxmlformats.org/package/2006/relationships"><Relationship Id="rId1" Type="http://purl.oclc.org/ooxml/officeDocument/relationships/slideLayout" Target="../slideLayouts/slideLayout2.xml"/></Relationships>
</file>

<file path=ppt/slides/slide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C6DBA5-C1C9-C4F4-35A4-88B6557489B9}"/>
              </a:ext>
            </a:extLst>
          </p:cNvPr>
          <p:cNvSpPr>
            <a:spLocks noGrp="1"/>
          </p:cNvSpPr>
          <p:nvPr>
            <p:ph type="ctrTitle"/>
          </p:nvPr>
        </p:nvSpPr>
        <p:spPr/>
        <p:txBody>
          <a:bodyPr>
            <a:normAutofit/>
          </a:bodyPr>
          <a:lstStyle/>
          <a:p>
            <a:r>
              <a:rPr lang="ru-RU" dirty="0"/>
              <a:t>Тема </a:t>
            </a:r>
            <a:r>
              <a:rPr lang="ru-RU" dirty="0" smtClean="0"/>
              <a:t>2</a:t>
            </a:r>
            <a:br>
              <a:rPr lang="ru-RU" dirty="0" smtClean="0"/>
            </a:br>
            <a:endParaRPr lang="ru-RU" dirty="0"/>
          </a:p>
        </p:txBody>
      </p:sp>
      <p:sp>
        <p:nvSpPr>
          <p:cNvPr id="3" name="Подзаголовок 2">
            <a:extLst>
              <a:ext uri="{FF2B5EF4-FFF2-40B4-BE49-F238E27FC236}">
                <a16:creationId xmlns:a16="http://schemas.microsoft.com/office/drawing/2014/main" id="{4600CB50-7F20-8BA2-AAC6-2205D4EAF9DF}"/>
              </a:ext>
            </a:extLst>
          </p:cNvPr>
          <p:cNvSpPr>
            <a:spLocks noGrp="1"/>
          </p:cNvSpPr>
          <p:nvPr>
            <p:ph type="subTitle" idx="1"/>
          </p:nvPr>
        </p:nvSpPr>
        <p:spPr/>
        <p:txBody>
          <a:bodyPr/>
          <a:lstStyle/>
          <a:p>
            <a:r>
              <a:rPr lang="ru-RU" dirty="0"/>
              <a:t>Лекция </a:t>
            </a:r>
            <a:r>
              <a:rPr lang="ru-RU" dirty="0" smtClean="0"/>
              <a:t>2</a:t>
            </a:r>
          </a:p>
          <a:p>
            <a:r>
              <a:rPr lang="ru-RU" dirty="0"/>
              <a:t>Экономическая система общества</a:t>
            </a:r>
          </a:p>
        </p:txBody>
      </p:sp>
    </p:spTree>
    <p:extLst>
      <p:ext uri="{BB962C8B-B14F-4D97-AF65-F5344CB8AC3E}">
        <p14:creationId xmlns:p14="http://schemas.microsoft.com/office/powerpoint/2010/main" val="1284937492"/>
      </p:ext>
    </p:extLst>
  </p:cSld>
  <p:clrMapOvr>
    <a:masterClrMapping/>
  </p:clrMapOvr>
</p:sld>
</file>

<file path=ppt/slides/slide1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4" name="Прямоугольник 3"/>
          <p:cNvSpPr/>
          <p:nvPr/>
        </p:nvSpPr>
        <p:spPr>
          <a:xfrm>
            <a:off x="1847528" y="889845"/>
            <a:ext cx="8712968" cy="4524315"/>
          </a:xfrm>
          <a:prstGeom prst="rect">
            <a:avLst/>
          </a:prstGeom>
        </p:spPr>
        <p:txBody>
          <a:bodyPr wrap="square">
            <a:spAutoFit/>
          </a:bodyPr>
          <a:lstStyle/>
          <a:p>
            <a:r>
              <a:rPr lang="ru-RU" b="1" i="1" dirty="0"/>
              <a:t>Субъекты собственности</a:t>
            </a:r>
            <a:r>
              <a:rPr lang="ru-RU" dirty="0"/>
              <a:t> – лица, между которыми возникают отношения собственности. </a:t>
            </a:r>
          </a:p>
          <a:p>
            <a:r>
              <a:rPr lang="ru-RU" dirty="0"/>
              <a:t>Субъектами собственности могут выступать:</a:t>
            </a:r>
          </a:p>
          <a:p>
            <a:pPr marL="285750" indent="-285750">
              <a:buFont typeface="Arial" pitchFamily="34" charset="0"/>
              <a:buChar char="•"/>
            </a:pPr>
            <a:r>
              <a:rPr lang="ru-RU" dirty="0"/>
              <a:t> частные лица, </a:t>
            </a:r>
          </a:p>
          <a:p>
            <a:pPr marL="285750" indent="-285750">
              <a:buFont typeface="Arial" pitchFamily="34" charset="0"/>
              <a:buChar char="•"/>
            </a:pPr>
            <a:r>
              <a:rPr lang="ru-RU" dirty="0"/>
              <a:t>коллективы, </a:t>
            </a:r>
          </a:p>
          <a:p>
            <a:pPr marL="285750" indent="-285750">
              <a:buFont typeface="Arial" pitchFamily="34" charset="0"/>
              <a:buChar char="•"/>
            </a:pPr>
            <a:r>
              <a:rPr lang="ru-RU" dirty="0"/>
              <a:t>государство, </a:t>
            </a:r>
          </a:p>
          <a:p>
            <a:pPr marL="285750" indent="-285750">
              <a:buFont typeface="Arial" pitchFamily="34" charset="0"/>
              <a:buChar char="•"/>
            </a:pPr>
            <a:r>
              <a:rPr lang="ru-RU" dirty="0"/>
              <a:t>межгосударственные и </a:t>
            </a:r>
          </a:p>
          <a:p>
            <a:pPr marL="285750" indent="-285750">
              <a:buFont typeface="Arial" pitchFamily="34" charset="0"/>
              <a:buChar char="•"/>
            </a:pPr>
            <a:r>
              <a:rPr lang="ru-RU" dirty="0"/>
              <a:t>международные структуры. </a:t>
            </a:r>
          </a:p>
          <a:p>
            <a:r>
              <a:rPr lang="ru-RU" dirty="0"/>
              <a:t>   С юридической точки зрения субъекты собственности подразделяются:</a:t>
            </a:r>
          </a:p>
          <a:p>
            <a:pPr marL="342900" indent="-342900">
              <a:buFont typeface="+mj-lt"/>
              <a:buAutoNum type="arabicPeriod"/>
            </a:pPr>
            <a:r>
              <a:rPr lang="ru-RU" dirty="0"/>
              <a:t>на физических лиц – граждан как субъектов гражданских прав и обязанностей (к ним отнесется все население страны);</a:t>
            </a:r>
          </a:p>
          <a:p>
            <a:pPr marL="342900" indent="-342900">
              <a:buFont typeface="+mj-lt"/>
              <a:buAutoNum type="arabicPeriod"/>
            </a:pPr>
            <a:r>
              <a:rPr lang="ru-RU" dirty="0"/>
              <a:t>юридических лиц – организаций,  имеющих следующие признаки: обособленное имущество, собственный расчетный счет, несущих самостоятельную ответственность по результатам деятельности, являющихся истцом и ответчиком в суде;</a:t>
            </a:r>
          </a:p>
          <a:p>
            <a:pPr marL="342900" indent="-342900">
              <a:buFont typeface="+mj-lt"/>
              <a:buAutoNum type="arabicPeriod"/>
            </a:pPr>
            <a:r>
              <a:rPr lang="ru-RU" dirty="0"/>
              <a:t>государство и органы местного управления.</a:t>
            </a:r>
          </a:p>
        </p:txBody>
      </p:sp>
    </p:spTree>
    <p:extLst>
      <p:ext uri="{BB962C8B-B14F-4D97-AF65-F5344CB8AC3E}">
        <p14:creationId xmlns:p14="http://schemas.microsoft.com/office/powerpoint/2010/main" val="4039202626"/>
      </p:ext>
    </p:extLst>
  </p:cSld>
  <p:clrMapOvr>
    <a:masterClrMapping/>
  </p:clrMapOvr>
</p:sld>
</file>

<file path=ppt/slides/slide1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i="1" dirty="0"/>
              <a:t>Объекты собственности</a:t>
            </a:r>
            <a:endParaRPr lang="ru-RU" dirty="0"/>
          </a:p>
        </p:txBody>
      </p:sp>
      <p:sp>
        <p:nvSpPr>
          <p:cNvPr id="3" name="Объект 2"/>
          <p:cNvSpPr>
            <a:spLocks noGrp="1"/>
          </p:cNvSpPr>
          <p:nvPr>
            <p:ph idx="1"/>
          </p:nvPr>
        </p:nvSpPr>
        <p:spPr/>
        <p:txBody>
          <a:bodyPr/>
          <a:lstStyle/>
          <a:p>
            <a:r>
              <a:rPr lang="ru-RU" dirty="0"/>
              <a:t>– то, по поводу чего складываются отношения собственности. Все объекты собственности можно разделить на две большие группы: вещественные и невещественные.</a:t>
            </a:r>
          </a:p>
        </p:txBody>
      </p:sp>
    </p:spTree>
    <p:extLst>
      <p:ext uri="{BB962C8B-B14F-4D97-AF65-F5344CB8AC3E}">
        <p14:creationId xmlns:p14="http://schemas.microsoft.com/office/powerpoint/2010/main" val="3432709951"/>
      </p:ext>
    </p:extLst>
  </p:cSld>
  <p:clrMapOvr>
    <a:masterClrMapping/>
  </p:clrMapOvr>
</p:sld>
</file>

<file path=ppt/slides/slide1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800" b="1" dirty="0"/>
              <a:t>Собственность как процесс присвоения раскрывают отношения пользования, владения и распоряжения</a:t>
            </a:r>
          </a:p>
        </p:txBody>
      </p:sp>
      <p:sp>
        <p:nvSpPr>
          <p:cNvPr id="3" name="Объект 2"/>
          <p:cNvSpPr>
            <a:spLocks noGrp="1"/>
          </p:cNvSpPr>
          <p:nvPr>
            <p:ph idx="1"/>
          </p:nvPr>
        </p:nvSpPr>
        <p:spPr/>
        <p:txBody>
          <a:bodyPr>
            <a:normAutofit fontScale="92.5%" lnSpcReduction="10%"/>
          </a:bodyPr>
          <a:lstStyle/>
          <a:p>
            <a:r>
              <a:rPr lang="ru-RU" dirty="0"/>
              <a:t>. </a:t>
            </a:r>
            <a:r>
              <a:rPr lang="ru-RU" b="1" i="1" dirty="0"/>
              <a:t>Пользование</a:t>
            </a:r>
            <a:r>
              <a:rPr lang="ru-RU" b="1" dirty="0"/>
              <a:t> </a:t>
            </a:r>
            <a:r>
              <a:rPr lang="ru-RU" dirty="0"/>
              <a:t>– это процесс извлечение полезных свойств из благ с целью удовлетворения потребностей или как средства создания других благ. </a:t>
            </a:r>
          </a:p>
          <a:p>
            <a:r>
              <a:rPr lang="ru-RU" b="1" i="1" dirty="0"/>
              <a:t>Владение</a:t>
            </a:r>
            <a:r>
              <a:rPr lang="ru-RU" b="1" dirty="0"/>
              <a:t> </a:t>
            </a:r>
            <a:r>
              <a:rPr lang="ru-RU" dirty="0"/>
              <a:t>– это общественное признание прав субъекта на благо, фактическое обладание имуществом и исключительное право контроля за его применением. </a:t>
            </a:r>
          </a:p>
          <a:p>
            <a:r>
              <a:rPr lang="ru-RU" b="1" i="1" dirty="0"/>
              <a:t>Распоряжение</a:t>
            </a:r>
            <a:r>
              <a:rPr lang="ru-RU" dirty="0"/>
              <a:t> – это функционирование собственности, принятие решений по ее использованию и управлению. Оно связанно с возможностью отчуждения благ</a:t>
            </a:r>
            <a:r>
              <a:rPr lang="ru-RU" b="1" dirty="0"/>
              <a:t>. </a:t>
            </a:r>
          </a:p>
          <a:p>
            <a:r>
              <a:rPr lang="ru-RU" b="1" i="1" dirty="0"/>
              <a:t>Отчуждение</a:t>
            </a:r>
            <a:r>
              <a:rPr lang="ru-RU" dirty="0"/>
              <a:t> – это отношение обратное присвоению, означающее отсутствие у других лиц возможности обладать данной вещью. </a:t>
            </a:r>
          </a:p>
          <a:p>
            <a:endParaRPr lang="ru-RU" dirty="0"/>
          </a:p>
        </p:txBody>
      </p:sp>
    </p:spTree>
    <p:extLst>
      <p:ext uri="{BB962C8B-B14F-4D97-AF65-F5344CB8AC3E}">
        <p14:creationId xmlns:p14="http://schemas.microsoft.com/office/powerpoint/2010/main" val="643239950"/>
      </p:ext>
    </p:extLst>
  </p:cSld>
  <p:clrMapOvr>
    <a:masterClrMapping/>
  </p:clrMapOvr>
</p:sld>
</file>

<file path=ppt/slides/slide1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11 прав по </a:t>
            </a:r>
            <a:r>
              <a:rPr lang="ru-RU" dirty="0" err="1"/>
              <a:t>А.Онорэ</a:t>
            </a:r>
            <a:r>
              <a:rPr lang="ru-RU" dirty="0"/>
              <a:t> (1961)</a:t>
            </a:r>
          </a:p>
        </p:txBody>
      </p:sp>
      <p:sp>
        <p:nvSpPr>
          <p:cNvPr id="3" name="Объект 2"/>
          <p:cNvSpPr>
            <a:spLocks noGrp="1"/>
          </p:cNvSpPr>
          <p:nvPr>
            <p:ph idx="1"/>
          </p:nvPr>
        </p:nvSpPr>
        <p:spPr/>
        <p:txBody>
          <a:bodyPr>
            <a:normAutofit fontScale="62.5%" lnSpcReduction="20%"/>
          </a:bodyPr>
          <a:lstStyle/>
          <a:p>
            <a:pPr marL="514350" indent="-514350">
              <a:buFont typeface="+mj-lt"/>
              <a:buAutoNum type="arabicPeriod"/>
            </a:pPr>
            <a:r>
              <a:rPr lang="ru-RU" dirty="0"/>
              <a:t>Право владения, означающее исключительное право собственника осуществлять физический контроль над благом – например, не допускать к нему других лиц. Это основополагающе правомочие, без которого остальные правомочия теряют смысл.  Слова «собственник» и «владелец» поэтому употребляются как синонимы.</a:t>
            </a:r>
          </a:p>
          <a:p>
            <a:pPr marL="514350" indent="-514350">
              <a:buFont typeface="+mj-lt"/>
              <a:buAutoNum type="arabicPeriod"/>
            </a:pPr>
            <a:r>
              <a:rPr lang="ru-RU" dirty="0"/>
              <a:t>Право пользования, то есть право извлекать полезность непосредственно из блага. Непосредственность извлечения полезности, например, путем потребления продуктов питания или наслаждения произведением искусства, отличает данное право от других правомочий, которые приносят собственнику полезность в результате опосредованных действий, например, сдачи в аренду.</a:t>
            </a:r>
          </a:p>
          <a:p>
            <a:pPr marL="514350" indent="-514350">
              <a:buFont typeface="+mj-lt"/>
              <a:buAutoNum type="arabicPeriod"/>
            </a:pPr>
            <a:r>
              <a:rPr lang="ru-RU" dirty="0"/>
              <a:t>Право управления, которое обозначает исключительное право собственника принимать решения о любых действиях по отношению к благу, составляющему предмет собственности. Оно включает и возможность передачи права управления, что очень часто практикуется собственниками фирм, нанимающих менеджеров для текущего управления бизнесом.</a:t>
            </a:r>
          </a:p>
          <a:p>
            <a:pPr marL="514350" indent="-514350">
              <a:buFont typeface="+mj-lt"/>
              <a:buAutoNum type="arabicPeriod"/>
            </a:pPr>
            <a:r>
              <a:rPr lang="ru-RU" dirty="0"/>
              <a:t>Право на доход, то есть на полезность, полученную в результате использования блага в целях производства других благ. Эта полезность может быть получена как самим собственником, например, при выращивании урожая на своей земле, так и другими лицами, взявшими эту землю в аренду. В обоих случаях собственник сохраняет право на урожай, хотя при сдаче земли в аренду он должен разделить это право с арендатором и отдать ему часть урожая.</a:t>
            </a:r>
          </a:p>
          <a:p>
            <a:endParaRPr lang="ru-RU" dirty="0"/>
          </a:p>
        </p:txBody>
      </p:sp>
    </p:spTree>
    <p:extLst>
      <p:ext uri="{BB962C8B-B14F-4D97-AF65-F5344CB8AC3E}">
        <p14:creationId xmlns:p14="http://schemas.microsoft.com/office/powerpoint/2010/main" val="985723840"/>
      </p:ext>
    </p:extLst>
  </p:cSld>
  <p:clrMapOvr>
    <a:masterClrMapping/>
  </p:clrMapOvr>
</p:sld>
</file>

<file path=ppt/slides/slide1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продолжение</a:t>
            </a:r>
          </a:p>
        </p:txBody>
      </p:sp>
      <p:sp>
        <p:nvSpPr>
          <p:cNvPr id="3" name="Объект 2"/>
          <p:cNvSpPr>
            <a:spLocks noGrp="1"/>
          </p:cNvSpPr>
          <p:nvPr>
            <p:ph idx="1"/>
          </p:nvPr>
        </p:nvSpPr>
        <p:spPr/>
        <p:txBody>
          <a:bodyPr>
            <a:normAutofit fontScale="62.5%" lnSpcReduction="20%"/>
          </a:bodyPr>
          <a:lstStyle/>
          <a:p>
            <a:pPr marL="514350" indent="-514350" algn="just">
              <a:buFont typeface="+mj-lt"/>
              <a:buAutoNum type="arabicPeriod" startAt="5"/>
            </a:pPr>
            <a:r>
              <a:rPr lang="ru-RU" dirty="0"/>
              <a:t>Право на капитальную стоимость. Оно означает право собственника по своему усмотрению изменять физические формы блага вплоть до его уничтожения, а также продавать или дарить его. Иными словами, это различные формы добровольного отчуждения владельцем своих прав собственности.</a:t>
            </a:r>
          </a:p>
          <a:p>
            <a:pPr marL="514350" indent="-514350" algn="just">
              <a:buFont typeface="+mj-lt"/>
              <a:buAutoNum type="arabicPeriod" startAt="5"/>
            </a:pPr>
            <a:r>
              <a:rPr lang="ru-RU" dirty="0"/>
              <a:t>Право на безопасность, то есть на защиту от изъятия блага частными лицами (грабеж, воровство) или государством (экспроприация).</a:t>
            </a:r>
          </a:p>
          <a:p>
            <a:pPr marL="514350" indent="-514350" algn="just">
              <a:buFont typeface="+mj-lt"/>
              <a:buAutoNum type="arabicPeriod" startAt="5"/>
            </a:pPr>
            <a:r>
              <a:rPr lang="ru-RU" dirty="0"/>
              <a:t>Право на передачу блага по наследству. По форме оно близко отчуждением владельцем своих прав, потому что после смерти владельца понятие его прав теряет смысл.</a:t>
            </a:r>
          </a:p>
          <a:p>
            <a:pPr marL="514350" indent="-514350" algn="just">
              <a:buFont typeface="+mj-lt"/>
              <a:buAutoNum type="arabicPeriod" startAt="5"/>
            </a:pPr>
            <a:r>
              <a:rPr lang="ru-RU" dirty="0"/>
              <a:t>Бессрочность правомочий. Это означает, что правомочия принадлежат собственнику без каких-либо ограничений во времени.</a:t>
            </a:r>
          </a:p>
          <a:p>
            <a:pPr marL="514350" indent="-514350" algn="just">
              <a:buFont typeface="+mj-lt"/>
              <a:buAutoNum type="arabicPeriod" startAt="5"/>
            </a:pPr>
            <a:r>
              <a:rPr lang="ru-RU" dirty="0"/>
              <a:t>Запрещение вредного использования, то есть недопущение вредного для других использования блага.</a:t>
            </a:r>
          </a:p>
          <a:p>
            <a:pPr marL="514350" indent="-514350" algn="just">
              <a:buFont typeface="+mj-lt"/>
              <a:buAutoNum type="arabicPeriod" startAt="5"/>
            </a:pPr>
            <a:r>
              <a:rPr lang="ru-RU" dirty="0"/>
              <a:t>Ответственность в виде взыскания, или возможность отчуждения блага у владельца в уплату долга.</a:t>
            </a:r>
          </a:p>
          <a:p>
            <a:pPr marL="514350" indent="-514350" algn="just">
              <a:buFont typeface="+mj-lt"/>
              <a:buAutoNum type="arabicPeriod" startAt="5"/>
            </a:pPr>
            <a:r>
              <a:rPr lang="ru-RU" dirty="0"/>
              <a:t>Право на восстановление правомочий. Это означает, что после окончания срока уступки правомочия, например, сдачи в аренду, оно автоматически возвращается к  собственнику.</a:t>
            </a:r>
          </a:p>
        </p:txBody>
      </p:sp>
    </p:spTree>
    <p:extLst>
      <p:ext uri="{BB962C8B-B14F-4D97-AF65-F5344CB8AC3E}">
        <p14:creationId xmlns:p14="http://schemas.microsoft.com/office/powerpoint/2010/main" val="3469970280"/>
      </p:ext>
    </p:extLst>
  </p:cSld>
  <p:clrMapOvr>
    <a:masterClrMapping/>
  </p:clrMapOvr>
</p:sld>
</file>

<file path=ppt/slides/slide1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7890" name="Заголовок 1"/>
          <p:cNvSpPr>
            <a:spLocks noGrp="1"/>
          </p:cNvSpPr>
          <p:nvPr>
            <p:ph type="title"/>
          </p:nvPr>
        </p:nvSpPr>
        <p:spPr/>
        <p:txBody>
          <a:bodyPr/>
          <a:lstStyle/>
          <a:p>
            <a:r>
              <a:rPr lang="ru-RU"/>
              <a:t>Собственность </a:t>
            </a:r>
          </a:p>
        </p:txBody>
      </p:sp>
      <p:sp>
        <p:nvSpPr>
          <p:cNvPr id="37891" name="Текст 4"/>
          <p:cNvSpPr>
            <a:spLocks noGrp="1"/>
          </p:cNvSpPr>
          <p:nvPr>
            <p:ph type="body" idx="1"/>
          </p:nvPr>
        </p:nvSpPr>
        <p:spPr/>
        <p:txBody>
          <a:bodyPr/>
          <a:lstStyle/>
          <a:p>
            <a:r>
              <a:rPr lang="ru-RU"/>
              <a:t>Типы </a:t>
            </a:r>
          </a:p>
        </p:txBody>
      </p:sp>
      <p:sp>
        <p:nvSpPr>
          <p:cNvPr id="37892" name="Объект 5"/>
          <p:cNvSpPr>
            <a:spLocks noGrp="1"/>
          </p:cNvSpPr>
          <p:nvPr>
            <p:ph sz="half" idx="2"/>
          </p:nvPr>
        </p:nvSpPr>
        <p:spPr/>
        <p:txBody>
          <a:bodyPr>
            <a:normAutofit/>
          </a:bodyPr>
          <a:lstStyle/>
          <a:p>
            <a:r>
              <a:rPr lang="ru-RU"/>
              <a:t>Государственная</a:t>
            </a:r>
          </a:p>
          <a:p>
            <a:endParaRPr lang="ru-RU"/>
          </a:p>
          <a:p>
            <a:endParaRPr lang="ru-RU"/>
          </a:p>
          <a:p>
            <a:r>
              <a:rPr lang="ru-RU"/>
              <a:t>частная</a:t>
            </a:r>
          </a:p>
        </p:txBody>
      </p:sp>
      <p:sp>
        <p:nvSpPr>
          <p:cNvPr id="37893" name="Текст 6"/>
          <p:cNvSpPr>
            <a:spLocks noGrp="1"/>
          </p:cNvSpPr>
          <p:nvPr>
            <p:ph type="body" sz="quarter" idx="3"/>
          </p:nvPr>
        </p:nvSpPr>
        <p:spPr/>
        <p:txBody>
          <a:bodyPr/>
          <a:lstStyle/>
          <a:p>
            <a:r>
              <a:rPr lang="ru-RU"/>
              <a:t>формы</a:t>
            </a:r>
          </a:p>
        </p:txBody>
      </p:sp>
      <p:sp>
        <p:nvSpPr>
          <p:cNvPr id="37894" name="Объект 7"/>
          <p:cNvSpPr>
            <a:spLocks noGrp="1"/>
          </p:cNvSpPr>
          <p:nvPr>
            <p:ph sz="quarter" idx="4"/>
          </p:nvPr>
        </p:nvSpPr>
        <p:spPr>
          <a:xfrm>
            <a:off x="6096000" y="2238375"/>
            <a:ext cx="4041775" cy="3951288"/>
          </a:xfrm>
        </p:spPr>
        <p:txBody>
          <a:bodyPr>
            <a:normAutofit lnSpcReduction="10%"/>
          </a:bodyPr>
          <a:lstStyle/>
          <a:p>
            <a:pPr marL="0" indent="0">
              <a:buNone/>
            </a:pPr>
            <a:r>
              <a:rPr lang="ru-RU" dirty="0"/>
              <a:t> </a:t>
            </a:r>
          </a:p>
          <a:p>
            <a:r>
              <a:rPr lang="ru-RU" dirty="0"/>
              <a:t>республиканская</a:t>
            </a:r>
          </a:p>
          <a:p>
            <a:r>
              <a:rPr lang="ru-RU" dirty="0"/>
              <a:t>Муниципальная</a:t>
            </a:r>
          </a:p>
          <a:p>
            <a:endParaRPr lang="ru-RU" dirty="0"/>
          </a:p>
          <a:p>
            <a:r>
              <a:rPr lang="ru-RU" dirty="0"/>
              <a:t>Долевая</a:t>
            </a:r>
          </a:p>
          <a:p>
            <a:r>
              <a:rPr lang="ru-RU" dirty="0"/>
              <a:t>Партнерская</a:t>
            </a:r>
          </a:p>
          <a:p>
            <a:r>
              <a:rPr lang="ru-RU" dirty="0"/>
              <a:t>Акционерная</a:t>
            </a:r>
          </a:p>
          <a:p>
            <a:r>
              <a:rPr lang="ru-RU" dirty="0"/>
              <a:t>иностранная</a:t>
            </a:r>
          </a:p>
          <a:p>
            <a:endParaRPr lang="ru-RU" dirty="0"/>
          </a:p>
          <a:p>
            <a:endParaRPr lang="ru-RU" dirty="0"/>
          </a:p>
        </p:txBody>
      </p:sp>
      <p:sp>
        <p:nvSpPr>
          <p:cNvPr id="37895" name="Стрелка вправо 8"/>
          <p:cNvSpPr>
            <a:spLocks noChangeArrowheads="1"/>
          </p:cNvSpPr>
          <p:nvPr/>
        </p:nvSpPr>
        <p:spPr bwMode="auto">
          <a:xfrm>
            <a:off x="4878389" y="2464767"/>
            <a:ext cx="1441450" cy="288925"/>
          </a:xfrm>
          <a:prstGeom prst="rightArrow">
            <a:avLst>
              <a:gd name="adj1" fmla="val 50000"/>
              <a:gd name="adj2" fmla="val 4989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7896" name="Стрелка вправо 9"/>
          <p:cNvSpPr>
            <a:spLocks noChangeArrowheads="1"/>
          </p:cNvSpPr>
          <p:nvPr/>
        </p:nvSpPr>
        <p:spPr bwMode="auto">
          <a:xfrm>
            <a:off x="4079875" y="3500439"/>
            <a:ext cx="2376488" cy="288925"/>
          </a:xfrm>
          <a:prstGeom prst="rightArrow">
            <a:avLst>
              <a:gd name="adj1" fmla="val 50000"/>
              <a:gd name="adj2" fmla="val 4984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Tree>
    <p:extLst>
      <p:ext uri="{BB962C8B-B14F-4D97-AF65-F5344CB8AC3E}">
        <p14:creationId xmlns:p14="http://schemas.microsoft.com/office/powerpoint/2010/main" val="2402405465"/>
      </p:ext>
    </p:extLst>
  </p:cSld>
  <p:clrMapOvr>
    <a:masterClrMapping/>
  </p:clrMapOvr>
</p:sld>
</file>

<file path=ppt/slides/slide1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i="1"/>
              <a:t>Государственная собственность</a:t>
            </a:r>
            <a:endParaRPr lang="ru-RU" dirty="0"/>
          </a:p>
        </p:txBody>
      </p:sp>
      <p:sp>
        <p:nvSpPr>
          <p:cNvPr id="3" name="Объект 2"/>
          <p:cNvSpPr>
            <a:spLocks noGrp="1"/>
          </p:cNvSpPr>
          <p:nvPr>
            <p:ph idx="1"/>
          </p:nvPr>
        </p:nvSpPr>
        <p:spPr/>
        <p:txBody>
          <a:bodyPr/>
          <a:lstStyle/>
          <a:p>
            <a:pPr marL="0" indent="0" algn="just">
              <a:buNone/>
            </a:pPr>
            <a:r>
              <a:rPr lang="ru-RU" dirty="0"/>
              <a:t>функционирует как исключительное право государства на те или иные объекты. Особенность государственной собственности является ее неделимость на доли, то есть </a:t>
            </a:r>
            <a:r>
              <a:rPr lang="ru-RU" dirty="0" err="1"/>
              <a:t>унитарность</a:t>
            </a:r>
            <a:r>
              <a:rPr lang="ru-RU" dirty="0"/>
              <a:t>.</a:t>
            </a:r>
          </a:p>
          <a:p>
            <a:pPr marL="0" indent="0">
              <a:buNone/>
            </a:pPr>
            <a:r>
              <a:rPr lang="ru-RU" i="1" dirty="0"/>
              <a:t> </a:t>
            </a:r>
            <a:endParaRPr lang="ru-RU" dirty="0"/>
          </a:p>
          <a:p>
            <a:endParaRPr lang="ru-RU" dirty="0"/>
          </a:p>
        </p:txBody>
      </p:sp>
    </p:spTree>
    <p:extLst>
      <p:ext uri="{BB962C8B-B14F-4D97-AF65-F5344CB8AC3E}">
        <p14:creationId xmlns:p14="http://schemas.microsoft.com/office/powerpoint/2010/main" val="1901364390"/>
      </p:ext>
    </p:extLst>
  </p:cSld>
  <p:clrMapOvr>
    <a:masterClrMapping/>
  </p:clrMapOvr>
</p:sld>
</file>

<file path=ppt/slides/slide1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i="1" dirty="0"/>
              <a:t>Частная собственность</a:t>
            </a:r>
            <a:endParaRPr lang="ru-RU" dirty="0"/>
          </a:p>
        </p:txBody>
      </p:sp>
      <p:sp>
        <p:nvSpPr>
          <p:cNvPr id="3" name="Объект 2"/>
          <p:cNvSpPr>
            <a:spLocks noGrp="1"/>
          </p:cNvSpPr>
          <p:nvPr>
            <p:ph idx="1"/>
          </p:nvPr>
        </p:nvSpPr>
        <p:spPr/>
        <p:txBody>
          <a:bodyPr/>
          <a:lstStyle/>
          <a:p>
            <a:pPr marL="0" indent="0" algn="just">
              <a:buNone/>
            </a:pPr>
            <a:r>
              <a:rPr lang="ru-RU" dirty="0"/>
              <a:t>означает, что объект собственности находится в распоряжении конкретного (физического) лица или группы лиц (юридических), что способствует эффективной и ответственной экономической деятельности. Частная собственность есть собственность негосударственная.</a:t>
            </a:r>
          </a:p>
          <a:p>
            <a:endParaRPr lang="ru-RU" dirty="0"/>
          </a:p>
        </p:txBody>
      </p:sp>
    </p:spTree>
    <p:extLst>
      <p:ext uri="{BB962C8B-B14F-4D97-AF65-F5344CB8AC3E}">
        <p14:creationId xmlns:p14="http://schemas.microsoft.com/office/powerpoint/2010/main" val="98298804"/>
      </p:ext>
    </p:extLst>
  </p:cSld>
  <p:clrMapOvr>
    <a:masterClrMapping/>
  </p:clrMapOvr>
</p:sld>
</file>

<file path=ppt/slides/slide1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200" b="1" dirty="0"/>
              <a:t>Процесс реформирования собственности может осуществляться различным образом:</a:t>
            </a:r>
            <a:br>
              <a:rPr lang="ru-RU" sz="3200" b="1" dirty="0"/>
            </a:br>
            <a:endParaRPr lang="ru-RU" sz="3200" b="1" dirty="0"/>
          </a:p>
        </p:txBody>
      </p:sp>
      <p:sp>
        <p:nvSpPr>
          <p:cNvPr id="3" name="Объект 2"/>
          <p:cNvSpPr>
            <a:spLocks noGrp="1"/>
          </p:cNvSpPr>
          <p:nvPr>
            <p:ph idx="1"/>
          </p:nvPr>
        </p:nvSpPr>
        <p:spPr/>
        <p:txBody>
          <a:bodyPr>
            <a:normAutofit/>
          </a:bodyPr>
          <a:lstStyle/>
          <a:p>
            <a:pPr lvl="0"/>
            <a:r>
              <a:rPr lang="ru-RU" dirty="0"/>
              <a:t>эволюционно или революционно;</a:t>
            </a:r>
          </a:p>
          <a:p>
            <a:pPr lvl="0"/>
            <a:r>
              <a:rPr lang="ru-RU" dirty="0"/>
              <a:t>со сменой формы собственности или в рамках существующей.</a:t>
            </a:r>
          </a:p>
          <a:p>
            <a:pPr marL="0" indent="0">
              <a:buNone/>
            </a:pPr>
            <a:r>
              <a:rPr lang="ru-RU" dirty="0"/>
              <a:t>Трансформация отношений собственности возможна в результате:</a:t>
            </a:r>
          </a:p>
          <a:p>
            <a:pPr marL="514350" indent="-514350">
              <a:buFont typeface="+mj-lt"/>
              <a:buAutoNum type="arabicPeriod"/>
            </a:pPr>
            <a:r>
              <a:rPr lang="ru-RU" dirty="0"/>
              <a:t>национализации или денационализации;</a:t>
            </a:r>
          </a:p>
          <a:p>
            <a:pPr marL="514350" indent="-514350">
              <a:buFont typeface="+mj-lt"/>
              <a:buAutoNum type="arabicPeriod"/>
            </a:pPr>
            <a:r>
              <a:rPr lang="ru-RU" dirty="0" err="1"/>
              <a:t>этатизация</a:t>
            </a:r>
            <a:r>
              <a:rPr lang="ru-RU" dirty="0"/>
              <a:t> (огосударствления) или разгосударствления;</a:t>
            </a:r>
          </a:p>
          <a:p>
            <a:pPr marL="514350" indent="-514350">
              <a:buFont typeface="+mj-lt"/>
              <a:buAutoNum type="arabicPeriod"/>
            </a:pPr>
            <a:r>
              <a:rPr lang="ru-RU" dirty="0"/>
              <a:t>приватизация или реприватизация.</a:t>
            </a:r>
          </a:p>
        </p:txBody>
      </p:sp>
    </p:spTree>
    <p:extLst>
      <p:ext uri="{BB962C8B-B14F-4D97-AF65-F5344CB8AC3E}">
        <p14:creationId xmlns:p14="http://schemas.microsoft.com/office/powerpoint/2010/main" val="2933338790"/>
      </p:ext>
    </p:extLst>
  </p:cSld>
  <p:clrMapOvr>
    <a:masterClrMapping/>
  </p:clrMapOvr>
</p:sld>
</file>

<file path=ppt/slides/slide1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Формы приватизации</a:t>
            </a:r>
          </a:p>
        </p:txBody>
      </p:sp>
      <p:sp>
        <p:nvSpPr>
          <p:cNvPr id="3" name="Объект 2"/>
          <p:cNvSpPr>
            <a:spLocks noGrp="1"/>
          </p:cNvSpPr>
          <p:nvPr>
            <p:ph idx="1"/>
          </p:nvPr>
        </p:nvSpPr>
        <p:spPr/>
        <p:txBody>
          <a:bodyPr>
            <a:normAutofit fontScale="25%" lnSpcReduction="20%"/>
          </a:bodyPr>
          <a:lstStyle/>
          <a:p>
            <a:pPr marL="0" indent="0">
              <a:buNone/>
            </a:pPr>
            <a:endParaRPr lang="ru-RU" dirty="0"/>
          </a:p>
          <a:p>
            <a:pPr marL="514350" indent="-514350" algn="just">
              <a:buFont typeface="+mj-lt"/>
              <a:buAutoNum type="arabicPeriod"/>
            </a:pPr>
            <a:r>
              <a:rPr lang="ru-RU" sz="7200" b="1" i="1" dirty="0"/>
              <a:t>акционирование</a:t>
            </a:r>
            <a:r>
              <a:rPr lang="ru-RU" sz="7200" b="1" dirty="0"/>
              <a:t> - трансформация государственных предприятий в открытые или закрытые акционерные общества путём эмиссии и продажи акций;</a:t>
            </a:r>
          </a:p>
          <a:p>
            <a:pPr marL="514350" indent="-514350" algn="just">
              <a:buFont typeface="+mj-lt"/>
              <a:buAutoNum type="arabicPeriod"/>
            </a:pPr>
            <a:r>
              <a:rPr lang="ru-RU" sz="7200" b="1" i="1" dirty="0"/>
              <a:t>аренда с выкупом</a:t>
            </a:r>
            <a:r>
              <a:rPr lang="ru-RU" sz="7200" b="1" dirty="0"/>
              <a:t> - договор аренды имущества с последующим выкупом, что ведёт к перераспределению прав собственности;</a:t>
            </a:r>
          </a:p>
          <a:p>
            <a:pPr marL="514350" indent="-514350" algn="just">
              <a:buFont typeface="+mj-lt"/>
              <a:buAutoNum type="arabicPeriod"/>
            </a:pPr>
            <a:r>
              <a:rPr lang="ru-RU" sz="7200" b="1" i="1" dirty="0"/>
              <a:t>инвестиционный конкурс</a:t>
            </a:r>
            <a:r>
              <a:rPr lang="ru-RU" sz="7200" b="1" dirty="0"/>
              <a:t> - продажа государственных предприятий при осуществлении со стороны покупателей инвестиционных программ. Право собственности переходит к тому, кто предложил максимальный объём инвестиций;</a:t>
            </a:r>
          </a:p>
          <a:p>
            <a:pPr marL="514350" indent="-514350" algn="just">
              <a:buFont typeface="+mj-lt"/>
              <a:buAutoNum type="arabicPeriod"/>
            </a:pPr>
            <a:r>
              <a:rPr lang="ru-RU" sz="7200" b="1" i="1" dirty="0"/>
              <a:t>коммерческий конкурс</a:t>
            </a:r>
            <a:r>
              <a:rPr lang="ru-RU" sz="7200" b="1" dirty="0"/>
              <a:t> - продажа активов при согласии покупателя на выполнение определённых условий и предложения максимальной цены. При продаже могут оговариваться следующие условия: по сохранению рабочих мест, профиля предприятия, обязательств по дополнительному инвестированию. Коммерческий и инвестиционный конкурсы могут проводиться путём открытых торгов (в присутствии претендентов) или закрытых (закрытого тендера), когда предложения подаются в закрытых конвертах;</a:t>
            </a:r>
          </a:p>
          <a:p>
            <a:pPr marL="514350" indent="-514350" algn="just">
              <a:buFont typeface="+mj-lt"/>
              <a:buAutoNum type="arabicPeriod"/>
            </a:pPr>
            <a:r>
              <a:rPr lang="ru-RU" sz="7200" b="1" i="1" dirty="0"/>
              <a:t>аукцион </a:t>
            </a:r>
            <a:r>
              <a:rPr lang="ru-RU" sz="7200" b="1" dirty="0"/>
              <a:t>- продажа по максимальной цене на открытых торгах от покупателя при этом не требуется выполнения каких-либо условий по отношению к объекту собственности.</a:t>
            </a:r>
          </a:p>
          <a:p>
            <a:pPr marL="514350" indent="-514350" algn="just">
              <a:buFont typeface="+mj-lt"/>
              <a:buAutoNum type="arabicPeriod"/>
            </a:pPr>
            <a:endParaRPr lang="ru-RU" sz="7200" b="1" dirty="0"/>
          </a:p>
        </p:txBody>
      </p:sp>
    </p:spTree>
    <p:extLst>
      <p:ext uri="{BB962C8B-B14F-4D97-AF65-F5344CB8AC3E}">
        <p14:creationId xmlns:p14="http://schemas.microsoft.com/office/powerpoint/2010/main" val="2783179287"/>
      </p:ext>
    </p:extLst>
  </p:cSld>
  <p:clrMapOvr>
    <a:masterClrMapping/>
  </p:clrMapOvr>
</p:sld>
</file>

<file path=ppt/slides/slide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A918C3-243D-9C94-7FBF-024445EBE840}"/>
              </a:ext>
            </a:extLst>
          </p:cNvPr>
          <p:cNvSpPr>
            <a:spLocks noGrp="1"/>
          </p:cNvSpPr>
          <p:nvPr>
            <p:ph type="title"/>
          </p:nvPr>
        </p:nvSpPr>
        <p:spPr/>
        <p:txBody>
          <a:bodyPr/>
          <a:lstStyle/>
          <a:p>
            <a:pPr algn="ctr"/>
            <a:r>
              <a:rPr lang="ru-RU" dirty="0"/>
              <a:t>Вопросы</a:t>
            </a:r>
          </a:p>
        </p:txBody>
      </p:sp>
      <p:sp>
        <p:nvSpPr>
          <p:cNvPr id="3" name="Объект 2">
            <a:extLst>
              <a:ext uri="{FF2B5EF4-FFF2-40B4-BE49-F238E27FC236}">
                <a16:creationId xmlns:a16="http://schemas.microsoft.com/office/drawing/2014/main" id="{FD817505-6E21-20C7-A89C-370A07AC1AA3}"/>
              </a:ext>
            </a:extLst>
          </p:cNvPr>
          <p:cNvSpPr>
            <a:spLocks noGrp="1"/>
          </p:cNvSpPr>
          <p:nvPr>
            <p:ph idx="1"/>
          </p:nvPr>
        </p:nvSpPr>
        <p:spPr/>
        <p:txBody>
          <a:bodyPr/>
          <a:lstStyle/>
          <a:p>
            <a:pPr marL="514350" indent="-514350">
              <a:buFont typeface="+mj-lt"/>
              <a:buAutoNum type="arabicPeriod"/>
            </a:pPr>
            <a:r>
              <a:rPr lang="ru-RU" dirty="0"/>
              <a:t>Экономическая система общества. </a:t>
            </a:r>
          </a:p>
          <a:p>
            <a:pPr marL="514350" indent="-514350">
              <a:buFont typeface="+mj-lt"/>
              <a:buAutoNum type="arabicPeriod"/>
            </a:pPr>
            <a:r>
              <a:rPr lang="ru-RU" dirty="0"/>
              <a:t>Отношения собственности.</a:t>
            </a:r>
          </a:p>
          <a:p>
            <a:pPr marL="514350" indent="-514350">
              <a:buFont typeface="+mj-lt"/>
              <a:buAutoNum type="arabicPeriod"/>
            </a:pPr>
            <a:r>
              <a:rPr lang="ru-RU" dirty="0"/>
              <a:t> Экономические потребности и интересы. </a:t>
            </a:r>
          </a:p>
          <a:p>
            <a:endParaRPr lang="ru-RU" dirty="0"/>
          </a:p>
        </p:txBody>
      </p:sp>
    </p:spTree>
    <p:extLst>
      <p:ext uri="{BB962C8B-B14F-4D97-AF65-F5344CB8AC3E}">
        <p14:creationId xmlns:p14="http://schemas.microsoft.com/office/powerpoint/2010/main" val="370392968"/>
      </p:ext>
    </p:extLst>
  </p:cSld>
  <p:clrMapOvr>
    <a:masterClrMapping/>
  </p:clrMapOvr>
</p:sld>
</file>

<file path=ppt/slides/slide2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A0EA9D0-CEB1-A71F-E6F4-58B822509429}"/>
              </a:ext>
            </a:extLst>
          </p:cNvPr>
          <p:cNvSpPr>
            <a:spLocks noGrp="1"/>
          </p:cNvSpPr>
          <p:nvPr>
            <p:ph idx="4294967295"/>
          </p:nvPr>
        </p:nvSpPr>
        <p:spPr>
          <a:xfrm>
            <a:off x="0" y="1825625"/>
            <a:ext cx="10515600" cy="4351338"/>
          </a:xfrm>
        </p:spPr>
        <p:txBody>
          <a:bodyPr>
            <a:normAutofit/>
          </a:bodyPr>
          <a:lstStyle/>
          <a:p>
            <a:pPr marL="0" indent="0" algn="ctr">
              <a:buNone/>
            </a:pPr>
            <a:r>
              <a:rPr lang="ru-RU" sz="8000" dirty="0"/>
              <a:t>3.</a:t>
            </a:r>
          </a:p>
        </p:txBody>
      </p:sp>
    </p:spTree>
    <p:extLst>
      <p:ext uri="{BB962C8B-B14F-4D97-AF65-F5344CB8AC3E}">
        <p14:creationId xmlns:p14="http://schemas.microsoft.com/office/powerpoint/2010/main" val="2792314809"/>
      </p:ext>
    </p:extLst>
  </p:cSld>
  <p:clrMapOvr>
    <a:masterClrMapping/>
  </p:clrMapOvr>
</p:sld>
</file>

<file path=ppt/slides/slide2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Ограниченность производственных ресурсов</a:t>
            </a:r>
          </a:p>
        </p:txBody>
      </p:sp>
      <p:sp>
        <p:nvSpPr>
          <p:cNvPr id="3" name="Объект 2"/>
          <p:cNvSpPr>
            <a:spLocks noGrp="1"/>
          </p:cNvSpPr>
          <p:nvPr>
            <p:ph sz="half" idx="1"/>
          </p:nvPr>
        </p:nvSpPr>
        <p:spPr/>
        <p:txBody>
          <a:bodyPr>
            <a:normAutofit/>
          </a:bodyPr>
          <a:lstStyle/>
          <a:p>
            <a:r>
              <a:rPr lang="ru-RU" dirty="0"/>
              <a:t>Ограниченность производственных ресурсов и безграничность потребностей – два фундаментальных факта, которые определяют необходимость экономического выбора и ставят перед обществом следующие вопросы:</a:t>
            </a:r>
          </a:p>
        </p:txBody>
      </p:sp>
      <p:sp>
        <p:nvSpPr>
          <p:cNvPr id="4" name="Объект 3"/>
          <p:cNvSpPr>
            <a:spLocks noGrp="1"/>
          </p:cNvSpPr>
          <p:nvPr>
            <p:ph sz="half" idx="2"/>
          </p:nvPr>
        </p:nvSpPr>
        <p:spPr/>
        <p:txBody>
          <a:bodyPr>
            <a:normAutofit/>
          </a:bodyPr>
          <a:lstStyle/>
          <a:p>
            <a:r>
              <a:rPr lang="ru-RU" dirty="0"/>
              <a:t>что и в каких количествах производить; </a:t>
            </a:r>
          </a:p>
          <a:p>
            <a:r>
              <a:rPr lang="ru-RU" dirty="0"/>
              <a:t>какую технику и технологию использовать; </a:t>
            </a:r>
          </a:p>
          <a:p>
            <a:r>
              <a:rPr lang="ru-RU" dirty="0"/>
              <a:t>для удовлетворения каких потребностей осуществлять производство?</a:t>
            </a:r>
          </a:p>
        </p:txBody>
      </p:sp>
    </p:spTree>
    <p:extLst>
      <p:ext uri="{BB962C8B-B14F-4D97-AF65-F5344CB8AC3E}">
        <p14:creationId xmlns:p14="http://schemas.microsoft.com/office/powerpoint/2010/main" val="1814655634"/>
      </p:ext>
    </p:extLst>
  </p:cSld>
  <p:clrMapOvr>
    <a:masterClrMapping/>
  </p:clrMapOvr>
</p:sld>
</file>

<file path=ppt/slides/slide2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7" name="Заголовок 6"/>
          <p:cNvSpPr>
            <a:spLocks noGrp="1"/>
          </p:cNvSpPr>
          <p:nvPr>
            <p:ph type="title"/>
          </p:nvPr>
        </p:nvSpPr>
        <p:spPr/>
        <p:txBody>
          <a:bodyPr/>
          <a:lstStyle/>
          <a:p>
            <a:r>
              <a:rPr lang="ru-RU" dirty="0"/>
              <a:t>Экономические потребности</a:t>
            </a:r>
          </a:p>
        </p:txBody>
      </p:sp>
      <p:sp>
        <p:nvSpPr>
          <p:cNvPr id="8" name="Текст 7"/>
          <p:cNvSpPr>
            <a:spLocks noGrp="1"/>
          </p:cNvSpPr>
          <p:nvPr>
            <p:ph type="body" idx="1"/>
          </p:nvPr>
        </p:nvSpPr>
        <p:spPr/>
        <p:txBody>
          <a:bodyPr/>
          <a:lstStyle/>
          <a:p>
            <a:pPr algn="ctr"/>
            <a:r>
              <a:rPr lang="ru-RU" dirty="0"/>
              <a:t>определение</a:t>
            </a:r>
          </a:p>
        </p:txBody>
      </p:sp>
      <p:sp>
        <p:nvSpPr>
          <p:cNvPr id="5" name="Объект 4"/>
          <p:cNvSpPr>
            <a:spLocks noGrp="1"/>
          </p:cNvSpPr>
          <p:nvPr>
            <p:ph sz="half" idx="2"/>
          </p:nvPr>
        </p:nvSpPr>
        <p:spPr/>
        <p:txBody>
          <a:bodyPr>
            <a:normAutofit/>
          </a:bodyPr>
          <a:lstStyle/>
          <a:p>
            <a:r>
              <a:rPr lang="ru-RU" dirty="0"/>
              <a:t>состояние нужды или неудовлетворенности в чем-либо необходимом для поддержания жизнедеятельности и развития личности, фирмы и общества в целом. </a:t>
            </a:r>
          </a:p>
        </p:txBody>
      </p:sp>
      <p:sp>
        <p:nvSpPr>
          <p:cNvPr id="9" name="Текст 8"/>
          <p:cNvSpPr>
            <a:spLocks noGrp="1"/>
          </p:cNvSpPr>
          <p:nvPr>
            <p:ph type="body" sz="quarter" idx="3"/>
          </p:nvPr>
        </p:nvSpPr>
        <p:spPr/>
        <p:txBody>
          <a:bodyPr/>
          <a:lstStyle/>
          <a:p>
            <a:pPr algn="ctr"/>
            <a:r>
              <a:rPr lang="ru-RU" dirty="0"/>
              <a:t> мотив</a:t>
            </a:r>
          </a:p>
        </p:txBody>
      </p:sp>
      <p:sp>
        <p:nvSpPr>
          <p:cNvPr id="10" name="Объект 9"/>
          <p:cNvSpPr>
            <a:spLocks noGrp="1"/>
          </p:cNvSpPr>
          <p:nvPr>
            <p:ph sz="quarter" idx="4"/>
          </p:nvPr>
        </p:nvSpPr>
        <p:spPr/>
        <p:txBody>
          <a:bodyPr/>
          <a:lstStyle/>
          <a:p>
            <a:r>
              <a:rPr lang="ru-RU" dirty="0"/>
              <a:t>Экономические потребности – это внутренние мотивы, побуждающие к экономической деятельности.</a:t>
            </a:r>
          </a:p>
          <a:p>
            <a:endParaRPr lang="ru-RU" dirty="0"/>
          </a:p>
        </p:txBody>
      </p:sp>
    </p:spTree>
    <p:extLst>
      <p:ext uri="{BB962C8B-B14F-4D97-AF65-F5344CB8AC3E}">
        <p14:creationId xmlns:p14="http://schemas.microsoft.com/office/powerpoint/2010/main" val="3047963105"/>
      </p:ext>
    </p:extLst>
  </p:cSld>
  <p:clrMapOvr>
    <a:masterClrMapping/>
  </p:clrMapOvr>
</p:sld>
</file>

<file path=ppt/slides/slide2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4" name="Rectangle 15"/>
          <p:cNvSpPr>
            <a:spLocks noChangeArrowheads="1"/>
          </p:cNvSpPr>
          <p:nvPr/>
        </p:nvSpPr>
        <p:spPr bwMode="auto">
          <a:xfrm>
            <a:off x="1676401"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grpSp>
        <p:nvGrpSpPr>
          <p:cNvPr id="5" name="Group 1"/>
          <p:cNvGrpSpPr>
            <a:grpSpLocks noChangeAspect="1"/>
          </p:cNvGrpSpPr>
          <p:nvPr/>
        </p:nvGrpSpPr>
        <p:grpSpPr bwMode="auto">
          <a:xfrm>
            <a:off x="1540610" y="1690688"/>
            <a:ext cx="8584922" cy="5130432"/>
            <a:chOff x="2421" y="2709"/>
            <a:chExt cx="7529" cy="4500"/>
          </a:xfrm>
        </p:grpSpPr>
        <p:sp>
          <p:nvSpPr>
            <p:cNvPr id="6" name="AutoShape 14"/>
            <p:cNvSpPr>
              <a:spLocks noChangeAspect="1" noChangeArrowheads="1" noTextEdit="1"/>
            </p:cNvSpPr>
            <p:nvPr/>
          </p:nvSpPr>
          <p:spPr bwMode="auto">
            <a:xfrm>
              <a:off x="2421" y="2709"/>
              <a:ext cx="7529" cy="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dirty="0"/>
            </a:p>
          </p:txBody>
        </p:sp>
        <p:sp>
          <p:nvSpPr>
            <p:cNvPr id="7" name="Line 13"/>
            <p:cNvSpPr>
              <a:spLocks noChangeShapeType="1"/>
            </p:cNvSpPr>
            <p:nvPr/>
          </p:nvSpPr>
          <p:spPr bwMode="auto">
            <a:xfrm flipH="1">
              <a:off x="3012" y="2709"/>
              <a:ext cx="3099" cy="428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dirty="0"/>
            </a:p>
          </p:txBody>
        </p:sp>
        <p:sp>
          <p:nvSpPr>
            <p:cNvPr id="8" name="Line 12"/>
            <p:cNvSpPr>
              <a:spLocks noChangeShapeType="1"/>
            </p:cNvSpPr>
            <p:nvPr/>
          </p:nvSpPr>
          <p:spPr bwMode="auto">
            <a:xfrm flipV="1">
              <a:off x="3012" y="6991"/>
              <a:ext cx="620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dirty="0"/>
            </a:p>
          </p:txBody>
        </p:sp>
        <p:sp>
          <p:nvSpPr>
            <p:cNvPr id="9" name="Line 11"/>
            <p:cNvSpPr>
              <a:spLocks noChangeShapeType="1"/>
            </p:cNvSpPr>
            <p:nvPr/>
          </p:nvSpPr>
          <p:spPr bwMode="auto">
            <a:xfrm>
              <a:off x="5226" y="3890"/>
              <a:ext cx="177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dirty="0"/>
            </a:p>
          </p:txBody>
        </p:sp>
        <p:sp>
          <p:nvSpPr>
            <p:cNvPr id="10" name="Line 10"/>
            <p:cNvSpPr>
              <a:spLocks noChangeShapeType="1"/>
            </p:cNvSpPr>
            <p:nvPr/>
          </p:nvSpPr>
          <p:spPr bwMode="auto">
            <a:xfrm>
              <a:off x="4783" y="4629"/>
              <a:ext cx="28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dirty="0"/>
            </a:p>
          </p:txBody>
        </p:sp>
        <p:sp>
          <p:nvSpPr>
            <p:cNvPr id="11" name="Line 9"/>
            <p:cNvSpPr>
              <a:spLocks noChangeShapeType="1"/>
            </p:cNvSpPr>
            <p:nvPr/>
          </p:nvSpPr>
          <p:spPr bwMode="auto">
            <a:xfrm>
              <a:off x="4192" y="5366"/>
              <a:ext cx="38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dirty="0"/>
            </a:p>
          </p:txBody>
        </p:sp>
        <p:sp>
          <p:nvSpPr>
            <p:cNvPr id="12" name="Line 8"/>
            <p:cNvSpPr>
              <a:spLocks noChangeShapeType="1"/>
            </p:cNvSpPr>
            <p:nvPr/>
          </p:nvSpPr>
          <p:spPr bwMode="auto">
            <a:xfrm>
              <a:off x="3602" y="6253"/>
              <a:ext cx="516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dirty="0"/>
            </a:p>
          </p:txBody>
        </p:sp>
        <p:sp>
          <p:nvSpPr>
            <p:cNvPr id="13" name="Text Box 7"/>
            <p:cNvSpPr txBox="1">
              <a:spLocks noChangeArrowheads="1"/>
            </p:cNvSpPr>
            <p:nvPr/>
          </p:nvSpPr>
          <p:spPr bwMode="auto">
            <a:xfrm>
              <a:off x="5226" y="3152"/>
              <a:ext cx="1918" cy="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vert="horz" wrap="square" lIns="74981" tIns="37490" rIns="74981" bIns="37490" numCol="1" anchor="t" anchorCtr="0" compatLnSpc="1">
              <a:prstTxWarp prst="textNoShape">
                <a:avLst/>
              </a:prstTxWarp>
            </a:bodyPr>
            <a:lstStyle/>
            <a:p>
              <a:pPr algn="ctr" fontAlgn="base">
                <a:spcBef>
                  <a:spcPct val="0%"/>
                </a:spcBef>
                <a:spcAft>
                  <a:spcPct val="0%"/>
                </a:spcAft>
              </a:pPr>
              <a:r>
                <a:rPr lang="ru-RU" sz="800" dirty="0">
                  <a:latin typeface="Arial" pitchFamily="34" charset="0"/>
                  <a:ea typeface="Times New Roman" pitchFamily="18" charset="0"/>
                  <a:cs typeface="Arial" pitchFamily="34" charset="0"/>
                </a:rPr>
                <a:t>Потребность</a:t>
              </a:r>
              <a:endParaRPr lang="ru-RU" sz="600" dirty="0">
                <a:latin typeface="Arial" pitchFamily="34" charset="0"/>
                <a:cs typeface="Arial" pitchFamily="34" charset="0"/>
              </a:endParaRPr>
            </a:p>
            <a:p>
              <a:pPr algn="ctr" eaLnBrk="0" fontAlgn="base" hangingPunct="0">
                <a:spcBef>
                  <a:spcPct val="0%"/>
                </a:spcBef>
                <a:spcAft>
                  <a:spcPct val="0%"/>
                </a:spcAft>
              </a:pPr>
              <a:r>
                <a:rPr lang="ru-RU" sz="800" dirty="0">
                  <a:latin typeface="Arial" pitchFamily="34" charset="0"/>
                  <a:ea typeface="Times New Roman" pitchFamily="18" charset="0"/>
                  <a:cs typeface="Arial" pitchFamily="34" charset="0"/>
                </a:rPr>
                <a:t>в</a:t>
              </a:r>
              <a:endParaRPr lang="ru-RU" sz="600" dirty="0">
                <a:latin typeface="Arial" pitchFamily="34" charset="0"/>
                <a:cs typeface="Arial" pitchFamily="34" charset="0"/>
              </a:endParaRPr>
            </a:p>
            <a:p>
              <a:pPr algn="ctr" eaLnBrk="0" fontAlgn="base" hangingPunct="0">
                <a:spcBef>
                  <a:spcPct val="0%"/>
                </a:spcBef>
                <a:spcAft>
                  <a:spcPct val="0%"/>
                </a:spcAft>
              </a:pPr>
              <a:r>
                <a:rPr lang="ru-RU" sz="800" dirty="0" err="1">
                  <a:latin typeface="Arial" pitchFamily="34" charset="0"/>
                  <a:ea typeface="Times New Roman" pitchFamily="18" charset="0"/>
                  <a:cs typeface="Arial" pitchFamily="34" charset="0"/>
                </a:rPr>
                <a:t>самоактуализации</a:t>
              </a:r>
              <a:endParaRPr lang="ru-RU" dirty="0">
                <a:latin typeface="Arial" pitchFamily="34" charset="0"/>
                <a:cs typeface="Arial" pitchFamily="34" charset="0"/>
              </a:endParaRPr>
            </a:p>
          </p:txBody>
        </p:sp>
        <p:sp>
          <p:nvSpPr>
            <p:cNvPr id="14" name="Text Box 6"/>
            <p:cNvSpPr txBox="1">
              <a:spLocks noChangeArrowheads="1"/>
            </p:cNvSpPr>
            <p:nvPr/>
          </p:nvSpPr>
          <p:spPr bwMode="auto">
            <a:xfrm>
              <a:off x="4931" y="4038"/>
              <a:ext cx="2362" cy="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vert="horz" wrap="square" lIns="74981" tIns="37490" rIns="74981" bIns="37490" numCol="1" anchor="t" anchorCtr="0" compatLnSpc="1">
              <a:prstTxWarp prst="textNoShape">
                <a:avLst/>
              </a:prstTxWarp>
            </a:bodyPr>
            <a:lstStyle/>
            <a:p>
              <a:pPr algn="ctr" fontAlgn="base">
                <a:spcBef>
                  <a:spcPct val="0%"/>
                </a:spcBef>
                <a:spcAft>
                  <a:spcPct val="0%"/>
                </a:spcAft>
              </a:pPr>
              <a:r>
                <a:rPr lang="ru-RU" sz="1000">
                  <a:latin typeface="Arial" pitchFamily="34" charset="0"/>
                  <a:ea typeface="Times New Roman" pitchFamily="18" charset="0"/>
                  <a:cs typeface="Arial" pitchFamily="34" charset="0"/>
                </a:rPr>
                <a:t>Потребность в самоутверждении</a:t>
              </a:r>
              <a:endParaRPr lang="ru-RU">
                <a:latin typeface="Arial" pitchFamily="34" charset="0"/>
                <a:cs typeface="Arial" pitchFamily="34" charset="0"/>
              </a:endParaRPr>
            </a:p>
          </p:txBody>
        </p:sp>
        <p:sp>
          <p:nvSpPr>
            <p:cNvPr id="15" name="Text Box 5"/>
            <p:cNvSpPr txBox="1">
              <a:spLocks noChangeArrowheads="1"/>
            </p:cNvSpPr>
            <p:nvPr/>
          </p:nvSpPr>
          <p:spPr bwMode="auto">
            <a:xfrm>
              <a:off x="4783" y="4776"/>
              <a:ext cx="2952"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vert="horz" wrap="square" lIns="74981" tIns="37490" rIns="74981" bIns="37490" numCol="1" anchor="t" anchorCtr="0" compatLnSpc="1">
              <a:prstTxWarp prst="textNoShape">
                <a:avLst/>
              </a:prstTxWarp>
            </a:bodyPr>
            <a:lstStyle/>
            <a:p>
              <a:pPr fontAlgn="base">
                <a:spcBef>
                  <a:spcPct val="0%"/>
                </a:spcBef>
                <a:spcAft>
                  <a:spcPct val="0%"/>
                </a:spcAft>
              </a:pPr>
              <a:r>
                <a:rPr lang="ru-RU" sz="1000">
                  <a:latin typeface="Arial" pitchFamily="34" charset="0"/>
                  <a:ea typeface="Times New Roman" pitchFamily="18" charset="0"/>
                  <a:cs typeface="Arial" pitchFamily="34" charset="0"/>
                </a:rPr>
                <a:t>Социальные потребности</a:t>
              </a:r>
              <a:endParaRPr lang="ru-RU">
                <a:latin typeface="Arial" pitchFamily="34" charset="0"/>
                <a:cs typeface="Arial" pitchFamily="34" charset="0"/>
              </a:endParaRPr>
            </a:p>
          </p:txBody>
        </p:sp>
        <p:sp>
          <p:nvSpPr>
            <p:cNvPr id="16" name="Text Box 4"/>
            <p:cNvSpPr txBox="1">
              <a:spLocks noChangeArrowheads="1"/>
            </p:cNvSpPr>
            <p:nvPr/>
          </p:nvSpPr>
          <p:spPr bwMode="auto">
            <a:xfrm>
              <a:off x="4192" y="5515"/>
              <a:ext cx="3543" cy="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vert="horz" wrap="square" lIns="74981" tIns="37490" rIns="74981" bIns="37490" numCol="1" anchor="t" anchorCtr="0" compatLnSpc="1">
              <a:prstTxWarp prst="textNoShape">
                <a:avLst/>
              </a:prstTxWarp>
            </a:bodyPr>
            <a:lstStyle/>
            <a:p>
              <a:pPr algn="ctr" fontAlgn="base">
                <a:spcBef>
                  <a:spcPct val="0%"/>
                </a:spcBef>
                <a:spcAft>
                  <a:spcPct val="0%"/>
                </a:spcAft>
              </a:pPr>
              <a:r>
                <a:rPr lang="ru-RU" sz="1000">
                  <a:latin typeface="Arial" pitchFamily="34" charset="0"/>
                  <a:ea typeface="Times New Roman" pitchFamily="18" charset="0"/>
                  <a:cs typeface="Arial" pitchFamily="34" charset="0"/>
                </a:rPr>
                <a:t>Потребность в безопасности</a:t>
              </a:r>
              <a:endParaRPr lang="ru-RU">
                <a:latin typeface="Arial" pitchFamily="34" charset="0"/>
                <a:cs typeface="Arial" pitchFamily="34" charset="0"/>
              </a:endParaRPr>
            </a:p>
          </p:txBody>
        </p:sp>
        <p:sp>
          <p:nvSpPr>
            <p:cNvPr id="17" name="Text Box 3"/>
            <p:cNvSpPr txBox="1">
              <a:spLocks noChangeArrowheads="1"/>
            </p:cNvSpPr>
            <p:nvPr/>
          </p:nvSpPr>
          <p:spPr bwMode="auto">
            <a:xfrm>
              <a:off x="3512" y="6396"/>
              <a:ext cx="5411"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ru-RU" sz="1200">
                  <a:latin typeface="Arial" pitchFamily="34" charset="0"/>
                  <a:ea typeface="Times New Roman" pitchFamily="18" charset="0"/>
                  <a:cs typeface="Arial" pitchFamily="34" charset="0"/>
                </a:rPr>
                <a:t>Физиологические потребности</a:t>
              </a:r>
              <a:endParaRPr lang="ru-RU">
                <a:latin typeface="Arial" pitchFamily="34" charset="0"/>
                <a:cs typeface="Arial" pitchFamily="34" charset="0"/>
              </a:endParaRPr>
            </a:p>
          </p:txBody>
        </p:sp>
        <p:sp>
          <p:nvSpPr>
            <p:cNvPr id="18" name="Line 2"/>
            <p:cNvSpPr>
              <a:spLocks noChangeShapeType="1"/>
            </p:cNvSpPr>
            <p:nvPr/>
          </p:nvSpPr>
          <p:spPr bwMode="auto">
            <a:xfrm>
              <a:off x="6141" y="2709"/>
              <a:ext cx="3120" cy="43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grpSp>
      <p:sp>
        <p:nvSpPr>
          <p:cNvPr id="21" name="Заголовок 20"/>
          <p:cNvSpPr>
            <a:spLocks noGrp="1"/>
          </p:cNvSpPr>
          <p:nvPr>
            <p:ph type="title"/>
          </p:nvPr>
        </p:nvSpPr>
        <p:spPr/>
        <p:txBody>
          <a:bodyPr/>
          <a:lstStyle/>
          <a:p>
            <a:r>
              <a:rPr lang="ru-RU" dirty="0"/>
              <a:t>Пирамида </a:t>
            </a:r>
            <a:r>
              <a:rPr lang="ru-RU" dirty="0" err="1"/>
              <a:t>Маслоу</a:t>
            </a:r>
            <a:endParaRPr lang="ru-RU" dirty="0"/>
          </a:p>
        </p:txBody>
      </p:sp>
    </p:spTree>
    <p:extLst>
      <p:ext uri="{BB962C8B-B14F-4D97-AF65-F5344CB8AC3E}">
        <p14:creationId xmlns:p14="http://schemas.microsoft.com/office/powerpoint/2010/main" val="3468217615"/>
      </p:ext>
    </p:extLst>
  </p:cSld>
  <p:clrMapOvr>
    <a:masterClrMapping/>
  </p:clrMapOvr>
</p:sld>
</file>

<file path=ppt/slides/slide2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Законы </a:t>
            </a:r>
            <a:r>
              <a:rPr lang="ru-RU" dirty="0" err="1"/>
              <a:t>Госсена</a:t>
            </a:r>
            <a:endParaRPr lang="ru-RU" dirty="0"/>
          </a:p>
        </p:txBody>
      </p:sp>
      <p:sp>
        <p:nvSpPr>
          <p:cNvPr id="5" name="Текст 4"/>
          <p:cNvSpPr>
            <a:spLocks noGrp="1"/>
          </p:cNvSpPr>
          <p:nvPr>
            <p:ph type="body" idx="1"/>
          </p:nvPr>
        </p:nvSpPr>
        <p:spPr/>
        <p:txBody>
          <a:bodyPr/>
          <a:lstStyle/>
          <a:p>
            <a:r>
              <a:rPr lang="ru-RU" dirty="0"/>
              <a:t>Первый закон</a:t>
            </a:r>
          </a:p>
        </p:txBody>
      </p:sp>
      <p:sp>
        <p:nvSpPr>
          <p:cNvPr id="6" name="Объект 5"/>
          <p:cNvSpPr>
            <a:spLocks noGrp="1"/>
          </p:cNvSpPr>
          <p:nvPr>
            <p:ph sz="half" idx="2"/>
          </p:nvPr>
        </p:nvSpPr>
        <p:spPr/>
        <p:txBody>
          <a:bodyPr/>
          <a:lstStyle/>
          <a:p>
            <a:pPr algn="just"/>
            <a:r>
              <a:rPr lang="ru-RU" dirty="0"/>
              <a:t>интенсивность удовольствия вначале высокая, затем снижается и становится нулевой. Кроме того, интенсивность и продолжительность удовольствия уменьшаются тем быстрее, чем быстрее происходит повторение.</a:t>
            </a:r>
          </a:p>
          <a:p>
            <a:endParaRPr lang="ru-RU" dirty="0"/>
          </a:p>
        </p:txBody>
      </p:sp>
      <p:sp>
        <p:nvSpPr>
          <p:cNvPr id="7" name="Текст 6"/>
          <p:cNvSpPr>
            <a:spLocks noGrp="1"/>
          </p:cNvSpPr>
          <p:nvPr>
            <p:ph type="body" sz="quarter" idx="3"/>
          </p:nvPr>
        </p:nvSpPr>
        <p:spPr/>
        <p:txBody>
          <a:bodyPr/>
          <a:lstStyle/>
          <a:p>
            <a:pPr algn="ctr"/>
            <a:r>
              <a:rPr lang="ru-RU" dirty="0"/>
              <a:t>Второй закон</a:t>
            </a:r>
          </a:p>
        </p:txBody>
      </p:sp>
      <p:sp>
        <p:nvSpPr>
          <p:cNvPr id="8" name="Объект 7"/>
          <p:cNvSpPr>
            <a:spLocks noGrp="1"/>
          </p:cNvSpPr>
          <p:nvPr>
            <p:ph sz="quarter" idx="4"/>
          </p:nvPr>
        </p:nvSpPr>
        <p:spPr/>
        <p:txBody>
          <a:bodyPr>
            <a:normAutofit fontScale="70%" lnSpcReduction="20%"/>
          </a:bodyPr>
          <a:lstStyle/>
          <a:p>
            <a:pPr algn="just"/>
            <a:r>
              <a:rPr lang="ru-RU" dirty="0"/>
              <a:t>Второй закон отражает не только количественный рост потребностей, но и изменение их структуры, качественное совершенствование, расширение круга потребностей, развитие взаимозаменяемости. Это – закон возвышения потребностей.</a:t>
            </a:r>
          </a:p>
          <a:p>
            <a:pPr algn="just"/>
            <a:r>
              <a:rPr lang="ru-RU" b="1" i="1" dirty="0"/>
              <a:t>Закон возвышения</a:t>
            </a:r>
            <a:r>
              <a:rPr lang="ru-RU" dirty="0"/>
              <a:t> </a:t>
            </a:r>
            <a:r>
              <a:rPr lang="ru-RU" b="1" i="1" dirty="0"/>
              <a:t>потребностей</a:t>
            </a:r>
            <a:r>
              <a:rPr lang="ru-RU" dirty="0"/>
              <a:t> – закон развития общества, выражающий рост и совершенствование его потребностей с развитием производственных сил и культуры. В ходе развития общества растут и видоизменяются потребности его членов. </a:t>
            </a:r>
          </a:p>
        </p:txBody>
      </p:sp>
    </p:spTree>
    <p:extLst>
      <p:ext uri="{BB962C8B-B14F-4D97-AF65-F5344CB8AC3E}">
        <p14:creationId xmlns:p14="http://schemas.microsoft.com/office/powerpoint/2010/main" val="825632689"/>
      </p:ext>
    </p:extLst>
  </p:cSld>
  <p:clrMapOvr>
    <a:masterClrMapping/>
  </p:clrMapOvr>
</p:sld>
</file>

<file path=ppt/slides/slide2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44034" name="Заголовок 1"/>
          <p:cNvSpPr>
            <a:spLocks noGrp="1"/>
          </p:cNvSpPr>
          <p:nvPr>
            <p:ph type="title"/>
          </p:nvPr>
        </p:nvSpPr>
        <p:spPr>
          <a:xfrm>
            <a:off x="1992313" y="333375"/>
            <a:ext cx="8229600" cy="1143000"/>
          </a:xfrm>
        </p:spPr>
        <p:txBody>
          <a:bodyPr/>
          <a:lstStyle/>
          <a:p>
            <a:r>
              <a:rPr lang="ru-RU" b="1">
                <a:solidFill>
                  <a:schemeClr val="tx1"/>
                </a:solidFill>
              </a:rPr>
              <a:t>Потребление -</a:t>
            </a:r>
          </a:p>
        </p:txBody>
      </p:sp>
      <p:sp>
        <p:nvSpPr>
          <p:cNvPr id="44035" name="Объект 2"/>
          <p:cNvSpPr>
            <a:spLocks noGrp="1"/>
          </p:cNvSpPr>
          <p:nvPr>
            <p:ph idx="1"/>
          </p:nvPr>
        </p:nvSpPr>
        <p:spPr/>
        <p:txBody>
          <a:bodyPr/>
          <a:lstStyle/>
          <a:p>
            <a:pPr marL="0" indent="0" algn="ctr">
              <a:buNone/>
            </a:pPr>
            <a:r>
              <a:rPr lang="ru-RU" sz="4400" b="1" dirty="0">
                <a:solidFill>
                  <a:srgbClr val="FF0000"/>
                </a:solidFill>
              </a:rPr>
              <a:t>процесс удовлетворения потребностей</a:t>
            </a:r>
            <a:endParaRPr lang="ru-RU" sz="4400" dirty="0">
              <a:solidFill>
                <a:srgbClr val="FF0000"/>
              </a:solidFill>
            </a:endParaRPr>
          </a:p>
        </p:txBody>
      </p:sp>
    </p:spTree>
    <p:extLst>
      <p:ext uri="{BB962C8B-B14F-4D97-AF65-F5344CB8AC3E}">
        <p14:creationId xmlns:p14="http://schemas.microsoft.com/office/powerpoint/2010/main" val="605658527"/>
      </p:ext>
    </p:extLst>
  </p:cSld>
  <p:clrMapOvr>
    <a:masterClrMapping/>
  </p:clrMapOvr>
</p:sld>
</file>

<file path=ppt/slides/slide2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45058" name="Заголовок 1"/>
          <p:cNvSpPr>
            <a:spLocks noGrp="1"/>
          </p:cNvSpPr>
          <p:nvPr>
            <p:ph type="title"/>
          </p:nvPr>
        </p:nvSpPr>
        <p:spPr/>
        <p:txBody>
          <a:bodyPr/>
          <a:lstStyle/>
          <a:p>
            <a:r>
              <a:rPr lang="ru-RU" b="1" dirty="0" err="1">
                <a:solidFill>
                  <a:srgbClr val="FF0000"/>
                </a:solidFill>
              </a:rPr>
              <a:t>Бла́го</a:t>
            </a:r>
            <a:r>
              <a:rPr lang="ru-RU" dirty="0">
                <a:solidFill>
                  <a:srgbClr val="FF0000"/>
                </a:solidFill>
              </a:rPr>
              <a:t> </a:t>
            </a:r>
          </a:p>
        </p:txBody>
      </p:sp>
      <p:sp>
        <p:nvSpPr>
          <p:cNvPr id="45059" name="Объект 2"/>
          <p:cNvSpPr>
            <a:spLocks noGrp="1"/>
          </p:cNvSpPr>
          <p:nvPr>
            <p:ph sz="half" idx="1"/>
          </p:nvPr>
        </p:nvSpPr>
        <p:spPr/>
        <p:txBody>
          <a:bodyPr/>
          <a:lstStyle/>
          <a:p>
            <a:pPr marL="0" indent="0" algn="just">
              <a:buNone/>
            </a:pPr>
            <a:r>
              <a:rPr lang="ru-RU" dirty="0"/>
              <a:t>— всё, что способно удовлетворять повседневные жизненные потребности людей, приносить людям пользу, доставлять удовольствие.</a:t>
            </a:r>
          </a:p>
        </p:txBody>
      </p:sp>
      <p:sp>
        <p:nvSpPr>
          <p:cNvPr id="45060" name="Объект 3"/>
          <p:cNvSpPr>
            <a:spLocks noGrp="1"/>
          </p:cNvSpPr>
          <p:nvPr>
            <p:ph sz="half" idx="2"/>
          </p:nvPr>
        </p:nvSpPr>
        <p:spPr/>
        <p:txBody>
          <a:bodyPr/>
          <a:lstStyle/>
          <a:p>
            <a:pPr algn="just"/>
            <a:r>
              <a:rPr lang="ru-RU" sz="2400"/>
              <a:t>В экономическо-социальном отношении под </a:t>
            </a:r>
            <a:r>
              <a:rPr lang="ru-RU" sz="2400" b="1"/>
              <a:t>благом</a:t>
            </a:r>
            <a:r>
              <a:rPr lang="ru-RU" sz="2400"/>
              <a:t> подразумевается все, что, имея ценность, может иметь и </a:t>
            </a:r>
            <a:r>
              <a:rPr lang="ru-RU" sz="2400">
                <a:solidFill>
                  <a:srgbClr val="FF0000"/>
                </a:solidFill>
              </a:rPr>
              <a:t>рыночную цену</a:t>
            </a:r>
            <a:r>
              <a:rPr lang="ru-RU" sz="2400"/>
              <a:t>, следовательно, в обширном смысле подразумеваются все </a:t>
            </a:r>
            <a:r>
              <a:rPr lang="ru-RU" sz="2400">
                <a:solidFill>
                  <a:srgbClr val="FF0000"/>
                </a:solidFill>
              </a:rPr>
              <a:t>имущественные </a:t>
            </a:r>
            <a:r>
              <a:rPr lang="ru-RU" sz="2400" b="1">
                <a:solidFill>
                  <a:srgbClr val="FF0000"/>
                </a:solidFill>
              </a:rPr>
              <a:t>блага</a:t>
            </a:r>
            <a:endParaRPr lang="ru-RU" sz="2400">
              <a:solidFill>
                <a:srgbClr val="FF0000"/>
              </a:solidFill>
            </a:endParaRPr>
          </a:p>
        </p:txBody>
      </p:sp>
    </p:spTree>
    <p:extLst>
      <p:ext uri="{BB962C8B-B14F-4D97-AF65-F5344CB8AC3E}">
        <p14:creationId xmlns:p14="http://schemas.microsoft.com/office/powerpoint/2010/main" val="39141168"/>
      </p:ext>
    </p:extLst>
  </p:cSld>
  <p:clrMapOvr>
    <a:masterClrMapping/>
  </p:clrMapOvr>
</p:sld>
</file>

<file path=ppt/slides/slide2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46082" name="Заголовок 1"/>
          <p:cNvSpPr>
            <a:spLocks noGrp="1"/>
          </p:cNvSpPr>
          <p:nvPr>
            <p:ph type="title"/>
          </p:nvPr>
        </p:nvSpPr>
        <p:spPr/>
        <p:txBody>
          <a:bodyPr/>
          <a:lstStyle/>
          <a:p>
            <a:r>
              <a:rPr lang="ru-RU"/>
              <a:t>Потребление и блага</a:t>
            </a:r>
          </a:p>
        </p:txBody>
      </p:sp>
      <p:sp>
        <p:nvSpPr>
          <p:cNvPr id="46083" name="Скругленный прямоугольник 3"/>
          <p:cNvSpPr>
            <a:spLocks noChangeArrowheads="1"/>
          </p:cNvSpPr>
          <p:nvPr/>
        </p:nvSpPr>
        <p:spPr bwMode="auto">
          <a:xfrm>
            <a:off x="2351088" y="1916113"/>
            <a:ext cx="2305050" cy="792162"/>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ru-RU" sz="2400"/>
              <a:t>Потребление</a:t>
            </a:r>
          </a:p>
        </p:txBody>
      </p:sp>
      <p:sp>
        <p:nvSpPr>
          <p:cNvPr id="46084" name="Стрелка вправо 4"/>
          <p:cNvSpPr>
            <a:spLocks noChangeArrowheads="1"/>
          </p:cNvSpPr>
          <p:nvPr/>
        </p:nvSpPr>
        <p:spPr bwMode="auto">
          <a:xfrm>
            <a:off x="5087939" y="2312989"/>
            <a:ext cx="1368425" cy="395287"/>
          </a:xfrm>
          <a:prstGeom prst="rightArrow">
            <a:avLst>
              <a:gd name="adj1" fmla="val 50000"/>
              <a:gd name="adj2" fmla="val 50101"/>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6085" name="Скругленный прямоугольник 5"/>
          <p:cNvSpPr>
            <a:spLocks noChangeArrowheads="1"/>
          </p:cNvSpPr>
          <p:nvPr/>
        </p:nvSpPr>
        <p:spPr bwMode="auto">
          <a:xfrm>
            <a:off x="6715126" y="2060576"/>
            <a:ext cx="2519363" cy="936625"/>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ru-RU" sz="2000"/>
              <a:t>Это процесс удовлетворения потребностей</a:t>
            </a:r>
          </a:p>
        </p:txBody>
      </p:sp>
      <p:sp>
        <p:nvSpPr>
          <p:cNvPr id="46086" name="Стрелка вниз 6"/>
          <p:cNvSpPr>
            <a:spLocks noChangeArrowheads="1"/>
          </p:cNvSpPr>
          <p:nvPr/>
        </p:nvSpPr>
        <p:spPr bwMode="auto">
          <a:xfrm>
            <a:off x="3359150" y="2852739"/>
            <a:ext cx="433388" cy="1081087"/>
          </a:xfrm>
          <a:prstGeom prst="downArrow">
            <a:avLst>
              <a:gd name="adj1" fmla="val 50000"/>
              <a:gd name="adj2" fmla="val 4989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6087" name="Скругленный прямоугольник 7"/>
          <p:cNvSpPr>
            <a:spLocks noChangeArrowheads="1"/>
          </p:cNvSpPr>
          <p:nvPr/>
        </p:nvSpPr>
        <p:spPr bwMode="auto">
          <a:xfrm>
            <a:off x="2208214" y="3933826"/>
            <a:ext cx="2447925" cy="1008063"/>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6088" name="TextBox 8"/>
          <p:cNvSpPr txBox="1">
            <a:spLocks noChangeArrowheads="1"/>
          </p:cNvSpPr>
          <p:nvPr/>
        </p:nvSpPr>
        <p:spPr bwMode="auto">
          <a:xfrm>
            <a:off x="2424114" y="4076700"/>
            <a:ext cx="1628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a:spAutoFit/>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r>
              <a:rPr lang="ru-RU" sz="2000"/>
              <a:t>Блага</a:t>
            </a:r>
          </a:p>
        </p:txBody>
      </p:sp>
      <p:sp>
        <p:nvSpPr>
          <p:cNvPr id="46089" name="Стрелка вправо 9"/>
          <p:cNvSpPr>
            <a:spLocks noChangeArrowheads="1"/>
          </p:cNvSpPr>
          <p:nvPr/>
        </p:nvSpPr>
        <p:spPr bwMode="auto">
          <a:xfrm>
            <a:off x="5016501" y="4076700"/>
            <a:ext cx="1439863" cy="400050"/>
          </a:xfrm>
          <a:prstGeom prst="rightArrow">
            <a:avLst>
              <a:gd name="adj1" fmla="val 50000"/>
              <a:gd name="adj2" fmla="val 49989"/>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6090" name="Скругленный прямоугольник 10"/>
          <p:cNvSpPr>
            <a:spLocks noChangeArrowheads="1"/>
          </p:cNvSpPr>
          <p:nvPr/>
        </p:nvSpPr>
        <p:spPr bwMode="auto">
          <a:xfrm>
            <a:off x="6816726" y="4076701"/>
            <a:ext cx="2519363" cy="1152525"/>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6091" name="TextBox 11"/>
          <p:cNvSpPr txBox="1">
            <a:spLocks noChangeArrowheads="1"/>
          </p:cNvSpPr>
          <p:nvPr/>
        </p:nvSpPr>
        <p:spPr bwMode="auto">
          <a:xfrm>
            <a:off x="6888164" y="4144963"/>
            <a:ext cx="24415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a:spAutoFit/>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r>
              <a:rPr lang="ru-RU" sz="2000"/>
              <a:t>Средство удовлетворения потребностей</a:t>
            </a:r>
          </a:p>
        </p:txBody>
      </p:sp>
    </p:spTree>
    <p:extLst>
      <p:ext uri="{BB962C8B-B14F-4D97-AF65-F5344CB8AC3E}">
        <p14:creationId xmlns:p14="http://schemas.microsoft.com/office/powerpoint/2010/main" val="1502425634"/>
      </p:ext>
    </p:extLst>
  </p:cSld>
  <p:clrMapOvr>
    <a:masterClrMapping/>
  </p:clrMapOvr>
</p:sld>
</file>

<file path=ppt/slides/slide2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47106" name="Заголовок 1"/>
          <p:cNvSpPr>
            <a:spLocks noGrp="1"/>
          </p:cNvSpPr>
          <p:nvPr>
            <p:ph type="title"/>
          </p:nvPr>
        </p:nvSpPr>
        <p:spPr/>
        <p:txBody>
          <a:bodyPr>
            <a:normAutofit/>
          </a:bodyPr>
          <a:lstStyle/>
          <a:p>
            <a:r>
              <a:rPr lang="ru-RU"/>
              <a:t>Фундаментальные вопросы, которое решает общество</a:t>
            </a:r>
          </a:p>
        </p:txBody>
      </p:sp>
      <p:sp>
        <p:nvSpPr>
          <p:cNvPr id="47107" name="Объект 2"/>
          <p:cNvSpPr>
            <a:spLocks noGrp="1"/>
          </p:cNvSpPr>
          <p:nvPr>
            <p:ph sz="half" idx="1"/>
          </p:nvPr>
        </p:nvSpPr>
        <p:spPr>
          <a:xfrm>
            <a:off x="1985963" y="1773238"/>
            <a:ext cx="4038600" cy="4525962"/>
          </a:xfrm>
        </p:spPr>
        <p:txBody>
          <a:bodyPr>
            <a:normAutofit/>
          </a:bodyPr>
          <a:lstStyle/>
          <a:p>
            <a:pPr marL="514350" indent="-514350">
              <a:buFontTx/>
              <a:buAutoNum type="arabicPeriod"/>
            </a:pPr>
            <a:r>
              <a:rPr lang="ru-RU"/>
              <a:t>Что производить?</a:t>
            </a:r>
          </a:p>
          <a:p>
            <a:pPr marL="514350" indent="-514350">
              <a:buFontTx/>
              <a:buAutoNum type="arabicPeriod"/>
            </a:pPr>
            <a:endParaRPr lang="ru-RU"/>
          </a:p>
          <a:p>
            <a:pPr marL="514350" indent="-514350">
              <a:buFontTx/>
              <a:buAutoNum type="arabicPeriod"/>
            </a:pPr>
            <a:endParaRPr lang="ru-RU"/>
          </a:p>
          <a:p>
            <a:pPr marL="514350" indent="-514350">
              <a:buFontTx/>
              <a:buAutoNum type="arabicPeriod"/>
            </a:pPr>
            <a:endParaRPr lang="ru-RU"/>
          </a:p>
          <a:p>
            <a:pPr marL="514350" indent="-514350">
              <a:buFontTx/>
              <a:buAutoNum type="arabicPeriod"/>
            </a:pPr>
            <a:r>
              <a:rPr lang="ru-RU"/>
              <a:t>Для кого производить?</a:t>
            </a:r>
          </a:p>
          <a:p>
            <a:pPr marL="514350" indent="-514350">
              <a:buFontTx/>
              <a:buAutoNum type="arabicPeriod"/>
            </a:pPr>
            <a:endParaRPr lang="ru-RU"/>
          </a:p>
          <a:p>
            <a:pPr marL="514350" indent="-514350">
              <a:buFontTx/>
              <a:buAutoNum type="arabicPeriod"/>
            </a:pPr>
            <a:endParaRPr lang="ru-RU"/>
          </a:p>
          <a:p>
            <a:pPr marL="514350" indent="-514350">
              <a:buFontTx/>
              <a:buAutoNum type="arabicPeriod"/>
            </a:pPr>
            <a:r>
              <a:rPr lang="ru-RU"/>
              <a:t>Как  производить?</a:t>
            </a:r>
          </a:p>
        </p:txBody>
      </p:sp>
      <p:sp>
        <p:nvSpPr>
          <p:cNvPr id="47108" name="Объект 3"/>
          <p:cNvSpPr>
            <a:spLocks noGrp="1"/>
          </p:cNvSpPr>
          <p:nvPr>
            <p:ph sz="half" idx="2"/>
          </p:nvPr>
        </p:nvSpPr>
        <p:spPr/>
        <p:txBody>
          <a:bodyPr>
            <a:normAutofit/>
          </a:bodyPr>
          <a:lstStyle/>
          <a:p>
            <a:pPr marL="514350" indent="-514350">
              <a:buFontTx/>
              <a:buAutoNum type="arabicPeriod"/>
            </a:pPr>
            <a:r>
              <a:rPr lang="ru-RU" sz="2400"/>
              <a:t>Какие услуги и товары должны быть произведены в данное время</a:t>
            </a:r>
          </a:p>
          <a:p>
            <a:pPr marL="514350" indent="-514350">
              <a:buFontTx/>
              <a:buAutoNum type="arabicPeriod"/>
            </a:pPr>
            <a:r>
              <a:rPr lang="ru-RU" sz="2400"/>
              <a:t>Кто будет покупать произведенные товары?</a:t>
            </a:r>
          </a:p>
          <a:p>
            <a:pPr marL="514350" indent="-514350">
              <a:buFontTx/>
              <a:buAutoNum type="arabicPeriod"/>
            </a:pPr>
            <a:r>
              <a:rPr lang="ru-RU" sz="2400"/>
              <a:t>При каой комбинации факторов и с помощью какой технологии будут произведены товары и услуги</a:t>
            </a:r>
          </a:p>
          <a:p>
            <a:pPr marL="514350" indent="-514350">
              <a:buFontTx/>
              <a:buAutoNum type="arabicPeriod"/>
            </a:pPr>
            <a:endParaRPr lang="ru-RU"/>
          </a:p>
        </p:txBody>
      </p:sp>
      <p:sp>
        <p:nvSpPr>
          <p:cNvPr id="47109" name="Стрелка вправо 4"/>
          <p:cNvSpPr>
            <a:spLocks noChangeArrowheads="1"/>
          </p:cNvSpPr>
          <p:nvPr/>
        </p:nvSpPr>
        <p:spPr bwMode="auto">
          <a:xfrm>
            <a:off x="5664200" y="1916113"/>
            <a:ext cx="863600" cy="360362"/>
          </a:xfrm>
          <a:prstGeom prst="rightArrow">
            <a:avLst>
              <a:gd name="adj1" fmla="val 50000"/>
              <a:gd name="adj2" fmla="val 4992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7110" name="Стрелка вправо 5"/>
          <p:cNvSpPr>
            <a:spLocks noChangeArrowheads="1"/>
          </p:cNvSpPr>
          <p:nvPr/>
        </p:nvSpPr>
        <p:spPr bwMode="auto">
          <a:xfrm>
            <a:off x="5375275" y="3644900"/>
            <a:ext cx="1296988" cy="647700"/>
          </a:xfrm>
          <a:prstGeom prst="rightArrow">
            <a:avLst>
              <a:gd name="adj1" fmla="val 50000"/>
              <a:gd name="adj2" fmla="val 50061"/>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7111" name="Стрелка вправо 6"/>
          <p:cNvSpPr>
            <a:spLocks noChangeArrowheads="1"/>
          </p:cNvSpPr>
          <p:nvPr/>
        </p:nvSpPr>
        <p:spPr bwMode="auto">
          <a:xfrm>
            <a:off x="5735639" y="5445126"/>
            <a:ext cx="1296987" cy="576263"/>
          </a:xfrm>
          <a:prstGeom prst="rightArrow">
            <a:avLst>
              <a:gd name="adj1" fmla="val 50000"/>
              <a:gd name="adj2" fmla="val 50015"/>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Tree>
    <p:extLst>
      <p:ext uri="{BB962C8B-B14F-4D97-AF65-F5344CB8AC3E}">
        <p14:creationId xmlns:p14="http://schemas.microsoft.com/office/powerpoint/2010/main" val="3323202329"/>
      </p:ext>
    </p:extLst>
  </p:cSld>
  <p:clrMapOvr>
    <a:masterClrMapping/>
  </p:clrMapOvr>
</p:sld>
</file>

<file path=ppt/slides/slide2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grpSp>
        <p:nvGrpSpPr>
          <p:cNvPr id="48130" name="Group 2"/>
          <p:cNvGrpSpPr>
            <a:grpSpLocks noChangeAspect="1"/>
          </p:cNvGrpSpPr>
          <p:nvPr/>
        </p:nvGrpSpPr>
        <p:grpSpPr bwMode="auto">
          <a:xfrm>
            <a:off x="1992313" y="908051"/>
            <a:ext cx="11593512" cy="5661025"/>
            <a:chOff x="1967" y="2256"/>
            <a:chExt cx="7574" cy="4461"/>
          </a:xfrm>
        </p:grpSpPr>
        <p:sp>
          <p:nvSpPr>
            <p:cNvPr id="48134" name="AutoShape 3"/>
            <p:cNvSpPr>
              <a:spLocks noChangeAspect="1" noChangeArrowheads="1"/>
            </p:cNvSpPr>
            <p:nvPr/>
          </p:nvSpPr>
          <p:spPr bwMode="auto">
            <a:xfrm>
              <a:off x="1967" y="2256"/>
              <a:ext cx="7574" cy="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a:lstStyle/>
            <a:p>
              <a:endParaRPr lang="ru-RU"/>
            </a:p>
          </p:txBody>
        </p:sp>
        <p:sp>
          <p:nvSpPr>
            <p:cNvPr id="48135" name="Line 4"/>
            <p:cNvSpPr>
              <a:spLocks noChangeShapeType="1"/>
            </p:cNvSpPr>
            <p:nvPr/>
          </p:nvSpPr>
          <p:spPr bwMode="auto">
            <a:xfrm flipV="1">
              <a:off x="2996" y="2395"/>
              <a:ext cx="1" cy="2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8136" name="Line 5"/>
            <p:cNvSpPr>
              <a:spLocks noChangeShapeType="1"/>
            </p:cNvSpPr>
            <p:nvPr/>
          </p:nvSpPr>
          <p:spPr bwMode="auto">
            <a:xfrm>
              <a:off x="2996" y="4764"/>
              <a:ext cx="23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8137" name="Arc 6"/>
            <p:cNvSpPr>
              <a:spLocks/>
            </p:cNvSpPr>
            <p:nvPr/>
          </p:nvSpPr>
          <p:spPr bwMode="auto">
            <a:xfrm>
              <a:off x="2996" y="2813"/>
              <a:ext cx="2057" cy="195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48138" name="Text Box 7"/>
            <p:cNvSpPr txBox="1">
              <a:spLocks noChangeArrowheads="1"/>
            </p:cNvSpPr>
            <p:nvPr/>
          </p:nvSpPr>
          <p:spPr bwMode="auto">
            <a:xfrm>
              <a:off x="2902" y="2535"/>
              <a:ext cx="374"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A</a:t>
              </a:r>
              <a:endParaRPr lang="ru-RU" sz="1800"/>
            </a:p>
          </p:txBody>
        </p:sp>
        <p:sp>
          <p:nvSpPr>
            <p:cNvPr id="48139" name="Text Box 8"/>
            <p:cNvSpPr txBox="1">
              <a:spLocks noChangeArrowheads="1"/>
            </p:cNvSpPr>
            <p:nvPr/>
          </p:nvSpPr>
          <p:spPr bwMode="auto">
            <a:xfrm>
              <a:off x="3183" y="2535"/>
              <a:ext cx="371"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B</a:t>
              </a:r>
              <a:endParaRPr lang="ru-RU" sz="1800"/>
            </a:p>
          </p:txBody>
        </p:sp>
        <p:sp>
          <p:nvSpPr>
            <p:cNvPr id="48140" name="Text Box 9"/>
            <p:cNvSpPr txBox="1">
              <a:spLocks noChangeArrowheads="1"/>
            </p:cNvSpPr>
            <p:nvPr/>
          </p:nvSpPr>
          <p:spPr bwMode="auto">
            <a:xfrm>
              <a:off x="3557" y="2674"/>
              <a:ext cx="467"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C</a:t>
              </a:r>
              <a:endParaRPr lang="ru-RU" sz="1800"/>
            </a:p>
          </p:txBody>
        </p:sp>
        <p:sp>
          <p:nvSpPr>
            <p:cNvPr id="48141" name="Text Box 10"/>
            <p:cNvSpPr txBox="1">
              <a:spLocks noChangeArrowheads="1"/>
            </p:cNvSpPr>
            <p:nvPr/>
          </p:nvSpPr>
          <p:spPr bwMode="auto">
            <a:xfrm>
              <a:off x="4118" y="2953"/>
              <a:ext cx="374"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D</a:t>
              </a:r>
              <a:endParaRPr lang="ru-RU" sz="1800"/>
            </a:p>
          </p:txBody>
        </p:sp>
        <p:sp>
          <p:nvSpPr>
            <p:cNvPr id="48142" name="Text Box 11"/>
            <p:cNvSpPr txBox="1">
              <a:spLocks noChangeArrowheads="1"/>
            </p:cNvSpPr>
            <p:nvPr/>
          </p:nvSpPr>
          <p:spPr bwMode="auto">
            <a:xfrm>
              <a:off x="4585" y="3371"/>
              <a:ext cx="374"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E</a:t>
              </a:r>
              <a:endParaRPr lang="ru-RU" sz="1800"/>
            </a:p>
          </p:txBody>
        </p:sp>
        <p:sp>
          <p:nvSpPr>
            <p:cNvPr id="48143" name="Text Box 12"/>
            <p:cNvSpPr txBox="1">
              <a:spLocks noChangeArrowheads="1"/>
            </p:cNvSpPr>
            <p:nvPr/>
          </p:nvSpPr>
          <p:spPr bwMode="auto">
            <a:xfrm>
              <a:off x="5053" y="4486"/>
              <a:ext cx="374"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F</a:t>
              </a:r>
              <a:endParaRPr lang="ru-RU" sz="1800"/>
            </a:p>
          </p:txBody>
        </p:sp>
        <p:sp>
          <p:nvSpPr>
            <p:cNvPr id="48144" name="Text Box 13"/>
            <p:cNvSpPr txBox="1">
              <a:spLocks noChangeArrowheads="1"/>
            </p:cNvSpPr>
            <p:nvPr/>
          </p:nvSpPr>
          <p:spPr bwMode="auto">
            <a:xfrm>
              <a:off x="2622" y="2535"/>
              <a:ext cx="466" cy="2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endParaRPr lang="ru-RU" sz="900">
                <a:latin typeface="Verdana" pitchFamily="34" charset="0"/>
              </a:endParaRPr>
            </a:p>
            <a:p>
              <a:pPr algn="l" eaLnBrk="1" hangingPunct="1"/>
              <a:endParaRPr lang="ru-RU" sz="900">
                <a:latin typeface="Verdana" pitchFamily="34" charset="0"/>
              </a:endParaRPr>
            </a:p>
            <a:p>
              <a:pPr algn="l" eaLnBrk="1" hangingPunct="1"/>
              <a:endParaRPr lang="ru-RU" sz="900">
                <a:latin typeface="Verdana" pitchFamily="34" charset="0"/>
              </a:endParaRPr>
            </a:p>
            <a:p>
              <a:pPr algn="l" eaLnBrk="1" hangingPunct="1"/>
              <a:endParaRPr lang="ru-RU" sz="900">
                <a:latin typeface="Verdana" pitchFamily="34" charset="0"/>
              </a:endParaRPr>
            </a:p>
            <a:p>
              <a:pPr algn="l" eaLnBrk="1" hangingPunct="1"/>
              <a:endParaRPr lang="ru-RU" sz="900">
                <a:latin typeface="Verdana" pitchFamily="34" charset="0"/>
              </a:endParaRPr>
            </a:p>
            <a:p>
              <a:pPr algn="l" eaLnBrk="1" hangingPunct="1"/>
              <a:endParaRPr lang="ru-RU" sz="900">
                <a:latin typeface="Verdana" pitchFamily="34" charset="0"/>
              </a:endParaRPr>
            </a:p>
            <a:p>
              <a:pPr algn="l" eaLnBrk="1" hangingPunct="1"/>
              <a:endParaRPr lang="ru-RU" sz="900">
                <a:latin typeface="Verdana" pitchFamily="34" charset="0"/>
              </a:endParaRPr>
            </a:p>
            <a:p>
              <a:pPr algn="l" eaLnBrk="1" hangingPunct="1"/>
              <a:r>
                <a:rPr lang="ru-RU" sz="900">
                  <a:latin typeface="Verdana" pitchFamily="34" charset="0"/>
                </a:rPr>
                <a:t>  </a:t>
              </a:r>
            </a:p>
            <a:p>
              <a:pPr algn="l" eaLnBrk="1" hangingPunct="1"/>
              <a:endParaRPr lang="ru-RU" sz="900">
                <a:latin typeface="Verdana" pitchFamily="34" charset="0"/>
              </a:endParaRPr>
            </a:p>
            <a:p>
              <a:pPr algn="l" eaLnBrk="1" hangingPunct="1"/>
              <a:r>
                <a:rPr lang="ru-RU" sz="900">
                  <a:latin typeface="Verdana" pitchFamily="34" charset="0"/>
                </a:rPr>
                <a:t>  </a:t>
              </a:r>
              <a:endParaRPr lang="ru-RU" sz="1800"/>
            </a:p>
          </p:txBody>
        </p:sp>
        <p:sp>
          <p:nvSpPr>
            <p:cNvPr id="48145" name="Line 14"/>
            <p:cNvSpPr>
              <a:spLocks noChangeShapeType="1"/>
            </p:cNvSpPr>
            <p:nvPr/>
          </p:nvSpPr>
          <p:spPr bwMode="auto">
            <a:xfrm>
              <a:off x="2996" y="3092"/>
              <a:ext cx="9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8146" name="Line 15"/>
            <p:cNvSpPr>
              <a:spLocks noChangeShapeType="1"/>
            </p:cNvSpPr>
            <p:nvPr/>
          </p:nvSpPr>
          <p:spPr bwMode="auto">
            <a:xfrm>
              <a:off x="2996" y="3510"/>
              <a:ext cx="9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8147" name="Line 16"/>
            <p:cNvSpPr>
              <a:spLocks noChangeShapeType="1"/>
            </p:cNvSpPr>
            <p:nvPr/>
          </p:nvSpPr>
          <p:spPr bwMode="auto">
            <a:xfrm>
              <a:off x="2996" y="4347"/>
              <a:ext cx="9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8148" name="Line 17"/>
            <p:cNvSpPr>
              <a:spLocks noChangeShapeType="1"/>
            </p:cNvSpPr>
            <p:nvPr/>
          </p:nvSpPr>
          <p:spPr bwMode="auto">
            <a:xfrm>
              <a:off x="2996" y="3929"/>
              <a:ext cx="9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8149" name="Line 18"/>
            <p:cNvSpPr>
              <a:spLocks noChangeShapeType="1"/>
            </p:cNvSpPr>
            <p:nvPr/>
          </p:nvSpPr>
          <p:spPr bwMode="auto">
            <a:xfrm>
              <a:off x="3370" y="4625"/>
              <a:ext cx="0"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8150" name="Line 19"/>
            <p:cNvSpPr>
              <a:spLocks noChangeShapeType="1"/>
            </p:cNvSpPr>
            <p:nvPr/>
          </p:nvSpPr>
          <p:spPr bwMode="auto">
            <a:xfrm>
              <a:off x="3744" y="4625"/>
              <a:ext cx="0"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8151" name="Line 20"/>
            <p:cNvSpPr>
              <a:spLocks noChangeShapeType="1"/>
            </p:cNvSpPr>
            <p:nvPr/>
          </p:nvSpPr>
          <p:spPr bwMode="auto">
            <a:xfrm>
              <a:off x="4211" y="4625"/>
              <a:ext cx="0"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8152" name="Line 21"/>
            <p:cNvSpPr>
              <a:spLocks noChangeShapeType="1"/>
            </p:cNvSpPr>
            <p:nvPr/>
          </p:nvSpPr>
          <p:spPr bwMode="auto">
            <a:xfrm>
              <a:off x="4679" y="4625"/>
              <a:ext cx="0"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8153" name="Text Box 22"/>
            <p:cNvSpPr txBox="1">
              <a:spLocks noChangeArrowheads="1"/>
            </p:cNvSpPr>
            <p:nvPr/>
          </p:nvSpPr>
          <p:spPr bwMode="auto">
            <a:xfrm>
              <a:off x="2724" y="4743"/>
              <a:ext cx="2813"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0        1       2        3        4      5</a:t>
              </a:r>
              <a:endParaRPr lang="ru-RU" sz="1800"/>
            </a:p>
          </p:txBody>
        </p:sp>
        <p:sp>
          <p:nvSpPr>
            <p:cNvPr id="48154" name="Text Box 23"/>
            <p:cNvSpPr txBox="1">
              <a:spLocks noChangeArrowheads="1"/>
            </p:cNvSpPr>
            <p:nvPr/>
          </p:nvSpPr>
          <p:spPr bwMode="auto">
            <a:xfrm>
              <a:off x="2911" y="5161"/>
              <a:ext cx="2533"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r>
                <a:rPr lang="ru-RU" sz="1600" b="1"/>
                <a:t>Потребительские блага </a:t>
              </a:r>
            </a:p>
          </p:txBody>
        </p:sp>
        <p:sp>
          <p:nvSpPr>
            <p:cNvPr id="48155" name="Text Box 24"/>
            <p:cNvSpPr txBox="1">
              <a:spLocks noChangeArrowheads="1"/>
            </p:cNvSpPr>
            <p:nvPr/>
          </p:nvSpPr>
          <p:spPr bwMode="auto">
            <a:xfrm>
              <a:off x="2248" y="2484"/>
              <a:ext cx="466" cy="2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r>
                <a:rPr lang="ru-RU" sz="1600" b="1"/>
                <a:t>Станки, оборудование(средства производства)</a:t>
              </a:r>
            </a:p>
          </p:txBody>
        </p:sp>
        <p:sp>
          <p:nvSpPr>
            <p:cNvPr id="48156" name="Text Box 25"/>
            <p:cNvSpPr txBox="1">
              <a:spLocks noChangeArrowheads="1"/>
            </p:cNvSpPr>
            <p:nvPr/>
          </p:nvSpPr>
          <p:spPr bwMode="auto">
            <a:xfrm>
              <a:off x="3557" y="3621"/>
              <a:ext cx="365"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U</a:t>
              </a:r>
              <a:endParaRPr lang="ru-RU" sz="1800"/>
            </a:p>
          </p:txBody>
        </p:sp>
        <p:sp>
          <p:nvSpPr>
            <p:cNvPr id="48157" name="Text Box 26"/>
            <p:cNvSpPr txBox="1">
              <a:spLocks noChangeArrowheads="1"/>
            </p:cNvSpPr>
            <p:nvPr/>
          </p:nvSpPr>
          <p:spPr bwMode="auto">
            <a:xfrm>
              <a:off x="4866" y="2814"/>
              <a:ext cx="280"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I</a:t>
              </a:r>
              <a:endParaRPr lang="ru-RU" sz="1800"/>
            </a:p>
          </p:txBody>
        </p:sp>
      </p:grpSp>
      <p:sp>
        <p:nvSpPr>
          <p:cNvPr id="48131" name="Text Box 27"/>
          <p:cNvSpPr txBox="1">
            <a:spLocks noChangeArrowheads="1"/>
          </p:cNvSpPr>
          <p:nvPr/>
        </p:nvSpPr>
        <p:spPr bwMode="auto">
          <a:xfrm>
            <a:off x="4959350" y="5938838"/>
            <a:ext cx="3441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a:spAutoFit/>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spcBef>
                <a:spcPct val="50%"/>
              </a:spcBef>
            </a:pPr>
            <a:endParaRPr lang="ru-RU" sz="1800"/>
          </a:p>
        </p:txBody>
      </p:sp>
      <p:sp>
        <p:nvSpPr>
          <p:cNvPr id="48132" name="Text Box 28"/>
          <p:cNvSpPr txBox="1">
            <a:spLocks noChangeArrowheads="1"/>
          </p:cNvSpPr>
          <p:nvPr/>
        </p:nvSpPr>
        <p:spPr bwMode="auto">
          <a:xfrm>
            <a:off x="2351089" y="5734051"/>
            <a:ext cx="8066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a:spAutoFit/>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spcBef>
                <a:spcPct val="50%"/>
              </a:spcBef>
            </a:pPr>
            <a:r>
              <a:rPr lang="ru-RU" sz="2000" b="1"/>
              <a:t>Кривая производственных возможностей (КПВ)</a:t>
            </a:r>
          </a:p>
        </p:txBody>
      </p:sp>
      <p:sp>
        <p:nvSpPr>
          <p:cNvPr id="48133" name="Прямоугольник 1"/>
          <p:cNvSpPr>
            <a:spLocks noChangeArrowheads="1"/>
          </p:cNvSpPr>
          <p:nvPr/>
        </p:nvSpPr>
        <p:spPr bwMode="auto">
          <a:xfrm>
            <a:off x="7680326" y="1262064"/>
            <a:ext cx="2519363" cy="1590675"/>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ru-RU" sz="3200"/>
              <a:t>75/25</a:t>
            </a:r>
          </a:p>
        </p:txBody>
      </p:sp>
    </p:spTree>
    <p:extLst>
      <p:ext uri="{BB962C8B-B14F-4D97-AF65-F5344CB8AC3E}">
        <p14:creationId xmlns:p14="http://schemas.microsoft.com/office/powerpoint/2010/main" val="344141646"/>
      </p:ext>
    </p:extLst>
  </p:cSld>
  <p:clrMapOvr>
    <a:masterClrMapping/>
  </p:clrMapOvr>
</p:sld>
</file>

<file path=ppt/slides/slide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3522032-3A46-7326-F241-6BE2C4359C36}"/>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7019C7CC-C15A-8972-77B8-1FC3D11EA10E}"/>
              </a:ext>
            </a:extLst>
          </p:cNvPr>
          <p:cNvSpPr>
            <a:spLocks noGrp="1"/>
          </p:cNvSpPr>
          <p:nvPr>
            <p:ph idx="1"/>
          </p:nvPr>
        </p:nvSpPr>
        <p:spPr/>
        <p:txBody>
          <a:bodyPr>
            <a:normAutofit/>
          </a:bodyPr>
          <a:lstStyle/>
          <a:p>
            <a:pPr marL="0" indent="0" algn="ctr">
              <a:buNone/>
            </a:pPr>
            <a:r>
              <a:rPr lang="ru-RU" sz="8000" dirty="0"/>
              <a:t>1.</a:t>
            </a:r>
          </a:p>
        </p:txBody>
      </p:sp>
    </p:spTree>
    <p:extLst>
      <p:ext uri="{BB962C8B-B14F-4D97-AF65-F5344CB8AC3E}">
        <p14:creationId xmlns:p14="http://schemas.microsoft.com/office/powerpoint/2010/main" val="4028477863"/>
      </p:ext>
    </p:extLst>
  </p:cSld>
  <p:clrMapOvr>
    <a:masterClrMapping/>
  </p:clrMapOvr>
</p:sld>
</file>

<file path=ppt/slides/slide3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49154" name="Заголовок 1"/>
          <p:cNvSpPr>
            <a:spLocks noGrp="1"/>
          </p:cNvSpPr>
          <p:nvPr>
            <p:ph type="title"/>
          </p:nvPr>
        </p:nvSpPr>
        <p:spPr/>
        <p:txBody>
          <a:bodyPr/>
          <a:lstStyle/>
          <a:p>
            <a:r>
              <a:rPr lang="ru-RU"/>
              <a:t>Альтернативные издержки</a:t>
            </a:r>
          </a:p>
        </p:txBody>
      </p:sp>
      <p:sp>
        <p:nvSpPr>
          <p:cNvPr id="49155" name="Объект 2"/>
          <p:cNvSpPr>
            <a:spLocks noGrp="1"/>
          </p:cNvSpPr>
          <p:nvPr>
            <p:ph idx="1"/>
          </p:nvPr>
        </p:nvSpPr>
        <p:spPr/>
        <p:txBody>
          <a:bodyPr>
            <a:normAutofit/>
          </a:bodyPr>
          <a:lstStyle/>
          <a:p>
            <a:pPr marL="514350" indent="-514350" algn="just">
              <a:buFontTx/>
              <a:buAutoNum type="arabicPeriod"/>
            </a:pPr>
            <a:r>
              <a:rPr lang="ru-RU" dirty="0"/>
              <a:t>Это цена выбора или упущенная  выгода при смене производственных альтернатив. Она определяется пользой, стоимостью или количеством тех благ, которые принесены в жертву при выборе альтернативных благ</a:t>
            </a:r>
          </a:p>
          <a:p>
            <a:pPr marL="514350" indent="-514350" algn="just">
              <a:buFontTx/>
              <a:buAutoNum type="arabicPeriod"/>
            </a:pPr>
            <a:r>
              <a:rPr lang="ru-RU" dirty="0"/>
              <a:t>Издержки упущенных возможностей выражаются </a:t>
            </a:r>
            <a:r>
              <a:rPr lang="ru-RU" dirty="0">
                <a:solidFill>
                  <a:srgbClr val="FF0000"/>
                </a:solidFill>
              </a:rPr>
              <a:t>в деньгах, времени, товарах и др.</a:t>
            </a:r>
          </a:p>
          <a:p>
            <a:pPr marL="514350" indent="-514350">
              <a:buFontTx/>
              <a:buAutoNum type="arabicPeriod"/>
            </a:pPr>
            <a:endParaRPr lang="ru-RU" dirty="0"/>
          </a:p>
        </p:txBody>
      </p:sp>
    </p:spTree>
    <p:extLst>
      <p:ext uri="{BB962C8B-B14F-4D97-AF65-F5344CB8AC3E}">
        <p14:creationId xmlns:p14="http://schemas.microsoft.com/office/powerpoint/2010/main" val="2530858551"/>
      </p:ext>
    </p:extLst>
  </p:cSld>
  <p:clrMapOvr>
    <a:masterClrMapping/>
  </p:clrMapOvr>
</p:sld>
</file>

<file path=ppt/slides/slide3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50178" name="Заголовок 1"/>
          <p:cNvSpPr>
            <a:spLocks noGrp="1"/>
          </p:cNvSpPr>
          <p:nvPr>
            <p:ph type="title"/>
          </p:nvPr>
        </p:nvSpPr>
        <p:spPr/>
        <p:txBody>
          <a:bodyPr/>
          <a:lstStyle/>
          <a:p>
            <a:r>
              <a:rPr lang="ru-RU"/>
              <a:t>Экономический рост</a:t>
            </a:r>
          </a:p>
        </p:txBody>
      </p:sp>
      <p:sp>
        <p:nvSpPr>
          <p:cNvPr id="50179" name="Текст 4"/>
          <p:cNvSpPr>
            <a:spLocks noGrp="1"/>
          </p:cNvSpPr>
          <p:nvPr>
            <p:ph type="body" idx="1"/>
          </p:nvPr>
        </p:nvSpPr>
        <p:spPr/>
        <p:txBody>
          <a:bodyPr>
            <a:normAutofit/>
          </a:bodyPr>
          <a:lstStyle/>
          <a:p>
            <a:r>
              <a:rPr lang="ru-RU" sz="4000"/>
              <a:t>рост</a:t>
            </a:r>
          </a:p>
        </p:txBody>
      </p:sp>
      <p:sp>
        <p:nvSpPr>
          <p:cNvPr id="50180" name="Объект 2"/>
          <p:cNvSpPr>
            <a:spLocks noGrp="1"/>
          </p:cNvSpPr>
          <p:nvPr>
            <p:ph sz="half" idx="2"/>
          </p:nvPr>
        </p:nvSpPr>
        <p:spPr/>
        <p:txBody>
          <a:bodyPr>
            <a:normAutofit/>
          </a:bodyPr>
          <a:lstStyle/>
          <a:p>
            <a:pPr algn="just"/>
            <a:r>
              <a:rPr lang="ru-RU" b="1" dirty="0"/>
              <a:t>Реальное приращение национального производства в результате увеличения количества или качества используемых факторов производства или совершенствования технологи</a:t>
            </a:r>
            <a:r>
              <a:rPr lang="ru-RU" dirty="0"/>
              <a:t>й</a:t>
            </a:r>
          </a:p>
        </p:txBody>
      </p:sp>
      <p:sp>
        <p:nvSpPr>
          <p:cNvPr id="50181" name="Текст 5"/>
          <p:cNvSpPr>
            <a:spLocks noGrp="1"/>
          </p:cNvSpPr>
          <p:nvPr>
            <p:ph type="body" sz="quarter" idx="3"/>
          </p:nvPr>
        </p:nvSpPr>
        <p:spPr/>
        <p:txBody>
          <a:bodyPr/>
          <a:lstStyle/>
          <a:p>
            <a:r>
              <a:rPr lang="ru-RU"/>
              <a:t>Факторы роста</a:t>
            </a:r>
          </a:p>
        </p:txBody>
      </p:sp>
      <p:sp>
        <p:nvSpPr>
          <p:cNvPr id="7" name="Объект 6"/>
          <p:cNvSpPr>
            <a:spLocks noGrp="1"/>
          </p:cNvSpPr>
          <p:nvPr>
            <p:ph sz="quarter" idx="4"/>
          </p:nvPr>
        </p:nvSpPr>
        <p:spPr/>
        <p:txBody>
          <a:bodyPr>
            <a:normAutofit fontScale="92.5%" lnSpcReduction="10%"/>
          </a:bodyPr>
          <a:lstStyle/>
          <a:p>
            <a:r>
              <a:rPr lang="ru-RU" dirty="0"/>
              <a:t>Количество и качество природных ресурсов</a:t>
            </a:r>
          </a:p>
          <a:p>
            <a:r>
              <a:rPr lang="ru-RU" dirty="0"/>
              <a:t>Количество и качество трудовых ресурсов</a:t>
            </a:r>
          </a:p>
          <a:p>
            <a:r>
              <a:rPr lang="ru-RU" dirty="0"/>
              <a:t>Размер основного капитала</a:t>
            </a:r>
          </a:p>
          <a:p>
            <a:r>
              <a:rPr lang="ru-RU" dirty="0"/>
              <a:t>Факторы, которые повышают спрос на продукцию(размер заработной платы, налоговая политика, склонность населения к сбережению)</a:t>
            </a:r>
          </a:p>
        </p:txBody>
      </p:sp>
    </p:spTree>
    <p:extLst>
      <p:ext uri="{BB962C8B-B14F-4D97-AF65-F5344CB8AC3E}">
        <p14:creationId xmlns:p14="http://schemas.microsoft.com/office/powerpoint/2010/main" val="2363715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grpSp>
        <p:nvGrpSpPr>
          <p:cNvPr id="51202" name="Group 2"/>
          <p:cNvGrpSpPr>
            <a:grpSpLocks noChangeAspect="1"/>
          </p:cNvGrpSpPr>
          <p:nvPr/>
        </p:nvGrpSpPr>
        <p:grpSpPr bwMode="auto">
          <a:xfrm>
            <a:off x="1992313" y="908052"/>
            <a:ext cx="11593512" cy="4689474"/>
            <a:chOff x="1967" y="2256"/>
            <a:chExt cx="7574" cy="4461"/>
          </a:xfrm>
        </p:grpSpPr>
        <p:sp>
          <p:nvSpPr>
            <p:cNvPr id="51207" name="AutoShape 3"/>
            <p:cNvSpPr>
              <a:spLocks noChangeAspect="1" noChangeArrowheads="1"/>
            </p:cNvSpPr>
            <p:nvPr/>
          </p:nvSpPr>
          <p:spPr bwMode="auto">
            <a:xfrm>
              <a:off x="1967" y="2256"/>
              <a:ext cx="7574" cy="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a:lstStyle/>
            <a:p>
              <a:endParaRPr lang="ru-RU"/>
            </a:p>
          </p:txBody>
        </p:sp>
        <p:sp>
          <p:nvSpPr>
            <p:cNvPr id="51208" name="Line 4"/>
            <p:cNvSpPr>
              <a:spLocks noChangeShapeType="1"/>
            </p:cNvSpPr>
            <p:nvPr/>
          </p:nvSpPr>
          <p:spPr bwMode="auto">
            <a:xfrm flipV="1">
              <a:off x="2996" y="2395"/>
              <a:ext cx="1" cy="2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1209" name="Line 5"/>
            <p:cNvSpPr>
              <a:spLocks noChangeShapeType="1"/>
            </p:cNvSpPr>
            <p:nvPr/>
          </p:nvSpPr>
          <p:spPr bwMode="auto">
            <a:xfrm>
              <a:off x="2996" y="4764"/>
              <a:ext cx="23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1210" name="Arc 6"/>
            <p:cNvSpPr>
              <a:spLocks/>
            </p:cNvSpPr>
            <p:nvPr/>
          </p:nvSpPr>
          <p:spPr bwMode="auto">
            <a:xfrm>
              <a:off x="2996" y="2813"/>
              <a:ext cx="2057" cy="195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51211" name="Text Box 7"/>
            <p:cNvSpPr txBox="1">
              <a:spLocks noChangeArrowheads="1"/>
            </p:cNvSpPr>
            <p:nvPr/>
          </p:nvSpPr>
          <p:spPr bwMode="auto">
            <a:xfrm>
              <a:off x="2902" y="2535"/>
              <a:ext cx="374"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A</a:t>
              </a:r>
              <a:endParaRPr lang="ru-RU" sz="1800"/>
            </a:p>
          </p:txBody>
        </p:sp>
        <p:sp>
          <p:nvSpPr>
            <p:cNvPr id="51212" name="Text Box 8"/>
            <p:cNvSpPr txBox="1">
              <a:spLocks noChangeArrowheads="1"/>
            </p:cNvSpPr>
            <p:nvPr/>
          </p:nvSpPr>
          <p:spPr bwMode="auto">
            <a:xfrm>
              <a:off x="3183" y="2535"/>
              <a:ext cx="371"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B</a:t>
              </a:r>
              <a:endParaRPr lang="ru-RU" sz="1800"/>
            </a:p>
          </p:txBody>
        </p:sp>
        <p:sp>
          <p:nvSpPr>
            <p:cNvPr id="51213" name="Text Box 9"/>
            <p:cNvSpPr txBox="1">
              <a:spLocks noChangeArrowheads="1"/>
            </p:cNvSpPr>
            <p:nvPr/>
          </p:nvSpPr>
          <p:spPr bwMode="auto">
            <a:xfrm>
              <a:off x="3557" y="2674"/>
              <a:ext cx="467"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C</a:t>
              </a:r>
              <a:endParaRPr lang="ru-RU" sz="1800"/>
            </a:p>
          </p:txBody>
        </p:sp>
        <p:sp>
          <p:nvSpPr>
            <p:cNvPr id="51214" name="Text Box 10"/>
            <p:cNvSpPr txBox="1">
              <a:spLocks noChangeArrowheads="1"/>
            </p:cNvSpPr>
            <p:nvPr/>
          </p:nvSpPr>
          <p:spPr bwMode="auto">
            <a:xfrm>
              <a:off x="4118" y="2953"/>
              <a:ext cx="374"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D</a:t>
              </a:r>
              <a:endParaRPr lang="ru-RU" sz="1800"/>
            </a:p>
          </p:txBody>
        </p:sp>
        <p:sp>
          <p:nvSpPr>
            <p:cNvPr id="51215" name="Text Box 11"/>
            <p:cNvSpPr txBox="1">
              <a:spLocks noChangeArrowheads="1"/>
            </p:cNvSpPr>
            <p:nvPr/>
          </p:nvSpPr>
          <p:spPr bwMode="auto">
            <a:xfrm>
              <a:off x="4585" y="3371"/>
              <a:ext cx="374"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E</a:t>
              </a:r>
              <a:endParaRPr lang="ru-RU" sz="1800"/>
            </a:p>
          </p:txBody>
        </p:sp>
        <p:sp>
          <p:nvSpPr>
            <p:cNvPr id="51216" name="Text Box 12"/>
            <p:cNvSpPr txBox="1">
              <a:spLocks noChangeArrowheads="1"/>
            </p:cNvSpPr>
            <p:nvPr/>
          </p:nvSpPr>
          <p:spPr bwMode="auto">
            <a:xfrm>
              <a:off x="5053" y="4486"/>
              <a:ext cx="374"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F</a:t>
              </a:r>
              <a:endParaRPr lang="ru-RU" sz="1800"/>
            </a:p>
          </p:txBody>
        </p:sp>
        <p:sp>
          <p:nvSpPr>
            <p:cNvPr id="51217" name="Text Box 13"/>
            <p:cNvSpPr txBox="1">
              <a:spLocks noChangeArrowheads="1"/>
            </p:cNvSpPr>
            <p:nvPr/>
          </p:nvSpPr>
          <p:spPr bwMode="auto">
            <a:xfrm>
              <a:off x="2622" y="2535"/>
              <a:ext cx="466" cy="2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endParaRPr lang="ru-RU" sz="900">
                <a:latin typeface="Verdana" pitchFamily="34" charset="0"/>
              </a:endParaRPr>
            </a:p>
            <a:p>
              <a:pPr algn="l" eaLnBrk="1" hangingPunct="1"/>
              <a:endParaRPr lang="ru-RU" sz="900">
                <a:latin typeface="Verdana" pitchFamily="34" charset="0"/>
              </a:endParaRPr>
            </a:p>
            <a:p>
              <a:pPr algn="l" eaLnBrk="1" hangingPunct="1"/>
              <a:endParaRPr lang="ru-RU" sz="900">
                <a:latin typeface="Verdana" pitchFamily="34" charset="0"/>
              </a:endParaRPr>
            </a:p>
            <a:p>
              <a:pPr algn="l" eaLnBrk="1" hangingPunct="1"/>
              <a:endParaRPr lang="ru-RU" sz="900">
                <a:latin typeface="Verdana" pitchFamily="34" charset="0"/>
              </a:endParaRPr>
            </a:p>
            <a:p>
              <a:pPr algn="l" eaLnBrk="1" hangingPunct="1"/>
              <a:endParaRPr lang="ru-RU" sz="900">
                <a:latin typeface="Verdana" pitchFamily="34" charset="0"/>
              </a:endParaRPr>
            </a:p>
            <a:p>
              <a:pPr algn="l" eaLnBrk="1" hangingPunct="1"/>
              <a:endParaRPr lang="ru-RU" sz="900">
                <a:latin typeface="Verdana" pitchFamily="34" charset="0"/>
              </a:endParaRPr>
            </a:p>
            <a:p>
              <a:pPr algn="l" eaLnBrk="1" hangingPunct="1"/>
              <a:endParaRPr lang="ru-RU" sz="900">
                <a:latin typeface="Verdana" pitchFamily="34" charset="0"/>
              </a:endParaRPr>
            </a:p>
            <a:p>
              <a:pPr algn="l" eaLnBrk="1" hangingPunct="1"/>
              <a:r>
                <a:rPr lang="ru-RU" sz="900">
                  <a:latin typeface="Verdana" pitchFamily="34" charset="0"/>
                </a:rPr>
                <a:t>  </a:t>
              </a:r>
            </a:p>
            <a:p>
              <a:pPr algn="l" eaLnBrk="1" hangingPunct="1"/>
              <a:endParaRPr lang="ru-RU" sz="900">
                <a:latin typeface="Verdana" pitchFamily="34" charset="0"/>
              </a:endParaRPr>
            </a:p>
            <a:p>
              <a:pPr algn="l" eaLnBrk="1" hangingPunct="1"/>
              <a:r>
                <a:rPr lang="ru-RU" sz="900">
                  <a:latin typeface="Verdana" pitchFamily="34" charset="0"/>
                </a:rPr>
                <a:t>  </a:t>
              </a:r>
              <a:endParaRPr lang="ru-RU" sz="1800"/>
            </a:p>
          </p:txBody>
        </p:sp>
        <p:sp>
          <p:nvSpPr>
            <p:cNvPr id="51218" name="Line 14"/>
            <p:cNvSpPr>
              <a:spLocks noChangeShapeType="1"/>
            </p:cNvSpPr>
            <p:nvPr/>
          </p:nvSpPr>
          <p:spPr bwMode="auto">
            <a:xfrm>
              <a:off x="2996" y="3092"/>
              <a:ext cx="9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1219" name="Line 15"/>
            <p:cNvSpPr>
              <a:spLocks noChangeShapeType="1"/>
            </p:cNvSpPr>
            <p:nvPr/>
          </p:nvSpPr>
          <p:spPr bwMode="auto">
            <a:xfrm>
              <a:off x="2996" y="3510"/>
              <a:ext cx="9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1220" name="Line 16"/>
            <p:cNvSpPr>
              <a:spLocks noChangeShapeType="1"/>
            </p:cNvSpPr>
            <p:nvPr/>
          </p:nvSpPr>
          <p:spPr bwMode="auto">
            <a:xfrm>
              <a:off x="2996" y="4347"/>
              <a:ext cx="9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1221" name="Line 17"/>
            <p:cNvSpPr>
              <a:spLocks noChangeShapeType="1"/>
            </p:cNvSpPr>
            <p:nvPr/>
          </p:nvSpPr>
          <p:spPr bwMode="auto">
            <a:xfrm>
              <a:off x="2996" y="3929"/>
              <a:ext cx="9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1222" name="Line 18"/>
            <p:cNvSpPr>
              <a:spLocks noChangeShapeType="1"/>
            </p:cNvSpPr>
            <p:nvPr/>
          </p:nvSpPr>
          <p:spPr bwMode="auto">
            <a:xfrm>
              <a:off x="3370" y="4625"/>
              <a:ext cx="0"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1223" name="Line 19"/>
            <p:cNvSpPr>
              <a:spLocks noChangeShapeType="1"/>
            </p:cNvSpPr>
            <p:nvPr/>
          </p:nvSpPr>
          <p:spPr bwMode="auto">
            <a:xfrm>
              <a:off x="3744" y="4625"/>
              <a:ext cx="0"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1224" name="Line 20"/>
            <p:cNvSpPr>
              <a:spLocks noChangeShapeType="1"/>
            </p:cNvSpPr>
            <p:nvPr/>
          </p:nvSpPr>
          <p:spPr bwMode="auto">
            <a:xfrm>
              <a:off x="4211" y="4625"/>
              <a:ext cx="0"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1225" name="Line 21"/>
            <p:cNvSpPr>
              <a:spLocks noChangeShapeType="1"/>
            </p:cNvSpPr>
            <p:nvPr/>
          </p:nvSpPr>
          <p:spPr bwMode="auto">
            <a:xfrm>
              <a:off x="4679" y="4625"/>
              <a:ext cx="0"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1226" name="Text Box 22"/>
            <p:cNvSpPr txBox="1">
              <a:spLocks noChangeArrowheads="1"/>
            </p:cNvSpPr>
            <p:nvPr/>
          </p:nvSpPr>
          <p:spPr bwMode="auto">
            <a:xfrm>
              <a:off x="2724" y="4743"/>
              <a:ext cx="2813"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0        1       2        3        4      5</a:t>
              </a:r>
              <a:endParaRPr lang="ru-RU" sz="1800"/>
            </a:p>
          </p:txBody>
        </p:sp>
        <p:sp>
          <p:nvSpPr>
            <p:cNvPr id="51227" name="Text Box 23"/>
            <p:cNvSpPr txBox="1">
              <a:spLocks noChangeArrowheads="1"/>
            </p:cNvSpPr>
            <p:nvPr/>
          </p:nvSpPr>
          <p:spPr bwMode="auto">
            <a:xfrm>
              <a:off x="2911" y="5161"/>
              <a:ext cx="2533"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r>
                <a:rPr lang="ru-RU" sz="1600" b="1"/>
                <a:t>Потребительские блага</a:t>
              </a:r>
            </a:p>
          </p:txBody>
        </p:sp>
        <p:sp>
          <p:nvSpPr>
            <p:cNvPr id="51228" name="Text Box 24"/>
            <p:cNvSpPr txBox="1">
              <a:spLocks noChangeArrowheads="1"/>
            </p:cNvSpPr>
            <p:nvPr/>
          </p:nvSpPr>
          <p:spPr bwMode="auto">
            <a:xfrm>
              <a:off x="2248" y="2953"/>
              <a:ext cx="466" cy="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r>
                <a:rPr lang="ru-RU" sz="1600" b="1"/>
                <a:t>Станки</a:t>
              </a:r>
            </a:p>
          </p:txBody>
        </p:sp>
        <p:sp>
          <p:nvSpPr>
            <p:cNvPr id="51229" name="Text Box 25"/>
            <p:cNvSpPr txBox="1">
              <a:spLocks noChangeArrowheads="1"/>
            </p:cNvSpPr>
            <p:nvPr/>
          </p:nvSpPr>
          <p:spPr bwMode="auto">
            <a:xfrm>
              <a:off x="3557" y="3621"/>
              <a:ext cx="365"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U</a:t>
              </a:r>
              <a:endParaRPr lang="ru-RU" sz="1800"/>
            </a:p>
          </p:txBody>
        </p:sp>
        <p:sp>
          <p:nvSpPr>
            <p:cNvPr id="51230" name="Text Box 26"/>
            <p:cNvSpPr txBox="1">
              <a:spLocks noChangeArrowheads="1"/>
            </p:cNvSpPr>
            <p:nvPr/>
          </p:nvSpPr>
          <p:spPr bwMode="auto">
            <a:xfrm>
              <a:off x="4866" y="2814"/>
              <a:ext cx="280"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I</a:t>
              </a:r>
              <a:endParaRPr lang="ru-RU" sz="1800"/>
            </a:p>
          </p:txBody>
        </p:sp>
      </p:grpSp>
      <p:sp>
        <p:nvSpPr>
          <p:cNvPr id="51203" name="Text Box 27"/>
          <p:cNvSpPr txBox="1">
            <a:spLocks noChangeArrowheads="1"/>
          </p:cNvSpPr>
          <p:nvPr/>
        </p:nvSpPr>
        <p:spPr bwMode="auto">
          <a:xfrm>
            <a:off x="4959350" y="5938838"/>
            <a:ext cx="3441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a:spAutoFit/>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spcBef>
                <a:spcPct val="50%"/>
              </a:spcBef>
            </a:pPr>
            <a:endParaRPr lang="ru-RU" sz="1800"/>
          </a:p>
        </p:txBody>
      </p:sp>
      <p:sp>
        <p:nvSpPr>
          <p:cNvPr id="51204" name="Text Box 28"/>
          <p:cNvSpPr txBox="1">
            <a:spLocks noChangeArrowheads="1"/>
          </p:cNvSpPr>
          <p:nvPr/>
        </p:nvSpPr>
        <p:spPr bwMode="auto">
          <a:xfrm>
            <a:off x="2351089" y="5734051"/>
            <a:ext cx="80660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a:spAutoFit/>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spcBef>
                <a:spcPct val="50%"/>
              </a:spcBef>
            </a:pPr>
            <a:r>
              <a:rPr lang="ru-RU" sz="2000" b="1"/>
              <a:t>Кривая производственных возможностей (КПВ) и экономический рост</a:t>
            </a:r>
          </a:p>
        </p:txBody>
      </p:sp>
      <p:sp>
        <p:nvSpPr>
          <p:cNvPr id="2" name="Дуга 1"/>
          <p:cNvSpPr/>
          <p:nvPr/>
        </p:nvSpPr>
        <p:spPr bwMode="auto">
          <a:xfrm>
            <a:off x="3638551" y="1084263"/>
            <a:ext cx="3897313" cy="3929062"/>
          </a:xfrm>
          <a:prstGeom prst="arc">
            <a:avLst>
              <a:gd name="adj1" fmla="val 16887094"/>
              <a:gd name="adj2" fmla="val 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ru-RU"/>
          </a:p>
        </p:txBody>
      </p:sp>
      <p:cxnSp>
        <p:nvCxnSpPr>
          <p:cNvPr id="51206" name="Прямая со стрелкой 3"/>
          <p:cNvCxnSpPr>
            <a:cxnSpLocks noChangeShapeType="1"/>
          </p:cNvCxnSpPr>
          <p:nvPr/>
        </p:nvCxnSpPr>
        <p:spPr bwMode="auto">
          <a:xfrm flipV="1">
            <a:off x="5427663" y="1438276"/>
            <a:ext cx="1001712" cy="620713"/>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94606807"/>
      </p:ext>
    </p:extLst>
  </p:cSld>
  <p:clrMapOvr>
    <a:masterClrMapping/>
  </p:clrMapOvr>
</p:sld>
</file>

<file path=ppt/slides/slide3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Критерий выделения типа экономического роста</a:t>
            </a:r>
            <a:endParaRPr lang="ru-RU" dirty="0"/>
          </a:p>
        </p:txBody>
      </p:sp>
      <p:sp>
        <p:nvSpPr>
          <p:cNvPr id="3" name="Объект 2"/>
          <p:cNvSpPr>
            <a:spLocks noGrp="1"/>
          </p:cNvSpPr>
          <p:nvPr>
            <p:ph idx="1"/>
          </p:nvPr>
        </p:nvSpPr>
        <p:spPr/>
        <p:txBody>
          <a:bodyPr/>
          <a:lstStyle/>
          <a:p>
            <a:r>
              <a:rPr lang="ru-RU" dirty="0" smtClean="0"/>
              <a:t>по источникам экономического роста</a:t>
            </a:r>
            <a:endParaRPr lang="ru-RU" dirty="0"/>
          </a:p>
        </p:txBody>
      </p:sp>
    </p:spTree>
    <p:extLst>
      <p:ext uri="{BB962C8B-B14F-4D97-AF65-F5344CB8AC3E}">
        <p14:creationId xmlns:p14="http://schemas.microsoft.com/office/powerpoint/2010/main" val="2788458988"/>
      </p:ext>
    </p:extLst>
  </p:cSld>
  <p:clrMapOvr>
    <a:masterClrMapping/>
  </p:clrMapOvr>
</p:sld>
</file>

<file path=ppt/slides/slide3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Типы экономического роста</a:t>
            </a:r>
            <a:endParaRPr lang="ru-RU" dirty="0"/>
          </a:p>
        </p:txBody>
      </p:sp>
      <p:sp>
        <p:nvSpPr>
          <p:cNvPr id="3" name="Текст 2"/>
          <p:cNvSpPr>
            <a:spLocks noGrp="1"/>
          </p:cNvSpPr>
          <p:nvPr>
            <p:ph type="body" idx="1"/>
          </p:nvPr>
        </p:nvSpPr>
        <p:spPr/>
        <p:txBody>
          <a:bodyPr/>
          <a:lstStyle/>
          <a:p>
            <a:r>
              <a:rPr lang="ru-RU" dirty="0" smtClean="0"/>
              <a:t>экстенсивный</a:t>
            </a:r>
            <a:endParaRPr lang="ru-RU" dirty="0"/>
          </a:p>
        </p:txBody>
      </p:sp>
      <p:sp>
        <p:nvSpPr>
          <p:cNvPr id="4" name="Объект 3"/>
          <p:cNvSpPr>
            <a:spLocks noGrp="1"/>
          </p:cNvSpPr>
          <p:nvPr>
            <p:ph sz="half" idx="2"/>
          </p:nvPr>
        </p:nvSpPr>
        <p:spPr/>
        <p:txBody>
          <a:bodyPr/>
          <a:lstStyle/>
          <a:p>
            <a:r>
              <a:rPr lang="ru-RU" dirty="0" smtClean="0"/>
              <a:t>Увеличение предложения ресурсов – труда, капитала</a:t>
            </a:r>
            <a:endParaRPr lang="ru-RU" dirty="0"/>
          </a:p>
        </p:txBody>
      </p:sp>
      <p:sp>
        <p:nvSpPr>
          <p:cNvPr id="5" name="Текст 4"/>
          <p:cNvSpPr>
            <a:spLocks noGrp="1"/>
          </p:cNvSpPr>
          <p:nvPr>
            <p:ph type="body" sz="quarter" idx="3"/>
          </p:nvPr>
        </p:nvSpPr>
        <p:spPr/>
        <p:txBody>
          <a:bodyPr/>
          <a:lstStyle/>
          <a:p>
            <a:r>
              <a:rPr lang="ru-RU" dirty="0" smtClean="0"/>
              <a:t>интенсивный</a:t>
            </a:r>
            <a:endParaRPr lang="ru-RU" dirty="0"/>
          </a:p>
        </p:txBody>
      </p:sp>
      <p:sp>
        <p:nvSpPr>
          <p:cNvPr id="6" name="Объект 5"/>
          <p:cNvSpPr>
            <a:spLocks noGrp="1"/>
          </p:cNvSpPr>
          <p:nvPr>
            <p:ph sz="quarter" idx="4"/>
          </p:nvPr>
        </p:nvSpPr>
        <p:spPr/>
        <p:txBody>
          <a:bodyPr/>
          <a:lstStyle/>
          <a:p>
            <a:pPr algn="just"/>
            <a:r>
              <a:rPr lang="ru-RU" dirty="0" smtClean="0"/>
              <a:t>Вовлечение в хозяйственный оборот более совершенных факторов и технологий, т.е. за счет повышения производительности этих ресурсов</a:t>
            </a:r>
            <a:endParaRPr lang="ru-RU" dirty="0"/>
          </a:p>
        </p:txBody>
      </p:sp>
      <p:cxnSp>
        <p:nvCxnSpPr>
          <p:cNvPr id="8" name="Прямая со стрелкой 7"/>
          <p:cNvCxnSpPr/>
          <p:nvPr/>
        </p:nvCxnSpPr>
        <p:spPr>
          <a:xfrm flipH="1">
            <a:off x="2567608" y="2924944"/>
            <a:ext cx="1584176" cy="93610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Прямая со стрелкой 9"/>
          <p:cNvCxnSpPr/>
          <p:nvPr/>
        </p:nvCxnSpPr>
        <p:spPr>
          <a:xfrm>
            <a:off x="5087888" y="2924944"/>
            <a:ext cx="360040" cy="223224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75520" y="3861048"/>
            <a:ext cx="1944216" cy="369332"/>
          </a:xfrm>
          <a:prstGeom prst="rect">
            <a:avLst/>
          </a:prstGeom>
          <a:noFill/>
        </p:spPr>
        <p:txBody>
          <a:bodyPr wrap="square" rtlCol="0">
            <a:spAutoFit/>
          </a:bodyPr>
          <a:lstStyle/>
          <a:p>
            <a:r>
              <a:rPr lang="ru-RU" dirty="0"/>
              <a:t>трудоемкий</a:t>
            </a:r>
            <a:endParaRPr lang="ru-RU" dirty="0"/>
          </a:p>
        </p:txBody>
      </p:sp>
      <p:sp>
        <p:nvSpPr>
          <p:cNvPr id="12" name="TextBox 11"/>
          <p:cNvSpPr txBox="1"/>
          <p:nvPr/>
        </p:nvSpPr>
        <p:spPr>
          <a:xfrm>
            <a:off x="4079776" y="5373216"/>
            <a:ext cx="1872208" cy="369332"/>
          </a:xfrm>
          <a:prstGeom prst="rect">
            <a:avLst/>
          </a:prstGeom>
          <a:noFill/>
        </p:spPr>
        <p:txBody>
          <a:bodyPr wrap="square" rtlCol="0">
            <a:spAutoFit/>
          </a:bodyPr>
          <a:lstStyle/>
          <a:p>
            <a:r>
              <a:rPr lang="ru-RU" dirty="0"/>
              <a:t>капиталоемкий</a:t>
            </a:r>
            <a:endParaRPr lang="ru-RU" dirty="0"/>
          </a:p>
        </p:txBody>
      </p:sp>
    </p:spTree>
    <p:extLst>
      <p:ext uri="{BB962C8B-B14F-4D97-AF65-F5344CB8AC3E}">
        <p14:creationId xmlns:p14="http://schemas.microsoft.com/office/powerpoint/2010/main" val="919034369"/>
      </p:ext>
    </p:extLst>
  </p:cSld>
  <p:clrMapOvr>
    <a:masterClrMapping/>
  </p:clrMapOvr>
</p:sld>
</file>

<file path=ppt/slides/slide3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7" name="Заголовок 6"/>
          <p:cNvSpPr>
            <a:spLocks noGrp="1"/>
          </p:cNvSpPr>
          <p:nvPr>
            <p:ph type="title"/>
          </p:nvPr>
        </p:nvSpPr>
        <p:spPr/>
        <p:txBody>
          <a:bodyPr/>
          <a:lstStyle/>
          <a:p>
            <a:r>
              <a:rPr lang="ru-RU" dirty="0" smtClean="0"/>
              <a:t>Факторы экономического роста</a:t>
            </a:r>
            <a:endParaRPr lang="ru-RU" dirty="0"/>
          </a:p>
        </p:txBody>
      </p:sp>
      <p:sp>
        <p:nvSpPr>
          <p:cNvPr id="8" name="Объект 7"/>
          <p:cNvSpPr>
            <a:spLocks noGrp="1"/>
          </p:cNvSpPr>
          <p:nvPr>
            <p:ph idx="1"/>
          </p:nvPr>
        </p:nvSpPr>
        <p:spPr/>
        <p:txBody>
          <a:bodyPr/>
          <a:lstStyle/>
          <a:p>
            <a:r>
              <a:rPr lang="ru-RU" dirty="0" smtClean="0"/>
              <a:t>Природные</a:t>
            </a:r>
          </a:p>
          <a:p>
            <a:r>
              <a:rPr lang="ru-RU" smtClean="0"/>
              <a:t>Трудовые ресурсы</a:t>
            </a:r>
            <a:endParaRPr lang="ru-RU" dirty="0" smtClean="0"/>
          </a:p>
          <a:p>
            <a:r>
              <a:rPr lang="ru-RU" dirty="0" smtClean="0"/>
              <a:t>Капитальные</a:t>
            </a:r>
          </a:p>
          <a:p>
            <a:r>
              <a:rPr lang="ru-RU" dirty="0" smtClean="0"/>
              <a:t>Финансовые ресурсы</a:t>
            </a:r>
          </a:p>
          <a:p>
            <a:r>
              <a:rPr lang="ru-RU" dirty="0" smtClean="0"/>
              <a:t>Технологические ресурсы</a:t>
            </a:r>
          </a:p>
          <a:p>
            <a:r>
              <a:rPr lang="ru-RU" dirty="0" smtClean="0"/>
              <a:t>Предпринимательские ресурсы</a:t>
            </a:r>
            <a:endParaRPr lang="ru-RU" dirty="0"/>
          </a:p>
        </p:txBody>
      </p:sp>
    </p:spTree>
    <p:extLst>
      <p:ext uri="{BB962C8B-B14F-4D97-AF65-F5344CB8AC3E}">
        <p14:creationId xmlns:p14="http://schemas.microsoft.com/office/powerpoint/2010/main" val="862929312"/>
      </p:ext>
    </p:extLst>
  </p:cSld>
  <p:clrMapOvr>
    <a:masterClrMapping/>
  </p:clrMapOvr>
</p:sld>
</file>

<file path=ppt/slides/slide3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solidFill>
                  <a:srgbClr val="C00000"/>
                </a:solidFill>
              </a:rPr>
              <a:t>Факторы роста</a:t>
            </a:r>
            <a:endParaRPr lang="ru-RU" dirty="0">
              <a:solidFill>
                <a:srgbClr val="C00000"/>
              </a:solidFill>
            </a:endParaRPr>
          </a:p>
        </p:txBody>
      </p:sp>
      <p:sp>
        <p:nvSpPr>
          <p:cNvPr id="5" name="Текст 4"/>
          <p:cNvSpPr>
            <a:spLocks noGrp="1"/>
          </p:cNvSpPr>
          <p:nvPr>
            <p:ph type="body" idx="1"/>
          </p:nvPr>
        </p:nvSpPr>
        <p:spPr/>
        <p:txBody>
          <a:bodyPr>
            <a:normAutofit/>
          </a:bodyPr>
          <a:lstStyle/>
          <a:p>
            <a:r>
              <a:rPr lang="ru-RU" dirty="0" smtClean="0">
                <a:solidFill>
                  <a:srgbClr val="0070C0"/>
                </a:solidFill>
              </a:rPr>
              <a:t>Со стороны спроса и распределения</a:t>
            </a:r>
            <a:endParaRPr lang="ru-RU" dirty="0">
              <a:solidFill>
                <a:srgbClr val="0070C0"/>
              </a:solidFill>
            </a:endParaRPr>
          </a:p>
        </p:txBody>
      </p:sp>
      <p:sp>
        <p:nvSpPr>
          <p:cNvPr id="6" name="Объект 5"/>
          <p:cNvSpPr>
            <a:spLocks noGrp="1"/>
          </p:cNvSpPr>
          <p:nvPr>
            <p:ph sz="half" idx="2"/>
          </p:nvPr>
        </p:nvSpPr>
        <p:spPr/>
        <p:txBody>
          <a:bodyPr>
            <a:normAutofit fontScale="85%" lnSpcReduction="20%"/>
          </a:bodyPr>
          <a:lstStyle/>
          <a:p>
            <a:r>
              <a:rPr lang="ru-RU" dirty="0" smtClean="0"/>
              <a:t>Степень монополизации рынка</a:t>
            </a:r>
          </a:p>
          <a:p>
            <a:r>
              <a:rPr lang="ru-RU" dirty="0" smtClean="0"/>
              <a:t>Налоговый климат в стране</a:t>
            </a:r>
          </a:p>
          <a:p>
            <a:r>
              <a:rPr lang="ru-RU" dirty="0" smtClean="0"/>
              <a:t>Эффективность ДКП и системы</a:t>
            </a:r>
          </a:p>
          <a:p>
            <a:r>
              <a:rPr lang="ru-RU" dirty="0" smtClean="0"/>
              <a:t>Величина потребительских, инвестиционных </a:t>
            </a:r>
            <a:r>
              <a:rPr lang="ru-RU" smtClean="0"/>
              <a:t>и государственных </a:t>
            </a:r>
            <a:r>
              <a:rPr lang="ru-RU" dirty="0" smtClean="0"/>
              <a:t>расходов</a:t>
            </a:r>
          </a:p>
          <a:p>
            <a:r>
              <a:rPr lang="ru-RU" dirty="0" smtClean="0"/>
              <a:t>Степень вовлеченности в международное разделение труда</a:t>
            </a:r>
          </a:p>
          <a:p>
            <a:r>
              <a:rPr lang="ru-RU" dirty="0" smtClean="0"/>
              <a:t>Действующая система распределения  дохода и </a:t>
            </a:r>
          </a:p>
          <a:p>
            <a:r>
              <a:rPr lang="ru-RU" dirty="0" smtClean="0"/>
              <a:t>другие</a:t>
            </a:r>
            <a:endParaRPr lang="ru-RU" dirty="0"/>
          </a:p>
        </p:txBody>
      </p:sp>
      <p:sp>
        <p:nvSpPr>
          <p:cNvPr id="7" name="Текст 6"/>
          <p:cNvSpPr>
            <a:spLocks noGrp="1"/>
          </p:cNvSpPr>
          <p:nvPr>
            <p:ph type="body" sz="quarter" idx="3"/>
          </p:nvPr>
        </p:nvSpPr>
        <p:spPr/>
        <p:txBody>
          <a:bodyPr/>
          <a:lstStyle/>
          <a:p>
            <a:r>
              <a:rPr lang="ru-RU" dirty="0" smtClean="0">
                <a:solidFill>
                  <a:srgbClr val="0070C0"/>
                </a:solidFill>
              </a:rPr>
              <a:t>Со стороны предложения</a:t>
            </a:r>
            <a:endParaRPr lang="ru-RU" dirty="0">
              <a:solidFill>
                <a:srgbClr val="0070C0"/>
              </a:solidFill>
            </a:endParaRPr>
          </a:p>
        </p:txBody>
      </p:sp>
      <p:sp>
        <p:nvSpPr>
          <p:cNvPr id="8" name="Объект 7"/>
          <p:cNvSpPr>
            <a:spLocks noGrp="1"/>
          </p:cNvSpPr>
          <p:nvPr>
            <p:ph sz="quarter" idx="4"/>
          </p:nvPr>
        </p:nvSpPr>
        <p:spPr/>
        <p:txBody>
          <a:bodyPr>
            <a:normAutofit fontScale="85%" lnSpcReduction="20%"/>
          </a:bodyPr>
          <a:lstStyle/>
          <a:p>
            <a:r>
              <a:rPr lang="ru-RU" dirty="0" smtClean="0"/>
              <a:t>Количество и качество природных ресурсов</a:t>
            </a:r>
          </a:p>
          <a:p>
            <a:r>
              <a:rPr lang="ru-RU" dirty="0" smtClean="0"/>
              <a:t>Количество и качество трудовых ресурсов</a:t>
            </a:r>
          </a:p>
          <a:p>
            <a:r>
              <a:rPr lang="ru-RU" dirty="0" smtClean="0"/>
              <a:t>Объем основного капитала</a:t>
            </a:r>
          </a:p>
          <a:p>
            <a:r>
              <a:rPr lang="ru-RU" dirty="0" smtClean="0"/>
              <a:t>Технологии и организация производства</a:t>
            </a:r>
          </a:p>
          <a:p>
            <a:r>
              <a:rPr lang="ru-RU" dirty="0" smtClean="0"/>
              <a:t>Уровень развития предпринимательских способностей в обществе</a:t>
            </a:r>
          </a:p>
          <a:p>
            <a:r>
              <a:rPr lang="ru-RU" dirty="0" smtClean="0"/>
              <a:t>и другие</a:t>
            </a:r>
            <a:endParaRPr lang="ru-RU" dirty="0"/>
          </a:p>
        </p:txBody>
      </p:sp>
    </p:spTree>
    <p:extLst>
      <p:ext uri="{BB962C8B-B14F-4D97-AF65-F5344CB8AC3E}">
        <p14:creationId xmlns:p14="http://schemas.microsoft.com/office/powerpoint/2010/main" val="782395635"/>
      </p:ext>
    </p:extLst>
  </p:cSld>
  <p:clrMapOvr>
    <a:masterClrMapping/>
  </p:clrMapOvr>
</p:sld>
</file>

<file path=ppt/slides/slide3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Выбор траектории роста</a:t>
            </a:r>
            <a:endParaRPr lang="ru-RU" dirty="0"/>
          </a:p>
        </p:txBody>
      </p:sp>
      <p:sp>
        <p:nvSpPr>
          <p:cNvPr id="3" name="Объект 2"/>
          <p:cNvSpPr>
            <a:spLocks noGrp="1"/>
          </p:cNvSpPr>
          <p:nvPr>
            <p:ph idx="1"/>
          </p:nvPr>
        </p:nvSpPr>
        <p:spPr>
          <a:xfrm flipH="1">
            <a:off x="1981200" y="1600201"/>
            <a:ext cx="8229600" cy="4525963"/>
          </a:xfrm>
        </p:spPr>
        <p:txBody>
          <a:bodyPr/>
          <a:lstStyle/>
          <a:p>
            <a:pPr marL="457200" lvl="1" indent="0">
              <a:buNone/>
            </a:pPr>
            <a:r>
              <a:rPr lang="ru-RU" dirty="0" smtClean="0"/>
              <a:t>инвестиционные</a:t>
            </a:r>
            <a:endParaRPr lang="ru-RU" dirty="0"/>
          </a:p>
        </p:txBody>
      </p:sp>
      <p:cxnSp>
        <p:nvCxnSpPr>
          <p:cNvPr id="5" name="Прямая со стрелкой 4"/>
          <p:cNvCxnSpPr/>
          <p:nvPr/>
        </p:nvCxnSpPr>
        <p:spPr>
          <a:xfrm flipV="1">
            <a:off x="3475162" y="1916832"/>
            <a:ext cx="0" cy="345638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8" name="Прямая со стрелкой 7"/>
          <p:cNvCxnSpPr/>
          <p:nvPr/>
        </p:nvCxnSpPr>
        <p:spPr>
          <a:xfrm>
            <a:off x="3503712" y="5301208"/>
            <a:ext cx="5472608"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719736" y="5661248"/>
            <a:ext cx="5184576" cy="369332"/>
          </a:xfrm>
          <a:prstGeom prst="rect">
            <a:avLst/>
          </a:prstGeom>
          <a:noFill/>
        </p:spPr>
        <p:txBody>
          <a:bodyPr wrap="square" rtlCol="0">
            <a:spAutoFit/>
          </a:bodyPr>
          <a:lstStyle/>
          <a:p>
            <a:r>
              <a:rPr lang="ru-RU" dirty="0"/>
              <a:t>Потребительские товары</a:t>
            </a:r>
            <a:endParaRPr lang="ru-RU" dirty="0"/>
          </a:p>
        </p:txBody>
      </p:sp>
      <p:sp>
        <p:nvSpPr>
          <p:cNvPr id="13" name="Дуга 12"/>
          <p:cNvSpPr/>
          <p:nvPr/>
        </p:nvSpPr>
        <p:spPr>
          <a:xfrm>
            <a:off x="3503712" y="3212976"/>
            <a:ext cx="2952328" cy="1872208"/>
          </a:xfrm>
          <a:prstGeom prst="arc">
            <a:avLst>
              <a:gd name="adj1" fmla="val 16200000"/>
              <a:gd name="adj2" fmla="val 1634098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4" name="Полилиния 13"/>
          <p:cNvSpPr/>
          <p:nvPr/>
        </p:nvSpPr>
        <p:spPr>
          <a:xfrm>
            <a:off x="3532263" y="3384136"/>
            <a:ext cx="2110931" cy="1914265"/>
          </a:xfrm>
          <a:custGeom>
            <a:avLst/>
            <a:gdLst>
              <a:gd name="connsiteX0" fmla="*/ 0 w 2110931"/>
              <a:gd name="connsiteY0" fmla="*/ 0 h 1914265"/>
              <a:gd name="connsiteX1" fmla="*/ 42729 w 2110931"/>
              <a:gd name="connsiteY1" fmla="*/ 17091 h 1914265"/>
              <a:gd name="connsiteX2" fmla="*/ 76912 w 2110931"/>
              <a:gd name="connsiteY2" fmla="*/ 42729 h 1914265"/>
              <a:gd name="connsiteX3" fmla="*/ 145278 w 2110931"/>
              <a:gd name="connsiteY3" fmla="*/ 59820 h 1914265"/>
              <a:gd name="connsiteX4" fmla="*/ 196553 w 2110931"/>
              <a:gd name="connsiteY4" fmla="*/ 94003 h 1914265"/>
              <a:gd name="connsiteX5" fmla="*/ 230736 w 2110931"/>
              <a:gd name="connsiteY5" fmla="*/ 102549 h 1914265"/>
              <a:gd name="connsiteX6" fmla="*/ 282011 w 2110931"/>
              <a:gd name="connsiteY6" fmla="*/ 128186 h 1914265"/>
              <a:gd name="connsiteX7" fmla="*/ 316194 w 2110931"/>
              <a:gd name="connsiteY7" fmla="*/ 136732 h 1914265"/>
              <a:gd name="connsiteX8" fmla="*/ 393106 w 2110931"/>
              <a:gd name="connsiteY8" fmla="*/ 162370 h 1914265"/>
              <a:gd name="connsiteX9" fmla="*/ 427289 w 2110931"/>
              <a:gd name="connsiteY9" fmla="*/ 179461 h 1914265"/>
              <a:gd name="connsiteX10" fmla="*/ 478564 w 2110931"/>
              <a:gd name="connsiteY10" fmla="*/ 196553 h 1914265"/>
              <a:gd name="connsiteX11" fmla="*/ 504202 w 2110931"/>
              <a:gd name="connsiteY11" fmla="*/ 205099 h 1914265"/>
              <a:gd name="connsiteX12" fmla="*/ 555476 w 2110931"/>
              <a:gd name="connsiteY12" fmla="*/ 247828 h 1914265"/>
              <a:gd name="connsiteX13" fmla="*/ 606751 w 2110931"/>
              <a:gd name="connsiteY13" fmla="*/ 282011 h 1914265"/>
              <a:gd name="connsiteX14" fmla="*/ 692209 w 2110931"/>
              <a:gd name="connsiteY14" fmla="*/ 358923 h 1914265"/>
              <a:gd name="connsiteX15" fmla="*/ 717846 w 2110931"/>
              <a:gd name="connsiteY15" fmla="*/ 376015 h 1914265"/>
              <a:gd name="connsiteX16" fmla="*/ 752030 w 2110931"/>
              <a:gd name="connsiteY16" fmla="*/ 401652 h 1914265"/>
              <a:gd name="connsiteX17" fmla="*/ 777667 w 2110931"/>
              <a:gd name="connsiteY17" fmla="*/ 427289 h 1914265"/>
              <a:gd name="connsiteX18" fmla="*/ 837488 w 2110931"/>
              <a:gd name="connsiteY18" fmla="*/ 470018 h 1914265"/>
              <a:gd name="connsiteX19" fmla="*/ 871671 w 2110931"/>
              <a:gd name="connsiteY19" fmla="*/ 487110 h 1914265"/>
              <a:gd name="connsiteX20" fmla="*/ 922945 w 2110931"/>
              <a:gd name="connsiteY20" fmla="*/ 529839 h 1914265"/>
              <a:gd name="connsiteX21" fmla="*/ 948583 w 2110931"/>
              <a:gd name="connsiteY21" fmla="*/ 538385 h 1914265"/>
              <a:gd name="connsiteX22" fmla="*/ 999858 w 2110931"/>
              <a:gd name="connsiteY22" fmla="*/ 564022 h 1914265"/>
              <a:gd name="connsiteX23" fmla="*/ 1051132 w 2110931"/>
              <a:gd name="connsiteY23" fmla="*/ 598205 h 1914265"/>
              <a:gd name="connsiteX24" fmla="*/ 1076770 w 2110931"/>
              <a:gd name="connsiteY24" fmla="*/ 623843 h 1914265"/>
              <a:gd name="connsiteX25" fmla="*/ 1136590 w 2110931"/>
              <a:gd name="connsiteY25" fmla="*/ 649480 h 1914265"/>
              <a:gd name="connsiteX26" fmla="*/ 1187865 w 2110931"/>
              <a:gd name="connsiteY26" fmla="*/ 683663 h 1914265"/>
              <a:gd name="connsiteX27" fmla="*/ 1239140 w 2110931"/>
              <a:gd name="connsiteY27" fmla="*/ 734938 h 1914265"/>
              <a:gd name="connsiteX28" fmla="*/ 1256231 w 2110931"/>
              <a:gd name="connsiteY28" fmla="*/ 760575 h 1914265"/>
              <a:gd name="connsiteX29" fmla="*/ 1273323 w 2110931"/>
              <a:gd name="connsiteY29" fmla="*/ 794758 h 1914265"/>
              <a:gd name="connsiteX30" fmla="*/ 1298960 w 2110931"/>
              <a:gd name="connsiteY30" fmla="*/ 811850 h 1914265"/>
              <a:gd name="connsiteX31" fmla="*/ 1324598 w 2110931"/>
              <a:gd name="connsiteY31" fmla="*/ 846033 h 1914265"/>
              <a:gd name="connsiteX32" fmla="*/ 1358781 w 2110931"/>
              <a:gd name="connsiteY32" fmla="*/ 905854 h 1914265"/>
              <a:gd name="connsiteX33" fmla="*/ 1392964 w 2110931"/>
              <a:gd name="connsiteY33" fmla="*/ 957129 h 1914265"/>
              <a:gd name="connsiteX34" fmla="*/ 1444239 w 2110931"/>
              <a:gd name="connsiteY34" fmla="*/ 1059678 h 1914265"/>
              <a:gd name="connsiteX35" fmla="*/ 1461331 w 2110931"/>
              <a:gd name="connsiteY35" fmla="*/ 1085315 h 1914265"/>
              <a:gd name="connsiteX36" fmla="*/ 1486968 w 2110931"/>
              <a:gd name="connsiteY36" fmla="*/ 1102407 h 1914265"/>
              <a:gd name="connsiteX37" fmla="*/ 1504059 w 2110931"/>
              <a:gd name="connsiteY37" fmla="*/ 1128044 h 1914265"/>
              <a:gd name="connsiteX38" fmla="*/ 1555334 w 2110931"/>
              <a:gd name="connsiteY38" fmla="*/ 1170773 h 1914265"/>
              <a:gd name="connsiteX39" fmla="*/ 1572426 w 2110931"/>
              <a:gd name="connsiteY39" fmla="*/ 1204957 h 1914265"/>
              <a:gd name="connsiteX40" fmla="*/ 1598063 w 2110931"/>
              <a:gd name="connsiteY40" fmla="*/ 1222048 h 1914265"/>
              <a:gd name="connsiteX41" fmla="*/ 1623701 w 2110931"/>
              <a:gd name="connsiteY41" fmla="*/ 1247686 h 1914265"/>
              <a:gd name="connsiteX42" fmla="*/ 1674975 w 2110931"/>
              <a:gd name="connsiteY42" fmla="*/ 1324598 h 1914265"/>
              <a:gd name="connsiteX43" fmla="*/ 1700613 w 2110931"/>
              <a:gd name="connsiteY43" fmla="*/ 1341689 h 1914265"/>
              <a:gd name="connsiteX44" fmla="*/ 1751888 w 2110931"/>
              <a:gd name="connsiteY44" fmla="*/ 1392964 h 1914265"/>
              <a:gd name="connsiteX45" fmla="*/ 1768979 w 2110931"/>
              <a:gd name="connsiteY45" fmla="*/ 1418601 h 1914265"/>
              <a:gd name="connsiteX46" fmla="*/ 1794617 w 2110931"/>
              <a:gd name="connsiteY46" fmla="*/ 1444239 h 1914265"/>
              <a:gd name="connsiteX47" fmla="*/ 1828800 w 2110931"/>
              <a:gd name="connsiteY47" fmla="*/ 1495514 h 1914265"/>
              <a:gd name="connsiteX48" fmla="*/ 1862983 w 2110931"/>
              <a:gd name="connsiteY48" fmla="*/ 1546788 h 1914265"/>
              <a:gd name="connsiteX49" fmla="*/ 1888620 w 2110931"/>
              <a:gd name="connsiteY49" fmla="*/ 1563880 h 1914265"/>
              <a:gd name="connsiteX50" fmla="*/ 1991170 w 2110931"/>
              <a:gd name="connsiteY50" fmla="*/ 1717704 h 1914265"/>
              <a:gd name="connsiteX51" fmla="*/ 2008261 w 2110931"/>
              <a:gd name="connsiteY51" fmla="*/ 1743342 h 1914265"/>
              <a:gd name="connsiteX52" fmla="*/ 2025353 w 2110931"/>
              <a:gd name="connsiteY52" fmla="*/ 1768979 h 1914265"/>
              <a:gd name="connsiteX53" fmla="*/ 2050990 w 2110931"/>
              <a:gd name="connsiteY53" fmla="*/ 1820254 h 1914265"/>
              <a:gd name="connsiteX54" fmla="*/ 2059536 w 2110931"/>
              <a:gd name="connsiteY54" fmla="*/ 1845891 h 1914265"/>
              <a:gd name="connsiteX55" fmla="*/ 2085174 w 2110931"/>
              <a:gd name="connsiteY55" fmla="*/ 1862983 h 1914265"/>
              <a:gd name="connsiteX56" fmla="*/ 2102265 w 2110931"/>
              <a:gd name="connsiteY56" fmla="*/ 1888620 h 1914265"/>
              <a:gd name="connsiteX57" fmla="*/ 2110811 w 2110931"/>
              <a:gd name="connsiteY57" fmla="*/ 1897166 h 1914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110931" h="1914265">
                <a:moveTo>
                  <a:pt x="0" y="0"/>
                </a:moveTo>
                <a:cubicBezTo>
                  <a:pt x="14243" y="5697"/>
                  <a:pt x="29319" y="9641"/>
                  <a:pt x="42729" y="17091"/>
                </a:cubicBezTo>
                <a:cubicBezTo>
                  <a:pt x="55180" y="24008"/>
                  <a:pt x="63897" y="36944"/>
                  <a:pt x="76912" y="42729"/>
                </a:cubicBezTo>
                <a:cubicBezTo>
                  <a:pt x="114810" y="59572"/>
                  <a:pt x="114336" y="42630"/>
                  <a:pt x="145278" y="59820"/>
                </a:cubicBezTo>
                <a:cubicBezTo>
                  <a:pt x="163235" y="69796"/>
                  <a:pt x="179461" y="82609"/>
                  <a:pt x="196553" y="94003"/>
                </a:cubicBezTo>
                <a:cubicBezTo>
                  <a:pt x="206325" y="100518"/>
                  <a:pt x="219443" y="99322"/>
                  <a:pt x="230736" y="102549"/>
                </a:cubicBezTo>
                <a:cubicBezTo>
                  <a:pt x="302758" y="123127"/>
                  <a:pt x="207103" y="96083"/>
                  <a:pt x="282011" y="128186"/>
                </a:cubicBezTo>
                <a:cubicBezTo>
                  <a:pt x="292806" y="132813"/>
                  <a:pt x="304800" y="133883"/>
                  <a:pt x="316194" y="136732"/>
                </a:cubicBezTo>
                <a:cubicBezTo>
                  <a:pt x="402107" y="179690"/>
                  <a:pt x="293716" y="129241"/>
                  <a:pt x="393106" y="162370"/>
                </a:cubicBezTo>
                <a:cubicBezTo>
                  <a:pt x="405191" y="166398"/>
                  <a:pt x="415461" y="174730"/>
                  <a:pt x="427289" y="179461"/>
                </a:cubicBezTo>
                <a:cubicBezTo>
                  <a:pt x="444017" y="186152"/>
                  <a:pt x="461472" y="190856"/>
                  <a:pt x="478564" y="196553"/>
                </a:cubicBezTo>
                <a:lnTo>
                  <a:pt x="504202" y="205099"/>
                </a:lnTo>
                <a:cubicBezTo>
                  <a:pt x="579092" y="279989"/>
                  <a:pt x="484098" y="188346"/>
                  <a:pt x="555476" y="247828"/>
                </a:cubicBezTo>
                <a:cubicBezTo>
                  <a:pt x="598151" y="283390"/>
                  <a:pt x="561698" y="266993"/>
                  <a:pt x="606751" y="282011"/>
                </a:cubicBezTo>
                <a:cubicBezTo>
                  <a:pt x="660271" y="322151"/>
                  <a:pt x="630863" y="297577"/>
                  <a:pt x="692209" y="358923"/>
                </a:cubicBezTo>
                <a:cubicBezTo>
                  <a:pt x="699472" y="366186"/>
                  <a:pt x="709488" y="370045"/>
                  <a:pt x="717846" y="376015"/>
                </a:cubicBezTo>
                <a:cubicBezTo>
                  <a:pt x="729436" y="384294"/>
                  <a:pt x="741216" y="392383"/>
                  <a:pt x="752030" y="401652"/>
                </a:cubicBezTo>
                <a:cubicBezTo>
                  <a:pt x="761206" y="409517"/>
                  <a:pt x="768491" y="419424"/>
                  <a:pt x="777667" y="427289"/>
                </a:cubicBezTo>
                <a:cubicBezTo>
                  <a:pt x="786847" y="435158"/>
                  <a:pt x="823954" y="462284"/>
                  <a:pt x="837488" y="470018"/>
                </a:cubicBezTo>
                <a:cubicBezTo>
                  <a:pt x="848549" y="476338"/>
                  <a:pt x="860610" y="480790"/>
                  <a:pt x="871671" y="487110"/>
                </a:cubicBezTo>
                <a:cubicBezTo>
                  <a:pt x="969531" y="543030"/>
                  <a:pt x="816892" y="459135"/>
                  <a:pt x="922945" y="529839"/>
                </a:cubicBezTo>
                <a:cubicBezTo>
                  <a:pt x="930440" y="534836"/>
                  <a:pt x="940526" y="534356"/>
                  <a:pt x="948583" y="538385"/>
                </a:cubicBezTo>
                <a:cubicBezTo>
                  <a:pt x="1014849" y="571517"/>
                  <a:pt x="935415" y="542541"/>
                  <a:pt x="999858" y="564022"/>
                </a:cubicBezTo>
                <a:cubicBezTo>
                  <a:pt x="1016949" y="575416"/>
                  <a:pt x="1036607" y="583680"/>
                  <a:pt x="1051132" y="598205"/>
                </a:cubicBezTo>
                <a:cubicBezTo>
                  <a:pt x="1059678" y="606751"/>
                  <a:pt x="1066935" y="616818"/>
                  <a:pt x="1076770" y="623843"/>
                </a:cubicBezTo>
                <a:cubicBezTo>
                  <a:pt x="1136667" y="666626"/>
                  <a:pt x="1086382" y="621587"/>
                  <a:pt x="1136590" y="649480"/>
                </a:cubicBezTo>
                <a:cubicBezTo>
                  <a:pt x="1154547" y="659456"/>
                  <a:pt x="1173340" y="669138"/>
                  <a:pt x="1187865" y="683663"/>
                </a:cubicBezTo>
                <a:cubicBezTo>
                  <a:pt x="1204957" y="700755"/>
                  <a:pt x="1225732" y="714826"/>
                  <a:pt x="1239140" y="734938"/>
                </a:cubicBezTo>
                <a:cubicBezTo>
                  <a:pt x="1244837" y="743484"/>
                  <a:pt x="1251135" y="751658"/>
                  <a:pt x="1256231" y="760575"/>
                </a:cubicBezTo>
                <a:cubicBezTo>
                  <a:pt x="1262551" y="771636"/>
                  <a:pt x="1265168" y="784971"/>
                  <a:pt x="1273323" y="794758"/>
                </a:cubicBezTo>
                <a:cubicBezTo>
                  <a:pt x="1279898" y="802648"/>
                  <a:pt x="1291697" y="804587"/>
                  <a:pt x="1298960" y="811850"/>
                </a:cubicBezTo>
                <a:cubicBezTo>
                  <a:pt x="1309031" y="821921"/>
                  <a:pt x="1316319" y="834443"/>
                  <a:pt x="1324598" y="846033"/>
                </a:cubicBezTo>
                <a:cubicBezTo>
                  <a:pt x="1361541" y="897753"/>
                  <a:pt x="1321237" y="843281"/>
                  <a:pt x="1358781" y="905854"/>
                </a:cubicBezTo>
                <a:cubicBezTo>
                  <a:pt x="1369350" y="923468"/>
                  <a:pt x="1386468" y="937642"/>
                  <a:pt x="1392964" y="957129"/>
                </a:cubicBezTo>
                <a:cubicBezTo>
                  <a:pt x="1416551" y="1027888"/>
                  <a:pt x="1400063" y="993415"/>
                  <a:pt x="1444239" y="1059678"/>
                </a:cubicBezTo>
                <a:cubicBezTo>
                  <a:pt x="1449936" y="1068224"/>
                  <a:pt x="1452785" y="1079618"/>
                  <a:pt x="1461331" y="1085315"/>
                </a:cubicBezTo>
                <a:lnTo>
                  <a:pt x="1486968" y="1102407"/>
                </a:lnTo>
                <a:cubicBezTo>
                  <a:pt x="1492665" y="1110953"/>
                  <a:pt x="1496797" y="1120782"/>
                  <a:pt x="1504059" y="1128044"/>
                </a:cubicBezTo>
                <a:cubicBezTo>
                  <a:pt x="1541536" y="1165521"/>
                  <a:pt x="1520336" y="1121775"/>
                  <a:pt x="1555334" y="1170773"/>
                </a:cubicBezTo>
                <a:cubicBezTo>
                  <a:pt x="1562739" y="1181140"/>
                  <a:pt x="1564270" y="1195170"/>
                  <a:pt x="1572426" y="1204957"/>
                </a:cubicBezTo>
                <a:cubicBezTo>
                  <a:pt x="1579001" y="1212847"/>
                  <a:pt x="1590173" y="1215473"/>
                  <a:pt x="1598063" y="1222048"/>
                </a:cubicBezTo>
                <a:cubicBezTo>
                  <a:pt x="1607348" y="1229785"/>
                  <a:pt x="1616281" y="1238146"/>
                  <a:pt x="1623701" y="1247686"/>
                </a:cubicBezTo>
                <a:cubicBezTo>
                  <a:pt x="1623720" y="1247710"/>
                  <a:pt x="1666421" y="1311767"/>
                  <a:pt x="1674975" y="1324598"/>
                </a:cubicBezTo>
                <a:cubicBezTo>
                  <a:pt x="1680672" y="1333144"/>
                  <a:pt x="1692936" y="1334865"/>
                  <a:pt x="1700613" y="1341689"/>
                </a:cubicBezTo>
                <a:cubicBezTo>
                  <a:pt x="1718679" y="1357747"/>
                  <a:pt x="1734796" y="1375872"/>
                  <a:pt x="1751888" y="1392964"/>
                </a:cubicBezTo>
                <a:cubicBezTo>
                  <a:pt x="1759150" y="1400226"/>
                  <a:pt x="1762404" y="1410711"/>
                  <a:pt x="1768979" y="1418601"/>
                </a:cubicBezTo>
                <a:cubicBezTo>
                  <a:pt x="1776716" y="1427886"/>
                  <a:pt x="1787197" y="1434699"/>
                  <a:pt x="1794617" y="1444239"/>
                </a:cubicBezTo>
                <a:cubicBezTo>
                  <a:pt x="1807228" y="1460454"/>
                  <a:pt x="1817406" y="1478422"/>
                  <a:pt x="1828800" y="1495514"/>
                </a:cubicBezTo>
                <a:lnTo>
                  <a:pt x="1862983" y="1546788"/>
                </a:lnTo>
                <a:cubicBezTo>
                  <a:pt x="1868680" y="1555334"/>
                  <a:pt x="1880074" y="1558183"/>
                  <a:pt x="1888620" y="1563880"/>
                </a:cubicBezTo>
                <a:lnTo>
                  <a:pt x="1991170" y="1717704"/>
                </a:lnTo>
                <a:lnTo>
                  <a:pt x="2008261" y="1743342"/>
                </a:lnTo>
                <a:cubicBezTo>
                  <a:pt x="2013958" y="1751888"/>
                  <a:pt x="2022105" y="1759235"/>
                  <a:pt x="2025353" y="1768979"/>
                </a:cubicBezTo>
                <a:cubicBezTo>
                  <a:pt x="2046833" y="1833418"/>
                  <a:pt x="2017858" y="1753989"/>
                  <a:pt x="2050990" y="1820254"/>
                </a:cubicBezTo>
                <a:cubicBezTo>
                  <a:pt x="2055018" y="1828311"/>
                  <a:pt x="2053909" y="1838857"/>
                  <a:pt x="2059536" y="1845891"/>
                </a:cubicBezTo>
                <a:cubicBezTo>
                  <a:pt x="2065952" y="1853911"/>
                  <a:pt x="2076628" y="1857286"/>
                  <a:pt x="2085174" y="1862983"/>
                </a:cubicBezTo>
                <a:cubicBezTo>
                  <a:pt x="2090871" y="1871529"/>
                  <a:pt x="2097672" y="1879434"/>
                  <a:pt x="2102265" y="1888620"/>
                </a:cubicBezTo>
                <a:cubicBezTo>
                  <a:pt x="2112613" y="1909316"/>
                  <a:pt x="2110811" y="1929810"/>
                  <a:pt x="2110811" y="1897166"/>
                </a:cubicBezTo>
              </a:path>
            </a:pathLst>
          </a:custGeom>
          <a:noFill/>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олилиния 16"/>
          <p:cNvSpPr/>
          <p:nvPr/>
        </p:nvSpPr>
        <p:spPr>
          <a:xfrm>
            <a:off x="3515171" y="2777383"/>
            <a:ext cx="2948299" cy="2597922"/>
          </a:xfrm>
          <a:custGeom>
            <a:avLst/>
            <a:gdLst>
              <a:gd name="connsiteX0" fmla="*/ 0 w 2948299"/>
              <a:gd name="connsiteY0" fmla="*/ 0 h 2597922"/>
              <a:gd name="connsiteX1" fmla="*/ 42729 w 2948299"/>
              <a:gd name="connsiteY1" fmla="*/ 17092 h 2597922"/>
              <a:gd name="connsiteX2" fmla="*/ 94004 w 2948299"/>
              <a:gd name="connsiteY2" fmla="*/ 34183 h 2597922"/>
              <a:gd name="connsiteX3" fmla="*/ 119641 w 2948299"/>
              <a:gd name="connsiteY3" fmla="*/ 42729 h 2597922"/>
              <a:gd name="connsiteX4" fmla="*/ 162370 w 2948299"/>
              <a:gd name="connsiteY4" fmla="*/ 59821 h 2597922"/>
              <a:gd name="connsiteX5" fmla="*/ 196553 w 2948299"/>
              <a:gd name="connsiteY5" fmla="*/ 76912 h 2597922"/>
              <a:gd name="connsiteX6" fmla="*/ 247828 w 2948299"/>
              <a:gd name="connsiteY6" fmla="*/ 85458 h 2597922"/>
              <a:gd name="connsiteX7" fmla="*/ 333286 w 2948299"/>
              <a:gd name="connsiteY7" fmla="*/ 119641 h 2597922"/>
              <a:gd name="connsiteX8" fmla="*/ 358923 w 2948299"/>
              <a:gd name="connsiteY8" fmla="*/ 128187 h 2597922"/>
              <a:gd name="connsiteX9" fmla="*/ 384561 w 2948299"/>
              <a:gd name="connsiteY9" fmla="*/ 145279 h 2597922"/>
              <a:gd name="connsiteX10" fmla="*/ 435836 w 2948299"/>
              <a:gd name="connsiteY10" fmla="*/ 153824 h 2597922"/>
              <a:gd name="connsiteX11" fmla="*/ 470019 w 2948299"/>
              <a:gd name="connsiteY11" fmla="*/ 170916 h 2597922"/>
              <a:gd name="connsiteX12" fmla="*/ 564023 w 2948299"/>
              <a:gd name="connsiteY12" fmla="*/ 205099 h 2597922"/>
              <a:gd name="connsiteX13" fmla="*/ 640935 w 2948299"/>
              <a:gd name="connsiteY13" fmla="*/ 222191 h 2597922"/>
              <a:gd name="connsiteX14" fmla="*/ 717847 w 2948299"/>
              <a:gd name="connsiteY14" fmla="*/ 247828 h 2597922"/>
              <a:gd name="connsiteX15" fmla="*/ 786213 w 2948299"/>
              <a:gd name="connsiteY15" fmla="*/ 273466 h 2597922"/>
              <a:gd name="connsiteX16" fmla="*/ 811851 w 2948299"/>
              <a:gd name="connsiteY16" fmla="*/ 290557 h 2597922"/>
              <a:gd name="connsiteX17" fmla="*/ 871671 w 2948299"/>
              <a:gd name="connsiteY17" fmla="*/ 307649 h 2597922"/>
              <a:gd name="connsiteX18" fmla="*/ 922946 w 2948299"/>
              <a:gd name="connsiteY18" fmla="*/ 333286 h 2597922"/>
              <a:gd name="connsiteX19" fmla="*/ 957129 w 2948299"/>
              <a:gd name="connsiteY19" fmla="*/ 350378 h 2597922"/>
              <a:gd name="connsiteX20" fmla="*/ 982766 w 2948299"/>
              <a:gd name="connsiteY20" fmla="*/ 367469 h 2597922"/>
              <a:gd name="connsiteX21" fmla="*/ 1016950 w 2948299"/>
              <a:gd name="connsiteY21" fmla="*/ 376015 h 2597922"/>
              <a:gd name="connsiteX22" fmla="*/ 1076770 w 2948299"/>
              <a:gd name="connsiteY22" fmla="*/ 410198 h 2597922"/>
              <a:gd name="connsiteX23" fmla="*/ 1128045 w 2948299"/>
              <a:gd name="connsiteY23" fmla="*/ 435836 h 2597922"/>
              <a:gd name="connsiteX24" fmla="*/ 1153682 w 2948299"/>
              <a:gd name="connsiteY24" fmla="*/ 461473 h 2597922"/>
              <a:gd name="connsiteX25" fmla="*/ 1204957 w 2948299"/>
              <a:gd name="connsiteY25" fmla="*/ 487110 h 2597922"/>
              <a:gd name="connsiteX26" fmla="*/ 1230594 w 2948299"/>
              <a:gd name="connsiteY26" fmla="*/ 512748 h 2597922"/>
              <a:gd name="connsiteX27" fmla="*/ 1256232 w 2948299"/>
              <a:gd name="connsiteY27" fmla="*/ 521294 h 2597922"/>
              <a:gd name="connsiteX28" fmla="*/ 1281869 w 2948299"/>
              <a:gd name="connsiteY28" fmla="*/ 538385 h 2597922"/>
              <a:gd name="connsiteX29" fmla="*/ 1316052 w 2948299"/>
              <a:gd name="connsiteY29" fmla="*/ 555477 h 2597922"/>
              <a:gd name="connsiteX30" fmla="*/ 1341690 w 2948299"/>
              <a:gd name="connsiteY30" fmla="*/ 572568 h 2597922"/>
              <a:gd name="connsiteX31" fmla="*/ 1427148 w 2948299"/>
              <a:gd name="connsiteY31" fmla="*/ 623843 h 2597922"/>
              <a:gd name="connsiteX32" fmla="*/ 1461331 w 2948299"/>
              <a:gd name="connsiteY32" fmla="*/ 640935 h 2597922"/>
              <a:gd name="connsiteX33" fmla="*/ 1486968 w 2948299"/>
              <a:gd name="connsiteY33" fmla="*/ 666572 h 2597922"/>
              <a:gd name="connsiteX34" fmla="*/ 1538243 w 2948299"/>
              <a:gd name="connsiteY34" fmla="*/ 700755 h 2597922"/>
              <a:gd name="connsiteX35" fmla="*/ 1589518 w 2948299"/>
              <a:gd name="connsiteY35" fmla="*/ 752030 h 2597922"/>
              <a:gd name="connsiteX36" fmla="*/ 1640793 w 2948299"/>
              <a:gd name="connsiteY36" fmla="*/ 803305 h 2597922"/>
              <a:gd name="connsiteX37" fmla="*/ 1700613 w 2948299"/>
              <a:gd name="connsiteY37" fmla="*/ 863125 h 2597922"/>
              <a:gd name="connsiteX38" fmla="*/ 1768980 w 2948299"/>
              <a:gd name="connsiteY38" fmla="*/ 940038 h 2597922"/>
              <a:gd name="connsiteX39" fmla="*/ 1803163 w 2948299"/>
              <a:gd name="connsiteY39" fmla="*/ 991312 h 2597922"/>
              <a:gd name="connsiteX40" fmla="*/ 1828800 w 2948299"/>
              <a:gd name="connsiteY40" fmla="*/ 1034041 h 2597922"/>
              <a:gd name="connsiteX41" fmla="*/ 1845892 w 2948299"/>
              <a:gd name="connsiteY41" fmla="*/ 1068224 h 2597922"/>
              <a:gd name="connsiteX42" fmla="*/ 1880075 w 2948299"/>
              <a:gd name="connsiteY42" fmla="*/ 1119499 h 2597922"/>
              <a:gd name="connsiteX43" fmla="*/ 1948441 w 2948299"/>
              <a:gd name="connsiteY43" fmla="*/ 1222049 h 2597922"/>
              <a:gd name="connsiteX44" fmla="*/ 1974079 w 2948299"/>
              <a:gd name="connsiteY44" fmla="*/ 1247686 h 2597922"/>
              <a:gd name="connsiteX45" fmla="*/ 2025353 w 2948299"/>
              <a:gd name="connsiteY45" fmla="*/ 1324598 h 2597922"/>
              <a:gd name="connsiteX46" fmla="*/ 2076628 w 2948299"/>
              <a:gd name="connsiteY46" fmla="*/ 1375873 h 2597922"/>
              <a:gd name="connsiteX47" fmla="*/ 2119357 w 2948299"/>
              <a:gd name="connsiteY47" fmla="*/ 1418602 h 2597922"/>
              <a:gd name="connsiteX48" fmla="*/ 2136449 w 2948299"/>
              <a:gd name="connsiteY48" fmla="*/ 1444239 h 2597922"/>
              <a:gd name="connsiteX49" fmla="*/ 2187723 w 2948299"/>
              <a:gd name="connsiteY49" fmla="*/ 1495514 h 2597922"/>
              <a:gd name="connsiteX50" fmla="*/ 2238998 w 2948299"/>
              <a:gd name="connsiteY50" fmla="*/ 1546789 h 2597922"/>
              <a:gd name="connsiteX51" fmla="*/ 2264636 w 2948299"/>
              <a:gd name="connsiteY51" fmla="*/ 1580972 h 2597922"/>
              <a:gd name="connsiteX52" fmla="*/ 2315910 w 2948299"/>
              <a:gd name="connsiteY52" fmla="*/ 1623701 h 2597922"/>
              <a:gd name="connsiteX53" fmla="*/ 2333002 w 2948299"/>
              <a:gd name="connsiteY53" fmla="*/ 1649338 h 2597922"/>
              <a:gd name="connsiteX54" fmla="*/ 2350094 w 2948299"/>
              <a:gd name="connsiteY54" fmla="*/ 1683522 h 2597922"/>
              <a:gd name="connsiteX55" fmla="*/ 2375731 w 2948299"/>
              <a:gd name="connsiteY55" fmla="*/ 1700613 h 2597922"/>
              <a:gd name="connsiteX56" fmla="*/ 2384277 w 2948299"/>
              <a:gd name="connsiteY56" fmla="*/ 1726251 h 2597922"/>
              <a:gd name="connsiteX57" fmla="*/ 2427006 w 2948299"/>
              <a:gd name="connsiteY57" fmla="*/ 1777525 h 2597922"/>
              <a:gd name="connsiteX58" fmla="*/ 2461189 w 2948299"/>
              <a:gd name="connsiteY58" fmla="*/ 1845892 h 2597922"/>
              <a:gd name="connsiteX59" fmla="*/ 2486826 w 2948299"/>
              <a:gd name="connsiteY59" fmla="*/ 1880075 h 2597922"/>
              <a:gd name="connsiteX60" fmla="*/ 2538101 w 2948299"/>
              <a:gd name="connsiteY60" fmla="*/ 1956987 h 2597922"/>
              <a:gd name="connsiteX61" fmla="*/ 2563738 w 2948299"/>
              <a:gd name="connsiteY61" fmla="*/ 1991170 h 2597922"/>
              <a:gd name="connsiteX62" fmla="*/ 2580830 w 2948299"/>
              <a:gd name="connsiteY62" fmla="*/ 2025353 h 2597922"/>
              <a:gd name="connsiteX63" fmla="*/ 2640651 w 2948299"/>
              <a:gd name="connsiteY63" fmla="*/ 2110811 h 2597922"/>
              <a:gd name="connsiteX64" fmla="*/ 2683380 w 2948299"/>
              <a:gd name="connsiteY64" fmla="*/ 2162086 h 2597922"/>
              <a:gd name="connsiteX65" fmla="*/ 2717563 w 2948299"/>
              <a:gd name="connsiteY65" fmla="*/ 2213361 h 2597922"/>
              <a:gd name="connsiteX66" fmla="*/ 2726109 w 2948299"/>
              <a:gd name="connsiteY66" fmla="*/ 2238998 h 2597922"/>
              <a:gd name="connsiteX67" fmla="*/ 2760292 w 2948299"/>
              <a:gd name="connsiteY67" fmla="*/ 2290273 h 2597922"/>
              <a:gd name="connsiteX68" fmla="*/ 2794475 w 2948299"/>
              <a:gd name="connsiteY68" fmla="*/ 2341548 h 2597922"/>
              <a:gd name="connsiteX69" fmla="*/ 2828658 w 2948299"/>
              <a:gd name="connsiteY69" fmla="*/ 2392823 h 2597922"/>
              <a:gd name="connsiteX70" fmla="*/ 2837204 w 2948299"/>
              <a:gd name="connsiteY70" fmla="*/ 2418460 h 2597922"/>
              <a:gd name="connsiteX71" fmla="*/ 2862841 w 2948299"/>
              <a:gd name="connsiteY71" fmla="*/ 2444097 h 2597922"/>
              <a:gd name="connsiteX72" fmla="*/ 2888479 w 2948299"/>
              <a:gd name="connsiteY72" fmla="*/ 2503918 h 2597922"/>
              <a:gd name="connsiteX73" fmla="*/ 2905570 w 2948299"/>
              <a:gd name="connsiteY73" fmla="*/ 2529555 h 2597922"/>
              <a:gd name="connsiteX74" fmla="*/ 2922662 w 2948299"/>
              <a:gd name="connsiteY74" fmla="*/ 2580830 h 2597922"/>
              <a:gd name="connsiteX75" fmla="*/ 2948299 w 2948299"/>
              <a:gd name="connsiteY75" fmla="*/ 2597922 h 2597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948299" h="2597922">
                <a:moveTo>
                  <a:pt x="0" y="0"/>
                </a:moveTo>
                <a:cubicBezTo>
                  <a:pt x="14243" y="5697"/>
                  <a:pt x="28312" y="11850"/>
                  <a:pt x="42729" y="17092"/>
                </a:cubicBezTo>
                <a:cubicBezTo>
                  <a:pt x="59660" y="23249"/>
                  <a:pt x="76912" y="28486"/>
                  <a:pt x="94004" y="34183"/>
                </a:cubicBezTo>
                <a:cubicBezTo>
                  <a:pt x="102550" y="37032"/>
                  <a:pt x="111277" y="39383"/>
                  <a:pt x="119641" y="42729"/>
                </a:cubicBezTo>
                <a:cubicBezTo>
                  <a:pt x="133884" y="48426"/>
                  <a:pt x="148352" y="53591"/>
                  <a:pt x="162370" y="59821"/>
                </a:cubicBezTo>
                <a:cubicBezTo>
                  <a:pt x="174011" y="64995"/>
                  <a:pt x="184351" y="73251"/>
                  <a:pt x="196553" y="76912"/>
                </a:cubicBezTo>
                <a:cubicBezTo>
                  <a:pt x="213150" y="81891"/>
                  <a:pt x="230736" y="82609"/>
                  <a:pt x="247828" y="85458"/>
                </a:cubicBezTo>
                <a:cubicBezTo>
                  <a:pt x="276314" y="96852"/>
                  <a:pt x="304180" y="109939"/>
                  <a:pt x="333286" y="119641"/>
                </a:cubicBezTo>
                <a:cubicBezTo>
                  <a:pt x="341832" y="122490"/>
                  <a:pt x="350866" y="124158"/>
                  <a:pt x="358923" y="128187"/>
                </a:cubicBezTo>
                <a:cubicBezTo>
                  <a:pt x="368110" y="132780"/>
                  <a:pt x="374817" y="142031"/>
                  <a:pt x="384561" y="145279"/>
                </a:cubicBezTo>
                <a:cubicBezTo>
                  <a:pt x="400999" y="150758"/>
                  <a:pt x="418744" y="150976"/>
                  <a:pt x="435836" y="153824"/>
                </a:cubicBezTo>
                <a:cubicBezTo>
                  <a:pt x="447230" y="159521"/>
                  <a:pt x="458378" y="165742"/>
                  <a:pt x="470019" y="170916"/>
                </a:cubicBezTo>
                <a:cubicBezTo>
                  <a:pt x="505697" y="186773"/>
                  <a:pt x="526121" y="192466"/>
                  <a:pt x="564023" y="205099"/>
                </a:cubicBezTo>
                <a:cubicBezTo>
                  <a:pt x="612741" y="221338"/>
                  <a:pt x="597129" y="205764"/>
                  <a:pt x="640935" y="222191"/>
                </a:cubicBezTo>
                <a:cubicBezTo>
                  <a:pt x="754665" y="264839"/>
                  <a:pt x="586741" y="215051"/>
                  <a:pt x="717847" y="247828"/>
                </a:cubicBezTo>
                <a:cubicBezTo>
                  <a:pt x="732639" y="251526"/>
                  <a:pt x="778372" y="269546"/>
                  <a:pt x="786213" y="273466"/>
                </a:cubicBezTo>
                <a:cubicBezTo>
                  <a:pt x="795400" y="278059"/>
                  <a:pt x="802664" y="285964"/>
                  <a:pt x="811851" y="290557"/>
                </a:cubicBezTo>
                <a:cubicBezTo>
                  <a:pt x="824112" y="296688"/>
                  <a:pt x="860717" y="304910"/>
                  <a:pt x="871671" y="307649"/>
                </a:cubicBezTo>
                <a:cubicBezTo>
                  <a:pt x="920944" y="340496"/>
                  <a:pt x="873410" y="312055"/>
                  <a:pt x="922946" y="333286"/>
                </a:cubicBezTo>
                <a:cubicBezTo>
                  <a:pt x="934655" y="338304"/>
                  <a:pt x="946068" y="344058"/>
                  <a:pt x="957129" y="350378"/>
                </a:cubicBezTo>
                <a:cubicBezTo>
                  <a:pt x="966046" y="355474"/>
                  <a:pt x="973326" y="363423"/>
                  <a:pt x="982766" y="367469"/>
                </a:cubicBezTo>
                <a:cubicBezTo>
                  <a:pt x="993562" y="372096"/>
                  <a:pt x="1005555" y="373166"/>
                  <a:pt x="1016950" y="376015"/>
                </a:cubicBezTo>
                <a:cubicBezTo>
                  <a:pt x="1079405" y="417653"/>
                  <a:pt x="1000881" y="366834"/>
                  <a:pt x="1076770" y="410198"/>
                </a:cubicBezTo>
                <a:cubicBezTo>
                  <a:pt x="1123158" y="436705"/>
                  <a:pt x="1081039" y="420167"/>
                  <a:pt x="1128045" y="435836"/>
                </a:cubicBezTo>
                <a:cubicBezTo>
                  <a:pt x="1136591" y="444382"/>
                  <a:pt x="1143626" y="454769"/>
                  <a:pt x="1153682" y="461473"/>
                </a:cubicBezTo>
                <a:cubicBezTo>
                  <a:pt x="1230755" y="512855"/>
                  <a:pt x="1124291" y="419887"/>
                  <a:pt x="1204957" y="487110"/>
                </a:cubicBezTo>
                <a:cubicBezTo>
                  <a:pt x="1214241" y="494847"/>
                  <a:pt x="1220538" y="506044"/>
                  <a:pt x="1230594" y="512748"/>
                </a:cubicBezTo>
                <a:cubicBezTo>
                  <a:pt x="1238089" y="517745"/>
                  <a:pt x="1248175" y="517265"/>
                  <a:pt x="1256232" y="521294"/>
                </a:cubicBezTo>
                <a:cubicBezTo>
                  <a:pt x="1265418" y="525887"/>
                  <a:pt x="1272952" y="533289"/>
                  <a:pt x="1281869" y="538385"/>
                </a:cubicBezTo>
                <a:cubicBezTo>
                  <a:pt x="1292930" y="544705"/>
                  <a:pt x="1304991" y="549157"/>
                  <a:pt x="1316052" y="555477"/>
                </a:cubicBezTo>
                <a:cubicBezTo>
                  <a:pt x="1324970" y="560573"/>
                  <a:pt x="1332772" y="567472"/>
                  <a:pt x="1341690" y="572568"/>
                </a:cubicBezTo>
                <a:cubicBezTo>
                  <a:pt x="1433650" y="625116"/>
                  <a:pt x="1301735" y="540235"/>
                  <a:pt x="1427148" y="623843"/>
                </a:cubicBezTo>
                <a:cubicBezTo>
                  <a:pt x="1437748" y="630909"/>
                  <a:pt x="1450965" y="633530"/>
                  <a:pt x="1461331" y="640935"/>
                </a:cubicBezTo>
                <a:cubicBezTo>
                  <a:pt x="1471165" y="647960"/>
                  <a:pt x="1477428" y="659152"/>
                  <a:pt x="1486968" y="666572"/>
                </a:cubicBezTo>
                <a:cubicBezTo>
                  <a:pt x="1503183" y="679183"/>
                  <a:pt x="1521151" y="689361"/>
                  <a:pt x="1538243" y="700755"/>
                </a:cubicBezTo>
                <a:cubicBezTo>
                  <a:pt x="1558355" y="714163"/>
                  <a:pt x="1572426" y="734938"/>
                  <a:pt x="1589518" y="752030"/>
                </a:cubicBezTo>
                <a:lnTo>
                  <a:pt x="1640793" y="803305"/>
                </a:lnTo>
                <a:cubicBezTo>
                  <a:pt x="1720553" y="883065"/>
                  <a:pt x="1609458" y="794760"/>
                  <a:pt x="1700613" y="863125"/>
                </a:cubicBezTo>
                <a:cubicBezTo>
                  <a:pt x="1731113" y="908875"/>
                  <a:pt x="1710442" y="881500"/>
                  <a:pt x="1768980" y="940038"/>
                </a:cubicBezTo>
                <a:cubicBezTo>
                  <a:pt x="1783505" y="954563"/>
                  <a:pt x="1792595" y="973698"/>
                  <a:pt x="1803163" y="991312"/>
                </a:cubicBezTo>
                <a:cubicBezTo>
                  <a:pt x="1811709" y="1005555"/>
                  <a:pt x="1820733" y="1019521"/>
                  <a:pt x="1828800" y="1034041"/>
                </a:cubicBezTo>
                <a:cubicBezTo>
                  <a:pt x="1834987" y="1045177"/>
                  <a:pt x="1839338" y="1057300"/>
                  <a:pt x="1845892" y="1068224"/>
                </a:cubicBezTo>
                <a:cubicBezTo>
                  <a:pt x="1856461" y="1085838"/>
                  <a:pt x="1868681" y="1102407"/>
                  <a:pt x="1880075" y="1119499"/>
                </a:cubicBezTo>
                <a:lnTo>
                  <a:pt x="1948441" y="1222049"/>
                </a:lnTo>
                <a:cubicBezTo>
                  <a:pt x="1955145" y="1232105"/>
                  <a:pt x="1966659" y="1238146"/>
                  <a:pt x="1974079" y="1247686"/>
                </a:cubicBezTo>
                <a:cubicBezTo>
                  <a:pt x="1974082" y="1247689"/>
                  <a:pt x="2016806" y="1311777"/>
                  <a:pt x="2025353" y="1324598"/>
                </a:cubicBezTo>
                <a:cubicBezTo>
                  <a:pt x="2038761" y="1344710"/>
                  <a:pt x="2063220" y="1355762"/>
                  <a:pt x="2076628" y="1375873"/>
                </a:cubicBezTo>
                <a:cubicBezTo>
                  <a:pt x="2099417" y="1410056"/>
                  <a:pt x="2085174" y="1395813"/>
                  <a:pt x="2119357" y="1418602"/>
                </a:cubicBezTo>
                <a:cubicBezTo>
                  <a:pt x="2125054" y="1427148"/>
                  <a:pt x="2129626" y="1436563"/>
                  <a:pt x="2136449" y="1444239"/>
                </a:cubicBezTo>
                <a:cubicBezTo>
                  <a:pt x="2152507" y="1462305"/>
                  <a:pt x="2170632" y="1478422"/>
                  <a:pt x="2187723" y="1495514"/>
                </a:cubicBezTo>
                <a:lnTo>
                  <a:pt x="2238998" y="1546789"/>
                </a:lnTo>
                <a:cubicBezTo>
                  <a:pt x="2249069" y="1556860"/>
                  <a:pt x="2255367" y="1570158"/>
                  <a:pt x="2264636" y="1580972"/>
                </a:cubicBezTo>
                <a:cubicBezTo>
                  <a:pt x="2286572" y="1606564"/>
                  <a:pt x="2289534" y="1606117"/>
                  <a:pt x="2315910" y="1623701"/>
                </a:cubicBezTo>
                <a:cubicBezTo>
                  <a:pt x="2321607" y="1632247"/>
                  <a:pt x="2327906" y="1640421"/>
                  <a:pt x="2333002" y="1649338"/>
                </a:cubicBezTo>
                <a:cubicBezTo>
                  <a:pt x="2339323" y="1660399"/>
                  <a:pt x="2341938" y="1673735"/>
                  <a:pt x="2350094" y="1683522"/>
                </a:cubicBezTo>
                <a:cubicBezTo>
                  <a:pt x="2356669" y="1691412"/>
                  <a:pt x="2367185" y="1694916"/>
                  <a:pt x="2375731" y="1700613"/>
                </a:cubicBezTo>
                <a:cubicBezTo>
                  <a:pt x="2378580" y="1709159"/>
                  <a:pt x="2380248" y="1718194"/>
                  <a:pt x="2384277" y="1726251"/>
                </a:cubicBezTo>
                <a:cubicBezTo>
                  <a:pt x="2396175" y="1750048"/>
                  <a:pt x="2408105" y="1758624"/>
                  <a:pt x="2427006" y="1777525"/>
                </a:cubicBezTo>
                <a:lnTo>
                  <a:pt x="2461189" y="1845892"/>
                </a:lnTo>
                <a:cubicBezTo>
                  <a:pt x="2467559" y="1858631"/>
                  <a:pt x="2478658" y="1868407"/>
                  <a:pt x="2486826" y="1880075"/>
                </a:cubicBezTo>
                <a:cubicBezTo>
                  <a:pt x="2504496" y="1905318"/>
                  <a:pt x="2521009" y="1931350"/>
                  <a:pt x="2538101" y="1956987"/>
                </a:cubicBezTo>
                <a:cubicBezTo>
                  <a:pt x="2546002" y="1968838"/>
                  <a:pt x="2556189" y="1979092"/>
                  <a:pt x="2563738" y="1991170"/>
                </a:cubicBezTo>
                <a:cubicBezTo>
                  <a:pt x="2570490" y="2001973"/>
                  <a:pt x="2574276" y="2014429"/>
                  <a:pt x="2580830" y="2025353"/>
                </a:cubicBezTo>
                <a:cubicBezTo>
                  <a:pt x="2610312" y="2074489"/>
                  <a:pt x="2611426" y="2069895"/>
                  <a:pt x="2640651" y="2110811"/>
                </a:cubicBezTo>
                <a:cubicBezTo>
                  <a:pt x="2670398" y="2152457"/>
                  <a:pt x="2643475" y="2122182"/>
                  <a:pt x="2683380" y="2162086"/>
                </a:cubicBezTo>
                <a:cubicBezTo>
                  <a:pt x="2703696" y="2223042"/>
                  <a:pt x="2674889" y="2149353"/>
                  <a:pt x="2717563" y="2213361"/>
                </a:cubicBezTo>
                <a:cubicBezTo>
                  <a:pt x="2722560" y="2220856"/>
                  <a:pt x="2721734" y="2231124"/>
                  <a:pt x="2726109" y="2238998"/>
                </a:cubicBezTo>
                <a:cubicBezTo>
                  <a:pt x="2736085" y="2256955"/>
                  <a:pt x="2760292" y="2290273"/>
                  <a:pt x="2760292" y="2290273"/>
                </a:cubicBezTo>
                <a:cubicBezTo>
                  <a:pt x="2776634" y="2339303"/>
                  <a:pt x="2757134" y="2293537"/>
                  <a:pt x="2794475" y="2341548"/>
                </a:cubicBezTo>
                <a:cubicBezTo>
                  <a:pt x="2807086" y="2357763"/>
                  <a:pt x="2822162" y="2373336"/>
                  <a:pt x="2828658" y="2392823"/>
                </a:cubicBezTo>
                <a:cubicBezTo>
                  <a:pt x="2831507" y="2401369"/>
                  <a:pt x="2832207" y="2410965"/>
                  <a:pt x="2837204" y="2418460"/>
                </a:cubicBezTo>
                <a:cubicBezTo>
                  <a:pt x="2843908" y="2428516"/>
                  <a:pt x="2854295" y="2435551"/>
                  <a:pt x="2862841" y="2444097"/>
                </a:cubicBezTo>
                <a:cubicBezTo>
                  <a:pt x="2872429" y="2472862"/>
                  <a:pt x="2871582" y="2474348"/>
                  <a:pt x="2888479" y="2503918"/>
                </a:cubicBezTo>
                <a:cubicBezTo>
                  <a:pt x="2893575" y="2512835"/>
                  <a:pt x="2901399" y="2520170"/>
                  <a:pt x="2905570" y="2529555"/>
                </a:cubicBezTo>
                <a:cubicBezTo>
                  <a:pt x="2912887" y="2546018"/>
                  <a:pt x="2916965" y="2563738"/>
                  <a:pt x="2922662" y="2580830"/>
                </a:cubicBezTo>
                <a:cubicBezTo>
                  <a:pt x="2925910" y="2590574"/>
                  <a:pt x="2948299" y="2597922"/>
                  <a:pt x="2948299" y="2597922"/>
                </a:cubicBezTo>
              </a:path>
            </a:pathLst>
          </a:custGeom>
          <a:noFill/>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TextBox 17"/>
          <p:cNvSpPr txBox="1"/>
          <p:nvPr/>
        </p:nvSpPr>
        <p:spPr>
          <a:xfrm>
            <a:off x="3719736" y="4221088"/>
            <a:ext cx="1080120" cy="369332"/>
          </a:xfrm>
          <a:prstGeom prst="rect">
            <a:avLst/>
          </a:prstGeom>
          <a:noFill/>
        </p:spPr>
        <p:txBody>
          <a:bodyPr wrap="square" rtlCol="0">
            <a:spAutoFit/>
          </a:bodyPr>
          <a:lstStyle/>
          <a:p>
            <a:r>
              <a:rPr lang="ru-RU" dirty="0"/>
              <a:t>КПВ</a:t>
            </a:r>
            <a:endParaRPr lang="ru-RU" dirty="0"/>
          </a:p>
        </p:txBody>
      </p:sp>
      <p:cxnSp>
        <p:nvCxnSpPr>
          <p:cNvPr id="20" name="Прямая со стрелкой 19"/>
          <p:cNvCxnSpPr/>
          <p:nvPr/>
        </p:nvCxnSpPr>
        <p:spPr>
          <a:xfrm flipV="1">
            <a:off x="3515170" y="4149080"/>
            <a:ext cx="3660950" cy="114932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320136" y="4005064"/>
            <a:ext cx="2520280" cy="923330"/>
          </a:xfrm>
          <a:prstGeom prst="rect">
            <a:avLst/>
          </a:prstGeom>
          <a:noFill/>
        </p:spPr>
        <p:txBody>
          <a:bodyPr wrap="square" rtlCol="0">
            <a:spAutoFit/>
          </a:bodyPr>
          <a:lstStyle/>
          <a:p>
            <a:r>
              <a:rPr lang="ru-RU" dirty="0"/>
              <a:t>Выбор в пользу потребления в настоящем</a:t>
            </a:r>
            <a:endParaRPr lang="ru-RU" dirty="0"/>
          </a:p>
        </p:txBody>
      </p:sp>
      <p:cxnSp>
        <p:nvCxnSpPr>
          <p:cNvPr id="23" name="Прямая со стрелкой 22"/>
          <p:cNvCxnSpPr/>
          <p:nvPr/>
        </p:nvCxnSpPr>
        <p:spPr>
          <a:xfrm flipV="1">
            <a:off x="3532262" y="2852936"/>
            <a:ext cx="3427834" cy="2445464"/>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176120" y="2420889"/>
            <a:ext cx="2376264" cy="646331"/>
          </a:xfrm>
          <a:prstGeom prst="rect">
            <a:avLst/>
          </a:prstGeom>
          <a:noFill/>
        </p:spPr>
        <p:txBody>
          <a:bodyPr wrap="square" rtlCol="0">
            <a:spAutoFit/>
          </a:bodyPr>
          <a:lstStyle/>
          <a:p>
            <a:pPr algn="ctr"/>
            <a:r>
              <a:rPr lang="ru-RU" dirty="0"/>
              <a:t>Сбалансированный рост</a:t>
            </a:r>
            <a:endParaRPr lang="ru-RU" dirty="0"/>
          </a:p>
        </p:txBody>
      </p:sp>
      <p:cxnSp>
        <p:nvCxnSpPr>
          <p:cNvPr id="26" name="Прямая со стрелкой 25"/>
          <p:cNvCxnSpPr/>
          <p:nvPr/>
        </p:nvCxnSpPr>
        <p:spPr>
          <a:xfrm flipV="1">
            <a:off x="3532263" y="2636912"/>
            <a:ext cx="1457057" cy="266148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159896" y="2420889"/>
            <a:ext cx="1512168" cy="1200329"/>
          </a:xfrm>
          <a:prstGeom prst="rect">
            <a:avLst/>
          </a:prstGeom>
          <a:noFill/>
        </p:spPr>
        <p:txBody>
          <a:bodyPr wrap="square" rtlCol="0">
            <a:spAutoFit/>
          </a:bodyPr>
          <a:lstStyle/>
          <a:p>
            <a:r>
              <a:rPr lang="ru-RU" dirty="0"/>
              <a:t>Выбор в пользу потребления в будущем</a:t>
            </a:r>
            <a:endParaRPr lang="ru-RU" dirty="0"/>
          </a:p>
        </p:txBody>
      </p:sp>
      <p:sp>
        <p:nvSpPr>
          <p:cNvPr id="28" name="Блок-схема: узел 27"/>
          <p:cNvSpPr/>
          <p:nvPr/>
        </p:nvSpPr>
        <p:spPr>
          <a:xfrm>
            <a:off x="4260792" y="3717032"/>
            <a:ext cx="134766" cy="144016"/>
          </a:xfrm>
          <a:prstGeom prst="flowChartConnector">
            <a:avLst/>
          </a:prstGeom>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Блок-схема: узел 28"/>
          <p:cNvSpPr/>
          <p:nvPr/>
        </p:nvSpPr>
        <p:spPr>
          <a:xfrm>
            <a:off x="4871865" y="4221088"/>
            <a:ext cx="117454" cy="184666"/>
          </a:xfrm>
          <a:prstGeom prst="flowChartConnector">
            <a:avLst/>
          </a:prstGeom>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Блок-схема: узел 29"/>
          <p:cNvSpPr/>
          <p:nvPr/>
        </p:nvSpPr>
        <p:spPr>
          <a:xfrm>
            <a:off x="5275038" y="4775423"/>
            <a:ext cx="157752" cy="51683"/>
          </a:xfrm>
          <a:prstGeom prst="flowChartConnector">
            <a:avLst/>
          </a:prstGeom>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085028207"/>
      </p:ext>
    </p:extLst>
  </p:cSld>
  <p:clrMapOvr>
    <a:masterClrMapping/>
  </p:clrMapOvr>
</p:sld>
</file>

<file path=ppt/slides/slide3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1026" name="Picture 2" descr="Экономический рост"/>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575" y="332656"/>
            <a:ext cx="8880921" cy="5256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014551"/>
      </p:ext>
    </p:extLst>
  </p:cSld>
  <p:clrMapOvr>
    <a:masterClrMapping/>
  </p:clrMapOvr>
</p:sld>
</file>

<file path=ppt/slides/slide3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ru-RU" b="1" dirty="0" smtClean="0"/>
              <a:t>Кумулятивный эффект роста </a:t>
            </a:r>
            <a:br>
              <a:rPr lang="ru-RU" b="1" dirty="0" smtClean="0"/>
            </a:br>
            <a:r>
              <a:rPr lang="ru-RU" b="1" dirty="0" smtClean="0"/>
              <a:t>за ряд лет</a:t>
            </a:r>
            <a:endParaRPr lang="ru-RU" b="1" dirty="0"/>
          </a:p>
        </p:txBody>
      </p:sp>
      <p:sp>
        <p:nvSpPr>
          <p:cNvPr id="3" name="Объект 2"/>
          <p:cNvSpPr>
            <a:spLocks noGrp="1"/>
          </p:cNvSpPr>
          <p:nvPr>
            <p:ph idx="4294967295"/>
          </p:nvPr>
        </p:nvSpPr>
        <p:spPr>
          <a:xfrm>
            <a:off x="1524000" y="1600201"/>
            <a:ext cx="8820472" cy="4525963"/>
          </a:xfrm>
        </p:spPr>
        <p:txBody>
          <a:bodyPr>
            <a:noAutofit/>
          </a:bodyPr>
          <a:lstStyle/>
          <a:p>
            <a:pPr algn="just"/>
            <a:r>
              <a:rPr lang="ru-RU" sz="1800" dirty="0"/>
              <a:t>Даже </a:t>
            </a:r>
            <a:r>
              <a:rPr lang="ru-RU" sz="1800" dirty="0"/>
              <a:t>небольшие различия в темпах роста могут привести к громадным различиям в уровне дохода и выпуска между странами по прошествии ряда лет. Это происходит благодаря накапливаемому росту (</a:t>
            </a:r>
            <a:r>
              <a:rPr lang="ru-RU" sz="1800" dirty="0" err="1"/>
              <a:t>сompound</a:t>
            </a:r>
            <a:r>
              <a:rPr lang="ru-RU" sz="1800" dirty="0"/>
              <a:t> </a:t>
            </a:r>
            <a:r>
              <a:rPr lang="ru-RU" sz="1800" dirty="0" err="1"/>
              <a:t>growth</a:t>
            </a:r>
            <a:r>
              <a:rPr lang="ru-RU" sz="1800" dirty="0"/>
              <a:t>), т.е. кумулятивному эффекту. Кумулятивный эффект подсчитывается по формуле «сложного процента», когда учитывается процент на ранее полученный </a:t>
            </a:r>
            <a:r>
              <a:rPr lang="ru-RU" sz="1800" dirty="0"/>
              <a:t>процент. </a:t>
            </a:r>
          </a:p>
          <a:p>
            <a:pPr algn="just"/>
            <a:r>
              <a:rPr lang="ru-RU" sz="1800" dirty="0"/>
              <a:t>Так</a:t>
            </a:r>
            <a:r>
              <a:rPr lang="ru-RU" sz="1800" dirty="0"/>
              <a:t>, если величина ВВП в стране составляет 100 </a:t>
            </a:r>
            <a:r>
              <a:rPr lang="ru-RU" sz="1800" dirty="0" err="1"/>
              <a:t>млрд.долл</a:t>
            </a:r>
            <a:r>
              <a:rPr lang="ru-RU" sz="1800" dirty="0"/>
              <a:t>. и среднегодовой темп роста ВВП составляет 10%, то величина ВНП в конце первого года составит 110 </a:t>
            </a:r>
            <a:r>
              <a:rPr lang="ru-RU" sz="1800" dirty="0" err="1"/>
              <a:t>млрд.долл</a:t>
            </a:r>
            <a:r>
              <a:rPr lang="ru-RU" sz="1800" dirty="0"/>
              <a:t>. (100+100 х 0.1=110), в конце второго года 121 </a:t>
            </a:r>
            <a:r>
              <a:rPr lang="ru-RU" sz="1800" dirty="0" err="1"/>
              <a:t>млрд.долл</a:t>
            </a:r>
            <a:r>
              <a:rPr lang="ru-RU" sz="1800" dirty="0"/>
              <a:t>. (100+100 х 0.1+ (100+100 х 0.1) х 0.1=121), в конце третьего года 133.1 </a:t>
            </a:r>
            <a:r>
              <a:rPr lang="ru-RU" sz="1800" dirty="0" err="1"/>
              <a:t>млрд.долл</a:t>
            </a:r>
            <a:r>
              <a:rPr lang="ru-RU" sz="1800" dirty="0"/>
              <a:t>. (100+100 х 0.1+ (100+100 х 0.1) х 0.1+ [(100+100 х 0.1) х 0.1] х 0.1)=133.1) и т.д. Итак, если известен среднегодовой темп прироста ВНП </a:t>
            </a:r>
            <a:r>
              <a:rPr lang="ru-RU" sz="1800" dirty="0"/>
              <a:t>( </a:t>
            </a:r>
            <a:r>
              <a:rPr lang="ru-RU" sz="1800" dirty="0" err="1"/>
              <a:t>annual</a:t>
            </a:r>
            <a:r>
              <a:rPr lang="ru-RU" sz="1800" dirty="0"/>
              <a:t> </a:t>
            </a:r>
            <a:r>
              <a:rPr lang="ru-RU" sz="1800" dirty="0" err="1"/>
              <a:t>growth</a:t>
            </a:r>
            <a:r>
              <a:rPr lang="ru-RU" sz="1800" dirty="0"/>
              <a:t> </a:t>
            </a:r>
            <a:r>
              <a:rPr lang="ru-RU" sz="1800" dirty="0" err="1"/>
              <a:t>rate</a:t>
            </a:r>
            <a:r>
              <a:rPr lang="ru-RU" sz="1800" dirty="0"/>
              <a:t>), то, зная исходный уровень ВВП (Y0) и используя формулу сложного процента, можно рассчитать величину ВВП через t лет (</a:t>
            </a:r>
            <a:r>
              <a:rPr lang="ru-RU" sz="1800" dirty="0" err="1"/>
              <a:t>Yt</a:t>
            </a:r>
            <a:r>
              <a:rPr lang="ru-RU" sz="1800" dirty="0"/>
              <a:t> ):</a:t>
            </a:r>
          </a:p>
          <a:p>
            <a:pPr marL="0" indent="0" algn="ctr">
              <a:buNone/>
            </a:pPr>
            <a:r>
              <a:rPr lang="ru-RU" sz="1800" b="1" dirty="0" err="1"/>
              <a:t>Y</a:t>
            </a:r>
            <a:r>
              <a:rPr lang="ru-RU" sz="1800" b="1" baseline="-25%" dirty="0" err="1"/>
              <a:t>t</a:t>
            </a:r>
            <a:r>
              <a:rPr lang="ru-RU" sz="1800" b="1" dirty="0"/>
              <a:t>=Y</a:t>
            </a:r>
            <a:r>
              <a:rPr lang="ru-RU" sz="1800" b="1" baseline="-25%" dirty="0"/>
              <a:t>0</a:t>
            </a:r>
            <a:r>
              <a:rPr lang="ru-RU" sz="1800" b="1" dirty="0"/>
              <a:t>(1+g</a:t>
            </a:r>
            <a:r>
              <a:rPr lang="ru-RU" sz="1800" b="1" baseline="-25%" dirty="0"/>
              <a:t>a</a:t>
            </a:r>
            <a:r>
              <a:rPr lang="ru-RU" sz="1800" b="1" dirty="0"/>
              <a:t>)</a:t>
            </a:r>
            <a:r>
              <a:rPr lang="ru-RU" sz="1800" b="1" baseline="30%" dirty="0"/>
              <a:t>t</a:t>
            </a:r>
            <a:r>
              <a:rPr lang="ru-RU" sz="1800" b="1" dirty="0"/>
              <a:t>,</a:t>
            </a:r>
          </a:p>
          <a:p>
            <a:r>
              <a:rPr lang="ru-RU" sz="1800" dirty="0"/>
              <a:t>из чего следует, что среднегодовой темп прироста ВВП равен:</a:t>
            </a:r>
          </a:p>
          <a:p>
            <a:pPr marL="0" indent="0">
              <a:buNone/>
            </a:pPr>
            <a:r>
              <a:rPr lang="ru-RU" sz="1800" dirty="0"/>
              <a:t/>
            </a:r>
            <a:br>
              <a:rPr lang="ru-RU" sz="1800" dirty="0"/>
            </a:br>
            <a:endParaRPr lang="ru-RU" sz="1800" dirty="0"/>
          </a:p>
        </p:txBody>
      </p:sp>
    </p:spTree>
    <p:extLst>
      <p:ext uri="{BB962C8B-B14F-4D97-AF65-F5344CB8AC3E}">
        <p14:creationId xmlns:p14="http://schemas.microsoft.com/office/powerpoint/2010/main" val="445195162"/>
      </p:ext>
    </p:extLst>
  </p:cSld>
  <p:clrMapOvr>
    <a:masterClrMapping/>
  </p:clrMapOvr>
</p:sld>
</file>

<file path=ppt/slides/slide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A21DFB-225F-2344-139B-E59A4B9B4C57}"/>
              </a:ext>
            </a:extLst>
          </p:cNvPr>
          <p:cNvSpPr>
            <a:spLocks noGrp="1"/>
          </p:cNvSpPr>
          <p:nvPr>
            <p:ph type="title"/>
          </p:nvPr>
        </p:nvSpPr>
        <p:spPr/>
        <p:txBody>
          <a:bodyPr/>
          <a:lstStyle/>
          <a:p>
            <a:pPr algn="ctr"/>
            <a:r>
              <a:rPr lang="ru-RU" dirty="0"/>
              <a:t>Системность мира</a:t>
            </a:r>
          </a:p>
        </p:txBody>
      </p:sp>
      <p:sp>
        <p:nvSpPr>
          <p:cNvPr id="3" name="Объект 2">
            <a:extLst>
              <a:ext uri="{FF2B5EF4-FFF2-40B4-BE49-F238E27FC236}">
                <a16:creationId xmlns:a16="http://schemas.microsoft.com/office/drawing/2014/main" id="{8624D500-1F40-2A2C-8E41-C820AFEBDBE6}"/>
              </a:ext>
            </a:extLst>
          </p:cNvPr>
          <p:cNvSpPr>
            <a:spLocks noGrp="1"/>
          </p:cNvSpPr>
          <p:nvPr>
            <p:ph idx="1"/>
          </p:nvPr>
        </p:nvSpPr>
        <p:spPr/>
        <p:txBody>
          <a:bodyPr/>
          <a:lstStyle/>
          <a:p>
            <a:r>
              <a:rPr lang="ru-RU" dirty="0"/>
              <a:t>Окружающий нас мир системен</a:t>
            </a:r>
          </a:p>
          <a:p>
            <a:r>
              <a:rPr lang="ru-RU" dirty="0"/>
              <a:t>Производство также системно</a:t>
            </a:r>
          </a:p>
          <a:p>
            <a:r>
              <a:rPr lang="ru-RU" dirty="0"/>
              <a:t>Экономика также системна</a:t>
            </a:r>
          </a:p>
        </p:txBody>
      </p:sp>
    </p:spTree>
    <p:extLst>
      <p:ext uri="{BB962C8B-B14F-4D97-AF65-F5344CB8AC3E}">
        <p14:creationId xmlns:p14="http://schemas.microsoft.com/office/powerpoint/2010/main" val="2715173607"/>
      </p:ext>
    </p:extLst>
  </p:cSld>
  <p:clrMapOvr>
    <a:masterClrMapping/>
  </p:clrMapOvr>
</p:sld>
</file>

<file path=ppt/slides/slide4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1026" name="Picture 2" descr="Cреднегодовой темп прироста ВВП"/>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76673"/>
            <a:ext cx="8636364" cy="4608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648385"/>
      </p:ext>
    </p:extLst>
  </p:cSld>
  <p:clrMapOvr>
    <a:masterClrMapping/>
  </p:clrMapOvr>
</p:sld>
</file>

<file path=ppt/slides/slide4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5400" b="1" dirty="0"/>
              <a:t>g</a:t>
            </a:r>
            <a:r>
              <a:rPr lang="en-US" sz="3200" dirty="0"/>
              <a:t>a – </a:t>
            </a:r>
            <a:r>
              <a:rPr lang="ru-RU" sz="3200" dirty="0"/>
              <a:t>среднегодовой темп прироста</a:t>
            </a:r>
            <a:endParaRPr lang="ru-RU" sz="3200" dirty="0"/>
          </a:p>
        </p:txBody>
      </p:sp>
      <p:sp>
        <p:nvSpPr>
          <p:cNvPr id="3" name="Объект 2"/>
          <p:cNvSpPr>
            <a:spLocks noGrp="1"/>
          </p:cNvSpPr>
          <p:nvPr>
            <p:ph idx="1"/>
          </p:nvPr>
        </p:nvSpPr>
        <p:spPr/>
        <p:txBody>
          <a:bodyPr/>
          <a:lstStyle/>
          <a:p>
            <a:pPr algn="just"/>
            <a:r>
              <a:rPr lang="ru-RU" dirty="0" smtClean="0"/>
              <a:t>среднегодовой </a:t>
            </a:r>
            <a:r>
              <a:rPr lang="ru-RU" dirty="0"/>
              <a:t>темп прироста ВВП представляет собой </a:t>
            </a:r>
            <a:r>
              <a:rPr lang="ru-RU" b="1" dirty="0"/>
              <a:t>среднюю геометрическую темпов прироста</a:t>
            </a:r>
            <a:r>
              <a:rPr lang="ru-RU" dirty="0"/>
              <a:t> за определенное количество лет.</a:t>
            </a:r>
          </a:p>
        </p:txBody>
      </p:sp>
    </p:spTree>
    <p:extLst>
      <p:ext uri="{BB962C8B-B14F-4D97-AF65-F5344CB8AC3E}">
        <p14:creationId xmlns:p14="http://schemas.microsoft.com/office/powerpoint/2010/main" val="1308680357"/>
      </p:ext>
    </p:extLst>
  </p:cSld>
  <p:clrMapOvr>
    <a:masterClrMapping/>
  </p:clrMapOvr>
</p:sld>
</file>

<file path=ppt/slides/slide4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solidFill>
                  <a:srgbClr val="FF0000"/>
                </a:solidFill>
              </a:rPr>
              <a:t>ПРАВИЛО 70</a:t>
            </a:r>
            <a:endParaRPr lang="ru-RU" dirty="0">
              <a:solidFill>
                <a:srgbClr val="FF0000"/>
              </a:solidFill>
            </a:endParaRPr>
          </a:p>
        </p:txBody>
      </p:sp>
      <p:sp>
        <p:nvSpPr>
          <p:cNvPr id="5" name="Объект 4"/>
          <p:cNvSpPr>
            <a:spLocks noGrp="1"/>
          </p:cNvSpPr>
          <p:nvPr>
            <p:ph sz="half" idx="1"/>
          </p:nvPr>
        </p:nvSpPr>
        <p:spPr/>
        <p:txBody>
          <a:bodyPr>
            <a:normAutofit fontScale="77.5%" lnSpcReduction="20%"/>
          </a:bodyPr>
          <a:lstStyle/>
          <a:p>
            <a:pPr algn="just"/>
            <a:r>
              <a:rPr lang="ru-RU" dirty="0"/>
              <a:t>Для облегчения расчетов обычно используется «</a:t>
            </a:r>
            <a:r>
              <a:rPr lang="ru-RU" b="1" dirty="0">
                <a:solidFill>
                  <a:srgbClr val="FF0000"/>
                </a:solidFill>
              </a:rPr>
              <a:t>правило 70</a:t>
            </a:r>
            <a:r>
              <a:rPr lang="ru-RU" dirty="0"/>
              <a:t>», которое утверждает, что если какая-то переменная растет темпом х % а год, то ее величина удвоится приблизительно через 70/х лет. Если ВНП на душу населения ежегодно растет на 1% , то его величина удвоится через 70 лет (70/1). Если ВВП на душу населения растет на 4% в год, то его величина удвоится примерно через 17,5 лет (70/4). Так, каждое поколение американцев считает своей целью оставить после себя удвоенный ВВП для будущего поколения. Для этого экономика должна иметь средние темпы роста, примерно равные </a:t>
            </a:r>
            <a:r>
              <a:rPr lang="ru-RU" dirty="0">
                <a:solidFill>
                  <a:srgbClr val="FF0000"/>
                </a:solidFill>
              </a:rPr>
              <a:t>3%</a:t>
            </a:r>
            <a:r>
              <a:rPr lang="ru-RU" dirty="0"/>
              <a:t> в год.</a:t>
            </a:r>
          </a:p>
        </p:txBody>
      </p:sp>
      <p:sp>
        <p:nvSpPr>
          <p:cNvPr id="6" name="Объект 5"/>
          <p:cNvSpPr>
            <a:spLocks noGrp="1"/>
          </p:cNvSpPr>
          <p:nvPr>
            <p:ph sz="half" idx="2"/>
          </p:nvPr>
        </p:nvSpPr>
        <p:spPr>
          <a:xfrm>
            <a:off x="5951984" y="1196753"/>
            <a:ext cx="4608512" cy="4929411"/>
          </a:xfrm>
        </p:spPr>
        <p:txBody>
          <a:bodyPr>
            <a:noAutofit/>
          </a:bodyPr>
          <a:lstStyle/>
          <a:p>
            <a:r>
              <a:rPr lang="ru-RU" sz="1400" dirty="0"/>
              <a:t>Однако из «правила 70» следует, что по прошествии ряда лет быстро растущая экономика применяет процентную величину темпа экономического роста к большей первоначальной величине ВВП, и </a:t>
            </a:r>
            <a:r>
              <a:rPr lang="ru-RU" sz="1400" dirty="0">
                <a:solidFill>
                  <a:srgbClr val="FF0000"/>
                </a:solidFill>
              </a:rPr>
              <a:t>общий выпуск увеличивается быстрее в более медленно растущих экономиках. </a:t>
            </a:r>
            <a:endParaRPr lang="ru-RU" sz="1400" dirty="0">
              <a:solidFill>
                <a:srgbClr val="FF0000"/>
              </a:solidFill>
            </a:endParaRPr>
          </a:p>
          <a:p>
            <a:pPr algn="just"/>
            <a:r>
              <a:rPr lang="ru-RU" sz="1400" dirty="0"/>
              <a:t>Как </a:t>
            </a:r>
            <a:r>
              <a:rPr lang="ru-RU" sz="1400" dirty="0"/>
              <a:t>мы видели, экономика, которая растет с темпом 1% удвоит свой ВВП через примерно 70 лет, а в экономике с 4%-</a:t>
            </a:r>
            <a:r>
              <a:rPr lang="ru-RU" sz="1400" dirty="0" err="1"/>
              <a:t>ным</a:t>
            </a:r>
            <a:r>
              <a:rPr lang="ru-RU" sz="1400" dirty="0"/>
              <a:t> темпом роста, удвоение ВВП будет происходить каждые 17.5 лет. Через 70 лет экономика с 4%-</a:t>
            </a:r>
            <a:r>
              <a:rPr lang="ru-RU" sz="1400" dirty="0" err="1"/>
              <a:t>ным</a:t>
            </a:r>
            <a:r>
              <a:rPr lang="ru-RU" sz="1400" dirty="0"/>
              <a:t> ростом увеличит свой ВВП в 16 раз по сравнению с исходным уровнем (24), в то время как экономика с 1%-</a:t>
            </a:r>
            <a:r>
              <a:rPr lang="ru-RU" sz="1400" dirty="0" err="1"/>
              <a:t>ным</a:t>
            </a:r>
            <a:r>
              <a:rPr lang="ru-RU" sz="1400" dirty="0"/>
              <a:t> ростом только удвоит исходную величину ВВП (21). Если обе экономики первоначально имеют одинаковый уровень ВВП, то экономика с 4%-</a:t>
            </a:r>
            <a:r>
              <a:rPr lang="ru-RU" sz="1400" dirty="0" err="1"/>
              <a:t>ным</a:t>
            </a:r>
            <a:r>
              <a:rPr lang="ru-RU" sz="1400" dirty="0"/>
              <a:t> темпом роста через 70 лет будет иметь ВВП в 8 раз больший, благодаря кумулятивному эффекту, чем экономика с 1%-</a:t>
            </a:r>
            <a:r>
              <a:rPr lang="ru-RU" sz="1400" dirty="0" err="1"/>
              <a:t>ным</a:t>
            </a:r>
            <a:r>
              <a:rPr lang="ru-RU" sz="1400" dirty="0"/>
              <a:t> ростом. </a:t>
            </a:r>
            <a:endParaRPr lang="ru-RU" sz="1400" dirty="0"/>
          </a:p>
          <a:p>
            <a:pPr algn="just"/>
            <a:r>
              <a:rPr lang="ru-RU" sz="1400" dirty="0"/>
              <a:t>Это </a:t>
            </a:r>
            <a:r>
              <a:rPr lang="ru-RU" sz="1400" dirty="0"/>
              <a:t>явление, когда более бедная страна начинает развиваться более быстрыми темпами, чем более богатая страна, поскольку она имеет первоначально более низкий производственный потенциал и уровень ВВП, получило название эффекта </a:t>
            </a:r>
            <a:r>
              <a:rPr lang="ru-RU" sz="1400" dirty="0">
                <a:solidFill>
                  <a:srgbClr val="FF0000"/>
                </a:solidFill>
              </a:rPr>
              <a:t>«быстрого старта» («</a:t>
            </a:r>
            <a:r>
              <a:rPr lang="ru-RU" sz="1400" dirty="0" err="1">
                <a:solidFill>
                  <a:srgbClr val="FF0000"/>
                </a:solidFill>
              </a:rPr>
              <a:t>catch-up</a:t>
            </a:r>
            <a:r>
              <a:rPr lang="ru-RU" sz="1400" dirty="0">
                <a:solidFill>
                  <a:srgbClr val="FF0000"/>
                </a:solidFill>
              </a:rPr>
              <a:t> </a:t>
            </a:r>
            <a:r>
              <a:rPr lang="ru-RU" sz="1400" dirty="0" err="1">
                <a:solidFill>
                  <a:srgbClr val="FF0000"/>
                </a:solidFill>
              </a:rPr>
              <a:t>effect</a:t>
            </a:r>
            <a:r>
              <a:rPr lang="ru-RU" sz="1400" dirty="0">
                <a:solidFill>
                  <a:srgbClr val="FF0000"/>
                </a:solidFill>
              </a:rPr>
              <a:t>»)</a:t>
            </a:r>
          </a:p>
        </p:txBody>
      </p:sp>
    </p:spTree>
    <p:extLst>
      <p:ext uri="{BB962C8B-B14F-4D97-AF65-F5344CB8AC3E}">
        <p14:creationId xmlns:p14="http://schemas.microsoft.com/office/powerpoint/2010/main" val="3043679715"/>
      </p:ext>
    </p:extLst>
  </p:cSld>
  <p:clrMapOvr>
    <a:masterClrMapping/>
  </p:clrMapOvr>
</p:sld>
</file>

<file path=ppt/slides/slide4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Инновационное развитие</a:t>
            </a:r>
            <a:endParaRPr lang="ru-RU" dirty="0"/>
          </a:p>
        </p:txBody>
      </p:sp>
      <p:sp>
        <p:nvSpPr>
          <p:cNvPr id="3" name="Объект 2"/>
          <p:cNvSpPr>
            <a:spLocks noGrp="1"/>
          </p:cNvSpPr>
          <p:nvPr>
            <p:ph idx="1"/>
          </p:nvPr>
        </p:nvSpPr>
        <p:spPr/>
        <p:txBody>
          <a:bodyPr/>
          <a:lstStyle/>
          <a:p>
            <a:r>
              <a:rPr lang="ru-RU" dirty="0" smtClean="0"/>
              <a:t>Близко к понятию «интенсивный тип роста»</a:t>
            </a:r>
          </a:p>
          <a:p>
            <a:r>
              <a:rPr lang="ru-RU" dirty="0" smtClean="0"/>
              <a:t>Оно предполагает вклад научного сектора в экономическое развитие</a:t>
            </a:r>
          </a:p>
          <a:p>
            <a:r>
              <a:rPr lang="ru-RU" dirty="0" smtClean="0"/>
              <a:t>Предполагает изменение организационной структуры взаимодействия </a:t>
            </a:r>
          </a:p>
          <a:p>
            <a:pPr marL="0" indent="0">
              <a:buNone/>
            </a:pPr>
            <a:r>
              <a:rPr lang="ru-RU" dirty="0" smtClean="0"/>
              <a:t>Производство                           Наука</a:t>
            </a:r>
          </a:p>
          <a:p>
            <a:pPr marL="0" indent="0">
              <a:buNone/>
            </a:pPr>
            <a:endParaRPr lang="ru-RU" dirty="0"/>
          </a:p>
        </p:txBody>
      </p:sp>
      <p:cxnSp>
        <p:nvCxnSpPr>
          <p:cNvPr id="5" name="Прямая со стрелкой 4"/>
          <p:cNvCxnSpPr/>
          <p:nvPr/>
        </p:nvCxnSpPr>
        <p:spPr>
          <a:xfrm>
            <a:off x="5015880" y="4653136"/>
            <a:ext cx="165618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37093"/>
      </p:ext>
    </p:extLst>
  </p:cSld>
  <p:clrMapOvr>
    <a:masterClrMapping/>
  </p:clrMapOvr>
</p:sld>
</file>

<file path=ppt/slides/slide4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Факторы инновационного развития</a:t>
            </a:r>
            <a:endParaRPr lang="ru-RU" dirty="0"/>
          </a:p>
        </p:txBody>
      </p:sp>
      <p:sp>
        <p:nvSpPr>
          <p:cNvPr id="3" name="Объект 2"/>
          <p:cNvSpPr>
            <a:spLocks noGrp="1"/>
          </p:cNvSpPr>
          <p:nvPr>
            <p:ph idx="1"/>
          </p:nvPr>
        </p:nvSpPr>
        <p:spPr/>
        <p:txBody>
          <a:bodyPr>
            <a:normAutofit/>
          </a:bodyPr>
          <a:lstStyle/>
          <a:p>
            <a:pPr marL="514350" indent="-514350">
              <a:buFont typeface="+mj-lt"/>
              <a:buAutoNum type="arabicPeriod"/>
            </a:pPr>
            <a:r>
              <a:rPr lang="ru-RU" dirty="0" smtClean="0"/>
              <a:t>Расширение финансирования науки</a:t>
            </a:r>
          </a:p>
          <a:p>
            <a:pPr marL="514350" indent="-514350">
              <a:buFont typeface="+mj-lt"/>
              <a:buAutoNum type="arabicPeriod"/>
            </a:pPr>
            <a:r>
              <a:rPr lang="ru-RU" dirty="0" smtClean="0"/>
              <a:t>Создание новых организационных форм взаимодействия в системе наука- бизнес через появление страт-</a:t>
            </a:r>
            <a:r>
              <a:rPr lang="ru-RU" dirty="0" err="1" smtClean="0"/>
              <a:t>апов</a:t>
            </a:r>
            <a:r>
              <a:rPr lang="ru-RU" dirty="0" smtClean="0"/>
              <a:t>, венчурных фондов.</a:t>
            </a:r>
          </a:p>
          <a:p>
            <a:pPr marL="514350" indent="-514350">
              <a:buFont typeface="+mj-lt"/>
              <a:buAutoNum type="arabicPeriod"/>
            </a:pPr>
            <a:r>
              <a:rPr lang="ru-RU" dirty="0" smtClean="0"/>
              <a:t>Создание новых высокотехнологичных секторов экономики</a:t>
            </a:r>
          </a:p>
          <a:p>
            <a:pPr marL="514350" indent="-514350">
              <a:buFont typeface="+mj-lt"/>
              <a:buAutoNum type="arabicPeriod"/>
            </a:pPr>
            <a:r>
              <a:rPr lang="ru-RU" dirty="0" smtClean="0"/>
              <a:t>Создание и финансирование инновационного бизнеса</a:t>
            </a:r>
          </a:p>
          <a:p>
            <a:pPr marL="514350" indent="-514350">
              <a:buFont typeface="+mj-lt"/>
              <a:buAutoNum type="arabicPeriod"/>
            </a:pPr>
            <a:r>
              <a:rPr lang="ru-RU" dirty="0" smtClean="0"/>
              <a:t>Развитие системы подготовки научных кадров</a:t>
            </a:r>
            <a:endParaRPr lang="ru-RU" dirty="0"/>
          </a:p>
        </p:txBody>
      </p:sp>
    </p:spTree>
    <p:extLst>
      <p:ext uri="{BB962C8B-B14F-4D97-AF65-F5344CB8AC3E}">
        <p14:creationId xmlns:p14="http://schemas.microsoft.com/office/powerpoint/2010/main" val="2494632201"/>
      </p:ext>
    </p:extLst>
  </p:cSld>
  <p:clrMapOvr>
    <a:masterClrMapping/>
  </p:clrMapOvr>
</p:sld>
</file>

<file path=ppt/slides/slide4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cxnSp>
        <p:nvCxnSpPr>
          <p:cNvPr id="5" name="Прямая со стрелкой 4"/>
          <p:cNvCxnSpPr/>
          <p:nvPr/>
        </p:nvCxnSpPr>
        <p:spPr>
          <a:xfrm flipV="1">
            <a:off x="3719736" y="1916832"/>
            <a:ext cx="72008" cy="309634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 name="Прямая со стрелкой 6"/>
          <p:cNvCxnSpPr/>
          <p:nvPr/>
        </p:nvCxnSpPr>
        <p:spPr>
          <a:xfrm>
            <a:off x="3719736" y="5013176"/>
            <a:ext cx="504056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a:off x="4079776" y="2420888"/>
            <a:ext cx="2952328" cy="20882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flipV="1">
            <a:off x="4223792" y="2348880"/>
            <a:ext cx="3384376" cy="20882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a:xfrm>
            <a:off x="5447928" y="2276872"/>
            <a:ext cx="2520280" cy="158417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a:xfrm flipV="1">
            <a:off x="5447928" y="2780928"/>
            <a:ext cx="3168352" cy="18722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Прямая со стрелкой 22"/>
          <p:cNvCxnSpPr/>
          <p:nvPr/>
        </p:nvCxnSpPr>
        <p:spPr>
          <a:xfrm flipV="1">
            <a:off x="5915980" y="3465004"/>
            <a:ext cx="1260140" cy="10801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447928" y="3068960"/>
            <a:ext cx="576064" cy="369332"/>
          </a:xfrm>
          <a:prstGeom prst="rect">
            <a:avLst/>
          </a:prstGeom>
          <a:noFill/>
        </p:spPr>
        <p:txBody>
          <a:bodyPr wrap="square" rtlCol="0">
            <a:spAutoFit/>
          </a:bodyPr>
          <a:lstStyle/>
          <a:p>
            <a:r>
              <a:rPr lang="ru-RU" dirty="0"/>
              <a:t>Е0</a:t>
            </a:r>
            <a:endParaRPr lang="ru-RU" dirty="0"/>
          </a:p>
        </p:txBody>
      </p:sp>
      <p:sp>
        <p:nvSpPr>
          <p:cNvPr id="26" name="TextBox 25"/>
          <p:cNvSpPr txBox="1"/>
          <p:nvPr/>
        </p:nvSpPr>
        <p:spPr>
          <a:xfrm>
            <a:off x="7176120" y="3068960"/>
            <a:ext cx="648072" cy="369332"/>
          </a:xfrm>
          <a:prstGeom prst="rect">
            <a:avLst/>
          </a:prstGeom>
          <a:noFill/>
        </p:spPr>
        <p:txBody>
          <a:bodyPr wrap="square" rtlCol="0">
            <a:spAutoFit/>
          </a:bodyPr>
          <a:lstStyle/>
          <a:p>
            <a:r>
              <a:rPr lang="ru-RU" dirty="0"/>
              <a:t>Е1</a:t>
            </a:r>
            <a:endParaRPr lang="ru-RU" dirty="0"/>
          </a:p>
        </p:txBody>
      </p:sp>
      <p:sp>
        <p:nvSpPr>
          <p:cNvPr id="27" name="TextBox 26"/>
          <p:cNvSpPr txBox="1"/>
          <p:nvPr/>
        </p:nvSpPr>
        <p:spPr>
          <a:xfrm>
            <a:off x="8400256" y="5301208"/>
            <a:ext cx="1224136" cy="369332"/>
          </a:xfrm>
          <a:prstGeom prst="rect">
            <a:avLst/>
          </a:prstGeom>
          <a:noFill/>
        </p:spPr>
        <p:txBody>
          <a:bodyPr wrap="square" rtlCol="0">
            <a:spAutoFit/>
          </a:bodyPr>
          <a:lstStyle/>
          <a:p>
            <a:r>
              <a:rPr lang="ru-RU" dirty="0"/>
              <a:t>ВВП</a:t>
            </a:r>
            <a:endParaRPr lang="ru-RU" dirty="0"/>
          </a:p>
        </p:txBody>
      </p:sp>
      <p:sp>
        <p:nvSpPr>
          <p:cNvPr id="28" name="TextBox 27"/>
          <p:cNvSpPr txBox="1"/>
          <p:nvPr/>
        </p:nvSpPr>
        <p:spPr>
          <a:xfrm>
            <a:off x="2495600" y="1916833"/>
            <a:ext cx="864096" cy="646331"/>
          </a:xfrm>
          <a:prstGeom prst="rect">
            <a:avLst/>
          </a:prstGeom>
          <a:noFill/>
        </p:spPr>
        <p:txBody>
          <a:bodyPr wrap="square" rtlCol="0">
            <a:spAutoFit/>
          </a:bodyPr>
          <a:lstStyle/>
          <a:p>
            <a:r>
              <a:rPr lang="ru-RU" dirty="0"/>
              <a:t>Уровень цен</a:t>
            </a:r>
            <a:endParaRPr lang="ru-RU" dirty="0"/>
          </a:p>
        </p:txBody>
      </p:sp>
      <p:cxnSp>
        <p:nvCxnSpPr>
          <p:cNvPr id="30" name="Прямая соединительная линия 29"/>
          <p:cNvCxnSpPr/>
          <p:nvPr/>
        </p:nvCxnSpPr>
        <p:spPr>
          <a:xfrm>
            <a:off x="5663952" y="3573016"/>
            <a:ext cx="72008" cy="144016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p:cNvCxnSpPr/>
          <p:nvPr/>
        </p:nvCxnSpPr>
        <p:spPr>
          <a:xfrm>
            <a:off x="7320136" y="3519010"/>
            <a:ext cx="0" cy="149416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231904" y="5301208"/>
            <a:ext cx="864096" cy="369332"/>
          </a:xfrm>
          <a:prstGeom prst="rect">
            <a:avLst/>
          </a:prstGeom>
          <a:noFill/>
        </p:spPr>
        <p:txBody>
          <a:bodyPr wrap="square" rtlCol="0">
            <a:spAutoFit/>
          </a:bodyPr>
          <a:lstStyle/>
          <a:p>
            <a:r>
              <a:rPr lang="ru-RU" dirty="0"/>
              <a:t>Е0</a:t>
            </a:r>
            <a:endParaRPr lang="ru-RU" dirty="0"/>
          </a:p>
        </p:txBody>
      </p:sp>
      <p:sp>
        <p:nvSpPr>
          <p:cNvPr id="36" name="TextBox 35"/>
          <p:cNvSpPr txBox="1"/>
          <p:nvPr/>
        </p:nvSpPr>
        <p:spPr>
          <a:xfrm>
            <a:off x="6096000" y="5229200"/>
            <a:ext cx="792088" cy="523220"/>
          </a:xfrm>
          <a:prstGeom prst="rect">
            <a:avLst/>
          </a:prstGeom>
          <a:noFill/>
        </p:spPr>
        <p:txBody>
          <a:bodyPr wrap="square" rtlCol="0">
            <a:spAutoFit/>
          </a:bodyPr>
          <a:lstStyle/>
          <a:p>
            <a:r>
              <a:rPr lang="ru-RU" sz="2800" dirty="0"/>
              <a:t>&lt;</a:t>
            </a:r>
            <a:endParaRPr lang="ru-RU" sz="2800" dirty="0"/>
          </a:p>
        </p:txBody>
      </p:sp>
      <p:sp>
        <p:nvSpPr>
          <p:cNvPr id="37" name="TextBox 36"/>
          <p:cNvSpPr txBox="1"/>
          <p:nvPr/>
        </p:nvSpPr>
        <p:spPr>
          <a:xfrm>
            <a:off x="7032104" y="5301208"/>
            <a:ext cx="936104" cy="369332"/>
          </a:xfrm>
          <a:prstGeom prst="rect">
            <a:avLst/>
          </a:prstGeom>
          <a:noFill/>
        </p:spPr>
        <p:txBody>
          <a:bodyPr wrap="square" rtlCol="0">
            <a:spAutoFit/>
          </a:bodyPr>
          <a:lstStyle/>
          <a:p>
            <a:r>
              <a:rPr lang="ru-RU" dirty="0"/>
              <a:t>Е1</a:t>
            </a:r>
            <a:endParaRPr lang="ru-RU" dirty="0"/>
          </a:p>
        </p:txBody>
      </p:sp>
    </p:spTree>
    <p:extLst>
      <p:ext uri="{BB962C8B-B14F-4D97-AF65-F5344CB8AC3E}">
        <p14:creationId xmlns:p14="http://schemas.microsoft.com/office/powerpoint/2010/main" val="2066996884"/>
      </p:ext>
    </p:extLst>
  </p:cSld>
  <p:clrMapOvr>
    <a:masterClrMapping/>
  </p:clrMapOvr>
</p:sld>
</file>

<file path=ppt/slides/slide4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Дополнительные факторы  роста</a:t>
            </a:r>
            <a:endParaRPr lang="ru-RU" dirty="0"/>
          </a:p>
        </p:txBody>
      </p:sp>
      <p:sp>
        <p:nvSpPr>
          <p:cNvPr id="3" name="Текст 2"/>
          <p:cNvSpPr>
            <a:spLocks noGrp="1"/>
          </p:cNvSpPr>
          <p:nvPr>
            <p:ph type="body" idx="1"/>
          </p:nvPr>
        </p:nvSpPr>
        <p:spPr/>
        <p:txBody>
          <a:bodyPr/>
          <a:lstStyle/>
          <a:p>
            <a:r>
              <a:rPr lang="ru-RU" dirty="0" smtClean="0"/>
              <a:t>Со стороны спроса</a:t>
            </a:r>
            <a:endParaRPr lang="ru-RU" dirty="0"/>
          </a:p>
        </p:txBody>
      </p:sp>
      <p:sp>
        <p:nvSpPr>
          <p:cNvPr id="4" name="Объект 3"/>
          <p:cNvSpPr>
            <a:spLocks noGrp="1"/>
          </p:cNvSpPr>
          <p:nvPr>
            <p:ph sz="half" idx="2"/>
          </p:nvPr>
        </p:nvSpPr>
        <p:spPr/>
        <p:txBody>
          <a:bodyPr/>
          <a:lstStyle/>
          <a:p>
            <a:r>
              <a:rPr lang="ru-RU" dirty="0" smtClean="0"/>
              <a:t>Снижение подоходного налога на потребителей</a:t>
            </a:r>
          </a:p>
          <a:p>
            <a:r>
              <a:rPr lang="ru-RU" dirty="0" smtClean="0"/>
              <a:t> рост потребления</a:t>
            </a:r>
          </a:p>
          <a:p>
            <a:r>
              <a:rPr lang="ru-RU" dirty="0" smtClean="0"/>
              <a:t>Рост доходов населения</a:t>
            </a:r>
            <a:endParaRPr lang="ru-RU" dirty="0"/>
          </a:p>
        </p:txBody>
      </p:sp>
      <p:sp>
        <p:nvSpPr>
          <p:cNvPr id="5" name="Текст 4"/>
          <p:cNvSpPr>
            <a:spLocks noGrp="1"/>
          </p:cNvSpPr>
          <p:nvPr>
            <p:ph type="body" sz="quarter" idx="3"/>
          </p:nvPr>
        </p:nvSpPr>
        <p:spPr/>
        <p:txBody>
          <a:bodyPr/>
          <a:lstStyle/>
          <a:p>
            <a:r>
              <a:rPr lang="ru-RU" dirty="0" smtClean="0"/>
              <a:t>Со стороны предложения</a:t>
            </a:r>
            <a:endParaRPr lang="ru-RU" dirty="0"/>
          </a:p>
        </p:txBody>
      </p:sp>
      <p:sp>
        <p:nvSpPr>
          <p:cNvPr id="6" name="Объект 5"/>
          <p:cNvSpPr>
            <a:spLocks noGrp="1"/>
          </p:cNvSpPr>
          <p:nvPr>
            <p:ph sz="quarter" idx="4"/>
          </p:nvPr>
        </p:nvSpPr>
        <p:spPr/>
        <p:txBody>
          <a:bodyPr/>
          <a:lstStyle/>
          <a:p>
            <a:r>
              <a:rPr lang="ru-RU" dirty="0" smtClean="0"/>
              <a:t>Создание условий для инвесторов(облегчение административных процедур по созданию бизнеса)</a:t>
            </a:r>
          </a:p>
          <a:p>
            <a:r>
              <a:rPr lang="ru-RU" dirty="0" smtClean="0"/>
              <a:t>Снижение налога на прибыль</a:t>
            </a:r>
          </a:p>
          <a:p>
            <a:r>
              <a:rPr lang="ru-RU" dirty="0" smtClean="0"/>
              <a:t>Стимулирование сбережений</a:t>
            </a:r>
            <a:endParaRPr lang="ru-RU" dirty="0"/>
          </a:p>
        </p:txBody>
      </p:sp>
    </p:spTree>
    <p:extLst>
      <p:ext uri="{BB962C8B-B14F-4D97-AF65-F5344CB8AC3E}">
        <p14:creationId xmlns:p14="http://schemas.microsoft.com/office/powerpoint/2010/main" val="2810261615"/>
      </p:ext>
    </p:extLst>
  </p:cSld>
  <p:clrMapOvr>
    <a:masterClrMapping/>
  </p:clrMapOvr>
</p:sld>
</file>

<file path=ppt/slides/slide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ru-RU"/>
              <a:t>Определение системы</a:t>
            </a:r>
          </a:p>
        </p:txBody>
      </p:sp>
      <p:sp>
        <p:nvSpPr>
          <p:cNvPr id="31747" name="Rectangle 3"/>
          <p:cNvSpPr>
            <a:spLocks noGrp="1" noChangeArrowheads="1"/>
          </p:cNvSpPr>
          <p:nvPr>
            <p:ph type="body" idx="1"/>
          </p:nvPr>
        </p:nvSpPr>
        <p:spPr/>
        <p:txBody>
          <a:bodyPr/>
          <a:lstStyle/>
          <a:p>
            <a:pPr algn="just" eaLnBrk="1" hangingPunct="1"/>
            <a:r>
              <a:rPr lang="ru-RU" b="1" i="1" dirty="0"/>
              <a:t>Система </a:t>
            </a:r>
            <a:r>
              <a:rPr lang="ru-RU" dirty="0"/>
              <a:t>есть совокупность объектов, свойство которой определяется отношениями между этими объектами. Или:</a:t>
            </a:r>
            <a:endParaRPr lang="ru-RU" b="1" i="1" dirty="0"/>
          </a:p>
          <a:p>
            <a:pPr algn="just" eaLnBrk="1" hangingPunct="1"/>
            <a:r>
              <a:rPr lang="ru-RU" b="1" i="1" dirty="0"/>
              <a:t>Система</a:t>
            </a:r>
            <a:r>
              <a:rPr lang="ru-RU" dirty="0"/>
              <a:t>  - это есть совокупность элементов, определенным образом связанных между собой, определяющая цели и свойства системы.</a:t>
            </a:r>
          </a:p>
        </p:txBody>
      </p:sp>
    </p:spTree>
    <p:extLst>
      <p:ext uri="{BB962C8B-B14F-4D97-AF65-F5344CB8AC3E}">
        <p14:creationId xmlns:p14="http://schemas.microsoft.com/office/powerpoint/2010/main" val="1822440042"/>
      </p:ext>
    </p:extLst>
  </p:cSld>
  <p:clrMapOvr>
    <a:masterClrMapping/>
  </p:clrMapOvr>
</p:sld>
</file>

<file path=ppt/slides/slide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2770" name="Rectangle 5"/>
          <p:cNvSpPr>
            <a:spLocks noGrp="1" noChangeArrowheads="1"/>
          </p:cNvSpPr>
          <p:nvPr>
            <p:ph type="ctrTitle"/>
          </p:nvPr>
        </p:nvSpPr>
        <p:spPr>
          <a:xfrm>
            <a:off x="1774826" y="260350"/>
            <a:ext cx="8316913" cy="1900238"/>
          </a:xfrm>
        </p:spPr>
        <p:txBody>
          <a:bodyPr/>
          <a:lstStyle/>
          <a:p>
            <a:pPr eaLnBrk="1" hangingPunct="1"/>
            <a:r>
              <a:rPr lang="ru-RU" sz="2800"/>
              <a:t>Советский математик Г.Н. Поваров делит все системы в зависимости от числа элементов, входящих в них, на четыре группы:</a:t>
            </a:r>
          </a:p>
        </p:txBody>
      </p:sp>
      <p:sp>
        <p:nvSpPr>
          <p:cNvPr id="32771" name="Rectangle 6"/>
          <p:cNvSpPr>
            <a:spLocks noGrp="1" noChangeArrowheads="1"/>
          </p:cNvSpPr>
          <p:nvPr>
            <p:ph type="subTitle" idx="1"/>
          </p:nvPr>
        </p:nvSpPr>
        <p:spPr>
          <a:xfrm>
            <a:off x="2895600" y="2060576"/>
            <a:ext cx="6400800" cy="3578225"/>
          </a:xfrm>
        </p:spPr>
        <p:txBody>
          <a:bodyPr/>
          <a:lstStyle/>
          <a:p>
            <a:pPr marL="609600" indent="-609600" algn="just">
              <a:buFontTx/>
              <a:buChar char="•"/>
            </a:pPr>
            <a:r>
              <a:rPr lang="ru-RU"/>
              <a:t>малые системы (10 - 10</a:t>
            </a:r>
            <a:r>
              <a:rPr lang="ru-RU" sz="2000" baseline="100%"/>
              <a:t>3</a:t>
            </a:r>
            <a:r>
              <a:rPr lang="ru-RU"/>
              <a:t>);</a:t>
            </a:r>
          </a:p>
          <a:p>
            <a:pPr marL="609600" indent="-609600" algn="just">
              <a:buFontTx/>
              <a:buChar char="•"/>
            </a:pPr>
            <a:r>
              <a:rPr lang="ru-RU"/>
              <a:t>сложные  (10</a:t>
            </a:r>
            <a:r>
              <a:rPr lang="ru-RU" sz="2000" baseline="100%"/>
              <a:t>3</a:t>
            </a:r>
            <a:r>
              <a:rPr lang="ru-RU" sz="1800" baseline="100%"/>
              <a:t> </a:t>
            </a:r>
            <a:r>
              <a:rPr lang="ru-RU"/>
              <a:t>- 10</a:t>
            </a:r>
            <a:r>
              <a:rPr lang="ru-RU" sz="2000" baseline="100%"/>
              <a:t>7</a:t>
            </a:r>
            <a:r>
              <a:rPr lang="ru-RU"/>
              <a:t>);</a:t>
            </a:r>
          </a:p>
          <a:p>
            <a:pPr marL="609600" indent="-609600" algn="just">
              <a:buFontTx/>
              <a:buChar char="•"/>
            </a:pPr>
            <a:r>
              <a:rPr lang="ru-RU"/>
              <a:t>ультрасложные (10</a:t>
            </a:r>
            <a:r>
              <a:rPr lang="ru-RU" sz="2000" baseline="100%"/>
              <a:t>7</a:t>
            </a:r>
            <a:r>
              <a:rPr lang="ru-RU" sz="1800"/>
              <a:t> </a:t>
            </a:r>
            <a:r>
              <a:rPr lang="ru-RU"/>
              <a:t>- 10</a:t>
            </a:r>
            <a:r>
              <a:rPr lang="ru-RU" sz="2000" baseline="100%"/>
              <a:t>30</a:t>
            </a:r>
            <a:r>
              <a:rPr lang="ru-RU"/>
              <a:t>);</a:t>
            </a:r>
          </a:p>
          <a:p>
            <a:pPr marL="609600" indent="-609600" algn="just">
              <a:buFontTx/>
              <a:buChar char="•"/>
            </a:pPr>
            <a:r>
              <a:rPr lang="ru-RU"/>
              <a:t>суперсистемы (10</a:t>
            </a:r>
            <a:r>
              <a:rPr lang="ru-RU" sz="2000" baseline="100%"/>
              <a:t>30</a:t>
            </a:r>
            <a:r>
              <a:rPr lang="ru-RU"/>
              <a:t> - 10</a:t>
            </a:r>
            <a:r>
              <a:rPr lang="ru-RU" sz="2000" baseline="100%"/>
              <a:t>200</a:t>
            </a:r>
            <a:r>
              <a:rPr lang="ru-RU"/>
              <a:t>).</a:t>
            </a:r>
          </a:p>
        </p:txBody>
      </p:sp>
    </p:spTree>
    <p:extLst>
      <p:ext uri="{BB962C8B-B14F-4D97-AF65-F5344CB8AC3E}">
        <p14:creationId xmlns:p14="http://schemas.microsoft.com/office/powerpoint/2010/main" val="1864513649"/>
      </p:ext>
    </p:extLst>
  </p:cSld>
  <p:clrMapOvr>
    <a:masterClrMapping/>
  </p:clrMapOvr>
</p:sld>
</file>

<file path=ppt/slides/slide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pPr eaLnBrk="1" hangingPunct="1"/>
            <a:r>
              <a:rPr lang="ru-RU" sz="4000"/>
              <a:t>Определение экономики как системы</a:t>
            </a:r>
          </a:p>
        </p:txBody>
      </p:sp>
      <p:sp>
        <p:nvSpPr>
          <p:cNvPr id="33795" name="Rectangle 3"/>
          <p:cNvSpPr>
            <a:spLocks noGrp="1" noChangeArrowheads="1"/>
          </p:cNvSpPr>
          <p:nvPr>
            <p:ph type="body" idx="1"/>
          </p:nvPr>
        </p:nvSpPr>
        <p:spPr>
          <a:xfrm>
            <a:off x="1992313" y="1628776"/>
            <a:ext cx="8229600" cy="4525963"/>
          </a:xfrm>
        </p:spPr>
        <p:txBody>
          <a:bodyPr/>
          <a:lstStyle/>
          <a:p>
            <a:pPr algn="just" eaLnBrk="1" hangingPunct="1">
              <a:lnSpc>
                <a:spcPct val="90%"/>
              </a:lnSpc>
              <a:buFontTx/>
              <a:buNone/>
            </a:pPr>
            <a:r>
              <a:rPr lang="ru-RU" dirty="0"/>
              <a:t>Экономика - </a:t>
            </a:r>
            <a:r>
              <a:rPr lang="ru-RU" i="1" dirty="0"/>
              <a:t>социально-производственная организация(система)</a:t>
            </a:r>
            <a:r>
              <a:rPr lang="ru-RU" dirty="0"/>
              <a:t> взаимодействующих в процессе преобразования природных ресурсов в материальные блага людей для удовлетворения потребностей общества, а также </a:t>
            </a:r>
            <a:r>
              <a:rPr lang="ru-RU" i="1" dirty="0"/>
              <a:t>распределяющая произведенные блага</a:t>
            </a:r>
            <a:r>
              <a:rPr lang="ru-RU" dirty="0"/>
              <a:t> между членами общества.</a:t>
            </a:r>
          </a:p>
        </p:txBody>
      </p:sp>
    </p:spTree>
    <p:extLst>
      <p:ext uri="{BB962C8B-B14F-4D97-AF65-F5344CB8AC3E}">
        <p14:creationId xmlns:p14="http://schemas.microsoft.com/office/powerpoint/2010/main" val="4095331123"/>
      </p:ext>
    </p:extLst>
  </p:cSld>
  <p:clrMapOvr>
    <a:masterClrMapping/>
  </p:clrMapOvr>
</p:sld>
</file>

<file path=ppt/slides/slide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A1FBCDB-384D-6886-3647-8F530FC8E7B3}"/>
              </a:ext>
            </a:extLst>
          </p:cNvPr>
          <p:cNvSpPr>
            <a:spLocks noGrp="1"/>
          </p:cNvSpPr>
          <p:nvPr>
            <p:ph idx="4294967295"/>
          </p:nvPr>
        </p:nvSpPr>
        <p:spPr>
          <a:xfrm>
            <a:off x="0" y="1825625"/>
            <a:ext cx="10515600" cy="4351338"/>
          </a:xfrm>
        </p:spPr>
        <p:txBody>
          <a:bodyPr>
            <a:normAutofit/>
          </a:bodyPr>
          <a:lstStyle/>
          <a:p>
            <a:pPr marL="0" indent="0" algn="ctr">
              <a:buNone/>
            </a:pPr>
            <a:r>
              <a:rPr lang="ru-RU" sz="8000" dirty="0"/>
              <a:t>2.</a:t>
            </a:r>
          </a:p>
        </p:txBody>
      </p:sp>
    </p:spTree>
    <p:extLst>
      <p:ext uri="{BB962C8B-B14F-4D97-AF65-F5344CB8AC3E}">
        <p14:creationId xmlns:p14="http://schemas.microsoft.com/office/powerpoint/2010/main" val="4235545598"/>
      </p:ext>
    </p:extLst>
  </p:cSld>
  <p:clrMapOvr>
    <a:masterClrMapping/>
  </p:clrMapOvr>
</p:sld>
</file>

<file path=ppt/slides/slide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6866" name="Заголовок 1"/>
          <p:cNvSpPr>
            <a:spLocks noGrp="1"/>
          </p:cNvSpPr>
          <p:nvPr>
            <p:ph type="title"/>
          </p:nvPr>
        </p:nvSpPr>
        <p:spPr/>
        <p:txBody>
          <a:bodyPr/>
          <a:lstStyle/>
          <a:p>
            <a:r>
              <a:rPr lang="ru-RU"/>
              <a:t>Собственность</a:t>
            </a:r>
          </a:p>
        </p:txBody>
      </p:sp>
      <p:sp>
        <p:nvSpPr>
          <p:cNvPr id="36867" name="Объект 2"/>
          <p:cNvSpPr>
            <a:spLocks noGrp="1"/>
          </p:cNvSpPr>
          <p:nvPr>
            <p:ph idx="1"/>
          </p:nvPr>
        </p:nvSpPr>
        <p:spPr/>
        <p:txBody>
          <a:bodyPr/>
          <a:lstStyle/>
          <a:p>
            <a:r>
              <a:rPr lang="ru-RU"/>
              <a:t>Отношения, складывающиеся между людьми (субъектами) по поводу  присвоения объектов собственности</a:t>
            </a:r>
          </a:p>
          <a:p>
            <a:pPr algn="just"/>
            <a:r>
              <a:rPr lang="ru-RU"/>
              <a:t>Это отношения собственника к несобственнику, поэтому вне общества нет собственности</a:t>
            </a:r>
          </a:p>
        </p:txBody>
      </p:sp>
    </p:spTree>
    <p:extLst>
      <p:ext uri="{BB962C8B-B14F-4D97-AF65-F5344CB8AC3E}">
        <p14:creationId xmlns:p14="http://schemas.microsoft.com/office/powerpoint/2010/main" val="4266544048"/>
      </p:ext>
    </p:extLst>
  </p:cSld>
  <p:clrMapOvr>
    <a:masterClrMapping/>
  </p:clrMapOvr>
</p:sld>
</file>

<file path=ppt/theme/theme1.xml><?xml version="1.0" encoding="utf-8"?>
<a:theme xmlns:a="http://purl.oclc.org/ooxml/drawingml/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purl.oclc.org/ooxml/officeDocument/extendedProperties" xmlns:vt="http://purl.oclc.org/ooxml/officeDocument/docPropsVTypes">
  <TotalTime>1902</TotalTime>
  <Words>2252</Words>
  <Application>Microsoft Office PowerPoint</Application>
  <PresentationFormat>Широкоэкранный</PresentationFormat>
  <Paragraphs>273</Paragraphs>
  <Slides>46</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46</vt:i4>
      </vt:variant>
    </vt:vector>
  </HeadingPairs>
  <TitlesOfParts>
    <vt:vector size="52" baseType="lpstr">
      <vt:lpstr>Arial</vt:lpstr>
      <vt:lpstr>Calibri</vt:lpstr>
      <vt:lpstr>Calibri Light</vt:lpstr>
      <vt:lpstr>Times New Roman</vt:lpstr>
      <vt:lpstr>Verdana</vt:lpstr>
      <vt:lpstr>Тема Office</vt:lpstr>
      <vt:lpstr>Тема 2 </vt:lpstr>
      <vt:lpstr>Вопросы</vt:lpstr>
      <vt:lpstr>Презентация PowerPoint</vt:lpstr>
      <vt:lpstr>Системность мира</vt:lpstr>
      <vt:lpstr>Определение системы</vt:lpstr>
      <vt:lpstr>Советский математик Г.Н. Поваров делит все системы в зависимости от числа элементов, входящих в них, на четыре группы:</vt:lpstr>
      <vt:lpstr>Определение экономики как системы</vt:lpstr>
      <vt:lpstr>Презентация PowerPoint</vt:lpstr>
      <vt:lpstr>Собственность</vt:lpstr>
      <vt:lpstr>Презентация PowerPoint</vt:lpstr>
      <vt:lpstr>Объекты собственности</vt:lpstr>
      <vt:lpstr>Собственность как процесс присвоения раскрывают отношения пользования, владения и распоряжения</vt:lpstr>
      <vt:lpstr>11 прав по А.Онорэ (1961)</vt:lpstr>
      <vt:lpstr>продолжение</vt:lpstr>
      <vt:lpstr>Собственность </vt:lpstr>
      <vt:lpstr>Государственная собственность</vt:lpstr>
      <vt:lpstr>Частная собственность</vt:lpstr>
      <vt:lpstr>Процесс реформирования собственности может осуществляться различным образом: </vt:lpstr>
      <vt:lpstr>Формы приватизации</vt:lpstr>
      <vt:lpstr>Презентация PowerPoint</vt:lpstr>
      <vt:lpstr>Ограниченность производственных ресурсов</vt:lpstr>
      <vt:lpstr>Экономические потребности</vt:lpstr>
      <vt:lpstr>Пирамида Маслоу</vt:lpstr>
      <vt:lpstr>Законы Госсена</vt:lpstr>
      <vt:lpstr>Потребление -</vt:lpstr>
      <vt:lpstr>Бла́го </vt:lpstr>
      <vt:lpstr>Потребление и блага</vt:lpstr>
      <vt:lpstr>Фундаментальные вопросы, которое решает общество</vt:lpstr>
      <vt:lpstr>Презентация PowerPoint</vt:lpstr>
      <vt:lpstr>Альтернативные издержки</vt:lpstr>
      <vt:lpstr>Экономический рост</vt:lpstr>
      <vt:lpstr>Презентация PowerPoint</vt:lpstr>
      <vt:lpstr>Критерий выделения типа экономического роста</vt:lpstr>
      <vt:lpstr>Типы экономического роста</vt:lpstr>
      <vt:lpstr>Факторы экономического роста</vt:lpstr>
      <vt:lpstr>Факторы роста</vt:lpstr>
      <vt:lpstr>Выбор траектории роста</vt:lpstr>
      <vt:lpstr>Презентация PowerPoint</vt:lpstr>
      <vt:lpstr>Кумулятивный эффект роста  за ряд лет</vt:lpstr>
      <vt:lpstr>Презентация PowerPoint</vt:lpstr>
      <vt:lpstr>ga – среднегодовой темп прироста</vt:lpstr>
      <vt:lpstr>ПРАВИЛО 70</vt:lpstr>
      <vt:lpstr>Инновационное развитие</vt:lpstr>
      <vt:lpstr>Факторы инновационного развития</vt:lpstr>
      <vt:lpstr>Презентация PowerPoint</vt:lpstr>
      <vt:lpstr>Дополнительные факторы  роста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Тема 2</dc:title>
  <dc:creator>Irina</dc:creator>
  <cp:lastModifiedBy>User</cp:lastModifiedBy>
  <cp:revision>13</cp:revision>
  <dcterms:created xsi:type="dcterms:W3CDTF">2023-08-16T09:12:17Z</dcterms:created>
  <dcterms:modified xsi:type="dcterms:W3CDTF">2024-02-28T10:50:20Z</dcterms:modified>
</cp:coreProperties>
</file>